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7355800" cy="37439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70332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1851660" algn="l" defTabSz="370332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3703320" algn="l" defTabSz="370332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5554979" algn="l" defTabSz="370332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7406640" algn="l" defTabSz="370332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9258300" algn="l" defTabSz="370332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11109959" algn="l" defTabSz="370332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12961619" algn="l" defTabSz="370332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14813280" algn="l" defTabSz="370332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548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254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rgbClr val="EBF1E8"/>
          </a:solidFill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rgbClr val="EBF1E8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" d="100"/>
          <a:sy n="20" d="100"/>
        </p:scale>
        <p:origin x="30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176463" y="685800"/>
            <a:ext cx="2505075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659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>
            <a:spLocks noGrp="1"/>
          </p:cNvSpPr>
          <p:nvPr>
            <p:ph type="title"/>
          </p:nvPr>
        </p:nvSpPr>
        <p:spPr>
          <a:xfrm>
            <a:off x="3420467" y="6128049"/>
            <a:ext cx="20522805" cy="13036187"/>
          </a:xfrm>
          <a:prstGeom prst="rect">
            <a:avLst/>
          </a:prstGeom>
        </p:spPr>
        <p:txBody>
          <a:bodyPr anchor="b"/>
          <a:lstStyle>
            <a:lvl1pPr algn="ctr">
              <a:defRPr sz="134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>
            <a:spLocks noGrp="1"/>
          </p:cNvSpPr>
          <p:nvPr>
            <p:ph type="body" sz="quarter" idx="1"/>
          </p:nvPr>
        </p:nvSpPr>
        <p:spPr>
          <a:xfrm>
            <a:off x="3420467" y="19666960"/>
            <a:ext cx="20522805" cy="9040385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5300"/>
            </a:lvl1pPr>
            <a:lvl2pPr marL="0" indent="1026139" algn="ctr">
              <a:buSzTx/>
              <a:buFontTx/>
              <a:buNone/>
              <a:defRPr sz="5300"/>
            </a:lvl2pPr>
            <a:lvl3pPr marL="0" indent="2052278" algn="ctr">
              <a:buSzTx/>
              <a:buFontTx/>
              <a:buNone/>
              <a:defRPr sz="5300"/>
            </a:lvl3pPr>
            <a:lvl4pPr marL="0" indent="3078419" algn="ctr">
              <a:buSzTx/>
              <a:buFontTx/>
              <a:buNone/>
              <a:defRPr sz="5300"/>
            </a:lvl4pPr>
            <a:lvl5pPr marL="0" indent="4104559" algn="ctr">
              <a:buSzTx/>
              <a:buFontTx/>
              <a:buNone/>
              <a:defRPr sz="53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Body Level One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>
            <a:spLocks noGrp="1"/>
          </p:cNvSpPr>
          <p:nvPr>
            <p:ph type="title"/>
          </p:nvPr>
        </p:nvSpPr>
        <p:spPr>
          <a:xfrm>
            <a:off x="19582175" y="1993565"/>
            <a:ext cx="5900307" cy="3173236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>
            <a:spLocks noGrp="1"/>
          </p:cNvSpPr>
          <p:nvPr>
            <p:ph type="body" idx="1"/>
          </p:nvPr>
        </p:nvSpPr>
        <p:spPr>
          <a:xfrm>
            <a:off x="1881257" y="1993565"/>
            <a:ext cx="17358871" cy="3173236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>
            <a:spLocks noGrp="1"/>
          </p:cNvSpPr>
          <p:nvPr>
            <p:ph type="title"/>
          </p:nvPr>
        </p:nvSpPr>
        <p:spPr>
          <a:xfrm>
            <a:off x="1867005" y="9335092"/>
            <a:ext cx="23601225" cy="15575814"/>
          </a:xfrm>
          <a:prstGeom prst="rect">
            <a:avLst/>
          </a:prstGeom>
        </p:spPr>
        <p:txBody>
          <a:bodyPr anchor="b"/>
          <a:lstStyle>
            <a:lvl1pPr>
              <a:defRPr sz="134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867005" y="25058258"/>
            <a:ext cx="23601225" cy="819095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5300">
                <a:solidFill>
                  <a:srgbClr val="888888"/>
                </a:solidFill>
              </a:defRPr>
            </a:lvl1pPr>
            <a:lvl2pPr marL="0" indent="1026139">
              <a:buSzTx/>
              <a:buFontTx/>
              <a:buNone/>
              <a:defRPr sz="5300">
                <a:solidFill>
                  <a:srgbClr val="888888"/>
                </a:solidFill>
              </a:defRPr>
            </a:lvl2pPr>
            <a:lvl3pPr marL="0" indent="2052278">
              <a:buSzTx/>
              <a:buFontTx/>
              <a:buNone/>
              <a:defRPr sz="5300">
                <a:solidFill>
                  <a:srgbClr val="888888"/>
                </a:solidFill>
              </a:defRPr>
            </a:lvl3pPr>
            <a:lvl4pPr marL="0" indent="3078419">
              <a:buSzTx/>
              <a:buFontTx/>
              <a:buNone/>
              <a:defRPr sz="5300">
                <a:solidFill>
                  <a:srgbClr val="888888"/>
                </a:solidFill>
              </a:defRPr>
            </a:lvl4pPr>
            <a:lvl5pPr marL="0" indent="4104559">
              <a:buSzTx/>
              <a:buFontTx/>
              <a:buNone/>
              <a:defRPr sz="53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>
            <a:spLocks noGrp="1"/>
          </p:cNvSpPr>
          <p:nvPr>
            <p:ph type="body" sz="half" idx="1"/>
          </p:nvPr>
        </p:nvSpPr>
        <p:spPr>
          <a:xfrm>
            <a:off x="1881257" y="9967828"/>
            <a:ext cx="11629590" cy="23758104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>
            <a:spLocks noGrp="1"/>
          </p:cNvSpPr>
          <p:nvPr>
            <p:ph type="title"/>
          </p:nvPr>
        </p:nvSpPr>
        <p:spPr>
          <a:xfrm>
            <a:off x="1884820" y="1993568"/>
            <a:ext cx="23601226" cy="7237514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884821" y="9179072"/>
            <a:ext cx="11576144" cy="4498522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5300" b="1"/>
            </a:lvl1pPr>
            <a:lvl2pPr marL="0" indent="1026139">
              <a:buSzTx/>
              <a:buFontTx/>
              <a:buNone/>
              <a:defRPr sz="5300" b="1"/>
            </a:lvl2pPr>
            <a:lvl3pPr marL="0" indent="2052278">
              <a:buSzTx/>
              <a:buFontTx/>
              <a:buNone/>
              <a:defRPr sz="5300" b="1"/>
            </a:lvl3pPr>
            <a:lvl4pPr marL="0" indent="3078419">
              <a:buSzTx/>
              <a:buFontTx/>
              <a:buNone/>
              <a:defRPr sz="5300" b="1"/>
            </a:lvl4pPr>
            <a:lvl5pPr marL="0" indent="4104559">
              <a:buSzTx/>
              <a:buFontTx/>
              <a:buNone/>
              <a:defRPr sz="53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文字版面配置區 4"/>
          <p:cNvSpPr>
            <a:spLocks noGrp="1"/>
          </p:cNvSpPr>
          <p:nvPr>
            <p:ph type="body" sz="quarter" idx="13"/>
          </p:nvPr>
        </p:nvSpPr>
        <p:spPr>
          <a:xfrm>
            <a:off x="13852892" y="9179072"/>
            <a:ext cx="11633154" cy="4498522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5300" b="1"/>
            </a:pPr>
            <a:endParaRPr/>
          </a:p>
        </p:txBody>
      </p:sp>
      <p:sp>
        <p:nvSpPr>
          <p:cNvPr id="5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>
            <a:spLocks noGrp="1"/>
          </p:cNvSpPr>
          <p:nvPr>
            <p:ph type="title"/>
          </p:nvPr>
        </p:nvSpPr>
        <p:spPr>
          <a:xfrm>
            <a:off x="1884821" y="2496291"/>
            <a:ext cx="8825519" cy="8737018"/>
          </a:xfrm>
          <a:prstGeom prst="rect">
            <a:avLst/>
          </a:prstGeom>
        </p:spPr>
        <p:txBody>
          <a:bodyPr anchor="b"/>
          <a:lstStyle>
            <a:lvl1pPr>
              <a:defRPr sz="71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>
            <a:spLocks noGrp="1"/>
          </p:cNvSpPr>
          <p:nvPr>
            <p:ph type="body" sz="half" idx="1"/>
          </p:nvPr>
        </p:nvSpPr>
        <p:spPr>
          <a:xfrm>
            <a:off x="11633152" y="5391298"/>
            <a:ext cx="13852894" cy="26609769"/>
          </a:xfrm>
          <a:prstGeom prst="rect">
            <a:avLst/>
          </a:prstGeom>
        </p:spPr>
        <p:txBody>
          <a:bodyPr/>
          <a:lstStyle>
            <a:lvl1pPr>
              <a:defRPr sz="7100"/>
            </a:lvl1pPr>
            <a:lvl2pPr marL="1613687" indent="-587547">
              <a:defRPr sz="7100"/>
            </a:lvl2pPr>
            <a:lvl3pPr marL="2739599" indent="-687320">
              <a:defRPr sz="7100"/>
            </a:lvl3pPr>
            <a:lvl4pPr marL="3906327" indent="-827908">
              <a:defRPr sz="7100"/>
            </a:lvl4pPr>
            <a:lvl5pPr marL="4932467" indent="-827907">
              <a:defRPr sz="71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文字版面配置區 3"/>
          <p:cNvSpPr>
            <a:spLocks noGrp="1"/>
          </p:cNvSpPr>
          <p:nvPr>
            <p:ph type="body" sz="quarter" idx="13"/>
          </p:nvPr>
        </p:nvSpPr>
        <p:spPr>
          <a:xfrm>
            <a:off x="1884821" y="11233308"/>
            <a:ext cx="8825519" cy="2081109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3500"/>
            </a:pPr>
            <a:endParaRPr/>
          </a:p>
        </p:txBody>
      </p:sp>
      <p:sp>
        <p:nvSpPr>
          <p:cNvPr id="7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>
            <a:spLocks noGrp="1"/>
          </p:cNvSpPr>
          <p:nvPr>
            <p:ph type="title"/>
          </p:nvPr>
        </p:nvSpPr>
        <p:spPr>
          <a:xfrm>
            <a:off x="1884821" y="2496291"/>
            <a:ext cx="8825519" cy="8737018"/>
          </a:xfrm>
          <a:prstGeom prst="rect">
            <a:avLst/>
          </a:prstGeom>
        </p:spPr>
        <p:txBody>
          <a:bodyPr anchor="b"/>
          <a:lstStyle>
            <a:lvl1pPr>
              <a:defRPr sz="7100"/>
            </a:lvl1pPr>
          </a:lstStyle>
          <a:p>
            <a:r>
              <a:t>Title Text</a:t>
            </a:r>
          </a:p>
        </p:txBody>
      </p:sp>
      <p:sp>
        <p:nvSpPr>
          <p:cNvPr id="83" name="圖片版面配置區 2"/>
          <p:cNvSpPr>
            <a:spLocks noGrp="1"/>
          </p:cNvSpPr>
          <p:nvPr>
            <p:ph type="pic" sz="half" idx="13"/>
          </p:nvPr>
        </p:nvSpPr>
        <p:spPr>
          <a:xfrm>
            <a:off x="11633152" y="5391298"/>
            <a:ext cx="13852894" cy="2660976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884821" y="11233308"/>
            <a:ext cx="8825519" cy="2081109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500"/>
            </a:lvl1pPr>
            <a:lvl2pPr marL="0" indent="1026139">
              <a:buSzTx/>
              <a:buFontTx/>
              <a:buNone/>
              <a:defRPr sz="3500"/>
            </a:lvl2pPr>
            <a:lvl3pPr marL="0" indent="2052278">
              <a:buSzTx/>
              <a:buFontTx/>
              <a:buNone/>
              <a:defRPr sz="3500"/>
            </a:lvl3pPr>
            <a:lvl4pPr marL="0" indent="3078419">
              <a:buSzTx/>
              <a:buFontTx/>
              <a:buNone/>
              <a:defRPr sz="3500"/>
            </a:lvl4pPr>
            <a:lvl5pPr marL="0" indent="4104559">
              <a:buSzTx/>
              <a:buFontTx/>
              <a:buNone/>
              <a:defRPr sz="35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>
            <a:spLocks noGrp="1"/>
          </p:cNvSpPr>
          <p:nvPr>
            <p:ph type="title"/>
          </p:nvPr>
        </p:nvSpPr>
        <p:spPr>
          <a:xfrm>
            <a:off x="1881257" y="1993568"/>
            <a:ext cx="23601225" cy="7237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>
            <a:spLocks noGrp="1"/>
          </p:cNvSpPr>
          <p:nvPr>
            <p:ph type="body" idx="1"/>
          </p:nvPr>
        </p:nvSpPr>
        <p:spPr>
          <a:xfrm>
            <a:off x="1881257" y="9967828"/>
            <a:ext cx="23601225" cy="237581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>
            <a:spLocks noGrp="1"/>
          </p:cNvSpPr>
          <p:nvPr>
            <p:ph type="sldNum" sz="quarter" idx="2"/>
          </p:nvPr>
        </p:nvSpPr>
        <p:spPr>
          <a:xfrm>
            <a:off x="25043626" y="35453242"/>
            <a:ext cx="438856" cy="4978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26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205227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205227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205227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205227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205227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205227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205227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205227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205227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513069" marR="0" indent="-513069" algn="l" defTabSz="2052278" rtl="0" latinLnBrk="0">
        <a:lnSpc>
          <a:spcPct val="90000"/>
        </a:lnSpc>
        <a:spcBef>
          <a:spcPts val="2200"/>
        </a:spcBef>
        <a:spcAft>
          <a:spcPts val="0"/>
        </a:spcAft>
        <a:buClrTx/>
        <a:buSzPct val="100000"/>
        <a:buFont typeface="Arial"/>
        <a:buChar char="•"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1626335" marR="0" indent="-600195" algn="l" defTabSz="2052278" rtl="0" latinLnBrk="0">
        <a:lnSpc>
          <a:spcPct val="90000"/>
        </a:lnSpc>
        <a:spcBef>
          <a:spcPts val="2200"/>
        </a:spcBef>
        <a:spcAft>
          <a:spcPts val="0"/>
        </a:spcAft>
        <a:buClrTx/>
        <a:buSzPct val="100000"/>
        <a:buFont typeface="Arial"/>
        <a:buChar char="•"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2775241" marR="0" indent="-722962" algn="l" defTabSz="2052278" rtl="0" latinLnBrk="0">
        <a:lnSpc>
          <a:spcPct val="90000"/>
        </a:lnSpc>
        <a:spcBef>
          <a:spcPts val="2200"/>
        </a:spcBef>
        <a:spcAft>
          <a:spcPts val="0"/>
        </a:spcAft>
        <a:buClrTx/>
        <a:buSzPct val="100000"/>
        <a:buFont typeface="Arial"/>
        <a:buChar char="•"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3873677" marR="0" indent="-795258" algn="l" defTabSz="2052278" rtl="0" latinLnBrk="0">
        <a:lnSpc>
          <a:spcPct val="90000"/>
        </a:lnSpc>
        <a:spcBef>
          <a:spcPts val="2200"/>
        </a:spcBef>
        <a:spcAft>
          <a:spcPts val="0"/>
        </a:spcAft>
        <a:buClrTx/>
        <a:buSzPct val="100000"/>
        <a:buFont typeface="Arial"/>
        <a:buChar char="•"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4899817" marR="0" indent="-795258" algn="l" defTabSz="2052278" rtl="0" latinLnBrk="0">
        <a:lnSpc>
          <a:spcPct val="90000"/>
        </a:lnSpc>
        <a:spcBef>
          <a:spcPts val="2200"/>
        </a:spcBef>
        <a:spcAft>
          <a:spcPts val="0"/>
        </a:spcAft>
        <a:buClrTx/>
        <a:buSzPct val="100000"/>
        <a:buFont typeface="Arial"/>
        <a:buChar char="•"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5925956" marR="0" indent="-795258" algn="l" defTabSz="2052278" rtl="0" latinLnBrk="0">
        <a:lnSpc>
          <a:spcPct val="90000"/>
        </a:lnSpc>
        <a:spcBef>
          <a:spcPts val="2200"/>
        </a:spcBef>
        <a:spcAft>
          <a:spcPts val="0"/>
        </a:spcAft>
        <a:buClrTx/>
        <a:buSzPct val="100000"/>
        <a:buFont typeface="Arial"/>
        <a:buChar char="•"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6952096" marR="0" indent="-795258" algn="l" defTabSz="2052278" rtl="0" latinLnBrk="0">
        <a:lnSpc>
          <a:spcPct val="90000"/>
        </a:lnSpc>
        <a:spcBef>
          <a:spcPts val="2200"/>
        </a:spcBef>
        <a:spcAft>
          <a:spcPts val="0"/>
        </a:spcAft>
        <a:buClrTx/>
        <a:buSzPct val="100000"/>
        <a:buFont typeface="Arial"/>
        <a:buChar char="•"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7978237" marR="0" indent="-795259" algn="l" defTabSz="2052278" rtl="0" latinLnBrk="0">
        <a:lnSpc>
          <a:spcPct val="90000"/>
        </a:lnSpc>
        <a:spcBef>
          <a:spcPts val="2200"/>
        </a:spcBef>
        <a:spcAft>
          <a:spcPts val="0"/>
        </a:spcAft>
        <a:buClrTx/>
        <a:buSzPct val="100000"/>
        <a:buFont typeface="Arial"/>
        <a:buChar char="•"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9004375" marR="0" indent="-795259" algn="l" defTabSz="2052278" rtl="0" latinLnBrk="0">
        <a:lnSpc>
          <a:spcPct val="90000"/>
        </a:lnSpc>
        <a:spcBef>
          <a:spcPts val="2200"/>
        </a:spcBef>
        <a:spcAft>
          <a:spcPts val="0"/>
        </a:spcAft>
        <a:buClrTx/>
        <a:buSzPct val="100000"/>
        <a:buFont typeface="Arial"/>
        <a:buChar char="•"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37033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1851660" algn="r" defTabSz="37033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3703320" algn="r" defTabSz="37033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5554979" algn="r" defTabSz="37033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7406640" algn="r" defTabSz="37033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9258300" algn="r" defTabSz="37033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11109959" algn="r" defTabSz="37033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2961619" algn="r" defTabSz="37033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4813280" algn="r" defTabSz="370332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traight Connector 31"/>
          <p:cNvSpPr/>
          <p:nvPr/>
        </p:nvSpPr>
        <p:spPr>
          <a:xfrm>
            <a:off x="576412" y="6513027"/>
            <a:ext cx="25970685" cy="0"/>
          </a:xfrm>
          <a:prstGeom prst="line">
            <a:avLst/>
          </a:prstGeom>
          <a:ln w="127000">
            <a:solidFill>
              <a:srgbClr val="C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7" name="Straight Connector 46"/>
          <p:cNvSpPr/>
          <p:nvPr/>
        </p:nvSpPr>
        <p:spPr>
          <a:xfrm>
            <a:off x="13473956" y="18661317"/>
            <a:ext cx="11716667" cy="0"/>
          </a:xfrm>
          <a:prstGeom prst="line">
            <a:avLst/>
          </a:prstGeom>
          <a:ln w="127000">
            <a:solidFill>
              <a:srgbClr val="C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8" name="Straight Connector 48"/>
          <p:cNvSpPr/>
          <p:nvPr/>
        </p:nvSpPr>
        <p:spPr>
          <a:xfrm flipV="1">
            <a:off x="372428" y="27861280"/>
            <a:ext cx="13101528" cy="22096"/>
          </a:xfrm>
          <a:prstGeom prst="line">
            <a:avLst/>
          </a:prstGeom>
          <a:ln w="127000">
            <a:solidFill>
              <a:srgbClr val="C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1" name="Straight Connector 49"/>
          <p:cNvSpPr/>
          <p:nvPr/>
        </p:nvSpPr>
        <p:spPr>
          <a:xfrm flipV="1">
            <a:off x="13541856" y="27792791"/>
            <a:ext cx="13528194" cy="17948"/>
          </a:xfrm>
          <a:prstGeom prst="line">
            <a:avLst/>
          </a:prstGeom>
          <a:ln w="127000">
            <a:solidFill>
              <a:srgbClr val="C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文字方塊 2"/>
          <p:cNvSpPr txBox="1"/>
          <p:nvPr/>
        </p:nvSpPr>
        <p:spPr>
          <a:xfrm>
            <a:off x="576412" y="5571756"/>
            <a:ext cx="10422365" cy="1015661"/>
          </a:xfrm>
          <a:prstGeom prst="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6000" dirty="0">
                <a:solidFill>
                  <a:schemeClr val="bg1"/>
                </a:solidFill>
              </a:rPr>
              <a:t>Overview</a:t>
            </a:r>
            <a:endParaRPr kumimoji="0" lang="en-US" sz="60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Calibri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13473956" y="17695871"/>
            <a:ext cx="10880906" cy="1015661"/>
          </a:xfrm>
          <a:prstGeom prst="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6000" dirty="0" smtClean="0">
                <a:solidFill>
                  <a:schemeClr val="bg1"/>
                </a:solidFill>
              </a:rPr>
              <a:t>Language </a:t>
            </a:r>
            <a:r>
              <a:rPr lang="en-US" sz="6000" dirty="0">
                <a:solidFill>
                  <a:schemeClr val="bg1"/>
                </a:solidFill>
              </a:rPr>
              <a:t>Understanding</a:t>
            </a:r>
            <a:endParaRPr kumimoji="0" lang="en-US" sz="60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Calibri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372428" y="26867716"/>
            <a:ext cx="11839649" cy="1015661"/>
          </a:xfrm>
          <a:prstGeom prst="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Dialogue Management</a:t>
            </a:r>
            <a:endParaRPr kumimoji="0" lang="en-US" sz="4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Calibri"/>
            </a:endParaRPr>
          </a:p>
        </p:txBody>
      </p:sp>
      <p:sp>
        <p:nvSpPr>
          <p:cNvPr id="61" name="文字方塊 60"/>
          <p:cNvSpPr txBox="1"/>
          <p:nvPr/>
        </p:nvSpPr>
        <p:spPr>
          <a:xfrm>
            <a:off x="13541855" y="26824951"/>
            <a:ext cx="11606751" cy="1015661"/>
          </a:xfrm>
          <a:prstGeom prst="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6000" dirty="0">
                <a:solidFill>
                  <a:schemeClr val="bg1"/>
                </a:solidFill>
              </a:rPr>
              <a:t>Natural Language Generation</a:t>
            </a:r>
            <a:endParaRPr kumimoji="0" lang="en-US" sz="60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Calibri"/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9783" y="-57340"/>
            <a:ext cx="27346017" cy="3094552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 lIns="75512" tIns="37642" rIns="75512" bIns="37642" anchor="ctr"/>
          <a:lstStyle/>
          <a:p>
            <a:pPr algn="ctr" defTabSz="4038659">
              <a:buClr>
                <a:srgbClr val="000000"/>
              </a:buClr>
              <a:buSzPct val="100000"/>
            </a:pPr>
            <a:r>
              <a:rPr lang="en-US" altLang="zh-TW" sz="8800" b="1" cap="small" dirty="0" err="1">
                <a:cs typeface="Times New Roman" panose="02020603050405020304" pitchFamily="18" charset="0"/>
              </a:rPr>
              <a:t>MovieBot</a:t>
            </a:r>
            <a:r>
              <a:rPr lang="en-US" altLang="zh-TW" sz="8800" b="1" cap="small" dirty="0">
                <a:cs typeface="Times New Roman" panose="02020603050405020304" pitchFamily="18" charset="0"/>
              </a:rPr>
              <a:t>: Booking Tickets Easily</a:t>
            </a:r>
          </a:p>
          <a:p>
            <a:pPr algn="ctr" defTabSz="4038659">
              <a:buClr>
                <a:srgbClr val="000000"/>
              </a:buClr>
              <a:buSzPct val="100000"/>
            </a:pPr>
            <a:r>
              <a:rPr lang="en-US" altLang="zh-TW" sz="4563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Yun-Nung (Vivian) Chen</a:t>
            </a:r>
            <a:endParaRPr lang="en-US" altLang="zh-TW" sz="3000" b="1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3" name="Picture 2" descr="「國立台灣大學」的圖片搜尋結果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59" t="-10088"/>
          <a:stretch/>
        </p:blipFill>
        <p:spPr bwMode="auto">
          <a:xfrm>
            <a:off x="21503148" y="391551"/>
            <a:ext cx="5566902" cy="21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543228" y="176981"/>
            <a:ext cx="5356128" cy="28623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6000" b="1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Jokerman" panose="04090605060D06020702" pitchFamily="82" charset="0"/>
                <a:sym typeface="Calibri"/>
              </a:rPr>
              <a:t>I</a:t>
            </a:r>
            <a:r>
              <a:rPr kumimoji="0" lang="en-US" sz="48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Jokerman" panose="04090605060D06020702" pitchFamily="82" charset="0"/>
                <a:sym typeface="Calibri"/>
              </a:rPr>
              <a:t>ntelligent </a:t>
            </a:r>
            <a:r>
              <a:rPr kumimoji="0" lang="en-US" sz="6000" b="1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Jokerman" panose="04090605060D06020702" pitchFamily="82" charset="0"/>
                <a:sym typeface="Calibri"/>
              </a:rPr>
              <a:t>C</a:t>
            </a:r>
            <a:r>
              <a:rPr kumimoji="0" lang="en-US" sz="48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Jokerman" panose="04090605060D06020702" pitchFamily="82" charset="0"/>
                <a:sym typeface="Calibri"/>
              </a:rPr>
              <a:t>onversational </a:t>
            </a:r>
            <a:r>
              <a:rPr kumimoji="0" lang="en-US" sz="6000" b="1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Jokerman" panose="04090605060D06020702" pitchFamily="82" charset="0"/>
                <a:sym typeface="Calibri"/>
              </a:rPr>
              <a:t>B</a:t>
            </a:r>
            <a:r>
              <a:rPr kumimoji="0" lang="en-US" sz="48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Jokerman" panose="04090605060D06020702" pitchFamily="82" charset="0"/>
                <a:sym typeface="Calibri"/>
              </a:rPr>
              <a:t>ot 2017</a:t>
            </a:r>
          </a:p>
        </p:txBody>
      </p:sp>
      <p:pic>
        <p:nvPicPr>
          <p:cNvPr id="301" name="Picture 6" descr="http://sami.fel.cvut.cz/project_obr5.jpg"/>
          <p:cNvPicPr>
            <a:picLocks noChangeAspect="1" noChangeArrowheads="1"/>
          </p:cNvPicPr>
          <p:nvPr/>
        </p:nvPicPr>
        <p:blipFill>
          <a:blip r:embed="rId4" cstate="print">
            <a:duotone>
              <a:srgbClr val="FFFFFF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630" y="7660814"/>
            <a:ext cx="1705973" cy="1048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2" name="Picture 2" descr="http://images.clipartpanda.com/speaking-clipart-speaking-man-md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866" b="-14904"/>
          <a:stretch/>
        </p:blipFill>
        <p:spPr bwMode="auto">
          <a:xfrm>
            <a:off x="634263" y="9180512"/>
            <a:ext cx="1667374" cy="188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3" name="Rounded Rectangle 5"/>
          <p:cNvSpPr/>
          <p:nvPr/>
        </p:nvSpPr>
        <p:spPr>
          <a:xfrm>
            <a:off x="3474173" y="8357060"/>
            <a:ext cx="3140955" cy="1024151"/>
          </a:xfrm>
          <a:prstGeom prst="roundRect">
            <a:avLst/>
          </a:prstGeom>
          <a:solidFill>
            <a:srgbClr val="CCECFF"/>
          </a:solidFill>
          <a:ln w="6350" cap="flat" cmpd="sng" algn="in">
            <a:solidFill>
              <a:srgbClr val="62B4C6"/>
            </a:solidFill>
            <a:prstDash val="solid"/>
          </a:ln>
          <a:effectLst/>
        </p:spPr>
        <p:txBody>
          <a:bodyPr rtlCol="0" anchor="ctr"/>
          <a:lstStyle/>
          <a:p>
            <a:pPr algn="ctr" defTabSz="257243">
              <a:defRPr/>
            </a:pPr>
            <a:r>
              <a:rPr lang="en-US" sz="3600" kern="0" dirty="0">
                <a:solidFill>
                  <a:prstClr val="black"/>
                </a:solidFill>
                <a:latin typeface="Calibri" panose="020F0502020204030204"/>
              </a:rPr>
              <a:t>Speech Recognition</a:t>
            </a:r>
          </a:p>
        </p:txBody>
      </p:sp>
      <p:sp>
        <p:nvSpPr>
          <p:cNvPr id="304" name="Rounded Rectangle 6"/>
          <p:cNvSpPr/>
          <p:nvPr/>
        </p:nvSpPr>
        <p:spPr>
          <a:xfrm>
            <a:off x="7588270" y="7657494"/>
            <a:ext cx="6130976" cy="2423284"/>
          </a:xfrm>
          <a:prstGeom prst="roundRect">
            <a:avLst/>
          </a:prstGeom>
          <a:solidFill>
            <a:srgbClr val="FFCCCC"/>
          </a:solidFill>
          <a:ln w="6350" cap="flat" cmpd="sng" algn="in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257243">
              <a:defRPr/>
            </a:pPr>
            <a:r>
              <a:rPr lang="en-US" sz="3600" b="1" kern="0" dirty="0">
                <a:solidFill>
                  <a:prstClr val="black"/>
                </a:solidFill>
                <a:latin typeface="Calibri" panose="020F0502020204030204"/>
              </a:rPr>
              <a:t>Language Understanding (LU)</a:t>
            </a:r>
          </a:p>
          <a:p>
            <a:pPr marL="205795" indent="-154346" defTabSz="257243">
              <a:buFont typeface="Arial" panose="020B0604020202020204" pitchFamily="34" charset="0"/>
              <a:buChar char="•"/>
              <a:defRPr/>
            </a:pPr>
            <a:r>
              <a:rPr lang="en-US" sz="3600" kern="0" dirty="0">
                <a:solidFill>
                  <a:prstClr val="black"/>
                </a:solidFill>
                <a:latin typeface="Calibri" panose="020F0502020204030204"/>
              </a:rPr>
              <a:t>Domain Identification</a:t>
            </a:r>
          </a:p>
          <a:p>
            <a:pPr marL="205795" indent="-154346" defTabSz="257243">
              <a:buFont typeface="Arial" panose="020B0604020202020204" pitchFamily="34" charset="0"/>
              <a:buChar char="•"/>
              <a:defRPr/>
            </a:pPr>
            <a:r>
              <a:rPr lang="en-US" sz="3600" kern="0" dirty="0">
                <a:solidFill>
                  <a:prstClr val="black"/>
                </a:solidFill>
                <a:latin typeface="Calibri" panose="020F0502020204030204"/>
              </a:rPr>
              <a:t>User Intent Detection</a:t>
            </a:r>
          </a:p>
          <a:p>
            <a:pPr marL="205795" indent="-154346" defTabSz="257243">
              <a:buFont typeface="Arial" panose="020B0604020202020204" pitchFamily="34" charset="0"/>
              <a:buChar char="•"/>
              <a:defRPr/>
            </a:pPr>
            <a:r>
              <a:rPr lang="en-US" sz="3600" kern="0" dirty="0">
                <a:solidFill>
                  <a:prstClr val="black"/>
                </a:solidFill>
                <a:latin typeface="Calibri" panose="020F0502020204030204"/>
              </a:rPr>
              <a:t>Slot Filling</a:t>
            </a:r>
          </a:p>
        </p:txBody>
      </p:sp>
      <p:sp>
        <p:nvSpPr>
          <p:cNvPr id="305" name="Rounded Rectangle 8"/>
          <p:cNvSpPr/>
          <p:nvPr/>
        </p:nvSpPr>
        <p:spPr>
          <a:xfrm>
            <a:off x="7870338" y="11363571"/>
            <a:ext cx="5848909" cy="1833940"/>
          </a:xfrm>
          <a:prstGeom prst="roundRect">
            <a:avLst/>
          </a:prstGeom>
          <a:solidFill>
            <a:srgbClr val="FFCCCC"/>
          </a:solidFill>
          <a:ln w="6350" cap="flat" cmpd="sng" algn="in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defTabSz="257243">
              <a:defRPr/>
            </a:pPr>
            <a:r>
              <a:rPr lang="en-US" sz="3600" b="1" kern="0" dirty="0">
                <a:solidFill>
                  <a:prstClr val="black"/>
                </a:solidFill>
                <a:latin typeface="Calibri" panose="020F0502020204030204"/>
              </a:rPr>
              <a:t>Dialogue Management (DM)</a:t>
            </a:r>
          </a:p>
          <a:p>
            <a:pPr marL="205795" indent="-154346" defTabSz="257243">
              <a:buFont typeface="Arial" panose="020B0604020202020204" pitchFamily="34" charset="0"/>
              <a:buChar char="•"/>
              <a:defRPr/>
            </a:pPr>
            <a:r>
              <a:rPr lang="en-US" sz="3600" kern="0" dirty="0">
                <a:solidFill>
                  <a:prstClr val="black"/>
                </a:solidFill>
                <a:latin typeface="Calibri" panose="020F0502020204030204"/>
              </a:rPr>
              <a:t>Dialogue State Tracking</a:t>
            </a:r>
          </a:p>
          <a:p>
            <a:pPr marL="205795" indent="-154346" defTabSz="257243">
              <a:buFont typeface="Arial" panose="020B0604020202020204" pitchFamily="34" charset="0"/>
              <a:buChar char="•"/>
              <a:defRPr/>
            </a:pPr>
            <a:r>
              <a:rPr lang="en-US" altLang="zh-TW" sz="3600" kern="0" dirty="0">
                <a:solidFill>
                  <a:prstClr val="black"/>
                </a:solidFill>
                <a:latin typeface="Calibri" panose="020F0502020204030204"/>
              </a:rPr>
              <a:t>Dialogue </a:t>
            </a:r>
            <a:r>
              <a:rPr lang="en-US" sz="3600" kern="0" dirty="0">
                <a:solidFill>
                  <a:prstClr val="black"/>
                </a:solidFill>
                <a:latin typeface="Calibri" panose="020F0502020204030204"/>
              </a:rPr>
              <a:t>Policy</a:t>
            </a:r>
          </a:p>
        </p:txBody>
      </p:sp>
      <p:sp>
        <p:nvSpPr>
          <p:cNvPr id="306" name="Rounded Rectangle 9"/>
          <p:cNvSpPr/>
          <p:nvPr/>
        </p:nvSpPr>
        <p:spPr>
          <a:xfrm>
            <a:off x="2371385" y="11763519"/>
            <a:ext cx="4491860" cy="1032267"/>
          </a:xfrm>
          <a:prstGeom prst="roundRect">
            <a:avLst/>
          </a:prstGeom>
          <a:solidFill>
            <a:srgbClr val="FFCCCC"/>
          </a:solidFill>
          <a:ln w="6350" cap="flat" cmpd="sng" algn="in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257243"/>
            <a:r>
              <a:rPr lang="en-US" sz="3600" b="1" dirty="0">
                <a:solidFill>
                  <a:prstClr val="black"/>
                </a:solidFill>
                <a:latin typeface="Calibri" panose="020F0502020204030204"/>
              </a:rPr>
              <a:t>Natural Language Generation (NLG)</a:t>
            </a:r>
          </a:p>
        </p:txBody>
      </p:sp>
      <p:cxnSp>
        <p:nvCxnSpPr>
          <p:cNvPr id="307" name="Straight Arrow Connector 18"/>
          <p:cNvCxnSpPr>
            <a:stCxn id="303" idx="3"/>
            <a:endCxn id="304" idx="1"/>
          </p:cNvCxnSpPr>
          <p:nvPr/>
        </p:nvCxnSpPr>
        <p:spPr>
          <a:xfrm>
            <a:off x="6615128" y="8869136"/>
            <a:ext cx="973144" cy="0"/>
          </a:xfrm>
          <a:prstGeom prst="straightConnector1">
            <a:avLst/>
          </a:prstGeom>
          <a:noFill/>
          <a:ln w="38100" cap="flat" cmpd="sng" algn="in">
            <a:solidFill>
              <a:sysClr val="windowText" lastClr="000000"/>
            </a:solidFill>
            <a:prstDash val="solid"/>
            <a:headEnd w="lg" len="lg"/>
            <a:tailEnd type="stealth" w="lg" len="lg"/>
          </a:ln>
          <a:effectLst/>
        </p:spPr>
      </p:cxnSp>
      <p:sp>
        <p:nvSpPr>
          <p:cNvPr id="308" name="TextBox 21"/>
          <p:cNvSpPr txBox="1"/>
          <p:nvPr/>
        </p:nvSpPr>
        <p:spPr>
          <a:xfrm>
            <a:off x="3751442" y="6947517"/>
            <a:ext cx="3621956" cy="1200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>
              <a:defRPr/>
            </a:pPr>
            <a:r>
              <a:rPr lang="en-US" sz="2400" kern="0" dirty="0">
                <a:solidFill>
                  <a:prstClr val="black"/>
                </a:solidFill>
                <a:latin typeface="Calibri" panose="020F0502020204030204"/>
              </a:rPr>
              <a:t>Hypothesis</a:t>
            </a:r>
          </a:p>
          <a:p>
            <a:pPr defTabSz="342900">
              <a:defRPr/>
            </a:pPr>
            <a:r>
              <a:rPr lang="en-US" sz="240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are there any action movies to see this weekend</a:t>
            </a:r>
          </a:p>
        </p:txBody>
      </p:sp>
      <p:sp>
        <p:nvSpPr>
          <p:cNvPr id="309" name="TextBox 25"/>
          <p:cNvSpPr txBox="1"/>
          <p:nvPr/>
        </p:nvSpPr>
        <p:spPr>
          <a:xfrm>
            <a:off x="8997696" y="10114550"/>
            <a:ext cx="5172846" cy="1200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defTabSz="342900">
              <a:defRPr/>
            </a:pPr>
            <a:r>
              <a:rPr lang="en-US" sz="2400" kern="0" dirty="0">
                <a:solidFill>
                  <a:prstClr val="black"/>
                </a:solidFill>
                <a:latin typeface="Calibri" panose="020F0502020204030204"/>
              </a:rPr>
              <a:t>Semantic Frame</a:t>
            </a:r>
          </a:p>
          <a:p>
            <a:pPr defTabSz="342900">
              <a:defRPr/>
            </a:pPr>
            <a:r>
              <a:rPr lang="en-US" sz="2400" kern="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request_movie</a:t>
            </a:r>
            <a:endParaRPr lang="en-US" sz="2400" kern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endParaRPr>
          </a:p>
          <a:p>
            <a:pPr defTabSz="342900">
              <a:defRPr/>
            </a:pPr>
            <a:r>
              <a:rPr lang="en-US" sz="240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genre=action, date=this weekend</a:t>
            </a:r>
          </a:p>
        </p:txBody>
      </p:sp>
      <p:cxnSp>
        <p:nvCxnSpPr>
          <p:cNvPr id="310" name="Straight Arrow Connector 26"/>
          <p:cNvCxnSpPr/>
          <p:nvPr/>
        </p:nvCxnSpPr>
        <p:spPr>
          <a:xfrm>
            <a:off x="8824047" y="10121226"/>
            <a:ext cx="0" cy="1193654"/>
          </a:xfrm>
          <a:prstGeom prst="straightConnector1">
            <a:avLst/>
          </a:prstGeom>
          <a:noFill/>
          <a:ln w="38100" cap="flat" cmpd="sng" algn="in">
            <a:solidFill>
              <a:sysClr val="windowText" lastClr="000000"/>
            </a:solidFill>
            <a:prstDash val="solid"/>
            <a:headEnd w="lg" len="lg"/>
            <a:tailEnd type="stealth" w="lg" len="lg"/>
          </a:ln>
          <a:effectLst/>
        </p:spPr>
      </p:cxnSp>
      <p:sp>
        <p:nvSpPr>
          <p:cNvPr id="311" name="TextBox 29"/>
          <p:cNvSpPr txBox="1"/>
          <p:nvPr/>
        </p:nvSpPr>
        <p:spPr>
          <a:xfrm>
            <a:off x="4440765" y="12834103"/>
            <a:ext cx="3481566" cy="83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>
              <a:defRPr/>
            </a:pPr>
            <a:r>
              <a:rPr lang="en-US" sz="2400" kern="0" dirty="0">
                <a:solidFill>
                  <a:prstClr val="black"/>
                </a:solidFill>
                <a:latin typeface="Calibri" panose="020F0502020204030204"/>
              </a:rPr>
              <a:t>System Action/Policy</a:t>
            </a:r>
          </a:p>
          <a:p>
            <a:pPr defTabSz="342900">
              <a:defRPr/>
            </a:pPr>
            <a:r>
              <a:rPr lang="en-US" sz="2400" kern="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request_location</a:t>
            </a:r>
            <a:endParaRPr lang="en-US" sz="2400" kern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endParaRPr>
          </a:p>
        </p:txBody>
      </p:sp>
      <p:cxnSp>
        <p:nvCxnSpPr>
          <p:cNvPr id="312" name="Straight Arrow Connector 30"/>
          <p:cNvCxnSpPr>
            <a:stCxn id="305" idx="1"/>
            <a:endCxn id="306" idx="3"/>
          </p:cNvCxnSpPr>
          <p:nvPr/>
        </p:nvCxnSpPr>
        <p:spPr>
          <a:xfrm flipH="1" flipV="1">
            <a:off x="6863246" y="12279654"/>
            <a:ext cx="1007092" cy="887"/>
          </a:xfrm>
          <a:prstGeom prst="straightConnector1">
            <a:avLst/>
          </a:prstGeom>
          <a:noFill/>
          <a:ln w="38100" cap="flat" cmpd="sng" algn="in">
            <a:solidFill>
              <a:sysClr val="windowText" lastClr="000000"/>
            </a:solidFill>
            <a:prstDash val="solid"/>
            <a:headEnd w="lg" len="lg"/>
            <a:tailEnd type="stealth" w="lg" len="lg"/>
          </a:ln>
          <a:effectLst/>
        </p:spPr>
      </p:cxnSp>
      <p:cxnSp>
        <p:nvCxnSpPr>
          <p:cNvPr id="313" name="Elbow Connector 2054"/>
          <p:cNvCxnSpPr>
            <a:stCxn id="306" idx="1"/>
            <a:endCxn id="302" idx="2"/>
          </p:cNvCxnSpPr>
          <p:nvPr/>
        </p:nvCxnSpPr>
        <p:spPr>
          <a:xfrm rot="10800000">
            <a:off x="1467950" y="11061941"/>
            <a:ext cx="903435" cy="1217713"/>
          </a:xfrm>
          <a:prstGeom prst="bentConnector2">
            <a:avLst/>
          </a:prstGeom>
          <a:noFill/>
          <a:ln w="38100" cap="flat" cmpd="sng" algn="in">
            <a:solidFill>
              <a:sysClr val="windowText" lastClr="000000"/>
            </a:solidFill>
            <a:prstDash val="solid"/>
            <a:headEnd w="lg" len="lg"/>
            <a:tailEnd type="stealth" w="lg" len="lg"/>
          </a:ln>
          <a:effectLst/>
        </p:spPr>
      </p:cxnSp>
      <p:cxnSp>
        <p:nvCxnSpPr>
          <p:cNvPr id="314" name="Elbow Connector 40"/>
          <p:cNvCxnSpPr>
            <a:stCxn id="302" idx="0"/>
            <a:endCxn id="303" idx="1"/>
          </p:cNvCxnSpPr>
          <p:nvPr/>
        </p:nvCxnSpPr>
        <p:spPr>
          <a:xfrm rot="5400000" flipH="1" flipV="1">
            <a:off x="2315372" y="8021714"/>
            <a:ext cx="311376" cy="2006222"/>
          </a:xfrm>
          <a:prstGeom prst="bentConnector2">
            <a:avLst/>
          </a:prstGeom>
          <a:noFill/>
          <a:ln w="38100" cap="flat" cmpd="sng" algn="in">
            <a:solidFill>
              <a:sysClr val="windowText" lastClr="000000"/>
            </a:solidFill>
            <a:prstDash val="solid"/>
            <a:headEnd w="lg" len="lg"/>
            <a:tailEnd type="stealth" w="lg" len="lg"/>
          </a:ln>
          <a:effectLst/>
        </p:spPr>
      </p:cxnSp>
      <p:sp>
        <p:nvSpPr>
          <p:cNvPr id="315" name="TextBox 45"/>
          <p:cNvSpPr txBox="1"/>
          <p:nvPr/>
        </p:nvSpPr>
        <p:spPr>
          <a:xfrm>
            <a:off x="574973" y="12774167"/>
            <a:ext cx="3657470" cy="83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>
              <a:defRPr/>
            </a:pPr>
            <a:r>
              <a:rPr lang="en-US" sz="2400" kern="0" dirty="0">
                <a:solidFill>
                  <a:prstClr val="black"/>
                </a:solidFill>
                <a:latin typeface="Calibri" panose="020F0502020204030204"/>
              </a:rPr>
              <a:t>Text response</a:t>
            </a:r>
          </a:p>
          <a:p>
            <a:pPr defTabSz="342900">
              <a:defRPr/>
            </a:pPr>
            <a:r>
              <a:rPr lang="en-US" sz="240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Where are you located?</a:t>
            </a:r>
          </a:p>
        </p:txBody>
      </p:sp>
      <p:sp>
        <p:nvSpPr>
          <p:cNvPr id="316" name="TextBox 50"/>
          <p:cNvSpPr txBox="1"/>
          <p:nvPr/>
        </p:nvSpPr>
        <p:spPr>
          <a:xfrm>
            <a:off x="2301637" y="9746453"/>
            <a:ext cx="7615109" cy="83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>
              <a:defRPr/>
            </a:pPr>
            <a:r>
              <a:rPr lang="en-US" sz="2400" kern="0" dirty="0">
                <a:solidFill>
                  <a:prstClr val="black"/>
                </a:solidFill>
                <a:latin typeface="Calibri" panose="020F0502020204030204"/>
              </a:rPr>
              <a:t>Text Input</a:t>
            </a:r>
          </a:p>
          <a:p>
            <a:pPr defTabSz="342900">
              <a:defRPr/>
            </a:pPr>
            <a:r>
              <a:rPr lang="en-US" sz="240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Are there any action movies to see this weekend?</a:t>
            </a:r>
          </a:p>
        </p:txBody>
      </p:sp>
      <p:cxnSp>
        <p:nvCxnSpPr>
          <p:cNvPr id="317" name="Straight Arrow Connector 57"/>
          <p:cNvCxnSpPr/>
          <p:nvPr/>
        </p:nvCxnSpPr>
        <p:spPr>
          <a:xfrm>
            <a:off x="1616578" y="9713861"/>
            <a:ext cx="6001478" cy="0"/>
          </a:xfrm>
          <a:prstGeom prst="straightConnector1">
            <a:avLst/>
          </a:prstGeom>
          <a:noFill/>
          <a:ln w="38100" cap="flat" cmpd="sng" algn="in">
            <a:solidFill>
              <a:sysClr val="windowText" lastClr="000000"/>
            </a:solidFill>
            <a:prstDash val="solid"/>
            <a:headEnd w="lg" len="lg"/>
            <a:tailEnd type="stealth" w="lg" len="lg"/>
          </a:ln>
          <a:effectLst/>
        </p:spPr>
      </p:cxnSp>
      <p:sp>
        <p:nvSpPr>
          <p:cNvPr id="318" name="TextBox 59"/>
          <p:cNvSpPr txBox="1"/>
          <p:nvPr/>
        </p:nvSpPr>
        <p:spPr>
          <a:xfrm>
            <a:off x="1001630" y="7157401"/>
            <a:ext cx="2749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>
              <a:defRPr/>
            </a:pPr>
            <a:r>
              <a:rPr lang="en-US" sz="2400" kern="0" dirty="0">
                <a:solidFill>
                  <a:prstClr val="black"/>
                </a:solidFill>
                <a:latin typeface="Calibri" panose="020F0502020204030204"/>
              </a:rPr>
              <a:t>Speech Signal</a:t>
            </a:r>
          </a:p>
        </p:txBody>
      </p:sp>
      <p:sp>
        <p:nvSpPr>
          <p:cNvPr id="319" name="Rounded Rectangle 5"/>
          <p:cNvSpPr/>
          <p:nvPr/>
        </p:nvSpPr>
        <p:spPr>
          <a:xfrm>
            <a:off x="8319148" y="13796885"/>
            <a:ext cx="4952318" cy="1024151"/>
          </a:xfrm>
          <a:prstGeom prst="roundRect">
            <a:avLst/>
          </a:prstGeom>
          <a:solidFill>
            <a:srgbClr val="CC99FF"/>
          </a:solidFill>
          <a:ln w="6350" cap="flat" cmpd="sng" algn="in">
            <a:solidFill>
              <a:srgbClr val="7030A0"/>
            </a:solidFill>
            <a:prstDash val="solid"/>
          </a:ln>
          <a:effectLst/>
        </p:spPr>
        <p:txBody>
          <a:bodyPr rtlCol="0" anchor="ctr"/>
          <a:lstStyle/>
          <a:p>
            <a:pPr algn="ctr" defTabSz="257243">
              <a:defRPr/>
            </a:pPr>
            <a:r>
              <a:rPr lang="en-US" sz="3600" kern="0" dirty="0">
                <a:solidFill>
                  <a:prstClr val="black"/>
                </a:solidFill>
                <a:latin typeface="Calibri" panose="020F0502020204030204"/>
              </a:rPr>
              <a:t>Backend Database</a:t>
            </a:r>
          </a:p>
        </p:txBody>
      </p:sp>
      <p:cxnSp>
        <p:nvCxnSpPr>
          <p:cNvPr id="320" name="Straight Arrow Connector 30"/>
          <p:cNvCxnSpPr>
            <a:cxnSpLocks/>
            <a:stCxn id="319" idx="0"/>
            <a:endCxn id="305" idx="2"/>
          </p:cNvCxnSpPr>
          <p:nvPr/>
        </p:nvCxnSpPr>
        <p:spPr>
          <a:xfrm flipH="1" flipV="1">
            <a:off x="10794793" y="13197511"/>
            <a:ext cx="514" cy="599374"/>
          </a:xfrm>
          <a:prstGeom prst="straightConnector1">
            <a:avLst/>
          </a:prstGeom>
          <a:noFill/>
          <a:ln w="38100" cap="flat" cmpd="sng" algn="in">
            <a:solidFill>
              <a:sysClr val="windowText" lastClr="000000"/>
            </a:solidFill>
            <a:prstDash val="solid"/>
            <a:headEnd type="triangle" w="lg" len="lg"/>
            <a:tailEnd type="triangle" w="lg" len="lg"/>
          </a:ln>
          <a:effectLst/>
        </p:spPr>
      </p:cxnSp>
      <p:sp>
        <p:nvSpPr>
          <p:cNvPr id="321" name="Straight Connector 46"/>
          <p:cNvSpPr/>
          <p:nvPr/>
        </p:nvSpPr>
        <p:spPr>
          <a:xfrm>
            <a:off x="372428" y="18800753"/>
            <a:ext cx="11716667" cy="0"/>
          </a:xfrm>
          <a:prstGeom prst="line">
            <a:avLst/>
          </a:prstGeom>
          <a:ln w="127000">
            <a:solidFill>
              <a:srgbClr val="C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22" name="文字方塊 321"/>
          <p:cNvSpPr txBox="1"/>
          <p:nvPr/>
        </p:nvSpPr>
        <p:spPr>
          <a:xfrm>
            <a:off x="372428" y="17835307"/>
            <a:ext cx="10422365" cy="1015661"/>
          </a:xfrm>
          <a:prstGeom prst="rect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6000" dirty="0">
                <a:solidFill>
                  <a:schemeClr val="bg1"/>
                </a:solidFill>
              </a:rPr>
              <a:t>Ontology</a:t>
            </a:r>
            <a:endParaRPr kumimoji="0" lang="en-US" sz="60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Calibri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001630" y="3716594"/>
            <a:ext cx="25545467" cy="1215715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3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Demo link / QR Code…</a:t>
            </a:r>
          </a:p>
        </p:txBody>
      </p:sp>
      <p:sp>
        <p:nvSpPr>
          <p:cNvPr id="323" name="文字方塊 322"/>
          <p:cNvSpPr txBox="1"/>
          <p:nvPr/>
        </p:nvSpPr>
        <p:spPr>
          <a:xfrm>
            <a:off x="15777948" y="7049636"/>
            <a:ext cx="7134563" cy="23391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3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Functionality…</a:t>
            </a:r>
          </a:p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Special API</a:t>
            </a:r>
            <a:endParaRPr kumimoji="0" lang="en-US" sz="7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24" name="文字方塊 323"/>
          <p:cNvSpPr txBox="1"/>
          <p:nvPr/>
        </p:nvSpPr>
        <p:spPr>
          <a:xfrm>
            <a:off x="735775" y="19258853"/>
            <a:ext cx="11859348" cy="5709253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3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How did you get the data and build the DB?</a:t>
            </a:r>
          </a:p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3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Show the tables</a:t>
            </a:r>
          </a:p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3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Size of the DB</a:t>
            </a:r>
          </a:p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7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25" name="文字方塊 324"/>
          <p:cNvSpPr txBox="1"/>
          <p:nvPr/>
        </p:nvSpPr>
        <p:spPr>
          <a:xfrm>
            <a:off x="13744867" y="19258852"/>
            <a:ext cx="11859348" cy="5709253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3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Model architecture</a:t>
            </a:r>
          </a:p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Data collection</a:t>
            </a:r>
          </a:p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3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Training size</a:t>
            </a:r>
          </a:p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Testing size</a:t>
            </a:r>
          </a:p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3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Per</a:t>
            </a:r>
            <a:r>
              <a:rPr lang="en-US" dirty="0"/>
              <a:t>formance</a:t>
            </a:r>
            <a:endParaRPr kumimoji="0" lang="en-US" sz="7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26" name="文字方塊 325"/>
          <p:cNvSpPr txBox="1"/>
          <p:nvPr/>
        </p:nvSpPr>
        <p:spPr>
          <a:xfrm>
            <a:off x="352729" y="28762813"/>
            <a:ext cx="11859348" cy="6832638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3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Model architecture</a:t>
            </a:r>
          </a:p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User </a:t>
            </a:r>
            <a:r>
              <a:rPr lang="en-US" altLang="zh-TW" dirty="0"/>
              <a:t>simulator</a:t>
            </a:r>
            <a:endParaRPr lang="en-US" dirty="0"/>
          </a:p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3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Success rate/reward</a:t>
            </a:r>
          </a:p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3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Show the difference between rule-based and RL-based model</a:t>
            </a:r>
          </a:p>
        </p:txBody>
      </p:sp>
      <p:sp>
        <p:nvSpPr>
          <p:cNvPr id="327" name="文字方塊 326"/>
          <p:cNvSpPr txBox="1"/>
          <p:nvPr/>
        </p:nvSpPr>
        <p:spPr>
          <a:xfrm>
            <a:off x="13856371" y="28750470"/>
            <a:ext cx="11859348" cy="5709253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3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Model architecture</a:t>
            </a:r>
          </a:p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Data collection</a:t>
            </a:r>
          </a:p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3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Training size</a:t>
            </a:r>
          </a:p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Testing size</a:t>
            </a:r>
          </a:p>
          <a:p>
            <a:pPr marL="0" marR="0" indent="0" algn="l" defTabSz="370332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3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Per</a:t>
            </a:r>
            <a:r>
              <a:rPr lang="en-US" dirty="0"/>
              <a:t>formance</a:t>
            </a:r>
            <a:endParaRPr kumimoji="0" lang="en-US" sz="7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標題 3"/>
          <p:cNvSpPr>
            <a:spLocks noGrp="1"/>
          </p:cNvSpPr>
          <p:nvPr>
            <p:ph type="title"/>
          </p:nvPr>
        </p:nvSpPr>
        <p:spPr>
          <a:xfrm>
            <a:off x="1881256" y="1224237"/>
            <a:ext cx="23601226" cy="3096346"/>
          </a:xfrm>
          <a:prstGeom prst="rect">
            <a:avLst/>
          </a:prstGeom>
        </p:spPr>
        <p:txBody>
          <a:bodyPr/>
          <a:lstStyle/>
          <a:p>
            <a:r>
              <a:rPr>
                <a:latin typeface="+mj-lt"/>
                <a:ea typeface="+mj-ea"/>
                <a:cs typeface="+mj-cs"/>
                <a:sym typeface="Helvetica"/>
              </a:rPr>
              <a:t>提醒</a:t>
            </a:r>
            <a:r>
              <a:t>!!!!!!</a:t>
            </a:r>
          </a:p>
        </p:txBody>
      </p:sp>
      <p:sp>
        <p:nvSpPr>
          <p:cNvPr id="168" name="內容版面配置區 2"/>
          <p:cNvSpPr>
            <a:spLocks noGrp="1"/>
          </p:cNvSpPr>
          <p:nvPr>
            <p:ph type="body" idx="1"/>
          </p:nvPr>
        </p:nvSpPr>
        <p:spPr>
          <a:xfrm>
            <a:off x="1881256" y="6048773"/>
            <a:ext cx="23601226" cy="27147016"/>
          </a:xfrm>
          <a:prstGeom prst="rect">
            <a:avLst/>
          </a:prstGeom>
        </p:spPr>
        <p:txBody>
          <a:bodyPr/>
          <a:lstStyle/>
          <a:p>
            <a:pPr marL="466893" indent="-466893" defTabSz="1867573">
              <a:lnSpc>
                <a:spcPct val="81000"/>
              </a:lnSpc>
              <a:spcBef>
                <a:spcPts val="2000"/>
              </a:spcBef>
              <a:defRPr sz="8008"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r>
              <a:rPr dirty="0" err="1"/>
              <a:t>用powerpoint</a:t>
            </a:r>
            <a:r>
              <a:rPr dirty="0"/>
              <a:t> </a:t>
            </a:r>
            <a:r>
              <a:rPr dirty="0" err="1"/>
              <a:t>製作不用特別指定解析度</a:t>
            </a:r>
            <a:endParaRPr dirty="0"/>
          </a:p>
          <a:p>
            <a:pPr marL="466893" indent="-466893" defTabSz="1867573">
              <a:lnSpc>
                <a:spcPct val="81000"/>
              </a:lnSpc>
              <a:spcBef>
                <a:spcPts val="2000"/>
              </a:spcBef>
              <a:defRPr sz="8008"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endParaRPr dirty="0"/>
          </a:p>
          <a:p>
            <a:pPr marL="466893" indent="-466893" defTabSz="1867573">
              <a:lnSpc>
                <a:spcPct val="81000"/>
              </a:lnSpc>
              <a:spcBef>
                <a:spcPts val="2000"/>
              </a:spcBef>
              <a:defRPr sz="8008"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r>
              <a:rPr dirty="0"/>
              <a:t>長寬設定為76x104公分即可。</a:t>
            </a:r>
          </a:p>
          <a:p>
            <a:pPr marL="0" indent="0" defTabSz="1867573">
              <a:lnSpc>
                <a:spcPct val="81000"/>
              </a:lnSpc>
              <a:spcBef>
                <a:spcPts val="2000"/>
              </a:spcBef>
              <a:buSzTx/>
              <a:buNone/>
              <a:defRPr sz="8008"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endParaRPr dirty="0"/>
          </a:p>
          <a:p>
            <a:pPr marL="466893" indent="-466893" defTabSz="1867573">
              <a:lnSpc>
                <a:spcPct val="81000"/>
              </a:lnSpc>
              <a:spcBef>
                <a:spcPts val="2000"/>
              </a:spcBef>
              <a:defRPr sz="8008"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r>
              <a:rPr dirty="0"/>
              <a:t>目前這個版型就是76x104公分的大小。</a:t>
            </a:r>
          </a:p>
          <a:p>
            <a:pPr marL="0" indent="0" defTabSz="1867573">
              <a:lnSpc>
                <a:spcPct val="81000"/>
              </a:lnSpc>
              <a:spcBef>
                <a:spcPts val="2000"/>
              </a:spcBef>
              <a:buSzTx/>
              <a:buNone/>
              <a:defRPr sz="8008"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endParaRPr dirty="0"/>
          </a:p>
          <a:p>
            <a:pPr marL="466893" indent="-466893" defTabSz="1867573">
              <a:lnSpc>
                <a:spcPct val="81000"/>
              </a:lnSpc>
              <a:spcBef>
                <a:spcPts val="2000"/>
              </a:spcBef>
              <a:defRPr sz="8008"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r>
              <a:rPr dirty="0"/>
              <a:t>最晚請於</a:t>
            </a:r>
            <a:r>
              <a:rPr dirty="0">
                <a:solidFill>
                  <a:srgbClr val="FF0000"/>
                </a:solidFill>
              </a:rPr>
              <a:t>6/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dirty="0">
                <a:solidFill>
                  <a:srgbClr val="FF0000"/>
                </a:solidFill>
              </a:rPr>
              <a:t>7(</a:t>
            </a:r>
            <a:r>
              <a:rPr lang="zh-TW" altLang="en-US" dirty="0">
                <a:solidFill>
                  <a:srgbClr val="FF0000"/>
                </a:solidFill>
              </a:rPr>
              <a:t>六</a:t>
            </a:r>
            <a:r>
              <a:rPr dirty="0">
                <a:solidFill>
                  <a:srgbClr val="FF0000"/>
                </a:solidFill>
              </a:rPr>
              <a:t>)</a:t>
            </a:r>
            <a:r>
              <a:rPr dirty="0" err="1">
                <a:solidFill>
                  <a:srgbClr val="FF0000"/>
                </a:solidFill>
              </a:rPr>
              <a:t>前</a:t>
            </a:r>
            <a:r>
              <a:rPr dirty="0" err="1"/>
              <a:t>繳交海報</a:t>
            </a:r>
            <a:r>
              <a:rPr lang="zh-TW" altLang="en-US" dirty="0"/>
              <a:t>檔案至</a:t>
            </a:r>
            <a:r>
              <a:rPr lang="en-US" altLang="zh-TW" dirty="0" err="1"/>
              <a:t>yvchen@csie.ntu.edu.tw</a:t>
            </a:r>
            <a:r>
              <a:rPr dirty="0" err="1"/>
              <a:t>，有特殊狀況請預先與我連絡</a:t>
            </a:r>
            <a:r>
              <a:rPr dirty="0"/>
              <a:t>。</a:t>
            </a:r>
          </a:p>
          <a:p>
            <a:pPr marL="466893" indent="-466893" defTabSz="1867573">
              <a:lnSpc>
                <a:spcPct val="81000"/>
              </a:lnSpc>
              <a:spcBef>
                <a:spcPts val="2000"/>
              </a:spcBef>
              <a:defRPr sz="8008"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endParaRPr dirty="0"/>
          </a:p>
          <a:p>
            <a:pPr marL="466893" indent="-466893" defTabSz="1867573">
              <a:lnSpc>
                <a:spcPct val="81000"/>
              </a:lnSpc>
              <a:spcBef>
                <a:spcPts val="2000"/>
              </a:spcBef>
              <a:defRPr sz="8008"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r>
              <a:rPr lang="zh-TW" altLang="en-US" dirty="0"/>
              <a:t>若晚於上述時間，請自行送印</a:t>
            </a:r>
            <a:r>
              <a:rPr lang="en-US" altLang="zh-TW" dirty="0"/>
              <a:t>(</a:t>
            </a:r>
            <a:r>
              <a:rPr lang="zh-TW" altLang="en-US" dirty="0"/>
              <a:t>費用則自行負擔</a:t>
            </a:r>
            <a:r>
              <a:rPr lang="en-US" altLang="zh-TW" dirty="0"/>
              <a:t>)</a:t>
            </a:r>
            <a:r>
              <a:rPr dirty="0"/>
              <a:t>，</a:t>
            </a:r>
            <a:r>
              <a:rPr dirty="0" err="1"/>
              <a:t>海報大小為全開</a:t>
            </a:r>
            <a:r>
              <a:rPr dirty="0"/>
              <a:t>(A0)。</a:t>
            </a:r>
          </a:p>
          <a:p>
            <a:pPr marL="0" indent="0" defTabSz="1867573">
              <a:lnSpc>
                <a:spcPct val="81000"/>
              </a:lnSpc>
              <a:spcBef>
                <a:spcPts val="2000"/>
              </a:spcBef>
              <a:buSzTx/>
              <a:buNone/>
              <a:defRPr sz="8008"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佈景主題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370332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370332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佈景主題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370332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370332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204</Words>
  <Application>Microsoft Office PowerPoint</Application>
  <PresentationFormat>自訂</PresentationFormat>
  <Paragraphs>60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Microsoft JhengHei</vt:lpstr>
      <vt:lpstr>Arial</vt:lpstr>
      <vt:lpstr>Calibri</vt:lpstr>
      <vt:lpstr>Calibri Light</vt:lpstr>
      <vt:lpstr>Helvetica</vt:lpstr>
      <vt:lpstr>Jokerman</vt:lpstr>
      <vt:lpstr>Times New Roman</vt:lpstr>
      <vt:lpstr>Office 佈景主題</vt:lpstr>
      <vt:lpstr>PowerPoint 簡報</vt:lpstr>
      <vt:lpstr>提醒!!!!!!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Yun-Nung Vivian Chen</dc:creator>
  <cp:lastModifiedBy>Yun-Nung Vivian Chen</cp:lastModifiedBy>
  <cp:revision>15</cp:revision>
  <dcterms:modified xsi:type="dcterms:W3CDTF">2017-06-13T00:00:47Z</dcterms:modified>
</cp:coreProperties>
</file>