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13"/>
      <p:bold r:id="rId14"/>
      <p:italic r:id="rId15"/>
      <p:boldItalic r:id="rId16"/>
    </p:embeddedFont>
    <p:embeddedFont>
      <p:font typeface="Lato" panose="02020500000000000000" charset="0"/>
      <p:regular r:id="rId17"/>
      <p:bold r:id="rId18"/>
      <p:italic r:id="rId19"/>
      <p:boldItalic r:id="rId20"/>
    </p:embeddedFont>
    <p:embeddedFont>
      <p:font typeface="Raleway" panose="02020500000000000000" charset="0"/>
      <p:regular r:id="rId21"/>
      <p:bold r:id="rId22"/>
      <p:italic r:id="rId23"/>
      <p:boldItalic r:id="rId2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5" roundtripDataSignature="AMtx7miG0969VhIj3uXIfoxVo/Iwq2dFp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6" d="100"/>
          <a:sy n="96" d="100"/>
        </p:scale>
        <p:origin x="204" y="7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font" Target="fonts/font9.fntdata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25" Type="http://customschemas.google.com/relationships/presentationmetadata" Target="metadata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2.fntdata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font" Target="fonts/font11.fntdata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font" Target="fonts/font10.fntdata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3" name="Google Shape;93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67" name="Google Shape;267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5" name="Google Shape;105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7" name="Google Shape;137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5" name="Google Shape;165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9" name="Google Shape;179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3" name="Google Shape;193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9" name="Google Shape;209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3" name="Google Shape;233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9" name="Google Shape;239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and Content" type="obj">
  <p:cSld name="OBJECT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2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1" name="Google Shape;11;p12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1pPr>
            <a:lvl2pPr marL="914400" lvl="1" indent="-3175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2pPr>
            <a:lvl3pPr marL="1371600" lvl="2" indent="-3175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3pPr>
            <a:lvl4pPr marL="1828800" lvl="3" indent="-3175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4pPr>
            <a:lvl5pPr marL="2286000" lvl="4" indent="-3175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5pPr>
            <a:lvl6pPr marL="2743200" lvl="5" indent="-3175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marL="3200400" lvl="6" indent="-3175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marL="3657600" lvl="7" indent="-3175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marL="4114800" lvl="8" indent="-317500" algn="l">
              <a:lnSpc>
                <a:spcPct val="90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2" name="Google Shape;12;p12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12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12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21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72" name="Google Shape;72;p21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73" name="Google Shape;73;p21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" name="Google Shape;74;p21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75" name="Google Shape;75;p21"/>
          <p:cNvSpPr txBox="1">
            <a:spLocks noGrp="1"/>
          </p:cNvSpPr>
          <p:nvPr>
            <p:ph type="title"/>
          </p:nvPr>
        </p:nvSpPr>
        <p:spPr>
          <a:xfrm>
            <a:off x="730000" y="1318650"/>
            <a:ext cx="3300900" cy="168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76" name="Google Shape;76;p21"/>
          <p:cNvSpPr txBox="1">
            <a:spLocks noGrp="1"/>
          </p:cNvSpPr>
          <p:nvPr>
            <p:ph type="subTitle" idx="1"/>
          </p:nvPr>
        </p:nvSpPr>
        <p:spPr>
          <a:xfrm>
            <a:off x="724950" y="3161525"/>
            <a:ext cx="3300900" cy="75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77" name="Google Shape;77;p21"/>
          <p:cNvSpPr txBox="1">
            <a:spLocks noGrp="1"/>
          </p:cNvSpPr>
          <p:nvPr>
            <p:ph type="body" idx="2"/>
          </p:nvPr>
        </p:nvSpPr>
        <p:spPr>
          <a:xfrm>
            <a:off x="5174225" y="1352625"/>
            <a:ext cx="3374400" cy="302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78" name="Google Shape;78;p21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22"/>
          <p:cNvSpPr txBox="1">
            <a:spLocks noGrp="1"/>
          </p:cNvSpPr>
          <p:nvPr>
            <p:ph type="body" idx="1"/>
          </p:nvPr>
        </p:nvSpPr>
        <p:spPr>
          <a:xfrm>
            <a:off x="724950" y="4372551"/>
            <a:ext cx="7697400" cy="46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>
            <a:endParaRPr/>
          </a:p>
        </p:txBody>
      </p:sp>
      <p:sp>
        <p:nvSpPr>
          <p:cNvPr id="81" name="Google Shape;81;p22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bg>
      <p:bgPr>
        <a:solidFill>
          <a:schemeClr val="dk1"/>
        </a:solidFill>
        <a:effectLst/>
      </p:bgPr>
    </p:bg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3" name="Google Shape;83;p23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84" name="Google Shape;84;p23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" name="Google Shape;85;p23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86" name="Google Shape;86;p23"/>
          <p:cNvSpPr txBox="1">
            <a:spLocks noGrp="1"/>
          </p:cNvSpPr>
          <p:nvPr>
            <p:ph type="title" hasCustomPrompt="1"/>
          </p:nvPr>
        </p:nvSpPr>
        <p:spPr>
          <a:xfrm>
            <a:off x="729450" y="733950"/>
            <a:ext cx="7688400" cy="124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87" name="Google Shape;87;p23"/>
          <p:cNvSpPr txBox="1">
            <a:spLocks noGrp="1"/>
          </p:cNvSpPr>
          <p:nvPr>
            <p:ph type="body" idx="1"/>
          </p:nvPr>
        </p:nvSpPr>
        <p:spPr>
          <a:xfrm>
            <a:off x="729450" y="2272888"/>
            <a:ext cx="7688400" cy="158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marL="914400" lvl="1" indent="-29845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marL="1371600" lvl="2" indent="-29845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marL="1828800" lvl="3" indent="-29845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marL="2286000" lvl="4" indent="-29845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marL="2743200" lvl="5" indent="-29845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marL="3200400" lvl="6" indent="-29845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marL="3657600" lvl="7" indent="-29845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marL="4114800" lvl="8" indent="-29845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88" name="Google Shape;88;p23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4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lt2"/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3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7" name="Google Shape;17;p13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8" name="Google Shape;18;p13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" name="Google Shape;19;p13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0" name="Google Shape;20;p13"/>
          <p:cNvSpPr txBox="1">
            <a:spLocks noGrp="1"/>
          </p:cNvSpPr>
          <p:nvPr>
            <p:ph type="ctrTitle"/>
          </p:nvPr>
        </p:nvSpPr>
        <p:spPr>
          <a:xfrm>
            <a:off x="729450" y="1322450"/>
            <a:ext cx="7688100" cy="166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1" name="Google Shape;21;p13"/>
          <p:cNvSpPr txBox="1">
            <a:spLocks noGrp="1"/>
          </p:cNvSpPr>
          <p:nvPr>
            <p:ph type="subTitle" idx="1"/>
          </p:nvPr>
        </p:nvSpPr>
        <p:spPr>
          <a:xfrm>
            <a:off x="729627" y="3172900"/>
            <a:ext cx="7688100" cy="54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2" name="Google Shape;22;p13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dk1"/>
        </a:solidFill>
        <a:effectLst/>
      </p:bgPr>
    </p:bg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oogle Shape;24;p14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25" name="Google Shape;25;p14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" name="Google Shape;26;p14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7" name="Google Shape;27;p14"/>
          <p:cNvSpPr txBox="1">
            <a:spLocks noGrp="1"/>
          </p:cNvSpPr>
          <p:nvPr>
            <p:ph type="title"/>
          </p:nvPr>
        </p:nvSpPr>
        <p:spPr>
          <a:xfrm>
            <a:off x="729450" y="1322450"/>
            <a:ext cx="7688400" cy="151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8" name="Google Shape;28;p14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5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1" name="Google Shape;31;p15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32" name="Google Shape;32;p15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" name="Google Shape;33;p15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4" name="Google Shape;34;p15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35" name="Google Shape;35;p15"/>
          <p:cNvSpPr txBox="1">
            <a:spLocks noGrp="1"/>
          </p:cNvSpPr>
          <p:nvPr>
            <p:ph type="body" idx="1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36" name="Google Shape;36;p15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6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9" name="Google Shape;39;p16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40" name="Google Shape;40;p16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" name="Google Shape;41;p16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2" name="Google Shape;42;p16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43" name="Google Shape;43;p16"/>
          <p:cNvSpPr txBox="1">
            <a:spLocks noGrp="1"/>
          </p:cNvSpPr>
          <p:nvPr>
            <p:ph type="body" idx="1"/>
          </p:nvPr>
        </p:nvSpPr>
        <p:spPr>
          <a:xfrm>
            <a:off x="729325" y="2078875"/>
            <a:ext cx="3774300" cy="226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44" name="Google Shape;44;p16"/>
          <p:cNvSpPr txBox="1">
            <a:spLocks noGrp="1"/>
          </p:cNvSpPr>
          <p:nvPr>
            <p:ph type="body" idx="2"/>
          </p:nvPr>
        </p:nvSpPr>
        <p:spPr>
          <a:xfrm>
            <a:off x="4643604" y="2078875"/>
            <a:ext cx="3774300" cy="226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45" name="Google Shape;45;p16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7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8" name="Google Shape;48;p17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49" name="Google Shape;49;p17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" name="Google Shape;50;p17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1" name="Google Shape;51;p17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52" name="Google Shape;52;p17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8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5" name="Google Shape;55;p18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56" name="Google Shape;56;p18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" name="Google Shape;57;p18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8" name="Google Shape;58;p18"/>
          <p:cNvSpPr txBox="1">
            <a:spLocks noGrp="1"/>
          </p:cNvSpPr>
          <p:nvPr>
            <p:ph type="title"/>
          </p:nvPr>
        </p:nvSpPr>
        <p:spPr>
          <a:xfrm>
            <a:off x="730000" y="1318650"/>
            <a:ext cx="3300900" cy="138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59" name="Google Shape;59;p18"/>
          <p:cNvSpPr txBox="1">
            <a:spLocks noGrp="1"/>
          </p:cNvSpPr>
          <p:nvPr>
            <p:ph type="body" idx="1"/>
          </p:nvPr>
        </p:nvSpPr>
        <p:spPr>
          <a:xfrm>
            <a:off x="721225" y="2781725"/>
            <a:ext cx="3300900" cy="159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60" name="Google Shape;60;p18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自訂版面配置">
  <p:cSld name="自訂版面配置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9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3"/>
        </a:solidFill>
        <a:effectLst/>
      </p:bgPr>
    </p:bg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" name="Google Shape;65;p20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66" name="Google Shape;66;p20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" name="Google Shape;67;p20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8" name="Google Shape;68;p20"/>
          <p:cNvSpPr txBox="1">
            <a:spLocks noGrp="1"/>
          </p:cNvSpPr>
          <p:nvPr>
            <p:ph type="title"/>
          </p:nvPr>
        </p:nvSpPr>
        <p:spPr>
          <a:xfrm>
            <a:off x="729450" y="864300"/>
            <a:ext cx="7021200" cy="29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9" name="Google Shape;69;p20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treamline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Raleway"/>
              <a:buNone/>
              <a:defRPr sz="2800" b="1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Raleway"/>
              <a:buNone/>
              <a:defRPr sz="2800" b="1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Raleway"/>
              <a:buNone/>
              <a:defRPr sz="2800" b="1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Raleway"/>
              <a:buNone/>
              <a:defRPr sz="2800" b="1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Raleway"/>
              <a:buNone/>
              <a:defRPr sz="2800" b="1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Raleway"/>
              <a:buNone/>
              <a:defRPr sz="2800" b="1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Raleway"/>
              <a:buNone/>
              <a:defRPr sz="2800" b="1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Raleway"/>
              <a:buNone/>
              <a:defRPr sz="2800" b="1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Raleway"/>
              <a:buNone/>
              <a:defRPr sz="2800" b="1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7" name="Google Shape;7;p1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Char char="●"/>
              <a:defRPr sz="13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marR="0" lvl="1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marR="0" lvl="2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marR="0" lvl="3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marR="0" lvl="4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marR="0" lvl="5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marR="0" lvl="6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marR="0" lvl="7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marR="0" lvl="8" indent="-29845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100"/>
              <a:buFont typeface="Lato"/>
              <a:buChar char="■"/>
              <a:defRPr sz="11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8" name="Google Shape;8;p11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zh-TW">
                <a:solidFill>
                  <a:srgbClr val="EE721E"/>
                </a:solidFill>
              </a:rPr>
              <a:t>智慧醫療學分學程</a:t>
            </a:r>
            <a:endParaRPr>
              <a:solidFill>
                <a:srgbClr val="EE721E"/>
              </a:solidFill>
            </a:endParaRPr>
          </a:p>
        </p:txBody>
      </p:sp>
      <p:sp>
        <p:nvSpPr>
          <p:cNvPr id="96" name="Google Shape;96;p1"/>
          <p:cNvSpPr txBox="1"/>
          <p:nvPr/>
        </p:nvSpPr>
        <p:spPr>
          <a:xfrm>
            <a:off x="628650" y="1091050"/>
            <a:ext cx="7886700" cy="206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914400" marR="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Char char="➔"/>
            </a:pPr>
            <a:r>
              <a:rPr lang="zh-TW" sz="14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強化</a:t>
            </a:r>
            <a:r>
              <a:rPr lang="zh-TW" sz="1400" b="1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跨領域</a:t>
            </a:r>
            <a:r>
              <a:rPr lang="zh-TW" sz="14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鏈結、培養學生</a:t>
            </a:r>
            <a:r>
              <a:rPr lang="zh-TW" sz="1400" b="1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獨立思考</a:t>
            </a:r>
            <a:r>
              <a:rPr lang="zh-TW" sz="14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與</a:t>
            </a:r>
            <a:r>
              <a:rPr lang="zh-TW" sz="1400" b="1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跨域整合</a:t>
            </a:r>
            <a:r>
              <a:rPr lang="zh-TW" sz="14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能力		 培育跨域人才</a:t>
            </a:r>
            <a:endParaRPr sz="14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marR="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Char char="➔"/>
            </a:pPr>
            <a:r>
              <a:rPr lang="zh-TW" sz="14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結合</a:t>
            </a:r>
            <a:r>
              <a:rPr lang="zh-TW" sz="1400" b="0" i="0" u="sng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醫學院領先全球之醫療技術</a:t>
            </a:r>
            <a:r>
              <a:rPr lang="zh-TW" sz="14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與</a:t>
            </a:r>
            <a:r>
              <a:rPr lang="zh-TW" sz="1400" b="0" i="0" u="sng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電資學院AI人工智慧、資訊安全</a:t>
            </a:r>
            <a:r>
              <a:rPr lang="zh-TW" sz="14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等之高科技</a:t>
            </a:r>
            <a:endParaRPr sz="14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marR="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Char char="➔"/>
            </a:pPr>
            <a:r>
              <a:rPr lang="zh-TW" sz="14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整合兩院與</a:t>
            </a:r>
            <a:r>
              <a:rPr lang="zh-TW" sz="1400" b="1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智慧醫療</a:t>
            </a:r>
            <a:r>
              <a:rPr lang="zh-TW" sz="14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相關之專業課程</a:t>
            </a:r>
            <a:endParaRPr sz="14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marR="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Char char="➔"/>
            </a:pPr>
            <a:r>
              <a:rPr lang="zh-TW" sz="14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培育兩院學生於整合性的跨領域學習環境中習得</a:t>
            </a:r>
            <a:endParaRPr sz="14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828800" marR="0" lvl="1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Char char="◆"/>
            </a:pPr>
            <a:r>
              <a:rPr lang="zh-TW" sz="14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程式設計、人工智慧、資通安全、大數據、醫藥</a:t>
            </a:r>
            <a:r>
              <a:rPr lang="zh-TW" sz="1400" b="1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專業知識與實作能力</a:t>
            </a:r>
            <a:endParaRPr sz="1400" b="1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marR="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Char char="➔"/>
            </a:pPr>
            <a:r>
              <a:rPr lang="zh-TW" sz="14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投入應用於</a:t>
            </a:r>
            <a:r>
              <a:rPr lang="zh-TW" sz="1400" b="1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醫療照護</a:t>
            </a:r>
            <a:r>
              <a:rPr lang="zh-TW" sz="14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、</a:t>
            </a:r>
            <a:r>
              <a:rPr lang="zh-TW" sz="1400" b="1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生醫產業</a:t>
            </a:r>
            <a:r>
              <a:rPr lang="zh-TW" sz="14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等鏈結，培育智慧醫療邁向精準醫學儲備跨領域人才</a:t>
            </a:r>
            <a:endParaRPr sz="14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7" name="Google Shape;97;p1"/>
          <p:cNvSpPr/>
          <p:nvPr/>
        </p:nvSpPr>
        <p:spPr>
          <a:xfrm>
            <a:off x="6238150" y="1268044"/>
            <a:ext cx="361200" cy="1842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EE721E"/>
          </a:solidFill>
          <a:ln w="9525" cap="flat" cmpd="sng">
            <a:solidFill>
              <a:srgbClr val="EE721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" name="Google Shape;98;p1"/>
          <p:cNvSpPr/>
          <p:nvPr/>
        </p:nvSpPr>
        <p:spPr>
          <a:xfrm>
            <a:off x="2157950" y="3602200"/>
            <a:ext cx="1830600" cy="909300"/>
          </a:xfrm>
          <a:prstGeom prst="rect">
            <a:avLst/>
          </a:prstGeom>
          <a:solidFill>
            <a:srgbClr val="EE721E"/>
          </a:solidFill>
          <a:ln w="9525" cap="flat" cmpd="sng">
            <a:solidFill>
              <a:srgbClr val="EE721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" name="Google Shape;99;p1"/>
          <p:cNvSpPr/>
          <p:nvPr/>
        </p:nvSpPr>
        <p:spPr>
          <a:xfrm>
            <a:off x="4768750" y="3602200"/>
            <a:ext cx="1830600" cy="909300"/>
          </a:xfrm>
          <a:prstGeom prst="rect">
            <a:avLst/>
          </a:prstGeom>
          <a:solidFill>
            <a:srgbClr val="EE721E"/>
          </a:solidFill>
          <a:ln w="9525" cap="flat" cmpd="sng">
            <a:solidFill>
              <a:srgbClr val="EE721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" name="Google Shape;100;p1"/>
          <p:cNvSpPr/>
          <p:nvPr/>
        </p:nvSpPr>
        <p:spPr>
          <a:xfrm>
            <a:off x="4222500" y="3875325"/>
            <a:ext cx="312000" cy="340200"/>
          </a:xfrm>
          <a:prstGeom prst="mathPlus">
            <a:avLst>
              <a:gd name="adj1" fmla="val 23520"/>
            </a:avLst>
          </a:prstGeom>
          <a:solidFill>
            <a:srgbClr val="EE721E"/>
          </a:solidFill>
          <a:ln w="9525" cap="flat" cmpd="sng">
            <a:solidFill>
              <a:srgbClr val="EE721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" name="Google Shape;101;p1"/>
          <p:cNvSpPr txBox="1"/>
          <p:nvPr/>
        </p:nvSpPr>
        <p:spPr>
          <a:xfrm>
            <a:off x="2471000" y="3702550"/>
            <a:ext cx="1204500" cy="70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zh-TW" sz="1800" b="1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核心課程6學分</a:t>
            </a:r>
            <a:endParaRPr sz="1800" b="1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2" name="Google Shape;102;p1"/>
          <p:cNvSpPr txBox="1"/>
          <p:nvPr/>
        </p:nvSpPr>
        <p:spPr>
          <a:xfrm>
            <a:off x="5081500" y="3702550"/>
            <a:ext cx="1204500" cy="70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zh-TW" sz="1800" b="1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領域課程9學分</a:t>
            </a:r>
            <a:endParaRPr sz="1800" b="1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p10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rPr lang="zh-TW"/>
              <a:t>（應用課程）人工智慧與智慧醫療：</a:t>
            </a:r>
            <a:endParaRPr/>
          </a:p>
        </p:txBody>
      </p:sp>
      <p:sp>
        <p:nvSpPr>
          <p:cNvPr id="270" name="Google Shape;270;p10"/>
          <p:cNvSpPr txBox="1">
            <a:spLocks noGrp="1"/>
          </p:cNvSpPr>
          <p:nvPr>
            <p:ph type="body" idx="1"/>
          </p:nvPr>
        </p:nvSpPr>
        <p:spPr>
          <a:xfrm>
            <a:off x="628650" y="1215707"/>
            <a:ext cx="7886700" cy="29825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</a:pPr>
            <a:endParaRPr/>
          </a:p>
          <a:p>
            <a:pPr marL="914400" lvl="0" indent="-317500" algn="l" rtl="0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</a:pPr>
            <a:r>
              <a:rPr lang="zh-TW" sz="1800"/>
              <a:t>在了解產業現況後，搭配豐富的上機實驗與實務訓練，近一步讓學生累積實戰經驗</a:t>
            </a:r>
            <a:endParaRPr sz="1800"/>
          </a:p>
          <a:p>
            <a:pPr marL="91440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zh-TW" sz="1800"/>
              <a:t>大量安排企業參訪、專家講座、鼓勵學生參與國內外知名應用競賽，讓學生真正獨立思考與自主應用知識於實際案例</a:t>
            </a:r>
            <a:endParaRPr sz="1800"/>
          </a:p>
          <a:p>
            <a:pPr marL="91440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zh-TW" sz="1800"/>
              <a:t>在校內領先養成未來智慧醫療業界的頂尖人才</a:t>
            </a:r>
            <a:endParaRPr sz="1800"/>
          </a:p>
          <a:p>
            <a:pPr marL="0" lvl="0" indent="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</a:pPr>
            <a:endParaRPr sz="1800"/>
          </a:p>
          <a:p>
            <a:pPr marL="0" lvl="0" indent="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</a:pPr>
            <a:endParaRPr/>
          </a:p>
          <a:p>
            <a:pPr marL="0" lvl="0" indent="0" algn="l" rtl="0">
              <a:lnSpc>
                <a:spcPct val="9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"/>
          <p:cNvSpPr/>
          <p:nvPr/>
        </p:nvSpPr>
        <p:spPr>
          <a:xfrm>
            <a:off x="814750" y="1183150"/>
            <a:ext cx="3124200" cy="35586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EE721E"/>
            </a:solidFill>
            <a:prstDash val="lgDash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" name="Google Shape;108;p2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zh-TW">
                <a:solidFill>
                  <a:srgbClr val="EE721E"/>
                </a:solidFill>
              </a:rPr>
              <a:t>智慧醫療學分學程</a:t>
            </a:r>
            <a:endParaRPr>
              <a:solidFill>
                <a:srgbClr val="EE721E"/>
              </a:solidFill>
            </a:endParaRPr>
          </a:p>
        </p:txBody>
      </p:sp>
      <p:sp>
        <p:nvSpPr>
          <p:cNvPr id="109" name="Google Shape;109;p2"/>
          <p:cNvSpPr/>
          <p:nvPr/>
        </p:nvSpPr>
        <p:spPr>
          <a:xfrm>
            <a:off x="1156350" y="1360150"/>
            <a:ext cx="1108200" cy="1123800"/>
          </a:xfrm>
          <a:prstGeom prst="flowChartConnector">
            <a:avLst/>
          </a:prstGeom>
          <a:noFill/>
          <a:ln w="19050" cap="flat" cmpd="sng">
            <a:solidFill>
              <a:srgbClr val="EE721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" name="Google Shape;110;p2"/>
          <p:cNvSpPr txBox="1"/>
          <p:nvPr/>
        </p:nvSpPr>
        <p:spPr>
          <a:xfrm>
            <a:off x="1821450" y="4263900"/>
            <a:ext cx="1108200" cy="47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zh-TW" sz="1800" b="0" i="0" u="sng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核心課程</a:t>
            </a:r>
            <a:endParaRPr sz="1800" b="0" i="0" u="sng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1" name="Google Shape;111;p2"/>
          <p:cNvSpPr txBox="1"/>
          <p:nvPr/>
        </p:nvSpPr>
        <p:spPr>
          <a:xfrm>
            <a:off x="4681525" y="4479575"/>
            <a:ext cx="1108200" cy="47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zh-TW" sz="1800" b="0" i="0" u="sng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領域課程</a:t>
            </a:r>
            <a:endParaRPr sz="1800" b="0" i="0" u="sng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2" name="Google Shape;112;p2"/>
          <p:cNvSpPr txBox="1"/>
          <p:nvPr/>
        </p:nvSpPr>
        <p:spPr>
          <a:xfrm>
            <a:off x="1156350" y="1683100"/>
            <a:ext cx="1108200" cy="47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zh-TW"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醫學概論</a:t>
            </a: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3" name="Google Shape;113;p2"/>
          <p:cNvSpPr/>
          <p:nvPr/>
        </p:nvSpPr>
        <p:spPr>
          <a:xfrm>
            <a:off x="2484800" y="1360150"/>
            <a:ext cx="1108200" cy="1123800"/>
          </a:xfrm>
          <a:prstGeom prst="flowChartConnector">
            <a:avLst/>
          </a:prstGeom>
          <a:noFill/>
          <a:ln w="19050" cap="flat" cmpd="sng">
            <a:solidFill>
              <a:srgbClr val="EE721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" name="Google Shape;114;p2"/>
          <p:cNvSpPr txBox="1"/>
          <p:nvPr/>
        </p:nvSpPr>
        <p:spPr>
          <a:xfrm>
            <a:off x="2484800" y="1594075"/>
            <a:ext cx="1108200" cy="47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zh-TW" sz="1800">
                <a:latin typeface="Calibri"/>
                <a:ea typeface="Calibri"/>
                <a:cs typeface="Calibri"/>
                <a:sym typeface="Calibri"/>
              </a:rPr>
              <a:t>智慧醫療程式設計</a:t>
            </a: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5" name="Google Shape;115;p2"/>
          <p:cNvSpPr/>
          <p:nvPr/>
        </p:nvSpPr>
        <p:spPr>
          <a:xfrm>
            <a:off x="2484800" y="2788750"/>
            <a:ext cx="1108200" cy="1123800"/>
          </a:xfrm>
          <a:prstGeom prst="flowChartConnector">
            <a:avLst/>
          </a:prstGeom>
          <a:noFill/>
          <a:ln w="19050" cap="flat" cmpd="sng">
            <a:solidFill>
              <a:srgbClr val="EE721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" name="Google Shape;116;p2"/>
          <p:cNvSpPr/>
          <p:nvPr/>
        </p:nvSpPr>
        <p:spPr>
          <a:xfrm>
            <a:off x="1156350" y="2788750"/>
            <a:ext cx="1108200" cy="1123800"/>
          </a:xfrm>
          <a:prstGeom prst="flowChartConnector">
            <a:avLst/>
          </a:prstGeom>
          <a:noFill/>
          <a:ln w="19050" cap="flat" cmpd="sng">
            <a:solidFill>
              <a:srgbClr val="EE721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" name="Google Shape;117;p2"/>
          <p:cNvSpPr txBox="1"/>
          <p:nvPr/>
        </p:nvSpPr>
        <p:spPr>
          <a:xfrm>
            <a:off x="1156350" y="2972035"/>
            <a:ext cx="1108200" cy="86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zh-TW" sz="1500" b="0" i="0" u="none" strike="noStrike" cap="non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醫學電資整合創意專題(一)</a:t>
            </a: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" name="Google Shape;118;p2"/>
          <p:cNvSpPr txBox="1"/>
          <p:nvPr/>
        </p:nvSpPr>
        <p:spPr>
          <a:xfrm>
            <a:off x="2484800" y="2972035"/>
            <a:ext cx="1108200" cy="86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zh-TW" sz="1500" b="0" i="0" u="none" strike="noStrike" cap="non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醫學電資整合創意專題(二)</a:t>
            </a: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19" name="Google Shape;119;p2"/>
          <p:cNvCxnSpPr>
            <a:stCxn id="109" idx="4"/>
            <a:endCxn id="116" idx="0"/>
          </p:cNvCxnSpPr>
          <p:nvPr/>
        </p:nvCxnSpPr>
        <p:spPr>
          <a:xfrm>
            <a:off x="1710450" y="2483950"/>
            <a:ext cx="0" cy="304800"/>
          </a:xfrm>
          <a:prstGeom prst="straightConnector1">
            <a:avLst/>
          </a:prstGeom>
          <a:noFill/>
          <a:ln w="28575" cap="flat" cmpd="sng">
            <a:solidFill>
              <a:srgbClr val="EE721E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20" name="Google Shape;120;p2"/>
          <p:cNvCxnSpPr/>
          <p:nvPr/>
        </p:nvCxnSpPr>
        <p:spPr>
          <a:xfrm>
            <a:off x="3044225" y="2483950"/>
            <a:ext cx="0" cy="304800"/>
          </a:xfrm>
          <a:prstGeom prst="straightConnector1">
            <a:avLst/>
          </a:prstGeom>
          <a:noFill/>
          <a:ln w="28575" cap="flat" cmpd="sng">
            <a:solidFill>
              <a:srgbClr val="EE721E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21" name="Google Shape;121;p2"/>
          <p:cNvCxnSpPr/>
          <p:nvPr/>
        </p:nvCxnSpPr>
        <p:spPr>
          <a:xfrm flipH="1">
            <a:off x="2264550" y="1921150"/>
            <a:ext cx="222000" cy="1800"/>
          </a:xfrm>
          <a:prstGeom prst="straightConnector1">
            <a:avLst/>
          </a:prstGeom>
          <a:noFill/>
          <a:ln w="28575" cap="flat" cmpd="sng">
            <a:solidFill>
              <a:srgbClr val="EE721E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22" name="Google Shape;122;p2"/>
          <p:cNvCxnSpPr/>
          <p:nvPr/>
        </p:nvCxnSpPr>
        <p:spPr>
          <a:xfrm flipH="1">
            <a:off x="2264550" y="3373013"/>
            <a:ext cx="222000" cy="1800"/>
          </a:xfrm>
          <a:prstGeom prst="straightConnector1">
            <a:avLst/>
          </a:prstGeom>
          <a:noFill/>
          <a:ln w="28575" cap="flat" cmpd="sng">
            <a:solidFill>
              <a:srgbClr val="EE721E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3" name="Google Shape;123;p2"/>
          <p:cNvSpPr/>
          <p:nvPr/>
        </p:nvSpPr>
        <p:spPr>
          <a:xfrm>
            <a:off x="4661725" y="637650"/>
            <a:ext cx="1147800" cy="963600"/>
          </a:xfrm>
          <a:prstGeom prst="rect">
            <a:avLst/>
          </a:prstGeom>
          <a:noFill/>
          <a:ln w="28575" cap="flat" cmpd="sng">
            <a:solidFill>
              <a:srgbClr val="EE721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4" name="Google Shape;124;p2"/>
          <p:cNvSpPr txBox="1"/>
          <p:nvPr/>
        </p:nvSpPr>
        <p:spPr>
          <a:xfrm>
            <a:off x="4704325" y="637650"/>
            <a:ext cx="1062600" cy="9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zh-TW"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資訊系統與</a:t>
            </a: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zh-TW"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安全領域課程</a:t>
            </a: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5" name="Google Shape;125;p2"/>
          <p:cNvSpPr/>
          <p:nvPr/>
        </p:nvSpPr>
        <p:spPr>
          <a:xfrm>
            <a:off x="4661725" y="1973200"/>
            <a:ext cx="1147800" cy="963600"/>
          </a:xfrm>
          <a:prstGeom prst="rect">
            <a:avLst/>
          </a:prstGeom>
          <a:noFill/>
          <a:ln w="28575" cap="flat" cmpd="sng">
            <a:solidFill>
              <a:srgbClr val="EE721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6" name="Google Shape;126;p2"/>
          <p:cNvSpPr/>
          <p:nvPr/>
        </p:nvSpPr>
        <p:spPr>
          <a:xfrm>
            <a:off x="4661725" y="3338950"/>
            <a:ext cx="1147800" cy="963600"/>
          </a:xfrm>
          <a:prstGeom prst="rect">
            <a:avLst/>
          </a:prstGeom>
          <a:noFill/>
          <a:ln w="28575" cap="flat" cmpd="sng">
            <a:solidFill>
              <a:srgbClr val="EE721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" name="Google Shape;127;p2"/>
          <p:cNvSpPr txBox="1"/>
          <p:nvPr/>
        </p:nvSpPr>
        <p:spPr>
          <a:xfrm>
            <a:off x="4704325" y="2168500"/>
            <a:ext cx="1062600" cy="57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zh-TW"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影像領域課程</a:t>
            </a: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8" name="Google Shape;128;p2"/>
          <p:cNvSpPr txBox="1"/>
          <p:nvPr/>
        </p:nvSpPr>
        <p:spPr>
          <a:xfrm>
            <a:off x="4704325" y="3534250"/>
            <a:ext cx="1062600" cy="57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zh-TW"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數據領域課程</a:t>
            </a: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29" name="Google Shape;129;p2"/>
          <p:cNvCxnSpPr/>
          <p:nvPr/>
        </p:nvCxnSpPr>
        <p:spPr>
          <a:xfrm rot="10800000" flipH="1">
            <a:off x="3938950" y="1289325"/>
            <a:ext cx="715800" cy="1453500"/>
          </a:xfrm>
          <a:prstGeom prst="straightConnector1">
            <a:avLst/>
          </a:prstGeom>
          <a:noFill/>
          <a:ln w="28575" cap="flat" cmpd="sng">
            <a:solidFill>
              <a:srgbClr val="EE721E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30" name="Google Shape;130;p2"/>
          <p:cNvCxnSpPr/>
          <p:nvPr/>
        </p:nvCxnSpPr>
        <p:spPr>
          <a:xfrm rot="10800000" flipH="1">
            <a:off x="3938950" y="2593125"/>
            <a:ext cx="715800" cy="149700"/>
          </a:xfrm>
          <a:prstGeom prst="straightConnector1">
            <a:avLst/>
          </a:prstGeom>
          <a:noFill/>
          <a:ln w="28575" cap="flat" cmpd="sng">
            <a:solidFill>
              <a:srgbClr val="EE721E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31" name="Google Shape;131;p2"/>
          <p:cNvCxnSpPr>
            <a:endCxn id="126" idx="1"/>
          </p:cNvCxnSpPr>
          <p:nvPr/>
        </p:nvCxnSpPr>
        <p:spPr>
          <a:xfrm>
            <a:off x="3960325" y="2748850"/>
            <a:ext cx="701400" cy="1071900"/>
          </a:xfrm>
          <a:prstGeom prst="straightConnector1">
            <a:avLst/>
          </a:prstGeom>
          <a:noFill/>
          <a:ln w="28575" cap="flat" cmpd="sng">
            <a:solidFill>
              <a:srgbClr val="EE721E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2" name="Google Shape;132;p2"/>
          <p:cNvSpPr/>
          <p:nvPr/>
        </p:nvSpPr>
        <p:spPr>
          <a:xfrm>
            <a:off x="6029025" y="1537395"/>
            <a:ext cx="2670900" cy="2168100"/>
          </a:xfrm>
          <a:prstGeom prst="bracePair">
            <a:avLst/>
          </a:prstGeom>
          <a:noFill/>
          <a:ln w="19050" cap="flat" cmpd="sng">
            <a:solidFill>
              <a:srgbClr val="EE721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3" name="Google Shape;133;p2"/>
          <p:cNvSpPr txBox="1"/>
          <p:nvPr/>
        </p:nvSpPr>
        <p:spPr>
          <a:xfrm>
            <a:off x="6610025" y="1537395"/>
            <a:ext cx="1579800" cy="280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zh-TW"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機器學習</a:t>
            </a: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zh-TW"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機器學習特論</a:t>
            </a: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zh-TW"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人工智慧</a:t>
            </a: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人工智慧與智慧醫療</a:t>
            </a: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zh-TW"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深度學習之應用</a:t>
            </a: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zh-TW"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醫療資訊系統</a:t>
            </a: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4" name="Google Shape;134;p2"/>
          <p:cNvSpPr txBox="1"/>
          <p:nvPr/>
        </p:nvSpPr>
        <p:spPr>
          <a:xfrm rot="5400000">
            <a:off x="7145675" y="3720795"/>
            <a:ext cx="508500" cy="47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zh-TW"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......</a:t>
            </a: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3"/>
          <p:cNvSpPr/>
          <p:nvPr/>
        </p:nvSpPr>
        <p:spPr>
          <a:xfrm>
            <a:off x="6836275" y="1790100"/>
            <a:ext cx="1279200" cy="1271700"/>
          </a:xfrm>
          <a:prstGeom prst="flowChartConnector">
            <a:avLst/>
          </a:prstGeom>
          <a:noFill/>
          <a:ln w="19050" cap="flat" cmpd="sng">
            <a:solidFill>
              <a:srgbClr val="EE721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" name="Google Shape;140;p3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zh-TW">
                <a:solidFill>
                  <a:srgbClr val="EE721E"/>
                </a:solidFill>
              </a:rPr>
              <a:t>智慧醫療系列課程</a:t>
            </a:r>
            <a:endParaRPr>
              <a:solidFill>
                <a:srgbClr val="EE721E"/>
              </a:solidFill>
            </a:endParaRPr>
          </a:p>
        </p:txBody>
      </p:sp>
      <p:sp>
        <p:nvSpPr>
          <p:cNvPr id="141" name="Google Shape;141;p3"/>
          <p:cNvSpPr/>
          <p:nvPr/>
        </p:nvSpPr>
        <p:spPr>
          <a:xfrm>
            <a:off x="900200" y="1239750"/>
            <a:ext cx="1279200" cy="1271700"/>
          </a:xfrm>
          <a:prstGeom prst="flowChartConnector">
            <a:avLst/>
          </a:prstGeom>
          <a:noFill/>
          <a:ln w="19050" cap="flat" cmpd="sng">
            <a:solidFill>
              <a:srgbClr val="EE721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" name="Google Shape;142;p3"/>
          <p:cNvSpPr txBox="1"/>
          <p:nvPr/>
        </p:nvSpPr>
        <p:spPr>
          <a:xfrm>
            <a:off x="985700" y="4388475"/>
            <a:ext cx="1108200" cy="47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zh-TW" sz="1800" b="0" i="0" u="sng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核心課程</a:t>
            </a:r>
            <a:endParaRPr sz="1800" b="0" i="0" u="sng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3" name="Google Shape;143;p3"/>
          <p:cNvSpPr txBox="1"/>
          <p:nvPr/>
        </p:nvSpPr>
        <p:spPr>
          <a:xfrm>
            <a:off x="3230425" y="4360125"/>
            <a:ext cx="1108200" cy="47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zh-TW" sz="1800" b="0" i="0" u="sng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進階課程</a:t>
            </a:r>
            <a:endParaRPr sz="1800" b="0" i="0" u="sng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4" name="Google Shape;144;p3"/>
          <p:cNvSpPr txBox="1"/>
          <p:nvPr/>
        </p:nvSpPr>
        <p:spPr>
          <a:xfrm>
            <a:off x="6027575" y="4360125"/>
            <a:ext cx="1108200" cy="47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zh-TW" sz="1800" b="0" i="0" u="sng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應用課程</a:t>
            </a:r>
            <a:endParaRPr sz="1800" b="0" i="0" u="sng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5" name="Google Shape;145;p3"/>
          <p:cNvSpPr txBox="1"/>
          <p:nvPr/>
        </p:nvSpPr>
        <p:spPr>
          <a:xfrm>
            <a:off x="843050" y="1505200"/>
            <a:ext cx="1393500" cy="71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zh-TW" sz="1800">
                <a:latin typeface="Calibri"/>
                <a:ea typeface="Calibri"/>
                <a:cs typeface="Calibri"/>
                <a:sym typeface="Calibri"/>
              </a:rPr>
              <a:t>智慧醫療</a:t>
            </a:r>
            <a:br>
              <a:rPr lang="zh-TW" sz="1800">
                <a:latin typeface="Calibri"/>
                <a:ea typeface="Calibri"/>
                <a:cs typeface="Calibri"/>
                <a:sym typeface="Calibri"/>
              </a:rPr>
            </a:br>
            <a:r>
              <a:rPr lang="zh-TW" sz="1800">
                <a:latin typeface="Calibri"/>
                <a:ea typeface="Calibri"/>
                <a:cs typeface="Calibri"/>
                <a:sym typeface="Calibri"/>
              </a:rPr>
              <a:t>程式設計</a:t>
            </a: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6" name="Google Shape;146;p3"/>
          <p:cNvSpPr txBox="1"/>
          <p:nvPr/>
        </p:nvSpPr>
        <p:spPr>
          <a:xfrm>
            <a:off x="3315925" y="2190150"/>
            <a:ext cx="1108200" cy="47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zh-TW"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機器學習</a:t>
            </a: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7" name="Google Shape;147;p3"/>
          <p:cNvSpPr txBox="1"/>
          <p:nvPr/>
        </p:nvSpPr>
        <p:spPr>
          <a:xfrm>
            <a:off x="5125725" y="2093850"/>
            <a:ext cx="1108200" cy="67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zh-TW"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醫學電資整合專題</a:t>
            </a: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8" name="Google Shape;148;p3"/>
          <p:cNvSpPr txBox="1"/>
          <p:nvPr/>
        </p:nvSpPr>
        <p:spPr>
          <a:xfrm>
            <a:off x="6908025" y="1932000"/>
            <a:ext cx="11082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zh-TW"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人工智慧與</a:t>
            </a: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zh-TW"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智慧醫療</a:t>
            </a: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9" name="Google Shape;149;p3"/>
          <p:cNvSpPr/>
          <p:nvPr/>
        </p:nvSpPr>
        <p:spPr>
          <a:xfrm>
            <a:off x="900200" y="2858600"/>
            <a:ext cx="1279200" cy="1271700"/>
          </a:xfrm>
          <a:prstGeom prst="flowChartConnector">
            <a:avLst/>
          </a:prstGeom>
          <a:noFill/>
          <a:ln w="19050" cap="flat" cmpd="sng">
            <a:solidFill>
              <a:srgbClr val="EE721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0" name="Google Shape;150;p3"/>
          <p:cNvSpPr txBox="1"/>
          <p:nvPr/>
        </p:nvSpPr>
        <p:spPr>
          <a:xfrm>
            <a:off x="985700" y="3285650"/>
            <a:ext cx="1108200" cy="47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zh-TW"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醫學概論</a:t>
            </a: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1" name="Google Shape;151;p3"/>
          <p:cNvSpPr txBox="1"/>
          <p:nvPr/>
        </p:nvSpPr>
        <p:spPr>
          <a:xfrm>
            <a:off x="364550" y="899550"/>
            <a:ext cx="1471500" cy="34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zh-TW"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醫學院學生修習</a:t>
            </a: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2" name="Google Shape;152;p3"/>
          <p:cNvSpPr txBox="1"/>
          <p:nvPr/>
        </p:nvSpPr>
        <p:spPr>
          <a:xfrm>
            <a:off x="407050" y="2511450"/>
            <a:ext cx="1612800" cy="34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zh-TW"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電資學院學生修習</a:t>
            </a: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53" name="Google Shape;153;p3"/>
          <p:cNvCxnSpPr/>
          <p:nvPr/>
        </p:nvCxnSpPr>
        <p:spPr>
          <a:xfrm>
            <a:off x="843050" y="1248425"/>
            <a:ext cx="130200" cy="183000"/>
          </a:xfrm>
          <a:prstGeom prst="straightConnector1">
            <a:avLst/>
          </a:prstGeom>
          <a:noFill/>
          <a:ln w="9525" cap="flat" cmpd="sng">
            <a:solidFill>
              <a:srgbClr val="EE721E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154" name="Google Shape;154;p3"/>
          <p:cNvCxnSpPr/>
          <p:nvPr/>
        </p:nvCxnSpPr>
        <p:spPr>
          <a:xfrm>
            <a:off x="843050" y="2858600"/>
            <a:ext cx="130200" cy="183000"/>
          </a:xfrm>
          <a:prstGeom prst="straightConnector1">
            <a:avLst/>
          </a:prstGeom>
          <a:noFill/>
          <a:ln w="9525" cap="flat" cmpd="sng">
            <a:solidFill>
              <a:srgbClr val="EE721E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155" name="Google Shape;155;p3"/>
          <p:cNvCxnSpPr/>
          <p:nvPr/>
        </p:nvCxnSpPr>
        <p:spPr>
          <a:xfrm>
            <a:off x="2179400" y="1851850"/>
            <a:ext cx="675300" cy="609900"/>
          </a:xfrm>
          <a:prstGeom prst="straightConnector1">
            <a:avLst/>
          </a:prstGeom>
          <a:noFill/>
          <a:ln w="19050" cap="flat" cmpd="sng">
            <a:solidFill>
              <a:srgbClr val="EE721E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56" name="Google Shape;156;p3"/>
          <p:cNvCxnSpPr/>
          <p:nvPr/>
        </p:nvCxnSpPr>
        <p:spPr>
          <a:xfrm flipH="1">
            <a:off x="2093900" y="2461750"/>
            <a:ext cx="747000" cy="711600"/>
          </a:xfrm>
          <a:prstGeom prst="straightConnector1">
            <a:avLst/>
          </a:prstGeom>
          <a:noFill/>
          <a:ln w="19050" cap="flat" cmpd="sng">
            <a:solidFill>
              <a:srgbClr val="EE721E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57" name="Google Shape;157;p3"/>
          <p:cNvSpPr/>
          <p:nvPr/>
        </p:nvSpPr>
        <p:spPr>
          <a:xfrm>
            <a:off x="3230425" y="1793250"/>
            <a:ext cx="1279200" cy="1271700"/>
          </a:xfrm>
          <a:prstGeom prst="flowChartConnector">
            <a:avLst/>
          </a:prstGeom>
          <a:noFill/>
          <a:ln w="19050" cap="flat" cmpd="sng">
            <a:solidFill>
              <a:srgbClr val="EE721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58" name="Google Shape;158;p3"/>
          <p:cNvCxnSpPr/>
          <p:nvPr/>
        </p:nvCxnSpPr>
        <p:spPr>
          <a:xfrm rot="-10797448">
            <a:off x="2840888" y="2461898"/>
            <a:ext cx="404100" cy="12300"/>
          </a:xfrm>
          <a:prstGeom prst="straightConnector1">
            <a:avLst/>
          </a:prstGeom>
          <a:noFill/>
          <a:ln w="19050" cap="flat" cmpd="sng">
            <a:solidFill>
              <a:srgbClr val="EE721E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59" name="Google Shape;159;p3"/>
          <p:cNvSpPr/>
          <p:nvPr/>
        </p:nvSpPr>
        <p:spPr>
          <a:xfrm>
            <a:off x="5026475" y="1793250"/>
            <a:ext cx="1279200" cy="1271700"/>
          </a:xfrm>
          <a:prstGeom prst="flowChartConnector">
            <a:avLst/>
          </a:prstGeom>
          <a:noFill/>
          <a:ln w="19050" cap="flat" cmpd="sng">
            <a:solidFill>
              <a:srgbClr val="EE721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60" name="Google Shape;160;p3"/>
          <p:cNvCxnSpPr>
            <a:stCxn id="159" idx="2"/>
          </p:cNvCxnSpPr>
          <p:nvPr/>
        </p:nvCxnSpPr>
        <p:spPr>
          <a:xfrm rot="10800000">
            <a:off x="4523375" y="2422800"/>
            <a:ext cx="503100" cy="6300"/>
          </a:xfrm>
          <a:prstGeom prst="straightConnector1">
            <a:avLst/>
          </a:prstGeom>
          <a:noFill/>
          <a:ln w="19050" cap="flat" cmpd="sng">
            <a:solidFill>
              <a:srgbClr val="EE721E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61" name="Google Shape;161;p3"/>
          <p:cNvCxnSpPr/>
          <p:nvPr/>
        </p:nvCxnSpPr>
        <p:spPr>
          <a:xfrm rot="10800000">
            <a:off x="6319425" y="2422800"/>
            <a:ext cx="503100" cy="6300"/>
          </a:xfrm>
          <a:prstGeom prst="straightConnector1">
            <a:avLst/>
          </a:prstGeom>
          <a:noFill/>
          <a:ln w="19050" cap="flat" cmpd="sng">
            <a:solidFill>
              <a:srgbClr val="EE721E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62" name="Google Shape;162;p3"/>
          <p:cNvSpPr/>
          <p:nvPr/>
        </p:nvSpPr>
        <p:spPr>
          <a:xfrm rot="-5400000">
            <a:off x="6447125" y="2631525"/>
            <a:ext cx="269100" cy="3188100"/>
          </a:xfrm>
          <a:prstGeom prst="leftBrace">
            <a:avLst>
              <a:gd name="adj1" fmla="val 50000"/>
              <a:gd name="adj2" fmla="val 50000"/>
            </a:avLst>
          </a:prstGeom>
          <a:noFill/>
          <a:ln w="19050" cap="flat" cmpd="sng">
            <a:solidFill>
              <a:srgbClr val="EE721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4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rPr lang="zh-TW"/>
              <a:t>（核心課程）醫學概論：</a:t>
            </a:r>
            <a:endParaRPr/>
          </a:p>
        </p:txBody>
      </p:sp>
      <p:sp>
        <p:nvSpPr>
          <p:cNvPr id="168" name="Google Shape;168;p4"/>
          <p:cNvSpPr txBox="1">
            <a:spLocks noGrp="1"/>
          </p:cNvSpPr>
          <p:nvPr>
            <p:ph type="body" idx="1"/>
          </p:nvPr>
        </p:nvSpPr>
        <p:spPr>
          <a:xfrm>
            <a:off x="467212" y="2418355"/>
            <a:ext cx="8048138" cy="3161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</a:pPr>
            <a:endParaRPr/>
          </a:p>
          <a:p>
            <a:pPr marL="914400" lvl="0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</a:pPr>
            <a:r>
              <a:rPr lang="zh-TW" sz="1800"/>
              <a:t>由醫學院設計給電資學院學生，授以醫學知識基礎</a:t>
            </a:r>
            <a:endParaRPr sz="1800"/>
          </a:p>
          <a:p>
            <a:pPr marL="9144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zh-TW" sz="1800"/>
              <a:t>以專業醫師之實際個案與病例解說，讓學生更貼近於醫療現況，奠定跨領域基礎能力</a:t>
            </a:r>
            <a:endParaRPr sz="1800"/>
          </a:p>
          <a:p>
            <a:pPr marL="0" lvl="0" indent="0" algn="l" rtl="0">
              <a:lnSpc>
                <a:spcPct val="9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</a:pPr>
            <a:endParaRPr/>
          </a:p>
        </p:txBody>
      </p:sp>
      <p:sp>
        <p:nvSpPr>
          <p:cNvPr id="169" name="Google Shape;169;p4"/>
          <p:cNvSpPr/>
          <p:nvPr/>
        </p:nvSpPr>
        <p:spPr>
          <a:xfrm>
            <a:off x="1135207" y="1753288"/>
            <a:ext cx="1579500" cy="803100"/>
          </a:xfrm>
          <a:prstGeom prst="rect">
            <a:avLst/>
          </a:prstGeom>
          <a:noFill/>
          <a:ln w="19050" cap="flat" cmpd="sng">
            <a:solidFill>
              <a:srgbClr val="EE721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0" name="Google Shape;170;p4"/>
          <p:cNvSpPr/>
          <p:nvPr/>
        </p:nvSpPr>
        <p:spPr>
          <a:xfrm>
            <a:off x="3341649" y="1768650"/>
            <a:ext cx="1579500" cy="803100"/>
          </a:xfrm>
          <a:prstGeom prst="rect">
            <a:avLst/>
          </a:prstGeom>
          <a:noFill/>
          <a:ln w="19050" cap="flat" cmpd="sng">
            <a:solidFill>
              <a:srgbClr val="EE721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1" name="Google Shape;171;p4"/>
          <p:cNvSpPr/>
          <p:nvPr/>
        </p:nvSpPr>
        <p:spPr>
          <a:xfrm>
            <a:off x="5667900" y="1768650"/>
            <a:ext cx="2435700" cy="803100"/>
          </a:xfrm>
          <a:prstGeom prst="rect">
            <a:avLst/>
          </a:prstGeom>
          <a:solidFill>
            <a:srgbClr val="EE721E"/>
          </a:solidFill>
          <a:ln w="19050" cap="flat" cmpd="sng">
            <a:solidFill>
              <a:srgbClr val="EE721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2" name="Google Shape;172;p4"/>
          <p:cNvSpPr txBox="1"/>
          <p:nvPr/>
        </p:nvSpPr>
        <p:spPr>
          <a:xfrm>
            <a:off x="1270700" y="1735165"/>
            <a:ext cx="1300800" cy="87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zh-TW"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必要醫學常識</a:t>
            </a: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3" name="Google Shape;173;p4"/>
          <p:cNvSpPr txBox="1"/>
          <p:nvPr/>
        </p:nvSpPr>
        <p:spPr>
          <a:xfrm>
            <a:off x="3484856" y="1716940"/>
            <a:ext cx="1300800" cy="87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zh-TW"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實際病例解說</a:t>
            </a: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4" name="Google Shape;174;p4"/>
          <p:cNvSpPr/>
          <p:nvPr/>
        </p:nvSpPr>
        <p:spPr>
          <a:xfrm>
            <a:off x="2890324" y="1990675"/>
            <a:ext cx="318300" cy="338400"/>
          </a:xfrm>
          <a:prstGeom prst="mathPlus">
            <a:avLst>
              <a:gd name="adj1" fmla="val 23520"/>
            </a:avLst>
          </a:prstGeom>
          <a:solidFill>
            <a:srgbClr val="EE721E"/>
          </a:solidFill>
          <a:ln w="9525" cap="flat" cmpd="sng">
            <a:solidFill>
              <a:srgbClr val="EE721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5" name="Google Shape;175;p4"/>
          <p:cNvSpPr/>
          <p:nvPr/>
        </p:nvSpPr>
        <p:spPr>
          <a:xfrm>
            <a:off x="5027149" y="2013925"/>
            <a:ext cx="437700" cy="291900"/>
          </a:xfrm>
          <a:prstGeom prst="mathEqual">
            <a:avLst>
              <a:gd name="adj1" fmla="val 23520"/>
              <a:gd name="adj2" fmla="val 11760"/>
            </a:avLst>
          </a:prstGeom>
          <a:solidFill>
            <a:srgbClr val="EE721E"/>
          </a:solidFill>
          <a:ln w="9525" cap="flat" cmpd="sng">
            <a:solidFill>
              <a:srgbClr val="EE721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6" name="Google Shape;176;p4"/>
          <p:cNvSpPr txBox="1"/>
          <p:nvPr/>
        </p:nvSpPr>
        <p:spPr>
          <a:xfrm>
            <a:off x="5586409" y="1864390"/>
            <a:ext cx="2598681" cy="49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zh-TW" sz="21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切入跨領域基礎課程</a:t>
            </a:r>
            <a:endParaRPr sz="14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5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rPr lang="zh-TW"/>
              <a:t>（核心課程）智慧醫療程式設計：</a:t>
            </a:r>
            <a:endParaRPr/>
          </a:p>
        </p:txBody>
      </p:sp>
      <p:sp>
        <p:nvSpPr>
          <p:cNvPr id="182" name="Google Shape;182;p5"/>
          <p:cNvSpPr txBox="1">
            <a:spLocks noGrp="1"/>
          </p:cNvSpPr>
          <p:nvPr>
            <p:ph type="body" idx="1"/>
          </p:nvPr>
        </p:nvSpPr>
        <p:spPr>
          <a:xfrm>
            <a:off x="628650" y="1977875"/>
            <a:ext cx="7886700" cy="27664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</a:pPr>
            <a:endParaRPr/>
          </a:p>
          <a:p>
            <a:pPr marL="0" lvl="0" indent="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</a:pPr>
            <a:endParaRPr/>
          </a:p>
          <a:p>
            <a:pPr marL="914400" lvl="0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</a:pPr>
            <a:r>
              <a:rPr lang="zh-TW" sz="1800"/>
              <a:t>近來智慧醫療成為國際健康醫療發展新趨勢</a:t>
            </a:r>
            <a:endParaRPr sz="1800"/>
          </a:p>
          <a:p>
            <a:pPr marL="9144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zh-TW" sz="1800"/>
              <a:t>WHO定義「智慧醫療」為＂資通訊科技再醫療及健康領域的應用，包括醫療照護、疾病管理、公共衛生監測、教育和研究＂</a:t>
            </a:r>
            <a:endParaRPr sz="1800"/>
          </a:p>
          <a:p>
            <a:pPr marL="9144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zh-TW" sz="1800"/>
              <a:t>透過學習Python語法，將電腦視覺應用於醫學影像中，培育智慧醫療頂尖人才</a:t>
            </a:r>
            <a:endParaRPr sz="1800"/>
          </a:p>
          <a:p>
            <a:pPr marL="0" lvl="0" indent="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</a:pPr>
            <a:endParaRPr sz="1800"/>
          </a:p>
          <a:p>
            <a:pPr marL="0" lvl="0" indent="0" algn="l" rtl="0">
              <a:lnSpc>
                <a:spcPct val="9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</a:pPr>
            <a:endParaRPr/>
          </a:p>
        </p:txBody>
      </p:sp>
      <p:sp>
        <p:nvSpPr>
          <p:cNvPr id="183" name="Google Shape;183;p5"/>
          <p:cNvSpPr/>
          <p:nvPr/>
        </p:nvSpPr>
        <p:spPr>
          <a:xfrm>
            <a:off x="1180931" y="1576325"/>
            <a:ext cx="1579500" cy="803100"/>
          </a:xfrm>
          <a:prstGeom prst="rect">
            <a:avLst/>
          </a:prstGeom>
          <a:noFill/>
          <a:ln w="19050" cap="flat" cmpd="sng">
            <a:solidFill>
              <a:srgbClr val="EE721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4" name="Google Shape;184;p5"/>
          <p:cNvSpPr/>
          <p:nvPr/>
        </p:nvSpPr>
        <p:spPr>
          <a:xfrm>
            <a:off x="3178356" y="1576325"/>
            <a:ext cx="1579500" cy="803100"/>
          </a:xfrm>
          <a:prstGeom prst="rect">
            <a:avLst/>
          </a:prstGeom>
          <a:noFill/>
          <a:ln w="19050" cap="flat" cmpd="sng">
            <a:solidFill>
              <a:srgbClr val="EE721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5" name="Google Shape;185;p5"/>
          <p:cNvSpPr/>
          <p:nvPr/>
        </p:nvSpPr>
        <p:spPr>
          <a:xfrm>
            <a:off x="5541281" y="1576325"/>
            <a:ext cx="2435700" cy="803100"/>
          </a:xfrm>
          <a:prstGeom prst="rect">
            <a:avLst/>
          </a:prstGeom>
          <a:solidFill>
            <a:srgbClr val="EE721E"/>
          </a:solidFill>
          <a:ln w="19050" cap="flat" cmpd="sng">
            <a:solidFill>
              <a:srgbClr val="EE721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6" name="Google Shape;186;p5"/>
          <p:cNvSpPr txBox="1"/>
          <p:nvPr/>
        </p:nvSpPr>
        <p:spPr>
          <a:xfrm>
            <a:off x="1320281" y="1473525"/>
            <a:ext cx="1300800" cy="87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zh-TW"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兩學院</a:t>
            </a:r>
            <a:endParaRPr sz="21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zh-TW"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背景知識</a:t>
            </a: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7" name="Google Shape;187;p5"/>
          <p:cNvSpPr txBox="1"/>
          <p:nvPr/>
        </p:nvSpPr>
        <p:spPr>
          <a:xfrm>
            <a:off x="3317706" y="1677575"/>
            <a:ext cx="1300800" cy="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zh-TW"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上機實作</a:t>
            </a: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8" name="Google Shape;188;p5"/>
          <p:cNvSpPr/>
          <p:nvPr/>
        </p:nvSpPr>
        <p:spPr>
          <a:xfrm>
            <a:off x="2810231" y="1808675"/>
            <a:ext cx="318300" cy="338400"/>
          </a:xfrm>
          <a:prstGeom prst="mathPlus">
            <a:avLst>
              <a:gd name="adj1" fmla="val 23520"/>
            </a:avLst>
          </a:prstGeom>
          <a:solidFill>
            <a:srgbClr val="EE721E"/>
          </a:solidFill>
          <a:ln w="9525" cap="flat" cmpd="sng">
            <a:solidFill>
              <a:srgbClr val="EE721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9" name="Google Shape;189;p5"/>
          <p:cNvSpPr/>
          <p:nvPr/>
        </p:nvSpPr>
        <p:spPr>
          <a:xfrm>
            <a:off x="4947056" y="1831925"/>
            <a:ext cx="437700" cy="291900"/>
          </a:xfrm>
          <a:prstGeom prst="mathEqual">
            <a:avLst>
              <a:gd name="adj1" fmla="val 23520"/>
              <a:gd name="adj2" fmla="val 11760"/>
            </a:avLst>
          </a:prstGeom>
          <a:solidFill>
            <a:srgbClr val="EE721E"/>
          </a:solidFill>
          <a:ln w="9525" cap="flat" cmpd="sng">
            <a:solidFill>
              <a:srgbClr val="EE721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" name="Google Shape;190;p5"/>
          <p:cNvSpPr txBox="1"/>
          <p:nvPr/>
        </p:nvSpPr>
        <p:spPr>
          <a:xfrm>
            <a:off x="5481531" y="1662675"/>
            <a:ext cx="2661600" cy="49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zh-TW" sz="21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切入跨領域基礎課程</a:t>
            </a:r>
            <a:endParaRPr sz="14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6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rPr lang="zh-TW"/>
              <a:t>（進階課程）機器學習：</a:t>
            </a:r>
            <a:endParaRPr/>
          </a:p>
        </p:txBody>
      </p:sp>
      <p:sp>
        <p:nvSpPr>
          <p:cNvPr id="196" name="Google Shape;196;p6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</a:pPr>
            <a:br>
              <a:rPr lang="zh-TW"/>
            </a:br>
            <a:endParaRPr/>
          </a:p>
          <a:p>
            <a:pPr marL="0" lvl="0" indent="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</a:pPr>
            <a:endParaRPr/>
          </a:p>
          <a:p>
            <a:pPr marL="0" lvl="0" indent="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</a:pPr>
            <a:endParaRPr/>
          </a:p>
          <a:p>
            <a:pPr marL="914400" lvl="0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</a:pPr>
            <a:r>
              <a:rPr lang="zh-TW" sz="1800"/>
              <a:t>探討如何設計讓機器自動學習的演算法，紮實訓練學生使用主流程式語言的能力</a:t>
            </a:r>
            <a:endParaRPr sz="1800"/>
          </a:p>
          <a:p>
            <a:pPr marL="9144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zh-TW" sz="1800"/>
              <a:t>多樣化的作業模式、期末專題以及組隊競賽活動，讓學生深化課程內容與實務接軌</a:t>
            </a:r>
            <a:endParaRPr sz="1800"/>
          </a:p>
        </p:txBody>
      </p:sp>
      <p:sp>
        <p:nvSpPr>
          <p:cNvPr id="197" name="Google Shape;197;p6"/>
          <p:cNvSpPr/>
          <p:nvPr/>
        </p:nvSpPr>
        <p:spPr>
          <a:xfrm>
            <a:off x="949675" y="1612027"/>
            <a:ext cx="1579500" cy="803100"/>
          </a:xfrm>
          <a:prstGeom prst="rect">
            <a:avLst/>
          </a:prstGeom>
          <a:noFill/>
          <a:ln w="19050" cap="flat" cmpd="sng">
            <a:solidFill>
              <a:srgbClr val="EE721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8" name="Google Shape;198;p6"/>
          <p:cNvSpPr txBox="1"/>
          <p:nvPr/>
        </p:nvSpPr>
        <p:spPr>
          <a:xfrm>
            <a:off x="1089025" y="1499302"/>
            <a:ext cx="1300800" cy="87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zh-TW"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跨領域</a:t>
            </a:r>
            <a:endParaRPr sz="21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zh-TW"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學識基礎</a:t>
            </a: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9" name="Google Shape;199;p6"/>
          <p:cNvSpPr/>
          <p:nvPr/>
        </p:nvSpPr>
        <p:spPr>
          <a:xfrm>
            <a:off x="2648700" y="1864502"/>
            <a:ext cx="298500" cy="2457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EE721E"/>
          </a:solidFill>
          <a:ln w="9525" cap="flat" cmpd="sng">
            <a:solidFill>
              <a:srgbClr val="EE721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0" name="Google Shape;200;p6"/>
          <p:cNvSpPr/>
          <p:nvPr/>
        </p:nvSpPr>
        <p:spPr>
          <a:xfrm>
            <a:off x="3109550" y="1350152"/>
            <a:ext cx="1254600" cy="1274400"/>
          </a:xfrm>
          <a:prstGeom prst="flowChartConnector">
            <a:avLst/>
          </a:prstGeom>
          <a:noFill/>
          <a:ln w="19050" cap="flat" cmpd="sng">
            <a:solidFill>
              <a:srgbClr val="EE721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1" name="Google Shape;201;p6"/>
          <p:cNvSpPr txBox="1"/>
          <p:nvPr/>
        </p:nvSpPr>
        <p:spPr>
          <a:xfrm>
            <a:off x="3343400" y="1553077"/>
            <a:ext cx="786900" cy="92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zh-TW"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期末專題</a:t>
            </a: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2" name="Google Shape;202;p6"/>
          <p:cNvSpPr/>
          <p:nvPr/>
        </p:nvSpPr>
        <p:spPr>
          <a:xfrm>
            <a:off x="4103750" y="1350152"/>
            <a:ext cx="1254600" cy="1274400"/>
          </a:xfrm>
          <a:prstGeom prst="flowChartConnector">
            <a:avLst/>
          </a:prstGeom>
          <a:noFill/>
          <a:ln w="19050" cap="flat" cmpd="sng">
            <a:solidFill>
              <a:srgbClr val="EE721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" name="Google Shape;203;p6"/>
          <p:cNvSpPr txBox="1"/>
          <p:nvPr/>
        </p:nvSpPr>
        <p:spPr>
          <a:xfrm>
            <a:off x="4387250" y="1526852"/>
            <a:ext cx="786900" cy="92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zh-TW"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組隊競賽</a:t>
            </a: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4" name="Google Shape;204;p6"/>
          <p:cNvSpPr/>
          <p:nvPr/>
        </p:nvSpPr>
        <p:spPr>
          <a:xfrm>
            <a:off x="5495625" y="1864502"/>
            <a:ext cx="298500" cy="2457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EE721E"/>
          </a:solidFill>
          <a:ln w="9525" cap="flat" cmpd="sng">
            <a:solidFill>
              <a:srgbClr val="EE721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5" name="Google Shape;205;p6"/>
          <p:cNvSpPr/>
          <p:nvPr/>
        </p:nvSpPr>
        <p:spPr>
          <a:xfrm>
            <a:off x="6079650" y="1585802"/>
            <a:ext cx="2435700" cy="803100"/>
          </a:xfrm>
          <a:prstGeom prst="rect">
            <a:avLst/>
          </a:prstGeom>
          <a:solidFill>
            <a:srgbClr val="EE721E"/>
          </a:solidFill>
          <a:ln w="19050" cap="flat" cmpd="sng">
            <a:solidFill>
              <a:srgbClr val="EE721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6" name="Google Shape;206;p6"/>
          <p:cNvSpPr txBox="1"/>
          <p:nvPr/>
        </p:nvSpPr>
        <p:spPr>
          <a:xfrm>
            <a:off x="6185550" y="1688452"/>
            <a:ext cx="2329800" cy="49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zh-TW" sz="21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深化實作應用能力</a:t>
            </a:r>
            <a:endParaRPr sz="14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7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rPr lang="zh-TW"/>
              <a:t>（應用課程）醫學電資整合專題：</a:t>
            </a:r>
            <a:endParaRPr/>
          </a:p>
        </p:txBody>
      </p:sp>
      <p:sp>
        <p:nvSpPr>
          <p:cNvPr id="212" name="Google Shape;212;p7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</a:pPr>
            <a:endParaRPr/>
          </a:p>
          <a:p>
            <a:pPr marL="0" lvl="0" indent="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</a:pPr>
            <a:endParaRPr/>
          </a:p>
          <a:p>
            <a:pPr marL="0" lvl="0" indent="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</a:pPr>
            <a:endParaRPr/>
          </a:p>
          <a:p>
            <a:pPr marL="0" lvl="0" indent="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</a:pPr>
            <a:endParaRPr/>
          </a:p>
          <a:p>
            <a:pPr marL="0" lvl="0" indent="0" algn="l" rtl="0">
              <a:lnSpc>
                <a:spcPct val="9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</a:pPr>
            <a:endParaRPr/>
          </a:p>
        </p:txBody>
      </p:sp>
      <p:sp>
        <p:nvSpPr>
          <p:cNvPr id="213" name="Google Shape;213;p7"/>
          <p:cNvSpPr txBox="1"/>
          <p:nvPr/>
        </p:nvSpPr>
        <p:spPr>
          <a:xfrm>
            <a:off x="5554950" y="1174775"/>
            <a:ext cx="2661600" cy="49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zh-TW" sz="21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切入跨領域基礎課程</a:t>
            </a:r>
            <a:endParaRPr sz="14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4" name="Google Shape;214;p7"/>
          <p:cNvSpPr/>
          <p:nvPr/>
        </p:nvSpPr>
        <p:spPr>
          <a:xfrm>
            <a:off x="3128550" y="1526425"/>
            <a:ext cx="2886900" cy="909300"/>
          </a:xfrm>
          <a:prstGeom prst="rect">
            <a:avLst/>
          </a:prstGeom>
          <a:solidFill>
            <a:srgbClr val="EE721E"/>
          </a:solidFill>
          <a:ln w="9525" cap="flat" cmpd="sng">
            <a:solidFill>
              <a:srgbClr val="EE721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" name="Google Shape;215;p7"/>
          <p:cNvSpPr txBox="1"/>
          <p:nvPr/>
        </p:nvSpPr>
        <p:spPr>
          <a:xfrm>
            <a:off x="3128550" y="1692475"/>
            <a:ext cx="2886900" cy="49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zh-TW" sz="2100" b="0" i="0" u="none" strike="noStrike" cap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AI</a:t>
            </a:r>
            <a:r>
              <a:rPr lang="zh-TW" sz="21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技術應用於智慧醫療</a:t>
            </a:r>
            <a:endParaRPr sz="14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6" name="Google Shape;216;p7"/>
          <p:cNvSpPr/>
          <p:nvPr/>
        </p:nvSpPr>
        <p:spPr>
          <a:xfrm>
            <a:off x="3128550" y="2979625"/>
            <a:ext cx="2886900" cy="909300"/>
          </a:xfrm>
          <a:prstGeom prst="rect">
            <a:avLst/>
          </a:prstGeom>
          <a:solidFill>
            <a:srgbClr val="EE721E"/>
          </a:solidFill>
          <a:ln w="9525" cap="flat" cmpd="sng">
            <a:solidFill>
              <a:srgbClr val="EE721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7" name="Google Shape;217;p7"/>
          <p:cNvSpPr txBox="1"/>
          <p:nvPr/>
        </p:nvSpPr>
        <p:spPr>
          <a:xfrm>
            <a:off x="3128550" y="3185425"/>
            <a:ext cx="2886900" cy="49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zh-TW" sz="2100" b="0" i="0" u="none" strike="noStrike" cap="non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遠距照護之應用與現況</a:t>
            </a:r>
            <a:endParaRPr sz="14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18" name="Google Shape;218;p7"/>
          <p:cNvCxnSpPr>
            <a:stCxn id="214" idx="2"/>
            <a:endCxn id="216" idx="0"/>
          </p:cNvCxnSpPr>
          <p:nvPr/>
        </p:nvCxnSpPr>
        <p:spPr>
          <a:xfrm>
            <a:off x="4572000" y="2435725"/>
            <a:ext cx="0" cy="543900"/>
          </a:xfrm>
          <a:prstGeom prst="straightConnector1">
            <a:avLst/>
          </a:prstGeom>
          <a:noFill/>
          <a:ln w="38100" cap="flat" cmpd="sng">
            <a:solidFill>
              <a:srgbClr val="EE721E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19" name="Google Shape;219;p7"/>
          <p:cNvSpPr/>
          <p:nvPr/>
        </p:nvSpPr>
        <p:spPr>
          <a:xfrm>
            <a:off x="995500" y="1344025"/>
            <a:ext cx="1115100" cy="1194600"/>
          </a:xfrm>
          <a:prstGeom prst="flowChartConnector">
            <a:avLst/>
          </a:prstGeom>
          <a:noFill/>
          <a:ln w="19050" cap="flat" cmpd="sng">
            <a:solidFill>
              <a:srgbClr val="EE721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" name="Google Shape;220;p7"/>
          <p:cNvSpPr/>
          <p:nvPr/>
        </p:nvSpPr>
        <p:spPr>
          <a:xfrm>
            <a:off x="995500" y="2870225"/>
            <a:ext cx="1115100" cy="1194600"/>
          </a:xfrm>
          <a:prstGeom prst="flowChartConnector">
            <a:avLst/>
          </a:prstGeom>
          <a:noFill/>
          <a:ln w="19050" cap="flat" cmpd="sng">
            <a:solidFill>
              <a:srgbClr val="EE721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21" name="Google Shape;221;p7"/>
          <p:cNvCxnSpPr>
            <a:stCxn id="219" idx="4"/>
            <a:endCxn id="220" idx="0"/>
          </p:cNvCxnSpPr>
          <p:nvPr/>
        </p:nvCxnSpPr>
        <p:spPr>
          <a:xfrm>
            <a:off x="1553050" y="2538625"/>
            <a:ext cx="0" cy="331500"/>
          </a:xfrm>
          <a:prstGeom prst="straightConnector1">
            <a:avLst/>
          </a:prstGeom>
          <a:noFill/>
          <a:ln w="38100" cap="flat" cmpd="sng">
            <a:solidFill>
              <a:srgbClr val="EE721E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22" name="Google Shape;222;p7"/>
          <p:cNvSpPr/>
          <p:nvPr/>
        </p:nvSpPr>
        <p:spPr>
          <a:xfrm>
            <a:off x="7220900" y="1036000"/>
            <a:ext cx="1407000" cy="1404000"/>
          </a:xfrm>
          <a:prstGeom prst="flowChartConnector">
            <a:avLst/>
          </a:prstGeom>
          <a:noFill/>
          <a:ln w="19050" cap="flat" cmpd="sng">
            <a:solidFill>
              <a:srgbClr val="EE721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3" name="Google Shape;223;p7"/>
          <p:cNvSpPr/>
          <p:nvPr/>
        </p:nvSpPr>
        <p:spPr>
          <a:xfrm>
            <a:off x="2243225" y="2462250"/>
            <a:ext cx="524400" cy="3651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EE721E"/>
          </a:solidFill>
          <a:ln w="9525" cap="flat" cmpd="sng">
            <a:solidFill>
              <a:srgbClr val="EE721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4" name="Google Shape;224;p7"/>
          <p:cNvSpPr txBox="1"/>
          <p:nvPr/>
        </p:nvSpPr>
        <p:spPr>
          <a:xfrm>
            <a:off x="1068550" y="1486675"/>
            <a:ext cx="969000" cy="90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zh-TW"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醫學應用</a:t>
            </a: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5" name="Google Shape;225;p7"/>
          <p:cNvSpPr txBox="1"/>
          <p:nvPr/>
        </p:nvSpPr>
        <p:spPr>
          <a:xfrm>
            <a:off x="1068550" y="3012775"/>
            <a:ext cx="969000" cy="90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zh-TW"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資訊技術</a:t>
            </a: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6" name="Google Shape;226;p7"/>
          <p:cNvSpPr txBox="1"/>
          <p:nvPr/>
        </p:nvSpPr>
        <p:spPr>
          <a:xfrm>
            <a:off x="7247350" y="1283350"/>
            <a:ext cx="1320900" cy="90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zh-TW"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醫學照護系統實驗</a:t>
            </a: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7" name="Google Shape;227;p7"/>
          <p:cNvSpPr/>
          <p:nvPr/>
        </p:nvSpPr>
        <p:spPr>
          <a:xfrm>
            <a:off x="7177850" y="2849600"/>
            <a:ext cx="1407000" cy="1404000"/>
          </a:xfrm>
          <a:prstGeom prst="flowChartConnector">
            <a:avLst/>
          </a:prstGeom>
          <a:noFill/>
          <a:ln w="19050" cap="flat" cmpd="sng">
            <a:solidFill>
              <a:srgbClr val="EE721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8" name="Google Shape;228;p7"/>
          <p:cNvSpPr txBox="1"/>
          <p:nvPr/>
        </p:nvSpPr>
        <p:spPr>
          <a:xfrm>
            <a:off x="7106450" y="2992250"/>
            <a:ext cx="1549800" cy="90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zh-TW"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專題討論</a:t>
            </a:r>
            <a:endParaRPr sz="21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zh-TW"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實作與報告</a:t>
            </a: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29" name="Google Shape;229;p7"/>
          <p:cNvCxnSpPr>
            <a:endCxn id="227" idx="0"/>
          </p:cNvCxnSpPr>
          <p:nvPr/>
        </p:nvCxnSpPr>
        <p:spPr>
          <a:xfrm flipH="1">
            <a:off x="7881350" y="2440100"/>
            <a:ext cx="4800" cy="409500"/>
          </a:xfrm>
          <a:prstGeom prst="straightConnector1">
            <a:avLst/>
          </a:prstGeom>
          <a:noFill/>
          <a:ln w="38100" cap="flat" cmpd="sng">
            <a:solidFill>
              <a:srgbClr val="EE721E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30" name="Google Shape;230;p7"/>
          <p:cNvSpPr/>
          <p:nvPr/>
        </p:nvSpPr>
        <p:spPr>
          <a:xfrm flipH="1">
            <a:off x="6512550" y="2462250"/>
            <a:ext cx="524400" cy="3651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EE721E"/>
          </a:solidFill>
          <a:ln w="9525" cap="flat" cmpd="sng">
            <a:solidFill>
              <a:srgbClr val="EE721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8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rPr lang="zh-TW"/>
              <a:t>（應用課程）醫學電資整合專題：</a:t>
            </a:r>
            <a:endParaRPr/>
          </a:p>
        </p:txBody>
      </p:sp>
      <p:sp>
        <p:nvSpPr>
          <p:cNvPr id="236" name="Google Shape;236;p8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</a:pPr>
            <a:endParaRPr/>
          </a:p>
          <a:p>
            <a:pPr marL="914400" lvl="0" indent="-317500" algn="l" rtl="0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</a:pPr>
            <a:r>
              <a:rPr lang="zh-TW" sz="1800"/>
              <a:t>在人工智慧知識基礎上，進一步讓學生認識醫療領域的應用以及產業現況</a:t>
            </a:r>
            <a:endParaRPr sz="1800"/>
          </a:p>
          <a:p>
            <a:pPr marL="91440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zh-TW" sz="1800"/>
              <a:t>課程圍繞遠距照護、資訊安全、醫學影像設備與適用範圍、影像判讀、醫學影像處理技術、醫學影像深度學習AI技術等</a:t>
            </a:r>
            <a:endParaRPr sz="1800"/>
          </a:p>
          <a:p>
            <a:pPr marL="91440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zh-TW" sz="1800"/>
              <a:t>透過實驗與專題報告，讓學生更了解知識與產業的連結關係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</a:pPr>
            <a:endParaRPr/>
          </a:p>
          <a:p>
            <a:pPr marL="0" lvl="0" indent="0" algn="l" rtl="0">
              <a:lnSpc>
                <a:spcPct val="9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9"/>
          <p:cNvSpPr txBox="1">
            <a:spLocks noGrp="1"/>
          </p:cNvSpPr>
          <p:nvPr>
            <p:ph type="title"/>
          </p:nvPr>
        </p:nvSpPr>
        <p:spPr>
          <a:xfrm>
            <a:off x="628650" y="95738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rPr lang="zh-TW"/>
              <a:t>（應用課程）人工智慧與智慧醫療：</a:t>
            </a:r>
            <a:endParaRPr/>
          </a:p>
        </p:txBody>
      </p:sp>
      <p:sp>
        <p:nvSpPr>
          <p:cNvPr id="242" name="Google Shape;242;p9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</a:pPr>
            <a:endParaRPr/>
          </a:p>
          <a:p>
            <a:pPr marL="0" lvl="0" indent="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</a:pPr>
            <a:endParaRPr/>
          </a:p>
          <a:p>
            <a:pPr marL="0" lvl="0" indent="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</a:pPr>
            <a:endParaRPr/>
          </a:p>
          <a:p>
            <a:pPr marL="0" lvl="0" indent="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</a:pPr>
            <a:endParaRPr/>
          </a:p>
          <a:p>
            <a:pPr marL="0" lvl="0" indent="0" algn="l" rtl="0">
              <a:lnSpc>
                <a:spcPct val="9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</a:pPr>
            <a:endParaRPr/>
          </a:p>
        </p:txBody>
      </p:sp>
      <p:sp>
        <p:nvSpPr>
          <p:cNvPr id="243" name="Google Shape;243;p9"/>
          <p:cNvSpPr txBox="1"/>
          <p:nvPr/>
        </p:nvSpPr>
        <p:spPr>
          <a:xfrm>
            <a:off x="5554950" y="1174775"/>
            <a:ext cx="2661600" cy="49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zh-TW" sz="21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切入跨領域基礎課程</a:t>
            </a:r>
            <a:endParaRPr sz="14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4" name="Google Shape;244;p9"/>
          <p:cNvSpPr/>
          <p:nvPr/>
        </p:nvSpPr>
        <p:spPr>
          <a:xfrm>
            <a:off x="3238750" y="1977750"/>
            <a:ext cx="1453500" cy="1413600"/>
          </a:xfrm>
          <a:prstGeom prst="flowChartConnector">
            <a:avLst/>
          </a:prstGeom>
          <a:noFill/>
          <a:ln w="19050" cap="flat" cmpd="sng">
            <a:solidFill>
              <a:srgbClr val="EE721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5" name="Google Shape;245;p9"/>
          <p:cNvSpPr/>
          <p:nvPr/>
        </p:nvSpPr>
        <p:spPr>
          <a:xfrm>
            <a:off x="4486225" y="1977750"/>
            <a:ext cx="1453500" cy="1413600"/>
          </a:xfrm>
          <a:prstGeom prst="flowChartConnector">
            <a:avLst/>
          </a:prstGeom>
          <a:noFill/>
          <a:ln w="19050" cap="flat" cmpd="sng">
            <a:solidFill>
              <a:srgbClr val="EE721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6" name="Google Shape;246;p9"/>
          <p:cNvSpPr txBox="1"/>
          <p:nvPr/>
        </p:nvSpPr>
        <p:spPr>
          <a:xfrm>
            <a:off x="3481000" y="2269825"/>
            <a:ext cx="969000" cy="90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zh-TW"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智慧醫療</a:t>
            </a: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7" name="Google Shape;247;p9"/>
          <p:cNvSpPr txBox="1"/>
          <p:nvPr/>
        </p:nvSpPr>
        <p:spPr>
          <a:xfrm>
            <a:off x="4673575" y="2269825"/>
            <a:ext cx="1078800" cy="90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zh-TW"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病患風險評估</a:t>
            </a: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8" name="Google Shape;248;p9"/>
          <p:cNvSpPr/>
          <p:nvPr/>
        </p:nvSpPr>
        <p:spPr>
          <a:xfrm>
            <a:off x="1532875" y="982000"/>
            <a:ext cx="1349100" cy="1320900"/>
          </a:xfrm>
          <a:prstGeom prst="flowChartConnector">
            <a:avLst/>
          </a:prstGeom>
          <a:solidFill>
            <a:srgbClr val="EE721E"/>
          </a:solidFill>
          <a:ln w="19050" cap="flat" cmpd="sng">
            <a:solidFill>
              <a:srgbClr val="EE721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9" name="Google Shape;249;p9"/>
          <p:cNvSpPr txBox="1"/>
          <p:nvPr/>
        </p:nvSpPr>
        <p:spPr>
          <a:xfrm>
            <a:off x="1585075" y="1187800"/>
            <a:ext cx="1244700" cy="90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zh-TW" sz="21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學者專家演講</a:t>
            </a:r>
            <a:endParaRPr sz="14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0" name="Google Shape;250;p9"/>
          <p:cNvSpPr/>
          <p:nvPr/>
        </p:nvSpPr>
        <p:spPr>
          <a:xfrm>
            <a:off x="490650" y="2441825"/>
            <a:ext cx="1195200" cy="1261500"/>
          </a:xfrm>
          <a:prstGeom prst="flowChartConnector">
            <a:avLst/>
          </a:prstGeom>
          <a:solidFill>
            <a:srgbClr val="EE721E"/>
          </a:solidFill>
          <a:ln w="19050" cap="flat" cmpd="sng">
            <a:solidFill>
              <a:srgbClr val="EE721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1" name="Google Shape;251;p9"/>
          <p:cNvSpPr txBox="1"/>
          <p:nvPr/>
        </p:nvSpPr>
        <p:spPr>
          <a:xfrm>
            <a:off x="465900" y="2770325"/>
            <a:ext cx="1244700" cy="60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zh-TW" sz="21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工作坊</a:t>
            </a:r>
            <a:endParaRPr sz="14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2" name="Google Shape;252;p9"/>
          <p:cNvSpPr/>
          <p:nvPr/>
        </p:nvSpPr>
        <p:spPr>
          <a:xfrm>
            <a:off x="1910675" y="3656100"/>
            <a:ext cx="1195200" cy="1261500"/>
          </a:xfrm>
          <a:prstGeom prst="flowChartConnector">
            <a:avLst/>
          </a:prstGeom>
          <a:solidFill>
            <a:srgbClr val="EE721E"/>
          </a:solidFill>
          <a:ln w="19050" cap="flat" cmpd="sng">
            <a:solidFill>
              <a:srgbClr val="EE721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3" name="Google Shape;253;p9"/>
          <p:cNvSpPr txBox="1"/>
          <p:nvPr/>
        </p:nvSpPr>
        <p:spPr>
          <a:xfrm>
            <a:off x="1885925" y="3862200"/>
            <a:ext cx="1244700" cy="77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zh-TW" sz="21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期末專題實作</a:t>
            </a:r>
            <a:endParaRPr sz="14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54" name="Google Shape;254;p9"/>
          <p:cNvCxnSpPr/>
          <p:nvPr/>
        </p:nvCxnSpPr>
        <p:spPr>
          <a:xfrm rot="10800000" flipH="1">
            <a:off x="1373800" y="2130175"/>
            <a:ext cx="378300" cy="444900"/>
          </a:xfrm>
          <a:prstGeom prst="straightConnector1">
            <a:avLst/>
          </a:prstGeom>
          <a:noFill/>
          <a:ln w="38100" cap="flat" cmpd="sng">
            <a:solidFill>
              <a:srgbClr val="EE721E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55" name="Google Shape;255;p9"/>
          <p:cNvCxnSpPr/>
          <p:nvPr/>
        </p:nvCxnSpPr>
        <p:spPr>
          <a:xfrm>
            <a:off x="1393700" y="3291650"/>
            <a:ext cx="677100" cy="736800"/>
          </a:xfrm>
          <a:prstGeom prst="straightConnector1">
            <a:avLst/>
          </a:prstGeom>
          <a:noFill/>
          <a:ln w="38100" cap="flat" cmpd="sng">
            <a:solidFill>
              <a:srgbClr val="EE721E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56" name="Google Shape;256;p9"/>
          <p:cNvCxnSpPr>
            <a:stCxn id="253" idx="0"/>
          </p:cNvCxnSpPr>
          <p:nvPr/>
        </p:nvCxnSpPr>
        <p:spPr>
          <a:xfrm rot="10800000">
            <a:off x="2482175" y="2170200"/>
            <a:ext cx="26100" cy="1692000"/>
          </a:xfrm>
          <a:prstGeom prst="straightConnector1">
            <a:avLst/>
          </a:prstGeom>
          <a:noFill/>
          <a:ln w="38100" cap="flat" cmpd="sng">
            <a:solidFill>
              <a:srgbClr val="EE721E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57" name="Google Shape;257;p9"/>
          <p:cNvSpPr/>
          <p:nvPr/>
        </p:nvSpPr>
        <p:spPr>
          <a:xfrm>
            <a:off x="2707800" y="2654700"/>
            <a:ext cx="378300" cy="2721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EE721E"/>
          </a:solidFill>
          <a:ln w="9525" cap="flat" cmpd="sng">
            <a:solidFill>
              <a:srgbClr val="EE721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8" name="Google Shape;258;p9"/>
          <p:cNvSpPr/>
          <p:nvPr/>
        </p:nvSpPr>
        <p:spPr>
          <a:xfrm>
            <a:off x="6125475" y="2588425"/>
            <a:ext cx="378300" cy="2721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EE721E"/>
          </a:solidFill>
          <a:ln w="9525" cap="flat" cmpd="sng">
            <a:solidFill>
              <a:srgbClr val="EE721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9" name="Google Shape;259;p9"/>
          <p:cNvSpPr/>
          <p:nvPr/>
        </p:nvSpPr>
        <p:spPr>
          <a:xfrm>
            <a:off x="6998250" y="1174825"/>
            <a:ext cx="1517100" cy="3099300"/>
          </a:xfrm>
          <a:prstGeom prst="rect">
            <a:avLst/>
          </a:prstGeom>
          <a:solidFill>
            <a:srgbClr val="EE721E"/>
          </a:solidFill>
          <a:ln w="9525" cap="flat" cmpd="sng">
            <a:solidFill>
              <a:srgbClr val="EE721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0" name="Google Shape;260;p9"/>
          <p:cNvSpPr txBox="1"/>
          <p:nvPr/>
        </p:nvSpPr>
        <p:spPr>
          <a:xfrm>
            <a:off x="7103100" y="1250275"/>
            <a:ext cx="1307400" cy="60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zh-TW" sz="21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了解理論</a:t>
            </a:r>
            <a:endParaRPr sz="14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1" name="Google Shape;261;p9"/>
          <p:cNvSpPr txBox="1"/>
          <p:nvPr/>
        </p:nvSpPr>
        <p:spPr>
          <a:xfrm>
            <a:off x="7103100" y="2320813"/>
            <a:ext cx="1307400" cy="60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zh-TW" sz="21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養成技術</a:t>
            </a:r>
            <a:endParaRPr sz="14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2" name="Google Shape;262;p9"/>
          <p:cNvSpPr txBox="1"/>
          <p:nvPr/>
        </p:nvSpPr>
        <p:spPr>
          <a:xfrm>
            <a:off x="7103100" y="3391375"/>
            <a:ext cx="1307400" cy="60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zh-TW" sz="21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實際應用</a:t>
            </a:r>
            <a:endParaRPr sz="14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3" name="Google Shape;263;p9"/>
          <p:cNvSpPr/>
          <p:nvPr/>
        </p:nvSpPr>
        <p:spPr>
          <a:xfrm rot="5400000">
            <a:off x="7567650" y="1951750"/>
            <a:ext cx="378300" cy="2721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4" name="Google Shape;264;p9"/>
          <p:cNvSpPr/>
          <p:nvPr/>
        </p:nvSpPr>
        <p:spPr>
          <a:xfrm rot="5400000">
            <a:off x="7567650" y="3022300"/>
            <a:ext cx="378300" cy="2721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treamline">
  <a:themeElements>
    <a:clrScheme name="Streamline">
      <a:dk1>
        <a:srgbClr val="1A9988"/>
      </a:dk1>
      <a:lt1>
        <a:srgbClr val="FFFFFF"/>
      </a:lt1>
      <a:dk2>
        <a:srgbClr val="1A1A1A"/>
      </a:dk2>
      <a:lt2>
        <a:srgbClr val="E9EDEE"/>
      </a:lt2>
      <a:accent1>
        <a:srgbClr val="595959"/>
      </a:accent1>
      <a:accent2>
        <a:srgbClr val="6AA4C8"/>
      </a:accent2>
      <a:accent3>
        <a:srgbClr val="EB5600"/>
      </a:accent3>
      <a:accent4>
        <a:srgbClr val="A2FFE8"/>
      </a:accent4>
      <a:accent5>
        <a:srgbClr val="1C3678"/>
      </a:accent5>
      <a:accent6>
        <a:srgbClr val="FFB8A2"/>
      </a:accent6>
      <a:hlink>
        <a:srgbClr val="1C3678"/>
      </a:hlink>
      <a:folHlink>
        <a:srgbClr val="1C367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651</Words>
  <Application>Microsoft Office PowerPoint</Application>
  <PresentationFormat>如螢幕大小 (16:9)</PresentationFormat>
  <Paragraphs>103</Paragraphs>
  <Slides>10</Slides>
  <Notes>10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10</vt:i4>
      </vt:variant>
    </vt:vector>
  </HeadingPairs>
  <TitlesOfParts>
    <vt:vector size="16" baseType="lpstr">
      <vt:lpstr>Calibri</vt:lpstr>
      <vt:lpstr>Times New Roman</vt:lpstr>
      <vt:lpstr>Arial</vt:lpstr>
      <vt:lpstr>Lato</vt:lpstr>
      <vt:lpstr>Raleway</vt:lpstr>
      <vt:lpstr>Streamline</vt:lpstr>
      <vt:lpstr>智慧醫療學分學程</vt:lpstr>
      <vt:lpstr>智慧醫療學分學程</vt:lpstr>
      <vt:lpstr>智慧醫療系列課程</vt:lpstr>
      <vt:lpstr>（核心課程）醫學概論：</vt:lpstr>
      <vt:lpstr>（核心課程）智慧醫療程式設計：</vt:lpstr>
      <vt:lpstr>（進階課程）機器學習：</vt:lpstr>
      <vt:lpstr>（應用課程）醫學電資整合專題：</vt:lpstr>
      <vt:lpstr>（應用課程）醫學電資整合專題：</vt:lpstr>
      <vt:lpstr>（應用課程）人工智慧與智慧醫療：</vt:lpstr>
      <vt:lpstr>（應用課程）人工智慧與智慧醫療：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智慧醫療學分學程</dc:title>
  <cp:lastModifiedBy>user</cp:lastModifiedBy>
  <cp:revision>1</cp:revision>
  <dcterms:modified xsi:type="dcterms:W3CDTF">2022-02-09T06:04:15Z</dcterms:modified>
</cp:coreProperties>
</file>