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74" r:id="rId12"/>
    <p:sldId id="265" r:id="rId13"/>
    <p:sldId id="266" r:id="rId14"/>
    <p:sldId id="267" r:id="rId15"/>
    <p:sldId id="269" r:id="rId16"/>
    <p:sldId id="270" r:id="rId17"/>
    <p:sldId id="271" r:id="rId18"/>
    <p:sldId id="272" r:id="rId19"/>
    <p:sldId id="268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7" autoAdjust="0"/>
    <p:restoredTop sz="94660"/>
  </p:normalViewPr>
  <p:slideViewPr>
    <p:cSldViewPr>
      <p:cViewPr varScale="1">
        <p:scale>
          <a:sx n="66" d="100"/>
          <a:sy n="66" d="100"/>
        </p:scale>
        <p:origin x="459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09F4-A88B-4AAD-B0D9-2C6091D71C5E}" type="datetimeFigureOut">
              <a:rPr lang="zh-TW" altLang="en-US" smtClean="0"/>
              <a:t>2022/2/23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C3CC-2A89-42EB-BA24-B9CCD10864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907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09F4-A88B-4AAD-B0D9-2C6091D71C5E}" type="datetimeFigureOut">
              <a:rPr lang="zh-TW" altLang="en-US" smtClean="0"/>
              <a:t>2022/2/23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C3CC-2A89-42EB-BA24-B9CCD10864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855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09F4-A88B-4AAD-B0D9-2C6091D71C5E}" type="datetimeFigureOut">
              <a:rPr lang="zh-TW" altLang="en-US" smtClean="0"/>
              <a:t>2022/2/23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C3CC-2A89-42EB-BA24-B9CCD10864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476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09F4-A88B-4AAD-B0D9-2C6091D71C5E}" type="datetimeFigureOut">
              <a:rPr lang="zh-TW" altLang="en-US" smtClean="0"/>
              <a:t>2022/2/23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C3CC-2A89-42EB-BA24-B9CCD10864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1665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09F4-A88B-4AAD-B0D9-2C6091D71C5E}" type="datetimeFigureOut">
              <a:rPr lang="zh-TW" altLang="en-US" smtClean="0"/>
              <a:t>2022/2/23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C3CC-2A89-42EB-BA24-B9CCD10864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4106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09F4-A88B-4AAD-B0D9-2C6091D71C5E}" type="datetimeFigureOut">
              <a:rPr lang="zh-TW" altLang="en-US" smtClean="0"/>
              <a:t>2022/2/23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C3CC-2A89-42EB-BA24-B9CCD10864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648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09F4-A88B-4AAD-B0D9-2C6091D71C5E}" type="datetimeFigureOut">
              <a:rPr lang="zh-TW" altLang="en-US" smtClean="0"/>
              <a:t>2022/2/23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C3CC-2A89-42EB-BA24-B9CCD10864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336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09F4-A88B-4AAD-B0D9-2C6091D71C5E}" type="datetimeFigureOut">
              <a:rPr lang="zh-TW" altLang="en-US" smtClean="0"/>
              <a:t>2022/2/23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C3CC-2A89-42EB-BA24-B9CCD10864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0014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09F4-A88B-4AAD-B0D9-2C6091D71C5E}" type="datetimeFigureOut">
              <a:rPr lang="zh-TW" altLang="en-US" smtClean="0"/>
              <a:t>2022/2/23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C3CC-2A89-42EB-BA24-B9CCD10864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1581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09F4-A88B-4AAD-B0D9-2C6091D71C5E}" type="datetimeFigureOut">
              <a:rPr lang="zh-TW" altLang="en-US" smtClean="0"/>
              <a:t>2022/2/23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C3CC-2A89-42EB-BA24-B9CCD10864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9551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09F4-A88B-4AAD-B0D9-2C6091D71C5E}" type="datetimeFigureOut">
              <a:rPr lang="zh-TW" altLang="en-US" smtClean="0"/>
              <a:t>2022/2/23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C3CC-2A89-42EB-BA24-B9CCD10864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8003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409F4-A88B-4AAD-B0D9-2C6091D71C5E}" type="datetimeFigureOut">
              <a:rPr lang="zh-TW" altLang="en-US" smtClean="0"/>
              <a:t>2022/2/23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0C3CC-2A89-42EB-BA24-B9CCD10864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717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riangle_fan" TargetMode="External"/><Relationship Id="rId2" Type="http://schemas.openxmlformats.org/officeDocument/2006/relationships/hyperlink" Target="https://en.wikipedia.org/wiki/Triangle_strip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toji/gl-matri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Transformation, perspective projection, and </a:t>
            </a:r>
            <a:r>
              <a:rPr lang="en-US" altLang="zh-TW" dirty="0" err="1" smtClean="0"/>
              <a:t>LookAT</a:t>
            </a:r>
            <a:r>
              <a:rPr lang="en-US" altLang="zh-TW" dirty="0" smtClean="0"/>
              <a:t> in </a:t>
            </a:r>
            <a:br>
              <a:rPr lang="en-US" altLang="zh-TW" dirty="0" smtClean="0"/>
            </a:br>
            <a:r>
              <a:rPr lang="en-US" altLang="zh-TW" dirty="0" err="1" smtClean="0"/>
              <a:t>WebGL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vs.OpenGL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Ming Ouhyoung, February 2022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6759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TW" dirty="0">
                <a:solidFill>
                  <a:srgbClr val="4D4E53"/>
                </a:solidFill>
                <a:latin typeface="Consolas" pitchFamily="49" charset="0"/>
                <a:ea typeface="新細明體" pitchFamily="18" charset="-120"/>
                <a:cs typeface="新細明體" pitchFamily="18" charset="-120"/>
              </a:rPr>
              <a:t>m</a:t>
            </a:r>
            <a:r>
              <a:rPr kumimoji="1" lang="en-US" altLang="zh-TW" dirty="0" smtClean="0">
                <a:solidFill>
                  <a:srgbClr val="4D4E53"/>
                </a:solidFill>
                <a:latin typeface="Consolas" pitchFamily="49" charset="0"/>
                <a:ea typeface="新細明體" pitchFamily="18" charset="-120"/>
                <a:cs typeface="新細明體" pitchFamily="18" charset="-120"/>
              </a:rPr>
              <a:t>at4.</a:t>
            </a:r>
            <a:r>
              <a:rPr kumimoji="1" lang="zh-TW" altLang="zh-TW" dirty="0" smtClean="0">
                <a:solidFill>
                  <a:srgbClr val="4D4E53"/>
                </a:solidFill>
                <a:latin typeface="Consolas" pitchFamily="49" charset="0"/>
                <a:ea typeface="新細明體" pitchFamily="18" charset="-120"/>
                <a:cs typeface="新細明體" pitchFamily="18" charset="-120"/>
              </a:rPr>
              <a:t>rotate</a:t>
            </a:r>
            <a:r>
              <a:rPr kumimoji="1" lang="zh-TW" altLang="zh-TW" dirty="0">
                <a:solidFill>
                  <a:srgbClr val="4D4E53"/>
                </a:solidFill>
                <a:latin typeface="Consolas" pitchFamily="49" charset="0"/>
                <a:ea typeface="新細明體" pitchFamily="18" charset="-120"/>
                <a:cs typeface="新細明體" pitchFamily="18" charset="-120"/>
              </a:rPr>
              <a:t>(out, a, rad, axis)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846609"/>
              </p:ext>
            </p:extLst>
          </p:nvPr>
        </p:nvGraphicFramePr>
        <p:xfrm>
          <a:off x="457200" y="2944971"/>
          <a:ext cx="8229600" cy="4037573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</a:p>
                  </a:txBody>
                  <a:tcPr marL="28575" marR="28575" marT="19050" marB="19050">
                    <a:lnL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</a:t>
                      </a:r>
                    </a:p>
                  </a:txBody>
                  <a:tcPr marL="28575" marR="28575" marT="19050" marB="19050">
                    <a:lnL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28575" marR="28575" marT="19050" marB="19050">
                    <a:lnL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solidFill>
                            <a:srgbClr val="4D4E5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</a:t>
                      </a:r>
                    </a:p>
                  </a:txBody>
                  <a:tcPr marL="28575" marR="28575" marT="19050" marB="19050">
                    <a:lnL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mat4</a:t>
                      </a:r>
                    </a:p>
                  </a:txBody>
                  <a:tcPr marL="28575" marR="28575" marT="19050" marB="19050">
                    <a:lnL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receiving matrix</a:t>
                      </a:r>
                    </a:p>
                  </a:txBody>
                  <a:tcPr marL="28575" marR="28575" marT="19050" marB="19050">
                    <a:lnL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solidFill>
                            <a:srgbClr val="4D4E5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28575" marR="28575" marT="19050" marB="19050">
                    <a:lnL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mat4</a:t>
                      </a:r>
                    </a:p>
                  </a:txBody>
                  <a:tcPr marL="28575" marR="28575" marT="19050" marB="19050">
                    <a:lnL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matrix to rotate</a:t>
                      </a:r>
                    </a:p>
                  </a:txBody>
                  <a:tcPr marL="28575" marR="28575" marT="19050" marB="19050">
                    <a:lnL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solidFill>
                            <a:srgbClr val="4D4E5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rad</a:t>
                      </a:r>
                    </a:p>
                  </a:txBody>
                  <a:tcPr marL="28575" marR="28575" marT="19050" marB="19050">
                    <a:lnL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</a:t>
                      </a:r>
                    </a:p>
                  </a:txBody>
                  <a:tcPr marL="28575" marR="28575" marT="19050" marB="19050">
                    <a:lnL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angle to rotate the matrix by</a:t>
                      </a:r>
                    </a:p>
                  </a:txBody>
                  <a:tcPr marL="28575" marR="28575" marT="19050" marB="19050">
                    <a:lnL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6373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solidFill>
                            <a:srgbClr val="4D4E5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axis</a:t>
                      </a:r>
                    </a:p>
                  </a:txBody>
                  <a:tcPr marL="28575" marR="28575" marT="19050" marB="19050">
                    <a:lnL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vec3</a:t>
                      </a:r>
                    </a:p>
                  </a:txBody>
                  <a:tcPr marL="28575" marR="28575" marT="19050" marB="19050">
                    <a:lnL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axis to rotate around</a:t>
                      </a:r>
                    </a:p>
                  </a:txBody>
                  <a:tcPr marL="28575" marR="28575" marT="19050" marB="19050">
                    <a:lnL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3568" y="1516332"/>
            <a:ext cx="6880089" cy="11188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0153" rIns="0" bIns="11109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2400" b="0" i="0" u="none" strike="noStrike" cap="none" normalizeH="0" baseline="0" dirty="0" smtClean="0">
                <a:ln>
                  <a:noFill/>
                </a:ln>
                <a:solidFill>
                  <a:srgbClr val="4D4E53"/>
                </a:solidFill>
                <a:effectLst/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Rotates a mat4 by the given angle around the given axis</a:t>
            </a:r>
            <a:endParaRPr kumimoji="1" lang="zh-TW" altLang="zh-TW" sz="2400" b="1" i="0" u="none" strike="noStrike" cap="none" normalizeH="0" baseline="0" dirty="0" smtClean="0">
              <a:ln>
                <a:noFill/>
              </a:ln>
              <a:solidFill>
                <a:srgbClr val="4D4E53"/>
              </a:solidFill>
              <a:effectLst/>
              <a:latin typeface="Times New Roman" panose="02020603050405020304" pitchFamily="18" charset="0"/>
              <a:ea typeface="Open Sans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2400" b="1" i="0" u="none" strike="noStrike" cap="none" normalizeH="0" baseline="0" dirty="0" smtClean="0">
                <a:ln>
                  <a:noFill/>
                </a:ln>
                <a:solidFill>
                  <a:srgbClr val="4D4E53"/>
                </a:solidFill>
                <a:effectLst/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Parameters: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/>
            </a:r>
            <a:br>
              <a:rPr kumimoji="1" lang="zh-TW" altLang="zh-TW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243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</a:t>
            </a:r>
            <a:r>
              <a:rPr lang="en-US" altLang="zh-TW" dirty="0" smtClean="0"/>
              <a:t>at4.scale(out</a:t>
            </a:r>
            <a:r>
              <a:rPr lang="en-US" altLang="zh-TW" dirty="0"/>
              <a:t>, a, v) 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7647904"/>
              </p:ext>
            </p:extLst>
          </p:nvPr>
        </p:nvGraphicFramePr>
        <p:xfrm>
          <a:off x="457200" y="3101181"/>
          <a:ext cx="8229600" cy="3050411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Name</a:t>
                      </a:r>
                    </a:p>
                  </a:txBody>
                  <a:tcPr marL="28575" marR="28575" marT="19050" marB="19050">
                    <a:lnL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</a:rPr>
                        <a:t>Type</a:t>
                      </a:r>
                    </a:p>
                  </a:txBody>
                  <a:tcPr marL="28575" marR="28575" marT="19050" marB="19050">
                    <a:lnL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</a:rPr>
                        <a:t>Description</a:t>
                      </a:r>
                    </a:p>
                  </a:txBody>
                  <a:tcPr marL="28575" marR="28575" marT="19050" marB="19050">
                    <a:lnL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solidFill>
                            <a:srgbClr val="4D4E53"/>
                          </a:solidFill>
                          <a:effectLst/>
                          <a:latin typeface="Consolas"/>
                        </a:rPr>
                        <a:t>out</a:t>
                      </a:r>
                    </a:p>
                  </a:txBody>
                  <a:tcPr marL="28575" marR="28575" marT="19050" marB="19050">
                    <a:lnL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mat4</a:t>
                      </a:r>
                    </a:p>
                  </a:txBody>
                  <a:tcPr marL="28575" marR="28575" marT="19050" marB="19050">
                    <a:lnL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</a:rPr>
                        <a:t>the receiving matrix</a:t>
                      </a:r>
                    </a:p>
                  </a:txBody>
                  <a:tcPr marL="28575" marR="28575" marT="19050" marB="19050">
                    <a:lnL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solidFill>
                            <a:srgbClr val="4D4E53"/>
                          </a:solidFill>
                          <a:effectLst/>
                          <a:latin typeface="Consolas"/>
                        </a:rPr>
                        <a:t>a</a:t>
                      </a:r>
                    </a:p>
                  </a:txBody>
                  <a:tcPr marL="28575" marR="28575" marT="19050" marB="19050">
                    <a:lnL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</a:rPr>
                        <a:t>mat4</a:t>
                      </a:r>
                    </a:p>
                  </a:txBody>
                  <a:tcPr marL="28575" marR="28575" marT="19050" marB="19050">
                    <a:lnL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</a:rPr>
                        <a:t>the matrix to scale</a:t>
                      </a:r>
                    </a:p>
                  </a:txBody>
                  <a:tcPr marL="28575" marR="28575" marT="19050" marB="19050">
                    <a:lnL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8831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solidFill>
                            <a:srgbClr val="4D4E53"/>
                          </a:solidFill>
                          <a:effectLst/>
                          <a:latin typeface="Consolas"/>
                        </a:rPr>
                        <a:t>v</a:t>
                      </a:r>
                    </a:p>
                  </a:txBody>
                  <a:tcPr marL="28575" marR="28575" marT="19050" marB="19050">
                    <a:lnL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vec3</a:t>
                      </a:r>
                    </a:p>
                  </a:txBody>
                  <a:tcPr marL="28575" marR="28575" marT="19050" marB="19050">
                    <a:lnL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the vec3 to scale the matrix by</a:t>
                      </a:r>
                    </a:p>
                  </a:txBody>
                  <a:tcPr marL="28575" marR="28575" marT="19050" marB="19050">
                    <a:lnL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041" y="2215281"/>
            <a:ext cx="1731243" cy="74955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0153" rIns="0" bIns="1110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2400" b="1" i="0" u="none" strike="noStrike" cap="none" normalizeH="0" baseline="0" dirty="0" smtClean="0">
                <a:ln>
                  <a:noFill/>
                </a:ln>
                <a:solidFill>
                  <a:srgbClr val="4D4E53"/>
                </a:solidFill>
                <a:effectLst/>
                <a:latin typeface="Arial" pitchFamily="34" charset="0"/>
                <a:ea typeface="Open Sans"/>
                <a:cs typeface="新細明體" pitchFamily="18" charset="-120"/>
              </a:rPr>
              <a:t>Parameters</a:t>
            </a:r>
            <a:r>
              <a:rPr kumimoji="1" lang="zh-TW" altLang="zh-TW" sz="1200" b="1" i="0" u="none" strike="noStrike" cap="none" normalizeH="0" baseline="0" dirty="0" smtClean="0">
                <a:ln>
                  <a:noFill/>
                </a:ln>
                <a:solidFill>
                  <a:srgbClr val="4D4E53"/>
                </a:solidFill>
                <a:effectLst/>
                <a:latin typeface="Arial" pitchFamily="34" charset="0"/>
                <a:ea typeface="Open Sans"/>
                <a:cs typeface="新細明體" pitchFamily="18" charset="-12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/>
            </a:r>
            <a:br>
              <a:rPr kumimoji="1" lang="zh-TW" altLang="zh-TW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724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“</a:t>
            </a:r>
            <a:r>
              <a:rPr lang="en-US" altLang="zh-TW" dirty="0" err="1" smtClean="0"/>
              <a:t>lookAt</a:t>
            </a:r>
            <a:r>
              <a:rPr lang="en-US" altLang="zh-TW" dirty="0" smtClean="0"/>
              <a:t>" function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The </a:t>
            </a:r>
            <a:r>
              <a:rPr lang="en-US" altLang="zh-TW" i="1" dirty="0" err="1"/>
              <a:t>glMatrix</a:t>
            </a:r>
            <a:r>
              <a:rPr lang="en-US" altLang="zh-TW" dirty="0"/>
              <a:t> library has a "</a:t>
            </a:r>
            <a:r>
              <a:rPr lang="en-US" altLang="zh-TW" dirty="0" err="1"/>
              <a:t>lookAt</a:t>
            </a:r>
            <a:r>
              <a:rPr lang="en-US" altLang="zh-TW" dirty="0"/>
              <a:t>" function to do the same thing:</a:t>
            </a:r>
          </a:p>
          <a:p>
            <a:r>
              <a:rPr lang="en-US" altLang="zh-TW" dirty="0" smtClean="0"/>
              <a:t>mat4.lookAt( </a:t>
            </a:r>
            <a:r>
              <a:rPr lang="en-US" altLang="zh-TW" dirty="0" err="1" smtClean="0"/>
              <a:t>modelview</a:t>
            </a:r>
            <a:r>
              <a:rPr lang="en-US" altLang="zh-TW" dirty="0" smtClean="0"/>
              <a:t>, [</a:t>
            </a:r>
            <a:r>
              <a:rPr lang="en-US" altLang="zh-TW" dirty="0" err="1" smtClean="0"/>
              <a:t>eyex,eyey,eyez</a:t>
            </a:r>
            <a:r>
              <a:rPr lang="en-US" altLang="zh-TW" dirty="0" smtClean="0"/>
              <a:t>], [</a:t>
            </a:r>
            <a:r>
              <a:rPr lang="en-US" altLang="zh-TW" dirty="0" err="1" smtClean="0"/>
              <a:t>refx,refy,refz</a:t>
            </a:r>
            <a:r>
              <a:rPr lang="en-US" altLang="zh-TW" dirty="0" smtClean="0"/>
              <a:t>], [</a:t>
            </a:r>
            <a:r>
              <a:rPr lang="en-US" altLang="zh-TW" dirty="0" err="1" smtClean="0"/>
              <a:t>upx,upy,upz</a:t>
            </a:r>
            <a:r>
              <a:rPr lang="en-US" altLang="zh-TW" dirty="0" smtClean="0"/>
              <a:t>] );</a:t>
            </a:r>
          </a:p>
          <a:p>
            <a:r>
              <a:rPr lang="en-US" altLang="zh-TW" dirty="0" err="1" smtClean="0"/>
              <a:t>var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modelview</a:t>
            </a:r>
            <a:r>
              <a:rPr lang="en-US" altLang="zh-TW" dirty="0" smtClean="0"/>
              <a:t> = mat4.create();//create</a:t>
            </a:r>
          </a:p>
          <a:p>
            <a:r>
              <a:rPr lang="en-US" altLang="zh-TW" dirty="0" smtClean="0"/>
              <a:t>mat4.identity( </a:t>
            </a:r>
            <a:r>
              <a:rPr lang="en-US" altLang="zh-TW" dirty="0" err="1" smtClean="0"/>
              <a:t>modelview</a:t>
            </a:r>
            <a:r>
              <a:rPr lang="en-US" altLang="zh-TW" dirty="0" smtClean="0"/>
              <a:t> );  //set to identity</a:t>
            </a:r>
            <a:endParaRPr lang="en-US" altLang="zh-TW" dirty="0"/>
          </a:p>
          <a:p>
            <a:r>
              <a:rPr lang="en-US" altLang="zh-TW" sz="2400" dirty="0"/>
              <a:t>This function call is actually equivalent to the two OpenGL </a:t>
            </a:r>
            <a:r>
              <a:rPr lang="en-US" altLang="zh-TW" sz="2400" dirty="0" smtClean="0"/>
              <a:t>commands </a:t>
            </a:r>
            <a:r>
              <a:rPr lang="en-US" altLang="zh-TW" sz="2400" dirty="0" err="1" smtClean="0"/>
              <a:t>glLoadIdentity</a:t>
            </a:r>
            <a:r>
              <a:rPr lang="en-US" altLang="zh-TW" sz="2400" dirty="0" smtClean="0"/>
              <a:t>(); </a:t>
            </a:r>
            <a:r>
              <a:rPr lang="en-US" altLang="zh-TW" sz="2400" dirty="0" err="1" smtClean="0"/>
              <a:t>gluLookAt</a:t>
            </a:r>
            <a:r>
              <a:rPr lang="en-US" altLang="zh-TW" sz="2400" dirty="0" smtClean="0"/>
              <a:t>( </a:t>
            </a:r>
            <a:r>
              <a:rPr lang="en-US" altLang="zh-TW" sz="2400" dirty="0" err="1" smtClean="0"/>
              <a:t>eyex,eyey,eyez,refx,refy,refz,upx,upy,upz</a:t>
            </a:r>
            <a:r>
              <a:rPr lang="en-US" altLang="zh-TW" sz="2400" dirty="0" smtClean="0"/>
              <a:t> );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4706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Perspective Projection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mat4.ortho( projection, left, right, bottom, top, near, far ); </a:t>
            </a:r>
          </a:p>
          <a:p>
            <a:r>
              <a:rPr lang="en-US" altLang="zh-TW" dirty="0" smtClean="0"/>
              <a:t>mat4.frustum( projection, left, right, bottom, top, near, far ); </a:t>
            </a:r>
          </a:p>
          <a:p>
            <a:r>
              <a:rPr lang="en-US" altLang="zh-TW" dirty="0" smtClean="0"/>
              <a:t>mat4.perspective( projection, </a:t>
            </a:r>
            <a:r>
              <a:rPr lang="en-US" altLang="zh-TW" dirty="0" err="1" smtClean="0"/>
              <a:t>fovyInRadians</a:t>
            </a:r>
            <a:r>
              <a:rPr lang="en-US" altLang="zh-TW" dirty="0" smtClean="0"/>
              <a:t>, aspect, near, far );</a:t>
            </a:r>
          </a:p>
          <a:p>
            <a:endParaRPr lang="en-US" altLang="zh-TW" dirty="0"/>
          </a:p>
          <a:p>
            <a:pPr marL="0" indent="0">
              <a:buNone/>
            </a:pPr>
            <a:r>
              <a:rPr lang="en-US" altLang="zh-TW" sz="2400" dirty="0"/>
              <a:t>As with the </a:t>
            </a:r>
            <a:r>
              <a:rPr lang="en-US" altLang="zh-TW" sz="2400" dirty="0" err="1"/>
              <a:t>modelview</a:t>
            </a:r>
            <a:r>
              <a:rPr lang="en-US" altLang="zh-TW" sz="2400" dirty="0"/>
              <a:t> transformation, you do not need to load </a:t>
            </a:r>
            <a:r>
              <a:rPr lang="en-US" altLang="zh-TW" sz="2400" i="1" dirty="0"/>
              <a:t>projection</a:t>
            </a:r>
            <a:r>
              <a:rPr lang="en-US" altLang="zh-TW" sz="2400" dirty="0"/>
              <a:t> with the identity before calling one of these functions, but you must create </a:t>
            </a:r>
            <a:r>
              <a:rPr lang="en-US" altLang="zh-TW" sz="2400" i="1" dirty="0"/>
              <a:t>projection</a:t>
            </a:r>
            <a:r>
              <a:rPr lang="en-US" altLang="zh-TW" sz="2400" dirty="0"/>
              <a:t> as a </a:t>
            </a:r>
            <a:r>
              <a:rPr lang="en-US" altLang="zh-TW" sz="2400" i="1" dirty="0"/>
              <a:t>mat4</a:t>
            </a:r>
            <a:r>
              <a:rPr lang="en-US" altLang="zh-TW" sz="2400" dirty="0"/>
              <a:t> (or an array of length 16).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3671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Other original </a:t>
            </a:r>
            <a:r>
              <a:rPr lang="en-US" altLang="zh-TW" dirty="0" err="1" smtClean="0"/>
              <a:t>WebGL</a:t>
            </a:r>
            <a:r>
              <a:rPr lang="en-US" altLang="zh-TW" dirty="0" smtClean="0"/>
              <a:t> functions: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b="1" dirty="0" err="1"/>
              <a:t>gl.TRIANGLES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To draw a series of separate triangles.</a:t>
            </a:r>
          </a:p>
          <a:p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     </a:t>
            </a:r>
            <a:r>
              <a:rPr lang="en-US" altLang="zh-TW" dirty="0" err="1" smtClean="0"/>
              <a:t>gl.drawElements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gl.TRIANGLES</a:t>
            </a:r>
            <a:r>
              <a:rPr lang="en-US" altLang="zh-TW" dirty="0"/>
              <a:t>, </a:t>
            </a:r>
            <a:r>
              <a:rPr lang="en-US" altLang="zh-TW" dirty="0" err="1"/>
              <a:t>indices.length</a:t>
            </a:r>
            <a:r>
              <a:rPr lang="en-US" altLang="zh-TW" dirty="0"/>
              <a:t>, </a:t>
            </a:r>
            <a:r>
              <a:rPr lang="en-US" altLang="zh-TW" dirty="0" err="1"/>
              <a:t>gl.UNSIGNED_SHORT</a:t>
            </a:r>
            <a:r>
              <a:rPr lang="en-US" altLang="zh-TW" dirty="0"/>
              <a:t>, 0</a:t>
            </a:r>
            <a:r>
              <a:rPr lang="en-US" altLang="zh-TW" dirty="0" smtClean="0"/>
              <a:t>);</a:t>
            </a:r>
          </a:p>
          <a:p>
            <a:endParaRPr lang="en-US" altLang="zh-TW" dirty="0"/>
          </a:p>
          <a:p>
            <a:r>
              <a:rPr lang="en-US" altLang="zh-TW" b="1" dirty="0" err="1"/>
              <a:t>gl.TRIANGLE_STRIP</a:t>
            </a:r>
            <a:endParaRPr lang="en-US" altLang="zh-TW" dirty="0"/>
          </a:p>
          <a:p>
            <a:r>
              <a:rPr lang="en-US" altLang="zh-TW" dirty="0"/>
              <a:t>To draw a series of connected triangles in strip fashion.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5983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b="1" dirty="0" err="1"/>
              <a:t>gl.POINTS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To draw a series of points</a:t>
            </a:r>
            <a:r>
              <a:rPr lang="en-US" altLang="zh-TW" dirty="0" smtClean="0"/>
              <a:t>.</a:t>
            </a:r>
          </a:p>
          <a:p>
            <a:pPr marL="0" indent="0">
              <a:buNone/>
            </a:pPr>
            <a:r>
              <a:rPr lang="en-US" altLang="zh-TW" dirty="0" smtClean="0"/>
              <a:t>      </a:t>
            </a:r>
            <a:r>
              <a:rPr lang="en-US" altLang="zh-TW" sz="2200" dirty="0" err="1" smtClean="0"/>
              <a:t>gl.drawArrays</a:t>
            </a:r>
            <a:r>
              <a:rPr lang="en-US" altLang="zh-TW" sz="2200" dirty="0" smtClean="0"/>
              <a:t>(</a:t>
            </a:r>
            <a:r>
              <a:rPr lang="en-US" altLang="zh-TW" sz="2200" dirty="0" err="1" smtClean="0"/>
              <a:t>gl.POINTS</a:t>
            </a:r>
            <a:r>
              <a:rPr lang="en-US" altLang="zh-TW" sz="2200" dirty="0"/>
              <a:t>, 0, 3</a:t>
            </a:r>
            <a:r>
              <a:rPr lang="en-US" altLang="zh-TW" sz="2200" dirty="0" smtClean="0"/>
              <a:t>);  //</a:t>
            </a:r>
            <a:r>
              <a:rPr lang="en-US" altLang="zh-TW" sz="2400" dirty="0"/>
              <a:t>draw three </a:t>
            </a:r>
            <a:r>
              <a:rPr lang="en-US" altLang="zh-TW" sz="2400" dirty="0" smtClean="0"/>
              <a:t>points</a:t>
            </a:r>
            <a:r>
              <a:rPr lang="en-US" altLang="zh-TW" sz="2200" dirty="0"/>
              <a:t>.</a:t>
            </a:r>
          </a:p>
          <a:p>
            <a:r>
              <a:rPr lang="en-US" altLang="zh-TW" b="1" dirty="0" err="1"/>
              <a:t>gl.LINES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To draw a series of unconnected line segments (individual lines</a:t>
            </a:r>
            <a:r>
              <a:rPr lang="en-US" altLang="zh-TW" dirty="0" smtClean="0"/>
              <a:t>).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en-US" altLang="zh-TW" sz="2200" dirty="0" err="1"/>
              <a:t>gl.drawArrays</a:t>
            </a:r>
            <a:r>
              <a:rPr lang="en-US" altLang="zh-TW" sz="2200" dirty="0"/>
              <a:t>(</a:t>
            </a:r>
            <a:r>
              <a:rPr lang="en-US" altLang="zh-TW" sz="2200" dirty="0" err="1"/>
              <a:t>gl.LINES</a:t>
            </a:r>
            <a:r>
              <a:rPr lang="en-US" altLang="zh-TW" sz="2200" dirty="0"/>
              <a:t>, 0, 2</a:t>
            </a:r>
            <a:r>
              <a:rPr lang="en-US" altLang="zh-TW" sz="2200" dirty="0" smtClean="0"/>
              <a:t>); //</a:t>
            </a:r>
            <a:r>
              <a:rPr lang="en-US" altLang="zh-TW" sz="2200" dirty="0"/>
              <a:t>Every line needs two indices: starting point and end point:</a:t>
            </a:r>
          </a:p>
          <a:p>
            <a:r>
              <a:rPr lang="en-US" altLang="zh-TW" b="1" dirty="0" err="1"/>
              <a:t>gl.LINE_STRIP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To draw a series of connected line segments.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7508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void </a:t>
            </a:r>
            <a:r>
              <a:rPr lang="en-US" altLang="zh-TW" i="1" dirty="0" err="1"/>
              <a:t>gl</a:t>
            </a:r>
            <a:r>
              <a:rPr lang="en-US" altLang="zh-TW" dirty="0" err="1"/>
              <a:t>.drawElements</a:t>
            </a:r>
            <a:r>
              <a:rPr lang="en-US" altLang="zh-TW" dirty="0"/>
              <a:t>(</a:t>
            </a:r>
            <a:r>
              <a:rPr lang="en-US" altLang="zh-TW" i="1" dirty="0"/>
              <a:t>mode</a:t>
            </a:r>
            <a:r>
              <a:rPr lang="en-US" altLang="zh-TW" dirty="0"/>
              <a:t>, </a:t>
            </a:r>
            <a:r>
              <a:rPr lang="en-US" altLang="zh-TW" i="1" dirty="0"/>
              <a:t>count</a:t>
            </a:r>
            <a:r>
              <a:rPr lang="en-US" altLang="zh-TW" dirty="0"/>
              <a:t>, </a:t>
            </a:r>
            <a:r>
              <a:rPr lang="en-US" altLang="zh-TW" i="1" dirty="0"/>
              <a:t>type</a:t>
            </a:r>
            <a:r>
              <a:rPr lang="en-US" altLang="zh-TW" dirty="0"/>
              <a:t>, </a:t>
            </a:r>
            <a:r>
              <a:rPr lang="en-US" altLang="zh-TW" i="1" dirty="0"/>
              <a:t>offset</a:t>
            </a:r>
            <a:r>
              <a:rPr lang="en-US" altLang="zh-TW" dirty="0"/>
              <a:t>);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altLang="zh-TW" dirty="0"/>
          </a:p>
          <a:p>
            <a:r>
              <a:rPr lang="en-US" altLang="zh-TW" dirty="0" err="1"/>
              <a:t>gl.POINTS</a:t>
            </a:r>
            <a:r>
              <a:rPr lang="en-US" altLang="zh-TW" dirty="0"/>
              <a:t>: Draws a single dot.</a:t>
            </a:r>
          </a:p>
          <a:p>
            <a:r>
              <a:rPr lang="en-US" altLang="zh-TW" dirty="0" err="1"/>
              <a:t>gl.LINE_STRIP</a:t>
            </a:r>
            <a:r>
              <a:rPr lang="en-US" altLang="zh-TW" dirty="0"/>
              <a:t>: Draws a straight line to the next vertex.</a:t>
            </a:r>
          </a:p>
          <a:p>
            <a:r>
              <a:rPr lang="en-US" altLang="zh-TW" dirty="0" err="1"/>
              <a:t>gl.LINE_LOOP</a:t>
            </a:r>
            <a:r>
              <a:rPr lang="en-US" altLang="zh-TW" dirty="0"/>
              <a:t>: Draws a straight line to the next vertex, and connects the last vertex back to the first.</a:t>
            </a:r>
          </a:p>
          <a:p>
            <a:r>
              <a:rPr lang="en-US" altLang="zh-TW" dirty="0" err="1"/>
              <a:t>gl.LINES</a:t>
            </a:r>
            <a:r>
              <a:rPr lang="en-US" altLang="zh-TW" dirty="0"/>
              <a:t>: Draws a line between a pair of vertices.</a:t>
            </a:r>
          </a:p>
          <a:p>
            <a:r>
              <a:rPr lang="en-US" altLang="zh-TW" dirty="0" err="1">
                <a:hlinkClick r:id="rId2"/>
              </a:rPr>
              <a:t>gl.TRIANGLE_STRIP</a:t>
            </a:r>
            <a:endParaRPr lang="en-US" altLang="zh-TW" dirty="0"/>
          </a:p>
          <a:p>
            <a:r>
              <a:rPr lang="en-US" altLang="zh-TW" dirty="0" err="1">
                <a:hlinkClick r:id="rId3"/>
              </a:rPr>
              <a:t>gl.TRIANGLE_FAN</a:t>
            </a:r>
            <a:endParaRPr lang="en-US" altLang="zh-TW" dirty="0"/>
          </a:p>
          <a:p>
            <a:r>
              <a:rPr lang="en-US" altLang="zh-TW" dirty="0" err="1"/>
              <a:t>gl.TRIANGLES</a:t>
            </a:r>
            <a:r>
              <a:rPr lang="en-US" altLang="zh-TW" dirty="0"/>
              <a:t>: Draws a triangle for a group of three vertices.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3470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Example: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gl.drawElements</a:t>
            </a:r>
            <a:r>
              <a:rPr lang="en-US" altLang="zh-TW" dirty="0"/>
              <a:t>(</a:t>
            </a:r>
            <a:r>
              <a:rPr lang="en-US" altLang="zh-TW" dirty="0" err="1"/>
              <a:t>gl.POINTS</a:t>
            </a:r>
            <a:r>
              <a:rPr lang="en-US" altLang="zh-TW"/>
              <a:t>, </a:t>
            </a:r>
            <a:r>
              <a:rPr lang="en-US" altLang="zh-TW" smtClean="0"/>
              <a:t>8,</a:t>
            </a:r>
            <a:r>
              <a:rPr lang="en-US" altLang="zh-TW" dirty="0" smtClean="0"/>
              <a:t> </a:t>
            </a:r>
            <a:r>
              <a:rPr lang="en-US" altLang="zh-TW" smtClean="0"/>
              <a:t>gl.UNSIGNED_BYTE</a:t>
            </a:r>
            <a:r>
              <a:rPr lang="en-US" altLang="zh-TW" dirty="0"/>
              <a:t>, 0);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8077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/>
              <a:t>Define the element array</a:t>
            </a:r>
            <a:br>
              <a:rPr lang="en-US" altLang="zh-TW" b="1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err="1"/>
              <a:t>const</a:t>
            </a:r>
            <a:r>
              <a:rPr lang="en-US" altLang="zh-TW" sz="2400" dirty="0"/>
              <a:t> </a:t>
            </a:r>
            <a:r>
              <a:rPr lang="en-US" altLang="zh-TW" sz="2400" dirty="0" err="1"/>
              <a:t>indexBuffer</a:t>
            </a:r>
            <a:r>
              <a:rPr lang="en-US" altLang="zh-TW" sz="2400" dirty="0"/>
              <a:t> = </a:t>
            </a:r>
            <a:r>
              <a:rPr lang="en-US" altLang="zh-TW" sz="2400" dirty="0" err="1"/>
              <a:t>gl.createBuffer</a:t>
            </a:r>
            <a:r>
              <a:rPr lang="en-US" altLang="zh-TW" sz="2400" dirty="0"/>
              <a:t>(); </a:t>
            </a:r>
            <a:r>
              <a:rPr lang="en-US" altLang="zh-TW" sz="2400" dirty="0" err="1"/>
              <a:t>gl.bindBuffer</a:t>
            </a:r>
            <a:r>
              <a:rPr lang="en-US" altLang="zh-TW" sz="2400" dirty="0"/>
              <a:t>(</a:t>
            </a:r>
            <a:r>
              <a:rPr lang="en-US" altLang="zh-TW" sz="2400" dirty="0" err="1"/>
              <a:t>gl.ELEMENT_ARRAY_BUFFER</a:t>
            </a:r>
            <a:r>
              <a:rPr lang="en-US" altLang="zh-TW" sz="2400" dirty="0"/>
              <a:t>, </a:t>
            </a:r>
            <a:r>
              <a:rPr lang="en-US" altLang="zh-TW" sz="2400" dirty="0" err="1"/>
              <a:t>indexBuffer</a:t>
            </a:r>
            <a:r>
              <a:rPr lang="en-US" altLang="zh-TW" sz="2400" dirty="0" smtClean="0"/>
              <a:t>);</a:t>
            </a:r>
          </a:p>
          <a:p>
            <a:pPr marL="0" indent="0">
              <a:buNone/>
            </a:pP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 smtClean="0"/>
              <a:t> </a:t>
            </a:r>
            <a:r>
              <a:rPr lang="en-US" altLang="zh-TW" sz="2400" dirty="0"/>
              <a:t>// This array defines each face as two triangles, using the </a:t>
            </a:r>
            <a:r>
              <a:rPr lang="en-US" altLang="zh-TW" sz="2400" dirty="0" smtClean="0"/>
              <a:t>indices </a:t>
            </a:r>
            <a:r>
              <a:rPr lang="en-US" altLang="zh-TW" sz="2400" dirty="0"/>
              <a:t>into the vertex array to specify each triangle's 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position. 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 err="1" smtClean="0"/>
              <a:t>const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indices = [ 0, 1, 2, 0, 2, 3, </a:t>
            </a:r>
            <a:r>
              <a:rPr lang="en-US" altLang="zh-TW" sz="2400" dirty="0" smtClean="0"/>
              <a:t>front </a:t>
            </a:r>
            <a:r>
              <a:rPr lang="en-US" altLang="zh-TW" sz="2400" dirty="0"/>
              <a:t>4, 5, 6, 4, 6, 7, </a:t>
            </a:r>
            <a:r>
              <a:rPr lang="en-US" altLang="zh-TW" sz="2400" dirty="0" smtClean="0"/>
              <a:t>back </a:t>
            </a:r>
            <a:r>
              <a:rPr lang="en-US" altLang="zh-TW" sz="2400" dirty="0"/>
              <a:t>8, 9, 10, 8, 10, 11, </a:t>
            </a:r>
            <a:r>
              <a:rPr lang="en-US" altLang="zh-TW" sz="2400" dirty="0" smtClean="0"/>
              <a:t>top </a:t>
            </a:r>
            <a:r>
              <a:rPr lang="en-US" altLang="zh-TW" sz="2400" dirty="0"/>
              <a:t>12, 13, 14, 12, 14, 15, </a:t>
            </a:r>
            <a:r>
              <a:rPr lang="en-US" altLang="zh-TW" sz="2400" dirty="0" smtClean="0"/>
              <a:t>bottom </a:t>
            </a:r>
            <a:r>
              <a:rPr lang="en-US" altLang="zh-TW" sz="2400" dirty="0"/>
              <a:t>16, 17, 18, 16, 18, 19, </a:t>
            </a:r>
            <a:r>
              <a:rPr lang="en-US" altLang="zh-TW" sz="2400" dirty="0" smtClean="0"/>
              <a:t>right </a:t>
            </a:r>
            <a:r>
              <a:rPr lang="en-US" altLang="zh-TW" sz="2400" dirty="0"/>
              <a:t>20, 21, 22, 20, 22, 23, 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left ]; </a:t>
            </a:r>
            <a:endParaRPr lang="en-US" altLang="zh-TW" sz="2400" dirty="0" smtClean="0"/>
          </a:p>
          <a:p>
            <a:pPr marL="0" indent="0">
              <a:buNone/>
            </a:pP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 smtClean="0"/>
              <a:t>// </a:t>
            </a:r>
            <a:r>
              <a:rPr lang="en-US" altLang="zh-TW" sz="2400" dirty="0"/>
              <a:t>Now send the element array to GL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496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Other original </a:t>
            </a:r>
            <a:r>
              <a:rPr lang="en-US" altLang="zh-TW" dirty="0" err="1"/>
              <a:t>WebGL</a:t>
            </a:r>
            <a:r>
              <a:rPr lang="en-US" altLang="zh-TW" dirty="0"/>
              <a:t> </a:t>
            </a:r>
            <a:r>
              <a:rPr lang="en-US" altLang="zh-TW" dirty="0" smtClean="0"/>
              <a:t>functions: 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err="1"/>
              <a:t>gl.enable</a:t>
            </a:r>
            <a:r>
              <a:rPr lang="en-US" altLang="zh-TW" dirty="0"/>
              <a:t>(</a:t>
            </a:r>
            <a:r>
              <a:rPr lang="en-US" altLang="zh-TW" dirty="0" err="1"/>
              <a:t>gl.DEPTH_TEST</a:t>
            </a:r>
            <a:r>
              <a:rPr lang="en-US" altLang="zh-TW" dirty="0"/>
              <a:t>); </a:t>
            </a:r>
            <a:r>
              <a:rPr lang="en-US" altLang="zh-TW" dirty="0" err="1"/>
              <a:t>gl.depthFunc</a:t>
            </a:r>
            <a:r>
              <a:rPr lang="en-US" altLang="zh-TW" dirty="0"/>
              <a:t>(</a:t>
            </a:r>
            <a:r>
              <a:rPr lang="en-US" altLang="zh-TW" dirty="0" err="1"/>
              <a:t>gl.LEQUAL</a:t>
            </a:r>
            <a:r>
              <a:rPr lang="en-US" altLang="zh-TW" dirty="0"/>
              <a:t>); </a:t>
            </a:r>
            <a:endParaRPr lang="en-US" altLang="zh-TW" dirty="0" smtClean="0"/>
          </a:p>
          <a:p>
            <a:r>
              <a:rPr lang="en-US" altLang="zh-TW" dirty="0" err="1" smtClean="0"/>
              <a:t>gl.clearColor</a:t>
            </a:r>
            <a:r>
              <a:rPr lang="en-US" altLang="zh-TW" dirty="0" smtClean="0"/>
              <a:t>(0.5</a:t>
            </a:r>
            <a:r>
              <a:rPr lang="en-US" altLang="zh-TW" dirty="0"/>
              <a:t>, 0.5, 0.5, 0.9); </a:t>
            </a:r>
            <a:r>
              <a:rPr lang="en-US" altLang="zh-TW" dirty="0" err="1"/>
              <a:t>gl.clearDepth</a:t>
            </a:r>
            <a:r>
              <a:rPr lang="en-US" altLang="zh-TW" dirty="0"/>
              <a:t>(1.0); </a:t>
            </a:r>
            <a:endParaRPr lang="en-US" altLang="zh-TW" dirty="0" smtClean="0"/>
          </a:p>
          <a:p>
            <a:r>
              <a:rPr lang="en-US" altLang="zh-TW" dirty="0" err="1" smtClean="0"/>
              <a:t>gl.viewport</a:t>
            </a:r>
            <a:r>
              <a:rPr lang="en-US" altLang="zh-TW" dirty="0" smtClean="0"/>
              <a:t>(0.0</a:t>
            </a:r>
            <a:r>
              <a:rPr lang="en-US" altLang="zh-TW" dirty="0"/>
              <a:t>, 0.0, </a:t>
            </a:r>
            <a:r>
              <a:rPr lang="en-US" altLang="zh-TW" dirty="0" err="1"/>
              <a:t>canvas.width</a:t>
            </a:r>
            <a:r>
              <a:rPr lang="en-US" altLang="zh-TW" dirty="0"/>
              <a:t>, </a:t>
            </a:r>
            <a:r>
              <a:rPr lang="en-US" altLang="zh-TW" dirty="0" err="1"/>
              <a:t>canvas.height</a:t>
            </a:r>
            <a:r>
              <a:rPr lang="en-US" altLang="zh-TW" dirty="0"/>
              <a:t>); </a:t>
            </a:r>
            <a:endParaRPr lang="en-US" altLang="zh-TW" dirty="0" smtClean="0"/>
          </a:p>
          <a:p>
            <a:r>
              <a:rPr lang="en-US" altLang="zh-TW" dirty="0" err="1" smtClean="0"/>
              <a:t>gl.clear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gl.COLOR_BUFFER_BIT</a:t>
            </a:r>
            <a:r>
              <a:rPr lang="en-US" altLang="zh-TW" dirty="0" smtClean="0"/>
              <a:t> </a:t>
            </a:r>
            <a:r>
              <a:rPr lang="en-US" altLang="zh-TW" dirty="0"/>
              <a:t>| </a:t>
            </a:r>
            <a:r>
              <a:rPr lang="en-US" altLang="zh-TW" dirty="0" err="1"/>
              <a:t>gl.DEPTH_BUFFER_BIT</a:t>
            </a:r>
            <a:r>
              <a:rPr lang="en-US" altLang="zh-TW" dirty="0"/>
              <a:t>); </a:t>
            </a:r>
            <a:br>
              <a:rPr lang="en-US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711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To make things (functions) simple: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altLang="zh-TW" dirty="0" err="1"/>
              <a:t>WebGL</a:t>
            </a:r>
            <a:r>
              <a:rPr lang="en-US" altLang="zh-TW" dirty="0"/>
              <a:t> is an Open ES 2.0 binding. OpenGL ES 2.0 (and modern OpenGL 3.2+) does not have </a:t>
            </a:r>
            <a:r>
              <a:rPr lang="en-US" altLang="zh-TW" dirty="0" smtClean="0"/>
              <a:t>some old OpenGL </a:t>
            </a:r>
            <a:r>
              <a:rPr lang="en-US" altLang="zh-TW" dirty="0"/>
              <a:t>functions, everything must be done in </a:t>
            </a:r>
            <a:r>
              <a:rPr lang="en-US" altLang="zh-TW" dirty="0" err="1"/>
              <a:t>shaders</a:t>
            </a:r>
            <a:r>
              <a:rPr lang="en-US" altLang="zh-TW" dirty="0"/>
              <a:t> and or your own matrix libraries.</a:t>
            </a:r>
          </a:p>
          <a:p>
            <a:pPr fontAlgn="base"/>
            <a:r>
              <a:rPr lang="en-US" altLang="zh-TW" dirty="0"/>
              <a:t>Good thing is that there is plenty of matrix libraries available for </a:t>
            </a:r>
            <a:r>
              <a:rPr lang="en-US" altLang="zh-TW" dirty="0" err="1"/>
              <a:t>WebGL</a:t>
            </a:r>
            <a:r>
              <a:rPr lang="en-US" altLang="zh-TW" dirty="0"/>
              <a:t>, one of the best/fastest being </a:t>
            </a:r>
            <a:r>
              <a:rPr lang="en-US" altLang="zh-TW" dirty="0" err="1"/>
              <a:t>glMatrix</a:t>
            </a:r>
            <a:r>
              <a:rPr lang="en-US" altLang="zh-TW" dirty="0"/>
              <a:t> ( </a:t>
            </a:r>
            <a:r>
              <a:rPr lang="en-US" altLang="zh-TW" u="sng" dirty="0">
                <a:hlinkClick r:id="rId2"/>
              </a:rPr>
              <a:t>https://github.com/toji/gl-matrix</a:t>
            </a:r>
            <a:r>
              <a:rPr lang="en-US" altLang="zh-TW" dirty="0"/>
              <a:t> ).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94690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altLang="zh-TW" dirty="0"/>
              <a:t>But </a:t>
            </a:r>
            <a:r>
              <a:rPr lang="en-US" altLang="zh-TW" dirty="0" smtClean="0"/>
              <a:t>where are</a:t>
            </a:r>
            <a:r>
              <a:rPr lang="en-US" altLang="zh-TW" dirty="0"/>
              <a:t> </a:t>
            </a:r>
            <a:r>
              <a:rPr lang="en-US" altLang="zh-TW" dirty="0" err="1" smtClean="0"/>
              <a:t>glLoadIdentity</a:t>
            </a:r>
            <a:r>
              <a:rPr lang="en-US" altLang="zh-TW" dirty="0" smtClean="0"/>
              <a:t>, </a:t>
            </a:r>
            <a:r>
              <a:rPr lang="en-US" altLang="zh-TW" dirty="0"/>
              <a:t> </a:t>
            </a:r>
            <a:r>
              <a:rPr lang="en-US" altLang="zh-TW" dirty="0" err="1" smtClean="0"/>
              <a:t>glMultMatrix</a:t>
            </a:r>
            <a:r>
              <a:rPr lang="en-US" altLang="zh-TW" dirty="0" smtClean="0"/>
              <a:t>, </a:t>
            </a:r>
            <a:r>
              <a:rPr lang="en-US" altLang="zh-TW" dirty="0"/>
              <a:t> </a:t>
            </a:r>
            <a:r>
              <a:rPr lang="en-US" altLang="zh-TW" dirty="0" err="1" smtClean="0"/>
              <a:t>glTranslate</a:t>
            </a:r>
            <a:r>
              <a:rPr lang="en-US" altLang="zh-TW" dirty="0" smtClean="0"/>
              <a:t>, and </a:t>
            </a:r>
            <a:r>
              <a:rPr lang="en-US" altLang="zh-TW" dirty="0" err="1" smtClean="0"/>
              <a:t>glRotate</a:t>
            </a:r>
            <a:r>
              <a:rPr lang="en-US" altLang="zh-TW" dirty="0" smtClean="0"/>
              <a:t>,   in OpenGL?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7110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Library: </a:t>
            </a:r>
            <a:r>
              <a:rPr lang="en-US" altLang="zh-TW" dirty="0" err="1" smtClean="0"/>
              <a:t>glMatrix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Javascript</a:t>
            </a:r>
            <a:r>
              <a:rPr lang="en-US" altLang="zh-TW" dirty="0"/>
              <a:t> has evolved into a language capable of handling </a:t>
            </a:r>
            <a:r>
              <a:rPr lang="en-US" altLang="zh-TW" dirty="0" err="1"/>
              <a:t>realtime</a:t>
            </a:r>
            <a:r>
              <a:rPr lang="en-US" altLang="zh-TW" dirty="0"/>
              <a:t> 3D graphics, via </a:t>
            </a:r>
            <a:r>
              <a:rPr lang="en-US" altLang="zh-TW" dirty="0" err="1"/>
              <a:t>WebGL</a:t>
            </a:r>
            <a:r>
              <a:rPr lang="en-US" altLang="zh-TW" dirty="0"/>
              <a:t>, and computationally intensive tasks such as physics simulations. These types of applications demand high performance vector and matrix math, which is something that </a:t>
            </a:r>
            <a:r>
              <a:rPr lang="en-US" altLang="zh-TW" dirty="0" err="1"/>
              <a:t>Javascript</a:t>
            </a:r>
            <a:r>
              <a:rPr lang="en-US" altLang="zh-TW" dirty="0"/>
              <a:t> doesn't provide by default. </a:t>
            </a:r>
            <a:r>
              <a:rPr lang="en-US" altLang="zh-TW" dirty="0" err="1"/>
              <a:t>glMatrix</a:t>
            </a:r>
            <a:r>
              <a:rPr lang="en-US" altLang="zh-TW" dirty="0"/>
              <a:t> to the rescue!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3008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glMatrix</a:t>
            </a:r>
            <a:r>
              <a:rPr lang="en-US" altLang="zh-TW" dirty="0"/>
              <a:t> is designed to perform vector and matrix operations stupidly fast! By hand-tuning each function for maximum performance and encouraging efficient usage patterns through API conventions, </a:t>
            </a:r>
            <a:r>
              <a:rPr lang="en-US" altLang="zh-TW" dirty="0" err="1"/>
              <a:t>glMatrix</a:t>
            </a:r>
            <a:r>
              <a:rPr lang="en-US" altLang="zh-TW" dirty="0"/>
              <a:t> will help you get the most out of your browsers </a:t>
            </a:r>
            <a:r>
              <a:rPr lang="en-US" altLang="zh-TW" dirty="0" err="1"/>
              <a:t>Javascript</a:t>
            </a:r>
            <a:r>
              <a:rPr lang="en-US" altLang="zh-TW" dirty="0"/>
              <a:t> engine.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5639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 err="1" smtClean="0"/>
              <a:t>glMatrix</a:t>
            </a:r>
            <a:r>
              <a:rPr lang="en-US" altLang="zh-TW" dirty="0" smtClean="0"/>
              <a:t> API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 </a:t>
            </a:r>
            <a:r>
              <a:rPr lang="en-US" altLang="zh-TW" i="1" dirty="0" err="1"/>
              <a:t>glMatrix</a:t>
            </a:r>
            <a:r>
              <a:rPr lang="en-US" altLang="zh-TW" dirty="0"/>
              <a:t> API can be made can be made available for use on a web page with a script element such as</a:t>
            </a:r>
          </a:p>
          <a:p>
            <a:r>
              <a:rPr lang="en-US" altLang="zh-TW" dirty="0" smtClean="0"/>
              <a:t>&lt;script </a:t>
            </a:r>
            <a:r>
              <a:rPr lang="en-US" altLang="zh-TW" dirty="0" err="1" smtClean="0"/>
              <a:t>src</a:t>
            </a:r>
            <a:r>
              <a:rPr lang="en-US" altLang="zh-TW" dirty="0" smtClean="0"/>
              <a:t>="gl-matrix-min.js"&gt;&lt;/script&gt;</a:t>
            </a:r>
            <a:r>
              <a:rPr lang="en-US" altLang="zh-TW" dirty="0"/>
              <a:t>This assumes that </a:t>
            </a:r>
            <a:r>
              <a:rPr lang="en-US" altLang="zh-TW" i="1" dirty="0"/>
              <a:t>gl-matrix-min.js</a:t>
            </a:r>
            <a:r>
              <a:rPr lang="en-US" altLang="zh-TW" dirty="0"/>
              <a:t> is in the same directory as the web page.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3249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/>
              <a:t>Each </a:t>
            </a:r>
            <a:r>
              <a:rPr lang="en-US" altLang="zh-TW" i="1" dirty="0" err="1"/>
              <a:t>glMatrix</a:t>
            </a:r>
            <a:r>
              <a:rPr lang="en-US" altLang="zh-TW" dirty="0"/>
              <a:t> class has a </a:t>
            </a:r>
            <a:r>
              <a:rPr lang="en-US" altLang="zh-TW" i="1" dirty="0"/>
              <a:t>create</a:t>
            </a:r>
            <a:r>
              <a:rPr lang="en-US" altLang="zh-TW" dirty="0"/>
              <a:t>() function which creates an array of the appropriate length and fills it with default values. For example,</a:t>
            </a:r>
          </a:p>
          <a:p>
            <a:r>
              <a:rPr lang="en-US" altLang="zh-TW" sz="2600" dirty="0" smtClean="0"/>
              <a:t>transform = mat4.create();</a:t>
            </a:r>
            <a:r>
              <a:rPr lang="en-US" altLang="zh-TW" sz="2600" dirty="0"/>
              <a:t>sets </a:t>
            </a:r>
            <a:r>
              <a:rPr lang="en-US" altLang="zh-TW" sz="2600" i="1" dirty="0"/>
              <a:t>transform</a:t>
            </a:r>
            <a:r>
              <a:rPr lang="en-US" altLang="zh-TW" sz="2600" dirty="0"/>
              <a:t> to be a new </a:t>
            </a:r>
            <a:r>
              <a:rPr lang="en-US" altLang="zh-TW" sz="2600" i="1" dirty="0"/>
              <a:t>Float32Array</a:t>
            </a:r>
            <a:r>
              <a:rPr lang="en-US" altLang="zh-TW" sz="2600" dirty="0"/>
              <a:t> of length 16, initialized to represent the identity matrix. Similarly,</a:t>
            </a:r>
          </a:p>
          <a:p>
            <a:r>
              <a:rPr lang="en-US" altLang="zh-TW" sz="2600" dirty="0" smtClean="0"/>
              <a:t>vector = vec3.create();</a:t>
            </a:r>
            <a:r>
              <a:rPr lang="en-US" altLang="zh-TW" sz="2600" dirty="0"/>
              <a:t>creates a </a:t>
            </a:r>
            <a:r>
              <a:rPr lang="en-US" altLang="zh-TW" sz="2600" i="1" dirty="0"/>
              <a:t>Float32Array</a:t>
            </a:r>
            <a:r>
              <a:rPr lang="en-US" altLang="zh-TW" sz="2600" dirty="0"/>
              <a:t> of length 3, filled with zeros. Each class also has a function </a:t>
            </a:r>
            <a:r>
              <a:rPr lang="en-US" altLang="zh-TW" sz="2600" i="1" dirty="0"/>
              <a:t>clone</a:t>
            </a:r>
            <a:r>
              <a:rPr lang="en-US" altLang="zh-TW" sz="2600" dirty="0"/>
              <a:t>(</a:t>
            </a:r>
            <a:r>
              <a:rPr lang="en-US" altLang="zh-TW" sz="2600" i="1" dirty="0"/>
              <a:t>x</a:t>
            </a:r>
            <a:r>
              <a:rPr lang="en-US" altLang="zh-TW" sz="2600" dirty="0"/>
              <a:t>) that creates a copy of its parameter </a:t>
            </a:r>
            <a:r>
              <a:rPr lang="en-US" altLang="zh-TW" sz="2600" i="1" dirty="0"/>
              <a:t>x</a:t>
            </a:r>
            <a:r>
              <a:rPr lang="en-US" altLang="zh-TW" sz="2600" dirty="0"/>
              <a:t>. </a:t>
            </a:r>
            <a:r>
              <a:rPr lang="en-US" altLang="zh-TW" dirty="0"/>
              <a:t>For example:</a:t>
            </a:r>
          </a:p>
          <a:p>
            <a:r>
              <a:rPr lang="en-US" altLang="zh-TW" dirty="0" err="1" smtClean="0"/>
              <a:t>saveTransform</a:t>
            </a:r>
            <a:r>
              <a:rPr lang="en-US" altLang="zh-TW" dirty="0" smtClean="0"/>
              <a:t> = mat4.clone(</a:t>
            </a:r>
            <a:r>
              <a:rPr lang="en-US" altLang="zh-TW" dirty="0" err="1" smtClean="0"/>
              <a:t>modelview</a:t>
            </a:r>
            <a:r>
              <a:rPr lang="en-US" altLang="zh-TW" dirty="0" smtClean="0"/>
              <a:t>);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0369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Translation, rotation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To </a:t>
            </a:r>
            <a:r>
              <a:rPr lang="en-US" altLang="zh-TW" dirty="0"/>
              <a:t>apply a translation by a vector [</a:t>
            </a:r>
            <a:r>
              <a:rPr lang="en-US" altLang="zh-TW" dirty="0" err="1"/>
              <a:t>dx,dy,dz</a:t>
            </a:r>
            <a:r>
              <a:rPr lang="en-US" altLang="zh-TW" dirty="0"/>
              <a:t>], we can say</a:t>
            </a:r>
          </a:p>
          <a:p>
            <a:r>
              <a:rPr lang="en-US" altLang="zh-TW" dirty="0" smtClean="0"/>
              <a:t>mat4.translate( </a:t>
            </a:r>
            <a:r>
              <a:rPr lang="en-US" altLang="zh-TW" dirty="0" err="1" smtClean="0"/>
              <a:t>modelview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modelview</a:t>
            </a:r>
            <a:r>
              <a:rPr lang="en-US" altLang="zh-TW" dirty="0" smtClean="0"/>
              <a:t>, [</a:t>
            </a:r>
            <a:r>
              <a:rPr lang="en-US" altLang="zh-TW" dirty="0" err="1" smtClean="0"/>
              <a:t>dx,dy,dz</a:t>
            </a:r>
            <a:r>
              <a:rPr lang="en-US" altLang="zh-TW" dirty="0" smtClean="0"/>
              <a:t>] </a:t>
            </a:r>
            <a:r>
              <a:rPr lang="en-US" altLang="zh-TW" sz="1800" dirty="0" smtClean="0"/>
              <a:t>);  //</a:t>
            </a:r>
            <a:r>
              <a:rPr lang="en-US" altLang="zh-TW" sz="1800" dirty="0"/>
              <a:t> This is equivalent to calling </a:t>
            </a:r>
            <a:r>
              <a:rPr lang="en-US" altLang="zh-TW" sz="1800" i="1" dirty="0" err="1"/>
              <a:t>glTranslatef</a:t>
            </a:r>
            <a:r>
              <a:rPr lang="en-US" altLang="zh-TW" sz="1800" dirty="0"/>
              <a:t>(</a:t>
            </a:r>
            <a:r>
              <a:rPr lang="en-US" altLang="zh-TW" sz="1800" i="1" dirty="0" err="1"/>
              <a:t>dx,dy,dz</a:t>
            </a:r>
            <a:r>
              <a:rPr lang="en-US" altLang="zh-TW" sz="1800" dirty="0"/>
              <a:t>) in OpenGL. 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dirty="0" smtClean="0"/>
              <a:t>To </a:t>
            </a:r>
            <a:r>
              <a:rPr lang="en-US" altLang="zh-TW" dirty="0"/>
              <a:t>apply a scaling transformation with scale factors </a:t>
            </a:r>
            <a:r>
              <a:rPr lang="en-US" altLang="zh-TW" i="1" dirty="0" err="1"/>
              <a:t>sx</a:t>
            </a:r>
            <a:r>
              <a:rPr lang="en-US" altLang="zh-TW" dirty="0"/>
              <a:t>, </a:t>
            </a:r>
            <a:r>
              <a:rPr lang="en-US" altLang="zh-TW" i="1" dirty="0" err="1"/>
              <a:t>sy</a:t>
            </a:r>
            <a:r>
              <a:rPr lang="en-US" altLang="zh-TW" dirty="0"/>
              <a:t>, and </a:t>
            </a:r>
            <a:r>
              <a:rPr lang="en-US" altLang="zh-TW" i="1" dirty="0" err="1"/>
              <a:t>sz</a:t>
            </a:r>
            <a:r>
              <a:rPr lang="en-US" altLang="zh-TW" dirty="0"/>
              <a:t>, use</a:t>
            </a:r>
          </a:p>
          <a:p>
            <a:r>
              <a:rPr lang="en-US" altLang="zh-TW" dirty="0" smtClean="0"/>
              <a:t>mat4.scale( </a:t>
            </a:r>
            <a:r>
              <a:rPr lang="en-US" altLang="zh-TW" dirty="0" err="1" smtClean="0"/>
              <a:t>modelview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modelview</a:t>
            </a:r>
            <a:r>
              <a:rPr lang="en-US" altLang="zh-TW" dirty="0" smtClean="0"/>
              <a:t>, [</a:t>
            </a:r>
            <a:r>
              <a:rPr lang="en-US" altLang="zh-TW" dirty="0" err="1" smtClean="0"/>
              <a:t>sx,sy,sz</a:t>
            </a:r>
            <a:r>
              <a:rPr lang="en-US" altLang="zh-TW" dirty="0" smtClean="0"/>
              <a:t>] );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</a:t>
            </a:r>
            <a:r>
              <a:rPr lang="en-US" altLang="zh-TW" sz="2400" dirty="0" smtClean="0"/>
              <a:t>in OpenGL: </a:t>
            </a:r>
            <a:r>
              <a:rPr lang="en-US" altLang="zh-TW" sz="2400" dirty="0" err="1" smtClean="0"/>
              <a:t>glScalef</a:t>
            </a:r>
            <a:r>
              <a:rPr lang="en-US" altLang="zh-TW" sz="2400" dirty="0" smtClean="0"/>
              <a:t>(</a:t>
            </a:r>
            <a:r>
              <a:rPr lang="en-US" altLang="zh-TW" sz="2400" dirty="0" err="1" smtClean="0"/>
              <a:t>sx</a:t>
            </a:r>
            <a:r>
              <a:rPr lang="en-US" altLang="zh-TW" sz="2400" dirty="0" smtClean="0"/>
              <a:t>, </a:t>
            </a:r>
            <a:r>
              <a:rPr lang="en-US" altLang="zh-TW" sz="2400" dirty="0" err="1" smtClean="0"/>
              <a:t>sy</a:t>
            </a:r>
            <a:r>
              <a:rPr lang="en-US" altLang="zh-TW" sz="2400" dirty="0" smtClean="0"/>
              <a:t>, </a:t>
            </a:r>
            <a:r>
              <a:rPr lang="en-US" altLang="zh-TW" sz="2400" dirty="0" err="1" smtClean="0"/>
              <a:t>sz</a:t>
            </a:r>
            <a:r>
              <a:rPr lang="en-US" altLang="zh-TW" sz="2400" dirty="0" smtClean="0"/>
              <a:t>)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6644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i="1" dirty="0" err="1" smtClean="0"/>
              <a:t>glMatrix</a:t>
            </a:r>
            <a:r>
              <a:rPr lang="en-US" altLang="zh-TW" i="1" dirty="0" smtClean="0"/>
              <a:t> </a:t>
            </a:r>
            <a:r>
              <a:rPr lang="en-US" altLang="zh-TW" dirty="0"/>
              <a:t>f</a:t>
            </a:r>
            <a:r>
              <a:rPr lang="en-US" altLang="zh-TW" dirty="0" smtClean="0"/>
              <a:t>or rotation:</a:t>
            </a:r>
            <a:r>
              <a:rPr lang="en-US" altLang="zh-TW" dirty="0"/>
              <a:t> </a:t>
            </a:r>
            <a:r>
              <a:rPr lang="en-US" altLang="zh-TW" sz="2200" dirty="0"/>
              <a:t>These function allow us to do all the basic modeling and viewing transformations that we need for 3D graphics</a:t>
            </a:r>
            <a:r>
              <a:rPr lang="en-US" altLang="zh-TW" dirty="0"/>
              <a:t>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dirty="0"/>
              <a:t>For rotation, </a:t>
            </a:r>
            <a:r>
              <a:rPr lang="en-US" altLang="zh-TW" i="1" dirty="0" err="1"/>
              <a:t>glMatrix</a:t>
            </a:r>
            <a:r>
              <a:rPr lang="en-US" altLang="zh-TW" dirty="0"/>
              <a:t> has four functions, including three for the common cases of rotation about the </a:t>
            </a:r>
            <a:r>
              <a:rPr lang="en-US" altLang="zh-TW" i="1" dirty="0"/>
              <a:t>x</a:t>
            </a:r>
            <a:r>
              <a:rPr lang="en-US" altLang="zh-TW" dirty="0"/>
              <a:t>, </a:t>
            </a:r>
            <a:r>
              <a:rPr lang="en-US" altLang="zh-TW" i="1" dirty="0"/>
              <a:t>y</a:t>
            </a:r>
            <a:r>
              <a:rPr lang="en-US" altLang="zh-TW" dirty="0"/>
              <a:t>, or </a:t>
            </a:r>
            <a:r>
              <a:rPr lang="en-US" altLang="zh-TW" i="1" dirty="0"/>
              <a:t>z</a:t>
            </a:r>
            <a:r>
              <a:rPr lang="en-US" altLang="zh-TW" dirty="0"/>
              <a:t> axis. </a:t>
            </a:r>
            <a:r>
              <a:rPr lang="en-US" altLang="zh-TW" sz="2400" dirty="0"/>
              <a:t>The fourth rotation function specifies the axis of rotation as the line from (0,0,0) to a point (</a:t>
            </a:r>
            <a:r>
              <a:rPr lang="en-US" altLang="zh-TW" sz="2400" i="1" dirty="0" err="1"/>
              <a:t>dx,dy,dz</a:t>
            </a:r>
            <a:r>
              <a:rPr lang="en-US" altLang="zh-TW" sz="2400" dirty="0"/>
              <a:t>). This is equivalent to </a:t>
            </a:r>
            <a:r>
              <a:rPr lang="en-US" altLang="zh-TW" sz="2400" i="1" dirty="0" err="1"/>
              <a:t>glRotatef</a:t>
            </a:r>
            <a:r>
              <a:rPr lang="en-US" altLang="zh-TW" sz="2400" i="1" dirty="0"/>
              <a:t>(</a:t>
            </a:r>
            <a:r>
              <a:rPr lang="en-US" altLang="zh-TW" sz="2400" i="1" dirty="0" err="1"/>
              <a:t>angle,dx,dy,dz</a:t>
            </a:r>
            <a:r>
              <a:rPr lang="en-US" altLang="zh-TW" sz="2400" i="1" dirty="0" smtClean="0"/>
              <a:t>). </a:t>
            </a:r>
          </a:p>
          <a:p>
            <a:pPr marL="0" indent="0">
              <a:buNone/>
            </a:pPr>
            <a:r>
              <a:rPr lang="en-US" altLang="zh-TW" sz="2800" dirty="0" smtClean="0"/>
              <a:t>Unfortunately</a:t>
            </a:r>
            <a:r>
              <a:rPr lang="en-US" altLang="zh-TW" sz="2800" dirty="0"/>
              <a:t>, the angle of rotation in these functions is specified in radians rather than in degrees:</a:t>
            </a:r>
          </a:p>
          <a:p>
            <a:r>
              <a:rPr lang="en-US" altLang="zh-TW" dirty="0" smtClean="0"/>
              <a:t>mat4.rotateX( </a:t>
            </a:r>
            <a:r>
              <a:rPr lang="en-US" altLang="zh-TW" dirty="0" err="1" smtClean="0"/>
              <a:t>modelview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modelview</a:t>
            </a:r>
            <a:r>
              <a:rPr lang="en-US" altLang="zh-TW" dirty="0" smtClean="0"/>
              <a:t>, radians ); mat4.rotateY( </a:t>
            </a:r>
            <a:r>
              <a:rPr lang="en-US" altLang="zh-TW" dirty="0" err="1" smtClean="0"/>
              <a:t>modelview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modelview</a:t>
            </a:r>
            <a:r>
              <a:rPr lang="en-US" altLang="zh-TW" dirty="0" smtClean="0"/>
              <a:t>, radians ); mat4.rotateZ( </a:t>
            </a:r>
            <a:r>
              <a:rPr lang="en-US" altLang="zh-TW" dirty="0" err="1" smtClean="0"/>
              <a:t>modelview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modelview</a:t>
            </a:r>
            <a:r>
              <a:rPr lang="en-US" altLang="zh-TW" dirty="0" smtClean="0"/>
              <a:t>, radians ); mat4.rotate( </a:t>
            </a:r>
            <a:r>
              <a:rPr lang="en-US" altLang="zh-TW" dirty="0" err="1" smtClean="0"/>
              <a:t>modelview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modelview</a:t>
            </a:r>
            <a:r>
              <a:rPr lang="en-US" altLang="zh-TW" dirty="0" smtClean="0"/>
              <a:t>, radians, [</a:t>
            </a:r>
            <a:r>
              <a:rPr lang="en-US" altLang="zh-TW" dirty="0" err="1" smtClean="0"/>
              <a:t>dx,dy,dz</a:t>
            </a:r>
            <a:r>
              <a:rPr lang="en-US" altLang="zh-TW" dirty="0" smtClean="0"/>
              <a:t>] );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07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709</Words>
  <Application>Microsoft Office PowerPoint</Application>
  <PresentationFormat>如螢幕大小 (4:3)</PresentationFormat>
  <Paragraphs>111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6" baseType="lpstr">
      <vt:lpstr>新細明體</vt:lpstr>
      <vt:lpstr>Arial</vt:lpstr>
      <vt:lpstr>Calibri</vt:lpstr>
      <vt:lpstr>Consolas</vt:lpstr>
      <vt:lpstr>Open Sans</vt:lpstr>
      <vt:lpstr>Times New Roman</vt:lpstr>
      <vt:lpstr>Office 佈景主題</vt:lpstr>
      <vt:lpstr>Transformation, perspective projection, and LookAT in  WebGL vs.OpenGL</vt:lpstr>
      <vt:lpstr>To make things (functions) simple:</vt:lpstr>
      <vt:lpstr>PowerPoint 簡報</vt:lpstr>
      <vt:lpstr>Library: glMatrix</vt:lpstr>
      <vt:lpstr>PowerPoint 簡報</vt:lpstr>
      <vt:lpstr>glMatrix API</vt:lpstr>
      <vt:lpstr>PowerPoint 簡報</vt:lpstr>
      <vt:lpstr>Translation, rotation</vt:lpstr>
      <vt:lpstr>glMatrix for rotation: These function allow us to do all the basic modeling and viewing transformations that we need for 3D graphics.</vt:lpstr>
      <vt:lpstr>mat4.rotate(out, a, rad, axis)</vt:lpstr>
      <vt:lpstr>mat4.scale(out, a, v) </vt:lpstr>
      <vt:lpstr>“lookAt" function</vt:lpstr>
      <vt:lpstr>Perspective Projection </vt:lpstr>
      <vt:lpstr>Other original WebGL functions: 1</vt:lpstr>
      <vt:lpstr>PowerPoint 簡報</vt:lpstr>
      <vt:lpstr>void gl.drawElements(mode, count, type, offset); </vt:lpstr>
      <vt:lpstr>Example: </vt:lpstr>
      <vt:lpstr>Define the element array </vt:lpstr>
      <vt:lpstr>Other original WebGL functions: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WebGL vs.OpenGL</dc:title>
  <dc:creator>ming</dc:creator>
  <cp:lastModifiedBy>Ming Ouhyoung</cp:lastModifiedBy>
  <cp:revision>33</cp:revision>
  <dcterms:created xsi:type="dcterms:W3CDTF">2018-09-26T23:14:50Z</dcterms:created>
  <dcterms:modified xsi:type="dcterms:W3CDTF">2022-02-23T15:55:51Z</dcterms:modified>
</cp:coreProperties>
</file>