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" y="6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36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656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48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57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35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593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37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10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33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42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58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0DA88-76C3-4708-B415-AC886179A247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4ADC4-CA20-4574-9A0B-6E46C534D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50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ICG Syllabus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81200" y="764704"/>
            <a:ext cx="8229600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1.  Introduction</a:t>
            </a: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1.  </a:t>
            </a:r>
            <a:r>
              <a:rPr lang="en-US" altLang="zh-TW" sz="1600" dirty="0">
                <a:cs typeface="Times New Roman" pitchFamily="18" charset="0"/>
              </a:rPr>
              <a:t>What is interactive computer </a:t>
            </a:r>
            <a:r>
              <a:rPr lang="en-US" altLang="zh-TW" sz="1600" dirty="0" smtClean="0">
                <a:cs typeface="Times New Roman" pitchFamily="18" charset="0"/>
              </a:rPr>
              <a:t>graphics,  GUI?</a:t>
            </a:r>
            <a:endParaRPr lang="en-US" altLang="zh-TW" sz="1600" dirty="0"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sz="1600" dirty="0" smtClean="0">
                <a:cs typeface="Times New Roman" pitchFamily="18" charset="0"/>
              </a:rPr>
              <a:t>2.</a:t>
            </a:r>
            <a:r>
              <a:rPr lang="en-US" altLang="zh-TW" sz="1600" dirty="0">
                <a:cs typeface="Times New Roman" pitchFamily="18" charset="0"/>
              </a:rPr>
              <a:t>  What is virtual </a:t>
            </a:r>
            <a:r>
              <a:rPr lang="en-US" altLang="zh-TW" sz="1600" dirty="0" smtClean="0">
                <a:cs typeface="Times New Roman" pitchFamily="18" charset="0"/>
              </a:rPr>
              <a:t>reality, and augmented reality?</a:t>
            </a:r>
            <a:endParaRPr lang="en-US" altLang="zh-TW" sz="1600" dirty="0"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sz="1600" dirty="0" smtClean="0">
                <a:cs typeface="Times New Roman" pitchFamily="18" charset="0"/>
              </a:rPr>
              <a:t>3.</a:t>
            </a:r>
            <a:r>
              <a:rPr lang="en-US" altLang="zh-TW" sz="1600" dirty="0">
                <a:cs typeface="Times New Roman" pitchFamily="18" charset="0"/>
              </a:rPr>
              <a:t>  </a:t>
            </a:r>
            <a:r>
              <a:rPr lang="en-US" altLang="zh-TW" sz="1600" dirty="0">
                <a:cs typeface="Times New Roman" pitchFamily="18" charset="0"/>
              </a:rPr>
              <a:t>What is OpenGL/</a:t>
            </a:r>
            <a:r>
              <a:rPr lang="en-US" altLang="zh-TW" sz="1600" dirty="0" err="1">
                <a:cs typeface="Times New Roman" pitchFamily="18" charset="0"/>
              </a:rPr>
              <a:t>WebGL</a:t>
            </a:r>
            <a:r>
              <a:rPr lang="en-US" altLang="zh-TW" sz="1600" dirty="0">
                <a:cs typeface="Times New Roman" pitchFamily="18" charset="0"/>
              </a:rPr>
              <a:t> and shading language?</a:t>
            </a: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2.  </a:t>
            </a:r>
            <a:r>
              <a:rPr lang="en-US" altLang="zh-TW" sz="1800" dirty="0">
                <a:cs typeface="Times New Roman" pitchFamily="18" charset="0"/>
              </a:rPr>
              <a:t>Viewing in 3D </a:t>
            </a:r>
            <a:r>
              <a:rPr lang="en-US" altLang="zh-TW" sz="1800" dirty="0" smtClean="0">
                <a:cs typeface="Times New Roman" pitchFamily="18" charset="0"/>
              </a:rPr>
              <a:t> and Graphics Programming</a:t>
            </a:r>
            <a:endParaRPr lang="en-US" altLang="zh-TW" sz="1800" dirty="0"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1.  </a:t>
            </a:r>
            <a:r>
              <a:rPr lang="en-US" altLang="zh-TW" sz="1600" dirty="0">
                <a:cs typeface="Times New Roman" pitchFamily="18" charset="0"/>
              </a:rPr>
              <a:t>Parallel </a:t>
            </a:r>
            <a:r>
              <a:rPr lang="en-US" altLang="zh-TW" sz="1600" dirty="0" smtClean="0">
                <a:cs typeface="Times New Roman" pitchFamily="18" charset="0"/>
              </a:rPr>
              <a:t>projection, Perspective projection etc.</a:t>
            </a:r>
          </a:p>
          <a:p>
            <a:pPr lvl="1">
              <a:buNone/>
            </a:pPr>
            <a:r>
              <a:rPr lang="en-US" altLang="zh-TW" sz="1600" dirty="0" smtClean="0">
                <a:cs typeface="Times New Roman" pitchFamily="18" charset="0"/>
              </a:rPr>
              <a:t>2.  First program:  Sample codes in </a:t>
            </a:r>
            <a:r>
              <a:rPr lang="en-US" altLang="zh-TW" sz="1600" dirty="0" err="1" smtClean="0">
                <a:cs typeface="Times New Roman" pitchFamily="18" charset="0"/>
              </a:rPr>
              <a:t>WebGL</a:t>
            </a:r>
            <a:endParaRPr lang="en-US" altLang="zh-TW" sz="1600" dirty="0"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3.  </a:t>
            </a:r>
            <a:r>
              <a:rPr lang="en-US" altLang="zh-TW" sz="1800" dirty="0">
                <a:cs typeface="Times New Roman" pitchFamily="18" charset="0"/>
              </a:rPr>
              <a:t>Basic raster graphics algorithms for drawing 3D primitives </a:t>
            </a:r>
            <a:endParaRPr lang="en-US" altLang="zh-TW" sz="1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 </a:t>
            </a:r>
            <a:r>
              <a:rPr lang="en-US" altLang="zh-TW" sz="1800" dirty="0" smtClean="0">
                <a:cs typeface="Times New Roman" pitchFamily="18" charset="0"/>
              </a:rPr>
              <a:t>        1. 3D primitives (Points and Vectors)</a:t>
            </a:r>
            <a:endParaRPr lang="en-US" altLang="zh-TW" sz="1800" dirty="0"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sz="1600" dirty="0" smtClean="0">
                <a:cs typeface="Times New Roman" pitchFamily="18" charset="0"/>
              </a:rPr>
              <a:t>2.  Geometrics Transformations, Viewing in 3D, 3D clipping</a:t>
            </a:r>
            <a:endParaRPr lang="en-US" altLang="zh-TW" sz="1600" u="sng" dirty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4. </a:t>
            </a:r>
            <a:r>
              <a:rPr lang="en-US" altLang="zh-TW" sz="1800" dirty="0" smtClean="0">
                <a:cs typeface="Times New Roman" pitchFamily="18" charset="0"/>
              </a:rPr>
              <a:t>  Visible-surface determination</a:t>
            </a:r>
            <a:endParaRPr lang="en-US" altLang="zh-TW" sz="1800" u="sng" dirty="0">
              <a:solidFill>
                <a:srgbClr val="0000FF"/>
              </a:solidFill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1.  Z-buffer algorithm </a:t>
            </a: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2.  Binary space partition trees (BSP) </a:t>
            </a: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3.  Visible-line determination</a:t>
            </a: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5. </a:t>
            </a:r>
            <a:r>
              <a:rPr lang="en-US" altLang="zh-TW" sz="1800" dirty="0" smtClean="0">
                <a:cs typeface="Times New Roman" pitchFamily="18" charset="0"/>
              </a:rPr>
              <a:t> Illumination and Shading  </a:t>
            </a: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 </a:t>
            </a:r>
            <a:r>
              <a:rPr lang="en-US" altLang="zh-TW" sz="1800" dirty="0" smtClean="0">
                <a:cs typeface="Times New Roman" pitchFamily="18" charset="0"/>
              </a:rPr>
              <a:t>        1. The </a:t>
            </a:r>
            <a:r>
              <a:rPr lang="en-US" altLang="zh-TW" sz="1800" dirty="0" err="1" smtClean="0">
                <a:cs typeface="Times New Roman" pitchFamily="18" charset="0"/>
              </a:rPr>
              <a:t>Phong</a:t>
            </a:r>
            <a:r>
              <a:rPr lang="en-US" altLang="zh-TW" sz="1800" dirty="0" smtClean="0">
                <a:cs typeface="Times New Roman" pitchFamily="18" charset="0"/>
              </a:rPr>
              <a:t> Reflection Model</a:t>
            </a: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 </a:t>
            </a:r>
            <a:r>
              <a:rPr lang="en-US" altLang="zh-TW" sz="1800" dirty="0" smtClean="0">
                <a:cs typeface="Times New Roman" pitchFamily="18" charset="0"/>
              </a:rPr>
              <a:t>        </a:t>
            </a:r>
            <a:r>
              <a:rPr lang="en-US" altLang="zh-TW" sz="1600" dirty="0" smtClean="0">
                <a:cs typeface="Times New Roman" pitchFamily="18" charset="0"/>
              </a:rPr>
              <a:t>2..</a:t>
            </a:r>
            <a:r>
              <a:rPr lang="en-US" altLang="zh-TW" sz="1600" dirty="0">
                <a:cs typeface="Times New Roman" pitchFamily="18" charset="0"/>
              </a:rPr>
              <a:t>  Flat shading </a:t>
            </a:r>
            <a:r>
              <a:rPr lang="en-US" altLang="zh-TW" sz="1600" dirty="0" smtClean="0">
                <a:cs typeface="Times New Roman" pitchFamily="18" charset="0"/>
              </a:rPr>
              <a:t>, </a:t>
            </a:r>
            <a:r>
              <a:rPr lang="en-US" altLang="zh-TW" sz="1600" dirty="0" err="1" smtClean="0">
                <a:cs typeface="Times New Roman" pitchFamily="18" charset="0"/>
              </a:rPr>
              <a:t>Gouraud</a:t>
            </a:r>
            <a:r>
              <a:rPr lang="en-US" altLang="zh-TW" sz="1600" dirty="0" smtClean="0">
                <a:cs typeface="Times New Roman" pitchFamily="18" charset="0"/>
              </a:rPr>
              <a:t> </a:t>
            </a:r>
            <a:r>
              <a:rPr lang="en-US" altLang="zh-TW" sz="1600" dirty="0">
                <a:cs typeface="Times New Roman" pitchFamily="18" charset="0"/>
              </a:rPr>
              <a:t>shading </a:t>
            </a:r>
            <a:r>
              <a:rPr lang="en-US" altLang="zh-TW" sz="1600" dirty="0" smtClean="0">
                <a:cs typeface="Times New Roman" pitchFamily="18" charset="0"/>
              </a:rPr>
              <a:t>, </a:t>
            </a:r>
            <a:r>
              <a:rPr lang="en-US" altLang="zh-TW" sz="1600" dirty="0" err="1" smtClean="0">
                <a:cs typeface="Times New Roman" pitchFamily="18" charset="0"/>
              </a:rPr>
              <a:t>Phong</a:t>
            </a:r>
            <a:r>
              <a:rPr lang="en-US" altLang="zh-TW" sz="1600" dirty="0" smtClean="0">
                <a:cs typeface="Times New Roman" pitchFamily="18" charset="0"/>
              </a:rPr>
              <a:t> </a:t>
            </a:r>
            <a:r>
              <a:rPr lang="en-US" altLang="zh-TW" sz="1600" dirty="0">
                <a:cs typeface="Times New Roman" pitchFamily="18" charset="0"/>
              </a:rPr>
              <a:t>shading </a:t>
            </a:r>
            <a:endParaRPr lang="en-US" altLang="zh-TW" sz="16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1600" dirty="0">
                <a:cs typeface="Times New Roman" pitchFamily="18" charset="0"/>
              </a:rPr>
              <a:t> </a:t>
            </a:r>
            <a:r>
              <a:rPr lang="en-US" altLang="zh-TW" sz="1600" dirty="0" smtClean="0">
                <a:cs typeface="Times New Roman" pitchFamily="18" charset="0"/>
              </a:rPr>
              <a:t>         3. Bilinear interpolation for  color </a:t>
            </a:r>
            <a:r>
              <a:rPr lang="en-US" altLang="zh-TW" sz="1600" dirty="0">
                <a:cs typeface="Times New Roman" pitchFamily="18" charset="0"/>
              </a:rPr>
              <a:t>and vertex normal interpolation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83A9-18B8-47A0-ABDC-45A220E9062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0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/>
          <a:lstStyle/>
          <a:p>
            <a:r>
              <a:rPr lang="en-US" altLang="zh-TW" dirty="0" smtClean="0"/>
              <a:t>Syllabus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0856" y="880120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cs typeface="Times New Roman" pitchFamily="18" charset="0"/>
              </a:rPr>
              <a:t>6. Implementation of a Renderer</a:t>
            </a:r>
            <a:endParaRPr lang="en-US" altLang="zh-TW" sz="1800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sz="1800" dirty="0">
                <a:cs typeface="Times New Roman" pitchFamily="18" charset="0"/>
              </a:rPr>
              <a:t> </a:t>
            </a:r>
            <a:r>
              <a:rPr lang="en-US" altLang="zh-TW" sz="1800" dirty="0">
                <a:cs typeface="Times New Roman" pitchFamily="18" charset="0"/>
              </a:rPr>
              <a:t>       </a:t>
            </a:r>
            <a:r>
              <a:rPr lang="en-US" altLang="zh-TW" sz="1800" dirty="0" smtClean="0">
                <a:cs typeface="Times New Roman" pitchFamily="18" charset="0"/>
              </a:rPr>
              <a:t>Graphics Pipeline: from modeling to display</a:t>
            </a:r>
            <a:endParaRPr lang="en-US" altLang="zh-TW" sz="1800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cs typeface="Times New Roman" pitchFamily="18" charset="0"/>
              </a:rPr>
              <a:t>        Implementation by </a:t>
            </a:r>
            <a:r>
              <a:rPr lang="en-US" altLang="zh-TW" sz="1800" dirty="0" err="1" smtClean="0">
                <a:cs typeface="Times New Roman" pitchFamily="18" charset="0"/>
              </a:rPr>
              <a:t>WebGL</a:t>
            </a:r>
            <a:r>
              <a:rPr lang="en-US" altLang="zh-TW" sz="1800" dirty="0">
                <a:cs typeface="Times New Roman" pitchFamily="18" charset="0"/>
              </a:rPr>
              <a:t>,  Unity3D (game </a:t>
            </a:r>
            <a:r>
              <a:rPr lang="en-US" altLang="zh-TW" sz="1800" dirty="0" smtClean="0">
                <a:cs typeface="Times New Roman" pitchFamily="18" charset="0"/>
              </a:rPr>
              <a:t>engine)</a:t>
            </a:r>
            <a:endParaRPr lang="en-US" altLang="zh-TW" sz="1800" dirty="0"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7.  </a:t>
            </a:r>
            <a:r>
              <a:rPr lang="en-US" altLang="zh-TW" sz="1800" dirty="0" smtClean="0">
                <a:cs typeface="Times New Roman" pitchFamily="18" charset="0"/>
              </a:rPr>
              <a:t>Global rendering--Photo-realistic </a:t>
            </a:r>
            <a:r>
              <a:rPr lang="en-US" altLang="zh-TW" sz="1800" dirty="0">
                <a:cs typeface="Times New Roman" pitchFamily="18" charset="0"/>
              </a:rPr>
              <a:t>graphics </a:t>
            </a: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1.  Recursive ray tracing </a:t>
            </a: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2.  </a:t>
            </a:r>
            <a:r>
              <a:rPr lang="en-US" altLang="zh-TW" sz="1600" dirty="0">
                <a:cs typeface="Times New Roman" pitchFamily="18" charset="0"/>
              </a:rPr>
              <a:t>Volume rendering: marching cubes </a:t>
            </a:r>
            <a:r>
              <a:rPr lang="en-US" altLang="zh-TW" sz="1600" dirty="0" smtClean="0">
                <a:cs typeface="Times New Roman" pitchFamily="18" charset="0"/>
              </a:rPr>
              <a:t>method etc. </a:t>
            </a:r>
            <a:endParaRPr lang="en-US" altLang="zh-TW" sz="1600" dirty="0">
              <a:cs typeface="Times New Roman" pitchFamily="18" charset="0"/>
            </a:endParaRP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3.  </a:t>
            </a:r>
            <a:r>
              <a:rPr lang="en-US" altLang="zh-TW" sz="1600" dirty="0" err="1">
                <a:cs typeface="Times New Roman" pitchFamily="18" charset="0"/>
              </a:rPr>
              <a:t>Radiosity</a:t>
            </a:r>
            <a:r>
              <a:rPr lang="en-US" altLang="zh-TW" sz="1600" dirty="0">
                <a:cs typeface="Times New Roman" pitchFamily="18" charset="0"/>
              </a:rPr>
              <a:t> method: progressive refinement </a:t>
            </a:r>
            <a:r>
              <a:rPr lang="en-US" altLang="zh-TW" sz="1600" dirty="0" smtClean="0">
                <a:cs typeface="Times New Roman" pitchFamily="18" charset="0"/>
              </a:rPr>
              <a:t>approach </a:t>
            </a:r>
            <a:endParaRPr lang="en-US" altLang="zh-TW" sz="1600" dirty="0"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1800" dirty="0">
                <a:cs typeface="Times New Roman" pitchFamily="18" charset="0"/>
              </a:rPr>
              <a:t>8.  </a:t>
            </a:r>
            <a:r>
              <a:rPr lang="en-US" altLang="zh-TW" sz="1800" dirty="0" smtClean="0">
                <a:cs typeface="Times New Roman" pitchFamily="18" charset="0"/>
              </a:rPr>
              <a:t>Curves and surfaces: Bezier curves, B-Splines, Spline surfaces</a:t>
            </a:r>
          </a:p>
          <a:p>
            <a:pPr>
              <a:buNone/>
            </a:pPr>
            <a:r>
              <a:rPr lang="en-US" altLang="zh-TW" sz="1800" dirty="0" smtClean="0">
                <a:cs typeface="Times New Roman" pitchFamily="18" charset="0"/>
              </a:rPr>
              <a:t>9. Graphics </a:t>
            </a:r>
            <a:r>
              <a:rPr lang="en-US" altLang="zh-TW" sz="1800" dirty="0">
                <a:cs typeface="Times New Roman" pitchFamily="18" charset="0"/>
              </a:rPr>
              <a:t>Hardware and Graphics Processing Unit (GPU</a:t>
            </a:r>
            <a:r>
              <a:rPr lang="en-US" altLang="zh-TW" sz="1800" dirty="0" smtClean="0">
                <a:cs typeface="Times New Roman" pitchFamily="18" charset="0"/>
              </a:rPr>
              <a:t>), GPGPU, APU, Deep Learning Acceleration</a:t>
            </a:r>
            <a:endParaRPr lang="en-US" altLang="zh-TW" sz="1800" dirty="0"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1800" dirty="0" smtClean="0">
                <a:cs typeface="Times New Roman" pitchFamily="18" charset="0"/>
              </a:rPr>
              <a:t>10.</a:t>
            </a:r>
            <a:r>
              <a:rPr lang="en-US" altLang="zh-TW" sz="1800" dirty="0">
                <a:cs typeface="Times New Roman" pitchFamily="18" charset="0"/>
              </a:rPr>
              <a:t>  </a:t>
            </a:r>
            <a:r>
              <a:rPr lang="en-US" altLang="zh-TW" sz="1800" dirty="0">
                <a:cs typeface="Times New Roman" pitchFamily="18" charset="0"/>
              </a:rPr>
              <a:t>Implementation and practice </a:t>
            </a: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1.   Graphics data set </a:t>
            </a:r>
          </a:p>
          <a:p>
            <a:pPr lvl="1">
              <a:buNone/>
            </a:pPr>
            <a:r>
              <a:rPr lang="en-US" altLang="zh-TW" sz="1600" dirty="0" smtClean="0">
                <a:cs typeface="Times New Roman" pitchFamily="18" charset="0"/>
              </a:rPr>
              <a:t>2</a:t>
            </a:r>
            <a:r>
              <a:rPr lang="en-US" altLang="zh-TW" sz="1600" dirty="0">
                <a:cs typeface="Times New Roman" pitchFamily="18" charset="0"/>
              </a:rPr>
              <a:t>.   How to quickly construct the 3D model data of the </a:t>
            </a:r>
            <a:r>
              <a:rPr lang="en-US" altLang="zh-TW" sz="1600" dirty="0" smtClean="0">
                <a:cs typeface="Times New Roman" pitchFamily="18" charset="0"/>
              </a:rPr>
              <a:t>world </a:t>
            </a:r>
            <a:r>
              <a:rPr lang="en-US" altLang="zh-TW" sz="1600" dirty="0">
                <a:cs typeface="Times New Roman" pitchFamily="18" charset="0"/>
              </a:rPr>
              <a:t>for 3D graphics/AR/VR? </a:t>
            </a:r>
          </a:p>
          <a:p>
            <a:pPr lvl="1">
              <a:buNone/>
            </a:pPr>
            <a:r>
              <a:rPr lang="en-US" altLang="zh-TW" sz="1600" dirty="0">
                <a:cs typeface="Times New Roman" pitchFamily="18" charset="0"/>
              </a:rPr>
              <a:t>3.   M</a:t>
            </a:r>
            <a:r>
              <a:rPr lang="en-US" altLang="zh-TW" sz="1600" dirty="0" smtClean="0">
                <a:cs typeface="Times New Roman" pitchFamily="18" charset="0"/>
              </a:rPr>
              <a:t>odeling </a:t>
            </a:r>
            <a:r>
              <a:rPr lang="en-US" altLang="zh-TW" sz="1600" dirty="0">
                <a:cs typeface="Times New Roman" pitchFamily="18" charset="0"/>
              </a:rPr>
              <a:t>methods and tools </a:t>
            </a:r>
          </a:p>
          <a:p>
            <a:pPr>
              <a:buNone/>
            </a:pPr>
            <a:r>
              <a:rPr lang="en-US" altLang="zh-TW" sz="1800" dirty="0" smtClean="0">
                <a:cs typeface="Times New Roman" pitchFamily="18" charset="0"/>
              </a:rPr>
              <a:t>11.  </a:t>
            </a:r>
            <a:r>
              <a:rPr lang="en-US" altLang="zh-TW" sz="1800" dirty="0">
                <a:cs typeface="Times New Roman" pitchFamily="18" charset="0"/>
              </a:rPr>
              <a:t>Demonstration and Term </a:t>
            </a:r>
            <a:r>
              <a:rPr lang="en-US" altLang="zh-TW" sz="1800" dirty="0" smtClean="0">
                <a:cs typeface="Times New Roman" pitchFamily="18" charset="0"/>
              </a:rPr>
              <a:t>Projects</a:t>
            </a:r>
            <a:endParaRPr lang="en-US" altLang="zh-TW" sz="1800" dirty="0"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83A9-18B8-47A0-ABDC-45A220E9062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4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Learning experience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Engage </a:t>
            </a:r>
            <a:r>
              <a:rPr lang="en-US" altLang="zh-TW" b="1" dirty="0"/>
              <a:t>Students Immediately with 3D Material: </a:t>
            </a:r>
            <a:r>
              <a:rPr lang="en-US" altLang="zh-TW" dirty="0"/>
              <a:t>A top-down, programming-oriented approach allows for coverage of engaging 3D material early in the course so students immediately begin to create their own graphics.</a:t>
            </a:r>
          </a:p>
          <a:p>
            <a:r>
              <a:rPr lang="en-US" altLang="zh-TW" b="1" dirty="0"/>
              <a:t>Introduce Computer Graphics Programming with </a:t>
            </a:r>
            <a:r>
              <a:rPr lang="en-US" altLang="zh-TW" b="1" dirty="0" err="1"/>
              <a:t>WebGL</a:t>
            </a:r>
            <a:r>
              <a:rPr lang="en-US" altLang="zh-TW" b="1" dirty="0"/>
              <a:t> and JavaScript:</a:t>
            </a:r>
            <a:r>
              <a:rPr lang="en-US" altLang="zh-TW" dirty="0"/>
              <a:t> </a:t>
            </a:r>
            <a:r>
              <a:rPr lang="en-US" altLang="zh-TW" dirty="0" err="1"/>
              <a:t>WebGL</a:t>
            </a:r>
            <a:r>
              <a:rPr lang="en-US" altLang="zh-TW" dirty="0"/>
              <a:t> is not only fully </a:t>
            </a:r>
            <a:r>
              <a:rPr lang="en-US" altLang="zh-TW" dirty="0" err="1"/>
              <a:t>shader</a:t>
            </a:r>
            <a:r>
              <a:rPr lang="en-US" altLang="zh-TW" dirty="0"/>
              <a:t>-based</a:t>
            </a:r>
            <a:r>
              <a:rPr lang="en-US" altLang="zh-TW" dirty="0" smtClean="0"/>
              <a:t>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each </a:t>
            </a:r>
            <a:r>
              <a:rPr lang="en-US" altLang="zh-TW" dirty="0"/>
              <a:t>application must provide at least a vertex </a:t>
            </a:r>
            <a:r>
              <a:rPr lang="en-US" altLang="zh-TW" dirty="0" err="1"/>
              <a:t>shader</a:t>
            </a:r>
            <a:r>
              <a:rPr lang="en-US" altLang="zh-TW" dirty="0"/>
              <a:t> and a fragment </a:t>
            </a:r>
            <a:r>
              <a:rPr lang="en-US" altLang="zh-TW" dirty="0" err="1"/>
              <a:t>shader</a:t>
            </a:r>
            <a:r>
              <a:rPr lang="en-US" altLang="zh-TW" dirty="0"/>
              <a:t>–but also a version that works within the latest web browsers</a:t>
            </a:r>
            <a:r>
              <a:rPr lang="en-US" altLang="zh-TW" dirty="0" smtClean="0"/>
              <a:t>.</a:t>
            </a:r>
          </a:p>
          <a:p>
            <a:r>
              <a:rPr lang="en-US" altLang="zh-TW" b="1" dirty="0" smtClean="0"/>
              <a:t>Create games by example</a:t>
            </a:r>
            <a:r>
              <a:rPr lang="en-US" altLang="zh-TW" dirty="0" smtClean="0"/>
              <a:t>: to modify an existing program in Unity3D, and then create an interesting game/animation of your own.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042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45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Times New Roman</vt:lpstr>
      <vt:lpstr>Office Theme</vt:lpstr>
      <vt:lpstr>ICG Syllabus</vt:lpstr>
      <vt:lpstr>Syllabus</vt:lpstr>
      <vt:lpstr>Learning experience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Ouhyoung</dc:creator>
  <cp:lastModifiedBy>Ming Ouhyoung</cp:lastModifiedBy>
  <cp:revision>19</cp:revision>
  <dcterms:created xsi:type="dcterms:W3CDTF">2017-09-05T23:16:38Z</dcterms:created>
  <dcterms:modified xsi:type="dcterms:W3CDTF">2017-09-05T23:50:41Z</dcterms:modified>
</cp:coreProperties>
</file>