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</p:sldMasterIdLst>
  <p:notesMasterIdLst>
    <p:notesMasterId r:id="rId20"/>
  </p:notesMasterIdLst>
  <p:handoutMasterIdLst>
    <p:handoutMasterId r:id="rId21"/>
  </p:handoutMasterIdLst>
  <p:sldIdLst>
    <p:sldId id="289" r:id="rId2"/>
    <p:sldId id="297" r:id="rId3"/>
    <p:sldId id="292" r:id="rId4"/>
    <p:sldId id="298" r:id="rId5"/>
    <p:sldId id="300" r:id="rId6"/>
    <p:sldId id="295" r:id="rId7"/>
    <p:sldId id="302" r:id="rId8"/>
    <p:sldId id="306" r:id="rId9"/>
    <p:sldId id="305" r:id="rId10"/>
    <p:sldId id="303" r:id="rId11"/>
    <p:sldId id="290" r:id="rId12"/>
    <p:sldId id="301" r:id="rId13"/>
    <p:sldId id="293" r:id="rId14"/>
    <p:sldId id="296" r:id="rId15"/>
    <p:sldId id="307" r:id="rId16"/>
    <p:sldId id="308" r:id="rId17"/>
    <p:sldId id="294" r:id="rId18"/>
    <p:sldId id="304" r:id="rId19"/>
  </p:sldIdLst>
  <p:sldSz cx="9144000" cy="6858000" type="screen4x3"/>
  <p:notesSz cx="6858000" cy="9144000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00"/>
    <a:srgbClr val="66FF33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6" autoAdjust="0"/>
    <p:restoredTop sz="94359" autoAdjust="0"/>
  </p:normalViewPr>
  <p:slideViewPr>
    <p:cSldViewPr>
      <p:cViewPr varScale="1">
        <p:scale>
          <a:sx n="109" d="100"/>
          <a:sy n="109" d="100"/>
        </p:scale>
        <p:origin x="167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3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B6C96F60-8289-47E3-8A84-B8AB41D84DD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070FEEBB-3D35-481C-9F2D-5031E495A9F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220" name="Rectangle 4">
            <a:extLst>
              <a:ext uri="{FF2B5EF4-FFF2-40B4-BE49-F238E27FC236}">
                <a16:creationId xmlns:a16="http://schemas.microsoft.com/office/drawing/2014/main" id="{86FB187E-41A5-48FA-88C7-C6AC72AD7728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221" name="Rectangle 5">
            <a:extLst>
              <a:ext uri="{FF2B5EF4-FFF2-40B4-BE49-F238E27FC236}">
                <a16:creationId xmlns:a16="http://schemas.microsoft.com/office/drawing/2014/main" id="{2624F578-DBF9-4F5D-AAFF-11E0113D7B5F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949D8DC6-6A0E-46D9-BE5A-73874A90D11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>
            <a:extLst>
              <a:ext uri="{FF2B5EF4-FFF2-40B4-BE49-F238E27FC236}">
                <a16:creationId xmlns:a16="http://schemas.microsoft.com/office/drawing/2014/main" id="{0EDEE848-231A-49BF-BDD9-2BF9EDC9696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24931" name="Rectangle 3">
            <a:extLst>
              <a:ext uri="{FF2B5EF4-FFF2-40B4-BE49-F238E27FC236}">
                <a16:creationId xmlns:a16="http://schemas.microsoft.com/office/drawing/2014/main" id="{C3EDE33A-2B11-4162-A7E8-46A55B151F1C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76D44AE0-5588-448B-B655-FEAC1150819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4933" name="Rectangle 5">
            <a:extLst>
              <a:ext uri="{FF2B5EF4-FFF2-40B4-BE49-F238E27FC236}">
                <a16:creationId xmlns:a16="http://schemas.microsoft.com/office/drawing/2014/main" id="{8969171D-B327-4723-B720-1AD57F5501B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/>
              <a:t>按一下以編輯母片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124934" name="Rectangle 6">
            <a:extLst>
              <a:ext uri="{FF2B5EF4-FFF2-40B4-BE49-F238E27FC236}">
                <a16:creationId xmlns:a16="http://schemas.microsoft.com/office/drawing/2014/main" id="{BFF07973-AB62-4605-A721-E61BEFA4D49A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24935" name="Rectangle 7">
            <a:extLst>
              <a:ext uri="{FF2B5EF4-FFF2-40B4-BE49-F238E27FC236}">
                <a16:creationId xmlns:a16="http://schemas.microsoft.com/office/drawing/2014/main" id="{B2B23E9E-E42B-4EF4-A8A1-2BB9A563EB4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1EC95853-2FBC-45B7-9200-D88B9CA40FD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7EE42F9-790E-4787-9ADA-82DB988E279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BEB9D13-A906-49F8-A8D4-F8A9927FCA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Kun-Mao Chao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0332017-57F7-4E3B-8E7F-959A1729A0A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5BD989-0F93-490E-83E7-F449560C2D5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41259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B6AC779-36CE-4F25-A7AF-01CAB50E3B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1DA9286-7DDB-4840-B9D7-EDB19A7307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Kun-Mao Chao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50C7C09-265B-4526-AA6C-908F0FA2E5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17FA2C-D4B6-410B-B841-D9CB98E3B3A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8532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EADEFF8-3549-4606-B412-CA21001A00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2064B04-EE22-44C7-9107-1BABD6E94E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Kun-Mao Chao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9FDDA56-AE19-4B59-AEE3-9B553EC3945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60ECE6-983B-4EC8-A597-DFA2050DAA0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55147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6E17E4A-F927-4FBD-96BE-2570ADD1FB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9D5573F-5494-4D9D-83C6-099A74CD68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Kun-Mao Chao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2043D68-8503-42F6-9F7B-B465A26CE1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7EF12D-6C6A-4B79-94DD-58B6F11B8DF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21024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ABB3865-662C-4803-A47E-96601299631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28AD376-74E9-4921-9E2C-D007A1E134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Kun-Mao Chao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991CC4C-F529-4568-8C39-42A01514B1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9372E1-D2D7-4179-81E1-914CBA10FA5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33715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FFF1219-EB03-4965-9BD4-FDD197E49B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66E4B61-0F87-40CE-95FC-A1956CA0D3C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Kun-Mao Chao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2762893-20F9-4648-98EB-B43CBDC6B0C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9D6E6-F73F-4886-9A66-17D8168F7FC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96224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E8E9A07-8120-484B-AD95-B112D4CA5B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510BFBBF-6E3B-4CF0-9E30-B0BCCA44C4B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Kun-Mao Chao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7FFAD0E-CAF7-4850-959B-48405C4D0E0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9FA9C8-3285-4140-9B73-3DD7A5A65D5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50259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CC0FBE1-BEAB-4483-BCE9-6D936BED5C3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ACBEA78-BD0D-470F-B8E3-6DDFBDA18A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Kun-Mao Chao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62BACB3-B253-4BF6-836C-A8CF5B1E852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C6E2C2-0147-412A-AF34-EE1A55F5706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58921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9F02328-005F-418A-958B-E655672BFAF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B48416E-4FD8-4F8E-8EC3-83236364E37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Kun-Mao Chao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5340BBD3-990B-4513-846E-854EEF558D2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C85D62-0E4A-4F49-BD23-5FBE6820EB8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58989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563F1AB-5C28-47C2-82FE-463560BAD8D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391A3FC-EFF2-402D-87DB-A79B7B9A29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Kun-Mao Chao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03F4FAF-772B-489E-B938-4BE68244D0F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B641CE-B41F-4A64-BFF0-D72434E0E32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97658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0525456-DF9E-4931-8B9B-469D7E035BE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55A821-A5ED-4412-92D9-D7E55AEDB1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Kun-Mao Chao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1699C08-3117-43DA-B97F-7176C05CB7B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3E8458-8D62-4116-B77F-657334E35AB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91070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3DC5C977-7BC9-4B0F-AA9D-09FE4C10C2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64DB46A6-99F4-44A5-B730-C05F0F17B3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253956" name="Rectangle 4">
            <a:extLst>
              <a:ext uri="{FF2B5EF4-FFF2-40B4-BE49-F238E27FC236}">
                <a16:creationId xmlns:a16="http://schemas.microsoft.com/office/drawing/2014/main" id="{274BD884-5413-4B0D-86AE-C6CF154E756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53957" name="Rectangle 5">
            <a:extLst>
              <a:ext uri="{FF2B5EF4-FFF2-40B4-BE49-F238E27FC236}">
                <a16:creationId xmlns:a16="http://schemas.microsoft.com/office/drawing/2014/main" id="{E78B8D5E-91FD-424D-B99F-17AA348229D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>
              <a:defRPr/>
            </a:pPr>
            <a:r>
              <a:rPr lang="en-US" altLang="zh-TW"/>
              <a:t>Kun-Mao Chao</a:t>
            </a:r>
          </a:p>
        </p:txBody>
      </p:sp>
      <p:sp>
        <p:nvSpPr>
          <p:cNvPr id="253958" name="Rectangle 6">
            <a:extLst>
              <a:ext uri="{FF2B5EF4-FFF2-40B4-BE49-F238E27FC236}">
                <a16:creationId xmlns:a16="http://schemas.microsoft.com/office/drawing/2014/main" id="{2F4EA66B-79F1-4D88-869B-0D26BAD5D15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BF60EA8E-BB3F-424A-9D4D-3F82D999AD0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031" name="Text Box 7">
            <a:extLst>
              <a:ext uri="{FF2B5EF4-FFF2-40B4-BE49-F238E27FC236}">
                <a16:creationId xmlns:a16="http://schemas.microsoft.com/office/drawing/2014/main" id="{9D6D4612-5EE5-4D4A-A3F3-D218D68CD6D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086600" y="6248400"/>
            <a:ext cx="1809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zh-TW" sz="2000">
              <a:latin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6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17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18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19.w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oleObject" Target="../embeddings/oleObject17.bin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2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png"/><Relationship Id="rId4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9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2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4.png"/><Relationship Id="rId4" Type="http://schemas.openxmlformats.org/officeDocument/2006/relationships/image" Target="../media/image13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BBBFF54B-4531-440D-B81E-FCAE8AF29AC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09600" y="609600"/>
            <a:ext cx="7772400" cy="1600200"/>
          </a:xfrm>
        </p:spPr>
        <p:txBody>
          <a:bodyPr anchor="ctr"/>
          <a:lstStyle/>
          <a:p>
            <a:pPr eaLnBrk="1" hangingPunct="1"/>
            <a:r>
              <a:rPr lang="en-US" altLang="zh-TW" sz="3600">
                <a:latin typeface="Comic Sans MS" panose="030F0702030302020204" pitchFamily="66" charset="0"/>
              </a:rPr>
              <a:t>Minimum Routing Cost Spanning Trees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4F17BE61-06FB-4050-A3AA-BFFC2DD36FB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219200" y="2971800"/>
            <a:ext cx="6400800" cy="1752600"/>
          </a:xfrm>
        </p:spPr>
        <p:txBody>
          <a:bodyPr/>
          <a:lstStyle/>
          <a:p>
            <a:pPr eaLnBrk="1" hangingPunct="1"/>
            <a:r>
              <a:rPr lang="en-US" altLang="zh-TW" sz="2800">
                <a:latin typeface="Comic Sans MS" panose="030F0702030302020204" pitchFamily="66" charset="0"/>
                <a:ea typeface="標楷體" panose="03000509000000000000" pitchFamily="65" charset="-120"/>
              </a:rPr>
              <a:t>Kun-Mao Chao (</a:t>
            </a:r>
            <a:r>
              <a:rPr lang="zh-TW" altLang="en-US" sz="2800">
                <a:latin typeface="Comic Sans MS" panose="030F0702030302020204" pitchFamily="66" charset="0"/>
                <a:ea typeface="標楷體" panose="03000509000000000000" pitchFamily="65" charset="-120"/>
              </a:rPr>
              <a:t>趙坤茂</a:t>
            </a:r>
            <a:r>
              <a:rPr lang="en-US" altLang="zh-TW" sz="2800">
                <a:latin typeface="Comic Sans MS" panose="030F0702030302020204" pitchFamily="66" charset="0"/>
                <a:ea typeface="標楷體" panose="03000509000000000000" pitchFamily="65" charset="-120"/>
              </a:rPr>
              <a:t>)</a:t>
            </a:r>
          </a:p>
          <a:p>
            <a:pPr eaLnBrk="1" hangingPunct="1"/>
            <a:r>
              <a:rPr lang="en-US" altLang="zh-TW" sz="2800">
                <a:latin typeface="Comic Sans MS" panose="030F0702030302020204" pitchFamily="66" charset="0"/>
                <a:ea typeface="標楷體" panose="03000509000000000000" pitchFamily="65" charset="-120"/>
              </a:rPr>
              <a:t>Department of Computer Science and Information Engineering</a:t>
            </a:r>
          </a:p>
          <a:p>
            <a:pPr eaLnBrk="1" hangingPunct="1"/>
            <a:r>
              <a:rPr lang="en-US" altLang="zh-TW" sz="2800">
                <a:latin typeface="Comic Sans MS" panose="030F0702030302020204" pitchFamily="66" charset="0"/>
                <a:ea typeface="標楷體" panose="03000509000000000000" pitchFamily="65" charset="-120"/>
              </a:rPr>
              <a:t>National Taiwan University, Taiwan</a:t>
            </a:r>
            <a:endParaRPr lang="en-US" altLang="zh-TW">
              <a:latin typeface="Comic Sans MS" panose="030F0702030302020204" pitchFamily="66" charset="0"/>
              <a:ea typeface="標楷體" panose="03000509000000000000" pitchFamily="65" charset="-120"/>
            </a:endParaRPr>
          </a:p>
          <a:p>
            <a:pPr algn="l" eaLnBrk="1" hangingPunct="1"/>
            <a:endParaRPr lang="en-US" altLang="zh-TW"/>
          </a:p>
          <a:p>
            <a:pPr algn="l" eaLnBrk="1" hangingPunct="1"/>
            <a:r>
              <a:rPr lang="en-US" altLang="zh-TW"/>
              <a:t>E-mail: kmchao@csie.ntu.edu.tw</a:t>
            </a:r>
          </a:p>
          <a:p>
            <a:pPr algn="l" eaLnBrk="1" hangingPunct="1"/>
            <a:r>
              <a:rPr lang="en-US" altLang="zh-TW"/>
              <a:t>WWW: http://www.csie.ntu.edu.tw/~kmchao</a:t>
            </a:r>
            <a:endParaRPr lang="en-US" altLang="zh-TW" sz="3200"/>
          </a:p>
        </p:txBody>
      </p:sp>
      <p:pic>
        <p:nvPicPr>
          <p:cNvPr id="4100" name="Picture 5" descr="chao">
            <a:extLst>
              <a:ext uri="{FF2B5EF4-FFF2-40B4-BE49-F238E27FC236}">
                <a16:creationId xmlns:a16="http://schemas.microsoft.com/office/drawing/2014/main" id="{C5D25D3B-F09D-41C8-88E5-11D24EE03F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85" t="22951" r="44928" b="48170"/>
          <a:stretch>
            <a:fillRect/>
          </a:stretch>
        </p:blipFill>
        <p:spPr bwMode="auto">
          <a:xfrm>
            <a:off x="7235825" y="1628775"/>
            <a:ext cx="1581150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投影片編號版面配置區 5">
            <a:extLst>
              <a:ext uri="{FF2B5EF4-FFF2-40B4-BE49-F238E27FC236}">
                <a16:creationId xmlns:a16="http://schemas.microsoft.com/office/drawing/2014/main" id="{7F560991-8C0E-4C27-B9CE-D1161A6BD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9F17F1E7-D692-495D-ACEF-9460CF5F5C15}" type="slidenum">
              <a:rPr lang="en-US" altLang="zh-TW"/>
              <a:pPr/>
              <a:t>10</a:t>
            </a:fld>
            <a:endParaRPr lang="en-US" altLang="zh-TW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C5BAC275-F7DE-42CB-8C57-392BABC005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/>
              <a:t>A 2-approximation</a:t>
            </a:r>
          </a:p>
        </p:txBody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2D065109-2EDD-45FB-BB99-FA94D205C0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/>
              <a:t>A shortest-paths tree rooted at the median of a graph is a 2-approximation of an MRCT of the graph.</a:t>
            </a:r>
          </a:p>
          <a:p>
            <a:pPr eaLnBrk="1" hangingPunct="1">
              <a:buFontTx/>
              <a:buNone/>
            </a:pPr>
            <a:r>
              <a:rPr lang="en-US" altLang="zh-TW"/>
              <a:t>   (Please refer to our discussions in class.)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投影片編號版面配置區 5">
            <a:extLst>
              <a:ext uri="{FF2B5EF4-FFF2-40B4-BE49-F238E27FC236}">
                <a16:creationId xmlns:a16="http://schemas.microsoft.com/office/drawing/2014/main" id="{E8C5C219-6C4A-4598-8019-743B0C796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9C0C4191-4E00-425F-B5AB-98DC1B6AFD56}" type="slidenum">
              <a:rPr lang="en-US" altLang="zh-TW"/>
              <a:pPr/>
              <a:t>11</a:t>
            </a:fld>
            <a:endParaRPr lang="en-US" altLang="zh-TW"/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D875F407-2123-4ADD-A7FF-A2EE277BCF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/>
              <a:t>Centroid</a:t>
            </a:r>
          </a:p>
        </p:txBody>
      </p:sp>
      <p:graphicFrame>
        <p:nvGraphicFramePr>
          <p:cNvPr id="14340" name="Object 3">
            <a:extLst>
              <a:ext uri="{FF2B5EF4-FFF2-40B4-BE49-F238E27FC236}">
                <a16:creationId xmlns:a16="http://schemas.microsoft.com/office/drawing/2014/main" id="{8FE1523F-4F09-4DA0-83F3-65AECE0EB5F0}"/>
              </a:ext>
            </a:extLst>
          </p:cNvPr>
          <p:cNvGraphicFramePr>
            <a:graphicFrameLocks noGrp="1" noChangeAspect="1"/>
          </p:cNvGraphicFramePr>
          <p:nvPr>
            <p:ph type="body" idx="1"/>
          </p:nvPr>
        </p:nvGraphicFramePr>
        <p:xfrm>
          <a:off x="457200" y="2241550"/>
          <a:ext cx="8229600" cy="3241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3" name="Visio" r:id="rId3" imgW="2006441" imgH="790099" progId="Visio.Drawing.6">
                  <p:embed/>
                </p:oleObj>
              </mc:Choice>
              <mc:Fallback>
                <p:oleObj name="Visio" r:id="rId3" imgW="2006441" imgH="790099" progId="Visio.Drawing.6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2241550"/>
                        <a:ext cx="8229600" cy="3241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投影片編號版面配置區 5">
            <a:extLst>
              <a:ext uri="{FF2B5EF4-FFF2-40B4-BE49-F238E27FC236}">
                <a16:creationId xmlns:a16="http://schemas.microsoft.com/office/drawing/2014/main" id="{ED44BDDE-07CE-418D-AC07-837CC63CD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EBB651EC-3510-4713-BFB8-637AFD3F0C57}" type="slidenum">
              <a:rPr lang="en-US" altLang="zh-TW"/>
              <a:pPr/>
              <a:t>12</a:t>
            </a:fld>
            <a:endParaRPr lang="en-US" altLang="zh-TW"/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A393E018-B3B1-49AF-AF9D-F8EBEF4683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/>
              <a:t>Some interesting vertices</a:t>
            </a:r>
          </a:p>
        </p:txBody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8C02928C-F96F-444E-A303-B714740CA5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39447" y="1340768"/>
            <a:ext cx="8229600" cy="4525963"/>
          </a:xfrm>
        </p:spPr>
        <p:txBody>
          <a:bodyPr/>
          <a:lstStyle/>
          <a:p>
            <a:pPr eaLnBrk="1" hangingPunct="1"/>
            <a:r>
              <a:rPr lang="en-US" altLang="zh-TW" dirty="0"/>
              <a:t>Centroid</a:t>
            </a:r>
          </a:p>
          <a:p>
            <a:pPr eaLnBrk="1" hangingPunct="1"/>
            <a:r>
              <a:rPr lang="en-US" altLang="zh-TW" dirty="0"/>
              <a:t>Median</a:t>
            </a:r>
          </a:p>
          <a:p>
            <a:pPr eaLnBrk="1" hangingPunct="1"/>
            <a:r>
              <a:rPr lang="en-US" altLang="zh-TW" dirty="0"/>
              <a:t>Center</a:t>
            </a:r>
            <a:r>
              <a:rPr lang="zh-TW" altLang="en-US" dirty="0"/>
              <a:t> </a:t>
            </a:r>
            <a:r>
              <a:rPr lang="en-US" altLang="zh-TW" dirty="0"/>
              <a:t>(a vertex with the minimum eccentricity)</a:t>
            </a:r>
          </a:p>
          <a:p>
            <a:pPr eaLnBrk="1" hangingPunct="1">
              <a:buFontTx/>
              <a:buNone/>
            </a:pPr>
            <a:r>
              <a:rPr lang="en-US" altLang="zh-TW" dirty="0"/>
              <a:t>* a tree with positive edge weights, the median coincides with the centroid.</a:t>
            </a:r>
            <a:br>
              <a:rPr lang="en-US" altLang="zh-TW" dirty="0"/>
            </a:br>
            <a:r>
              <a:rPr lang="en-US" altLang="zh-TW" dirty="0"/>
              <a:t>(If the median is not a centroid, then a neighbor of the median towards the centroid will have a smaller total distance to all vertices.)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投影片編號版面配置區 5">
            <a:extLst>
              <a:ext uri="{FF2B5EF4-FFF2-40B4-BE49-F238E27FC236}">
                <a16:creationId xmlns:a16="http://schemas.microsoft.com/office/drawing/2014/main" id="{D2A21E2F-2D73-420F-8464-8EA318E3E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E5CFA096-2D96-465D-85A8-58B5563725FF}" type="slidenum">
              <a:rPr lang="en-US" altLang="zh-TW"/>
              <a:pPr/>
              <a:t>13</a:t>
            </a:fld>
            <a:endParaRPr lang="en-US" altLang="zh-TW"/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D6B58F1B-8730-4583-950E-F625DB1518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/>
              <a:t>1/2, 1/3, 1/4-separators</a:t>
            </a:r>
          </a:p>
        </p:txBody>
      </p:sp>
      <p:graphicFrame>
        <p:nvGraphicFramePr>
          <p:cNvPr id="16388" name="Object 3">
            <a:extLst>
              <a:ext uri="{FF2B5EF4-FFF2-40B4-BE49-F238E27FC236}">
                <a16:creationId xmlns:a16="http://schemas.microsoft.com/office/drawing/2014/main" id="{F5CF053E-593D-4B74-919B-2C2038BC1ED7}"/>
              </a:ext>
            </a:extLst>
          </p:cNvPr>
          <p:cNvGraphicFramePr>
            <a:graphicFrameLocks noGrp="1" noChangeAspect="1"/>
          </p:cNvGraphicFramePr>
          <p:nvPr>
            <p:ph type="body" idx="1"/>
          </p:nvPr>
        </p:nvGraphicFramePr>
        <p:xfrm>
          <a:off x="1004888" y="1600200"/>
          <a:ext cx="7134225" cy="452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1" name="Visio" r:id="rId3" imgW="2857024" imgH="1812369" progId="Visio.Drawing.6">
                  <p:embed/>
                </p:oleObj>
              </mc:Choice>
              <mc:Fallback>
                <p:oleObj name="Visio" r:id="rId3" imgW="2857024" imgH="1812369" progId="Visio.Drawing.6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4888" y="1600200"/>
                        <a:ext cx="7134225" cy="4525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投影片編號版面配置區 5">
            <a:extLst>
              <a:ext uri="{FF2B5EF4-FFF2-40B4-BE49-F238E27FC236}">
                <a16:creationId xmlns:a16="http://schemas.microsoft.com/office/drawing/2014/main" id="{53E6C7AC-2E67-4812-8499-8BA0F1F74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7D87762C-61F2-4CC2-A687-AD81AE11669B}" type="slidenum">
              <a:rPr lang="en-US" altLang="zh-TW"/>
              <a:pPr/>
              <a:t>14</a:t>
            </a:fld>
            <a:endParaRPr lang="en-US" altLang="zh-TW"/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62717E66-2EC1-4F33-9FB5-580DA820C9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/>
              <a:t>A </a:t>
            </a:r>
            <a:r>
              <a:rPr lang="el-GR" altLang="zh-TW">
                <a:cs typeface="Arial" panose="020B0604020202020204" pitchFamily="34" charset="0"/>
              </a:rPr>
              <a:t>δ</a:t>
            </a:r>
            <a:r>
              <a:rPr lang="en-US" altLang="zh-TW">
                <a:cs typeface="Arial" panose="020B0604020202020204" pitchFamily="34" charset="0"/>
              </a:rPr>
              <a:t>-separator</a:t>
            </a:r>
            <a:endParaRPr lang="el-GR" altLang="zh-TW">
              <a:cs typeface="Arial" panose="020B0604020202020204" pitchFamily="34" charset="0"/>
            </a:endParaRPr>
          </a:p>
        </p:txBody>
      </p:sp>
      <p:graphicFrame>
        <p:nvGraphicFramePr>
          <p:cNvPr id="17412" name="Object 3">
            <a:extLst>
              <a:ext uri="{FF2B5EF4-FFF2-40B4-BE49-F238E27FC236}">
                <a16:creationId xmlns:a16="http://schemas.microsoft.com/office/drawing/2014/main" id="{3F1DB2F3-3144-479C-9DD4-B8C5D00AA485}"/>
              </a:ext>
            </a:extLst>
          </p:cNvPr>
          <p:cNvGraphicFramePr>
            <a:graphicFrameLocks noGrp="1" noChangeAspect="1"/>
          </p:cNvGraphicFramePr>
          <p:nvPr>
            <p:ph type="body" idx="1"/>
          </p:nvPr>
        </p:nvGraphicFramePr>
        <p:xfrm>
          <a:off x="979488" y="1600200"/>
          <a:ext cx="7183437" cy="452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5" name="Visio" r:id="rId3" imgW="2570083" imgH="1619250" progId="Visio.Drawing.6">
                  <p:embed/>
                </p:oleObj>
              </mc:Choice>
              <mc:Fallback>
                <p:oleObj name="Visio" r:id="rId3" imgW="2570083" imgH="1619250" progId="Visio.Drawing.6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9488" y="1600200"/>
                        <a:ext cx="7183437" cy="4525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投影片編號版面配置區 5">
            <a:extLst>
              <a:ext uri="{FF2B5EF4-FFF2-40B4-BE49-F238E27FC236}">
                <a16:creationId xmlns:a16="http://schemas.microsoft.com/office/drawing/2014/main" id="{87D99F8E-5755-49B4-9990-5B7C0C674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EC28EF16-6EAF-49AA-AAEA-36EC33B09C04}" type="slidenum">
              <a:rPr lang="en-US" altLang="zh-TW"/>
              <a:pPr/>
              <a:t>15</a:t>
            </a:fld>
            <a:endParaRPr lang="en-US" altLang="zh-TW"/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4C193AD1-C97F-4D64-B8BE-BF65398D3E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/>
              <a:t>A 15/8-approximation algorithm</a:t>
            </a:r>
          </a:p>
        </p:txBody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1A826E15-5D96-4979-8D75-7687869F52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TW"/>
              <a:t>Use a minimal 1/3-separator to estimate a lower of the routing cost of an MRCT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TW"/>
              <a:t>There exists a path </a:t>
            </a:r>
            <a:r>
              <a:rPr lang="en-US" altLang="zh-TW" i="1"/>
              <a:t>P</a:t>
            </a:r>
            <a:r>
              <a:rPr lang="en-US" altLang="zh-TW"/>
              <a:t> which is a minimal 1/3-separator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TW"/>
              <a:t> </a:t>
            </a:r>
          </a:p>
          <a:p>
            <a:pPr lvl="1" eaLnBrk="1" hangingPunct="1">
              <a:lnSpc>
                <a:spcPct val="90000"/>
              </a:lnSpc>
            </a:pPr>
            <a:endParaRPr lang="en-US" altLang="zh-TW"/>
          </a:p>
          <a:p>
            <a:pPr eaLnBrk="1" hangingPunct="1">
              <a:lnSpc>
                <a:spcPct val="90000"/>
              </a:lnSpc>
            </a:pPr>
            <a:r>
              <a:rPr lang="en-US" altLang="zh-TW"/>
              <a:t> The endpoints of </a:t>
            </a:r>
            <a:r>
              <a:rPr lang="en-US" altLang="zh-TW" i="1"/>
              <a:t>P</a:t>
            </a:r>
            <a:r>
              <a:rPr lang="en-US" altLang="zh-TW"/>
              <a:t> are useful in constructing a lower routing cost spanning tree</a:t>
            </a:r>
          </a:p>
        </p:txBody>
      </p:sp>
      <p:graphicFrame>
        <p:nvGraphicFramePr>
          <p:cNvPr id="18437" name="Object 4">
            <a:extLst>
              <a:ext uri="{FF2B5EF4-FFF2-40B4-BE49-F238E27FC236}">
                <a16:creationId xmlns:a16="http://schemas.microsoft.com/office/drawing/2014/main" id="{9DC5B218-AE5A-4BB1-8FB8-578D25E6810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31913" y="3357563"/>
          <a:ext cx="7127875" cy="1073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0" name="方程式" r:id="rId3" imgW="5397500" imgH="812800" progId="Equation.3">
                  <p:embed/>
                </p:oleObj>
              </mc:Choice>
              <mc:Fallback>
                <p:oleObj name="方程式" r:id="rId3" imgW="5397500" imgH="8128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913" y="3357563"/>
                        <a:ext cx="7127875" cy="1073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投影片編號版面配置區 5">
            <a:extLst>
              <a:ext uri="{FF2B5EF4-FFF2-40B4-BE49-F238E27FC236}">
                <a16:creationId xmlns:a16="http://schemas.microsoft.com/office/drawing/2014/main" id="{1A368059-8722-4760-9734-37F045A25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6A865758-001A-4DBA-8457-8CCB2D4DB0DE}" type="slidenum">
              <a:rPr lang="en-US" altLang="zh-TW"/>
              <a:pPr/>
              <a:t>16</a:t>
            </a:fld>
            <a:endParaRPr lang="en-US" altLang="zh-TW"/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6AB25EFA-936D-4B6D-84A2-7F5342E072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/>
              <a:t>A 3/2-approximation algorithm</a:t>
            </a:r>
          </a:p>
        </p:txBody>
      </p:sp>
      <p:sp>
        <p:nvSpPr>
          <p:cNvPr id="19460" name="Rectangle 3">
            <a:extLst>
              <a:ext uri="{FF2B5EF4-FFF2-40B4-BE49-F238E27FC236}">
                <a16:creationId xmlns:a16="http://schemas.microsoft.com/office/drawing/2014/main" id="{DF9FFD1B-6D98-4829-BCC2-001270A75C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/>
              <a:t>Besides the two endpoints of </a:t>
            </a:r>
            <a:r>
              <a:rPr lang="en-US" altLang="zh-TW" i="1"/>
              <a:t>P</a:t>
            </a:r>
            <a:r>
              <a:rPr lang="en-US" altLang="zh-TW"/>
              <a:t>, a centroid is used to lower the upper bound.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投影片編號版面配置區 5">
            <a:extLst>
              <a:ext uri="{FF2B5EF4-FFF2-40B4-BE49-F238E27FC236}">
                <a16:creationId xmlns:a16="http://schemas.microsoft.com/office/drawing/2014/main" id="{44E18397-B2D7-4C4F-AB81-8B0B54D07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7D41891F-3948-4E07-897D-67ADDF5F59CB}" type="slidenum">
              <a:rPr lang="en-US" altLang="zh-TW"/>
              <a:pPr/>
              <a:t>17</a:t>
            </a:fld>
            <a:endParaRPr lang="en-US" altLang="zh-TW" dirty="0"/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019BD956-7249-43CC-9629-5C9134A1E0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/>
              <a:t>An MST with large routing cost</a:t>
            </a:r>
          </a:p>
        </p:txBody>
      </p:sp>
      <p:graphicFrame>
        <p:nvGraphicFramePr>
          <p:cNvPr id="20484" name="Object 4">
            <a:extLst>
              <a:ext uri="{FF2B5EF4-FFF2-40B4-BE49-F238E27FC236}">
                <a16:creationId xmlns:a16="http://schemas.microsoft.com/office/drawing/2014/main" id="{0FA0D48B-D1C5-4A0B-B99B-DEEBD072D22B}"/>
              </a:ext>
            </a:extLst>
          </p:cNvPr>
          <p:cNvGraphicFramePr>
            <a:graphicFrameLocks noGrp="1" noChangeAspect="1"/>
          </p:cNvGraphicFramePr>
          <p:nvPr>
            <p:ph type="body" idx="1"/>
            <p:extLst>
              <p:ext uri="{D42A27DB-BD31-4B8C-83A1-F6EECF244321}">
                <p14:modId xmlns:p14="http://schemas.microsoft.com/office/powerpoint/2010/main" val="2281423610"/>
              </p:ext>
            </p:extLst>
          </p:nvPr>
        </p:nvGraphicFramePr>
        <p:xfrm>
          <a:off x="3275856" y="1538919"/>
          <a:ext cx="4691063" cy="452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8" name="Visio" r:id="rId3" imgW="994886" imgH="960120" progId="Visio.Drawing.6">
                  <p:embed/>
                </p:oleObj>
              </mc:Choice>
              <mc:Fallback>
                <p:oleObj name="Visio" r:id="rId3" imgW="994886" imgH="960120" progId="Visio.Drawing.6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5856" y="1538919"/>
                        <a:ext cx="4691063" cy="4525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ject 5">
                <a:extLst>
                  <a:ext uri="{FF2B5EF4-FFF2-40B4-BE49-F238E27FC236}">
                    <a16:creationId xmlns:a16="http://schemas.microsoft.com/office/drawing/2014/main" id="{4F57CC7C-2C90-4E64-A9AD-0EB84C93EA55}"/>
                  </a:ext>
                </a:extLst>
              </p:cNvPr>
              <p:cNvSpPr txBox="1"/>
              <p:nvPr/>
            </p:nvSpPr>
            <p:spPr bwMode="auto">
              <a:xfrm>
                <a:off x="323850" y="4576763"/>
                <a:ext cx="3429000" cy="1887537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TW" altLang="en-US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zh-TW" altLang="en-US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𝑀𝑆𝑇</m:t>
                      </m:r>
                      <m:r>
                        <a:rPr lang="zh-TW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nary>
                        <m:naryPr>
                          <m:chr m:val="∑"/>
                          <m:supHide m:val="on"/>
                          <m:ctrlPr>
                            <a:rPr lang="zh-TW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zh-TW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1≤</m:t>
                          </m:r>
                          <m:r>
                            <a:rPr lang="zh-TW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zh-TW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≤</m:t>
                          </m:r>
                          <m:r>
                            <a:rPr lang="zh-TW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zh-TW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  <m:sup/>
                        <m:e>
                          <m:r>
                            <a:rPr lang="zh-TW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zh-TW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zh-TW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zh-TW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zh-TW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zh-TW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zh-TW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  <m:oMath xmlns:m="http://schemas.openxmlformats.org/officeDocument/2006/math">
                      <m:r>
                        <m:rPr>
                          <m:nor/>
                        </m:rPr>
                        <a:rPr lang="zh-TW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        </m:t>
                      </m:r>
                    </m:oMath>
                  </m:oMathPara>
                </a14:m>
                <a:endParaRPr lang="en-US" altLang="zh-TW" i="0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TW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TW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TW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zh-TW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zh-TW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zh-TW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−1)(</m:t>
                          </m:r>
                          <m:r>
                            <a:rPr lang="zh-TW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zh-TW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+1)</m:t>
                          </m:r>
                        </m:num>
                        <m:den>
                          <m:r>
                            <a:rPr lang="zh-TW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5" name="Object 5">
                <a:extLst>
                  <a:ext uri="{FF2B5EF4-FFF2-40B4-BE49-F238E27FC236}">
                    <a16:creationId xmlns:a16="http://schemas.microsoft.com/office/drawing/2014/main" id="{4F57CC7C-2C90-4E64-A9AD-0EB84C93EA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3850" y="4576763"/>
                <a:ext cx="3429000" cy="188753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Object 4">
                <a:extLst>
                  <a:ext uri="{FF2B5EF4-FFF2-40B4-BE49-F238E27FC236}">
                    <a16:creationId xmlns:a16="http://schemas.microsoft.com/office/drawing/2014/main" id="{1E0D0C0D-0DFF-4065-982B-F0E8E9EDAEC3}"/>
                  </a:ext>
                </a:extLst>
              </p:cNvPr>
              <p:cNvSpPr txBox="1"/>
              <p:nvPr/>
            </p:nvSpPr>
            <p:spPr bwMode="auto">
              <a:xfrm>
                <a:off x="199653" y="4005064"/>
                <a:ext cx="3200400" cy="677863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TW" altLang="en-US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zh-TW" altLang="en-US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𝑆𝑡𝑎𝑟</m:t>
                      </m:r>
                      <m:r>
                        <a:rPr lang="zh-TW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en-US" altLang="zh-TW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zh-TW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zh-TW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zh-TW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−1</m:t>
                      </m:r>
                      <m:sSup>
                        <m:sSupPr>
                          <m:ctrlPr>
                            <a:rPr lang="zh-TW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TW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zh-TW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zh-TW" altLang="en-US" dirty="0"/>
              </a:p>
            </p:txBody>
          </p:sp>
        </mc:Choice>
        <mc:Fallback>
          <p:sp>
            <p:nvSpPr>
              <p:cNvPr id="8" name="Object 4">
                <a:extLst>
                  <a:ext uri="{FF2B5EF4-FFF2-40B4-BE49-F238E27FC236}">
                    <a16:creationId xmlns:a16="http://schemas.microsoft.com/office/drawing/2014/main" id="{1E0D0C0D-0DFF-4065-982B-F0E8E9EDAE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9653" y="4005064"/>
                <a:ext cx="3200400" cy="67786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投影片編號版面配置區 5">
            <a:extLst>
              <a:ext uri="{FF2B5EF4-FFF2-40B4-BE49-F238E27FC236}">
                <a16:creationId xmlns:a16="http://schemas.microsoft.com/office/drawing/2014/main" id="{FCB0C6A4-3046-4291-9A44-6BB7C41E8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346EA8CB-7308-4B39-9AFE-2CD279E81168}" type="slidenum">
              <a:rPr lang="en-US" altLang="zh-TW"/>
              <a:pPr/>
              <a:t>18</a:t>
            </a:fld>
            <a:endParaRPr lang="en-US" altLang="zh-TW"/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C79BDE4D-BA26-467B-AF66-126942BABA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4000" dirty="0"/>
              <a:t>A smaller routing cost tree with much larger weight (</a:t>
            </a:r>
            <a:r>
              <a:rPr lang="en-US" altLang="zh-TW" sz="4000" i="1" dirty="0"/>
              <a:t>n</a:t>
            </a:r>
            <a:r>
              <a:rPr lang="en-US" altLang="zh-TW" sz="4000" dirty="0"/>
              <a:t>+1 vertices)</a:t>
            </a:r>
          </a:p>
        </p:txBody>
      </p:sp>
      <p:graphicFrame>
        <p:nvGraphicFramePr>
          <p:cNvPr id="21508" name="Object 3">
            <a:extLst>
              <a:ext uri="{FF2B5EF4-FFF2-40B4-BE49-F238E27FC236}">
                <a16:creationId xmlns:a16="http://schemas.microsoft.com/office/drawing/2014/main" id="{A8FA84B3-66E7-4BC3-9C3C-D5F691A92722}"/>
              </a:ext>
            </a:extLst>
          </p:cNvPr>
          <p:cNvGraphicFramePr>
            <a:graphicFrameLocks noGrp="1" noChangeAspect="1"/>
          </p:cNvGraphicFramePr>
          <p:nvPr>
            <p:ph type="body" idx="1"/>
            <p:extLst>
              <p:ext uri="{D42A27DB-BD31-4B8C-83A1-F6EECF244321}">
                <p14:modId xmlns:p14="http://schemas.microsoft.com/office/powerpoint/2010/main" val="1364809024"/>
              </p:ext>
            </p:extLst>
          </p:nvPr>
        </p:nvGraphicFramePr>
        <p:xfrm>
          <a:off x="755576" y="1601787"/>
          <a:ext cx="4160837" cy="3654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6" name="Visio" r:id="rId3" imgW="1162050" imgH="1021318" progId="Visio.Drawing.6">
                  <p:embed/>
                </p:oleObj>
              </mc:Choice>
              <mc:Fallback>
                <p:oleObj name="Visio" r:id="rId3" imgW="1162050" imgH="1021318" progId="Visio.Drawing.6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6" y="1601787"/>
                        <a:ext cx="4160837" cy="3654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9" name="Object 4">
            <a:extLst>
              <a:ext uri="{FF2B5EF4-FFF2-40B4-BE49-F238E27FC236}">
                <a16:creationId xmlns:a16="http://schemas.microsoft.com/office/drawing/2014/main" id="{6A1810D4-773D-4D2A-A0A8-0CBD92E90FC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7775189"/>
              </p:ext>
            </p:extLst>
          </p:nvPr>
        </p:nvGraphicFramePr>
        <p:xfrm>
          <a:off x="992265" y="5157192"/>
          <a:ext cx="3600450" cy="1206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7" name="方程式" r:id="rId5" imgW="2616200" imgH="876300" progId="Equation.3">
                  <p:embed/>
                </p:oleObj>
              </mc:Choice>
              <mc:Fallback>
                <p:oleObj name="方程式" r:id="rId5" imgW="2616200" imgH="8763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2265" y="5157192"/>
                        <a:ext cx="3600450" cy="1206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Object 5">
                <a:extLst>
                  <a:ext uri="{FF2B5EF4-FFF2-40B4-BE49-F238E27FC236}">
                    <a16:creationId xmlns:a16="http://schemas.microsoft.com/office/drawing/2014/main" id="{B371FA67-05D6-4881-A192-AE09AB4B9E90}"/>
                  </a:ext>
                </a:extLst>
              </p:cNvPr>
              <p:cNvSpPr txBox="1"/>
              <p:nvPr/>
            </p:nvSpPr>
            <p:spPr bwMode="auto">
              <a:xfrm>
                <a:off x="5238400" y="1853448"/>
                <a:ext cx="3429000" cy="720080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TW" altLang="en-US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zh-TW" altLang="en-US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𝑀𝑆𝑇</m:t>
                      </m:r>
                      <m:r>
                        <a:rPr lang="zh-TW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zh-TW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TW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zh-TW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zh-TW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zh-TW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1)(</m:t>
                          </m:r>
                          <m:r>
                            <a:rPr lang="zh-TW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zh-TW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+2)</m:t>
                          </m:r>
                        </m:num>
                        <m:den>
                          <m:r>
                            <a:rPr lang="zh-TW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6" name="Object 5">
                <a:extLst>
                  <a:ext uri="{FF2B5EF4-FFF2-40B4-BE49-F238E27FC236}">
                    <a16:creationId xmlns:a16="http://schemas.microsoft.com/office/drawing/2014/main" id="{B371FA67-05D6-4881-A192-AE09AB4B9E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238400" y="1853448"/>
                <a:ext cx="3429000" cy="72008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Object 4">
                <a:extLst>
                  <a:ext uri="{FF2B5EF4-FFF2-40B4-BE49-F238E27FC236}">
                    <a16:creationId xmlns:a16="http://schemas.microsoft.com/office/drawing/2014/main" id="{1BE7C187-303E-492F-B9C6-9A77E66664AC}"/>
                  </a:ext>
                </a:extLst>
              </p:cNvPr>
              <p:cNvSpPr txBox="1"/>
              <p:nvPr/>
            </p:nvSpPr>
            <p:spPr bwMode="auto">
              <a:xfrm>
                <a:off x="5372100" y="2541996"/>
                <a:ext cx="3200400" cy="677863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>
                <a:normAutofit fontScale="70000" lnSpcReduction="200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TW" altLang="en-US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d>
                        <m:dPr>
                          <m:ctrlPr>
                            <a:rPr lang="zh-TW" altLang="en-US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𝑆𝑡𝑎𝑟</m:t>
                          </m:r>
                        </m:e>
                      </m:d>
                      <m:r>
                        <a:rPr lang="zh-TW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TW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d>
                        <m:dPr>
                          <m:ctrlPr>
                            <a:rPr lang="en-US" altLang="zh-TW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3+4+…+</m:t>
                          </m:r>
                          <m:f>
                            <m:fPr>
                              <m:ctrlPr>
                                <a:rPr lang="en-US" altLang="zh-TW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num>
                            <m:den>
                              <m:r>
                                <a:rPr lang="en-US" altLang="zh-TW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US" altLang="zh-TW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US" altLang="zh-TW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altLang="zh-TW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∗2∗2</m:t>
                      </m:r>
                    </m:oMath>
                  </m:oMathPara>
                </a14:m>
                <a:endParaRPr lang="en-US" altLang="zh-TW" dirty="0"/>
              </a:p>
            </p:txBody>
          </p:sp>
        </mc:Choice>
        <mc:Fallback xmlns="">
          <p:sp>
            <p:nvSpPr>
              <p:cNvPr id="7" name="Object 4">
                <a:extLst>
                  <a:ext uri="{FF2B5EF4-FFF2-40B4-BE49-F238E27FC236}">
                    <a16:creationId xmlns:a16="http://schemas.microsoft.com/office/drawing/2014/main" id="{1BE7C187-303E-492F-B9C6-9A77E66664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72100" y="2541996"/>
                <a:ext cx="3200400" cy="67786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文字方塊 1">
            <a:extLst>
              <a:ext uri="{FF2B5EF4-FFF2-40B4-BE49-F238E27FC236}">
                <a16:creationId xmlns:a16="http://schemas.microsoft.com/office/drawing/2014/main" id="{822A6D39-EB19-4B0F-B10D-C02DAD5D1E00}"/>
              </a:ext>
            </a:extLst>
          </p:cNvPr>
          <p:cNvSpPr txBox="1"/>
          <p:nvPr/>
        </p:nvSpPr>
        <p:spPr>
          <a:xfrm>
            <a:off x="5204131" y="3268810"/>
            <a:ext cx="3602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C(Star) is about one half of C(MST).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3F6D688A-E4D4-444E-9D61-0115FCDE4581}"/>
              </a:ext>
            </a:extLst>
          </p:cNvPr>
          <p:cNvSpPr txBox="1"/>
          <p:nvPr/>
        </p:nvSpPr>
        <p:spPr>
          <a:xfrm>
            <a:off x="5280170" y="3877069"/>
            <a:ext cx="33842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total edge weight of the star is</a:t>
            </a:r>
          </a:p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zh-TW" dirty="0">
                <a:latin typeface="Times New Roman" panose="02020603050405020304" pitchFamily="18" charset="0"/>
                <a:ea typeface="細明體" panose="02020509000000000000" pitchFamily="49" charset="-120"/>
                <a:cs typeface="Times New Roman" panose="02020603050405020304" pitchFamily="18" charset="0"/>
              </a:rPr>
              <a:t>Θ</a:t>
            </a:r>
            <a:r>
              <a:rPr lang="en-US" altLang="zh-TW" dirty="0">
                <a:latin typeface="Times New Roman" panose="02020603050405020304" pitchFamily="18" charset="0"/>
                <a:ea typeface="細明體" panose="02020509000000000000" pitchFamily="49" charset="-120"/>
                <a:cs typeface="Times New Roman" panose="02020603050405020304" pitchFamily="18" charset="0"/>
              </a:rPr>
              <a:t>(</a:t>
            </a:r>
            <a:r>
              <a:rPr lang="en-US" altLang="zh-TW" i="1" dirty="0">
                <a:latin typeface="Times New Roman" panose="02020603050405020304" pitchFamily="18" charset="0"/>
                <a:ea typeface="細明體" panose="02020509000000000000" pitchFamily="49" charset="-120"/>
                <a:cs typeface="Times New Roman" panose="02020603050405020304" pitchFamily="18" charset="0"/>
              </a:rPr>
              <a:t>n</a:t>
            </a:r>
            <a:r>
              <a:rPr lang="en-US" altLang="zh-TW" dirty="0">
                <a:latin typeface="Times New Roman" panose="02020603050405020304" pitchFamily="18" charset="0"/>
                <a:ea typeface="細明體" panose="02020509000000000000" pitchFamily="49" charset="-120"/>
                <a:cs typeface="Times New Roman" panose="02020603050405020304" pitchFamily="18" charset="0"/>
              </a:rPr>
              <a:t>) times that of the MST.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投影片編號版面配置區 5">
            <a:extLst>
              <a:ext uri="{FF2B5EF4-FFF2-40B4-BE49-F238E27FC236}">
                <a16:creationId xmlns:a16="http://schemas.microsoft.com/office/drawing/2014/main" id="{60D5011A-EA07-43C7-8DEE-DA7092B9B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17C09C26-C991-4363-A5EC-522C282492B3}" type="slidenum">
              <a:rPr lang="en-US" altLang="zh-TW"/>
              <a:pPr/>
              <a:t>2</a:t>
            </a:fld>
            <a:endParaRPr lang="en-US" altLang="zh-TW"/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C4FB5698-D15B-435F-85E3-BD7D79E77A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/>
              <a:t>Minimum routing cost spanning trees</a:t>
            </a:r>
          </a:p>
        </p:txBody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470F2D45-7566-4DBE-A47C-4F97F40151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TW" dirty="0"/>
              <a:t>Given a graph, find a spanning tree with the minimum all-to-all distance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zh-TW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zh-TW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zh-TW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zh-TW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zh-TW" dirty="0"/>
          </a:p>
          <a:p>
            <a:pPr eaLnBrk="1" hangingPunct="1">
              <a:lnSpc>
                <a:spcPct val="90000"/>
              </a:lnSpc>
            </a:pPr>
            <a:r>
              <a:rPr lang="en-US" altLang="zh-TW" dirty="0"/>
              <a:t>NP-hard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TW" dirty="0"/>
              <a:t>Note: </a:t>
            </a:r>
          </a:p>
        </p:txBody>
      </p:sp>
      <p:graphicFrame>
        <p:nvGraphicFramePr>
          <p:cNvPr id="5125" name="Object 4">
            <a:extLst>
              <a:ext uri="{FF2B5EF4-FFF2-40B4-BE49-F238E27FC236}">
                <a16:creationId xmlns:a16="http://schemas.microsoft.com/office/drawing/2014/main" id="{830117DA-334D-4CFD-8BEB-4AF29492514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35150" y="2708275"/>
          <a:ext cx="4897438" cy="2555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8" name="方程式" r:id="rId3" imgW="3746500" imgH="1955800" progId="Equation.3">
                  <p:embed/>
                </p:oleObj>
              </mc:Choice>
              <mc:Fallback>
                <p:oleObj name="方程式" r:id="rId3" imgW="3746500" imgH="19558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150" y="2708275"/>
                        <a:ext cx="4897438" cy="2555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975AC634-3046-4849-AEAD-C973FFEA77D4}"/>
                  </a:ext>
                </a:extLst>
              </p:cNvPr>
              <p:cNvSpPr txBox="1"/>
              <p:nvPr/>
            </p:nvSpPr>
            <p:spPr>
              <a:xfrm>
                <a:off x="1979712" y="5852565"/>
                <a:ext cx="6293005" cy="44980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altLang="zh-TW" sz="2800" i="1" dirty="0"/>
                  <a:t>C</a:t>
                </a:r>
                <a14:m>
                  <m:oMath xmlns:m="http://schemas.openxmlformats.org/officeDocument/2006/math">
                    <m:r>
                      <a:rPr lang="en-US" altLang="zh-TW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80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altLang="zh-TW" sz="2800" i="1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altLang="zh-TW" sz="280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altLang="zh-TW" sz="280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altLang="zh-TW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d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=2∗</m:t>
                        </m:r>
                        <m:nary>
                          <m:naryPr>
                            <m:chr m:val="∑"/>
                            <m:supHide m:val="on"/>
                            <m:ctrlP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7"/>
                              </m:rP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&lt;</m:t>
                            </m:r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sub>
                          <m:sup/>
                          <m:e>
                            <m:sSub>
                              <m:sSubPr>
                                <m:ctrlPr>
                                  <a:rPr lang="en-US" altLang="zh-TW" sz="28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8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US" altLang="zh-TW" sz="28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altLang="zh-TW" sz="28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28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  <m:r>
                                  <a:rPr lang="en-US" altLang="zh-TW" sz="28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sz="28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</m:d>
                          </m:e>
                        </m:nary>
                      </m:e>
                    </m:nary>
                  </m:oMath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975AC634-3046-4849-AEAD-C973FFEA77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712" y="5852565"/>
                <a:ext cx="6293005" cy="449803"/>
              </a:xfrm>
              <a:prstGeom prst="rect">
                <a:avLst/>
              </a:prstGeom>
              <a:blipFill>
                <a:blip r:embed="rId5"/>
                <a:stretch>
                  <a:fillRect l="-3488" t="-25676" b="-4189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投影片編號版面配置區 5">
            <a:extLst>
              <a:ext uri="{FF2B5EF4-FFF2-40B4-BE49-F238E27FC236}">
                <a16:creationId xmlns:a16="http://schemas.microsoft.com/office/drawing/2014/main" id="{653FA3D0-13A7-40A1-8CB5-2DF5A7A48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A0175994-2B87-4FC2-82C2-E1FB7C4245BE}" type="slidenum">
              <a:rPr lang="en-US" altLang="zh-TW"/>
              <a:pPr/>
              <a:t>3</a:t>
            </a:fld>
            <a:endParaRPr lang="en-US" altLang="zh-TW"/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81B88118-3C50-409D-B594-9C0E4F99CE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zh-TW"/>
              <a:t>Routing cost </a:t>
            </a:r>
            <a:r>
              <a:rPr lang="en-US" altLang="zh-TW" i="1"/>
              <a:t>C</a:t>
            </a:r>
            <a:r>
              <a:rPr lang="en-US" altLang="zh-TW"/>
              <a:t>(</a:t>
            </a:r>
            <a:r>
              <a:rPr lang="en-US" altLang="zh-TW" i="1"/>
              <a:t>T</a:t>
            </a:r>
            <a:r>
              <a:rPr lang="en-US" altLang="zh-TW"/>
              <a:t>)=192</a:t>
            </a:r>
          </a:p>
        </p:txBody>
      </p:sp>
      <p:graphicFrame>
        <p:nvGraphicFramePr>
          <p:cNvPr id="6148" name="Object 3">
            <a:extLst>
              <a:ext uri="{FF2B5EF4-FFF2-40B4-BE49-F238E27FC236}">
                <a16:creationId xmlns:a16="http://schemas.microsoft.com/office/drawing/2014/main" id="{1CEC93B4-F101-471B-A685-9247A9A256AF}"/>
              </a:ext>
            </a:extLst>
          </p:cNvPr>
          <p:cNvGraphicFramePr>
            <a:graphicFrameLocks noGrp="1" noChangeAspect="1"/>
          </p:cNvGraphicFramePr>
          <p:nvPr>
            <p:ph type="body" idx="1"/>
            <p:extLst>
              <p:ext uri="{D42A27DB-BD31-4B8C-83A1-F6EECF244321}">
                <p14:modId xmlns:p14="http://schemas.microsoft.com/office/powerpoint/2010/main" val="3954942488"/>
              </p:ext>
            </p:extLst>
          </p:nvPr>
        </p:nvGraphicFramePr>
        <p:xfrm>
          <a:off x="1170248" y="980978"/>
          <a:ext cx="6803504" cy="29594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" name="Visio" r:id="rId3" imgW="1331119" imgH="578882" progId="Visio.Drawing.6">
                  <p:embed/>
                </p:oleObj>
              </mc:Choice>
              <mc:Fallback>
                <p:oleObj name="Visio" r:id="rId3" imgW="1331119" imgH="578882" progId="Visio.Drawing.6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0248" y="980978"/>
                        <a:ext cx="6803504" cy="29594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49" name="Picture 7">
            <a:extLst>
              <a:ext uri="{FF2B5EF4-FFF2-40B4-BE49-F238E27FC236}">
                <a16:creationId xmlns:a16="http://schemas.microsoft.com/office/drawing/2014/main" id="{457BDC8C-DF1E-4325-BD7D-3B79120695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4799" y="3980838"/>
            <a:ext cx="5474399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>
                <a:extLst>
                  <a:ext uri="{FF2B5EF4-FFF2-40B4-BE49-F238E27FC236}">
                    <a16:creationId xmlns:a16="http://schemas.microsoft.com/office/drawing/2014/main" id="{3AF6A438-081A-4237-855A-E1B49476E1C9}"/>
                  </a:ext>
                </a:extLst>
              </p:cNvPr>
              <p:cNvSpPr txBox="1"/>
              <p:nvPr/>
            </p:nvSpPr>
            <p:spPr>
              <a:xfrm>
                <a:off x="1970744" y="5455432"/>
                <a:ext cx="5328592" cy="84318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zh-TW" i="1" dirty="0"/>
                  <a:t>C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TW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zh-TW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altLang="zh-TW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altLang="zh-TW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altLang="zh-TW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altLang="zh-TW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altLang="zh-TW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en-US" altLang="zh-TW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d>
                        <m:r>
                          <a:rPr lang="en-US" altLang="zh-TW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=2∗</m:t>
                        </m:r>
                        <m:nary>
                          <m:naryPr>
                            <m:chr m:val="∑"/>
                            <m:supHide m:val="on"/>
                            <m:ctrlPr>
                              <a:rPr lang="en-US" altLang="zh-TW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7"/>
                              </m:rPr>
                              <a:rPr lang="en-US" altLang="zh-TW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en-US" altLang="zh-TW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&lt;</m:t>
                            </m:r>
                            <m:r>
                              <a:rPr lang="en-US" altLang="zh-TW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sub>
                          <m:sup/>
                          <m:e>
                            <m:sSub>
                              <m:sSubPr>
                                <m:ctrlPr>
                                  <a:rPr lang="en-US" altLang="zh-TW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US" altLang="zh-TW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altLang="zh-TW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  <m:r>
                                  <a:rPr lang="en-US" altLang="zh-TW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</m:d>
                          </m:e>
                        </m:nary>
                      </m:e>
                    </m:nary>
                  </m:oMath>
                </a14:m>
                <a:endParaRPr lang="en-US" altLang="zh-TW" i="1" dirty="0">
                  <a:latin typeface="Cambria Math" panose="02040503050406030204" pitchFamily="18" charset="0"/>
                </a:endParaRPr>
              </a:p>
              <a:p>
                <a:r>
                  <a:rPr lang="en-US" altLang="zh-TW" dirty="0">
                    <a:latin typeface="Cambria Math" panose="02040503050406030204" pitchFamily="18" charset="0"/>
                  </a:rPr>
                  <a:t>           = 2*(10+5+13+11+15+3+1+18+16+4)</a:t>
                </a:r>
              </a:p>
              <a:p>
                <a:r>
                  <a:rPr lang="en-US" altLang="zh-TW" dirty="0">
                    <a:latin typeface="Cambria Math" panose="02040503050406030204" pitchFamily="18" charset="0"/>
                  </a:rPr>
                  <a:t>           = 2*96 = 192</a:t>
                </a:r>
              </a:p>
            </p:txBody>
          </p:sp>
        </mc:Choice>
        <mc:Fallback xmlns="">
          <p:sp>
            <p:nvSpPr>
              <p:cNvPr id="2" name="文字方塊 1">
                <a:extLst>
                  <a:ext uri="{FF2B5EF4-FFF2-40B4-BE49-F238E27FC236}">
                    <a16:creationId xmlns:a16="http://schemas.microsoft.com/office/drawing/2014/main" id="{3AF6A438-081A-4237-855A-E1B49476E1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0744" y="5455432"/>
                <a:ext cx="5328592" cy="843180"/>
              </a:xfrm>
              <a:prstGeom prst="rect">
                <a:avLst/>
              </a:prstGeom>
              <a:blipFill>
                <a:blip r:embed="rId6"/>
                <a:stretch>
                  <a:fillRect l="-2632" t="-57971" b="-2029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投影片編號版面配置區 5">
            <a:extLst>
              <a:ext uri="{FF2B5EF4-FFF2-40B4-BE49-F238E27FC236}">
                <a16:creationId xmlns:a16="http://schemas.microsoft.com/office/drawing/2014/main" id="{90976B1F-E9A8-4E08-8250-616876C26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60D8FFA1-3D3E-40E9-ACD6-BC7665038B23}" type="slidenum">
              <a:rPr lang="en-US" altLang="zh-TW"/>
              <a:pPr/>
              <a:t>4</a:t>
            </a:fld>
            <a:endParaRPr lang="en-US" altLang="zh-TW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11073144-9DD1-4DA2-BBF2-0FFC049FBE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/>
              <a:t>Routing load </a:t>
            </a:r>
            <a:r>
              <a:rPr lang="en-US" altLang="zh-TW" i="1"/>
              <a:t>l</a:t>
            </a:r>
            <a:r>
              <a:rPr lang="en-US" altLang="zh-TW"/>
              <a:t>(</a:t>
            </a:r>
            <a:r>
              <a:rPr lang="en-US" altLang="zh-TW" i="1"/>
              <a:t>T</a:t>
            </a:r>
            <a:r>
              <a:rPr lang="en-US" altLang="zh-TW"/>
              <a:t>,</a:t>
            </a:r>
            <a:r>
              <a:rPr lang="en-US" altLang="zh-TW" i="1"/>
              <a:t>e</a:t>
            </a:r>
            <a:r>
              <a:rPr lang="en-US" altLang="zh-TW"/>
              <a:t>)</a:t>
            </a:r>
          </a:p>
        </p:txBody>
      </p:sp>
      <p:pic>
        <p:nvPicPr>
          <p:cNvPr id="7172" name="Picture 4">
            <a:extLst>
              <a:ext uri="{FF2B5EF4-FFF2-40B4-BE49-F238E27FC236}">
                <a16:creationId xmlns:a16="http://schemas.microsoft.com/office/drawing/2014/main" id="{0A8DDE25-8B80-4C86-A63C-3628A834C389}"/>
              </a:ext>
            </a:extLst>
          </p:cNvPr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828800"/>
            <a:ext cx="8229600" cy="1028700"/>
          </a:xfrm>
          <a:noFill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</p:pic>
      <p:graphicFrame>
        <p:nvGraphicFramePr>
          <p:cNvPr id="7173" name="Object 5">
            <a:extLst>
              <a:ext uri="{FF2B5EF4-FFF2-40B4-BE49-F238E27FC236}">
                <a16:creationId xmlns:a16="http://schemas.microsoft.com/office/drawing/2014/main" id="{21C2C5FF-E194-4E06-8613-BC72048F456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28800" y="3505200"/>
          <a:ext cx="4895850" cy="1235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6" name="Equation" r:id="rId4" imgW="1409088" imgH="355446" progId="Equation.3">
                  <p:embed/>
                </p:oleObj>
              </mc:Choice>
              <mc:Fallback>
                <p:oleObj name="Equation" r:id="rId4" imgW="1409088" imgH="355446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3505200"/>
                        <a:ext cx="4895850" cy="1235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投影片編號版面配置區 5">
            <a:extLst>
              <a:ext uri="{FF2B5EF4-FFF2-40B4-BE49-F238E27FC236}">
                <a16:creationId xmlns:a16="http://schemas.microsoft.com/office/drawing/2014/main" id="{E87F7B06-8884-4603-ABE0-A9026DC5E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05164C3D-AD89-4BD1-A3CE-39837EA86250}" type="slidenum">
              <a:rPr lang="en-US" altLang="zh-TW"/>
              <a:pPr/>
              <a:t>5</a:t>
            </a:fld>
            <a:endParaRPr lang="en-US" altLang="zh-TW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C12314C5-0AD3-41BB-9EB1-45CF8B53BE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zh-TW"/>
              <a:t>Routing cost </a:t>
            </a:r>
            <a:r>
              <a:rPr lang="en-US" altLang="zh-TW" i="1"/>
              <a:t>C</a:t>
            </a:r>
            <a:r>
              <a:rPr lang="en-US" altLang="zh-TW"/>
              <a:t>(</a:t>
            </a:r>
            <a:r>
              <a:rPr lang="en-US" altLang="zh-TW" i="1"/>
              <a:t>T</a:t>
            </a:r>
            <a:r>
              <a:rPr lang="en-US" altLang="zh-TW"/>
              <a:t>)=192</a:t>
            </a:r>
          </a:p>
        </p:txBody>
      </p:sp>
      <p:graphicFrame>
        <p:nvGraphicFramePr>
          <p:cNvPr id="8196" name="Object 3">
            <a:extLst>
              <a:ext uri="{FF2B5EF4-FFF2-40B4-BE49-F238E27FC236}">
                <a16:creationId xmlns:a16="http://schemas.microsoft.com/office/drawing/2014/main" id="{59CD0451-5426-41C6-B10E-1B49CA23D55B}"/>
              </a:ext>
            </a:extLst>
          </p:cNvPr>
          <p:cNvGraphicFramePr>
            <a:graphicFrameLocks noGrp="1" noChangeAspect="1"/>
          </p:cNvGraphicFramePr>
          <p:nvPr>
            <p:ph type="body" idx="1"/>
          </p:nvPr>
        </p:nvGraphicFramePr>
        <p:xfrm>
          <a:off x="457200" y="990600"/>
          <a:ext cx="8229600" cy="3579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2" name="Visio" r:id="rId3" imgW="1331119" imgH="578882" progId="Visio.Drawing.6">
                  <p:embed/>
                </p:oleObj>
              </mc:Choice>
              <mc:Fallback>
                <p:oleObj name="Visio" r:id="rId3" imgW="1331119" imgH="578882" progId="Visio.Drawing.6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990600"/>
                        <a:ext cx="8229600" cy="3579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7" name="Object 6">
            <a:extLst>
              <a:ext uri="{FF2B5EF4-FFF2-40B4-BE49-F238E27FC236}">
                <a16:creationId xmlns:a16="http://schemas.microsoft.com/office/drawing/2014/main" id="{C04F65ED-328D-4DB0-BDA3-3334C219621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76400" y="3962400"/>
          <a:ext cx="5105400" cy="2419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3" name="Equation" r:id="rId5" imgW="2413000" imgH="1143000" progId="Equation.3">
                  <p:embed/>
                </p:oleObj>
              </mc:Choice>
              <mc:Fallback>
                <p:oleObj name="Equation" r:id="rId5" imgW="2413000" imgH="11430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3962400"/>
                        <a:ext cx="5105400" cy="2419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投影片編號版面配置區 5">
            <a:extLst>
              <a:ext uri="{FF2B5EF4-FFF2-40B4-BE49-F238E27FC236}">
                <a16:creationId xmlns:a16="http://schemas.microsoft.com/office/drawing/2014/main" id="{926F6B6A-9C00-445B-BE66-61B2C7D79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132DA432-A4CD-4333-8D66-8FD60E16D2C0}" type="slidenum">
              <a:rPr lang="en-US" altLang="zh-TW"/>
              <a:pPr/>
              <a:t>6</a:t>
            </a:fld>
            <a:endParaRPr lang="en-US" altLang="zh-TW"/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E592F0B1-ED23-49EC-9407-3A958B28CC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/>
              <a:t>The impact of the topology</a:t>
            </a:r>
          </a:p>
        </p:txBody>
      </p:sp>
      <p:graphicFrame>
        <p:nvGraphicFramePr>
          <p:cNvPr id="9220" name="Object 3">
            <a:extLst>
              <a:ext uri="{FF2B5EF4-FFF2-40B4-BE49-F238E27FC236}">
                <a16:creationId xmlns:a16="http://schemas.microsoft.com/office/drawing/2014/main" id="{AFCAE462-BADD-44A3-A32C-453E563465E3}"/>
              </a:ext>
            </a:extLst>
          </p:cNvPr>
          <p:cNvGraphicFramePr>
            <a:graphicFrameLocks noGrp="1" noChangeAspect="1"/>
          </p:cNvGraphicFramePr>
          <p:nvPr>
            <p:ph type="body" idx="1"/>
          </p:nvPr>
        </p:nvGraphicFramePr>
        <p:xfrm>
          <a:off x="457200" y="1905000"/>
          <a:ext cx="8229600" cy="2182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9" name="Visio" r:id="rId3" imgW="2447687" imgH="648891" progId="Visio.Drawing.6">
                  <p:embed/>
                </p:oleObj>
              </mc:Choice>
              <mc:Fallback>
                <p:oleObj name="Visio" r:id="rId3" imgW="2447687" imgH="648891" progId="Visio.Drawing.6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905000"/>
                        <a:ext cx="8229600" cy="2182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1" name="Object 4">
            <a:extLst>
              <a:ext uri="{FF2B5EF4-FFF2-40B4-BE49-F238E27FC236}">
                <a16:creationId xmlns:a16="http://schemas.microsoft.com/office/drawing/2014/main" id="{2946032D-076E-4408-9FE8-56306531CB3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66800" y="4724400"/>
          <a:ext cx="3200400" cy="677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60" name="Equation" r:id="rId5" imgW="1079500" imgH="228600" progId="Equation.3">
                  <p:embed/>
                </p:oleObj>
              </mc:Choice>
              <mc:Fallback>
                <p:oleObj name="Equation" r:id="rId5" imgW="1079500" imgH="228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4724400"/>
                        <a:ext cx="3200400" cy="677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2" name="Object 5">
            <a:extLst>
              <a:ext uri="{FF2B5EF4-FFF2-40B4-BE49-F238E27FC236}">
                <a16:creationId xmlns:a16="http://schemas.microsoft.com/office/drawing/2014/main" id="{88D3091F-1DDA-465C-8D77-A7A6AE39A3F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29200" y="4419600"/>
          <a:ext cx="3429000" cy="1887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61" name="Equation" r:id="rId7" imgW="1384300" imgH="762000" progId="Equation.3">
                  <p:embed/>
                </p:oleObj>
              </mc:Choice>
              <mc:Fallback>
                <p:oleObj name="Equation" r:id="rId7" imgW="1384300" imgH="7620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4419600"/>
                        <a:ext cx="3429000" cy="1887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編號版面配置區 5">
            <a:extLst>
              <a:ext uri="{FF2B5EF4-FFF2-40B4-BE49-F238E27FC236}">
                <a16:creationId xmlns:a16="http://schemas.microsoft.com/office/drawing/2014/main" id="{578FA79D-5A6B-4C1C-B4C9-3EA663DC9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1CAECC9D-BFEB-4C3E-84CE-083277173249}" type="slidenum">
              <a:rPr lang="en-US" altLang="zh-TW"/>
              <a:pPr/>
              <a:t>7</a:t>
            </a:fld>
            <a:endParaRPr lang="en-US" altLang="zh-TW"/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F3AAA2E4-CDF1-4151-BD5B-B94BD1E048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/>
              <a:t>bound on routing load</a:t>
            </a:r>
          </a:p>
        </p:txBody>
      </p:sp>
      <p:sp>
        <p:nvSpPr>
          <p:cNvPr id="10244" name="Line 4">
            <a:extLst>
              <a:ext uri="{FF2B5EF4-FFF2-40B4-BE49-F238E27FC236}">
                <a16:creationId xmlns:a16="http://schemas.microsoft.com/office/drawing/2014/main" id="{47459EE3-9CC3-4E55-A36B-D5D6DB1A1355}"/>
              </a:ext>
            </a:extLst>
          </p:cNvPr>
          <p:cNvSpPr>
            <a:spLocks noChangeShapeType="1"/>
          </p:cNvSpPr>
          <p:nvPr/>
        </p:nvSpPr>
        <p:spPr bwMode="auto">
          <a:xfrm>
            <a:off x="3132138" y="2205038"/>
            <a:ext cx="2159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zh-TW" altLang="en-US"/>
          </a:p>
        </p:txBody>
      </p:sp>
      <p:sp>
        <p:nvSpPr>
          <p:cNvPr id="10245" name="Oval 6">
            <a:extLst>
              <a:ext uri="{FF2B5EF4-FFF2-40B4-BE49-F238E27FC236}">
                <a16:creationId xmlns:a16="http://schemas.microsoft.com/office/drawing/2014/main" id="{FCD43568-F2D0-4808-BBF7-E18E9AE982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1989138"/>
            <a:ext cx="1225550" cy="4905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/>
            <a:r>
              <a:rPr lang="en-US" altLang="zh-TW" i="1"/>
              <a:t>x</a:t>
            </a:r>
          </a:p>
        </p:txBody>
      </p:sp>
      <p:sp>
        <p:nvSpPr>
          <p:cNvPr id="10246" name="Oval 9">
            <a:extLst>
              <a:ext uri="{FF2B5EF4-FFF2-40B4-BE49-F238E27FC236}">
                <a16:creationId xmlns:a16="http://schemas.microsoft.com/office/drawing/2014/main" id="{4D7EAED7-26EE-48DE-8B30-F3F31A7C63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2725" y="1989138"/>
            <a:ext cx="1238250" cy="4905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/>
            <a:r>
              <a:rPr lang="en-US" altLang="zh-TW" i="1"/>
              <a:t>n </a:t>
            </a:r>
            <a:r>
              <a:rPr lang="en-US" altLang="zh-TW"/>
              <a:t>- </a:t>
            </a:r>
            <a:r>
              <a:rPr lang="en-US" altLang="zh-TW" i="1"/>
              <a:t>x</a:t>
            </a:r>
          </a:p>
        </p:txBody>
      </p:sp>
      <p:graphicFrame>
        <p:nvGraphicFramePr>
          <p:cNvPr id="10247" name="Object 12">
            <a:extLst>
              <a:ext uri="{FF2B5EF4-FFF2-40B4-BE49-F238E27FC236}">
                <a16:creationId xmlns:a16="http://schemas.microsoft.com/office/drawing/2014/main" id="{AF976CE5-4FF7-44C5-B509-5726012F103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68538" y="3036888"/>
          <a:ext cx="4000500" cy="267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0" name="方程式" r:id="rId3" imgW="4000500" imgH="2679700" progId="Equation.3">
                  <p:embed/>
                </p:oleObj>
              </mc:Choice>
              <mc:Fallback>
                <p:oleObj name="方程式" r:id="rId3" imgW="4000500" imgH="26797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8538" y="3036888"/>
                        <a:ext cx="4000500" cy="2679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投影片編號版面配置區 5">
            <a:extLst>
              <a:ext uri="{FF2B5EF4-FFF2-40B4-BE49-F238E27FC236}">
                <a16:creationId xmlns:a16="http://schemas.microsoft.com/office/drawing/2014/main" id="{0DEBA376-A1B4-46E8-A5B1-1234B8FB9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92F5A372-6EDC-4235-AF96-47104B8B4F82}" type="slidenum">
              <a:rPr lang="en-US" altLang="zh-TW"/>
              <a:pPr/>
              <a:t>8</a:t>
            </a:fld>
            <a:endParaRPr lang="en-US" altLang="zh-TW"/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1A55BC7C-65F3-4A86-9165-9B53C11296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/>
              <a:t>bound on routing load</a:t>
            </a:r>
          </a:p>
        </p:txBody>
      </p:sp>
      <p:sp>
        <p:nvSpPr>
          <p:cNvPr id="11268" name="Line 3">
            <a:extLst>
              <a:ext uri="{FF2B5EF4-FFF2-40B4-BE49-F238E27FC236}">
                <a16:creationId xmlns:a16="http://schemas.microsoft.com/office/drawing/2014/main" id="{A444B1FC-07B8-4C41-9CEC-73B532FC4634}"/>
              </a:ext>
            </a:extLst>
          </p:cNvPr>
          <p:cNvSpPr>
            <a:spLocks noChangeShapeType="1"/>
          </p:cNvSpPr>
          <p:nvPr/>
        </p:nvSpPr>
        <p:spPr bwMode="auto">
          <a:xfrm>
            <a:off x="3132138" y="2205038"/>
            <a:ext cx="2159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zh-TW" altLang="en-US"/>
          </a:p>
        </p:txBody>
      </p:sp>
      <p:sp>
        <p:nvSpPr>
          <p:cNvPr id="11269" name="Oval 4">
            <a:extLst>
              <a:ext uri="{FF2B5EF4-FFF2-40B4-BE49-F238E27FC236}">
                <a16:creationId xmlns:a16="http://schemas.microsoft.com/office/drawing/2014/main" id="{89C43F95-88C8-4324-8827-C49B020F18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1989138"/>
            <a:ext cx="1225550" cy="4905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/>
            <a:r>
              <a:rPr lang="en-US" altLang="zh-TW" i="1"/>
              <a:t>&gt;=</a:t>
            </a:r>
            <a:r>
              <a:rPr lang="el-GR" altLang="zh-TW" i="1">
                <a:cs typeface="Arial" panose="020B0604020202020204" pitchFamily="34" charset="0"/>
              </a:rPr>
              <a:t>δ</a:t>
            </a:r>
            <a:r>
              <a:rPr lang="en-US" altLang="zh-TW" i="1">
                <a:cs typeface="Arial" panose="020B0604020202020204" pitchFamily="34" charset="0"/>
              </a:rPr>
              <a:t>n</a:t>
            </a:r>
            <a:endParaRPr lang="el-GR" altLang="zh-TW" i="1">
              <a:cs typeface="Arial" panose="020B0604020202020204" pitchFamily="34" charset="0"/>
            </a:endParaRPr>
          </a:p>
        </p:txBody>
      </p:sp>
      <p:sp>
        <p:nvSpPr>
          <p:cNvPr id="11270" name="Oval 5">
            <a:extLst>
              <a:ext uri="{FF2B5EF4-FFF2-40B4-BE49-F238E27FC236}">
                <a16:creationId xmlns:a16="http://schemas.microsoft.com/office/drawing/2014/main" id="{A0B6ECC7-F8A0-4E74-AB59-659F74C62A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2725" y="1989138"/>
            <a:ext cx="1238250" cy="4905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/>
            <a:r>
              <a:rPr lang="en-US" altLang="zh-TW" i="1"/>
              <a:t>&gt;=</a:t>
            </a:r>
            <a:r>
              <a:rPr lang="el-GR" altLang="zh-TW" i="1">
                <a:cs typeface="Arial" panose="020B0604020202020204" pitchFamily="34" charset="0"/>
              </a:rPr>
              <a:t>δ</a:t>
            </a:r>
            <a:r>
              <a:rPr lang="en-US" altLang="zh-TW" i="1">
                <a:cs typeface="Arial" panose="020B0604020202020204" pitchFamily="34" charset="0"/>
              </a:rPr>
              <a:t>n</a:t>
            </a:r>
            <a:endParaRPr lang="el-GR" altLang="zh-TW" i="1">
              <a:cs typeface="Arial" panose="020B0604020202020204" pitchFamily="34" charset="0"/>
            </a:endParaRPr>
          </a:p>
        </p:txBody>
      </p:sp>
      <p:graphicFrame>
        <p:nvGraphicFramePr>
          <p:cNvPr id="11271" name="Object 6">
            <a:extLst>
              <a:ext uri="{FF2B5EF4-FFF2-40B4-BE49-F238E27FC236}">
                <a16:creationId xmlns:a16="http://schemas.microsoft.com/office/drawing/2014/main" id="{C0EF13C6-6D09-47BA-BD8E-0B0C21580C5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54163" y="2997200"/>
          <a:ext cx="5751512" cy="1282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5" name="方程式" r:id="rId3" imgW="3416300" imgH="762000" progId="Equation.3">
                  <p:embed/>
                </p:oleObj>
              </mc:Choice>
              <mc:Fallback>
                <p:oleObj name="方程式" r:id="rId3" imgW="3416300" imgH="7620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4163" y="2997200"/>
                        <a:ext cx="5751512" cy="1282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圖片 1">
            <a:extLst>
              <a:ext uri="{FF2B5EF4-FFF2-40B4-BE49-F238E27FC236}">
                <a16:creationId xmlns:a16="http://schemas.microsoft.com/office/drawing/2014/main" id="{A4A5A6C7-B7C7-43E5-B003-E283411507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0095" y="3784601"/>
            <a:ext cx="3323809" cy="25047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投影片編號版面配置區 5">
            <a:extLst>
              <a:ext uri="{FF2B5EF4-FFF2-40B4-BE49-F238E27FC236}">
                <a16:creationId xmlns:a16="http://schemas.microsoft.com/office/drawing/2014/main" id="{8F676524-51EB-4E54-9985-CF381C2EC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55B8C7BE-6543-42A3-BBA3-A3E37DCFAF5D}" type="slidenum">
              <a:rPr lang="en-US" altLang="zh-TW"/>
              <a:pPr/>
              <a:t>9</a:t>
            </a:fld>
            <a:endParaRPr lang="en-US" altLang="zh-TW"/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77C835E3-2A4A-41CB-8182-9F48CFCA47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/>
              <a:t>Median</a:t>
            </a:r>
          </a:p>
        </p:txBody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27237EF4-B3F6-4939-8A4F-1982070496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/>
              <a:t>Let </a:t>
            </a:r>
            <a:r>
              <a:rPr lang="en-US" altLang="zh-TW" i="1"/>
              <a:t>r</a:t>
            </a:r>
            <a:r>
              <a:rPr lang="en-US" altLang="zh-TW"/>
              <a:t> be the median of graph </a:t>
            </a:r>
            <a:r>
              <a:rPr lang="en-US" altLang="zh-TW" i="1"/>
              <a:t>G</a:t>
            </a:r>
            <a:r>
              <a:rPr lang="en-US" altLang="zh-TW"/>
              <a:t>=(</a:t>
            </a:r>
            <a:r>
              <a:rPr lang="en-US" altLang="zh-TW" i="1"/>
              <a:t>V</a:t>
            </a:r>
            <a:r>
              <a:rPr lang="en-US" altLang="zh-TW"/>
              <a:t>,</a:t>
            </a:r>
            <a:r>
              <a:rPr lang="en-US" altLang="zh-TW" i="1"/>
              <a:t>E</a:t>
            </a:r>
            <a:r>
              <a:rPr lang="en-US" altLang="zh-TW"/>
              <a:t>,</a:t>
            </a:r>
            <a:r>
              <a:rPr lang="en-US" altLang="zh-TW" i="1"/>
              <a:t>W</a:t>
            </a:r>
            <a:r>
              <a:rPr lang="en-US" altLang="zh-TW"/>
              <a:t>), i.e., the vertex with the minimum total distance to all vertices.</a:t>
            </a:r>
          </a:p>
          <a:p>
            <a:pPr eaLnBrk="1" hangingPunct="1"/>
            <a:r>
              <a:rPr lang="en-US" altLang="zh-TW"/>
              <a:t>In other words, </a:t>
            </a:r>
            <a:r>
              <a:rPr lang="en-US" altLang="zh-TW" i="1"/>
              <a:t>r</a:t>
            </a:r>
            <a:r>
              <a:rPr lang="en-US" altLang="zh-TW"/>
              <a:t> minimizes the function</a:t>
            </a:r>
          </a:p>
        </p:txBody>
      </p:sp>
      <p:graphicFrame>
        <p:nvGraphicFramePr>
          <p:cNvPr id="12293" name="Object 4">
            <a:extLst>
              <a:ext uri="{FF2B5EF4-FFF2-40B4-BE49-F238E27FC236}">
                <a16:creationId xmlns:a16="http://schemas.microsoft.com/office/drawing/2014/main" id="{4A8AB5CC-6AFD-4666-A162-61031A7546A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5032035"/>
              </p:ext>
            </p:extLst>
          </p:nvPr>
        </p:nvGraphicFramePr>
        <p:xfrm>
          <a:off x="1357255" y="4077072"/>
          <a:ext cx="6429490" cy="19844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6" name="方程式" r:id="rId3" imgW="2590560" imgH="799920" progId="Equation.3">
                  <p:embed/>
                </p:oleObj>
              </mc:Choice>
              <mc:Fallback>
                <p:oleObj name="方程式" r:id="rId3" imgW="2590560" imgH="79992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7255" y="4077072"/>
                        <a:ext cx="6429490" cy="198444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theme/theme1.xml><?xml version="1.0" encoding="utf-8"?>
<a:theme xmlns:a="http://schemas.openxmlformats.org/drawingml/2006/main" name="1_預設簡報設計">
  <a:themeElements>
    <a:clrScheme name="1_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新細明體" panose="02020500000000000000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新細明體" panose="02020500000000000000" pitchFamily="18" charset="-120"/>
          </a:defRPr>
        </a:defPPr>
      </a:lstStyle>
    </a:lnDef>
  </a:objectDefaults>
  <a:extraClrSchemeLst>
    <a:extraClrScheme>
      <a:clrScheme name="1_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2477</TotalTime>
  <Words>537</Words>
  <Application>Microsoft Office PowerPoint</Application>
  <PresentationFormat>如螢幕大小 (4:3)</PresentationFormat>
  <Paragraphs>79</Paragraphs>
  <Slides>18</Slides>
  <Notes>0</Notes>
  <HiddenSlides>0</HiddenSlides>
  <MMClips>0</MMClips>
  <ScaleCrop>false</ScaleCrop>
  <HeadingPairs>
    <vt:vector size="8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3</vt:i4>
      </vt:variant>
      <vt:variant>
        <vt:lpstr>投影片標題</vt:lpstr>
      </vt:variant>
      <vt:variant>
        <vt:i4>18</vt:i4>
      </vt:variant>
    </vt:vector>
  </HeadingPairs>
  <TitlesOfParts>
    <vt:vector size="29" baseType="lpstr">
      <vt:lpstr>細明體</vt:lpstr>
      <vt:lpstr>新細明體</vt:lpstr>
      <vt:lpstr>標楷體</vt:lpstr>
      <vt:lpstr>Arial</vt:lpstr>
      <vt:lpstr>Cambria Math</vt:lpstr>
      <vt:lpstr>Comic Sans MS</vt:lpstr>
      <vt:lpstr>Times New Roman</vt:lpstr>
      <vt:lpstr>1_預設簡報設計</vt:lpstr>
      <vt:lpstr>方程式</vt:lpstr>
      <vt:lpstr>Visio</vt:lpstr>
      <vt:lpstr>Equation</vt:lpstr>
      <vt:lpstr>Minimum Routing Cost Spanning Trees</vt:lpstr>
      <vt:lpstr>Minimum routing cost spanning trees</vt:lpstr>
      <vt:lpstr>Routing cost C(T)=192</vt:lpstr>
      <vt:lpstr>Routing load l(T,e)</vt:lpstr>
      <vt:lpstr>Routing cost C(T)=192</vt:lpstr>
      <vt:lpstr>The impact of the topology</vt:lpstr>
      <vt:lpstr>bound on routing load</vt:lpstr>
      <vt:lpstr>bound on routing load</vt:lpstr>
      <vt:lpstr>Median</vt:lpstr>
      <vt:lpstr>A 2-approximation</vt:lpstr>
      <vt:lpstr>Centroid</vt:lpstr>
      <vt:lpstr>Some interesting vertices</vt:lpstr>
      <vt:lpstr>1/2, 1/3, 1/4-separators</vt:lpstr>
      <vt:lpstr>A δ-separator</vt:lpstr>
      <vt:lpstr>A 15/8-approximation algorithm</vt:lpstr>
      <vt:lpstr>A 3/2-approximation algorithm</vt:lpstr>
      <vt:lpstr>An MST with large routing cost</vt:lpstr>
      <vt:lpstr>A smaller routing cost tree with much larger weight (n+1 vertices)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Finding conserved regions in sequence alignments</dc:title>
  <dc:creator>Veriton</dc:creator>
  <cp:lastModifiedBy>Windows 使用者</cp:lastModifiedBy>
  <cp:revision>270</cp:revision>
  <dcterms:created xsi:type="dcterms:W3CDTF">2001-07-28T00:54:06Z</dcterms:created>
  <dcterms:modified xsi:type="dcterms:W3CDTF">2024-03-19T06:47:36Z</dcterms:modified>
</cp:coreProperties>
</file>