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89" r:id="rId2"/>
    <p:sldId id="297" r:id="rId3"/>
    <p:sldId id="292" r:id="rId4"/>
    <p:sldId id="298" r:id="rId5"/>
    <p:sldId id="300" r:id="rId6"/>
    <p:sldId id="295" r:id="rId7"/>
    <p:sldId id="302" r:id="rId8"/>
    <p:sldId id="306" r:id="rId9"/>
    <p:sldId id="305" r:id="rId10"/>
    <p:sldId id="303" r:id="rId11"/>
    <p:sldId id="290" r:id="rId12"/>
    <p:sldId id="301" r:id="rId13"/>
    <p:sldId id="293" r:id="rId14"/>
    <p:sldId id="296" r:id="rId15"/>
    <p:sldId id="307" r:id="rId16"/>
    <p:sldId id="308" r:id="rId17"/>
    <p:sldId id="294" r:id="rId18"/>
    <p:sldId id="304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359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6C96F60-8289-47E3-8A84-B8AB41D84D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70FEEBB-3D35-481C-9F2D-5031E495A9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6FB187E-41A5-48FA-88C7-C6AC72AD77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624F578-DBF9-4F5D-AAFF-11E0113D7B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49D8DC6-6A0E-46D9-BE5A-73874A90D1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0EDEE848-231A-49BF-BDD9-2BF9EDC969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C3EDE33A-2B11-4162-A7E8-46A55B151F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6D44AE0-5588-448B-B655-FEAC115081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8969171D-B327-4723-B720-1AD57F5501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BFF07973-AB62-4605-A721-E61BEFA4D4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B2B23E9E-E42B-4EF4-A8A1-2BB9A563E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EC95853-2FBC-45B7-9200-D88B9CA40F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EE42F9-790E-4787-9ADA-82DB988E2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EB9D13-A906-49F8-A8D4-F8A9927FC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332017-57F7-4E3B-8E7F-959A1729A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BD989-0F93-490E-83E7-F449560C2D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125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6AC779-36CE-4F25-A7AF-01CAB50E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DA9286-7DDB-4840-B9D7-EDB19A730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C7C09-265B-4526-AA6C-908F0FA2E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7FA2C-D4B6-410B-B841-D9CB98E3B3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53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ADEFF8-3549-4606-B412-CA21001A0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64B04-EE22-44C7-9107-1BABD6E9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FDDA56-AE19-4B59-AEE3-9B553EC39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ECE6-983B-4EC8-A597-DFA2050DAA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14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E17E4A-F927-4FBD-96BE-2570ADD1F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5573F-5494-4D9D-83C6-099A74CD68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043D68-8503-42F6-9F7B-B465A26CE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F12D-6C6A-4B79-94DD-58B6F11B8D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102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BB3865-662C-4803-A47E-966012996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8AD376-74E9-4921-9E2C-D007A1E13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91CC4C-F529-4568-8C39-42A01514B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72E1-D2D7-4179-81E1-914CBA10FA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371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F1219-EB03-4965-9BD4-FDD197E49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6E4B61-0F87-40CE-95FC-A1956CA0D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62893-20F9-4648-98EB-B43CBDC6B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D6E6-F73F-4886-9A66-17D8168F7F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622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8E9A07-8120-484B-AD95-B112D4CA5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0BFBBF-6E3B-4CF0-9E30-B0BCCA44C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FFAD0E-CAF7-4850-959B-48405C4D0E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A9C8-3285-4140-9B73-3DD7A5A65D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025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C0FBE1-BEAB-4483-BCE9-6D936BED5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CBEA78-BD0D-470F-B8E3-6DDFBDA18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2BACB3-B253-4BF6-836C-A8CF5B1E85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E2C2-0147-412A-AF34-EE1A55F570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9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F02328-005F-418A-958B-E655672BF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48416E-4FD8-4F8E-8EC3-83236364E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40BBD3-990B-4513-846E-854EEF558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5D62-0E4A-4F49-BD23-5FBE6820EB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898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63F1AB-5C28-47C2-82FE-463560BAD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1A3FC-EFF2-402D-87DB-A79B7B9A2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3F4FAF-772B-489E-B938-4BE68244D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41CE-B41F-4A64-BFF0-D72434E0E3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765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525456-DF9E-4931-8B9B-469D7E035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5A821-A5ED-4412-92D9-D7E55AEDB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99C08-3117-43DA-B97F-7176C05CB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8458-8D62-4116-B77F-657334E35A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107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C5C977-7BC9-4B0F-AA9D-09FE4C10C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DB46A6-99F4-44A5-B730-C05F0F17B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274BD884-5413-4B0D-86AE-C6CF154E75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E78B8D5E-91FD-424D-B99F-17AA348229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 altLang="zh-TW"/>
              <a:t>Kun-Mao Chao</a:t>
            </a:r>
          </a:p>
        </p:txBody>
      </p:sp>
      <p:sp>
        <p:nvSpPr>
          <p:cNvPr id="253958" name="Rectangle 6">
            <a:extLst>
              <a:ext uri="{FF2B5EF4-FFF2-40B4-BE49-F238E27FC236}">
                <a16:creationId xmlns:a16="http://schemas.microsoft.com/office/drawing/2014/main" id="{2F4EA66B-79F1-4D88-869B-0D26BAD5D1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F60EA8E-BB3F-424A-9D4D-3F82D999AD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9D6D4612-5EE5-4D4A-A3F3-D218D68CD6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086600" y="6248400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 sz="20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BFF54B-4531-440D-B81E-FCAE8AF29A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600200"/>
          </a:xfrm>
        </p:spPr>
        <p:txBody>
          <a:bodyPr anchor="ctr"/>
          <a:lstStyle/>
          <a:p>
            <a:pPr eaLnBrk="1" hangingPunct="1"/>
            <a:r>
              <a:rPr lang="en-US" altLang="zh-TW" sz="3600">
                <a:latin typeface="Comic Sans MS" panose="030F0702030302020204" pitchFamily="66" charset="0"/>
              </a:rPr>
              <a:t>Minimum Routing Cost Spanning Trees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17BE61-06FB-4050-A3AA-BFFC2DD36F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Comic Sans MS" panose="030F0702030302020204" pitchFamily="66" charset="0"/>
                <a:ea typeface="標楷體" panose="03000509000000000000" pitchFamily="65" charset="-120"/>
              </a:rPr>
              <a:t>Kun-Mao Chao (</a:t>
            </a:r>
            <a:r>
              <a:rPr lang="zh-TW" altLang="en-US" sz="2800">
                <a:latin typeface="Comic Sans MS" panose="030F0702030302020204" pitchFamily="66" charset="0"/>
                <a:ea typeface="標楷體" panose="03000509000000000000" pitchFamily="65" charset="-120"/>
              </a:rPr>
              <a:t>趙坤茂</a:t>
            </a:r>
            <a:r>
              <a:rPr lang="en-US" altLang="zh-TW" sz="2800">
                <a:latin typeface="Comic Sans MS" panose="030F0702030302020204" pitchFamily="66" charset="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en-US" altLang="zh-TW" sz="2800">
                <a:latin typeface="Comic Sans MS" panose="030F0702030302020204" pitchFamily="66" charset="0"/>
                <a:ea typeface="標楷體" panose="03000509000000000000" pitchFamily="65" charset="-120"/>
              </a:rPr>
              <a:t>Department of Computer Science and Information Engineering</a:t>
            </a:r>
          </a:p>
          <a:p>
            <a:pPr eaLnBrk="1" hangingPunct="1"/>
            <a:r>
              <a:rPr lang="en-US" altLang="zh-TW" sz="2800">
                <a:latin typeface="Comic Sans MS" panose="030F0702030302020204" pitchFamily="66" charset="0"/>
                <a:ea typeface="標楷體" panose="03000509000000000000" pitchFamily="65" charset="-120"/>
              </a:rPr>
              <a:t>National Taiwan University, Taiwan</a:t>
            </a:r>
            <a:endParaRPr lang="en-US" altLang="zh-TW">
              <a:latin typeface="Comic Sans MS" panose="030F0702030302020204" pitchFamily="66" charset="0"/>
              <a:ea typeface="標楷體" panose="03000509000000000000" pitchFamily="65" charset="-120"/>
            </a:endParaRPr>
          </a:p>
          <a:p>
            <a:pPr algn="l" eaLnBrk="1" hangingPunct="1"/>
            <a:endParaRPr lang="en-US" altLang="zh-TW"/>
          </a:p>
          <a:p>
            <a:pPr algn="l" eaLnBrk="1" hangingPunct="1"/>
            <a:r>
              <a:rPr lang="en-US" altLang="zh-TW"/>
              <a:t>E-mail: kmchao@csie.ntu.edu.tw</a:t>
            </a:r>
          </a:p>
          <a:p>
            <a:pPr algn="l" eaLnBrk="1" hangingPunct="1"/>
            <a:r>
              <a:rPr lang="en-US" altLang="zh-TW"/>
              <a:t>WWW: http://www.csie.ntu.edu.tw/~kmchao</a:t>
            </a:r>
            <a:endParaRPr lang="en-US" altLang="zh-TW" sz="3200"/>
          </a:p>
        </p:txBody>
      </p:sp>
      <p:pic>
        <p:nvPicPr>
          <p:cNvPr id="4100" name="Picture 5" descr="chao">
            <a:extLst>
              <a:ext uri="{FF2B5EF4-FFF2-40B4-BE49-F238E27FC236}">
                <a16:creationId xmlns:a16="http://schemas.microsoft.com/office/drawing/2014/main" id="{C5D25D3B-F09D-41C8-88E5-11D24EE03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5" t="22951" r="44928" b="48170"/>
          <a:stretch>
            <a:fillRect/>
          </a:stretch>
        </p:blipFill>
        <p:spPr bwMode="auto">
          <a:xfrm>
            <a:off x="7235825" y="1628775"/>
            <a:ext cx="15811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5">
            <a:extLst>
              <a:ext uri="{FF2B5EF4-FFF2-40B4-BE49-F238E27FC236}">
                <a16:creationId xmlns:a16="http://schemas.microsoft.com/office/drawing/2014/main" id="{7F560991-8C0E-4C27-B9CE-D1161A6B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F17F1E7-D692-495D-ACEF-9460CF5F5C15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5BAC275-F7DE-42CB-8C57-392BABC00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 2-approximation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D065109-2EDD-45FB-BB99-FA94D205C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 shortest-paths tree rooted at the median of a graph is a 2-approximation of an MRCT of the graph.</a:t>
            </a:r>
          </a:p>
          <a:p>
            <a:pPr eaLnBrk="1" hangingPunct="1">
              <a:buFontTx/>
              <a:buNone/>
            </a:pPr>
            <a:r>
              <a:rPr lang="en-US" altLang="zh-TW"/>
              <a:t>   (Please refer to our discussions in class.)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E8C5C219-6C4A-4598-8019-743B0C79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C0C4191-4E00-425F-B5AB-98DC1B6AFD56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875F407-2123-4ADD-A7FF-A2EE277BC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Centroid</a:t>
            </a:r>
          </a:p>
        </p:txBody>
      </p:sp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8FE1523F-4F09-4DA0-83F3-65AECE0EB5F0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457200" y="2241550"/>
          <a:ext cx="822960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Visio" r:id="rId3" imgW="2006441" imgH="790099" progId="Visio.Drawing.6">
                  <p:embed/>
                </p:oleObj>
              </mc:Choice>
              <mc:Fallback>
                <p:oleObj name="Visio" r:id="rId3" imgW="2006441" imgH="790099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41550"/>
                        <a:ext cx="822960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>
            <a:extLst>
              <a:ext uri="{FF2B5EF4-FFF2-40B4-BE49-F238E27FC236}">
                <a16:creationId xmlns:a16="http://schemas.microsoft.com/office/drawing/2014/main" id="{ED44BDDE-07CE-418D-AC07-837CC63C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BB651EC-3510-4713-BFB8-637AFD3F0C57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393E018-B3B1-49AF-AF9D-F8EBEF468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Some interesting vertices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C02928C-F96F-444E-A303-B714740CA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9447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dirty="0"/>
              <a:t>Centroid</a:t>
            </a:r>
          </a:p>
          <a:p>
            <a:pPr eaLnBrk="1" hangingPunct="1"/>
            <a:r>
              <a:rPr lang="en-US" altLang="zh-TW" dirty="0"/>
              <a:t>Median</a:t>
            </a:r>
          </a:p>
          <a:p>
            <a:pPr eaLnBrk="1" hangingPunct="1"/>
            <a:r>
              <a:rPr lang="en-US" altLang="zh-TW" dirty="0"/>
              <a:t>Center</a:t>
            </a:r>
            <a:r>
              <a:rPr lang="zh-TW" altLang="en-US" dirty="0"/>
              <a:t> </a:t>
            </a:r>
            <a:r>
              <a:rPr lang="en-US" altLang="zh-TW" dirty="0"/>
              <a:t>(a vertex with the minimum eccentricity)</a:t>
            </a:r>
          </a:p>
          <a:p>
            <a:pPr eaLnBrk="1" hangingPunct="1">
              <a:buFontTx/>
              <a:buNone/>
            </a:pPr>
            <a:r>
              <a:rPr lang="en-US" altLang="zh-TW" dirty="0"/>
              <a:t>* a tree with positive edge weights, the median coincides with the centroid.</a:t>
            </a:r>
            <a:br>
              <a:rPr lang="en-US" altLang="zh-TW" dirty="0"/>
            </a:br>
            <a:r>
              <a:rPr lang="en-US" altLang="zh-TW" dirty="0"/>
              <a:t>(If the median is not a centroid, then a neighbor of the median towards the centroid will have a smaller total distance to all vertices.)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>
            <a:extLst>
              <a:ext uri="{FF2B5EF4-FFF2-40B4-BE49-F238E27FC236}">
                <a16:creationId xmlns:a16="http://schemas.microsoft.com/office/drawing/2014/main" id="{D2A21E2F-2D73-420F-8464-8EA318E3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CFA096-2D96-465D-85A8-58B5563725F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6B58F1B-8730-4583-950E-F625DB151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1/2, 1/3, 1/4-separators</a:t>
            </a:r>
          </a:p>
        </p:txBody>
      </p:sp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F5CF053E-593D-4B74-919B-2C2038BC1ED7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004888" y="1600200"/>
          <a:ext cx="71342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Visio" r:id="rId3" imgW="2857024" imgH="1812369" progId="Visio.Drawing.6">
                  <p:embed/>
                </p:oleObj>
              </mc:Choice>
              <mc:Fallback>
                <p:oleObj name="Visio" r:id="rId3" imgW="2857024" imgH="1812369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600200"/>
                        <a:ext cx="71342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>
            <a:extLst>
              <a:ext uri="{FF2B5EF4-FFF2-40B4-BE49-F238E27FC236}">
                <a16:creationId xmlns:a16="http://schemas.microsoft.com/office/drawing/2014/main" id="{53E6C7AC-2E67-4812-8499-8BA0F1F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D87762C-61F2-4CC2-A687-AD81AE11669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2717E66-2EC1-4F33-9FB5-580DA820C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 </a:t>
            </a:r>
            <a:r>
              <a:rPr lang="el-GR" altLang="zh-TW">
                <a:cs typeface="Arial" panose="020B0604020202020204" pitchFamily="34" charset="0"/>
              </a:rPr>
              <a:t>δ</a:t>
            </a:r>
            <a:r>
              <a:rPr lang="en-US" altLang="zh-TW">
                <a:cs typeface="Arial" panose="020B0604020202020204" pitchFamily="34" charset="0"/>
              </a:rPr>
              <a:t>-separator</a:t>
            </a:r>
            <a:endParaRPr lang="el-GR" altLang="zh-TW">
              <a:cs typeface="Arial" panose="020B0604020202020204" pitchFamily="34" charset="0"/>
            </a:endParaRPr>
          </a:p>
        </p:txBody>
      </p:sp>
      <p:graphicFrame>
        <p:nvGraphicFramePr>
          <p:cNvPr id="17412" name="Object 3">
            <a:extLst>
              <a:ext uri="{FF2B5EF4-FFF2-40B4-BE49-F238E27FC236}">
                <a16:creationId xmlns:a16="http://schemas.microsoft.com/office/drawing/2014/main" id="{3F1DB2F3-3144-479C-9DD4-B8C5D00AA485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979488" y="1600200"/>
          <a:ext cx="718343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Visio" r:id="rId3" imgW="2570083" imgH="1619250" progId="Visio.Drawing.6">
                  <p:embed/>
                </p:oleObj>
              </mc:Choice>
              <mc:Fallback>
                <p:oleObj name="Visio" r:id="rId3" imgW="2570083" imgH="161925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1600200"/>
                        <a:ext cx="7183437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>
            <a:extLst>
              <a:ext uri="{FF2B5EF4-FFF2-40B4-BE49-F238E27FC236}">
                <a16:creationId xmlns:a16="http://schemas.microsoft.com/office/drawing/2014/main" id="{87D99F8E-5755-49B4-9990-5B7C0C674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C28EF16-6EAF-49AA-AAEA-36EC33B09C04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C193AD1-C97F-4D64-B8BE-BF65398D3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 15/8-approximation algorithm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A826E15-5D96-4979-8D75-7687869F5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Use a minimal 1/3-separator to estimate a lower of the routing cost of an MRCT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There exists a path </a:t>
            </a:r>
            <a:r>
              <a:rPr lang="en-US" altLang="zh-TW" i="1"/>
              <a:t>P</a:t>
            </a:r>
            <a:r>
              <a:rPr lang="en-US" altLang="zh-TW"/>
              <a:t> which is a minimal 1/3-separator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 The endpoints of </a:t>
            </a:r>
            <a:r>
              <a:rPr lang="en-US" altLang="zh-TW" i="1"/>
              <a:t>P</a:t>
            </a:r>
            <a:r>
              <a:rPr lang="en-US" altLang="zh-TW"/>
              <a:t> are useful in constructing a lower routing cost spanning tree</a:t>
            </a:r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9DC5B218-AE5A-4BB1-8FB8-578D25E68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357563"/>
          <a:ext cx="71278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方程式" r:id="rId3" imgW="5397500" imgH="812800" progId="Equation.3">
                  <p:embed/>
                </p:oleObj>
              </mc:Choice>
              <mc:Fallback>
                <p:oleObj name="方程式" r:id="rId3" imgW="5397500" imgH="8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57563"/>
                        <a:ext cx="71278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>
            <a:extLst>
              <a:ext uri="{FF2B5EF4-FFF2-40B4-BE49-F238E27FC236}">
                <a16:creationId xmlns:a16="http://schemas.microsoft.com/office/drawing/2014/main" id="{1A368059-8722-4760-9734-37F045A2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A865758-001A-4DBA-8457-8CCB2D4DB0DE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AB25EFA-936D-4B6D-84A2-7F5342E07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 3/2-approximation algorithm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F9FFD1B-6D98-4829-BCC2-001270A75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Besides the two endpoints of </a:t>
            </a:r>
            <a:r>
              <a:rPr lang="en-US" altLang="zh-TW" i="1"/>
              <a:t>P</a:t>
            </a:r>
            <a:r>
              <a:rPr lang="en-US" altLang="zh-TW"/>
              <a:t>, a centroid is used to lower the upper bound.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44E18397-B2D7-4C4F-AB81-8B0B54D0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D41891F-3948-4E07-897D-67ADDF5F59CB}" type="slidenum">
              <a:rPr lang="en-US" altLang="zh-TW"/>
              <a:pPr/>
              <a:t>17</a:t>
            </a:fld>
            <a:endParaRPr lang="en-US" altLang="zh-TW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19BD956-7249-43CC-9629-5C9134A1E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An MST with large routing cost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0FA0D48B-D1C5-4A0B-B99B-DEEBD072D22B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281423610"/>
              </p:ext>
            </p:extLst>
          </p:nvPr>
        </p:nvGraphicFramePr>
        <p:xfrm>
          <a:off x="3275856" y="1538919"/>
          <a:ext cx="469106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Visio" r:id="rId3" imgW="994886" imgH="960120" progId="Visio.Drawing.6">
                  <p:embed/>
                </p:oleObj>
              </mc:Choice>
              <mc:Fallback>
                <p:oleObj name="Visio" r:id="rId3" imgW="994886" imgH="96012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538919"/>
                        <a:ext cx="4691063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>
                <a:extLst>
                  <a:ext uri="{FF2B5EF4-FFF2-40B4-BE49-F238E27FC236}">
                    <a16:creationId xmlns:a16="http://schemas.microsoft.com/office/drawing/2014/main" id="{4F57CC7C-2C90-4E64-A9AD-0EB84C93EA55}"/>
                  </a:ext>
                </a:extLst>
              </p:cNvPr>
              <p:cNvSpPr txBox="1"/>
              <p:nvPr/>
            </p:nvSpPr>
            <p:spPr bwMode="auto">
              <a:xfrm>
                <a:off x="323850" y="4576763"/>
                <a:ext cx="3429000" cy="18875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𝑀𝑆𝑇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TW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altLang="zh-TW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Object 5">
                <a:extLst>
                  <a:ext uri="{FF2B5EF4-FFF2-40B4-BE49-F238E27FC236}">
                    <a16:creationId xmlns:a16="http://schemas.microsoft.com/office/drawing/2014/main" id="{4F57CC7C-2C90-4E64-A9AD-0EB84C93E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4576763"/>
                <a:ext cx="3429000" cy="18875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1E0D0C0D-0DFF-4065-982B-F0E8E9EDAEC3}"/>
                  </a:ext>
                </a:extLst>
              </p:cNvPr>
              <p:cNvSpPr txBox="1"/>
              <p:nvPr/>
            </p:nvSpPr>
            <p:spPr bwMode="auto">
              <a:xfrm>
                <a:off x="199653" y="4005064"/>
                <a:ext cx="3200400" cy="67786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𝑆𝑡𝑎𝑟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sSup>
                        <m:sSupPr>
                          <m:ctrlP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1E0D0C0D-0DFF-4065-982B-F0E8E9EDA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653" y="4005064"/>
                <a:ext cx="3200400" cy="677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>
            <a:extLst>
              <a:ext uri="{FF2B5EF4-FFF2-40B4-BE49-F238E27FC236}">
                <a16:creationId xmlns:a16="http://schemas.microsoft.com/office/drawing/2014/main" id="{FCB0C6A4-3046-4291-9A44-6BB7C41E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46EA8CB-7308-4B39-9AFE-2CD279E81168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9BDE4D-BA26-467B-AF66-126942BAB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/>
              <a:t>A smaller routing cost tree with much larger weight (</a:t>
            </a:r>
            <a:r>
              <a:rPr lang="en-US" altLang="zh-TW" sz="4000" i="1" dirty="0"/>
              <a:t>n</a:t>
            </a:r>
            <a:r>
              <a:rPr lang="en-US" altLang="zh-TW" sz="4000" dirty="0"/>
              <a:t>+1 vertices)</a:t>
            </a:r>
          </a:p>
        </p:txBody>
      </p:sp>
      <p:graphicFrame>
        <p:nvGraphicFramePr>
          <p:cNvPr id="21508" name="Object 3">
            <a:extLst>
              <a:ext uri="{FF2B5EF4-FFF2-40B4-BE49-F238E27FC236}">
                <a16:creationId xmlns:a16="http://schemas.microsoft.com/office/drawing/2014/main" id="{A8FA84B3-66E7-4BC3-9C3C-D5F691A92722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364809024"/>
              </p:ext>
            </p:extLst>
          </p:nvPr>
        </p:nvGraphicFramePr>
        <p:xfrm>
          <a:off x="755576" y="1601787"/>
          <a:ext cx="4160837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Visio" r:id="rId3" imgW="1162050" imgH="1021318" progId="Visio.Drawing.6">
                  <p:embed/>
                </p:oleObj>
              </mc:Choice>
              <mc:Fallback>
                <p:oleObj name="Visio" r:id="rId3" imgW="1162050" imgH="1021318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01787"/>
                        <a:ext cx="4160837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4">
            <a:extLst>
              <a:ext uri="{FF2B5EF4-FFF2-40B4-BE49-F238E27FC236}">
                <a16:creationId xmlns:a16="http://schemas.microsoft.com/office/drawing/2014/main" id="{6A1810D4-773D-4D2A-A0A8-0CBD92E90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75189"/>
              </p:ext>
            </p:extLst>
          </p:nvPr>
        </p:nvGraphicFramePr>
        <p:xfrm>
          <a:off x="992265" y="5157192"/>
          <a:ext cx="36004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方程式" r:id="rId5" imgW="2616200" imgH="876300" progId="Equation.3">
                  <p:embed/>
                </p:oleObj>
              </mc:Choice>
              <mc:Fallback>
                <p:oleObj name="方程式" r:id="rId5" imgW="2616200" imgH="87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265" y="5157192"/>
                        <a:ext cx="360045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B371FA67-05D6-4881-A192-AE09AB4B9E90}"/>
                  </a:ext>
                </a:extLst>
              </p:cNvPr>
              <p:cNvSpPr txBox="1"/>
              <p:nvPr/>
            </p:nvSpPr>
            <p:spPr bwMode="auto">
              <a:xfrm>
                <a:off x="5238400" y="1853448"/>
                <a:ext cx="3429000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𝑀𝑆𝑇</m:t>
                      </m:r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1)(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num>
                        <m:den>
                          <m:r>
                            <a:rPr lang="zh-TW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B371FA67-05D6-4881-A192-AE09AB4B9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400" y="1853448"/>
                <a:ext cx="3429000" cy="7200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1BE7C187-303E-492F-B9C6-9A77E66664AC}"/>
                  </a:ext>
                </a:extLst>
              </p:cNvPr>
              <p:cNvSpPr txBox="1"/>
              <p:nvPr/>
            </p:nvSpPr>
            <p:spPr bwMode="auto">
              <a:xfrm>
                <a:off x="5372100" y="2541996"/>
                <a:ext cx="3200400" cy="67786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zh-TW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𝑆𝑡𝑎𝑟</m:t>
                          </m:r>
                        </m:e>
                      </m:d>
                      <m:r>
                        <a:rPr lang="zh-TW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3+4+…+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∗2∗2</m:t>
                      </m:r>
                    </m:oMath>
                  </m:oMathPara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1BE7C187-303E-492F-B9C6-9A77E6666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2100" y="2541996"/>
                <a:ext cx="3200400" cy="677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822A6D39-EB19-4B0F-B10D-C02DAD5D1E00}"/>
              </a:ext>
            </a:extLst>
          </p:cNvPr>
          <p:cNvSpPr txBox="1"/>
          <p:nvPr/>
        </p:nvSpPr>
        <p:spPr>
          <a:xfrm>
            <a:off x="5204131" y="3268810"/>
            <a:ext cx="360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C(Star) is about one half of C(MST).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F6D688A-E4D4-444E-9D61-0115FCDE4581}"/>
              </a:ext>
            </a:extLst>
          </p:cNvPr>
          <p:cNvSpPr txBox="1"/>
          <p:nvPr/>
        </p:nvSpPr>
        <p:spPr>
          <a:xfrm>
            <a:off x="5280170" y="3877069"/>
            <a:ext cx="3384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edge weight of the star is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zh-TW" dirty="0"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Θ</a:t>
            </a:r>
            <a:r>
              <a:rPr lang="en-US" altLang="zh-TW" dirty="0"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) times that of the MST.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>
            <a:extLst>
              <a:ext uri="{FF2B5EF4-FFF2-40B4-BE49-F238E27FC236}">
                <a16:creationId xmlns:a16="http://schemas.microsoft.com/office/drawing/2014/main" id="{60D5011A-EA07-43C7-8DEE-DA7092B9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7C09C26-C991-4363-A5EC-522C282492B3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4FB5698-D15B-435F-85E3-BD7D79E77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Minimum routing cost spanning trees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70F2D45-7566-4DBE-A47C-4F97F4015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Given a graph, find a spanning tree with the minimum all-to-all distance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NP-hard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Note: </a:t>
            </a:r>
          </a:p>
        </p:txBody>
      </p:sp>
      <p:graphicFrame>
        <p:nvGraphicFramePr>
          <p:cNvPr id="5125" name="Object 4">
            <a:extLst>
              <a:ext uri="{FF2B5EF4-FFF2-40B4-BE49-F238E27FC236}">
                <a16:creationId xmlns:a16="http://schemas.microsoft.com/office/drawing/2014/main" id="{830117DA-334D-4CFD-8BEB-4AF2949251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708275"/>
          <a:ext cx="4897438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方程式" r:id="rId3" imgW="3746500" imgH="1955800" progId="Equation.3">
                  <p:embed/>
                </p:oleObj>
              </mc:Choice>
              <mc:Fallback>
                <p:oleObj name="方程式" r:id="rId3" imgW="3746500" imgH="195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08275"/>
                        <a:ext cx="4897438" cy="255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975AC634-3046-4849-AEAD-C973FFEA77D4}"/>
                  </a:ext>
                </a:extLst>
              </p:cNvPr>
              <p:cNvSpPr txBox="1"/>
              <p:nvPr/>
            </p:nvSpPr>
            <p:spPr>
              <a:xfrm>
                <a:off x="1979712" y="5852565"/>
                <a:ext cx="6293005" cy="449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i="1" dirty="0"/>
                  <a:t>C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=2∗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975AC634-3046-4849-AEAD-C973FFEA7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852565"/>
                <a:ext cx="6293005" cy="449803"/>
              </a:xfrm>
              <a:prstGeom prst="rect">
                <a:avLst/>
              </a:prstGeom>
              <a:blipFill>
                <a:blip r:embed="rId5"/>
                <a:stretch>
                  <a:fillRect l="-3488" t="-25676" b="-418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653FA3D0-13A7-40A1-8CB5-2DF5A7A4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175994-2B87-4FC2-82C2-E1FB7C4245B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1B88118-3C50-409D-B594-9C0E4F99C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/>
              <a:t>Routing cost </a:t>
            </a:r>
            <a:r>
              <a:rPr lang="en-US" altLang="zh-TW" i="1"/>
              <a:t>C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)=192</a:t>
            </a:r>
          </a:p>
        </p:txBody>
      </p:sp>
      <p:graphicFrame>
        <p:nvGraphicFramePr>
          <p:cNvPr id="6148" name="Object 3">
            <a:extLst>
              <a:ext uri="{FF2B5EF4-FFF2-40B4-BE49-F238E27FC236}">
                <a16:creationId xmlns:a16="http://schemas.microsoft.com/office/drawing/2014/main" id="{1CEC93B4-F101-471B-A685-9247A9A256AF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954942488"/>
              </p:ext>
            </p:extLst>
          </p:nvPr>
        </p:nvGraphicFramePr>
        <p:xfrm>
          <a:off x="1170248" y="980978"/>
          <a:ext cx="6803504" cy="295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Visio" r:id="rId3" imgW="1331119" imgH="578882" progId="Visio.Drawing.6">
                  <p:embed/>
                </p:oleObj>
              </mc:Choice>
              <mc:Fallback>
                <p:oleObj name="Visio" r:id="rId3" imgW="1331119" imgH="578882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248" y="980978"/>
                        <a:ext cx="6803504" cy="295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7">
            <a:extLst>
              <a:ext uri="{FF2B5EF4-FFF2-40B4-BE49-F238E27FC236}">
                <a16:creationId xmlns:a16="http://schemas.microsoft.com/office/drawing/2014/main" id="{457BDC8C-DF1E-4325-BD7D-3B7912069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799" y="3980838"/>
            <a:ext cx="547439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3AF6A438-081A-4237-855A-E1B49476E1C9}"/>
                  </a:ext>
                </a:extLst>
              </p:cNvPr>
              <p:cNvSpPr txBox="1"/>
              <p:nvPr/>
            </p:nvSpPr>
            <p:spPr>
              <a:xfrm>
                <a:off x="1970744" y="5455432"/>
                <a:ext cx="5328592" cy="8431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i="1" dirty="0"/>
                  <a:t>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=2∗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TW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r>
                  <a:rPr lang="en-US" altLang="zh-TW" dirty="0">
                    <a:latin typeface="Cambria Math" panose="02040503050406030204" pitchFamily="18" charset="0"/>
                  </a:rPr>
                  <a:t>           = 2*(10+5+13+11+15+3+1+18+16+4)</a:t>
                </a:r>
              </a:p>
              <a:p>
                <a:r>
                  <a:rPr lang="en-US" altLang="zh-TW" dirty="0">
                    <a:latin typeface="Cambria Math" panose="02040503050406030204" pitchFamily="18" charset="0"/>
                  </a:rPr>
                  <a:t>           = 2*96 = 192</a:t>
                </a: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3AF6A438-081A-4237-855A-E1B49476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744" y="5455432"/>
                <a:ext cx="5328592" cy="843180"/>
              </a:xfrm>
              <a:prstGeom prst="rect">
                <a:avLst/>
              </a:prstGeom>
              <a:blipFill>
                <a:blip r:embed="rId6"/>
                <a:stretch>
                  <a:fillRect l="-2632" t="-57971" b="-20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>
            <a:extLst>
              <a:ext uri="{FF2B5EF4-FFF2-40B4-BE49-F238E27FC236}">
                <a16:creationId xmlns:a16="http://schemas.microsoft.com/office/drawing/2014/main" id="{90976B1F-E9A8-4E08-8250-616876C2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0D8FFA1-3D3E-40E9-ACD6-BC7665038B23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1073144-9DD1-4DA2-BBF2-0FFC049FB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Routing load </a:t>
            </a:r>
            <a:r>
              <a:rPr lang="en-US" altLang="zh-TW" i="1"/>
              <a:t>l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,</a:t>
            </a:r>
            <a:r>
              <a:rPr lang="en-US" altLang="zh-TW" i="1"/>
              <a:t>e</a:t>
            </a:r>
            <a:r>
              <a:rPr lang="en-US" altLang="zh-TW"/>
              <a:t>)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0A8DDE25-8B80-4C86-A63C-3628A834C38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28800"/>
            <a:ext cx="8229600" cy="10287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21C2C5FF-E194-4E06-8613-BC72048F45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505200"/>
          <a:ext cx="489585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1409088" imgH="355446" progId="Equation.3">
                  <p:embed/>
                </p:oleObj>
              </mc:Choice>
              <mc:Fallback>
                <p:oleObj name="Equation" r:id="rId4" imgW="1409088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489585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E87F7B06-8884-4603-ABE0-A9026DC5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5164C3D-AD89-4BD1-A3CE-39837EA86250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2314C5-0AD3-41BB-9EB1-45CF8B53B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/>
              <a:t>Routing cost </a:t>
            </a:r>
            <a:r>
              <a:rPr lang="en-US" altLang="zh-TW" i="1"/>
              <a:t>C</a:t>
            </a:r>
            <a:r>
              <a:rPr lang="en-US" altLang="zh-TW"/>
              <a:t>(</a:t>
            </a:r>
            <a:r>
              <a:rPr lang="en-US" altLang="zh-TW" i="1"/>
              <a:t>T</a:t>
            </a:r>
            <a:r>
              <a:rPr lang="en-US" altLang="zh-TW"/>
              <a:t>)=192</a:t>
            </a:r>
          </a:p>
        </p:txBody>
      </p:sp>
      <p:graphicFrame>
        <p:nvGraphicFramePr>
          <p:cNvPr id="8196" name="Object 3">
            <a:extLst>
              <a:ext uri="{FF2B5EF4-FFF2-40B4-BE49-F238E27FC236}">
                <a16:creationId xmlns:a16="http://schemas.microsoft.com/office/drawing/2014/main" id="{59CD0451-5426-41C6-B10E-1B49CA23D55B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457200" y="990600"/>
          <a:ext cx="8229600" cy="357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Visio" r:id="rId3" imgW="1331119" imgH="578882" progId="Visio.Drawing.6">
                  <p:embed/>
                </p:oleObj>
              </mc:Choice>
              <mc:Fallback>
                <p:oleObj name="Visio" r:id="rId3" imgW="1331119" imgH="578882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8229600" cy="357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>
            <a:extLst>
              <a:ext uri="{FF2B5EF4-FFF2-40B4-BE49-F238E27FC236}">
                <a16:creationId xmlns:a16="http://schemas.microsoft.com/office/drawing/2014/main" id="{C04F65ED-328D-4DB0-BDA3-3334C21962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962400"/>
          <a:ext cx="51054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2413000" imgH="1143000" progId="Equation.3">
                  <p:embed/>
                </p:oleObj>
              </mc:Choice>
              <mc:Fallback>
                <p:oleObj name="Equation" r:id="rId5" imgW="24130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5105400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>
            <a:extLst>
              <a:ext uri="{FF2B5EF4-FFF2-40B4-BE49-F238E27FC236}">
                <a16:creationId xmlns:a16="http://schemas.microsoft.com/office/drawing/2014/main" id="{926F6B6A-9C00-445B-BE66-61B2C7D7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32DA432-A4CD-4333-8D66-8FD60E16D2C0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592F0B1-ED23-49EC-9407-3A958B28C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 impact of the topology</a:t>
            </a: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AFCAE462-BADD-44A3-A32C-453E563465E3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457200" y="1905000"/>
          <a:ext cx="822960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Visio" r:id="rId3" imgW="2447687" imgH="648891" progId="Visio.Drawing.6">
                  <p:embed/>
                </p:oleObj>
              </mc:Choice>
              <mc:Fallback>
                <p:oleObj name="Visio" r:id="rId3" imgW="2447687" imgH="64889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229600" cy="218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2946032D-076E-4408-9FE8-56306531CB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4724400"/>
          <a:ext cx="32004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5" imgW="1079500" imgH="228600" progId="Equation.3">
                  <p:embed/>
                </p:oleObj>
              </mc:Choice>
              <mc:Fallback>
                <p:oleObj name="Equation" r:id="rId5" imgW="10795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2004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5">
            <a:extLst>
              <a:ext uri="{FF2B5EF4-FFF2-40B4-BE49-F238E27FC236}">
                <a16:creationId xmlns:a16="http://schemas.microsoft.com/office/drawing/2014/main" id="{88D3091F-1DDA-465C-8D77-A7A6AE39A3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419600"/>
          <a:ext cx="342900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7" imgW="1384300" imgH="762000" progId="Equation.3">
                  <p:embed/>
                </p:oleObj>
              </mc:Choice>
              <mc:Fallback>
                <p:oleObj name="Equation" r:id="rId7" imgW="1384300" imgH="7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342900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578FA79D-5A6B-4C1C-B4C9-3EA663DC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CAECC9D-BFEB-4C3E-84CE-083277173249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3AAA2E4-CDF1-4151-BD5B-B94BD1E04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bound on routing load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47459EE3-9CC3-4E55-A36B-D5D6DB1A1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2205038"/>
            <a:ext cx="215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10245" name="Oval 6">
            <a:extLst>
              <a:ext uri="{FF2B5EF4-FFF2-40B4-BE49-F238E27FC236}">
                <a16:creationId xmlns:a16="http://schemas.microsoft.com/office/drawing/2014/main" id="{FCD43568-F2D0-4808-BBF7-E18E9AE98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989138"/>
            <a:ext cx="1225550" cy="490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i="1"/>
              <a:t>x</a:t>
            </a:r>
          </a:p>
        </p:txBody>
      </p:sp>
      <p:sp>
        <p:nvSpPr>
          <p:cNvPr id="10246" name="Oval 9">
            <a:extLst>
              <a:ext uri="{FF2B5EF4-FFF2-40B4-BE49-F238E27FC236}">
                <a16:creationId xmlns:a16="http://schemas.microsoft.com/office/drawing/2014/main" id="{4D7EAED7-26EE-48DE-8B30-F3F31A7C6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989138"/>
            <a:ext cx="1238250" cy="490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i="1"/>
              <a:t>n </a:t>
            </a:r>
            <a:r>
              <a:rPr lang="en-US" altLang="zh-TW"/>
              <a:t>- </a:t>
            </a:r>
            <a:r>
              <a:rPr lang="en-US" altLang="zh-TW" i="1"/>
              <a:t>x</a:t>
            </a:r>
          </a:p>
        </p:txBody>
      </p:sp>
      <p:graphicFrame>
        <p:nvGraphicFramePr>
          <p:cNvPr id="10247" name="Object 12">
            <a:extLst>
              <a:ext uri="{FF2B5EF4-FFF2-40B4-BE49-F238E27FC236}">
                <a16:creationId xmlns:a16="http://schemas.microsoft.com/office/drawing/2014/main" id="{AF976CE5-4FF7-44C5-B509-5726012F10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3036888"/>
          <a:ext cx="40005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方程式" r:id="rId3" imgW="4000500" imgH="2679700" progId="Equation.3">
                  <p:embed/>
                </p:oleObj>
              </mc:Choice>
              <mc:Fallback>
                <p:oleObj name="方程式" r:id="rId3" imgW="4000500" imgH="2679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036888"/>
                        <a:ext cx="4000500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>
            <a:extLst>
              <a:ext uri="{FF2B5EF4-FFF2-40B4-BE49-F238E27FC236}">
                <a16:creationId xmlns:a16="http://schemas.microsoft.com/office/drawing/2014/main" id="{0DEBA376-A1B4-46E8-A5B1-1234B8FB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2F5A372-6EDC-4235-AF96-47104B8B4F82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A55BC7C-65F3-4A86-9165-9B53C1129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bound on routing load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444B1FC-07B8-4C41-9CEC-73B532FC4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2205038"/>
            <a:ext cx="215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  <p:sp>
        <p:nvSpPr>
          <p:cNvPr id="11269" name="Oval 4">
            <a:extLst>
              <a:ext uri="{FF2B5EF4-FFF2-40B4-BE49-F238E27FC236}">
                <a16:creationId xmlns:a16="http://schemas.microsoft.com/office/drawing/2014/main" id="{89C43F95-88C8-4324-8827-C49B020F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989138"/>
            <a:ext cx="1225550" cy="490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i="1"/>
              <a:t>&gt;=</a:t>
            </a:r>
            <a:r>
              <a:rPr lang="el-GR" altLang="zh-TW" i="1">
                <a:cs typeface="Arial" panose="020B0604020202020204" pitchFamily="34" charset="0"/>
              </a:rPr>
              <a:t>δ</a:t>
            </a:r>
            <a:r>
              <a:rPr lang="en-US" altLang="zh-TW" i="1">
                <a:cs typeface="Arial" panose="020B0604020202020204" pitchFamily="34" charset="0"/>
              </a:rPr>
              <a:t>n</a:t>
            </a:r>
            <a:endParaRPr lang="el-GR" altLang="zh-TW" i="1">
              <a:cs typeface="Arial" panose="020B0604020202020204" pitchFamily="34" charset="0"/>
            </a:endParaRPr>
          </a:p>
        </p:txBody>
      </p:sp>
      <p:sp>
        <p:nvSpPr>
          <p:cNvPr id="11270" name="Oval 5">
            <a:extLst>
              <a:ext uri="{FF2B5EF4-FFF2-40B4-BE49-F238E27FC236}">
                <a16:creationId xmlns:a16="http://schemas.microsoft.com/office/drawing/2014/main" id="{A0B6ECC7-F8A0-4E74-AB59-659F74C6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989138"/>
            <a:ext cx="1238250" cy="490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i="1"/>
              <a:t>&gt;=</a:t>
            </a:r>
            <a:r>
              <a:rPr lang="el-GR" altLang="zh-TW" i="1">
                <a:cs typeface="Arial" panose="020B0604020202020204" pitchFamily="34" charset="0"/>
              </a:rPr>
              <a:t>δ</a:t>
            </a:r>
            <a:r>
              <a:rPr lang="en-US" altLang="zh-TW" i="1">
                <a:cs typeface="Arial" panose="020B0604020202020204" pitchFamily="34" charset="0"/>
              </a:rPr>
              <a:t>n</a:t>
            </a:r>
            <a:endParaRPr lang="el-GR" altLang="zh-TW" i="1">
              <a:cs typeface="Arial" panose="020B0604020202020204" pitchFamily="34" charset="0"/>
            </a:endParaRPr>
          </a:p>
        </p:txBody>
      </p:sp>
      <p:graphicFrame>
        <p:nvGraphicFramePr>
          <p:cNvPr id="11271" name="Object 6">
            <a:extLst>
              <a:ext uri="{FF2B5EF4-FFF2-40B4-BE49-F238E27FC236}">
                <a16:creationId xmlns:a16="http://schemas.microsoft.com/office/drawing/2014/main" id="{C0EF13C6-6D09-47BA-BD8E-0B0C21580C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4163" y="2997200"/>
          <a:ext cx="575151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方程式" r:id="rId3" imgW="3416300" imgH="762000" progId="Equation.3">
                  <p:embed/>
                </p:oleObj>
              </mc:Choice>
              <mc:Fallback>
                <p:oleObj name="方程式" r:id="rId3" imgW="3416300" imgH="76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2997200"/>
                        <a:ext cx="5751512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A4A5A6C7-B7C7-43E5-B003-E283411507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0095" y="3784601"/>
            <a:ext cx="3323809" cy="250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8F676524-51EB-4E54-9985-CF381C2E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5B8C7BE-6543-42A3-BBA3-A3E37DCFAF5D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7C835E3-2A4A-41CB-8182-9F48CFCA4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Median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7237EF4-B3F6-4939-8A4F-198207049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Let </a:t>
            </a:r>
            <a:r>
              <a:rPr lang="en-US" altLang="zh-TW" i="1"/>
              <a:t>r</a:t>
            </a:r>
            <a:r>
              <a:rPr lang="en-US" altLang="zh-TW"/>
              <a:t> be the median of graph </a:t>
            </a:r>
            <a:r>
              <a:rPr lang="en-US" altLang="zh-TW" i="1"/>
              <a:t>G</a:t>
            </a:r>
            <a:r>
              <a:rPr lang="en-US" altLang="zh-TW"/>
              <a:t>=(</a:t>
            </a:r>
            <a:r>
              <a:rPr lang="en-US" altLang="zh-TW" i="1"/>
              <a:t>V</a:t>
            </a:r>
            <a:r>
              <a:rPr lang="en-US" altLang="zh-TW"/>
              <a:t>,</a:t>
            </a:r>
            <a:r>
              <a:rPr lang="en-US" altLang="zh-TW" i="1"/>
              <a:t>E</a:t>
            </a:r>
            <a:r>
              <a:rPr lang="en-US" altLang="zh-TW"/>
              <a:t>,</a:t>
            </a:r>
            <a:r>
              <a:rPr lang="en-US" altLang="zh-TW" i="1"/>
              <a:t>W</a:t>
            </a:r>
            <a:r>
              <a:rPr lang="en-US" altLang="zh-TW"/>
              <a:t>), i.e., the vertex with the minimum total distance to all vertices.</a:t>
            </a:r>
          </a:p>
          <a:p>
            <a:pPr eaLnBrk="1" hangingPunct="1"/>
            <a:r>
              <a:rPr lang="en-US" altLang="zh-TW"/>
              <a:t>In other words, </a:t>
            </a:r>
            <a:r>
              <a:rPr lang="en-US" altLang="zh-TW" i="1"/>
              <a:t>r</a:t>
            </a:r>
            <a:r>
              <a:rPr lang="en-US" altLang="zh-TW"/>
              <a:t> minimizes the function</a:t>
            </a:r>
          </a:p>
        </p:txBody>
      </p:sp>
      <p:graphicFrame>
        <p:nvGraphicFramePr>
          <p:cNvPr id="12293" name="Object 4">
            <a:extLst>
              <a:ext uri="{FF2B5EF4-FFF2-40B4-BE49-F238E27FC236}">
                <a16:creationId xmlns:a16="http://schemas.microsoft.com/office/drawing/2014/main" id="{4A8AB5CC-6AFD-4666-A162-61031A7546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032035"/>
              </p:ext>
            </p:extLst>
          </p:nvPr>
        </p:nvGraphicFramePr>
        <p:xfrm>
          <a:off x="1357255" y="4077072"/>
          <a:ext cx="6429490" cy="1984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方程式" r:id="rId3" imgW="2590560" imgH="799920" progId="Equation.3">
                  <p:embed/>
                </p:oleObj>
              </mc:Choice>
              <mc:Fallback>
                <p:oleObj name="方程式" r:id="rId3" imgW="2590560" imgH="799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55" y="4077072"/>
                        <a:ext cx="6429490" cy="1984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537</Words>
  <Application>Microsoft Office PowerPoint</Application>
  <PresentationFormat>如螢幕大小 (4:3)</PresentationFormat>
  <Paragraphs>79</Paragraphs>
  <Slides>18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細明體</vt:lpstr>
      <vt:lpstr>新細明體</vt:lpstr>
      <vt:lpstr>標楷體</vt:lpstr>
      <vt:lpstr>Arial</vt:lpstr>
      <vt:lpstr>Cambria Math</vt:lpstr>
      <vt:lpstr>Comic Sans MS</vt:lpstr>
      <vt:lpstr>Times New Roman</vt:lpstr>
      <vt:lpstr>1_預設簡報設計</vt:lpstr>
      <vt:lpstr>方程式</vt:lpstr>
      <vt:lpstr>Visio</vt:lpstr>
      <vt:lpstr>Equation</vt:lpstr>
      <vt:lpstr>Minimum Routing Cost Spanning Trees</vt:lpstr>
      <vt:lpstr>Minimum routing cost spanning trees</vt:lpstr>
      <vt:lpstr>Routing cost C(T)=192</vt:lpstr>
      <vt:lpstr>Routing load l(T,e)</vt:lpstr>
      <vt:lpstr>Routing cost C(T)=192</vt:lpstr>
      <vt:lpstr>The impact of the topology</vt:lpstr>
      <vt:lpstr>bound on routing load</vt:lpstr>
      <vt:lpstr>bound on routing load</vt:lpstr>
      <vt:lpstr>Median</vt:lpstr>
      <vt:lpstr>A 2-approximation</vt:lpstr>
      <vt:lpstr>Centroid</vt:lpstr>
      <vt:lpstr>Some interesting vertices</vt:lpstr>
      <vt:lpstr>1/2, 1/3, 1/4-separators</vt:lpstr>
      <vt:lpstr>A δ-separator</vt:lpstr>
      <vt:lpstr>A 15/8-approximation algorithm</vt:lpstr>
      <vt:lpstr>A 3/2-approximation algorithm</vt:lpstr>
      <vt:lpstr>An MST with large routing cost</vt:lpstr>
      <vt:lpstr>A smaller routing cost tree with much larger weight (n+1 vertices)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conserved regions in sequence alignments</dc:title>
  <dc:creator>Veriton</dc:creator>
  <cp:lastModifiedBy>Windows 使用者</cp:lastModifiedBy>
  <cp:revision>270</cp:revision>
  <dcterms:created xsi:type="dcterms:W3CDTF">2001-07-28T00:54:06Z</dcterms:created>
  <dcterms:modified xsi:type="dcterms:W3CDTF">2024-03-19T06:47:36Z</dcterms:modified>
</cp:coreProperties>
</file>