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2" r:id="rId9"/>
    <p:sldId id="263" r:id="rId10"/>
    <p:sldId id="264" r:id="rId11"/>
    <p:sldId id="266" r:id="rId12"/>
    <p:sldId id="267" r:id="rId13"/>
    <p:sldId id="268" r:id="rId14"/>
    <p:sldId id="270" r:id="rId15"/>
    <p:sldId id="278" r:id="rId16"/>
    <p:sldId id="276" r:id="rId17"/>
    <p:sldId id="272" r:id="rId18"/>
    <p:sldId id="279" r:id="rId19"/>
    <p:sldId id="273" r:id="rId20"/>
    <p:sldId id="280" r:id="rId21"/>
    <p:sldId id="281" r:id="rId22"/>
    <p:sldId id="282" r:id="rId23"/>
    <p:sldId id="274" r:id="rId24"/>
    <p:sldId id="283" r:id="rId25"/>
    <p:sldId id="284" r:id="rId26"/>
    <p:sldId id="285" r:id="rId27"/>
    <p:sldId id="275" r:id="rId28"/>
    <p:sldId id="287" r:id="rId29"/>
    <p:sldId id="288" r:id="rId30"/>
    <p:sldId id="291" r:id="rId31"/>
    <p:sldId id="289" r:id="rId32"/>
    <p:sldId id="290" r:id="rId33"/>
    <p:sldId id="295" r:id="rId34"/>
    <p:sldId id="292" r:id="rId35"/>
    <p:sldId id="293" r:id="rId36"/>
    <p:sldId id="294" r:id="rId37"/>
    <p:sldId id="296" r:id="rId38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155" autoAdjust="0"/>
  </p:normalViewPr>
  <p:slideViewPr>
    <p:cSldViewPr snapToGrid="0">
      <p:cViewPr varScale="1">
        <p:scale>
          <a:sx n="105" d="100"/>
          <a:sy n="105" d="100"/>
        </p:scale>
        <p:origin x="24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34B958F-2B81-44BC-AE41-7EC9E335CF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C1DA2526-27CB-429F-9E23-A193E424F3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A380ADC-97B5-4735-AAF2-71F1E4AE6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EE47A-3691-4B5F-9CD8-6F5D82E11D3E}" type="datetimeFigureOut">
              <a:rPr lang="zh-TW" altLang="en-US" smtClean="0"/>
              <a:t>2021/6/14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B51E7E2-13BD-4BA0-A2B0-ECBA05BF1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EDD048E-6323-4D09-B6F3-5201C6862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33BC1-3CC1-4652-951A-33CCD8BD8AB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7965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7AA51C2-41E0-42E1-84BA-E143C2C73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407A23A9-1894-4664-8466-E83792CB72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FC8E655-21DC-4E74-B762-071B6C3F8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EE47A-3691-4B5F-9CD8-6F5D82E11D3E}" type="datetimeFigureOut">
              <a:rPr lang="zh-TW" altLang="en-US" smtClean="0"/>
              <a:t>2021/6/14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E7E7A0F-B89C-43B1-A1D0-56E7DC2AF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21CF8C1-F452-4653-AFA8-CE119AA99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33BC1-3CC1-4652-951A-33CCD8BD8AB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04660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6F71C8AF-8DD6-4CFF-94C6-3FC7AB0DF0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957F4881-AE12-4369-9353-770ED2A781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D7B5ECA-5147-47D3-95ED-84EE251E2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EE47A-3691-4B5F-9CD8-6F5D82E11D3E}" type="datetimeFigureOut">
              <a:rPr lang="zh-TW" altLang="en-US" smtClean="0"/>
              <a:t>2021/6/14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F0B2D99-D692-4A5F-8482-4969DC71C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7F17A2C-F6FD-4BFC-B559-B04835A24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33BC1-3CC1-4652-951A-33CCD8BD8AB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229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80AD930-9A10-4FEF-912B-C9A5C471F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8E12E7D-C70B-4D60-8B68-0375BEE279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B214BAE-1065-4BBD-9CFC-9E15D0EB5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EE47A-3691-4B5F-9CD8-6F5D82E11D3E}" type="datetimeFigureOut">
              <a:rPr lang="zh-TW" altLang="en-US" smtClean="0"/>
              <a:t>2021/6/14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DCBCD74-963C-46D1-A3B6-C99D769D3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219301F-39D4-44D3-AA32-C511B1D7B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33BC1-3CC1-4652-951A-33CCD8BD8AB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1213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E53CBF2-7978-45AC-9BA2-0A3D92323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8771EB28-6DD3-4ADF-97DE-BDB9495A05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B1086A5-9FE1-43CE-9D46-24D707073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EE47A-3691-4B5F-9CD8-6F5D82E11D3E}" type="datetimeFigureOut">
              <a:rPr lang="zh-TW" altLang="en-US" smtClean="0"/>
              <a:t>2021/6/14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D09FAA6-80C5-4EAB-A889-C5DEDF90C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C2BA0A9-3E6B-4B38-B9F7-EB1D3246B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33BC1-3CC1-4652-951A-33CCD8BD8AB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2766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CD74511-2425-409C-B0B8-522F474AE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71626E0-B231-4950-8FB1-6F8E51028B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6EDDD0D5-EC85-4DF6-B578-9C93C62358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6446169E-818C-4B19-B3ED-0230758A2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EE47A-3691-4B5F-9CD8-6F5D82E11D3E}" type="datetimeFigureOut">
              <a:rPr lang="zh-TW" altLang="en-US" smtClean="0"/>
              <a:t>2021/6/14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5E2CA155-2ABF-4A11-8B20-C7F887051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087A7044-FAD4-422E-8873-4821088E9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33BC1-3CC1-4652-951A-33CCD8BD8AB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63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41ACF71-90A4-4C64-BB87-369545370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DECD03F-CA3D-4621-B5F6-EBF78C0A55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2FE8C315-B54C-4E9D-9C15-BA6EA9508B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2991C880-1D98-4CB5-AF0E-608232D8DF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72D1CFCC-C49B-4FF4-9DFC-2613003BF6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C51CCE99-F5D3-487C-ACDA-72E7A35B7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EE47A-3691-4B5F-9CD8-6F5D82E11D3E}" type="datetimeFigureOut">
              <a:rPr lang="zh-TW" altLang="en-US" smtClean="0"/>
              <a:t>2021/6/14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34E87169-DD26-4459-9BFF-DEA53179E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C8995E38-6EF5-4A50-8F77-DE1AC35F5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33BC1-3CC1-4652-951A-33CCD8BD8AB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4420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C58200F-D166-4908-AD16-C2A11D3FC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4720A18F-4931-4A03-AF82-FF676D038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EE47A-3691-4B5F-9CD8-6F5D82E11D3E}" type="datetimeFigureOut">
              <a:rPr lang="zh-TW" altLang="en-US" smtClean="0"/>
              <a:t>2021/6/14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B8804824-1026-4FC1-94F2-6FB7FFBA4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0F0D67D6-D274-4A9D-BD40-C0DD8F375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33BC1-3CC1-4652-951A-33CCD8BD8AB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3920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728DF83D-39BA-46D8-B7C1-77E8A3610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EE47A-3691-4B5F-9CD8-6F5D82E11D3E}" type="datetimeFigureOut">
              <a:rPr lang="zh-TW" altLang="en-US" smtClean="0"/>
              <a:t>2021/6/14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1F7DE32B-2A2B-4F95-928B-9DAAF61F3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3E788B3-60FB-4376-92F2-5FBA4F8C8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33BC1-3CC1-4652-951A-33CCD8BD8AB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384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24CB1B8-B268-4C1A-B989-49999B1F5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E4E78C8-138D-4E55-BD54-90D6DB9A49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8272CB52-0DD6-446B-9664-3B45FCFC3B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97515EC9-2D56-478F-8E6E-99B773ECB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EE47A-3691-4B5F-9CD8-6F5D82E11D3E}" type="datetimeFigureOut">
              <a:rPr lang="zh-TW" altLang="en-US" smtClean="0"/>
              <a:t>2021/6/14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9DAD0F85-2BA3-4DF2-81A8-07E8896ED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EB12CA24-4689-406F-899F-82B2A8B35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33BC1-3CC1-4652-951A-33CCD8BD8AB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01069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AF233E6-1482-4DC5-B5DC-C0F3F7FA3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443AC715-B32F-4360-9FC3-502A140F74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9F6585-F0D9-45E0-B94C-9040909475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D4E4C482-6580-43A1-B961-4CF88F6F7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EE47A-3691-4B5F-9CD8-6F5D82E11D3E}" type="datetimeFigureOut">
              <a:rPr lang="zh-TW" altLang="en-US" smtClean="0"/>
              <a:t>2021/6/14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D91E7836-4B25-4D6B-8983-01D2A7B3E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4EB80109-B629-4C53-BF50-32521685E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33BC1-3CC1-4652-951A-33CCD8BD8AB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32674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B4268BFD-764B-4E39-A0EA-015AD1E3B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4BFF7B1E-1476-4449-BE8E-5C480D2F5D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33E3F9F-4593-4386-B981-A985FBDD13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EE47A-3691-4B5F-9CD8-6F5D82E11D3E}" type="datetimeFigureOut">
              <a:rPr lang="zh-TW" altLang="en-US" smtClean="0"/>
              <a:t>2021/6/14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29A9104-497E-4086-9350-12F758AB23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AEB1E5D-7C8C-4C97-B6C6-0C8F35CDFA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33BC1-3CC1-4652-951A-33CCD8BD8AB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3143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3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5B2D721-C9E6-4B52-AA30-2B0D903445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54199"/>
            <a:ext cx="9144000" cy="1655763"/>
          </a:xfrm>
        </p:spPr>
        <p:txBody>
          <a:bodyPr>
            <a:normAutofit fontScale="90000"/>
          </a:bodyPr>
          <a:lstStyle/>
          <a:p>
            <a:r>
              <a:rPr lang="en-US" altLang="zh-TW" dirty="0"/>
              <a:t>Maximum and Minimum Degree Conditions For Embedding Trees</a:t>
            </a:r>
            <a:endParaRPr lang="zh-TW" altLang="en-US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69252D3D-0A76-4A0A-9BF8-1B81599B2F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84918"/>
            <a:ext cx="9144000" cy="1655762"/>
          </a:xfrm>
        </p:spPr>
        <p:txBody>
          <a:bodyPr>
            <a:normAutofit/>
          </a:bodyPr>
          <a:lstStyle/>
          <a:p>
            <a:r>
              <a:rPr lang="en-US" altLang="zh-TW" dirty="0"/>
              <a:t>Guido </a:t>
            </a:r>
            <a:r>
              <a:rPr lang="en-US" altLang="zh-TW" dirty="0" err="1"/>
              <a:t>Besomi</a:t>
            </a:r>
            <a:r>
              <a:rPr lang="en-US" altLang="zh-TW" dirty="0"/>
              <a:t>, </a:t>
            </a:r>
            <a:r>
              <a:rPr lang="en-US" altLang="zh-TW" dirty="0" err="1"/>
              <a:t>Matías</a:t>
            </a:r>
            <a:r>
              <a:rPr lang="en-US" altLang="zh-TW" dirty="0"/>
              <a:t> </a:t>
            </a:r>
            <a:r>
              <a:rPr lang="en-US" altLang="zh-TW" dirty="0" err="1"/>
              <a:t>Pavez-Signé</a:t>
            </a:r>
            <a:r>
              <a:rPr lang="en-US" altLang="zh-TW" dirty="0"/>
              <a:t>, and Maya Stein</a:t>
            </a:r>
          </a:p>
          <a:p>
            <a:r>
              <a:rPr lang="en-US" altLang="zh-TW" i="1" dirty="0"/>
              <a:t>SIAM J. Discrete Math.</a:t>
            </a:r>
            <a:r>
              <a:rPr lang="en-US" altLang="zh-TW" dirty="0"/>
              <a:t>, 34(4), 2108–2123. (16 pages)</a:t>
            </a:r>
          </a:p>
          <a:p>
            <a:r>
              <a:rPr lang="en-US" altLang="zh-TW" dirty="0"/>
              <a:t>Presenters: </a:t>
            </a:r>
            <a:r>
              <a:rPr lang="zh-TW" altLang="en-US" dirty="0"/>
              <a:t>穆大有，王柏元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787419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E2F9ED7-32F3-4B82-B2FC-E63CE31FDD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6092"/>
            <a:ext cx="10515600" cy="534573"/>
          </a:xfrm>
        </p:spPr>
        <p:txBody>
          <a:bodyPr/>
          <a:lstStyle/>
          <a:p>
            <a:r>
              <a:rPr lang="en-US" altLang="zh-TW" dirty="0"/>
              <a:t>The proposed conjecture</a:t>
            </a:r>
            <a:endParaRPr lang="zh-TW" altLang="en-US" dirty="0"/>
          </a:p>
        </p:txBody>
      </p:sp>
      <p:sp>
        <p:nvSpPr>
          <p:cNvPr id="117" name="標題 1">
            <a:extLst>
              <a:ext uri="{FF2B5EF4-FFF2-40B4-BE49-F238E27FC236}">
                <a16:creationId xmlns:a16="http://schemas.microsoft.com/office/drawing/2014/main" id="{C948E76E-5AEB-4908-B9B4-8B649EDFE82B}"/>
              </a:ext>
            </a:extLst>
          </p:cNvPr>
          <p:cNvSpPr txBox="1">
            <a:spLocks/>
          </p:cNvSpPr>
          <p:nvPr/>
        </p:nvSpPr>
        <p:spPr>
          <a:xfrm>
            <a:off x="838200" y="365124"/>
            <a:ext cx="10515600" cy="8024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/>
              <a:t>Proposed conjecture</a:t>
            </a:r>
            <a:endParaRPr lang="zh-TW" altLang="en-US" dirty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40655AE0-BD0B-4113-9165-AB60CD08AB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00665"/>
            <a:ext cx="10359683" cy="748944"/>
          </a:xfrm>
          <a:prstGeom prst="rect">
            <a:avLst/>
          </a:prstGeom>
        </p:spPr>
      </p:pic>
      <p:cxnSp>
        <p:nvCxnSpPr>
          <p:cNvPr id="11" name="直線單箭頭接點 10">
            <a:extLst>
              <a:ext uri="{FF2B5EF4-FFF2-40B4-BE49-F238E27FC236}">
                <a16:creationId xmlns:a16="http://schemas.microsoft.com/office/drawing/2014/main" id="{354CCADD-978A-4A39-94B9-E7954B1561AA}"/>
              </a:ext>
            </a:extLst>
          </p:cNvPr>
          <p:cNvCxnSpPr/>
          <p:nvPr/>
        </p:nvCxnSpPr>
        <p:spPr>
          <a:xfrm>
            <a:off x="1409114" y="2700996"/>
            <a:ext cx="0" cy="3615397"/>
          </a:xfrm>
          <a:prstGeom prst="straightConnector1">
            <a:avLst/>
          </a:prstGeom>
          <a:ln w="762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4CB45AF8-A993-44CB-9DE3-B18E2857A1B7}"/>
                  </a:ext>
                </a:extLst>
              </p:cNvPr>
              <p:cNvSpPr txBox="1"/>
              <p:nvPr/>
            </p:nvSpPr>
            <p:spPr>
              <a:xfrm>
                <a:off x="766105" y="3895395"/>
                <a:ext cx="40796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α</m:t>
                      </m:r>
                    </m:oMath>
                  </m:oMathPara>
                </a14:m>
                <a:endParaRPr lang="en-US" altLang="zh-TW" b="0" dirty="0"/>
              </a:p>
            </p:txBody>
          </p:sp>
        </mc:Choice>
        <mc:Fallback xmlns="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4CB45AF8-A993-44CB-9DE3-B18E2857A1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105" y="3895395"/>
                <a:ext cx="407962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文字方塊 48">
            <a:extLst>
              <a:ext uri="{FF2B5EF4-FFF2-40B4-BE49-F238E27FC236}">
                <a16:creationId xmlns:a16="http://schemas.microsoft.com/office/drawing/2014/main" id="{827F962B-93A2-4EB1-8FCA-FA76A8CDFA87}"/>
              </a:ext>
            </a:extLst>
          </p:cNvPr>
          <p:cNvSpPr txBox="1"/>
          <p:nvPr/>
        </p:nvSpPr>
        <p:spPr>
          <a:xfrm>
            <a:off x="939020" y="2439386"/>
            <a:ext cx="4079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0" dirty="0">
                <a:solidFill>
                  <a:srgbClr val="FF0000"/>
                </a:solidFill>
              </a:rPr>
              <a:t>0</a:t>
            </a:r>
            <a:endParaRPr lang="en-US" altLang="zh-TW" b="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文字方塊 49">
                <a:extLst>
                  <a:ext uri="{FF2B5EF4-FFF2-40B4-BE49-F238E27FC236}">
                    <a16:creationId xmlns:a16="http://schemas.microsoft.com/office/drawing/2014/main" id="{B4FC01D6-67BA-4164-A276-ED1B93AD80BF}"/>
                  </a:ext>
                </a:extLst>
              </p:cNvPr>
              <p:cNvSpPr txBox="1"/>
              <p:nvPr/>
            </p:nvSpPr>
            <p:spPr>
              <a:xfrm>
                <a:off x="800692" y="5933571"/>
                <a:ext cx="684617" cy="702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800" b="0" dirty="0">
                    <a:solidFill>
                      <a:srgbClr val="FF0000"/>
                    </a:solidFill>
                  </a:rPr>
                  <a:t>~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altLang="zh-TW" sz="2800" b="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0" name="文字方塊 49">
                <a:extLst>
                  <a:ext uri="{FF2B5EF4-FFF2-40B4-BE49-F238E27FC236}">
                    <a16:creationId xmlns:a16="http://schemas.microsoft.com/office/drawing/2014/main" id="{B4FC01D6-67BA-4164-A276-ED1B93AD80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692" y="5933571"/>
                <a:ext cx="684617" cy="702885"/>
              </a:xfrm>
              <a:prstGeom prst="rect">
                <a:avLst/>
              </a:prstGeom>
              <a:blipFill>
                <a:blip r:embed="rId4"/>
                <a:stretch>
                  <a:fillRect l="-17699" b="-1120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橢圓 50">
            <a:extLst>
              <a:ext uri="{FF2B5EF4-FFF2-40B4-BE49-F238E27FC236}">
                <a16:creationId xmlns:a16="http://schemas.microsoft.com/office/drawing/2014/main" id="{9272F724-767E-43AA-9D6D-68446041FCA7}"/>
              </a:ext>
            </a:extLst>
          </p:cNvPr>
          <p:cNvSpPr/>
          <p:nvPr/>
        </p:nvSpPr>
        <p:spPr>
          <a:xfrm>
            <a:off x="3076349" y="5278735"/>
            <a:ext cx="360000" cy="360000"/>
          </a:xfrm>
          <a:prstGeom prst="ellipse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accent1"/>
              </a:solidFill>
            </a:endParaRPr>
          </a:p>
        </p:txBody>
      </p:sp>
      <p:cxnSp>
        <p:nvCxnSpPr>
          <p:cNvPr id="52" name="直線接點 51">
            <a:extLst>
              <a:ext uri="{FF2B5EF4-FFF2-40B4-BE49-F238E27FC236}">
                <a16:creationId xmlns:a16="http://schemas.microsoft.com/office/drawing/2014/main" id="{E53AEC94-774C-481F-85D4-8D4A79E5F69D}"/>
              </a:ext>
            </a:extLst>
          </p:cNvPr>
          <p:cNvCxnSpPr>
            <a:cxnSpLocks/>
            <a:stCxn id="51" idx="6"/>
          </p:cNvCxnSpPr>
          <p:nvPr/>
        </p:nvCxnSpPr>
        <p:spPr>
          <a:xfrm>
            <a:off x="3436349" y="5458735"/>
            <a:ext cx="33682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接點 52">
            <a:extLst>
              <a:ext uri="{FF2B5EF4-FFF2-40B4-BE49-F238E27FC236}">
                <a16:creationId xmlns:a16="http://schemas.microsoft.com/office/drawing/2014/main" id="{46FEE5AB-E501-4C64-81E1-59AC59C868CC}"/>
              </a:ext>
            </a:extLst>
          </p:cNvPr>
          <p:cNvCxnSpPr>
            <a:cxnSpLocks/>
            <a:stCxn id="51" idx="2"/>
          </p:cNvCxnSpPr>
          <p:nvPr/>
        </p:nvCxnSpPr>
        <p:spPr>
          <a:xfrm flipH="1">
            <a:off x="2592018" y="5458735"/>
            <a:ext cx="48433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接點 53">
            <a:extLst>
              <a:ext uri="{FF2B5EF4-FFF2-40B4-BE49-F238E27FC236}">
                <a16:creationId xmlns:a16="http://schemas.microsoft.com/office/drawing/2014/main" id="{5A3AEA10-EC0A-4DA2-8728-34A0764F9712}"/>
              </a:ext>
            </a:extLst>
          </p:cNvPr>
          <p:cNvCxnSpPr>
            <a:cxnSpLocks/>
            <a:stCxn id="51" idx="3"/>
          </p:cNvCxnSpPr>
          <p:nvPr/>
        </p:nvCxnSpPr>
        <p:spPr>
          <a:xfrm flipH="1">
            <a:off x="2704560" y="5586014"/>
            <a:ext cx="424510" cy="1958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接點 54">
            <a:extLst>
              <a:ext uri="{FF2B5EF4-FFF2-40B4-BE49-F238E27FC236}">
                <a16:creationId xmlns:a16="http://schemas.microsoft.com/office/drawing/2014/main" id="{9D4CD86E-52F0-40A3-B04D-5628A4CECBCD}"/>
              </a:ext>
            </a:extLst>
          </p:cNvPr>
          <p:cNvCxnSpPr>
            <a:cxnSpLocks/>
            <a:stCxn id="51" idx="1"/>
          </p:cNvCxnSpPr>
          <p:nvPr/>
        </p:nvCxnSpPr>
        <p:spPr>
          <a:xfrm flipH="1" flipV="1">
            <a:off x="2592018" y="5135570"/>
            <a:ext cx="537052" cy="19588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文字方塊 55">
                <a:extLst>
                  <a:ext uri="{FF2B5EF4-FFF2-40B4-BE49-F238E27FC236}">
                    <a16:creationId xmlns:a16="http://schemas.microsoft.com/office/drawing/2014/main" id="{3B15E72E-9E88-47D8-A142-7302525B7F0A}"/>
                  </a:ext>
                </a:extLst>
              </p:cNvPr>
              <p:cNvSpPr txBox="1"/>
              <p:nvPr/>
            </p:nvSpPr>
            <p:spPr>
              <a:xfrm>
                <a:off x="2176423" y="5850521"/>
                <a:ext cx="3704644" cy="6313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altLang="zh-TW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altLang="zh-TW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altLang="zh-TW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TW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en-US" altLang="zh-TW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zh-TW" sz="2400" dirty="0">
                    <a:solidFill>
                      <a:schemeClr val="accent1"/>
                    </a:solidFill>
                  </a:rPr>
                  <a:t> and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TW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altLang="zh-TW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altLang="zh-TW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altLang="zh-TW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altLang="zh-TW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en-US" altLang="zh-TW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zh-TW" altLang="en-US" sz="24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56" name="文字方塊 55">
                <a:extLst>
                  <a:ext uri="{FF2B5EF4-FFF2-40B4-BE49-F238E27FC236}">
                    <a16:creationId xmlns:a16="http://schemas.microsoft.com/office/drawing/2014/main" id="{3B15E72E-9E88-47D8-A142-7302525B7F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6423" y="5850521"/>
                <a:ext cx="3704644" cy="631391"/>
              </a:xfrm>
              <a:prstGeom prst="rect">
                <a:avLst/>
              </a:prstGeom>
              <a:blipFill>
                <a:blip r:embed="rId5"/>
                <a:stretch>
                  <a:fillRect b="-873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橢圓 56">
            <a:extLst>
              <a:ext uri="{FF2B5EF4-FFF2-40B4-BE49-F238E27FC236}">
                <a16:creationId xmlns:a16="http://schemas.microsoft.com/office/drawing/2014/main" id="{7CCA50C2-407A-4259-BBD3-05E49D412D92}"/>
              </a:ext>
            </a:extLst>
          </p:cNvPr>
          <p:cNvSpPr/>
          <p:nvPr/>
        </p:nvSpPr>
        <p:spPr>
          <a:xfrm>
            <a:off x="4747280" y="5277457"/>
            <a:ext cx="360000" cy="360000"/>
          </a:xfrm>
          <a:prstGeom prst="ellipse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accent1"/>
              </a:solidFill>
            </a:endParaRPr>
          </a:p>
        </p:txBody>
      </p:sp>
      <p:cxnSp>
        <p:nvCxnSpPr>
          <p:cNvPr id="60" name="直線接點 59">
            <a:extLst>
              <a:ext uri="{FF2B5EF4-FFF2-40B4-BE49-F238E27FC236}">
                <a16:creationId xmlns:a16="http://schemas.microsoft.com/office/drawing/2014/main" id="{EAD3F684-25C9-45E0-AB60-CE23CBD3FC47}"/>
              </a:ext>
            </a:extLst>
          </p:cNvPr>
          <p:cNvCxnSpPr>
            <a:cxnSpLocks/>
            <a:stCxn id="57" idx="6"/>
          </p:cNvCxnSpPr>
          <p:nvPr/>
        </p:nvCxnSpPr>
        <p:spPr>
          <a:xfrm>
            <a:off x="5107280" y="5457457"/>
            <a:ext cx="33682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接點 60">
            <a:extLst>
              <a:ext uri="{FF2B5EF4-FFF2-40B4-BE49-F238E27FC236}">
                <a16:creationId xmlns:a16="http://schemas.microsoft.com/office/drawing/2014/main" id="{CD7FD33B-F24A-498D-A84B-C2280A226D2E}"/>
              </a:ext>
            </a:extLst>
          </p:cNvPr>
          <p:cNvCxnSpPr>
            <a:cxnSpLocks/>
            <a:stCxn id="57" idx="2"/>
          </p:cNvCxnSpPr>
          <p:nvPr/>
        </p:nvCxnSpPr>
        <p:spPr>
          <a:xfrm flipH="1">
            <a:off x="4262949" y="5457457"/>
            <a:ext cx="48433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接點 62">
            <a:extLst>
              <a:ext uri="{FF2B5EF4-FFF2-40B4-BE49-F238E27FC236}">
                <a16:creationId xmlns:a16="http://schemas.microsoft.com/office/drawing/2014/main" id="{D2A03FE6-DCF2-4002-83B4-AE6FF9AC3FF8}"/>
              </a:ext>
            </a:extLst>
          </p:cNvPr>
          <p:cNvCxnSpPr>
            <a:cxnSpLocks/>
            <a:stCxn id="57" idx="3"/>
          </p:cNvCxnSpPr>
          <p:nvPr/>
        </p:nvCxnSpPr>
        <p:spPr>
          <a:xfrm flipH="1">
            <a:off x="4375491" y="5584736"/>
            <a:ext cx="424510" cy="1958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接點 65">
            <a:extLst>
              <a:ext uri="{FF2B5EF4-FFF2-40B4-BE49-F238E27FC236}">
                <a16:creationId xmlns:a16="http://schemas.microsoft.com/office/drawing/2014/main" id="{5388F67E-A132-4B85-BE01-1F68D392C2B3}"/>
              </a:ext>
            </a:extLst>
          </p:cNvPr>
          <p:cNvCxnSpPr>
            <a:cxnSpLocks/>
            <a:stCxn id="57" idx="1"/>
          </p:cNvCxnSpPr>
          <p:nvPr/>
        </p:nvCxnSpPr>
        <p:spPr>
          <a:xfrm flipH="1" flipV="1">
            <a:off x="4262949" y="5134292"/>
            <a:ext cx="537052" cy="19588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接點 72">
            <a:extLst>
              <a:ext uri="{FF2B5EF4-FFF2-40B4-BE49-F238E27FC236}">
                <a16:creationId xmlns:a16="http://schemas.microsoft.com/office/drawing/2014/main" id="{F1CEB9B2-0C6C-4AA7-B131-EA1D3D3CB790}"/>
              </a:ext>
            </a:extLst>
          </p:cNvPr>
          <p:cNvCxnSpPr>
            <a:cxnSpLocks/>
            <a:stCxn id="57" idx="7"/>
          </p:cNvCxnSpPr>
          <p:nvPr/>
        </p:nvCxnSpPr>
        <p:spPr>
          <a:xfrm flipV="1">
            <a:off x="5054559" y="5184921"/>
            <a:ext cx="449156" cy="1452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線接點 74">
            <a:extLst>
              <a:ext uri="{FF2B5EF4-FFF2-40B4-BE49-F238E27FC236}">
                <a16:creationId xmlns:a16="http://schemas.microsoft.com/office/drawing/2014/main" id="{21E0EA52-F2C1-46BC-A12B-A5FB4C1B3B6A}"/>
              </a:ext>
            </a:extLst>
          </p:cNvPr>
          <p:cNvCxnSpPr>
            <a:cxnSpLocks/>
            <a:stCxn id="57" idx="5"/>
          </p:cNvCxnSpPr>
          <p:nvPr/>
        </p:nvCxnSpPr>
        <p:spPr>
          <a:xfrm>
            <a:off x="5054559" y="5584736"/>
            <a:ext cx="439875" cy="21614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橢圓 76">
            <a:extLst>
              <a:ext uri="{FF2B5EF4-FFF2-40B4-BE49-F238E27FC236}">
                <a16:creationId xmlns:a16="http://schemas.microsoft.com/office/drawing/2014/main" id="{93797A11-8262-4523-9BD5-22F0430CC7FA}"/>
              </a:ext>
            </a:extLst>
          </p:cNvPr>
          <p:cNvSpPr/>
          <p:nvPr/>
        </p:nvSpPr>
        <p:spPr>
          <a:xfrm>
            <a:off x="3037393" y="2933075"/>
            <a:ext cx="360000" cy="360000"/>
          </a:xfrm>
          <a:prstGeom prst="ellipse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accent1"/>
              </a:solidFill>
            </a:endParaRPr>
          </a:p>
        </p:txBody>
      </p:sp>
      <p:cxnSp>
        <p:nvCxnSpPr>
          <p:cNvPr id="78" name="直線接點 77">
            <a:extLst>
              <a:ext uri="{FF2B5EF4-FFF2-40B4-BE49-F238E27FC236}">
                <a16:creationId xmlns:a16="http://schemas.microsoft.com/office/drawing/2014/main" id="{41E6D7E5-ADA8-4AA7-92E5-EC69DF00DD19}"/>
              </a:ext>
            </a:extLst>
          </p:cNvPr>
          <p:cNvCxnSpPr>
            <a:cxnSpLocks/>
            <a:stCxn id="77" idx="6"/>
          </p:cNvCxnSpPr>
          <p:nvPr/>
        </p:nvCxnSpPr>
        <p:spPr>
          <a:xfrm>
            <a:off x="3397393" y="3113075"/>
            <a:ext cx="33682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線接點 78">
            <a:extLst>
              <a:ext uri="{FF2B5EF4-FFF2-40B4-BE49-F238E27FC236}">
                <a16:creationId xmlns:a16="http://schemas.microsoft.com/office/drawing/2014/main" id="{8746E72D-3734-4F07-B41A-4B6C2378997F}"/>
              </a:ext>
            </a:extLst>
          </p:cNvPr>
          <p:cNvCxnSpPr>
            <a:cxnSpLocks/>
            <a:stCxn id="77" idx="3"/>
          </p:cNvCxnSpPr>
          <p:nvPr/>
        </p:nvCxnSpPr>
        <p:spPr>
          <a:xfrm flipH="1">
            <a:off x="2640958" y="3240354"/>
            <a:ext cx="449156" cy="16591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線接點 79">
            <a:extLst>
              <a:ext uri="{FF2B5EF4-FFF2-40B4-BE49-F238E27FC236}">
                <a16:creationId xmlns:a16="http://schemas.microsoft.com/office/drawing/2014/main" id="{FD1FE7CD-2BBC-4F0C-9701-9B79C54D25C7}"/>
              </a:ext>
            </a:extLst>
          </p:cNvPr>
          <p:cNvCxnSpPr>
            <a:cxnSpLocks/>
            <a:stCxn id="77" idx="1"/>
          </p:cNvCxnSpPr>
          <p:nvPr/>
        </p:nvCxnSpPr>
        <p:spPr>
          <a:xfrm flipH="1" flipV="1">
            <a:off x="2553062" y="2789910"/>
            <a:ext cx="537052" cy="19588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文字方塊 80">
                <a:extLst>
                  <a:ext uri="{FF2B5EF4-FFF2-40B4-BE49-F238E27FC236}">
                    <a16:creationId xmlns:a16="http://schemas.microsoft.com/office/drawing/2014/main" id="{359A3AE1-4E93-46FA-9A59-10F3E1224089}"/>
                  </a:ext>
                </a:extLst>
              </p:cNvPr>
              <p:cNvSpPr txBox="1"/>
              <p:nvPr/>
            </p:nvSpPr>
            <p:spPr>
              <a:xfrm>
                <a:off x="2137467" y="3504861"/>
                <a:ext cx="3704644" cy="6222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altLang="zh-TW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altLang="zh-TW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altLang="zh-TW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en-US" altLang="zh-TW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TW" sz="2400" dirty="0">
                    <a:solidFill>
                      <a:schemeClr val="accent1"/>
                    </a:solidFill>
                  </a:rPr>
                  <a:t> and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TW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altLang="zh-TW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altLang="zh-TW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≥2</m:t>
                    </m:r>
                    <m:r>
                      <a:rPr lang="en-US" altLang="zh-TW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zh-TW" altLang="en-US" sz="24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81" name="文字方塊 80">
                <a:extLst>
                  <a:ext uri="{FF2B5EF4-FFF2-40B4-BE49-F238E27FC236}">
                    <a16:creationId xmlns:a16="http://schemas.microsoft.com/office/drawing/2014/main" id="{359A3AE1-4E93-46FA-9A59-10F3E12240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7467" y="3504861"/>
                <a:ext cx="3704644" cy="622286"/>
              </a:xfrm>
              <a:prstGeom prst="rect">
                <a:avLst/>
              </a:prstGeom>
              <a:blipFill>
                <a:blip r:embed="rId6"/>
                <a:stretch>
                  <a:fillRect b="-980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橢圓 81">
            <a:extLst>
              <a:ext uri="{FF2B5EF4-FFF2-40B4-BE49-F238E27FC236}">
                <a16:creationId xmlns:a16="http://schemas.microsoft.com/office/drawing/2014/main" id="{C7A33959-BD34-4005-B8D0-DF981B90041B}"/>
              </a:ext>
            </a:extLst>
          </p:cNvPr>
          <p:cNvSpPr/>
          <p:nvPr/>
        </p:nvSpPr>
        <p:spPr>
          <a:xfrm>
            <a:off x="4708324" y="2931797"/>
            <a:ext cx="360000" cy="360000"/>
          </a:xfrm>
          <a:prstGeom prst="ellipse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accent1"/>
              </a:solidFill>
            </a:endParaRPr>
          </a:p>
        </p:txBody>
      </p:sp>
      <p:cxnSp>
        <p:nvCxnSpPr>
          <p:cNvPr id="83" name="直線接點 82">
            <a:extLst>
              <a:ext uri="{FF2B5EF4-FFF2-40B4-BE49-F238E27FC236}">
                <a16:creationId xmlns:a16="http://schemas.microsoft.com/office/drawing/2014/main" id="{6EDF5DCC-572F-48B7-9D1C-87EDCCDFD556}"/>
              </a:ext>
            </a:extLst>
          </p:cNvPr>
          <p:cNvCxnSpPr>
            <a:cxnSpLocks/>
            <a:stCxn id="82" idx="6"/>
          </p:cNvCxnSpPr>
          <p:nvPr/>
        </p:nvCxnSpPr>
        <p:spPr>
          <a:xfrm>
            <a:off x="5068324" y="3111797"/>
            <a:ext cx="33682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線接點 83">
            <a:extLst>
              <a:ext uri="{FF2B5EF4-FFF2-40B4-BE49-F238E27FC236}">
                <a16:creationId xmlns:a16="http://schemas.microsoft.com/office/drawing/2014/main" id="{3063DA50-3530-4169-96FE-2A0A08E5C8BD}"/>
              </a:ext>
            </a:extLst>
          </p:cNvPr>
          <p:cNvCxnSpPr>
            <a:cxnSpLocks/>
            <a:stCxn id="82" idx="2"/>
          </p:cNvCxnSpPr>
          <p:nvPr/>
        </p:nvCxnSpPr>
        <p:spPr>
          <a:xfrm flipH="1">
            <a:off x="4223993" y="3111797"/>
            <a:ext cx="48433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線接點 84">
            <a:extLst>
              <a:ext uri="{FF2B5EF4-FFF2-40B4-BE49-F238E27FC236}">
                <a16:creationId xmlns:a16="http://schemas.microsoft.com/office/drawing/2014/main" id="{E20DC511-F1DA-4543-9CF2-1D01A82A5577}"/>
              </a:ext>
            </a:extLst>
          </p:cNvPr>
          <p:cNvCxnSpPr>
            <a:cxnSpLocks/>
            <a:stCxn id="82" idx="3"/>
          </p:cNvCxnSpPr>
          <p:nvPr/>
        </p:nvCxnSpPr>
        <p:spPr>
          <a:xfrm flipH="1">
            <a:off x="4336535" y="3239076"/>
            <a:ext cx="424510" cy="1958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線接點 85">
            <a:extLst>
              <a:ext uri="{FF2B5EF4-FFF2-40B4-BE49-F238E27FC236}">
                <a16:creationId xmlns:a16="http://schemas.microsoft.com/office/drawing/2014/main" id="{FCC9A009-9094-43D6-B478-9F80934B0A5B}"/>
              </a:ext>
            </a:extLst>
          </p:cNvPr>
          <p:cNvCxnSpPr>
            <a:cxnSpLocks/>
            <a:stCxn id="82" idx="1"/>
          </p:cNvCxnSpPr>
          <p:nvPr/>
        </p:nvCxnSpPr>
        <p:spPr>
          <a:xfrm flipH="1" flipV="1">
            <a:off x="4223993" y="2788632"/>
            <a:ext cx="537052" cy="19588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線接點 86">
            <a:extLst>
              <a:ext uri="{FF2B5EF4-FFF2-40B4-BE49-F238E27FC236}">
                <a16:creationId xmlns:a16="http://schemas.microsoft.com/office/drawing/2014/main" id="{5810F27D-B86A-4AA2-8F1F-56BAE2D72920}"/>
              </a:ext>
            </a:extLst>
          </p:cNvPr>
          <p:cNvCxnSpPr>
            <a:cxnSpLocks/>
            <a:stCxn id="82" idx="7"/>
          </p:cNvCxnSpPr>
          <p:nvPr/>
        </p:nvCxnSpPr>
        <p:spPr>
          <a:xfrm flipV="1">
            <a:off x="5015603" y="2839261"/>
            <a:ext cx="449156" cy="1452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線接點 87">
            <a:extLst>
              <a:ext uri="{FF2B5EF4-FFF2-40B4-BE49-F238E27FC236}">
                <a16:creationId xmlns:a16="http://schemas.microsoft.com/office/drawing/2014/main" id="{065C3DAF-514B-46D7-8BD4-E0A6291006D7}"/>
              </a:ext>
            </a:extLst>
          </p:cNvPr>
          <p:cNvCxnSpPr>
            <a:cxnSpLocks/>
            <a:stCxn id="82" idx="5"/>
          </p:cNvCxnSpPr>
          <p:nvPr/>
        </p:nvCxnSpPr>
        <p:spPr>
          <a:xfrm>
            <a:off x="5015603" y="3239076"/>
            <a:ext cx="439875" cy="21614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線接點 89">
            <a:extLst>
              <a:ext uri="{FF2B5EF4-FFF2-40B4-BE49-F238E27FC236}">
                <a16:creationId xmlns:a16="http://schemas.microsoft.com/office/drawing/2014/main" id="{74E439F6-A965-4F1D-A703-3B5149EFCE0A}"/>
              </a:ext>
            </a:extLst>
          </p:cNvPr>
          <p:cNvCxnSpPr>
            <a:cxnSpLocks/>
            <a:stCxn id="82" idx="4"/>
          </p:cNvCxnSpPr>
          <p:nvPr/>
        </p:nvCxnSpPr>
        <p:spPr>
          <a:xfrm>
            <a:off x="4888324" y="3291797"/>
            <a:ext cx="0" cy="1999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線接點 90">
            <a:extLst>
              <a:ext uri="{FF2B5EF4-FFF2-40B4-BE49-F238E27FC236}">
                <a16:creationId xmlns:a16="http://schemas.microsoft.com/office/drawing/2014/main" id="{710115F1-622D-4137-BF48-91A11F526205}"/>
              </a:ext>
            </a:extLst>
          </p:cNvPr>
          <p:cNvCxnSpPr>
            <a:cxnSpLocks/>
            <a:stCxn id="82" idx="0"/>
          </p:cNvCxnSpPr>
          <p:nvPr/>
        </p:nvCxnSpPr>
        <p:spPr>
          <a:xfrm flipH="1" flipV="1">
            <a:off x="4875431" y="2726662"/>
            <a:ext cx="12893" cy="20513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線接點 91">
            <a:extLst>
              <a:ext uri="{FF2B5EF4-FFF2-40B4-BE49-F238E27FC236}">
                <a16:creationId xmlns:a16="http://schemas.microsoft.com/office/drawing/2014/main" id="{3D73571A-BA5E-44F3-844E-E54C06D2B44A}"/>
              </a:ext>
            </a:extLst>
          </p:cNvPr>
          <p:cNvCxnSpPr>
            <a:cxnSpLocks/>
          </p:cNvCxnSpPr>
          <p:nvPr/>
        </p:nvCxnSpPr>
        <p:spPr>
          <a:xfrm flipV="1">
            <a:off x="5039763" y="2966069"/>
            <a:ext cx="432550" cy="7647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線接點 92">
            <a:extLst>
              <a:ext uri="{FF2B5EF4-FFF2-40B4-BE49-F238E27FC236}">
                <a16:creationId xmlns:a16="http://schemas.microsoft.com/office/drawing/2014/main" id="{69612C97-2378-44E4-B387-1BB76AFF3BFF}"/>
              </a:ext>
            </a:extLst>
          </p:cNvPr>
          <p:cNvCxnSpPr>
            <a:cxnSpLocks/>
          </p:cNvCxnSpPr>
          <p:nvPr/>
        </p:nvCxnSpPr>
        <p:spPr>
          <a:xfrm>
            <a:off x="5065130" y="3181049"/>
            <a:ext cx="399629" cy="876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線接點 93">
            <a:extLst>
              <a:ext uri="{FF2B5EF4-FFF2-40B4-BE49-F238E27FC236}">
                <a16:creationId xmlns:a16="http://schemas.microsoft.com/office/drawing/2014/main" id="{17AC28D2-4D1F-4AD0-B41A-F7C4DF65F33F}"/>
              </a:ext>
            </a:extLst>
          </p:cNvPr>
          <p:cNvCxnSpPr>
            <a:cxnSpLocks/>
          </p:cNvCxnSpPr>
          <p:nvPr/>
        </p:nvCxnSpPr>
        <p:spPr>
          <a:xfrm>
            <a:off x="4258098" y="2964700"/>
            <a:ext cx="450226" cy="952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線接點 94">
            <a:extLst>
              <a:ext uri="{FF2B5EF4-FFF2-40B4-BE49-F238E27FC236}">
                <a16:creationId xmlns:a16="http://schemas.microsoft.com/office/drawing/2014/main" id="{1960EFFD-9047-410F-BBC1-6FE66A6B31F1}"/>
              </a:ext>
            </a:extLst>
          </p:cNvPr>
          <p:cNvCxnSpPr>
            <a:cxnSpLocks/>
          </p:cNvCxnSpPr>
          <p:nvPr/>
        </p:nvCxnSpPr>
        <p:spPr>
          <a:xfrm flipV="1">
            <a:off x="4284024" y="3182548"/>
            <a:ext cx="425574" cy="892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F8CE6772-55FF-41DB-961E-F1319F45CEE1}"/>
              </a:ext>
            </a:extLst>
          </p:cNvPr>
          <p:cNvSpPr txBox="1"/>
          <p:nvPr/>
        </p:nvSpPr>
        <p:spPr>
          <a:xfrm rot="5400000">
            <a:off x="3924316" y="4274331"/>
            <a:ext cx="6189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/>
              <a:t>…</a:t>
            </a:r>
            <a:endParaRPr lang="zh-TW" altLang="en-US" dirty="0"/>
          </a:p>
        </p:txBody>
      </p:sp>
      <p:sp>
        <p:nvSpPr>
          <p:cNvPr id="96" name="文字方塊 95">
            <a:extLst>
              <a:ext uri="{FF2B5EF4-FFF2-40B4-BE49-F238E27FC236}">
                <a16:creationId xmlns:a16="http://schemas.microsoft.com/office/drawing/2014/main" id="{F34D736A-2431-452A-9F32-9D1CFFD3BFA0}"/>
              </a:ext>
            </a:extLst>
          </p:cNvPr>
          <p:cNvSpPr txBox="1"/>
          <p:nvPr/>
        </p:nvSpPr>
        <p:spPr>
          <a:xfrm>
            <a:off x="6489651" y="4164225"/>
            <a:ext cx="1792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/>
              <a:t>contains</a:t>
            </a:r>
            <a:endParaRPr lang="zh-TW" altLang="en-US" sz="2400" dirty="0">
              <a:solidFill>
                <a:schemeClr val="accent2"/>
              </a:solidFill>
            </a:endParaRPr>
          </a:p>
        </p:txBody>
      </p:sp>
      <p:sp>
        <p:nvSpPr>
          <p:cNvPr id="99" name="橢圓 98">
            <a:extLst>
              <a:ext uri="{FF2B5EF4-FFF2-40B4-BE49-F238E27FC236}">
                <a16:creationId xmlns:a16="http://schemas.microsoft.com/office/drawing/2014/main" id="{D9080A9A-29AA-4385-9CAF-D2EDD0E787A2}"/>
              </a:ext>
            </a:extLst>
          </p:cNvPr>
          <p:cNvSpPr/>
          <p:nvPr/>
        </p:nvSpPr>
        <p:spPr>
          <a:xfrm>
            <a:off x="9143322" y="4035101"/>
            <a:ext cx="360000" cy="36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5" name="橢圓 104">
            <a:extLst>
              <a:ext uri="{FF2B5EF4-FFF2-40B4-BE49-F238E27FC236}">
                <a16:creationId xmlns:a16="http://schemas.microsoft.com/office/drawing/2014/main" id="{2FEFC3D9-5A0E-488A-A8EB-F96E311CBDD9}"/>
              </a:ext>
            </a:extLst>
          </p:cNvPr>
          <p:cNvSpPr/>
          <p:nvPr/>
        </p:nvSpPr>
        <p:spPr>
          <a:xfrm>
            <a:off x="9899757" y="3849306"/>
            <a:ext cx="360000" cy="36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6" name="橢圓 105">
            <a:extLst>
              <a:ext uri="{FF2B5EF4-FFF2-40B4-BE49-F238E27FC236}">
                <a16:creationId xmlns:a16="http://schemas.microsoft.com/office/drawing/2014/main" id="{7ECCEBB9-C747-4FFF-A8FE-55539D8A7BF5}"/>
              </a:ext>
            </a:extLst>
          </p:cNvPr>
          <p:cNvSpPr/>
          <p:nvPr/>
        </p:nvSpPr>
        <p:spPr>
          <a:xfrm>
            <a:off x="10649865" y="3959090"/>
            <a:ext cx="360000" cy="36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7" name="橢圓 106">
            <a:extLst>
              <a:ext uri="{FF2B5EF4-FFF2-40B4-BE49-F238E27FC236}">
                <a16:creationId xmlns:a16="http://schemas.microsoft.com/office/drawing/2014/main" id="{7407D48F-AA77-4C8A-96EB-7046B1E0F4CB}"/>
              </a:ext>
            </a:extLst>
          </p:cNvPr>
          <p:cNvSpPr/>
          <p:nvPr/>
        </p:nvSpPr>
        <p:spPr>
          <a:xfrm>
            <a:off x="9195377" y="4511826"/>
            <a:ext cx="360000" cy="36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8" name="橢圓 117">
            <a:extLst>
              <a:ext uri="{FF2B5EF4-FFF2-40B4-BE49-F238E27FC236}">
                <a16:creationId xmlns:a16="http://schemas.microsoft.com/office/drawing/2014/main" id="{A7221DF7-6E14-4B0C-8D2D-8FFA09998340}"/>
              </a:ext>
            </a:extLst>
          </p:cNvPr>
          <p:cNvSpPr/>
          <p:nvPr/>
        </p:nvSpPr>
        <p:spPr>
          <a:xfrm>
            <a:off x="9942531" y="4451790"/>
            <a:ext cx="360000" cy="36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9" name="橢圓 118">
            <a:extLst>
              <a:ext uri="{FF2B5EF4-FFF2-40B4-BE49-F238E27FC236}">
                <a16:creationId xmlns:a16="http://schemas.microsoft.com/office/drawing/2014/main" id="{7465CCF1-1DC1-43C3-BDD8-445C0D4DC638}"/>
              </a:ext>
            </a:extLst>
          </p:cNvPr>
          <p:cNvSpPr/>
          <p:nvPr/>
        </p:nvSpPr>
        <p:spPr>
          <a:xfrm>
            <a:off x="10610429" y="4595647"/>
            <a:ext cx="360000" cy="36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120" name="直線接點 119">
            <a:extLst>
              <a:ext uri="{FF2B5EF4-FFF2-40B4-BE49-F238E27FC236}">
                <a16:creationId xmlns:a16="http://schemas.microsoft.com/office/drawing/2014/main" id="{2C9DCEF9-3D9B-44C1-B761-B4CBDD2EE818}"/>
              </a:ext>
            </a:extLst>
          </p:cNvPr>
          <p:cNvCxnSpPr>
            <a:cxnSpLocks/>
            <a:stCxn id="99" idx="4"/>
            <a:endCxn id="107" idx="0"/>
          </p:cNvCxnSpPr>
          <p:nvPr/>
        </p:nvCxnSpPr>
        <p:spPr>
          <a:xfrm>
            <a:off x="9323322" y="4395101"/>
            <a:ext cx="52055" cy="1167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直線接點 120">
            <a:extLst>
              <a:ext uri="{FF2B5EF4-FFF2-40B4-BE49-F238E27FC236}">
                <a16:creationId xmlns:a16="http://schemas.microsoft.com/office/drawing/2014/main" id="{37CA4F0B-E5BD-45B2-929B-79D57002B036}"/>
              </a:ext>
            </a:extLst>
          </p:cNvPr>
          <p:cNvCxnSpPr>
            <a:cxnSpLocks/>
            <a:stCxn id="118" idx="0"/>
            <a:endCxn id="105" idx="4"/>
          </p:cNvCxnSpPr>
          <p:nvPr/>
        </p:nvCxnSpPr>
        <p:spPr>
          <a:xfrm flipH="1" flipV="1">
            <a:off x="10079757" y="4209306"/>
            <a:ext cx="42774" cy="2424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直線接點 121">
            <a:extLst>
              <a:ext uri="{FF2B5EF4-FFF2-40B4-BE49-F238E27FC236}">
                <a16:creationId xmlns:a16="http://schemas.microsoft.com/office/drawing/2014/main" id="{B2150FE3-C063-4085-854C-AC2F2832E70E}"/>
              </a:ext>
            </a:extLst>
          </p:cNvPr>
          <p:cNvCxnSpPr>
            <a:cxnSpLocks/>
            <a:stCxn id="105" idx="6"/>
            <a:endCxn id="106" idx="2"/>
          </p:cNvCxnSpPr>
          <p:nvPr/>
        </p:nvCxnSpPr>
        <p:spPr>
          <a:xfrm>
            <a:off x="10259757" y="4029306"/>
            <a:ext cx="390108" cy="1097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直線接點 122">
            <a:extLst>
              <a:ext uri="{FF2B5EF4-FFF2-40B4-BE49-F238E27FC236}">
                <a16:creationId xmlns:a16="http://schemas.microsoft.com/office/drawing/2014/main" id="{767E2E6C-172B-4153-B53C-896C62BB90DA}"/>
              </a:ext>
            </a:extLst>
          </p:cNvPr>
          <p:cNvCxnSpPr>
            <a:cxnSpLocks/>
            <a:stCxn id="107" idx="6"/>
            <a:endCxn id="118" idx="2"/>
          </p:cNvCxnSpPr>
          <p:nvPr/>
        </p:nvCxnSpPr>
        <p:spPr>
          <a:xfrm flipV="1">
            <a:off x="9555377" y="4631790"/>
            <a:ext cx="387154" cy="600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直線接點 123">
            <a:extLst>
              <a:ext uri="{FF2B5EF4-FFF2-40B4-BE49-F238E27FC236}">
                <a16:creationId xmlns:a16="http://schemas.microsoft.com/office/drawing/2014/main" id="{84FB1728-A62D-458A-ACF4-13298F80E82C}"/>
              </a:ext>
            </a:extLst>
          </p:cNvPr>
          <p:cNvCxnSpPr>
            <a:cxnSpLocks/>
            <a:stCxn id="118" idx="6"/>
            <a:endCxn id="119" idx="2"/>
          </p:cNvCxnSpPr>
          <p:nvPr/>
        </p:nvCxnSpPr>
        <p:spPr>
          <a:xfrm>
            <a:off x="10302531" y="4631790"/>
            <a:ext cx="307898" cy="1438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文字方塊 124">
                <a:extLst>
                  <a:ext uri="{FF2B5EF4-FFF2-40B4-BE49-F238E27FC236}">
                    <a16:creationId xmlns:a16="http://schemas.microsoft.com/office/drawing/2014/main" id="{277C8ACD-60C8-47AD-ABFA-379E6C639F45}"/>
                  </a:ext>
                </a:extLst>
              </p:cNvPr>
              <p:cNvSpPr txBox="1"/>
              <p:nvPr/>
            </p:nvSpPr>
            <p:spPr>
              <a:xfrm>
                <a:off x="9062932" y="4937761"/>
                <a:ext cx="251986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800" b="0" dirty="0">
                    <a:solidFill>
                      <a:schemeClr val="accent2"/>
                    </a:solidFill>
                  </a:rPr>
                  <a:t>All </a:t>
                </a:r>
                <a14:m>
                  <m:oMath xmlns:m="http://schemas.openxmlformats.org/officeDocument/2006/math">
                    <m:r>
                      <a:rPr lang="en-US" altLang="zh-TW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zh-TW" altLang="en-US" sz="2400" dirty="0">
                    <a:solidFill>
                      <a:schemeClr val="accent2"/>
                    </a:solidFill>
                  </a:rPr>
                  <a:t> </a:t>
                </a:r>
                <a:r>
                  <a:rPr lang="en-US" altLang="zh-TW" sz="2400" dirty="0">
                    <a:solidFill>
                      <a:schemeClr val="accent2"/>
                    </a:solidFill>
                  </a:rPr>
                  <a:t>edges tree</a:t>
                </a:r>
                <a:endParaRPr lang="zh-TW" altLang="en-US" sz="24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25" name="文字方塊 124">
                <a:extLst>
                  <a:ext uri="{FF2B5EF4-FFF2-40B4-BE49-F238E27FC236}">
                    <a16:creationId xmlns:a16="http://schemas.microsoft.com/office/drawing/2014/main" id="{277C8ACD-60C8-47AD-ABFA-379E6C639F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2932" y="4937761"/>
                <a:ext cx="2519862" cy="523220"/>
              </a:xfrm>
              <a:prstGeom prst="rect">
                <a:avLst/>
              </a:prstGeom>
              <a:blipFill>
                <a:blip r:embed="rId7"/>
                <a:stretch>
                  <a:fillRect l="-5085" t="-10465" b="-325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6" name="直線接點 125">
            <a:extLst>
              <a:ext uri="{FF2B5EF4-FFF2-40B4-BE49-F238E27FC236}">
                <a16:creationId xmlns:a16="http://schemas.microsoft.com/office/drawing/2014/main" id="{5446F5E8-6EE5-4F63-A414-A7D405B5D7BD}"/>
              </a:ext>
            </a:extLst>
          </p:cNvPr>
          <p:cNvCxnSpPr>
            <a:cxnSpLocks/>
            <a:stCxn id="99" idx="0"/>
            <a:endCxn id="127" idx="3"/>
          </p:cNvCxnSpPr>
          <p:nvPr/>
        </p:nvCxnSpPr>
        <p:spPr>
          <a:xfrm flipV="1">
            <a:off x="9323322" y="3925401"/>
            <a:ext cx="118353" cy="1097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橢圓 126">
            <a:extLst>
              <a:ext uri="{FF2B5EF4-FFF2-40B4-BE49-F238E27FC236}">
                <a16:creationId xmlns:a16="http://schemas.microsoft.com/office/drawing/2014/main" id="{6316C3BA-5991-40B9-8B40-E111D1CA18D0}"/>
              </a:ext>
            </a:extLst>
          </p:cNvPr>
          <p:cNvSpPr/>
          <p:nvPr/>
        </p:nvSpPr>
        <p:spPr>
          <a:xfrm>
            <a:off x="9388954" y="3618122"/>
            <a:ext cx="360000" cy="36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28" name="直線接點 127">
            <a:extLst>
              <a:ext uri="{FF2B5EF4-FFF2-40B4-BE49-F238E27FC236}">
                <a16:creationId xmlns:a16="http://schemas.microsoft.com/office/drawing/2014/main" id="{7F2C66EA-E21A-404C-84B5-EB44D22A7519}"/>
              </a:ext>
            </a:extLst>
          </p:cNvPr>
          <p:cNvCxnSpPr>
            <a:cxnSpLocks/>
            <a:stCxn id="57" idx="0"/>
          </p:cNvCxnSpPr>
          <p:nvPr/>
        </p:nvCxnSpPr>
        <p:spPr>
          <a:xfrm flipV="1">
            <a:off x="4927280" y="5120040"/>
            <a:ext cx="0" cy="15741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直線接點 128">
            <a:extLst>
              <a:ext uri="{FF2B5EF4-FFF2-40B4-BE49-F238E27FC236}">
                <a16:creationId xmlns:a16="http://schemas.microsoft.com/office/drawing/2014/main" id="{E65DEAE9-82B4-4ED9-A5FC-B1F9EE1EF65C}"/>
              </a:ext>
            </a:extLst>
          </p:cNvPr>
          <p:cNvCxnSpPr>
            <a:cxnSpLocks/>
            <a:stCxn id="57" idx="4"/>
          </p:cNvCxnSpPr>
          <p:nvPr/>
        </p:nvCxnSpPr>
        <p:spPr>
          <a:xfrm>
            <a:off x="4927280" y="5637457"/>
            <a:ext cx="0" cy="21178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19061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262527D-2AF6-44D5-9100-933541C5C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outline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63A7E68-2646-4928-B233-40BD3C770C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Problem definition</a:t>
            </a:r>
          </a:p>
          <a:p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Proposed conjecture</a:t>
            </a:r>
          </a:p>
          <a:p>
            <a:r>
              <a:rPr lang="en-US" altLang="zh-TW" dirty="0"/>
              <a:t>Sketch on its proof</a:t>
            </a:r>
          </a:p>
          <a:p>
            <a:pPr marL="0" indent="0">
              <a:buNone/>
            </a:pPr>
            <a:r>
              <a:rPr lang="en-US" altLang="zh-TW" dirty="0"/>
              <a:t>	-&gt; sharpness</a:t>
            </a:r>
          </a:p>
          <a:p>
            <a:pPr marL="0" indent="0">
              <a:buNone/>
            </a:pPr>
            <a:r>
              <a:rPr lang="en-US" altLang="zh-TW" dirty="0"/>
              <a:t>	-&gt; correctness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411169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E2F9ED7-32F3-4B82-B2FC-E63CE31FDD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6092"/>
            <a:ext cx="10515600" cy="534573"/>
          </a:xfrm>
        </p:spPr>
        <p:txBody>
          <a:bodyPr/>
          <a:lstStyle/>
          <a:p>
            <a:r>
              <a:rPr lang="en-US" altLang="zh-TW" dirty="0"/>
              <a:t>Correctness and Sharpness</a:t>
            </a:r>
            <a:endParaRPr lang="zh-TW" altLang="en-US" dirty="0"/>
          </a:p>
        </p:txBody>
      </p:sp>
      <p:sp>
        <p:nvSpPr>
          <p:cNvPr id="117" name="標題 1">
            <a:extLst>
              <a:ext uri="{FF2B5EF4-FFF2-40B4-BE49-F238E27FC236}">
                <a16:creationId xmlns:a16="http://schemas.microsoft.com/office/drawing/2014/main" id="{C948E76E-5AEB-4908-B9B4-8B649EDFE82B}"/>
              </a:ext>
            </a:extLst>
          </p:cNvPr>
          <p:cNvSpPr txBox="1">
            <a:spLocks/>
          </p:cNvSpPr>
          <p:nvPr/>
        </p:nvSpPr>
        <p:spPr>
          <a:xfrm>
            <a:off x="838200" y="365124"/>
            <a:ext cx="10515600" cy="8024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/>
              <a:t>Sketch on its proof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255DCF01-F354-49A3-9411-7EA9F31F006B}"/>
                  </a:ext>
                </a:extLst>
              </p:cNvPr>
              <p:cNvSpPr txBox="1"/>
              <p:nvPr/>
            </p:nvSpPr>
            <p:spPr>
              <a:xfrm>
                <a:off x="1136158" y="3773419"/>
                <a:ext cx="5912499" cy="6222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altLang="zh-TW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altLang="zh-TW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=(1+</m:t>
                    </m:r>
                    <m:r>
                      <a:rPr lang="en-US" altLang="zh-TW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altLang="zh-TW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  <m:f>
                      <m:fPr>
                        <m:ctrlPr>
                          <a:rPr lang="en-US" altLang="zh-TW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en-US" altLang="zh-TW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TW" sz="2400" dirty="0">
                    <a:solidFill>
                      <a:schemeClr val="accent1"/>
                    </a:solidFill>
                  </a:rPr>
                  <a:t>  and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TW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altLang="zh-TW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altLang="zh-TW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=2</m:t>
                    </m:r>
                    <m:d>
                      <m:dPr>
                        <m:ctrlPr>
                          <a:rPr lang="en-US" altLang="zh-TW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altLang="zh-TW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en-US" altLang="zh-TW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zh-TW" altLang="en-US" sz="24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255DCF01-F354-49A3-9411-7EA9F31F00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158" y="3773419"/>
                <a:ext cx="5912499" cy="622286"/>
              </a:xfrm>
              <a:prstGeom prst="rect">
                <a:avLst/>
              </a:prstGeom>
              <a:blipFill>
                <a:blip r:embed="rId2"/>
                <a:stretch>
                  <a:fillRect b="-980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>
                <a:extLst>
                  <a:ext uri="{FF2B5EF4-FFF2-40B4-BE49-F238E27FC236}">
                    <a16:creationId xmlns:a16="http://schemas.microsoft.com/office/drawing/2014/main" id="{878EE0C0-B1B4-4CFA-8D47-4183FC63BAF7}"/>
                  </a:ext>
                </a:extLst>
              </p:cNvPr>
              <p:cNvSpPr txBox="1"/>
              <p:nvPr/>
            </p:nvSpPr>
            <p:spPr>
              <a:xfrm>
                <a:off x="1209465" y="2502990"/>
                <a:ext cx="5912499" cy="6222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altLang="zh-TW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altLang="zh-TW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&gt;(1+</m:t>
                    </m:r>
                    <m:r>
                      <a:rPr lang="en-US" altLang="zh-TW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altLang="zh-TW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  <m:f>
                      <m:fPr>
                        <m:ctrlPr>
                          <a:rPr lang="en-US" altLang="zh-TW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en-US" altLang="zh-TW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TW" sz="2400" dirty="0">
                    <a:solidFill>
                      <a:schemeClr val="accent1"/>
                    </a:solidFill>
                  </a:rPr>
                  <a:t>  and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TW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altLang="zh-TW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altLang="zh-TW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&gt;2</m:t>
                    </m:r>
                    <m:d>
                      <m:dPr>
                        <m:ctrlPr>
                          <a:rPr lang="en-US" altLang="zh-TW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altLang="zh-TW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en-US" altLang="zh-TW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zh-TW" altLang="en-US" sz="24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21" name="文字方塊 20">
                <a:extLst>
                  <a:ext uri="{FF2B5EF4-FFF2-40B4-BE49-F238E27FC236}">
                    <a16:creationId xmlns:a16="http://schemas.microsoft.com/office/drawing/2014/main" id="{878EE0C0-B1B4-4CFA-8D47-4183FC63BA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9465" y="2502990"/>
                <a:ext cx="5912499" cy="622286"/>
              </a:xfrm>
              <a:prstGeom prst="rect">
                <a:avLst/>
              </a:prstGeom>
              <a:blipFill>
                <a:blip r:embed="rId3"/>
                <a:stretch>
                  <a:fillRect b="-980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直線單箭頭接點 21">
            <a:extLst>
              <a:ext uri="{FF2B5EF4-FFF2-40B4-BE49-F238E27FC236}">
                <a16:creationId xmlns:a16="http://schemas.microsoft.com/office/drawing/2014/main" id="{87214E6D-9050-4ED7-8257-66E5FB6F5431}"/>
              </a:ext>
            </a:extLst>
          </p:cNvPr>
          <p:cNvCxnSpPr>
            <a:cxnSpLocks/>
          </p:cNvCxnSpPr>
          <p:nvPr/>
        </p:nvCxnSpPr>
        <p:spPr>
          <a:xfrm flipV="1">
            <a:off x="1029286" y="1997753"/>
            <a:ext cx="0" cy="4628130"/>
          </a:xfrm>
          <a:prstGeom prst="straightConnector1">
            <a:avLst/>
          </a:prstGeom>
          <a:ln w="762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F23B7602-C31B-4D89-BD0A-E040D85FA1BC}"/>
                  </a:ext>
                </a:extLst>
              </p:cNvPr>
              <p:cNvSpPr/>
              <p:nvPr/>
            </p:nvSpPr>
            <p:spPr>
              <a:xfrm>
                <a:off x="134892" y="3137890"/>
                <a:ext cx="787523" cy="12003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en-US" altLang="zh-TW" sz="2400" b="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𝑎𝑛𝑑</m:t>
                      </m:r>
                    </m:oMath>
                  </m:oMathPara>
                </a14:m>
                <a:endParaRPr lang="en-US" altLang="zh-TW" sz="2400" b="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sz="2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F23B7602-C31B-4D89-BD0A-E040D85FA1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892" y="3137890"/>
                <a:ext cx="787523" cy="120032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>
                <a:extLst>
                  <a:ext uri="{FF2B5EF4-FFF2-40B4-BE49-F238E27FC236}">
                    <a16:creationId xmlns:a16="http://schemas.microsoft.com/office/drawing/2014/main" id="{7627FA6F-2E6E-48D5-9B3B-F014B8645BD8}"/>
                  </a:ext>
                </a:extLst>
              </p:cNvPr>
              <p:cNvSpPr txBox="1"/>
              <p:nvPr/>
            </p:nvSpPr>
            <p:spPr>
              <a:xfrm>
                <a:off x="1209464" y="5459198"/>
                <a:ext cx="5912499" cy="6222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altLang="zh-TW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altLang="zh-TW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&lt;(1+</m:t>
                    </m:r>
                    <m:r>
                      <a:rPr lang="en-US" altLang="zh-TW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altLang="zh-TW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  <m:f>
                      <m:fPr>
                        <m:ctrlPr>
                          <a:rPr lang="en-US" altLang="zh-TW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en-US" altLang="zh-TW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TW" sz="2400" dirty="0">
                    <a:solidFill>
                      <a:schemeClr val="accent1"/>
                    </a:solidFill>
                  </a:rPr>
                  <a:t>  and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TW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altLang="zh-TW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altLang="zh-TW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&lt;2</m:t>
                    </m:r>
                    <m:d>
                      <m:dPr>
                        <m:ctrlPr>
                          <a:rPr lang="en-US" altLang="zh-TW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altLang="zh-TW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en-US" altLang="zh-TW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zh-TW" altLang="en-US" sz="24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26" name="文字方塊 25">
                <a:extLst>
                  <a:ext uri="{FF2B5EF4-FFF2-40B4-BE49-F238E27FC236}">
                    <a16:creationId xmlns:a16="http://schemas.microsoft.com/office/drawing/2014/main" id="{7627FA6F-2E6E-48D5-9B3B-F014B8645B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9464" y="5459198"/>
                <a:ext cx="5912499" cy="622286"/>
              </a:xfrm>
              <a:prstGeom prst="rect">
                <a:avLst/>
              </a:prstGeom>
              <a:blipFill>
                <a:blip r:embed="rId5"/>
                <a:stretch>
                  <a:fillRect b="-980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直線接點 26">
            <a:extLst>
              <a:ext uri="{FF2B5EF4-FFF2-40B4-BE49-F238E27FC236}">
                <a16:creationId xmlns:a16="http://schemas.microsoft.com/office/drawing/2014/main" id="{63C298EA-652D-41F1-AFB5-57BA33190AB8}"/>
              </a:ext>
            </a:extLst>
          </p:cNvPr>
          <p:cNvCxnSpPr/>
          <p:nvPr/>
        </p:nvCxnSpPr>
        <p:spPr>
          <a:xfrm>
            <a:off x="455347" y="4542355"/>
            <a:ext cx="6593310" cy="0"/>
          </a:xfrm>
          <a:prstGeom prst="line">
            <a:avLst/>
          </a:prstGeom>
          <a:ln w="571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單箭頭接點 28">
            <a:extLst>
              <a:ext uri="{FF2B5EF4-FFF2-40B4-BE49-F238E27FC236}">
                <a16:creationId xmlns:a16="http://schemas.microsoft.com/office/drawing/2014/main" id="{B57FA6C6-0632-450E-A6B1-9A9A0300B823}"/>
              </a:ext>
            </a:extLst>
          </p:cNvPr>
          <p:cNvCxnSpPr>
            <a:cxnSpLocks/>
          </p:cNvCxnSpPr>
          <p:nvPr/>
        </p:nvCxnSpPr>
        <p:spPr>
          <a:xfrm flipV="1">
            <a:off x="7321846" y="3298565"/>
            <a:ext cx="0" cy="109714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字方塊 30">
            <a:extLst>
              <a:ext uri="{FF2B5EF4-FFF2-40B4-BE49-F238E27FC236}">
                <a16:creationId xmlns:a16="http://schemas.microsoft.com/office/drawing/2014/main" id="{108BF656-B876-469C-B3D9-F1B7CA28770E}"/>
              </a:ext>
            </a:extLst>
          </p:cNvPr>
          <p:cNvSpPr txBox="1"/>
          <p:nvPr/>
        </p:nvSpPr>
        <p:spPr>
          <a:xfrm>
            <a:off x="7478343" y="3542586"/>
            <a:ext cx="3410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chemeClr val="accent2"/>
                </a:solidFill>
              </a:rPr>
              <a:t>Above this line, contains</a:t>
            </a:r>
            <a:endParaRPr lang="zh-TW" altLang="en-US" sz="2400" dirty="0">
              <a:solidFill>
                <a:schemeClr val="accent2"/>
              </a:solidFill>
            </a:endParaRPr>
          </a:p>
        </p:txBody>
      </p:sp>
      <p:sp>
        <p:nvSpPr>
          <p:cNvPr id="32" name="文字方塊 31">
            <a:extLst>
              <a:ext uri="{FF2B5EF4-FFF2-40B4-BE49-F238E27FC236}">
                <a16:creationId xmlns:a16="http://schemas.microsoft.com/office/drawing/2014/main" id="{18189858-E614-4A67-9951-39B878A5929E}"/>
              </a:ext>
            </a:extLst>
          </p:cNvPr>
          <p:cNvSpPr txBox="1"/>
          <p:nvPr/>
        </p:nvSpPr>
        <p:spPr>
          <a:xfrm>
            <a:off x="10033783" y="3934040"/>
            <a:ext cx="1709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chemeClr val="accent2"/>
                </a:solidFill>
              </a:rPr>
              <a:t>correctness</a:t>
            </a:r>
            <a:endParaRPr lang="zh-TW" altLang="en-US" sz="2400" dirty="0">
              <a:solidFill>
                <a:schemeClr val="accent2"/>
              </a:solidFill>
            </a:endParaRPr>
          </a:p>
        </p:txBody>
      </p:sp>
      <p:cxnSp>
        <p:nvCxnSpPr>
          <p:cNvPr id="33" name="直線單箭頭接點 32">
            <a:extLst>
              <a:ext uri="{FF2B5EF4-FFF2-40B4-BE49-F238E27FC236}">
                <a16:creationId xmlns:a16="http://schemas.microsoft.com/office/drawing/2014/main" id="{44B5DB8C-F6A8-4298-AF1A-3519D78E49BA}"/>
              </a:ext>
            </a:extLst>
          </p:cNvPr>
          <p:cNvCxnSpPr>
            <a:cxnSpLocks/>
          </p:cNvCxnSpPr>
          <p:nvPr/>
        </p:nvCxnSpPr>
        <p:spPr>
          <a:xfrm>
            <a:off x="7321846" y="4673201"/>
            <a:ext cx="0" cy="1097140"/>
          </a:xfrm>
          <a:prstGeom prst="straightConnector1">
            <a:avLst/>
          </a:prstGeom>
          <a:ln w="76200">
            <a:solidFill>
              <a:schemeClr val="accent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文字方塊 33">
            <a:extLst>
              <a:ext uri="{FF2B5EF4-FFF2-40B4-BE49-F238E27FC236}">
                <a16:creationId xmlns:a16="http://schemas.microsoft.com/office/drawing/2014/main" id="{C91FD9FA-35EF-420D-B0F0-83F72A584EC1}"/>
              </a:ext>
            </a:extLst>
          </p:cNvPr>
          <p:cNvSpPr txBox="1"/>
          <p:nvPr/>
        </p:nvSpPr>
        <p:spPr>
          <a:xfrm>
            <a:off x="7478341" y="4826503"/>
            <a:ext cx="40169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chemeClr val="accent6"/>
                </a:solidFill>
              </a:rPr>
              <a:t>Below this line, don’t contains</a:t>
            </a:r>
            <a:endParaRPr lang="zh-TW" altLang="en-US" sz="2400" dirty="0">
              <a:solidFill>
                <a:schemeClr val="accent6"/>
              </a:solidFill>
            </a:endParaRPr>
          </a:p>
        </p:txBody>
      </p:sp>
      <p:sp>
        <p:nvSpPr>
          <p:cNvPr id="35" name="文字方塊 34">
            <a:extLst>
              <a:ext uri="{FF2B5EF4-FFF2-40B4-BE49-F238E27FC236}">
                <a16:creationId xmlns:a16="http://schemas.microsoft.com/office/drawing/2014/main" id="{360EB9AE-65E2-4871-A189-8ACEFB0AD1D3}"/>
              </a:ext>
            </a:extLst>
          </p:cNvPr>
          <p:cNvSpPr txBox="1"/>
          <p:nvPr/>
        </p:nvSpPr>
        <p:spPr>
          <a:xfrm>
            <a:off x="8175037" y="5288168"/>
            <a:ext cx="40169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chemeClr val="accent6"/>
                </a:solidFill>
              </a:rPr>
              <a:t>No matter how close</a:t>
            </a:r>
            <a:endParaRPr lang="zh-TW" altLang="en-US" sz="2400" b="1" dirty="0">
              <a:solidFill>
                <a:schemeClr val="accent6"/>
              </a:solidFill>
            </a:endParaRPr>
          </a:p>
        </p:txBody>
      </p:sp>
      <p:sp>
        <p:nvSpPr>
          <p:cNvPr id="36" name="文字方塊 35">
            <a:extLst>
              <a:ext uri="{FF2B5EF4-FFF2-40B4-BE49-F238E27FC236}">
                <a16:creationId xmlns:a16="http://schemas.microsoft.com/office/drawing/2014/main" id="{9328CE32-3170-4E0F-B272-8D041E8EEA82}"/>
              </a:ext>
            </a:extLst>
          </p:cNvPr>
          <p:cNvSpPr txBox="1"/>
          <p:nvPr/>
        </p:nvSpPr>
        <p:spPr>
          <a:xfrm>
            <a:off x="10033783" y="5701381"/>
            <a:ext cx="1709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chemeClr val="accent6"/>
                </a:solidFill>
              </a:rPr>
              <a:t>sharpness</a:t>
            </a:r>
            <a:endParaRPr lang="zh-TW" altLang="en-US" sz="24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530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4" grpId="0"/>
      <p:bldP spid="35" grpId="0"/>
      <p:bldP spid="3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E2F9ED7-32F3-4B82-B2FC-E63CE31FDD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6092"/>
            <a:ext cx="10515600" cy="534573"/>
          </a:xfrm>
        </p:spPr>
        <p:txBody>
          <a:bodyPr/>
          <a:lstStyle/>
          <a:p>
            <a:r>
              <a:rPr lang="en-US" altLang="zh-TW" dirty="0"/>
              <a:t>Sharpness</a:t>
            </a:r>
            <a:endParaRPr lang="zh-TW" altLang="en-US" dirty="0"/>
          </a:p>
        </p:txBody>
      </p:sp>
      <p:sp>
        <p:nvSpPr>
          <p:cNvPr id="117" name="標題 1">
            <a:extLst>
              <a:ext uri="{FF2B5EF4-FFF2-40B4-BE49-F238E27FC236}">
                <a16:creationId xmlns:a16="http://schemas.microsoft.com/office/drawing/2014/main" id="{C948E76E-5AEB-4908-B9B4-8B649EDFE82B}"/>
              </a:ext>
            </a:extLst>
          </p:cNvPr>
          <p:cNvSpPr txBox="1">
            <a:spLocks/>
          </p:cNvSpPr>
          <p:nvPr/>
        </p:nvSpPr>
        <p:spPr>
          <a:xfrm>
            <a:off x="838200" y="365124"/>
            <a:ext cx="10515600" cy="8024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/>
              <a:t>Sketch on its proof</a:t>
            </a: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B71C7A2E-7DD7-46D4-8C46-5CAFA60ACD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57" y="1784590"/>
            <a:ext cx="10660744" cy="975381"/>
          </a:xfrm>
          <a:prstGeom prst="rect">
            <a:avLst/>
          </a:prstGeom>
        </p:spPr>
      </p:pic>
      <p:pic>
        <p:nvPicPr>
          <p:cNvPr id="18" name="圖片 17">
            <a:extLst>
              <a:ext uri="{FF2B5EF4-FFF2-40B4-BE49-F238E27FC236}">
                <a16:creationId xmlns:a16="http://schemas.microsoft.com/office/drawing/2014/main" id="{A2DE7147-4C55-4C67-8393-323245619F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57" y="5887509"/>
            <a:ext cx="10381343" cy="750510"/>
          </a:xfrm>
          <a:prstGeom prst="rect">
            <a:avLst/>
          </a:prstGeom>
        </p:spPr>
      </p:pic>
      <p:sp>
        <p:nvSpPr>
          <p:cNvPr id="2" name="箭號: 向下 1">
            <a:extLst>
              <a:ext uri="{FF2B5EF4-FFF2-40B4-BE49-F238E27FC236}">
                <a16:creationId xmlns:a16="http://schemas.microsoft.com/office/drawing/2014/main" id="{BC96C703-B780-4945-9AFC-903932CA157E}"/>
              </a:ext>
            </a:extLst>
          </p:cNvPr>
          <p:cNvSpPr/>
          <p:nvPr/>
        </p:nvSpPr>
        <p:spPr>
          <a:xfrm>
            <a:off x="5201557" y="2759971"/>
            <a:ext cx="1364342" cy="5057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箭號: 向下 19">
            <a:extLst>
              <a:ext uri="{FF2B5EF4-FFF2-40B4-BE49-F238E27FC236}">
                <a16:creationId xmlns:a16="http://schemas.microsoft.com/office/drawing/2014/main" id="{9109AECD-69E3-4174-912A-A499AE9D6A68}"/>
              </a:ext>
            </a:extLst>
          </p:cNvPr>
          <p:cNvSpPr/>
          <p:nvPr/>
        </p:nvSpPr>
        <p:spPr>
          <a:xfrm rot="10800000">
            <a:off x="5201557" y="5237583"/>
            <a:ext cx="1364342" cy="5057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666DB7C3-55EE-4D13-813A-059BAAC495BB}"/>
                  </a:ext>
                </a:extLst>
              </p:cNvPr>
              <p:cNvSpPr txBox="1"/>
              <p:nvPr/>
            </p:nvSpPr>
            <p:spPr>
              <a:xfrm>
                <a:off x="2721428" y="3293015"/>
                <a:ext cx="6749143" cy="6450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altLang="zh-TW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altLang="zh-TW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&gt;(1+</m:t>
                    </m:r>
                    <m:f>
                      <m:fPr>
                        <m:ctrlPr>
                          <a:rPr lang="en-US" altLang="zh-TW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den>
                    </m:f>
                    <m:r>
                      <a:rPr lang="en-US" altLang="zh-TW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TW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altLang="zh-TW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  <m:f>
                      <m:fPr>
                        <m:ctrlPr>
                          <a:rPr lang="en-US" altLang="zh-TW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en-US" altLang="zh-TW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TW" sz="2400" dirty="0">
                    <a:solidFill>
                      <a:schemeClr val="accent1"/>
                    </a:solidFill>
                  </a:rPr>
                  <a:t>   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TW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altLang="zh-TW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altLang="zh-TW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&gt;2</m:t>
                    </m:r>
                    <m:d>
                      <m:dPr>
                        <m:ctrlPr>
                          <a:rPr lang="en-US" altLang="zh-TW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en-US" altLang="zh-TW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TW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𝑙</m:t>
                            </m:r>
                          </m:den>
                        </m:f>
                        <m:r>
                          <a:rPr lang="en-US" altLang="zh-TW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</m:d>
                    <m:r>
                      <a:rPr lang="en-US" altLang="zh-TW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zh-TW" altLang="en-US" sz="24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666DB7C3-55EE-4D13-813A-059BAAC495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1428" y="3293015"/>
                <a:ext cx="6749143" cy="64504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>
                <a:extLst>
                  <a:ext uri="{FF2B5EF4-FFF2-40B4-BE49-F238E27FC236}">
                    <a16:creationId xmlns:a16="http://schemas.microsoft.com/office/drawing/2014/main" id="{E40F65A1-38A5-41CD-B098-0147421BA1AE}"/>
                  </a:ext>
                </a:extLst>
              </p:cNvPr>
              <p:cNvSpPr txBox="1"/>
              <p:nvPr/>
            </p:nvSpPr>
            <p:spPr>
              <a:xfrm>
                <a:off x="3058885" y="4398274"/>
                <a:ext cx="6411686" cy="6222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altLang="zh-TW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altLang="zh-TW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&gt;(1+</m:t>
                    </m:r>
                    <m:r>
                      <a:rPr lang="en-US" altLang="zh-TW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altLang="zh-TW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  <m:f>
                      <m:fPr>
                        <m:ctrlPr>
                          <a:rPr lang="en-US" altLang="zh-TW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en-US" altLang="zh-TW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TW" sz="2400" dirty="0">
                    <a:solidFill>
                      <a:schemeClr val="accent1"/>
                    </a:solidFill>
                  </a:rPr>
                  <a:t>       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TW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altLang="zh-TW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altLang="zh-TW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&gt;2</m:t>
                    </m:r>
                    <m:d>
                      <m:dPr>
                        <m:ctrlPr>
                          <a:rPr lang="en-US" altLang="zh-TW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altLang="zh-TW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en-US" altLang="zh-TW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zh-TW" altLang="en-US" sz="24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25" name="文字方塊 24">
                <a:extLst>
                  <a:ext uri="{FF2B5EF4-FFF2-40B4-BE49-F238E27FC236}">
                    <a16:creationId xmlns:a16="http://schemas.microsoft.com/office/drawing/2014/main" id="{E40F65A1-38A5-41CD-B098-0147421BA1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8885" y="4398274"/>
                <a:ext cx="6411686" cy="6222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55724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E2F9ED7-32F3-4B82-B2FC-E63CE31FDD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6092"/>
            <a:ext cx="10515600" cy="534573"/>
          </a:xfrm>
        </p:spPr>
        <p:txBody>
          <a:bodyPr/>
          <a:lstStyle/>
          <a:p>
            <a:r>
              <a:rPr lang="en-US" altLang="zh-TW" dirty="0"/>
              <a:t>Sharpness</a:t>
            </a:r>
            <a:endParaRPr lang="zh-TW" altLang="en-US" dirty="0"/>
          </a:p>
        </p:txBody>
      </p:sp>
      <p:sp>
        <p:nvSpPr>
          <p:cNvPr id="117" name="標題 1">
            <a:extLst>
              <a:ext uri="{FF2B5EF4-FFF2-40B4-BE49-F238E27FC236}">
                <a16:creationId xmlns:a16="http://schemas.microsoft.com/office/drawing/2014/main" id="{C948E76E-5AEB-4908-B9B4-8B649EDFE82B}"/>
              </a:ext>
            </a:extLst>
          </p:cNvPr>
          <p:cNvSpPr txBox="1">
            <a:spLocks/>
          </p:cNvSpPr>
          <p:nvPr/>
        </p:nvSpPr>
        <p:spPr>
          <a:xfrm>
            <a:off x="838200" y="365124"/>
            <a:ext cx="10515600" cy="8024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/>
              <a:t>Sketch on its proof</a:t>
            </a:r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1AF9C4C9-0320-44B8-B586-2AFAEA3BE1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475" y="1800665"/>
            <a:ext cx="4564682" cy="3400357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F2354467-8B62-441E-936E-95A31AC3422E}"/>
              </a:ext>
            </a:extLst>
          </p:cNvPr>
          <p:cNvSpPr txBox="1"/>
          <p:nvPr/>
        </p:nvSpPr>
        <p:spPr>
          <a:xfrm>
            <a:off x="436383" y="5130243"/>
            <a:ext cx="63043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Construct a graph that follows proposition 1.2</a:t>
            </a:r>
            <a:endParaRPr lang="zh-TW" altLang="en-US" sz="2400" dirty="0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8407E151-C273-4D73-BEA5-DA4AE9B65652}"/>
              </a:ext>
            </a:extLst>
          </p:cNvPr>
          <p:cNvSpPr txBox="1"/>
          <p:nvPr/>
        </p:nvSpPr>
        <p:spPr>
          <a:xfrm>
            <a:off x="6686845" y="5188827"/>
            <a:ext cx="5509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Then construct a tree that can’t fit into it.</a:t>
            </a:r>
            <a:endParaRPr lang="zh-TW" altLang="en-US" sz="2400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3269FFE4-584A-4F9D-8FF6-B7D01AB1BFAB}"/>
              </a:ext>
            </a:extLst>
          </p:cNvPr>
          <p:cNvSpPr/>
          <p:nvPr/>
        </p:nvSpPr>
        <p:spPr>
          <a:xfrm>
            <a:off x="9272954" y="1719140"/>
            <a:ext cx="360000" cy="360000"/>
          </a:xfrm>
          <a:prstGeom prst="ellipse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accent1"/>
              </a:solidFill>
            </a:endParaRPr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5C76B402-ECE9-43A2-9BD2-1AB80150E313}"/>
              </a:ext>
            </a:extLst>
          </p:cNvPr>
          <p:cNvCxnSpPr>
            <a:cxnSpLocks/>
            <a:stCxn id="13" idx="4"/>
            <a:endCxn id="39" idx="0"/>
          </p:cNvCxnSpPr>
          <p:nvPr/>
        </p:nvCxnSpPr>
        <p:spPr>
          <a:xfrm>
            <a:off x="9452954" y="2079140"/>
            <a:ext cx="1319678" cy="5640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85F136DC-C36D-4C2E-9592-C73166CC2D06}"/>
              </a:ext>
            </a:extLst>
          </p:cNvPr>
          <p:cNvCxnSpPr>
            <a:cxnSpLocks/>
            <a:stCxn id="13" idx="4"/>
            <a:endCxn id="42" idx="0"/>
          </p:cNvCxnSpPr>
          <p:nvPr/>
        </p:nvCxnSpPr>
        <p:spPr>
          <a:xfrm>
            <a:off x="9452954" y="2079140"/>
            <a:ext cx="0" cy="5640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C6AAAD96-0A32-4662-B591-7A553F09CDE2}"/>
              </a:ext>
            </a:extLst>
          </p:cNvPr>
          <p:cNvCxnSpPr>
            <a:cxnSpLocks/>
            <a:stCxn id="13" idx="4"/>
            <a:endCxn id="36" idx="0"/>
          </p:cNvCxnSpPr>
          <p:nvPr/>
        </p:nvCxnSpPr>
        <p:spPr>
          <a:xfrm flipH="1">
            <a:off x="8133276" y="2079140"/>
            <a:ext cx="1319678" cy="5640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橢圓 35">
            <a:extLst>
              <a:ext uri="{FF2B5EF4-FFF2-40B4-BE49-F238E27FC236}">
                <a16:creationId xmlns:a16="http://schemas.microsoft.com/office/drawing/2014/main" id="{BF73551C-EC4C-4552-9213-7E74905B75D5}"/>
              </a:ext>
            </a:extLst>
          </p:cNvPr>
          <p:cNvSpPr/>
          <p:nvPr/>
        </p:nvSpPr>
        <p:spPr>
          <a:xfrm>
            <a:off x="7953276" y="2643197"/>
            <a:ext cx="360000" cy="360000"/>
          </a:xfrm>
          <a:prstGeom prst="ellipse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accent1"/>
              </a:solidFill>
            </a:endParaRPr>
          </a:p>
        </p:txBody>
      </p:sp>
      <p:sp>
        <p:nvSpPr>
          <p:cNvPr id="39" name="橢圓 38">
            <a:extLst>
              <a:ext uri="{FF2B5EF4-FFF2-40B4-BE49-F238E27FC236}">
                <a16:creationId xmlns:a16="http://schemas.microsoft.com/office/drawing/2014/main" id="{DE91D40A-F972-43D6-B3D9-BC4799BA15F0}"/>
              </a:ext>
            </a:extLst>
          </p:cNvPr>
          <p:cNvSpPr/>
          <p:nvPr/>
        </p:nvSpPr>
        <p:spPr>
          <a:xfrm>
            <a:off x="10592632" y="2643197"/>
            <a:ext cx="360000" cy="360000"/>
          </a:xfrm>
          <a:prstGeom prst="ellipse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accent1"/>
              </a:solidFill>
            </a:endParaRPr>
          </a:p>
        </p:txBody>
      </p:sp>
      <p:sp>
        <p:nvSpPr>
          <p:cNvPr id="42" name="橢圓 41">
            <a:extLst>
              <a:ext uri="{FF2B5EF4-FFF2-40B4-BE49-F238E27FC236}">
                <a16:creationId xmlns:a16="http://schemas.microsoft.com/office/drawing/2014/main" id="{B3966EB5-7C03-4E1F-B8C0-6DEB1D0F6BDB}"/>
              </a:ext>
            </a:extLst>
          </p:cNvPr>
          <p:cNvSpPr/>
          <p:nvPr/>
        </p:nvSpPr>
        <p:spPr>
          <a:xfrm>
            <a:off x="9272954" y="2643197"/>
            <a:ext cx="360000" cy="360000"/>
          </a:xfrm>
          <a:prstGeom prst="ellipse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accent1"/>
              </a:solidFill>
            </a:endParaRPr>
          </a:p>
        </p:txBody>
      </p:sp>
      <p:cxnSp>
        <p:nvCxnSpPr>
          <p:cNvPr id="80" name="直線接點 79">
            <a:extLst>
              <a:ext uri="{FF2B5EF4-FFF2-40B4-BE49-F238E27FC236}">
                <a16:creationId xmlns:a16="http://schemas.microsoft.com/office/drawing/2014/main" id="{0F6EAA03-1208-4E7B-9D8F-39570CDD5AE7}"/>
              </a:ext>
            </a:extLst>
          </p:cNvPr>
          <p:cNvCxnSpPr>
            <a:cxnSpLocks/>
            <a:stCxn id="36" idx="4"/>
            <a:endCxn id="84" idx="0"/>
          </p:cNvCxnSpPr>
          <p:nvPr/>
        </p:nvCxnSpPr>
        <p:spPr>
          <a:xfrm>
            <a:off x="8133276" y="3003197"/>
            <a:ext cx="428651" cy="119462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線接點 80">
            <a:extLst>
              <a:ext uri="{FF2B5EF4-FFF2-40B4-BE49-F238E27FC236}">
                <a16:creationId xmlns:a16="http://schemas.microsoft.com/office/drawing/2014/main" id="{46204E7D-6AA6-41D0-9A66-988E4A2028E1}"/>
              </a:ext>
            </a:extLst>
          </p:cNvPr>
          <p:cNvCxnSpPr>
            <a:cxnSpLocks/>
            <a:stCxn id="36" idx="4"/>
            <a:endCxn id="85" idx="0"/>
          </p:cNvCxnSpPr>
          <p:nvPr/>
        </p:nvCxnSpPr>
        <p:spPr>
          <a:xfrm>
            <a:off x="8133276" y="3003197"/>
            <a:ext cx="0" cy="11975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線接點 81">
            <a:extLst>
              <a:ext uri="{FF2B5EF4-FFF2-40B4-BE49-F238E27FC236}">
                <a16:creationId xmlns:a16="http://schemas.microsoft.com/office/drawing/2014/main" id="{9571927E-0D7E-4A8F-9803-FAF48C06655A}"/>
              </a:ext>
            </a:extLst>
          </p:cNvPr>
          <p:cNvCxnSpPr>
            <a:cxnSpLocks/>
            <a:stCxn id="36" idx="4"/>
            <a:endCxn id="83" idx="0"/>
          </p:cNvCxnSpPr>
          <p:nvPr/>
        </p:nvCxnSpPr>
        <p:spPr>
          <a:xfrm flipH="1">
            <a:off x="7669849" y="3003197"/>
            <a:ext cx="463427" cy="11975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橢圓 82">
            <a:extLst>
              <a:ext uri="{FF2B5EF4-FFF2-40B4-BE49-F238E27FC236}">
                <a16:creationId xmlns:a16="http://schemas.microsoft.com/office/drawing/2014/main" id="{03850033-6B59-43D6-856F-D89CC902897B}"/>
              </a:ext>
            </a:extLst>
          </p:cNvPr>
          <p:cNvSpPr/>
          <p:nvPr/>
        </p:nvSpPr>
        <p:spPr>
          <a:xfrm>
            <a:off x="7489849" y="4200759"/>
            <a:ext cx="360000" cy="360000"/>
          </a:xfrm>
          <a:prstGeom prst="ellipse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accent1"/>
              </a:solidFill>
            </a:endParaRPr>
          </a:p>
        </p:txBody>
      </p:sp>
      <p:sp>
        <p:nvSpPr>
          <p:cNvPr id="84" name="橢圓 83">
            <a:extLst>
              <a:ext uri="{FF2B5EF4-FFF2-40B4-BE49-F238E27FC236}">
                <a16:creationId xmlns:a16="http://schemas.microsoft.com/office/drawing/2014/main" id="{83DFFE2D-319B-4AF5-9912-126C7D84687F}"/>
              </a:ext>
            </a:extLst>
          </p:cNvPr>
          <p:cNvSpPr/>
          <p:nvPr/>
        </p:nvSpPr>
        <p:spPr>
          <a:xfrm>
            <a:off x="8381927" y="4197824"/>
            <a:ext cx="360000" cy="360000"/>
          </a:xfrm>
          <a:prstGeom prst="ellipse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accent1"/>
              </a:solidFill>
            </a:endParaRPr>
          </a:p>
        </p:txBody>
      </p:sp>
      <p:sp>
        <p:nvSpPr>
          <p:cNvPr id="85" name="橢圓 84">
            <a:extLst>
              <a:ext uri="{FF2B5EF4-FFF2-40B4-BE49-F238E27FC236}">
                <a16:creationId xmlns:a16="http://schemas.microsoft.com/office/drawing/2014/main" id="{80C22890-6B61-44DA-9EF5-03240960E6FB}"/>
              </a:ext>
            </a:extLst>
          </p:cNvPr>
          <p:cNvSpPr/>
          <p:nvPr/>
        </p:nvSpPr>
        <p:spPr>
          <a:xfrm>
            <a:off x="7953276" y="4200759"/>
            <a:ext cx="360000" cy="360000"/>
          </a:xfrm>
          <a:prstGeom prst="ellipse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accent1"/>
              </a:solidFill>
            </a:endParaRPr>
          </a:p>
        </p:txBody>
      </p:sp>
      <p:sp>
        <p:nvSpPr>
          <p:cNvPr id="86" name="橢圓 85">
            <a:extLst>
              <a:ext uri="{FF2B5EF4-FFF2-40B4-BE49-F238E27FC236}">
                <a16:creationId xmlns:a16="http://schemas.microsoft.com/office/drawing/2014/main" id="{14B77FC5-5434-4237-B0F6-248F116CE428}"/>
              </a:ext>
            </a:extLst>
          </p:cNvPr>
          <p:cNvSpPr/>
          <p:nvPr/>
        </p:nvSpPr>
        <p:spPr>
          <a:xfrm>
            <a:off x="8801349" y="4197716"/>
            <a:ext cx="360000" cy="360000"/>
          </a:xfrm>
          <a:prstGeom prst="ellipse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accent1"/>
              </a:solidFill>
            </a:endParaRPr>
          </a:p>
        </p:txBody>
      </p:sp>
      <p:sp>
        <p:nvSpPr>
          <p:cNvPr id="87" name="橢圓 86">
            <a:extLst>
              <a:ext uri="{FF2B5EF4-FFF2-40B4-BE49-F238E27FC236}">
                <a16:creationId xmlns:a16="http://schemas.microsoft.com/office/drawing/2014/main" id="{261D4B82-5FCF-4BFD-9F14-17C918A4AAE5}"/>
              </a:ext>
            </a:extLst>
          </p:cNvPr>
          <p:cNvSpPr/>
          <p:nvPr/>
        </p:nvSpPr>
        <p:spPr>
          <a:xfrm>
            <a:off x="9693427" y="4194781"/>
            <a:ext cx="360000" cy="360000"/>
          </a:xfrm>
          <a:prstGeom prst="ellipse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accent1"/>
              </a:solidFill>
            </a:endParaRPr>
          </a:p>
        </p:txBody>
      </p:sp>
      <p:sp>
        <p:nvSpPr>
          <p:cNvPr id="88" name="橢圓 87">
            <a:extLst>
              <a:ext uri="{FF2B5EF4-FFF2-40B4-BE49-F238E27FC236}">
                <a16:creationId xmlns:a16="http://schemas.microsoft.com/office/drawing/2014/main" id="{EBFA9DFD-9B3E-4BF9-9161-605F07EC0D8E}"/>
              </a:ext>
            </a:extLst>
          </p:cNvPr>
          <p:cNvSpPr/>
          <p:nvPr/>
        </p:nvSpPr>
        <p:spPr>
          <a:xfrm>
            <a:off x="9264776" y="4197716"/>
            <a:ext cx="360000" cy="360000"/>
          </a:xfrm>
          <a:prstGeom prst="ellipse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accent1"/>
              </a:solidFill>
            </a:endParaRPr>
          </a:p>
        </p:txBody>
      </p:sp>
      <p:sp>
        <p:nvSpPr>
          <p:cNvPr id="89" name="橢圓 88">
            <a:extLst>
              <a:ext uri="{FF2B5EF4-FFF2-40B4-BE49-F238E27FC236}">
                <a16:creationId xmlns:a16="http://schemas.microsoft.com/office/drawing/2014/main" id="{4ED65BCB-D455-4C8A-92BF-5527594353AD}"/>
              </a:ext>
            </a:extLst>
          </p:cNvPr>
          <p:cNvSpPr/>
          <p:nvPr/>
        </p:nvSpPr>
        <p:spPr>
          <a:xfrm>
            <a:off x="10118792" y="4197716"/>
            <a:ext cx="360000" cy="360000"/>
          </a:xfrm>
          <a:prstGeom prst="ellipse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accent1"/>
              </a:solidFill>
            </a:endParaRPr>
          </a:p>
        </p:txBody>
      </p:sp>
      <p:sp>
        <p:nvSpPr>
          <p:cNvPr id="90" name="橢圓 89">
            <a:extLst>
              <a:ext uri="{FF2B5EF4-FFF2-40B4-BE49-F238E27FC236}">
                <a16:creationId xmlns:a16="http://schemas.microsoft.com/office/drawing/2014/main" id="{A4F5011D-01CB-4EF4-8921-B8CA133B3CF5}"/>
              </a:ext>
            </a:extLst>
          </p:cNvPr>
          <p:cNvSpPr/>
          <p:nvPr/>
        </p:nvSpPr>
        <p:spPr>
          <a:xfrm>
            <a:off x="11010870" y="4194781"/>
            <a:ext cx="360000" cy="360000"/>
          </a:xfrm>
          <a:prstGeom prst="ellipse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accent1"/>
              </a:solidFill>
            </a:endParaRPr>
          </a:p>
        </p:txBody>
      </p:sp>
      <p:sp>
        <p:nvSpPr>
          <p:cNvPr id="91" name="橢圓 90">
            <a:extLst>
              <a:ext uri="{FF2B5EF4-FFF2-40B4-BE49-F238E27FC236}">
                <a16:creationId xmlns:a16="http://schemas.microsoft.com/office/drawing/2014/main" id="{9FFBF164-4619-4495-A3CE-67BE0CE314DA}"/>
              </a:ext>
            </a:extLst>
          </p:cNvPr>
          <p:cNvSpPr/>
          <p:nvPr/>
        </p:nvSpPr>
        <p:spPr>
          <a:xfrm>
            <a:off x="10582219" y="4197716"/>
            <a:ext cx="360000" cy="360000"/>
          </a:xfrm>
          <a:prstGeom prst="ellipse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accent1"/>
              </a:solidFill>
            </a:endParaRPr>
          </a:p>
        </p:txBody>
      </p:sp>
      <p:cxnSp>
        <p:nvCxnSpPr>
          <p:cNvPr id="95" name="直線接點 94">
            <a:extLst>
              <a:ext uri="{FF2B5EF4-FFF2-40B4-BE49-F238E27FC236}">
                <a16:creationId xmlns:a16="http://schemas.microsoft.com/office/drawing/2014/main" id="{0BFBA0ED-8403-495C-A9F8-523863A65A1A}"/>
              </a:ext>
            </a:extLst>
          </p:cNvPr>
          <p:cNvCxnSpPr>
            <a:cxnSpLocks/>
            <a:stCxn id="42" idx="4"/>
            <a:endCxn id="86" idx="0"/>
          </p:cNvCxnSpPr>
          <p:nvPr/>
        </p:nvCxnSpPr>
        <p:spPr>
          <a:xfrm flipH="1">
            <a:off x="8981349" y="3003197"/>
            <a:ext cx="471605" cy="119451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線接點 97">
            <a:extLst>
              <a:ext uri="{FF2B5EF4-FFF2-40B4-BE49-F238E27FC236}">
                <a16:creationId xmlns:a16="http://schemas.microsoft.com/office/drawing/2014/main" id="{8C43ED0D-C3DF-4FF8-8B39-DE56C7A9F58B}"/>
              </a:ext>
            </a:extLst>
          </p:cNvPr>
          <p:cNvCxnSpPr>
            <a:cxnSpLocks/>
            <a:stCxn id="42" idx="4"/>
            <a:endCxn id="88" idx="0"/>
          </p:cNvCxnSpPr>
          <p:nvPr/>
        </p:nvCxnSpPr>
        <p:spPr>
          <a:xfrm flipH="1">
            <a:off x="9444776" y="3003197"/>
            <a:ext cx="8178" cy="119451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線接點 100">
            <a:extLst>
              <a:ext uri="{FF2B5EF4-FFF2-40B4-BE49-F238E27FC236}">
                <a16:creationId xmlns:a16="http://schemas.microsoft.com/office/drawing/2014/main" id="{AACB5509-0C4C-476E-9A83-BC8860785E6C}"/>
              </a:ext>
            </a:extLst>
          </p:cNvPr>
          <p:cNvCxnSpPr>
            <a:cxnSpLocks/>
            <a:stCxn id="42" idx="4"/>
            <a:endCxn id="87" idx="0"/>
          </p:cNvCxnSpPr>
          <p:nvPr/>
        </p:nvCxnSpPr>
        <p:spPr>
          <a:xfrm>
            <a:off x="9452954" y="3003197"/>
            <a:ext cx="420473" cy="11915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線接點 103">
            <a:extLst>
              <a:ext uri="{FF2B5EF4-FFF2-40B4-BE49-F238E27FC236}">
                <a16:creationId xmlns:a16="http://schemas.microsoft.com/office/drawing/2014/main" id="{18056D83-B909-408C-8D50-F0F65D2CB056}"/>
              </a:ext>
            </a:extLst>
          </p:cNvPr>
          <p:cNvCxnSpPr>
            <a:cxnSpLocks/>
            <a:stCxn id="39" idx="4"/>
            <a:endCxn id="89" idx="0"/>
          </p:cNvCxnSpPr>
          <p:nvPr/>
        </p:nvCxnSpPr>
        <p:spPr>
          <a:xfrm flipH="1">
            <a:off x="10298792" y="3003197"/>
            <a:ext cx="473840" cy="119451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直線接點 106">
            <a:extLst>
              <a:ext uri="{FF2B5EF4-FFF2-40B4-BE49-F238E27FC236}">
                <a16:creationId xmlns:a16="http://schemas.microsoft.com/office/drawing/2014/main" id="{D36063A4-5C54-427E-90A4-9B944FFD519B}"/>
              </a:ext>
            </a:extLst>
          </p:cNvPr>
          <p:cNvCxnSpPr>
            <a:cxnSpLocks/>
            <a:stCxn id="39" idx="4"/>
            <a:endCxn id="91" idx="0"/>
          </p:cNvCxnSpPr>
          <p:nvPr/>
        </p:nvCxnSpPr>
        <p:spPr>
          <a:xfrm flipH="1">
            <a:off x="10762219" y="3003197"/>
            <a:ext cx="10413" cy="119451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直線接點 109">
            <a:extLst>
              <a:ext uri="{FF2B5EF4-FFF2-40B4-BE49-F238E27FC236}">
                <a16:creationId xmlns:a16="http://schemas.microsoft.com/office/drawing/2014/main" id="{31F21A53-31AE-4DCD-BFC1-04A18C318242}"/>
              </a:ext>
            </a:extLst>
          </p:cNvPr>
          <p:cNvCxnSpPr>
            <a:cxnSpLocks/>
            <a:stCxn id="39" idx="4"/>
            <a:endCxn id="90" idx="0"/>
          </p:cNvCxnSpPr>
          <p:nvPr/>
        </p:nvCxnSpPr>
        <p:spPr>
          <a:xfrm>
            <a:off x="10772632" y="3003197"/>
            <a:ext cx="418238" cy="11915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47425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E2F9ED7-32F3-4B82-B2FC-E63CE31FDD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6092"/>
            <a:ext cx="10515600" cy="534573"/>
          </a:xfrm>
        </p:spPr>
        <p:txBody>
          <a:bodyPr/>
          <a:lstStyle/>
          <a:p>
            <a:r>
              <a:rPr lang="en-US" altLang="zh-TW" dirty="0"/>
              <a:t>Correctness</a:t>
            </a:r>
            <a:endParaRPr lang="zh-TW" altLang="en-US" dirty="0"/>
          </a:p>
        </p:txBody>
      </p:sp>
      <p:sp>
        <p:nvSpPr>
          <p:cNvPr id="117" name="標題 1">
            <a:extLst>
              <a:ext uri="{FF2B5EF4-FFF2-40B4-BE49-F238E27FC236}">
                <a16:creationId xmlns:a16="http://schemas.microsoft.com/office/drawing/2014/main" id="{C948E76E-5AEB-4908-B9B4-8B649EDFE82B}"/>
              </a:ext>
            </a:extLst>
          </p:cNvPr>
          <p:cNvSpPr txBox="1">
            <a:spLocks/>
          </p:cNvSpPr>
          <p:nvPr/>
        </p:nvSpPr>
        <p:spPr>
          <a:xfrm>
            <a:off x="838200" y="365124"/>
            <a:ext cx="10515600" cy="8024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/>
              <a:t>Sketch on its proof</a:t>
            </a:r>
            <a:endParaRPr lang="zh-TW" altLang="en-US" dirty="0"/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A7094B97-D8EC-43BB-97A2-1DD0C531D3A1}"/>
              </a:ext>
            </a:extLst>
          </p:cNvPr>
          <p:cNvSpPr txBox="1"/>
          <p:nvPr/>
        </p:nvSpPr>
        <p:spPr>
          <a:xfrm>
            <a:off x="5022166" y="1581357"/>
            <a:ext cx="2278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Conjecture 1.1</a:t>
            </a:r>
            <a:endParaRPr lang="zh-TW" altLang="en-US" sz="2400" dirty="0"/>
          </a:p>
        </p:txBody>
      </p:sp>
      <p:sp>
        <p:nvSpPr>
          <p:cNvPr id="33" name="文字方塊 32">
            <a:extLst>
              <a:ext uri="{FF2B5EF4-FFF2-40B4-BE49-F238E27FC236}">
                <a16:creationId xmlns:a16="http://schemas.microsoft.com/office/drawing/2014/main" id="{2820080F-DE74-4099-8D2F-BB8AF23BB0CB}"/>
              </a:ext>
            </a:extLst>
          </p:cNvPr>
          <p:cNvSpPr txBox="1"/>
          <p:nvPr/>
        </p:nvSpPr>
        <p:spPr>
          <a:xfrm>
            <a:off x="5022166" y="2614026"/>
            <a:ext cx="18944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Theorem  1.3</a:t>
            </a:r>
            <a:endParaRPr lang="zh-TW" altLang="en-US" sz="2400" dirty="0"/>
          </a:p>
        </p:txBody>
      </p:sp>
      <p:sp>
        <p:nvSpPr>
          <p:cNvPr id="34" name="文字方塊 33">
            <a:extLst>
              <a:ext uri="{FF2B5EF4-FFF2-40B4-BE49-F238E27FC236}">
                <a16:creationId xmlns:a16="http://schemas.microsoft.com/office/drawing/2014/main" id="{AEE57FBB-0DBC-42E0-B310-4BF5B8D37EAD}"/>
              </a:ext>
            </a:extLst>
          </p:cNvPr>
          <p:cNvSpPr txBox="1"/>
          <p:nvPr/>
        </p:nvSpPr>
        <p:spPr>
          <a:xfrm>
            <a:off x="3882682" y="3962622"/>
            <a:ext cx="18944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Theorem  1.4</a:t>
            </a:r>
            <a:endParaRPr lang="zh-TW" altLang="en-US" sz="2400" dirty="0"/>
          </a:p>
        </p:txBody>
      </p:sp>
      <p:sp>
        <p:nvSpPr>
          <p:cNvPr id="35" name="文字方塊 34">
            <a:extLst>
              <a:ext uri="{FF2B5EF4-FFF2-40B4-BE49-F238E27FC236}">
                <a16:creationId xmlns:a16="http://schemas.microsoft.com/office/drawing/2014/main" id="{8097150F-E516-4522-91A6-3E0AFDCA1E2D}"/>
              </a:ext>
            </a:extLst>
          </p:cNvPr>
          <p:cNvSpPr txBox="1"/>
          <p:nvPr/>
        </p:nvSpPr>
        <p:spPr>
          <a:xfrm>
            <a:off x="6367976" y="3782310"/>
            <a:ext cx="21382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The case of </a:t>
            </a:r>
          </a:p>
          <a:p>
            <a:r>
              <a:rPr lang="en-US" altLang="zh-TW" sz="2400" dirty="0"/>
              <a:t>extremal graph</a:t>
            </a:r>
          </a:p>
          <a:p>
            <a:r>
              <a:rPr lang="en-US" altLang="zh-TW" sz="2400" dirty="0"/>
              <a:t>And Lemma 5.4</a:t>
            </a:r>
            <a:endParaRPr lang="zh-TW" altLang="en-US" sz="2400" dirty="0"/>
          </a:p>
        </p:txBody>
      </p:sp>
      <p:sp>
        <p:nvSpPr>
          <p:cNvPr id="37" name="文字方塊 36">
            <a:extLst>
              <a:ext uri="{FF2B5EF4-FFF2-40B4-BE49-F238E27FC236}">
                <a16:creationId xmlns:a16="http://schemas.microsoft.com/office/drawing/2014/main" id="{CD41D4F8-6878-4315-86D3-94F4BFE2AC56}"/>
              </a:ext>
            </a:extLst>
          </p:cNvPr>
          <p:cNvSpPr txBox="1"/>
          <p:nvPr/>
        </p:nvSpPr>
        <p:spPr>
          <a:xfrm>
            <a:off x="3962397" y="4948646"/>
            <a:ext cx="18944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Lemma  4.2</a:t>
            </a:r>
            <a:endParaRPr lang="zh-TW" altLang="en-US" sz="2400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7720FC28-C1AB-488F-AC1D-CB1D4D16BE0B}"/>
              </a:ext>
            </a:extLst>
          </p:cNvPr>
          <p:cNvSpPr/>
          <p:nvPr/>
        </p:nvSpPr>
        <p:spPr>
          <a:xfrm>
            <a:off x="3319976" y="5954007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dirty="0"/>
              <a:t>G. </a:t>
            </a:r>
            <a:r>
              <a:rPr lang="en-US" altLang="zh-TW" dirty="0" err="1"/>
              <a:t>Besomi</a:t>
            </a:r>
            <a:r>
              <a:rPr lang="en-US" altLang="zh-TW" dirty="0"/>
              <a:t>, M. </a:t>
            </a:r>
            <a:r>
              <a:rPr lang="en-US" altLang="zh-TW" dirty="0" err="1"/>
              <a:t>Pavez</a:t>
            </a:r>
            <a:r>
              <a:rPr lang="en-US" altLang="zh-TW" dirty="0"/>
              <a:t>-Signe, and M. Stein, \' Degree conditions for embedding trees, SIAM J. Discrete Math., 33 (2019), pp. 1521--1555, https://doi.org/10.1137/18M1210861.</a:t>
            </a:r>
            <a:endParaRPr lang="zh-TW" altLang="en-US" dirty="0"/>
          </a:p>
        </p:txBody>
      </p:sp>
      <p:cxnSp>
        <p:nvCxnSpPr>
          <p:cNvPr id="8" name="直線單箭頭接點 7">
            <a:extLst>
              <a:ext uri="{FF2B5EF4-FFF2-40B4-BE49-F238E27FC236}">
                <a16:creationId xmlns:a16="http://schemas.microsoft.com/office/drawing/2014/main" id="{66F6C73B-84A6-4781-8006-9FE2CC9C7AE4}"/>
              </a:ext>
            </a:extLst>
          </p:cNvPr>
          <p:cNvCxnSpPr/>
          <p:nvPr/>
        </p:nvCxnSpPr>
        <p:spPr>
          <a:xfrm flipV="1">
            <a:off x="4801770" y="5340645"/>
            <a:ext cx="0" cy="594025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單箭頭接點 40">
            <a:extLst>
              <a:ext uri="{FF2B5EF4-FFF2-40B4-BE49-F238E27FC236}">
                <a16:creationId xmlns:a16="http://schemas.microsoft.com/office/drawing/2014/main" id="{45B43FDB-315C-4DC3-9402-CACFCEC36183}"/>
              </a:ext>
            </a:extLst>
          </p:cNvPr>
          <p:cNvCxnSpPr/>
          <p:nvPr/>
        </p:nvCxnSpPr>
        <p:spPr>
          <a:xfrm flipV="1">
            <a:off x="5938906" y="2020001"/>
            <a:ext cx="0" cy="594025"/>
          </a:xfrm>
          <a:prstGeom prst="straightConnector1">
            <a:avLst/>
          </a:prstGeom>
          <a:ln w="76200">
            <a:solidFill>
              <a:schemeClr val="accent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字方塊 8">
            <a:extLst>
              <a:ext uri="{FF2B5EF4-FFF2-40B4-BE49-F238E27FC236}">
                <a16:creationId xmlns:a16="http://schemas.microsoft.com/office/drawing/2014/main" id="{7D9125F6-C8DD-448C-AD78-C6D6597408E1}"/>
              </a:ext>
            </a:extLst>
          </p:cNvPr>
          <p:cNvSpPr txBox="1"/>
          <p:nvPr/>
        </p:nvSpPr>
        <p:spPr>
          <a:xfrm>
            <a:off x="3249637" y="2173621"/>
            <a:ext cx="2464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chemeClr val="accent1"/>
                </a:solidFill>
              </a:rPr>
              <a:t>An approximate version</a:t>
            </a:r>
            <a:endParaRPr lang="zh-TW" altLang="en-US" dirty="0">
              <a:solidFill>
                <a:schemeClr val="accent1"/>
              </a:solidFill>
            </a:endParaRPr>
          </a:p>
        </p:txBody>
      </p:sp>
      <p:cxnSp>
        <p:nvCxnSpPr>
          <p:cNvPr id="45" name="直線單箭頭接點 44">
            <a:extLst>
              <a:ext uri="{FF2B5EF4-FFF2-40B4-BE49-F238E27FC236}">
                <a16:creationId xmlns:a16="http://schemas.microsoft.com/office/drawing/2014/main" id="{5B133DEA-2639-488B-8A16-2726BDFB9521}"/>
              </a:ext>
            </a:extLst>
          </p:cNvPr>
          <p:cNvCxnSpPr>
            <a:cxnSpLocks/>
            <a:stCxn id="34" idx="0"/>
            <a:endCxn id="33" idx="2"/>
          </p:cNvCxnSpPr>
          <p:nvPr/>
        </p:nvCxnSpPr>
        <p:spPr>
          <a:xfrm flipV="1">
            <a:off x="4829907" y="3075691"/>
            <a:ext cx="1139484" cy="886931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文字方塊 49">
            <a:extLst>
              <a:ext uri="{FF2B5EF4-FFF2-40B4-BE49-F238E27FC236}">
                <a16:creationId xmlns:a16="http://schemas.microsoft.com/office/drawing/2014/main" id="{1DD53DAA-8045-418E-BF59-AABC1CE0ABBD}"/>
              </a:ext>
            </a:extLst>
          </p:cNvPr>
          <p:cNvSpPr txBox="1"/>
          <p:nvPr/>
        </p:nvSpPr>
        <p:spPr>
          <a:xfrm>
            <a:off x="2760785" y="3067867"/>
            <a:ext cx="2464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chemeClr val="accent1"/>
                </a:solidFill>
              </a:rPr>
              <a:t>An weaken version excludes extremal case</a:t>
            </a:r>
            <a:endParaRPr lang="zh-TW" altLang="en-US" dirty="0">
              <a:solidFill>
                <a:schemeClr val="accent1"/>
              </a:solidFill>
            </a:endParaRPr>
          </a:p>
        </p:txBody>
      </p:sp>
      <p:cxnSp>
        <p:nvCxnSpPr>
          <p:cNvPr id="51" name="直線單箭頭接點 50">
            <a:extLst>
              <a:ext uri="{FF2B5EF4-FFF2-40B4-BE49-F238E27FC236}">
                <a16:creationId xmlns:a16="http://schemas.microsoft.com/office/drawing/2014/main" id="{B7F3B793-9D33-44A6-8267-F4FDD82D72AB}"/>
              </a:ext>
            </a:extLst>
          </p:cNvPr>
          <p:cNvCxnSpPr>
            <a:cxnSpLocks/>
            <a:stCxn id="35" idx="0"/>
            <a:endCxn id="33" idx="2"/>
          </p:cNvCxnSpPr>
          <p:nvPr/>
        </p:nvCxnSpPr>
        <p:spPr>
          <a:xfrm flipH="1" flipV="1">
            <a:off x="5969391" y="3075691"/>
            <a:ext cx="1467722" cy="706619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字方塊 53">
            <a:extLst>
              <a:ext uri="{FF2B5EF4-FFF2-40B4-BE49-F238E27FC236}">
                <a16:creationId xmlns:a16="http://schemas.microsoft.com/office/drawing/2014/main" id="{49F1C60B-E6F1-4446-8B48-138C3F777D21}"/>
              </a:ext>
            </a:extLst>
          </p:cNvPr>
          <p:cNvSpPr txBox="1"/>
          <p:nvPr/>
        </p:nvSpPr>
        <p:spPr>
          <a:xfrm>
            <a:off x="7306993" y="3203423"/>
            <a:ext cx="2934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chemeClr val="accent1"/>
                </a:solidFill>
              </a:rPr>
              <a:t>Together with 1.4 proves 1.3</a:t>
            </a:r>
            <a:endParaRPr lang="zh-TW" altLang="en-US" dirty="0">
              <a:solidFill>
                <a:schemeClr val="accent1"/>
              </a:solidFill>
            </a:endParaRPr>
          </a:p>
        </p:txBody>
      </p:sp>
      <p:sp>
        <p:nvSpPr>
          <p:cNvPr id="55" name="文字方塊 54">
            <a:extLst>
              <a:ext uri="{FF2B5EF4-FFF2-40B4-BE49-F238E27FC236}">
                <a16:creationId xmlns:a16="http://schemas.microsoft.com/office/drawing/2014/main" id="{D74FCAF8-E0E9-4302-9790-4F559EB23763}"/>
              </a:ext>
            </a:extLst>
          </p:cNvPr>
          <p:cNvSpPr txBox="1"/>
          <p:nvPr/>
        </p:nvSpPr>
        <p:spPr>
          <a:xfrm>
            <a:off x="4132385" y="5452991"/>
            <a:ext cx="644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chemeClr val="accent1"/>
                </a:solidFill>
              </a:rPr>
              <a:t>from</a:t>
            </a:r>
            <a:endParaRPr lang="zh-TW" altLang="en-US" dirty="0">
              <a:solidFill>
                <a:schemeClr val="accent1"/>
              </a:solidFill>
            </a:endParaRPr>
          </a:p>
        </p:txBody>
      </p:sp>
      <p:cxnSp>
        <p:nvCxnSpPr>
          <p:cNvPr id="56" name="直線單箭頭接點 55">
            <a:extLst>
              <a:ext uri="{FF2B5EF4-FFF2-40B4-BE49-F238E27FC236}">
                <a16:creationId xmlns:a16="http://schemas.microsoft.com/office/drawing/2014/main" id="{276F4FFA-D7EC-426C-9892-6235E5A9BAA1}"/>
              </a:ext>
            </a:extLst>
          </p:cNvPr>
          <p:cNvCxnSpPr/>
          <p:nvPr/>
        </p:nvCxnSpPr>
        <p:spPr>
          <a:xfrm flipV="1">
            <a:off x="4801770" y="4424287"/>
            <a:ext cx="0" cy="594025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文字方塊 56">
            <a:extLst>
              <a:ext uri="{FF2B5EF4-FFF2-40B4-BE49-F238E27FC236}">
                <a16:creationId xmlns:a16="http://schemas.microsoft.com/office/drawing/2014/main" id="{7926EB3D-9241-4993-9018-1388111E2D14}"/>
              </a:ext>
            </a:extLst>
          </p:cNvPr>
          <p:cNvSpPr txBox="1"/>
          <p:nvPr/>
        </p:nvSpPr>
        <p:spPr>
          <a:xfrm>
            <a:off x="3882682" y="4557974"/>
            <a:ext cx="888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chemeClr val="accent1"/>
                </a:solidFill>
              </a:rPr>
              <a:t>proves</a:t>
            </a:r>
            <a:endParaRPr lang="zh-TW" altLang="en-US" dirty="0">
              <a:solidFill>
                <a:schemeClr val="accent1"/>
              </a:solidFill>
            </a:endParaRPr>
          </a:p>
        </p:txBody>
      </p:sp>
      <p:cxnSp>
        <p:nvCxnSpPr>
          <p:cNvPr id="23" name="直線單箭頭接點 22">
            <a:extLst>
              <a:ext uri="{FF2B5EF4-FFF2-40B4-BE49-F238E27FC236}">
                <a16:creationId xmlns:a16="http://schemas.microsoft.com/office/drawing/2014/main" id="{AE56EB89-CA36-4979-8FB8-61EB02CDD277}"/>
              </a:ext>
            </a:extLst>
          </p:cNvPr>
          <p:cNvCxnSpPr>
            <a:cxnSpLocks/>
          </p:cNvCxnSpPr>
          <p:nvPr/>
        </p:nvCxnSpPr>
        <p:spPr>
          <a:xfrm flipV="1">
            <a:off x="7473054" y="4982639"/>
            <a:ext cx="0" cy="1007365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E860DD68-2118-4879-8F9F-313F89935A37}"/>
              </a:ext>
            </a:extLst>
          </p:cNvPr>
          <p:cNvSpPr txBox="1"/>
          <p:nvPr/>
        </p:nvSpPr>
        <p:spPr>
          <a:xfrm>
            <a:off x="6870103" y="5283657"/>
            <a:ext cx="644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chemeClr val="accent1"/>
                </a:solidFill>
              </a:rPr>
              <a:t>from</a:t>
            </a:r>
            <a:endParaRPr lang="zh-TW" alt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5010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E2F9ED7-32F3-4B82-B2FC-E63CE31FDD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6092"/>
            <a:ext cx="10515600" cy="534573"/>
          </a:xfrm>
        </p:spPr>
        <p:txBody>
          <a:bodyPr/>
          <a:lstStyle/>
          <a:p>
            <a:r>
              <a:rPr lang="en-US" altLang="zh-TW" dirty="0"/>
              <a:t>Correctness</a:t>
            </a:r>
            <a:endParaRPr lang="zh-TW" altLang="en-US" dirty="0"/>
          </a:p>
        </p:txBody>
      </p:sp>
      <p:sp>
        <p:nvSpPr>
          <p:cNvPr id="117" name="標題 1">
            <a:extLst>
              <a:ext uri="{FF2B5EF4-FFF2-40B4-BE49-F238E27FC236}">
                <a16:creationId xmlns:a16="http://schemas.microsoft.com/office/drawing/2014/main" id="{C948E76E-5AEB-4908-B9B4-8B649EDFE82B}"/>
              </a:ext>
            </a:extLst>
          </p:cNvPr>
          <p:cNvSpPr txBox="1">
            <a:spLocks/>
          </p:cNvSpPr>
          <p:nvPr/>
        </p:nvSpPr>
        <p:spPr>
          <a:xfrm>
            <a:off x="838200" y="365124"/>
            <a:ext cx="10515600" cy="8024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/>
              <a:t>Sketch on its proof</a:t>
            </a:r>
            <a:endParaRPr lang="zh-TW" altLang="en-US" dirty="0"/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A7094B97-D8EC-43BB-97A2-1DD0C531D3A1}"/>
              </a:ext>
            </a:extLst>
          </p:cNvPr>
          <p:cNvSpPr txBox="1"/>
          <p:nvPr/>
        </p:nvSpPr>
        <p:spPr>
          <a:xfrm>
            <a:off x="5022166" y="1581357"/>
            <a:ext cx="2278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Conjecture 1.1</a:t>
            </a:r>
            <a:endParaRPr lang="zh-TW" altLang="en-US" sz="2400" dirty="0"/>
          </a:p>
        </p:txBody>
      </p:sp>
      <p:sp>
        <p:nvSpPr>
          <p:cNvPr id="33" name="文字方塊 32">
            <a:extLst>
              <a:ext uri="{FF2B5EF4-FFF2-40B4-BE49-F238E27FC236}">
                <a16:creationId xmlns:a16="http://schemas.microsoft.com/office/drawing/2014/main" id="{2820080F-DE74-4099-8D2F-BB8AF23BB0CB}"/>
              </a:ext>
            </a:extLst>
          </p:cNvPr>
          <p:cNvSpPr txBox="1"/>
          <p:nvPr/>
        </p:nvSpPr>
        <p:spPr>
          <a:xfrm>
            <a:off x="5022166" y="2614026"/>
            <a:ext cx="18944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Theorem  1.3</a:t>
            </a:r>
            <a:endParaRPr lang="zh-TW" altLang="en-US" sz="2400" dirty="0"/>
          </a:p>
        </p:txBody>
      </p:sp>
      <p:sp>
        <p:nvSpPr>
          <p:cNvPr id="34" name="文字方塊 33">
            <a:extLst>
              <a:ext uri="{FF2B5EF4-FFF2-40B4-BE49-F238E27FC236}">
                <a16:creationId xmlns:a16="http://schemas.microsoft.com/office/drawing/2014/main" id="{AEE57FBB-0DBC-42E0-B310-4BF5B8D37EAD}"/>
              </a:ext>
            </a:extLst>
          </p:cNvPr>
          <p:cNvSpPr txBox="1"/>
          <p:nvPr/>
        </p:nvSpPr>
        <p:spPr>
          <a:xfrm>
            <a:off x="3882682" y="3962622"/>
            <a:ext cx="18944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Theorem  1.4</a:t>
            </a:r>
            <a:endParaRPr lang="zh-TW" altLang="en-US" sz="2400" dirty="0"/>
          </a:p>
        </p:txBody>
      </p:sp>
      <p:sp>
        <p:nvSpPr>
          <p:cNvPr id="35" name="文字方塊 34">
            <a:extLst>
              <a:ext uri="{FF2B5EF4-FFF2-40B4-BE49-F238E27FC236}">
                <a16:creationId xmlns:a16="http://schemas.microsoft.com/office/drawing/2014/main" id="{8097150F-E516-4522-91A6-3E0AFDCA1E2D}"/>
              </a:ext>
            </a:extLst>
          </p:cNvPr>
          <p:cNvSpPr txBox="1"/>
          <p:nvPr/>
        </p:nvSpPr>
        <p:spPr>
          <a:xfrm>
            <a:off x="6367976" y="3782310"/>
            <a:ext cx="21382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The case of </a:t>
            </a:r>
          </a:p>
          <a:p>
            <a:r>
              <a:rPr lang="en-US" altLang="zh-TW" sz="2400" dirty="0"/>
              <a:t>extremal graph</a:t>
            </a:r>
          </a:p>
          <a:p>
            <a:r>
              <a:rPr lang="en-US" altLang="zh-TW" sz="2400" dirty="0"/>
              <a:t>And Lemma 5.4</a:t>
            </a:r>
            <a:endParaRPr lang="zh-TW" altLang="en-US" sz="2400" dirty="0"/>
          </a:p>
        </p:txBody>
      </p:sp>
      <p:sp>
        <p:nvSpPr>
          <p:cNvPr id="37" name="文字方塊 36">
            <a:extLst>
              <a:ext uri="{FF2B5EF4-FFF2-40B4-BE49-F238E27FC236}">
                <a16:creationId xmlns:a16="http://schemas.microsoft.com/office/drawing/2014/main" id="{CD41D4F8-6878-4315-86D3-94F4BFE2AC56}"/>
              </a:ext>
            </a:extLst>
          </p:cNvPr>
          <p:cNvSpPr txBox="1"/>
          <p:nvPr/>
        </p:nvSpPr>
        <p:spPr>
          <a:xfrm>
            <a:off x="3962397" y="4948646"/>
            <a:ext cx="18944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Lemma  4.2</a:t>
            </a:r>
            <a:endParaRPr lang="zh-TW" altLang="en-US" sz="2400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7720FC28-C1AB-488F-AC1D-CB1D4D16BE0B}"/>
              </a:ext>
            </a:extLst>
          </p:cNvPr>
          <p:cNvSpPr/>
          <p:nvPr/>
        </p:nvSpPr>
        <p:spPr>
          <a:xfrm>
            <a:off x="3319976" y="5954007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dirty="0"/>
              <a:t>G. </a:t>
            </a:r>
            <a:r>
              <a:rPr lang="en-US" altLang="zh-TW" dirty="0" err="1"/>
              <a:t>Besomi</a:t>
            </a:r>
            <a:r>
              <a:rPr lang="en-US" altLang="zh-TW" dirty="0"/>
              <a:t>, M. </a:t>
            </a:r>
            <a:r>
              <a:rPr lang="en-US" altLang="zh-TW" dirty="0" err="1"/>
              <a:t>Pavez</a:t>
            </a:r>
            <a:r>
              <a:rPr lang="en-US" altLang="zh-TW" dirty="0"/>
              <a:t>-Signe, and M. Stein, \' Degree conditions for embedding trees, SIAM J. Discrete Math., 33 (2019), pp. 1521--1555, https://doi.org/10.1137/18M1210861.</a:t>
            </a:r>
            <a:endParaRPr lang="zh-TW" altLang="en-US" dirty="0"/>
          </a:p>
        </p:txBody>
      </p:sp>
      <p:cxnSp>
        <p:nvCxnSpPr>
          <p:cNvPr id="8" name="直線單箭頭接點 7">
            <a:extLst>
              <a:ext uri="{FF2B5EF4-FFF2-40B4-BE49-F238E27FC236}">
                <a16:creationId xmlns:a16="http://schemas.microsoft.com/office/drawing/2014/main" id="{66F6C73B-84A6-4781-8006-9FE2CC9C7AE4}"/>
              </a:ext>
            </a:extLst>
          </p:cNvPr>
          <p:cNvCxnSpPr/>
          <p:nvPr/>
        </p:nvCxnSpPr>
        <p:spPr>
          <a:xfrm flipV="1">
            <a:off x="4801770" y="5340645"/>
            <a:ext cx="0" cy="594025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單箭頭接點 40">
            <a:extLst>
              <a:ext uri="{FF2B5EF4-FFF2-40B4-BE49-F238E27FC236}">
                <a16:creationId xmlns:a16="http://schemas.microsoft.com/office/drawing/2014/main" id="{45B43FDB-315C-4DC3-9402-CACFCEC36183}"/>
              </a:ext>
            </a:extLst>
          </p:cNvPr>
          <p:cNvCxnSpPr/>
          <p:nvPr/>
        </p:nvCxnSpPr>
        <p:spPr>
          <a:xfrm flipV="1">
            <a:off x="5938906" y="2020001"/>
            <a:ext cx="0" cy="594025"/>
          </a:xfrm>
          <a:prstGeom prst="straightConnector1">
            <a:avLst/>
          </a:prstGeom>
          <a:ln w="762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字方塊 8">
            <a:extLst>
              <a:ext uri="{FF2B5EF4-FFF2-40B4-BE49-F238E27FC236}">
                <a16:creationId xmlns:a16="http://schemas.microsoft.com/office/drawing/2014/main" id="{7D9125F6-C8DD-448C-AD78-C6D6597408E1}"/>
              </a:ext>
            </a:extLst>
          </p:cNvPr>
          <p:cNvSpPr txBox="1"/>
          <p:nvPr/>
        </p:nvSpPr>
        <p:spPr>
          <a:xfrm>
            <a:off x="3249637" y="2173621"/>
            <a:ext cx="2464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An approximate version</a:t>
            </a:r>
            <a:endParaRPr lang="zh-TW" altLang="en-US" dirty="0">
              <a:solidFill>
                <a:srgbClr val="FF0000"/>
              </a:solidFill>
            </a:endParaRPr>
          </a:p>
        </p:txBody>
      </p:sp>
      <p:cxnSp>
        <p:nvCxnSpPr>
          <p:cNvPr id="45" name="直線單箭頭接點 44">
            <a:extLst>
              <a:ext uri="{FF2B5EF4-FFF2-40B4-BE49-F238E27FC236}">
                <a16:creationId xmlns:a16="http://schemas.microsoft.com/office/drawing/2014/main" id="{5B133DEA-2639-488B-8A16-2726BDFB9521}"/>
              </a:ext>
            </a:extLst>
          </p:cNvPr>
          <p:cNvCxnSpPr>
            <a:cxnSpLocks/>
            <a:stCxn id="34" idx="0"/>
            <a:endCxn id="33" idx="2"/>
          </p:cNvCxnSpPr>
          <p:nvPr/>
        </p:nvCxnSpPr>
        <p:spPr>
          <a:xfrm flipV="1">
            <a:off x="4829907" y="3075691"/>
            <a:ext cx="1139484" cy="886931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文字方塊 49">
            <a:extLst>
              <a:ext uri="{FF2B5EF4-FFF2-40B4-BE49-F238E27FC236}">
                <a16:creationId xmlns:a16="http://schemas.microsoft.com/office/drawing/2014/main" id="{1DD53DAA-8045-418E-BF59-AABC1CE0ABBD}"/>
              </a:ext>
            </a:extLst>
          </p:cNvPr>
          <p:cNvSpPr txBox="1"/>
          <p:nvPr/>
        </p:nvSpPr>
        <p:spPr>
          <a:xfrm>
            <a:off x="2760785" y="3067867"/>
            <a:ext cx="2464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chemeClr val="accent1"/>
                </a:solidFill>
              </a:rPr>
              <a:t>An weaken version excludes extremal case</a:t>
            </a:r>
            <a:endParaRPr lang="zh-TW" altLang="en-US" dirty="0">
              <a:solidFill>
                <a:schemeClr val="accent1"/>
              </a:solidFill>
            </a:endParaRPr>
          </a:p>
        </p:txBody>
      </p:sp>
      <p:cxnSp>
        <p:nvCxnSpPr>
          <p:cNvPr id="51" name="直線單箭頭接點 50">
            <a:extLst>
              <a:ext uri="{FF2B5EF4-FFF2-40B4-BE49-F238E27FC236}">
                <a16:creationId xmlns:a16="http://schemas.microsoft.com/office/drawing/2014/main" id="{B7F3B793-9D33-44A6-8267-F4FDD82D72AB}"/>
              </a:ext>
            </a:extLst>
          </p:cNvPr>
          <p:cNvCxnSpPr>
            <a:cxnSpLocks/>
            <a:stCxn id="35" idx="0"/>
            <a:endCxn id="33" idx="2"/>
          </p:cNvCxnSpPr>
          <p:nvPr/>
        </p:nvCxnSpPr>
        <p:spPr>
          <a:xfrm flipH="1" flipV="1">
            <a:off x="5969391" y="3075691"/>
            <a:ext cx="1467722" cy="706619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字方塊 53">
            <a:extLst>
              <a:ext uri="{FF2B5EF4-FFF2-40B4-BE49-F238E27FC236}">
                <a16:creationId xmlns:a16="http://schemas.microsoft.com/office/drawing/2014/main" id="{49F1C60B-E6F1-4446-8B48-138C3F777D21}"/>
              </a:ext>
            </a:extLst>
          </p:cNvPr>
          <p:cNvSpPr txBox="1"/>
          <p:nvPr/>
        </p:nvSpPr>
        <p:spPr>
          <a:xfrm>
            <a:off x="7306993" y="3203423"/>
            <a:ext cx="2934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chemeClr val="accent1"/>
                </a:solidFill>
              </a:rPr>
              <a:t>Together with 1.4 proves 1.3</a:t>
            </a:r>
            <a:endParaRPr lang="zh-TW" altLang="en-US" dirty="0">
              <a:solidFill>
                <a:schemeClr val="accent1"/>
              </a:solidFill>
            </a:endParaRPr>
          </a:p>
        </p:txBody>
      </p:sp>
      <p:sp>
        <p:nvSpPr>
          <p:cNvPr id="55" name="文字方塊 54">
            <a:extLst>
              <a:ext uri="{FF2B5EF4-FFF2-40B4-BE49-F238E27FC236}">
                <a16:creationId xmlns:a16="http://schemas.microsoft.com/office/drawing/2014/main" id="{D74FCAF8-E0E9-4302-9790-4F559EB23763}"/>
              </a:ext>
            </a:extLst>
          </p:cNvPr>
          <p:cNvSpPr txBox="1"/>
          <p:nvPr/>
        </p:nvSpPr>
        <p:spPr>
          <a:xfrm>
            <a:off x="4132385" y="5452991"/>
            <a:ext cx="644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chemeClr val="accent1"/>
                </a:solidFill>
              </a:rPr>
              <a:t>from</a:t>
            </a:r>
            <a:endParaRPr lang="zh-TW" altLang="en-US" dirty="0">
              <a:solidFill>
                <a:schemeClr val="accent1"/>
              </a:solidFill>
            </a:endParaRPr>
          </a:p>
        </p:txBody>
      </p:sp>
      <p:cxnSp>
        <p:nvCxnSpPr>
          <p:cNvPr id="56" name="直線單箭頭接點 55">
            <a:extLst>
              <a:ext uri="{FF2B5EF4-FFF2-40B4-BE49-F238E27FC236}">
                <a16:creationId xmlns:a16="http://schemas.microsoft.com/office/drawing/2014/main" id="{276F4FFA-D7EC-426C-9892-6235E5A9BAA1}"/>
              </a:ext>
            </a:extLst>
          </p:cNvPr>
          <p:cNvCxnSpPr/>
          <p:nvPr/>
        </p:nvCxnSpPr>
        <p:spPr>
          <a:xfrm flipV="1">
            <a:off x="4801770" y="4424287"/>
            <a:ext cx="0" cy="594025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文字方塊 56">
            <a:extLst>
              <a:ext uri="{FF2B5EF4-FFF2-40B4-BE49-F238E27FC236}">
                <a16:creationId xmlns:a16="http://schemas.microsoft.com/office/drawing/2014/main" id="{7926EB3D-9241-4993-9018-1388111E2D14}"/>
              </a:ext>
            </a:extLst>
          </p:cNvPr>
          <p:cNvSpPr txBox="1"/>
          <p:nvPr/>
        </p:nvSpPr>
        <p:spPr>
          <a:xfrm>
            <a:off x="3882682" y="4557974"/>
            <a:ext cx="888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chemeClr val="accent1"/>
                </a:solidFill>
              </a:rPr>
              <a:t>proves</a:t>
            </a:r>
            <a:endParaRPr lang="zh-TW" altLang="en-US" dirty="0">
              <a:solidFill>
                <a:schemeClr val="accent1"/>
              </a:solidFill>
            </a:endParaRPr>
          </a:p>
        </p:txBody>
      </p:sp>
      <p:cxnSp>
        <p:nvCxnSpPr>
          <p:cNvPr id="23" name="直線單箭頭接點 22">
            <a:extLst>
              <a:ext uri="{FF2B5EF4-FFF2-40B4-BE49-F238E27FC236}">
                <a16:creationId xmlns:a16="http://schemas.microsoft.com/office/drawing/2014/main" id="{AE56EB89-CA36-4979-8FB8-61EB02CDD277}"/>
              </a:ext>
            </a:extLst>
          </p:cNvPr>
          <p:cNvCxnSpPr>
            <a:cxnSpLocks/>
          </p:cNvCxnSpPr>
          <p:nvPr/>
        </p:nvCxnSpPr>
        <p:spPr>
          <a:xfrm flipV="1">
            <a:off x="7473054" y="4982639"/>
            <a:ext cx="0" cy="1007365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E860DD68-2118-4879-8F9F-313F89935A37}"/>
              </a:ext>
            </a:extLst>
          </p:cNvPr>
          <p:cNvSpPr txBox="1"/>
          <p:nvPr/>
        </p:nvSpPr>
        <p:spPr>
          <a:xfrm>
            <a:off x="6870103" y="5283657"/>
            <a:ext cx="644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chemeClr val="accent1"/>
                </a:solidFill>
              </a:rPr>
              <a:t>from</a:t>
            </a:r>
            <a:endParaRPr lang="zh-TW" alt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9894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E2F9ED7-32F3-4B82-B2FC-E63CE31FDD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6092"/>
            <a:ext cx="10515600" cy="534573"/>
          </a:xfrm>
        </p:spPr>
        <p:txBody>
          <a:bodyPr/>
          <a:lstStyle/>
          <a:p>
            <a:r>
              <a:rPr lang="en-US" altLang="zh-TW" dirty="0"/>
              <a:t>Correctness</a:t>
            </a:r>
            <a:endParaRPr lang="zh-TW" altLang="en-US" dirty="0"/>
          </a:p>
        </p:txBody>
      </p:sp>
      <p:sp>
        <p:nvSpPr>
          <p:cNvPr id="117" name="標題 1">
            <a:extLst>
              <a:ext uri="{FF2B5EF4-FFF2-40B4-BE49-F238E27FC236}">
                <a16:creationId xmlns:a16="http://schemas.microsoft.com/office/drawing/2014/main" id="{C948E76E-5AEB-4908-B9B4-8B649EDFE82B}"/>
              </a:ext>
            </a:extLst>
          </p:cNvPr>
          <p:cNvSpPr txBox="1">
            <a:spLocks/>
          </p:cNvSpPr>
          <p:nvPr/>
        </p:nvSpPr>
        <p:spPr>
          <a:xfrm>
            <a:off x="838200" y="365124"/>
            <a:ext cx="10515600" cy="8024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/>
              <a:t>Sketch on its proof</a:t>
            </a:r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D40019D4-9A34-490C-BB7C-75595A97AE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119" y="5010583"/>
            <a:ext cx="10279424" cy="1418989"/>
          </a:xfrm>
          <a:prstGeom prst="rect">
            <a:avLst/>
          </a:prstGeom>
        </p:spPr>
      </p:pic>
      <p:pic>
        <p:nvPicPr>
          <p:cNvPr id="21" name="圖片 20">
            <a:extLst>
              <a:ext uri="{FF2B5EF4-FFF2-40B4-BE49-F238E27FC236}">
                <a16:creationId xmlns:a16="http://schemas.microsoft.com/office/drawing/2014/main" id="{2FB6D66F-0F5B-4EB2-9087-7C0A00F15E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34571"/>
            <a:ext cx="10381343" cy="7505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>
                <a:extLst>
                  <a:ext uri="{FF2B5EF4-FFF2-40B4-BE49-F238E27FC236}">
                    <a16:creationId xmlns:a16="http://schemas.microsoft.com/office/drawing/2014/main" id="{0D648388-6819-43D4-BFFB-FEDB7EB893D6}"/>
                  </a:ext>
                </a:extLst>
              </p:cNvPr>
              <p:cNvSpPr txBox="1"/>
              <p:nvPr/>
            </p:nvSpPr>
            <p:spPr>
              <a:xfrm>
                <a:off x="1165305" y="2795138"/>
                <a:ext cx="2886293" cy="841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0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altLang="zh-TW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altLang="zh-TW" sz="20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d>
                      <m:dPr>
                        <m:ctrlPr>
                          <a:rPr lang="en-US" altLang="zh-TW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altLang="zh-TW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  <m:f>
                      <m:fPr>
                        <m:ctrlPr>
                          <a:rPr lang="en-US" altLang="zh-TW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en-US" altLang="zh-TW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TW" sz="2000" b="0" dirty="0">
                    <a:solidFill>
                      <a:schemeClr val="accent1"/>
                    </a:solidFill>
                  </a:rPr>
                  <a:t> </a:t>
                </a:r>
              </a:p>
              <a:p>
                <a:r>
                  <a:rPr lang="en-US" altLang="zh-TW" sz="2000" dirty="0">
                    <a:solidFill>
                      <a:schemeClr val="accent1"/>
                    </a:solidFill>
                  </a:rPr>
                  <a:t>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TW" sz="20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altLang="zh-TW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altLang="zh-TW" sz="20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≥2</m:t>
                    </m:r>
                    <m:d>
                      <m:dPr>
                        <m:ctrlPr>
                          <a:rPr lang="en-US" altLang="zh-TW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altLang="zh-TW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en-US" altLang="zh-TW" sz="20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zh-TW" altLang="en-US" sz="20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22" name="文字方塊 21">
                <a:extLst>
                  <a:ext uri="{FF2B5EF4-FFF2-40B4-BE49-F238E27FC236}">
                    <a16:creationId xmlns:a16="http://schemas.microsoft.com/office/drawing/2014/main" id="{0D648388-6819-43D4-BFFB-FEDB7EB893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5305" y="2795138"/>
                <a:ext cx="2886293" cy="841769"/>
              </a:xfrm>
              <a:prstGeom prst="rect">
                <a:avLst/>
              </a:prstGeom>
              <a:blipFill>
                <a:blip r:embed="rId4"/>
                <a:stretch>
                  <a:fillRect l="-2110" b="-1231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5A93B667-263C-419C-BA62-633A556CB798}"/>
                  </a:ext>
                </a:extLst>
              </p:cNvPr>
              <p:cNvSpPr txBox="1"/>
              <p:nvPr/>
            </p:nvSpPr>
            <p:spPr>
              <a:xfrm>
                <a:off x="960809" y="3903557"/>
                <a:ext cx="3458192" cy="841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0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altLang="zh-TW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altLang="zh-TW" sz="20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≥(1+</m:t>
                    </m:r>
                    <m:r>
                      <a:rPr lang="en-US" altLang="zh-TW" sz="20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altLang="zh-TW" sz="20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)(1+</m:t>
                    </m:r>
                    <m:r>
                      <a:rPr lang="en-US" altLang="zh-TW" sz="20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altLang="zh-TW" sz="20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  <m:f>
                      <m:fPr>
                        <m:ctrlPr>
                          <a:rPr lang="en-US" altLang="zh-TW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en-US" altLang="zh-TW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TW" sz="2000" dirty="0">
                    <a:solidFill>
                      <a:schemeClr val="accent1"/>
                    </a:solidFill>
                  </a:rPr>
                  <a:t> </a:t>
                </a:r>
              </a:p>
              <a:p>
                <a:r>
                  <a:rPr lang="en-US" altLang="zh-TW" sz="2000" dirty="0">
                    <a:solidFill>
                      <a:schemeClr val="accent1"/>
                    </a:solidFill>
                  </a:rPr>
                  <a:t>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TW" sz="20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altLang="zh-TW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altLang="zh-TW" sz="20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≥2(1+</m:t>
                    </m:r>
                    <m:r>
                      <a:rPr lang="en-US" altLang="zh-TW" sz="20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altLang="zh-TW" sz="20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  <m:d>
                      <m:dPr>
                        <m:ctrlPr>
                          <a:rPr lang="en-US" altLang="zh-TW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altLang="zh-TW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en-US" altLang="zh-TW" sz="20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zh-TW" altLang="en-US" sz="20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5A93B667-263C-419C-BA62-633A556CB7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809" y="3903557"/>
                <a:ext cx="3458192" cy="841769"/>
              </a:xfrm>
              <a:prstGeom prst="rect">
                <a:avLst/>
              </a:prstGeom>
              <a:blipFill>
                <a:blip r:embed="rId5"/>
                <a:stretch>
                  <a:fillRect l="-1940" b="-1231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文字方塊 23">
            <a:extLst>
              <a:ext uri="{FF2B5EF4-FFF2-40B4-BE49-F238E27FC236}">
                <a16:creationId xmlns:a16="http://schemas.microsoft.com/office/drawing/2014/main" id="{E489C023-53A3-4857-86FA-47A0B9D1AD83}"/>
              </a:ext>
            </a:extLst>
          </p:cNvPr>
          <p:cNvSpPr txBox="1"/>
          <p:nvPr/>
        </p:nvSpPr>
        <p:spPr>
          <a:xfrm>
            <a:off x="2355316" y="3553416"/>
            <a:ext cx="506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chemeClr val="accent1"/>
                </a:solidFill>
              </a:rPr>
              <a:t>vs</a:t>
            </a:r>
            <a:endParaRPr lang="zh-TW" altLang="en-US" sz="2000" dirty="0">
              <a:solidFill>
                <a:schemeClr val="accent1"/>
              </a:solidFill>
            </a:endParaRPr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82DE9217-F89F-421D-BDCB-D1813FEF1F19}"/>
              </a:ext>
            </a:extLst>
          </p:cNvPr>
          <p:cNvSpPr txBox="1"/>
          <p:nvPr/>
        </p:nvSpPr>
        <p:spPr>
          <a:xfrm>
            <a:off x="5683956" y="3015967"/>
            <a:ext cx="1448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0" dirty="0">
                <a:solidFill>
                  <a:schemeClr val="accent2"/>
                </a:solidFill>
              </a:rPr>
              <a:t>None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>
                <a:extLst>
                  <a:ext uri="{FF2B5EF4-FFF2-40B4-BE49-F238E27FC236}">
                    <a16:creationId xmlns:a16="http://schemas.microsoft.com/office/drawing/2014/main" id="{A164D762-2257-4FE5-9F69-9DC121C57759}"/>
                  </a:ext>
                </a:extLst>
              </p:cNvPr>
              <p:cNvSpPr txBox="1"/>
              <p:nvPr/>
            </p:nvSpPr>
            <p:spPr>
              <a:xfrm>
                <a:off x="5192304" y="4310769"/>
                <a:ext cx="180738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altLang="zh-TW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altLang="zh-TW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altLang="zh-TW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US" altLang="zh-TW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26" name="文字方塊 25">
                <a:extLst>
                  <a:ext uri="{FF2B5EF4-FFF2-40B4-BE49-F238E27FC236}">
                    <a16:creationId xmlns:a16="http://schemas.microsoft.com/office/drawing/2014/main" id="{A164D762-2257-4FE5-9F69-9DC121C577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2304" y="4310769"/>
                <a:ext cx="1807389" cy="461665"/>
              </a:xfrm>
              <a:prstGeom prst="rect">
                <a:avLst/>
              </a:prstGeom>
              <a:blipFill>
                <a:blip r:embed="rId6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文字方塊 26">
            <a:extLst>
              <a:ext uri="{FF2B5EF4-FFF2-40B4-BE49-F238E27FC236}">
                <a16:creationId xmlns:a16="http://schemas.microsoft.com/office/drawing/2014/main" id="{7C57DEE4-81D0-4285-90D8-6BB1141F49C2}"/>
              </a:ext>
            </a:extLst>
          </p:cNvPr>
          <p:cNvSpPr txBox="1"/>
          <p:nvPr/>
        </p:nvSpPr>
        <p:spPr>
          <a:xfrm>
            <a:off x="5842863" y="3553416"/>
            <a:ext cx="506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chemeClr val="accent2"/>
                </a:solidFill>
              </a:rPr>
              <a:t>vs</a:t>
            </a:r>
            <a:endParaRPr lang="zh-TW" altLang="en-US" sz="2000" dirty="0">
              <a:solidFill>
                <a:schemeClr val="accent2"/>
              </a:solidFill>
            </a:endParaRPr>
          </a:p>
        </p:txBody>
      </p: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501DE817-A5C6-4930-A078-83CBE6ED9493}"/>
              </a:ext>
            </a:extLst>
          </p:cNvPr>
          <p:cNvSpPr txBox="1"/>
          <p:nvPr/>
        </p:nvSpPr>
        <p:spPr>
          <a:xfrm>
            <a:off x="7914380" y="2998316"/>
            <a:ext cx="3149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chemeClr val="accent6"/>
                </a:solidFill>
              </a:rPr>
              <a:t>Each tree with k edges</a:t>
            </a:r>
            <a:endParaRPr lang="en-US" altLang="zh-TW" sz="2400" b="0" dirty="0">
              <a:solidFill>
                <a:schemeClr val="accent6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字方塊 28">
                <a:extLst>
                  <a:ext uri="{FF2B5EF4-FFF2-40B4-BE49-F238E27FC236}">
                    <a16:creationId xmlns:a16="http://schemas.microsoft.com/office/drawing/2014/main" id="{EEE4DFA1-4D46-4A40-BD45-E31171DF94C9}"/>
                  </a:ext>
                </a:extLst>
              </p:cNvPr>
              <p:cNvSpPr txBox="1"/>
              <p:nvPr/>
            </p:nvSpPr>
            <p:spPr>
              <a:xfrm>
                <a:off x="8517359" y="4113407"/>
                <a:ext cx="1943914" cy="998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sz="2400" b="0" i="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d>
                        <m:dPr>
                          <m:ctrlPr>
                            <a:rPr lang="en-US" altLang="zh-TW" sz="2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TW" sz="2400" b="0" i="0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</m:d>
                      <m:r>
                        <a:rPr lang="en-US" altLang="zh-TW" sz="24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altLang="zh-TW" sz="2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f>
                            <m:fPr>
                              <m:ctrlPr>
                                <a:rPr lang="en-US" altLang="zh-TW" sz="24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4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sz="24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67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altLang="zh-TW" sz="2400" b="0" dirty="0">
                  <a:solidFill>
                    <a:schemeClr val="accent6"/>
                  </a:solidFill>
                </a:endParaRPr>
              </a:p>
              <a:p>
                <a:endParaRPr lang="zh-TW" altLang="en-US" sz="24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29" name="文字方塊 28">
                <a:extLst>
                  <a:ext uri="{FF2B5EF4-FFF2-40B4-BE49-F238E27FC236}">
                    <a16:creationId xmlns:a16="http://schemas.microsoft.com/office/drawing/2014/main" id="{EEE4DFA1-4D46-4A40-BD45-E31171DF94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7359" y="4113407"/>
                <a:ext cx="1943914" cy="99899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文字方塊 29">
            <a:extLst>
              <a:ext uri="{FF2B5EF4-FFF2-40B4-BE49-F238E27FC236}">
                <a16:creationId xmlns:a16="http://schemas.microsoft.com/office/drawing/2014/main" id="{F461C200-FC17-4E51-93CF-E143C476C48F}"/>
              </a:ext>
            </a:extLst>
          </p:cNvPr>
          <p:cNvSpPr txBox="1"/>
          <p:nvPr/>
        </p:nvSpPr>
        <p:spPr>
          <a:xfrm>
            <a:off x="9236180" y="3579056"/>
            <a:ext cx="506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chemeClr val="accent6"/>
                </a:solidFill>
              </a:rPr>
              <a:t>vs</a:t>
            </a:r>
            <a:endParaRPr lang="zh-TW" altLang="en-US" sz="20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269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E2F9ED7-32F3-4B82-B2FC-E63CE31FDD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6092"/>
            <a:ext cx="10515600" cy="534573"/>
          </a:xfrm>
        </p:spPr>
        <p:txBody>
          <a:bodyPr/>
          <a:lstStyle/>
          <a:p>
            <a:r>
              <a:rPr lang="en-US" altLang="zh-TW" dirty="0"/>
              <a:t>Correctness</a:t>
            </a:r>
            <a:endParaRPr lang="zh-TW" altLang="en-US" dirty="0"/>
          </a:p>
        </p:txBody>
      </p:sp>
      <p:sp>
        <p:nvSpPr>
          <p:cNvPr id="117" name="標題 1">
            <a:extLst>
              <a:ext uri="{FF2B5EF4-FFF2-40B4-BE49-F238E27FC236}">
                <a16:creationId xmlns:a16="http://schemas.microsoft.com/office/drawing/2014/main" id="{C948E76E-5AEB-4908-B9B4-8B649EDFE82B}"/>
              </a:ext>
            </a:extLst>
          </p:cNvPr>
          <p:cNvSpPr txBox="1">
            <a:spLocks/>
          </p:cNvSpPr>
          <p:nvPr/>
        </p:nvSpPr>
        <p:spPr>
          <a:xfrm>
            <a:off x="838200" y="365124"/>
            <a:ext cx="10515600" cy="8024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/>
              <a:t>Sketch on its proof</a:t>
            </a:r>
            <a:endParaRPr lang="zh-TW" altLang="en-US" dirty="0"/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A7094B97-D8EC-43BB-97A2-1DD0C531D3A1}"/>
              </a:ext>
            </a:extLst>
          </p:cNvPr>
          <p:cNvSpPr txBox="1"/>
          <p:nvPr/>
        </p:nvSpPr>
        <p:spPr>
          <a:xfrm>
            <a:off x="5022166" y="1581357"/>
            <a:ext cx="2278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Conjecture 1.1</a:t>
            </a:r>
            <a:endParaRPr lang="zh-TW" altLang="en-US" sz="2400" dirty="0"/>
          </a:p>
        </p:txBody>
      </p:sp>
      <p:sp>
        <p:nvSpPr>
          <p:cNvPr id="33" name="文字方塊 32">
            <a:extLst>
              <a:ext uri="{FF2B5EF4-FFF2-40B4-BE49-F238E27FC236}">
                <a16:creationId xmlns:a16="http://schemas.microsoft.com/office/drawing/2014/main" id="{2820080F-DE74-4099-8D2F-BB8AF23BB0CB}"/>
              </a:ext>
            </a:extLst>
          </p:cNvPr>
          <p:cNvSpPr txBox="1"/>
          <p:nvPr/>
        </p:nvSpPr>
        <p:spPr>
          <a:xfrm>
            <a:off x="5022166" y="2614026"/>
            <a:ext cx="18944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Theorem  1.3</a:t>
            </a:r>
            <a:endParaRPr lang="zh-TW" altLang="en-US" sz="2400" dirty="0"/>
          </a:p>
        </p:txBody>
      </p:sp>
      <p:sp>
        <p:nvSpPr>
          <p:cNvPr id="34" name="文字方塊 33">
            <a:extLst>
              <a:ext uri="{FF2B5EF4-FFF2-40B4-BE49-F238E27FC236}">
                <a16:creationId xmlns:a16="http://schemas.microsoft.com/office/drawing/2014/main" id="{AEE57FBB-0DBC-42E0-B310-4BF5B8D37EAD}"/>
              </a:ext>
            </a:extLst>
          </p:cNvPr>
          <p:cNvSpPr txBox="1"/>
          <p:nvPr/>
        </p:nvSpPr>
        <p:spPr>
          <a:xfrm>
            <a:off x="3882682" y="3962622"/>
            <a:ext cx="18944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Theorem  1.4</a:t>
            </a:r>
            <a:endParaRPr lang="zh-TW" altLang="en-US" sz="2400" dirty="0"/>
          </a:p>
        </p:txBody>
      </p:sp>
      <p:sp>
        <p:nvSpPr>
          <p:cNvPr id="35" name="文字方塊 34">
            <a:extLst>
              <a:ext uri="{FF2B5EF4-FFF2-40B4-BE49-F238E27FC236}">
                <a16:creationId xmlns:a16="http://schemas.microsoft.com/office/drawing/2014/main" id="{8097150F-E516-4522-91A6-3E0AFDCA1E2D}"/>
              </a:ext>
            </a:extLst>
          </p:cNvPr>
          <p:cNvSpPr txBox="1"/>
          <p:nvPr/>
        </p:nvSpPr>
        <p:spPr>
          <a:xfrm>
            <a:off x="6367976" y="3782310"/>
            <a:ext cx="21382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The case of </a:t>
            </a:r>
          </a:p>
          <a:p>
            <a:r>
              <a:rPr lang="en-US" altLang="zh-TW" sz="2400" dirty="0"/>
              <a:t>extremal graph</a:t>
            </a:r>
          </a:p>
          <a:p>
            <a:r>
              <a:rPr lang="en-US" altLang="zh-TW" sz="2400" dirty="0"/>
              <a:t>And Lemma 5.4</a:t>
            </a:r>
            <a:endParaRPr lang="zh-TW" altLang="en-US" sz="2400" dirty="0"/>
          </a:p>
        </p:txBody>
      </p:sp>
      <p:sp>
        <p:nvSpPr>
          <p:cNvPr id="37" name="文字方塊 36">
            <a:extLst>
              <a:ext uri="{FF2B5EF4-FFF2-40B4-BE49-F238E27FC236}">
                <a16:creationId xmlns:a16="http://schemas.microsoft.com/office/drawing/2014/main" id="{CD41D4F8-6878-4315-86D3-94F4BFE2AC56}"/>
              </a:ext>
            </a:extLst>
          </p:cNvPr>
          <p:cNvSpPr txBox="1"/>
          <p:nvPr/>
        </p:nvSpPr>
        <p:spPr>
          <a:xfrm>
            <a:off x="3962397" y="4948646"/>
            <a:ext cx="18944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Lemma  4.2</a:t>
            </a:r>
            <a:endParaRPr lang="zh-TW" altLang="en-US" sz="2400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7720FC28-C1AB-488F-AC1D-CB1D4D16BE0B}"/>
              </a:ext>
            </a:extLst>
          </p:cNvPr>
          <p:cNvSpPr/>
          <p:nvPr/>
        </p:nvSpPr>
        <p:spPr>
          <a:xfrm>
            <a:off x="3319976" y="5954007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dirty="0"/>
              <a:t>G. </a:t>
            </a:r>
            <a:r>
              <a:rPr lang="en-US" altLang="zh-TW" dirty="0" err="1"/>
              <a:t>Besomi</a:t>
            </a:r>
            <a:r>
              <a:rPr lang="en-US" altLang="zh-TW" dirty="0"/>
              <a:t>, M. </a:t>
            </a:r>
            <a:r>
              <a:rPr lang="en-US" altLang="zh-TW" dirty="0" err="1"/>
              <a:t>Pavez</a:t>
            </a:r>
            <a:r>
              <a:rPr lang="en-US" altLang="zh-TW" dirty="0"/>
              <a:t>-Signe, and M. Stein, \' Degree conditions for embedding trees, SIAM J. Discrete Math., 33 (2019), pp. 1521--1555, https://doi.org/10.1137/18M1210861.</a:t>
            </a:r>
            <a:endParaRPr lang="zh-TW" altLang="en-US" dirty="0"/>
          </a:p>
        </p:txBody>
      </p:sp>
      <p:cxnSp>
        <p:nvCxnSpPr>
          <p:cNvPr id="8" name="直線單箭頭接點 7">
            <a:extLst>
              <a:ext uri="{FF2B5EF4-FFF2-40B4-BE49-F238E27FC236}">
                <a16:creationId xmlns:a16="http://schemas.microsoft.com/office/drawing/2014/main" id="{66F6C73B-84A6-4781-8006-9FE2CC9C7AE4}"/>
              </a:ext>
            </a:extLst>
          </p:cNvPr>
          <p:cNvCxnSpPr/>
          <p:nvPr/>
        </p:nvCxnSpPr>
        <p:spPr>
          <a:xfrm flipV="1">
            <a:off x="4801770" y="5340645"/>
            <a:ext cx="0" cy="594025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單箭頭接點 40">
            <a:extLst>
              <a:ext uri="{FF2B5EF4-FFF2-40B4-BE49-F238E27FC236}">
                <a16:creationId xmlns:a16="http://schemas.microsoft.com/office/drawing/2014/main" id="{45B43FDB-315C-4DC3-9402-CACFCEC36183}"/>
              </a:ext>
            </a:extLst>
          </p:cNvPr>
          <p:cNvCxnSpPr/>
          <p:nvPr/>
        </p:nvCxnSpPr>
        <p:spPr>
          <a:xfrm flipV="1">
            <a:off x="5938906" y="2020001"/>
            <a:ext cx="0" cy="594025"/>
          </a:xfrm>
          <a:prstGeom prst="straightConnector1">
            <a:avLst/>
          </a:prstGeom>
          <a:ln w="76200">
            <a:solidFill>
              <a:schemeClr val="accent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字方塊 8">
            <a:extLst>
              <a:ext uri="{FF2B5EF4-FFF2-40B4-BE49-F238E27FC236}">
                <a16:creationId xmlns:a16="http://schemas.microsoft.com/office/drawing/2014/main" id="{7D9125F6-C8DD-448C-AD78-C6D6597408E1}"/>
              </a:ext>
            </a:extLst>
          </p:cNvPr>
          <p:cNvSpPr txBox="1"/>
          <p:nvPr/>
        </p:nvSpPr>
        <p:spPr>
          <a:xfrm>
            <a:off x="3249637" y="2173621"/>
            <a:ext cx="2464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chemeClr val="accent1"/>
                </a:solidFill>
              </a:rPr>
              <a:t>An approximate version</a:t>
            </a:r>
            <a:endParaRPr lang="zh-TW" altLang="en-US" dirty="0">
              <a:solidFill>
                <a:schemeClr val="accent1"/>
              </a:solidFill>
            </a:endParaRPr>
          </a:p>
        </p:txBody>
      </p:sp>
      <p:cxnSp>
        <p:nvCxnSpPr>
          <p:cNvPr id="45" name="直線單箭頭接點 44">
            <a:extLst>
              <a:ext uri="{FF2B5EF4-FFF2-40B4-BE49-F238E27FC236}">
                <a16:creationId xmlns:a16="http://schemas.microsoft.com/office/drawing/2014/main" id="{5B133DEA-2639-488B-8A16-2726BDFB9521}"/>
              </a:ext>
            </a:extLst>
          </p:cNvPr>
          <p:cNvCxnSpPr>
            <a:cxnSpLocks/>
            <a:stCxn id="34" idx="0"/>
          </p:cNvCxnSpPr>
          <p:nvPr/>
        </p:nvCxnSpPr>
        <p:spPr>
          <a:xfrm flipV="1">
            <a:off x="4829907" y="3067867"/>
            <a:ext cx="883918" cy="89475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文字方塊 49">
            <a:extLst>
              <a:ext uri="{FF2B5EF4-FFF2-40B4-BE49-F238E27FC236}">
                <a16:creationId xmlns:a16="http://schemas.microsoft.com/office/drawing/2014/main" id="{1DD53DAA-8045-418E-BF59-AABC1CE0ABBD}"/>
              </a:ext>
            </a:extLst>
          </p:cNvPr>
          <p:cNvSpPr txBox="1"/>
          <p:nvPr/>
        </p:nvSpPr>
        <p:spPr>
          <a:xfrm>
            <a:off x="2760785" y="3067867"/>
            <a:ext cx="2464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An weaken version excludes extremal case</a:t>
            </a:r>
            <a:endParaRPr lang="zh-TW" altLang="en-US" dirty="0">
              <a:solidFill>
                <a:srgbClr val="FF0000"/>
              </a:solidFill>
            </a:endParaRPr>
          </a:p>
        </p:txBody>
      </p:sp>
      <p:cxnSp>
        <p:nvCxnSpPr>
          <p:cNvPr id="51" name="直線單箭頭接點 50">
            <a:extLst>
              <a:ext uri="{FF2B5EF4-FFF2-40B4-BE49-F238E27FC236}">
                <a16:creationId xmlns:a16="http://schemas.microsoft.com/office/drawing/2014/main" id="{B7F3B793-9D33-44A6-8267-F4FDD82D72AB}"/>
              </a:ext>
            </a:extLst>
          </p:cNvPr>
          <p:cNvCxnSpPr>
            <a:cxnSpLocks/>
            <a:stCxn id="35" idx="0"/>
          </p:cNvCxnSpPr>
          <p:nvPr/>
        </p:nvCxnSpPr>
        <p:spPr>
          <a:xfrm flipH="1" flipV="1">
            <a:off x="6253018" y="3075690"/>
            <a:ext cx="1184095" cy="706620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字方塊 53">
            <a:extLst>
              <a:ext uri="{FF2B5EF4-FFF2-40B4-BE49-F238E27FC236}">
                <a16:creationId xmlns:a16="http://schemas.microsoft.com/office/drawing/2014/main" id="{49F1C60B-E6F1-4446-8B48-138C3F777D21}"/>
              </a:ext>
            </a:extLst>
          </p:cNvPr>
          <p:cNvSpPr txBox="1"/>
          <p:nvPr/>
        </p:nvSpPr>
        <p:spPr>
          <a:xfrm>
            <a:off x="7306993" y="3203423"/>
            <a:ext cx="2934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chemeClr val="accent1"/>
                </a:solidFill>
              </a:rPr>
              <a:t>Together with 1.4 proves 1.3</a:t>
            </a:r>
            <a:endParaRPr lang="zh-TW" altLang="en-US" dirty="0">
              <a:solidFill>
                <a:schemeClr val="accent1"/>
              </a:solidFill>
            </a:endParaRPr>
          </a:p>
        </p:txBody>
      </p:sp>
      <p:sp>
        <p:nvSpPr>
          <p:cNvPr id="55" name="文字方塊 54">
            <a:extLst>
              <a:ext uri="{FF2B5EF4-FFF2-40B4-BE49-F238E27FC236}">
                <a16:creationId xmlns:a16="http://schemas.microsoft.com/office/drawing/2014/main" id="{D74FCAF8-E0E9-4302-9790-4F559EB23763}"/>
              </a:ext>
            </a:extLst>
          </p:cNvPr>
          <p:cNvSpPr txBox="1"/>
          <p:nvPr/>
        </p:nvSpPr>
        <p:spPr>
          <a:xfrm>
            <a:off x="4132385" y="5452991"/>
            <a:ext cx="644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chemeClr val="accent1"/>
                </a:solidFill>
              </a:rPr>
              <a:t>from</a:t>
            </a:r>
            <a:endParaRPr lang="zh-TW" altLang="en-US" dirty="0">
              <a:solidFill>
                <a:schemeClr val="accent1"/>
              </a:solidFill>
            </a:endParaRPr>
          </a:p>
        </p:txBody>
      </p:sp>
      <p:cxnSp>
        <p:nvCxnSpPr>
          <p:cNvPr id="56" name="直線單箭頭接點 55">
            <a:extLst>
              <a:ext uri="{FF2B5EF4-FFF2-40B4-BE49-F238E27FC236}">
                <a16:creationId xmlns:a16="http://schemas.microsoft.com/office/drawing/2014/main" id="{276F4FFA-D7EC-426C-9892-6235E5A9BAA1}"/>
              </a:ext>
            </a:extLst>
          </p:cNvPr>
          <p:cNvCxnSpPr/>
          <p:nvPr/>
        </p:nvCxnSpPr>
        <p:spPr>
          <a:xfrm flipV="1">
            <a:off x="4801770" y="4424287"/>
            <a:ext cx="0" cy="594025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文字方塊 56">
            <a:extLst>
              <a:ext uri="{FF2B5EF4-FFF2-40B4-BE49-F238E27FC236}">
                <a16:creationId xmlns:a16="http://schemas.microsoft.com/office/drawing/2014/main" id="{7926EB3D-9241-4993-9018-1388111E2D14}"/>
              </a:ext>
            </a:extLst>
          </p:cNvPr>
          <p:cNvSpPr txBox="1"/>
          <p:nvPr/>
        </p:nvSpPr>
        <p:spPr>
          <a:xfrm>
            <a:off x="3882682" y="4557974"/>
            <a:ext cx="888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chemeClr val="accent1"/>
                </a:solidFill>
              </a:rPr>
              <a:t>proves</a:t>
            </a:r>
            <a:endParaRPr lang="zh-TW" altLang="en-US" dirty="0">
              <a:solidFill>
                <a:schemeClr val="accent1"/>
              </a:solidFill>
            </a:endParaRPr>
          </a:p>
        </p:txBody>
      </p:sp>
      <p:cxnSp>
        <p:nvCxnSpPr>
          <p:cNvPr id="23" name="直線單箭頭接點 22">
            <a:extLst>
              <a:ext uri="{FF2B5EF4-FFF2-40B4-BE49-F238E27FC236}">
                <a16:creationId xmlns:a16="http://schemas.microsoft.com/office/drawing/2014/main" id="{AE56EB89-CA36-4979-8FB8-61EB02CDD277}"/>
              </a:ext>
            </a:extLst>
          </p:cNvPr>
          <p:cNvCxnSpPr>
            <a:cxnSpLocks/>
          </p:cNvCxnSpPr>
          <p:nvPr/>
        </p:nvCxnSpPr>
        <p:spPr>
          <a:xfrm flipV="1">
            <a:off x="7473054" y="4982639"/>
            <a:ext cx="0" cy="1007365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E860DD68-2118-4879-8F9F-313F89935A37}"/>
              </a:ext>
            </a:extLst>
          </p:cNvPr>
          <p:cNvSpPr txBox="1"/>
          <p:nvPr/>
        </p:nvSpPr>
        <p:spPr>
          <a:xfrm>
            <a:off x="6870103" y="5283657"/>
            <a:ext cx="644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chemeClr val="accent1"/>
                </a:solidFill>
              </a:rPr>
              <a:t>from</a:t>
            </a:r>
            <a:endParaRPr lang="zh-TW" alt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8915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E2F9ED7-32F3-4B82-B2FC-E63CE31FDD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6092"/>
            <a:ext cx="10515600" cy="534573"/>
          </a:xfrm>
        </p:spPr>
        <p:txBody>
          <a:bodyPr/>
          <a:lstStyle/>
          <a:p>
            <a:r>
              <a:rPr lang="en-US" altLang="zh-TW" dirty="0"/>
              <a:t>Correctness</a:t>
            </a:r>
            <a:endParaRPr lang="zh-TW" altLang="en-US" dirty="0"/>
          </a:p>
        </p:txBody>
      </p:sp>
      <p:sp>
        <p:nvSpPr>
          <p:cNvPr id="117" name="標題 1">
            <a:extLst>
              <a:ext uri="{FF2B5EF4-FFF2-40B4-BE49-F238E27FC236}">
                <a16:creationId xmlns:a16="http://schemas.microsoft.com/office/drawing/2014/main" id="{C948E76E-5AEB-4908-B9B4-8B649EDFE82B}"/>
              </a:ext>
            </a:extLst>
          </p:cNvPr>
          <p:cNvSpPr txBox="1">
            <a:spLocks/>
          </p:cNvSpPr>
          <p:nvPr/>
        </p:nvSpPr>
        <p:spPr>
          <a:xfrm>
            <a:off x="838200" y="365124"/>
            <a:ext cx="10515600" cy="8024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/>
              <a:t>Sketch on its proof</a:t>
            </a:r>
            <a:endParaRPr lang="zh-TW" altLang="en-US" dirty="0"/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D447769C-0623-456E-8F89-7377142BC5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801" y="4641794"/>
            <a:ext cx="9918222" cy="2097176"/>
          </a:xfrm>
          <a:prstGeom prst="rect">
            <a:avLst/>
          </a:prstGeom>
        </p:spPr>
      </p:pic>
      <p:pic>
        <p:nvPicPr>
          <p:cNvPr id="16" name="圖片 15">
            <a:extLst>
              <a:ext uri="{FF2B5EF4-FFF2-40B4-BE49-F238E27FC236}">
                <a16:creationId xmlns:a16="http://schemas.microsoft.com/office/drawing/2014/main" id="{D0D38B9A-3D40-4A49-A051-5F18E90E13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829450"/>
            <a:ext cx="10279424" cy="141898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084CAD22-7B4D-472E-BD97-E2D4BF79DA71}"/>
                  </a:ext>
                </a:extLst>
              </p:cNvPr>
              <p:cNvSpPr txBox="1"/>
              <p:nvPr/>
            </p:nvSpPr>
            <p:spPr>
              <a:xfrm>
                <a:off x="1563549" y="4085848"/>
                <a:ext cx="4553727" cy="6746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altLang="zh-TW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</m:d>
                      <m:r>
                        <a:rPr lang="en-US" altLang="zh-TW" sz="20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≥(1+</m:t>
                      </m:r>
                      <m:r>
                        <a:rPr lang="en-US" altLang="zh-TW" sz="20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altLang="zh-TW" sz="20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f>
                        <m:fPr>
                          <m:ctrlPr>
                            <a:rPr lang="en-US" altLang="zh-TW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r>
                            <a:rPr lang="en-US" altLang="zh-TW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zh-TW" altLang="en-US" sz="2000" dirty="0">
                  <a:solidFill>
                    <a:schemeClr val="accent2"/>
                  </a:solidFill>
                </a:endParaRPr>
              </a:p>
            </p:txBody>
          </p:sp>
        </mc:Choice>
        <mc:Fallback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084CAD22-7B4D-472E-BD97-E2D4BF79DA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3549" y="4085848"/>
                <a:ext cx="4553727" cy="67467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文字方塊 18">
            <a:extLst>
              <a:ext uri="{FF2B5EF4-FFF2-40B4-BE49-F238E27FC236}">
                <a16:creationId xmlns:a16="http://schemas.microsoft.com/office/drawing/2014/main" id="{5B228B66-FCF5-4CE1-9EB6-086BD6BD4E47}"/>
              </a:ext>
            </a:extLst>
          </p:cNvPr>
          <p:cNvSpPr txBox="1"/>
          <p:nvPr/>
        </p:nvSpPr>
        <p:spPr>
          <a:xfrm>
            <a:off x="3587276" y="3674815"/>
            <a:ext cx="506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chemeClr val="accent1"/>
                </a:solidFill>
              </a:rPr>
              <a:t>vs</a:t>
            </a:r>
            <a:endParaRPr lang="zh-TW" altLang="en-US" sz="2000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文字方塊 19">
                <a:extLst>
                  <a:ext uri="{FF2B5EF4-FFF2-40B4-BE49-F238E27FC236}">
                    <a16:creationId xmlns:a16="http://schemas.microsoft.com/office/drawing/2014/main" id="{9687D09C-1AF2-49E9-A0CA-D6FF610A36ED}"/>
                  </a:ext>
                </a:extLst>
              </p:cNvPr>
              <p:cNvSpPr txBox="1"/>
              <p:nvPr/>
            </p:nvSpPr>
            <p:spPr>
              <a:xfrm>
                <a:off x="838200" y="3192372"/>
                <a:ext cx="6246055" cy="6746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altLang="zh-TW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</m:d>
                      <m:r>
                        <a:rPr lang="en-US" altLang="zh-TW" sz="20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≥(1+</m:t>
                      </m:r>
                      <m:r>
                        <a:rPr lang="en-US" altLang="zh-TW" sz="20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altLang="zh-TW" sz="20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)(1+</m:t>
                      </m:r>
                      <m:r>
                        <a:rPr lang="en-US" altLang="zh-TW" sz="20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altLang="zh-TW" sz="20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f>
                        <m:fPr>
                          <m:ctrlPr>
                            <a:rPr lang="en-US" altLang="zh-TW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r>
                            <a:rPr lang="en-US" altLang="zh-TW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zh-TW" altLang="en-US" sz="2000" dirty="0">
                  <a:solidFill>
                    <a:schemeClr val="accent2"/>
                  </a:solidFill>
                </a:endParaRPr>
              </a:p>
            </p:txBody>
          </p:sp>
        </mc:Choice>
        <mc:Fallback>
          <p:sp>
            <p:nvSpPr>
              <p:cNvPr id="20" name="文字方塊 19">
                <a:extLst>
                  <a:ext uri="{FF2B5EF4-FFF2-40B4-BE49-F238E27FC236}">
                    <a16:creationId xmlns:a16="http://schemas.microsoft.com/office/drawing/2014/main" id="{9687D09C-1AF2-49E9-A0CA-D6FF610A36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192372"/>
                <a:ext cx="6246055" cy="67467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AB3DEC2A-6561-4082-BE16-A707C7DE0D55}"/>
                  </a:ext>
                </a:extLst>
              </p:cNvPr>
              <p:cNvSpPr txBox="1"/>
              <p:nvPr/>
            </p:nvSpPr>
            <p:spPr>
              <a:xfrm>
                <a:off x="5456581" y="4085848"/>
                <a:ext cx="4553727" cy="6767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altLang="zh-TW" sz="20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d>
                        <m:dPr>
                          <m:ctrlPr>
                            <a:rPr lang="en-US" altLang="zh-TW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</m:d>
                      <m:r>
                        <a:rPr lang="en-US" altLang="zh-TW" sz="20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≥(1+</m:t>
                      </m:r>
                      <m:r>
                        <a:rPr lang="en-US" altLang="zh-TW" sz="20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altLang="zh-TW" sz="20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f>
                        <m:fPr>
                          <m:ctrlPr>
                            <a:rPr lang="en-US" altLang="zh-TW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altLang="zh-TW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r>
                            <a:rPr lang="en-US" altLang="zh-TW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zh-TW" altLang="en-US" sz="2000" dirty="0">
                  <a:solidFill>
                    <a:schemeClr val="accent2"/>
                  </a:solidFill>
                </a:endParaRPr>
              </a:p>
            </p:txBody>
          </p:sp>
        </mc:Choice>
        <mc:Fallback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AB3DEC2A-6561-4082-BE16-A707C7DE0D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6581" y="4085848"/>
                <a:ext cx="4553727" cy="67672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0DC42BDC-5505-430B-B9EC-F04E7A3359A6}"/>
                  </a:ext>
                </a:extLst>
              </p:cNvPr>
              <p:cNvSpPr txBox="1"/>
              <p:nvPr/>
            </p:nvSpPr>
            <p:spPr>
              <a:xfrm>
                <a:off x="4731232" y="3349658"/>
                <a:ext cx="624605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altLang="zh-TW" sz="20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d>
                        <m:dPr>
                          <m:ctrlPr>
                            <a:rPr lang="en-US" altLang="zh-TW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</m:d>
                      <m:r>
                        <a:rPr lang="en-US" altLang="zh-TW" sz="20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≥2(1+</m:t>
                      </m:r>
                      <m:r>
                        <a:rPr lang="en-US" altLang="zh-TW" sz="20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altLang="zh-TW" sz="20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d>
                        <m:dPr>
                          <m:ctrlPr>
                            <a:rPr lang="en-US" altLang="zh-TW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altLang="zh-TW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  <m:r>
                        <a:rPr lang="en-US" altLang="zh-TW" sz="20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zh-TW" altLang="en-US" sz="2000" dirty="0">
                  <a:solidFill>
                    <a:schemeClr val="accent2"/>
                  </a:solidFill>
                </a:endParaRPr>
              </a:p>
            </p:txBody>
          </p:sp>
        </mc:Choice>
        <mc:Fallback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0DC42BDC-5505-430B-B9EC-F04E7A3359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1232" y="3349658"/>
                <a:ext cx="6246055" cy="400110"/>
              </a:xfrm>
              <a:prstGeom prst="rect">
                <a:avLst/>
              </a:prstGeom>
              <a:blipFill>
                <a:blip r:embed="rId7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字方塊 10">
            <a:extLst>
              <a:ext uri="{FF2B5EF4-FFF2-40B4-BE49-F238E27FC236}">
                <a16:creationId xmlns:a16="http://schemas.microsoft.com/office/drawing/2014/main" id="{E748A12D-56A5-4B00-A5F7-48239F3CEEBB}"/>
              </a:ext>
            </a:extLst>
          </p:cNvPr>
          <p:cNvSpPr txBox="1"/>
          <p:nvPr/>
        </p:nvSpPr>
        <p:spPr>
          <a:xfrm>
            <a:off x="7468803" y="3674815"/>
            <a:ext cx="506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chemeClr val="accent1"/>
                </a:solidFill>
              </a:rPr>
              <a:t>vs</a:t>
            </a:r>
            <a:endParaRPr lang="zh-TW" altLang="en-US" sz="2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272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9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262527D-2AF6-44D5-9100-933541C5C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outline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63A7E68-2646-4928-B233-40BD3C770C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Problem definition</a:t>
            </a:r>
          </a:p>
          <a:p>
            <a:r>
              <a:rPr lang="en-US" altLang="zh-TW" dirty="0"/>
              <a:t>Proposed conjecture</a:t>
            </a:r>
          </a:p>
          <a:p>
            <a:r>
              <a:rPr lang="en-US" altLang="zh-TW" dirty="0"/>
              <a:t>Sketch on its proof</a:t>
            </a:r>
          </a:p>
          <a:p>
            <a:pPr marL="0" indent="0">
              <a:buNone/>
            </a:pPr>
            <a:r>
              <a:rPr lang="en-US" altLang="zh-TW" dirty="0"/>
              <a:t>	-&gt; sharpness</a:t>
            </a:r>
          </a:p>
          <a:p>
            <a:pPr marL="0" indent="0">
              <a:buNone/>
            </a:pPr>
            <a:r>
              <a:rPr lang="en-US" altLang="zh-TW" dirty="0"/>
              <a:t>	-&gt; correctness</a:t>
            </a:r>
          </a:p>
          <a:p>
            <a:r>
              <a:rPr lang="en-US" altLang="zh-TW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13242251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E2F9ED7-32F3-4B82-B2FC-E63CE31FDD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6092"/>
            <a:ext cx="10515600" cy="534573"/>
          </a:xfrm>
        </p:spPr>
        <p:txBody>
          <a:bodyPr/>
          <a:lstStyle/>
          <a:p>
            <a:r>
              <a:rPr lang="en-US" altLang="zh-TW" dirty="0"/>
              <a:t>Correctness</a:t>
            </a:r>
            <a:endParaRPr lang="zh-TW" altLang="en-US" dirty="0"/>
          </a:p>
        </p:txBody>
      </p:sp>
      <p:sp>
        <p:nvSpPr>
          <p:cNvPr id="117" name="標題 1">
            <a:extLst>
              <a:ext uri="{FF2B5EF4-FFF2-40B4-BE49-F238E27FC236}">
                <a16:creationId xmlns:a16="http://schemas.microsoft.com/office/drawing/2014/main" id="{C948E76E-5AEB-4908-B9B4-8B649EDFE82B}"/>
              </a:ext>
            </a:extLst>
          </p:cNvPr>
          <p:cNvSpPr txBox="1">
            <a:spLocks/>
          </p:cNvSpPr>
          <p:nvPr/>
        </p:nvSpPr>
        <p:spPr>
          <a:xfrm>
            <a:off x="838200" y="365124"/>
            <a:ext cx="10515600" cy="8024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/>
              <a:t>Sketch on its proof</a:t>
            </a:r>
            <a:endParaRPr lang="zh-TW" altLang="en-US" dirty="0"/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A7094B97-D8EC-43BB-97A2-1DD0C531D3A1}"/>
              </a:ext>
            </a:extLst>
          </p:cNvPr>
          <p:cNvSpPr txBox="1"/>
          <p:nvPr/>
        </p:nvSpPr>
        <p:spPr>
          <a:xfrm>
            <a:off x="5022166" y="1581357"/>
            <a:ext cx="2278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Conjecture 1.1</a:t>
            </a:r>
            <a:endParaRPr lang="zh-TW" altLang="en-US" sz="2400" dirty="0"/>
          </a:p>
        </p:txBody>
      </p:sp>
      <p:sp>
        <p:nvSpPr>
          <p:cNvPr id="33" name="文字方塊 32">
            <a:extLst>
              <a:ext uri="{FF2B5EF4-FFF2-40B4-BE49-F238E27FC236}">
                <a16:creationId xmlns:a16="http://schemas.microsoft.com/office/drawing/2014/main" id="{2820080F-DE74-4099-8D2F-BB8AF23BB0CB}"/>
              </a:ext>
            </a:extLst>
          </p:cNvPr>
          <p:cNvSpPr txBox="1"/>
          <p:nvPr/>
        </p:nvSpPr>
        <p:spPr>
          <a:xfrm>
            <a:off x="5022166" y="2614026"/>
            <a:ext cx="18944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Theorem  1.3</a:t>
            </a:r>
            <a:endParaRPr lang="zh-TW" altLang="en-US" sz="2400" dirty="0"/>
          </a:p>
        </p:txBody>
      </p:sp>
      <p:sp>
        <p:nvSpPr>
          <p:cNvPr id="34" name="文字方塊 33">
            <a:extLst>
              <a:ext uri="{FF2B5EF4-FFF2-40B4-BE49-F238E27FC236}">
                <a16:creationId xmlns:a16="http://schemas.microsoft.com/office/drawing/2014/main" id="{AEE57FBB-0DBC-42E0-B310-4BF5B8D37EAD}"/>
              </a:ext>
            </a:extLst>
          </p:cNvPr>
          <p:cNvSpPr txBox="1"/>
          <p:nvPr/>
        </p:nvSpPr>
        <p:spPr>
          <a:xfrm>
            <a:off x="3882682" y="3962622"/>
            <a:ext cx="18944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Theorem  1.4</a:t>
            </a:r>
            <a:endParaRPr lang="zh-TW" altLang="en-US" sz="2400" dirty="0"/>
          </a:p>
        </p:txBody>
      </p:sp>
      <p:sp>
        <p:nvSpPr>
          <p:cNvPr id="35" name="文字方塊 34">
            <a:extLst>
              <a:ext uri="{FF2B5EF4-FFF2-40B4-BE49-F238E27FC236}">
                <a16:creationId xmlns:a16="http://schemas.microsoft.com/office/drawing/2014/main" id="{8097150F-E516-4522-91A6-3E0AFDCA1E2D}"/>
              </a:ext>
            </a:extLst>
          </p:cNvPr>
          <p:cNvSpPr txBox="1"/>
          <p:nvPr/>
        </p:nvSpPr>
        <p:spPr>
          <a:xfrm>
            <a:off x="6367976" y="3782310"/>
            <a:ext cx="21382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The case of </a:t>
            </a:r>
          </a:p>
          <a:p>
            <a:r>
              <a:rPr lang="en-US" altLang="zh-TW" sz="2400" dirty="0"/>
              <a:t>extremal graph</a:t>
            </a:r>
          </a:p>
          <a:p>
            <a:r>
              <a:rPr lang="en-US" altLang="zh-TW" sz="2400" dirty="0"/>
              <a:t>And Lemma 5.4</a:t>
            </a:r>
            <a:endParaRPr lang="zh-TW" altLang="en-US" sz="2400" dirty="0"/>
          </a:p>
        </p:txBody>
      </p:sp>
      <p:sp>
        <p:nvSpPr>
          <p:cNvPr id="37" name="文字方塊 36">
            <a:extLst>
              <a:ext uri="{FF2B5EF4-FFF2-40B4-BE49-F238E27FC236}">
                <a16:creationId xmlns:a16="http://schemas.microsoft.com/office/drawing/2014/main" id="{CD41D4F8-6878-4315-86D3-94F4BFE2AC56}"/>
              </a:ext>
            </a:extLst>
          </p:cNvPr>
          <p:cNvSpPr txBox="1"/>
          <p:nvPr/>
        </p:nvSpPr>
        <p:spPr>
          <a:xfrm>
            <a:off x="3962397" y="4948646"/>
            <a:ext cx="18944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Lemma  4.2</a:t>
            </a:r>
            <a:endParaRPr lang="zh-TW" altLang="en-US" sz="2400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7720FC28-C1AB-488F-AC1D-CB1D4D16BE0B}"/>
              </a:ext>
            </a:extLst>
          </p:cNvPr>
          <p:cNvSpPr/>
          <p:nvPr/>
        </p:nvSpPr>
        <p:spPr>
          <a:xfrm>
            <a:off x="3319976" y="5954007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dirty="0"/>
              <a:t>G. </a:t>
            </a:r>
            <a:r>
              <a:rPr lang="en-US" altLang="zh-TW" dirty="0" err="1"/>
              <a:t>Besomi</a:t>
            </a:r>
            <a:r>
              <a:rPr lang="en-US" altLang="zh-TW" dirty="0"/>
              <a:t>, M. </a:t>
            </a:r>
            <a:r>
              <a:rPr lang="en-US" altLang="zh-TW" dirty="0" err="1"/>
              <a:t>Pavez</a:t>
            </a:r>
            <a:r>
              <a:rPr lang="en-US" altLang="zh-TW" dirty="0"/>
              <a:t>-Signe, and M. Stein, \' Degree conditions for embedding trees, SIAM J. Discrete Math., 33 (2019), pp. 1521--1555, https://doi.org/10.1137/18M1210861.</a:t>
            </a:r>
            <a:endParaRPr lang="zh-TW" altLang="en-US" dirty="0"/>
          </a:p>
        </p:txBody>
      </p:sp>
      <p:cxnSp>
        <p:nvCxnSpPr>
          <p:cNvPr id="8" name="直線單箭頭接點 7">
            <a:extLst>
              <a:ext uri="{FF2B5EF4-FFF2-40B4-BE49-F238E27FC236}">
                <a16:creationId xmlns:a16="http://schemas.microsoft.com/office/drawing/2014/main" id="{66F6C73B-84A6-4781-8006-9FE2CC9C7AE4}"/>
              </a:ext>
            </a:extLst>
          </p:cNvPr>
          <p:cNvCxnSpPr/>
          <p:nvPr/>
        </p:nvCxnSpPr>
        <p:spPr>
          <a:xfrm flipV="1">
            <a:off x="4801770" y="5340645"/>
            <a:ext cx="0" cy="594025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單箭頭接點 40">
            <a:extLst>
              <a:ext uri="{FF2B5EF4-FFF2-40B4-BE49-F238E27FC236}">
                <a16:creationId xmlns:a16="http://schemas.microsoft.com/office/drawing/2014/main" id="{45B43FDB-315C-4DC3-9402-CACFCEC36183}"/>
              </a:ext>
            </a:extLst>
          </p:cNvPr>
          <p:cNvCxnSpPr/>
          <p:nvPr/>
        </p:nvCxnSpPr>
        <p:spPr>
          <a:xfrm flipV="1">
            <a:off x="5938906" y="2020001"/>
            <a:ext cx="0" cy="594025"/>
          </a:xfrm>
          <a:prstGeom prst="straightConnector1">
            <a:avLst/>
          </a:prstGeom>
          <a:ln w="76200">
            <a:solidFill>
              <a:schemeClr val="accent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字方塊 8">
            <a:extLst>
              <a:ext uri="{FF2B5EF4-FFF2-40B4-BE49-F238E27FC236}">
                <a16:creationId xmlns:a16="http://schemas.microsoft.com/office/drawing/2014/main" id="{7D9125F6-C8DD-448C-AD78-C6D6597408E1}"/>
              </a:ext>
            </a:extLst>
          </p:cNvPr>
          <p:cNvSpPr txBox="1"/>
          <p:nvPr/>
        </p:nvSpPr>
        <p:spPr>
          <a:xfrm>
            <a:off x="3249637" y="2173621"/>
            <a:ext cx="2464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chemeClr val="accent1"/>
                </a:solidFill>
              </a:rPr>
              <a:t>An approximate version</a:t>
            </a:r>
            <a:endParaRPr lang="zh-TW" altLang="en-US" dirty="0">
              <a:solidFill>
                <a:schemeClr val="accent1"/>
              </a:solidFill>
            </a:endParaRPr>
          </a:p>
        </p:txBody>
      </p:sp>
      <p:cxnSp>
        <p:nvCxnSpPr>
          <p:cNvPr id="45" name="直線單箭頭接點 44">
            <a:extLst>
              <a:ext uri="{FF2B5EF4-FFF2-40B4-BE49-F238E27FC236}">
                <a16:creationId xmlns:a16="http://schemas.microsoft.com/office/drawing/2014/main" id="{5B133DEA-2639-488B-8A16-2726BDFB9521}"/>
              </a:ext>
            </a:extLst>
          </p:cNvPr>
          <p:cNvCxnSpPr>
            <a:cxnSpLocks/>
            <a:stCxn id="34" idx="0"/>
            <a:endCxn id="33" idx="2"/>
          </p:cNvCxnSpPr>
          <p:nvPr/>
        </p:nvCxnSpPr>
        <p:spPr>
          <a:xfrm flipV="1">
            <a:off x="4829907" y="3075691"/>
            <a:ext cx="1139484" cy="886931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文字方塊 49">
            <a:extLst>
              <a:ext uri="{FF2B5EF4-FFF2-40B4-BE49-F238E27FC236}">
                <a16:creationId xmlns:a16="http://schemas.microsoft.com/office/drawing/2014/main" id="{1DD53DAA-8045-418E-BF59-AABC1CE0ABBD}"/>
              </a:ext>
            </a:extLst>
          </p:cNvPr>
          <p:cNvSpPr txBox="1"/>
          <p:nvPr/>
        </p:nvSpPr>
        <p:spPr>
          <a:xfrm>
            <a:off x="2760785" y="3067867"/>
            <a:ext cx="2464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chemeClr val="accent1"/>
                </a:solidFill>
              </a:rPr>
              <a:t>An weaken version excludes extremal case</a:t>
            </a:r>
            <a:endParaRPr lang="zh-TW" altLang="en-US" dirty="0">
              <a:solidFill>
                <a:schemeClr val="accent1"/>
              </a:solidFill>
            </a:endParaRPr>
          </a:p>
        </p:txBody>
      </p:sp>
      <p:cxnSp>
        <p:nvCxnSpPr>
          <p:cNvPr id="51" name="直線單箭頭接點 50">
            <a:extLst>
              <a:ext uri="{FF2B5EF4-FFF2-40B4-BE49-F238E27FC236}">
                <a16:creationId xmlns:a16="http://schemas.microsoft.com/office/drawing/2014/main" id="{B7F3B793-9D33-44A6-8267-F4FDD82D72AB}"/>
              </a:ext>
            </a:extLst>
          </p:cNvPr>
          <p:cNvCxnSpPr>
            <a:cxnSpLocks/>
            <a:stCxn id="35" idx="0"/>
            <a:endCxn id="33" idx="2"/>
          </p:cNvCxnSpPr>
          <p:nvPr/>
        </p:nvCxnSpPr>
        <p:spPr>
          <a:xfrm flipH="1" flipV="1">
            <a:off x="5969391" y="3075691"/>
            <a:ext cx="1467722" cy="706619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字方塊 53">
            <a:extLst>
              <a:ext uri="{FF2B5EF4-FFF2-40B4-BE49-F238E27FC236}">
                <a16:creationId xmlns:a16="http://schemas.microsoft.com/office/drawing/2014/main" id="{49F1C60B-E6F1-4446-8B48-138C3F777D21}"/>
              </a:ext>
            </a:extLst>
          </p:cNvPr>
          <p:cNvSpPr txBox="1"/>
          <p:nvPr/>
        </p:nvSpPr>
        <p:spPr>
          <a:xfrm>
            <a:off x="7306993" y="3203423"/>
            <a:ext cx="2934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chemeClr val="accent1"/>
                </a:solidFill>
              </a:rPr>
              <a:t>Together with 1.4 proves 1.3</a:t>
            </a:r>
            <a:endParaRPr lang="zh-TW" altLang="en-US" dirty="0">
              <a:solidFill>
                <a:schemeClr val="accent1"/>
              </a:solidFill>
            </a:endParaRPr>
          </a:p>
        </p:txBody>
      </p:sp>
      <p:sp>
        <p:nvSpPr>
          <p:cNvPr id="55" name="文字方塊 54">
            <a:extLst>
              <a:ext uri="{FF2B5EF4-FFF2-40B4-BE49-F238E27FC236}">
                <a16:creationId xmlns:a16="http://schemas.microsoft.com/office/drawing/2014/main" id="{D74FCAF8-E0E9-4302-9790-4F559EB23763}"/>
              </a:ext>
            </a:extLst>
          </p:cNvPr>
          <p:cNvSpPr txBox="1"/>
          <p:nvPr/>
        </p:nvSpPr>
        <p:spPr>
          <a:xfrm>
            <a:off x="4132385" y="5452991"/>
            <a:ext cx="644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chemeClr val="accent1"/>
                </a:solidFill>
              </a:rPr>
              <a:t>from</a:t>
            </a:r>
            <a:endParaRPr lang="zh-TW" altLang="en-US" dirty="0">
              <a:solidFill>
                <a:schemeClr val="accent1"/>
              </a:solidFill>
            </a:endParaRPr>
          </a:p>
        </p:txBody>
      </p:sp>
      <p:cxnSp>
        <p:nvCxnSpPr>
          <p:cNvPr id="56" name="直線單箭頭接點 55">
            <a:extLst>
              <a:ext uri="{FF2B5EF4-FFF2-40B4-BE49-F238E27FC236}">
                <a16:creationId xmlns:a16="http://schemas.microsoft.com/office/drawing/2014/main" id="{276F4FFA-D7EC-426C-9892-6235E5A9BAA1}"/>
              </a:ext>
            </a:extLst>
          </p:cNvPr>
          <p:cNvCxnSpPr/>
          <p:nvPr/>
        </p:nvCxnSpPr>
        <p:spPr>
          <a:xfrm flipV="1">
            <a:off x="4801770" y="4424287"/>
            <a:ext cx="0" cy="594025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文字方塊 56">
            <a:extLst>
              <a:ext uri="{FF2B5EF4-FFF2-40B4-BE49-F238E27FC236}">
                <a16:creationId xmlns:a16="http://schemas.microsoft.com/office/drawing/2014/main" id="{7926EB3D-9241-4993-9018-1388111E2D14}"/>
              </a:ext>
            </a:extLst>
          </p:cNvPr>
          <p:cNvSpPr txBox="1"/>
          <p:nvPr/>
        </p:nvSpPr>
        <p:spPr>
          <a:xfrm>
            <a:off x="3882682" y="4557974"/>
            <a:ext cx="888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chemeClr val="accent1"/>
                </a:solidFill>
              </a:rPr>
              <a:t>proves</a:t>
            </a:r>
            <a:endParaRPr lang="zh-TW" altLang="en-US" dirty="0">
              <a:solidFill>
                <a:schemeClr val="accent1"/>
              </a:solidFill>
            </a:endParaRPr>
          </a:p>
        </p:txBody>
      </p:sp>
      <p:cxnSp>
        <p:nvCxnSpPr>
          <p:cNvPr id="23" name="直線單箭頭接點 22">
            <a:extLst>
              <a:ext uri="{FF2B5EF4-FFF2-40B4-BE49-F238E27FC236}">
                <a16:creationId xmlns:a16="http://schemas.microsoft.com/office/drawing/2014/main" id="{AE56EB89-CA36-4979-8FB8-61EB02CDD277}"/>
              </a:ext>
            </a:extLst>
          </p:cNvPr>
          <p:cNvCxnSpPr>
            <a:cxnSpLocks/>
          </p:cNvCxnSpPr>
          <p:nvPr/>
        </p:nvCxnSpPr>
        <p:spPr>
          <a:xfrm flipV="1">
            <a:off x="7473054" y="4982639"/>
            <a:ext cx="0" cy="1007365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E860DD68-2118-4879-8F9F-313F89935A37}"/>
              </a:ext>
            </a:extLst>
          </p:cNvPr>
          <p:cNvSpPr txBox="1"/>
          <p:nvPr/>
        </p:nvSpPr>
        <p:spPr>
          <a:xfrm>
            <a:off x="6870103" y="5283657"/>
            <a:ext cx="644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chemeClr val="accent1"/>
                </a:solidFill>
              </a:rPr>
              <a:t>from</a:t>
            </a:r>
            <a:endParaRPr lang="zh-TW" altLang="en-US" dirty="0">
              <a:solidFill>
                <a:schemeClr val="accent1"/>
              </a:solidFill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56E648DA-3329-4B10-946C-64CE894C2477}"/>
              </a:ext>
            </a:extLst>
          </p:cNvPr>
          <p:cNvSpPr/>
          <p:nvPr/>
        </p:nvSpPr>
        <p:spPr>
          <a:xfrm>
            <a:off x="3722255" y="3714198"/>
            <a:ext cx="4867563" cy="242012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文字方塊 23">
                <a:extLst>
                  <a:ext uri="{FF2B5EF4-FFF2-40B4-BE49-F238E27FC236}">
                    <a16:creationId xmlns:a16="http://schemas.microsoft.com/office/drawing/2014/main" id="{559E4F80-CD00-4820-9990-53889CCD8B9E}"/>
                  </a:ext>
                </a:extLst>
              </p:cNvPr>
              <p:cNvSpPr txBox="1"/>
              <p:nvPr/>
            </p:nvSpPr>
            <p:spPr>
              <a:xfrm>
                <a:off x="8614435" y="4606549"/>
                <a:ext cx="364261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altLang="zh-TW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TW" alt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  <m:r>
                          <a:rPr lang="en-US" altLang="zh-TW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</m:d>
                  </m:oMath>
                </a14:m>
                <a:r>
                  <a:rPr lang="en-US" altLang="zh-TW" sz="2800" dirty="0">
                    <a:solidFill>
                      <a:srgbClr val="FF0000"/>
                    </a:solidFill>
                  </a:rPr>
                  <a:t> – Reduced graph</a:t>
                </a:r>
                <a:endParaRPr lang="zh-TW" alt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4" name="文字方塊 23">
                <a:extLst>
                  <a:ext uri="{FF2B5EF4-FFF2-40B4-BE49-F238E27FC236}">
                    <a16:creationId xmlns:a16="http://schemas.microsoft.com/office/drawing/2014/main" id="{559E4F80-CD00-4820-9990-53889CCD8B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4435" y="4606549"/>
                <a:ext cx="3642613" cy="523220"/>
              </a:xfrm>
              <a:prstGeom prst="rect">
                <a:avLst/>
              </a:prstGeom>
              <a:blipFill>
                <a:blip r:embed="rId2"/>
                <a:stretch>
                  <a:fillRect t="-11765" b="-3411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198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E2F9ED7-32F3-4B82-B2FC-E63CE31FDD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6092"/>
            <a:ext cx="10515600" cy="534573"/>
          </a:xfrm>
        </p:spPr>
        <p:txBody>
          <a:bodyPr/>
          <a:lstStyle/>
          <a:p>
            <a:r>
              <a:rPr lang="en-US" altLang="zh-TW" dirty="0"/>
              <a:t>Correctness</a:t>
            </a:r>
            <a:endParaRPr lang="zh-TW" altLang="en-US" dirty="0"/>
          </a:p>
        </p:txBody>
      </p:sp>
      <p:sp>
        <p:nvSpPr>
          <p:cNvPr id="117" name="標題 1">
            <a:extLst>
              <a:ext uri="{FF2B5EF4-FFF2-40B4-BE49-F238E27FC236}">
                <a16:creationId xmlns:a16="http://schemas.microsoft.com/office/drawing/2014/main" id="{C948E76E-5AEB-4908-B9B4-8B649EDFE82B}"/>
              </a:ext>
            </a:extLst>
          </p:cNvPr>
          <p:cNvSpPr txBox="1">
            <a:spLocks/>
          </p:cNvSpPr>
          <p:nvPr/>
        </p:nvSpPr>
        <p:spPr>
          <a:xfrm>
            <a:off x="838200" y="365124"/>
            <a:ext cx="10515600" cy="8024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/>
              <a:t>Sketch on its proof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文字方塊 25">
                <a:extLst>
                  <a:ext uri="{FF2B5EF4-FFF2-40B4-BE49-F238E27FC236}">
                    <a16:creationId xmlns:a16="http://schemas.microsoft.com/office/drawing/2014/main" id="{B4C08B72-19EB-4680-8F4A-8F7C3331F65F}"/>
                  </a:ext>
                </a:extLst>
              </p:cNvPr>
              <p:cNvSpPr txBox="1"/>
              <p:nvPr/>
            </p:nvSpPr>
            <p:spPr>
              <a:xfrm>
                <a:off x="4206337" y="2342213"/>
                <a:ext cx="358825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altLang="zh-TW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TW" altLang="en-US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  <m:r>
                          <a:rPr lang="en-US" altLang="zh-TW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</m:d>
                  </m:oMath>
                </a14:m>
                <a:r>
                  <a:rPr lang="en-US" altLang="zh-TW" sz="2800" dirty="0">
                    <a:solidFill>
                      <a:schemeClr val="accent1"/>
                    </a:solidFill>
                  </a:rPr>
                  <a:t> – Reduced graph</a:t>
                </a:r>
                <a:endParaRPr lang="zh-TW" altLang="en-US" sz="2800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26" name="文字方塊 25">
                <a:extLst>
                  <a:ext uri="{FF2B5EF4-FFF2-40B4-BE49-F238E27FC236}">
                    <a16:creationId xmlns:a16="http://schemas.microsoft.com/office/drawing/2014/main" id="{B4C08B72-19EB-4680-8F4A-8F7C3331F6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6337" y="2342213"/>
                <a:ext cx="3588256" cy="523220"/>
              </a:xfrm>
              <a:prstGeom prst="rect">
                <a:avLst/>
              </a:prstGeom>
              <a:blipFill>
                <a:blip r:embed="rId2"/>
                <a:stretch>
                  <a:fillRect t="-10465" r="-170" b="-325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箭號: 向下 5">
            <a:extLst>
              <a:ext uri="{FF2B5EF4-FFF2-40B4-BE49-F238E27FC236}">
                <a16:creationId xmlns:a16="http://schemas.microsoft.com/office/drawing/2014/main" id="{B882C4EB-16C5-4E98-B088-C586661DC17A}"/>
              </a:ext>
            </a:extLst>
          </p:cNvPr>
          <p:cNvSpPr/>
          <p:nvPr/>
        </p:nvSpPr>
        <p:spPr>
          <a:xfrm rot="10800000">
            <a:off x="5693545" y="3033456"/>
            <a:ext cx="556334" cy="3018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文字方塊 26">
                <a:extLst>
                  <a:ext uri="{FF2B5EF4-FFF2-40B4-BE49-F238E27FC236}">
                    <a16:creationId xmlns:a16="http://schemas.microsoft.com/office/drawing/2014/main" id="{BFF1C247-40A6-4239-86BF-B1BDBCEE996A}"/>
                  </a:ext>
                </a:extLst>
              </p:cNvPr>
              <p:cNvSpPr txBox="1"/>
              <p:nvPr/>
            </p:nvSpPr>
            <p:spPr>
              <a:xfrm>
                <a:off x="4206337" y="3503320"/>
                <a:ext cx="391673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altLang="zh-TW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TW" alt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  <m:r>
                          <a:rPr lang="en-US" altLang="zh-TW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</m:d>
                  </m:oMath>
                </a14:m>
                <a:r>
                  <a:rPr lang="en-US" altLang="zh-TW" sz="2800" dirty="0">
                    <a:solidFill>
                      <a:schemeClr val="accent1"/>
                    </a:solidFill>
                  </a:rPr>
                  <a:t> – Regular partition</a:t>
                </a:r>
                <a:endParaRPr lang="zh-TW" altLang="en-US" sz="2800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27" name="文字方塊 26">
                <a:extLst>
                  <a:ext uri="{FF2B5EF4-FFF2-40B4-BE49-F238E27FC236}">
                    <a16:creationId xmlns:a16="http://schemas.microsoft.com/office/drawing/2014/main" id="{BFF1C247-40A6-4239-86BF-B1BDBCEE99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6337" y="3503320"/>
                <a:ext cx="3916730" cy="523220"/>
              </a:xfrm>
              <a:prstGeom prst="rect">
                <a:avLst/>
              </a:prstGeom>
              <a:blipFill>
                <a:blip r:embed="rId3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箭號: 向下 27">
            <a:extLst>
              <a:ext uri="{FF2B5EF4-FFF2-40B4-BE49-F238E27FC236}">
                <a16:creationId xmlns:a16="http://schemas.microsoft.com/office/drawing/2014/main" id="{0042673C-16F1-4065-BE6C-4F4FD33BC1AB}"/>
              </a:ext>
            </a:extLst>
          </p:cNvPr>
          <p:cNvSpPr/>
          <p:nvPr/>
        </p:nvSpPr>
        <p:spPr>
          <a:xfrm rot="10800000">
            <a:off x="5693545" y="4262987"/>
            <a:ext cx="556334" cy="3018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文字方塊 28">
                <a:extLst>
                  <a:ext uri="{FF2B5EF4-FFF2-40B4-BE49-F238E27FC236}">
                    <a16:creationId xmlns:a16="http://schemas.microsoft.com/office/drawing/2014/main" id="{192B3454-EAC4-4A29-B34E-CFFCF9F4F5F9}"/>
                  </a:ext>
                </a:extLst>
              </p:cNvPr>
              <p:cNvSpPr txBox="1"/>
              <p:nvPr/>
            </p:nvSpPr>
            <p:spPr>
              <a:xfrm>
                <a:off x="4750192" y="4801276"/>
                <a:ext cx="244303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altLang="zh-TW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TW" altLang="en-US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  <m:r>
                          <a:rPr lang="en-US" altLang="zh-TW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</m:d>
                  </m:oMath>
                </a14:m>
                <a:r>
                  <a:rPr lang="zh-TW" altLang="en-US" sz="2800" dirty="0">
                    <a:solidFill>
                      <a:schemeClr val="accent1"/>
                    </a:solidFill>
                  </a:rPr>
                  <a:t> </a:t>
                </a:r>
                <a:r>
                  <a:rPr lang="en-US" altLang="zh-TW" sz="2800" dirty="0">
                    <a:solidFill>
                      <a:schemeClr val="accent1"/>
                    </a:solidFill>
                  </a:rPr>
                  <a:t>– Regular</a:t>
                </a:r>
                <a:endParaRPr lang="zh-TW" altLang="en-US" sz="2800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29" name="文字方塊 28">
                <a:extLst>
                  <a:ext uri="{FF2B5EF4-FFF2-40B4-BE49-F238E27FC236}">
                    <a16:creationId xmlns:a16="http://schemas.microsoft.com/office/drawing/2014/main" id="{192B3454-EAC4-4A29-B34E-CFFCF9F4F5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0192" y="4801276"/>
                <a:ext cx="2443038" cy="523220"/>
              </a:xfrm>
              <a:prstGeom prst="rect">
                <a:avLst/>
              </a:prstGeom>
              <a:blipFill>
                <a:blip r:embed="rId4"/>
                <a:stretch>
                  <a:fillRect t="-11765" r="-3741" b="-3411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393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7" grpId="0"/>
      <p:bldP spid="28" grpId="0" animBg="1"/>
      <p:bldP spid="2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5E2F9ED7-32F3-4B82-B2FC-E63CE31FDD9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66092"/>
                <a:ext cx="10515600" cy="534573"/>
              </a:xfrm>
            </p:spPr>
            <p:txBody>
              <a:bodyPr/>
              <a:lstStyle/>
              <a:p>
                <a:r>
                  <a:rPr lang="en-US" altLang="zh-TW" dirty="0"/>
                  <a:t>Correctness</a:t>
                </a:r>
                <a:r>
                  <a:rPr lang="zh-TW" alt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TW" alt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  <m: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</m:d>
                  </m:oMath>
                </a14:m>
                <a:r>
                  <a:rPr lang="zh-TW" alt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TW" dirty="0"/>
                  <a:t>– Regular</a:t>
                </a:r>
                <a:endParaRPr lang="zh-TW" altLang="en-US" dirty="0"/>
              </a:p>
            </p:txBody>
          </p:sp>
        </mc:Choice>
        <mc:Fallback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5E2F9ED7-32F3-4B82-B2FC-E63CE31FDD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66092"/>
                <a:ext cx="10515600" cy="534573"/>
              </a:xfrm>
              <a:blipFill>
                <a:blip r:embed="rId2"/>
                <a:stretch>
                  <a:fillRect l="-1043" t="-19540" b="-2298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7" name="標題 1">
            <a:extLst>
              <a:ext uri="{FF2B5EF4-FFF2-40B4-BE49-F238E27FC236}">
                <a16:creationId xmlns:a16="http://schemas.microsoft.com/office/drawing/2014/main" id="{C948E76E-5AEB-4908-B9B4-8B649EDFE82B}"/>
              </a:ext>
            </a:extLst>
          </p:cNvPr>
          <p:cNvSpPr txBox="1">
            <a:spLocks/>
          </p:cNvSpPr>
          <p:nvPr/>
        </p:nvSpPr>
        <p:spPr>
          <a:xfrm>
            <a:off x="838200" y="365124"/>
            <a:ext cx="10515600" cy="8024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/>
              <a:t>Sketch on its proof</a:t>
            </a:r>
            <a:endParaRPr lang="zh-TW" altLang="en-US" dirty="0"/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A4F5833E-9FCC-453E-8A74-4ED56A8AFA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2594" y="1800665"/>
            <a:ext cx="8507012" cy="2029108"/>
          </a:xfrm>
          <a:prstGeom prst="rect">
            <a:avLst/>
          </a:prstGeom>
        </p:spPr>
      </p:pic>
      <p:sp>
        <p:nvSpPr>
          <p:cNvPr id="10" name="橢圓 9">
            <a:extLst>
              <a:ext uri="{FF2B5EF4-FFF2-40B4-BE49-F238E27FC236}">
                <a16:creationId xmlns:a16="http://schemas.microsoft.com/office/drawing/2014/main" id="{0B7A770F-F569-46F4-AA81-D357A27A2CFC}"/>
              </a:ext>
            </a:extLst>
          </p:cNvPr>
          <p:cNvSpPr/>
          <p:nvPr/>
        </p:nvSpPr>
        <p:spPr>
          <a:xfrm>
            <a:off x="2321887" y="3844062"/>
            <a:ext cx="360000" cy="360000"/>
          </a:xfrm>
          <a:prstGeom prst="ellipse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accent1"/>
              </a:solidFill>
            </a:endParaRPr>
          </a:p>
        </p:txBody>
      </p:sp>
      <p:cxnSp>
        <p:nvCxnSpPr>
          <p:cNvPr id="11" name="直線接點 10">
            <a:extLst>
              <a:ext uri="{FF2B5EF4-FFF2-40B4-BE49-F238E27FC236}">
                <a16:creationId xmlns:a16="http://schemas.microsoft.com/office/drawing/2014/main" id="{496EDAA1-C046-4612-B65E-080ECE2898BD}"/>
              </a:ext>
            </a:extLst>
          </p:cNvPr>
          <p:cNvCxnSpPr>
            <a:cxnSpLocks/>
            <a:stCxn id="12" idx="6"/>
            <a:endCxn id="31" idx="2"/>
          </p:cNvCxnSpPr>
          <p:nvPr/>
        </p:nvCxnSpPr>
        <p:spPr>
          <a:xfrm>
            <a:off x="2681887" y="4473070"/>
            <a:ext cx="1478113" cy="182999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橢圓 11">
            <a:extLst>
              <a:ext uri="{FF2B5EF4-FFF2-40B4-BE49-F238E27FC236}">
                <a16:creationId xmlns:a16="http://schemas.microsoft.com/office/drawing/2014/main" id="{3303FA3D-BCBB-498D-9249-0B41CC884E2D}"/>
              </a:ext>
            </a:extLst>
          </p:cNvPr>
          <p:cNvSpPr/>
          <p:nvPr/>
        </p:nvSpPr>
        <p:spPr>
          <a:xfrm>
            <a:off x="2321887" y="4293070"/>
            <a:ext cx="360000" cy="360000"/>
          </a:xfrm>
          <a:prstGeom prst="ellipse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accent1"/>
              </a:solidFill>
            </a:endParaRPr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1190B52C-51CA-4098-B63C-B1B83BA3CF87}"/>
              </a:ext>
            </a:extLst>
          </p:cNvPr>
          <p:cNvSpPr/>
          <p:nvPr/>
        </p:nvSpPr>
        <p:spPr>
          <a:xfrm>
            <a:off x="4160000" y="3844062"/>
            <a:ext cx="360000" cy="360000"/>
          </a:xfrm>
          <a:prstGeom prst="ellipse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accent1"/>
              </a:solidFill>
            </a:endParaRPr>
          </a:p>
        </p:txBody>
      </p:sp>
      <p:sp>
        <p:nvSpPr>
          <p:cNvPr id="14" name="橢圓 13">
            <a:extLst>
              <a:ext uri="{FF2B5EF4-FFF2-40B4-BE49-F238E27FC236}">
                <a16:creationId xmlns:a16="http://schemas.microsoft.com/office/drawing/2014/main" id="{38CCC3E1-558B-4EF8-AD8C-3FCC474903ED}"/>
              </a:ext>
            </a:extLst>
          </p:cNvPr>
          <p:cNvSpPr/>
          <p:nvPr/>
        </p:nvSpPr>
        <p:spPr>
          <a:xfrm>
            <a:off x="4160000" y="4293069"/>
            <a:ext cx="360000" cy="360000"/>
          </a:xfrm>
          <a:prstGeom prst="ellipse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accent1"/>
              </a:solidFill>
            </a:endParaRPr>
          </a:p>
        </p:txBody>
      </p:sp>
      <p:cxnSp>
        <p:nvCxnSpPr>
          <p:cNvPr id="16" name="直線接點 15">
            <a:extLst>
              <a:ext uri="{FF2B5EF4-FFF2-40B4-BE49-F238E27FC236}">
                <a16:creationId xmlns:a16="http://schemas.microsoft.com/office/drawing/2014/main" id="{047E93AA-3C7D-4F59-9988-286542760961}"/>
              </a:ext>
            </a:extLst>
          </p:cNvPr>
          <p:cNvCxnSpPr>
            <a:cxnSpLocks/>
            <a:stCxn id="10" idx="6"/>
            <a:endCxn id="30" idx="2"/>
          </p:cNvCxnSpPr>
          <p:nvPr/>
        </p:nvCxnSpPr>
        <p:spPr>
          <a:xfrm>
            <a:off x="2681887" y="4024062"/>
            <a:ext cx="1478113" cy="18160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橢圓 17">
            <a:extLst>
              <a:ext uri="{FF2B5EF4-FFF2-40B4-BE49-F238E27FC236}">
                <a16:creationId xmlns:a16="http://schemas.microsoft.com/office/drawing/2014/main" id="{45F1FFF2-AF78-4729-8EFF-D33CE15CFFF8}"/>
              </a:ext>
            </a:extLst>
          </p:cNvPr>
          <p:cNvSpPr/>
          <p:nvPr/>
        </p:nvSpPr>
        <p:spPr>
          <a:xfrm>
            <a:off x="2321887" y="4756063"/>
            <a:ext cx="360000" cy="360000"/>
          </a:xfrm>
          <a:prstGeom prst="ellipse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accent1"/>
              </a:solidFill>
            </a:endParaRPr>
          </a:p>
        </p:txBody>
      </p:sp>
      <p:sp>
        <p:nvSpPr>
          <p:cNvPr id="19" name="橢圓 18">
            <a:extLst>
              <a:ext uri="{FF2B5EF4-FFF2-40B4-BE49-F238E27FC236}">
                <a16:creationId xmlns:a16="http://schemas.microsoft.com/office/drawing/2014/main" id="{428D7911-0D19-442E-A614-72AEF1B19FC7}"/>
              </a:ext>
            </a:extLst>
          </p:cNvPr>
          <p:cNvSpPr/>
          <p:nvPr/>
        </p:nvSpPr>
        <p:spPr>
          <a:xfrm>
            <a:off x="4160000" y="4756063"/>
            <a:ext cx="360000" cy="360000"/>
          </a:xfrm>
          <a:prstGeom prst="ellipse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accent1"/>
              </a:solidFill>
            </a:endParaRPr>
          </a:p>
        </p:txBody>
      </p: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360FD436-6C84-4FB4-B717-3744261A3F61}"/>
              </a:ext>
            </a:extLst>
          </p:cNvPr>
          <p:cNvCxnSpPr>
            <a:cxnSpLocks/>
            <a:stCxn id="18" idx="6"/>
            <a:endCxn id="31" idx="2"/>
          </p:cNvCxnSpPr>
          <p:nvPr/>
        </p:nvCxnSpPr>
        <p:spPr>
          <a:xfrm>
            <a:off x="2681887" y="4936063"/>
            <a:ext cx="1478113" cy="13669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接點 20">
            <a:extLst>
              <a:ext uri="{FF2B5EF4-FFF2-40B4-BE49-F238E27FC236}">
                <a16:creationId xmlns:a16="http://schemas.microsoft.com/office/drawing/2014/main" id="{8D8C451F-C556-42D0-93D4-9A1DF9878259}"/>
              </a:ext>
            </a:extLst>
          </p:cNvPr>
          <p:cNvCxnSpPr>
            <a:cxnSpLocks/>
            <a:stCxn id="12" idx="6"/>
            <a:endCxn id="30" idx="2"/>
          </p:cNvCxnSpPr>
          <p:nvPr/>
        </p:nvCxnSpPr>
        <p:spPr>
          <a:xfrm>
            <a:off x="2681887" y="4473070"/>
            <a:ext cx="1478113" cy="136699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接點 22">
            <a:extLst>
              <a:ext uri="{FF2B5EF4-FFF2-40B4-BE49-F238E27FC236}">
                <a16:creationId xmlns:a16="http://schemas.microsoft.com/office/drawing/2014/main" id="{5AEDBD48-15F4-4F2F-9F60-3C025DA1902F}"/>
              </a:ext>
            </a:extLst>
          </p:cNvPr>
          <p:cNvCxnSpPr>
            <a:cxnSpLocks/>
            <a:stCxn id="18" idx="6"/>
            <a:endCxn id="30" idx="2"/>
          </p:cNvCxnSpPr>
          <p:nvPr/>
        </p:nvCxnSpPr>
        <p:spPr>
          <a:xfrm>
            <a:off x="2681887" y="4936063"/>
            <a:ext cx="1478113" cy="90400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橢圓 29">
            <a:extLst>
              <a:ext uri="{FF2B5EF4-FFF2-40B4-BE49-F238E27FC236}">
                <a16:creationId xmlns:a16="http://schemas.microsoft.com/office/drawing/2014/main" id="{8674862D-0473-4B94-AFC2-6442B429A90C}"/>
              </a:ext>
            </a:extLst>
          </p:cNvPr>
          <p:cNvSpPr/>
          <p:nvPr/>
        </p:nvSpPr>
        <p:spPr>
          <a:xfrm>
            <a:off x="4160000" y="5660068"/>
            <a:ext cx="360000" cy="360000"/>
          </a:xfrm>
          <a:prstGeom prst="ellipse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accent1"/>
              </a:solidFill>
            </a:endParaRPr>
          </a:p>
        </p:txBody>
      </p:sp>
      <p:sp>
        <p:nvSpPr>
          <p:cNvPr id="31" name="橢圓 30">
            <a:extLst>
              <a:ext uri="{FF2B5EF4-FFF2-40B4-BE49-F238E27FC236}">
                <a16:creationId xmlns:a16="http://schemas.microsoft.com/office/drawing/2014/main" id="{59356E91-7C5A-4738-BC18-D20726574D77}"/>
              </a:ext>
            </a:extLst>
          </p:cNvPr>
          <p:cNvSpPr/>
          <p:nvPr/>
        </p:nvSpPr>
        <p:spPr>
          <a:xfrm>
            <a:off x="4160000" y="6123062"/>
            <a:ext cx="360000" cy="360000"/>
          </a:xfrm>
          <a:prstGeom prst="ellipse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accent1"/>
              </a:solidFill>
            </a:endParaRPr>
          </a:p>
        </p:txBody>
      </p:sp>
      <p:sp>
        <p:nvSpPr>
          <p:cNvPr id="33" name="橢圓 32">
            <a:extLst>
              <a:ext uri="{FF2B5EF4-FFF2-40B4-BE49-F238E27FC236}">
                <a16:creationId xmlns:a16="http://schemas.microsoft.com/office/drawing/2014/main" id="{6EC12CFC-7AB2-41A5-A850-AE38AA570FFF}"/>
              </a:ext>
            </a:extLst>
          </p:cNvPr>
          <p:cNvSpPr/>
          <p:nvPr/>
        </p:nvSpPr>
        <p:spPr>
          <a:xfrm>
            <a:off x="2321887" y="5660069"/>
            <a:ext cx="360000" cy="360000"/>
          </a:xfrm>
          <a:prstGeom prst="ellipse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accent1"/>
              </a:solidFill>
            </a:endParaRPr>
          </a:p>
        </p:txBody>
      </p:sp>
      <p:sp>
        <p:nvSpPr>
          <p:cNvPr id="34" name="橢圓 33">
            <a:extLst>
              <a:ext uri="{FF2B5EF4-FFF2-40B4-BE49-F238E27FC236}">
                <a16:creationId xmlns:a16="http://schemas.microsoft.com/office/drawing/2014/main" id="{636AA58B-7679-4DFE-AB15-A769BFE2DDFB}"/>
              </a:ext>
            </a:extLst>
          </p:cNvPr>
          <p:cNvSpPr/>
          <p:nvPr/>
        </p:nvSpPr>
        <p:spPr>
          <a:xfrm>
            <a:off x="2321887" y="6123062"/>
            <a:ext cx="360000" cy="360000"/>
          </a:xfrm>
          <a:prstGeom prst="ellipse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accent1"/>
              </a:solidFill>
            </a:endParaRPr>
          </a:p>
        </p:txBody>
      </p:sp>
      <p:sp>
        <p:nvSpPr>
          <p:cNvPr id="35" name="文字方塊 34">
            <a:extLst>
              <a:ext uri="{FF2B5EF4-FFF2-40B4-BE49-F238E27FC236}">
                <a16:creationId xmlns:a16="http://schemas.microsoft.com/office/drawing/2014/main" id="{8A30F5A9-A108-43AD-AEAC-310BC65E146A}"/>
              </a:ext>
            </a:extLst>
          </p:cNvPr>
          <p:cNvSpPr txBox="1"/>
          <p:nvPr/>
        </p:nvSpPr>
        <p:spPr>
          <a:xfrm rot="5400000">
            <a:off x="4177822" y="5071606"/>
            <a:ext cx="6189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/>
              <a:t>…</a:t>
            </a:r>
            <a:endParaRPr lang="zh-TW" altLang="en-US" dirty="0"/>
          </a:p>
        </p:txBody>
      </p:sp>
      <p:sp>
        <p:nvSpPr>
          <p:cNvPr id="36" name="文字方塊 35">
            <a:extLst>
              <a:ext uri="{FF2B5EF4-FFF2-40B4-BE49-F238E27FC236}">
                <a16:creationId xmlns:a16="http://schemas.microsoft.com/office/drawing/2014/main" id="{8CB3E26C-8160-49A4-B5C9-107314F8BEE5}"/>
              </a:ext>
            </a:extLst>
          </p:cNvPr>
          <p:cNvSpPr txBox="1"/>
          <p:nvPr/>
        </p:nvSpPr>
        <p:spPr>
          <a:xfrm rot="5400000">
            <a:off x="2348587" y="5089362"/>
            <a:ext cx="6189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/>
              <a:t>…</a:t>
            </a:r>
            <a:endParaRPr lang="zh-TW" altLang="en-US" dirty="0"/>
          </a:p>
        </p:txBody>
      </p:sp>
      <p:cxnSp>
        <p:nvCxnSpPr>
          <p:cNvPr id="37" name="直線接點 36">
            <a:extLst>
              <a:ext uri="{FF2B5EF4-FFF2-40B4-BE49-F238E27FC236}">
                <a16:creationId xmlns:a16="http://schemas.microsoft.com/office/drawing/2014/main" id="{191A0D91-CE7E-4741-B3E6-7431E82139D2}"/>
              </a:ext>
            </a:extLst>
          </p:cNvPr>
          <p:cNvCxnSpPr>
            <a:cxnSpLocks/>
            <a:stCxn id="10" idx="6"/>
            <a:endCxn id="31" idx="2"/>
          </p:cNvCxnSpPr>
          <p:nvPr/>
        </p:nvCxnSpPr>
        <p:spPr>
          <a:xfrm>
            <a:off x="2681887" y="4024062"/>
            <a:ext cx="1478113" cy="2279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接點 55">
            <a:extLst>
              <a:ext uri="{FF2B5EF4-FFF2-40B4-BE49-F238E27FC236}">
                <a16:creationId xmlns:a16="http://schemas.microsoft.com/office/drawing/2014/main" id="{1251DA6F-FCF7-4BF2-9E88-F720D61CFEE5}"/>
              </a:ext>
            </a:extLst>
          </p:cNvPr>
          <p:cNvCxnSpPr>
            <a:cxnSpLocks/>
            <a:stCxn id="34" idx="6"/>
            <a:endCxn id="14" idx="2"/>
          </p:cNvCxnSpPr>
          <p:nvPr/>
        </p:nvCxnSpPr>
        <p:spPr>
          <a:xfrm flipV="1">
            <a:off x="2681887" y="4473069"/>
            <a:ext cx="1478113" cy="182999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左大括弧 57">
            <a:extLst>
              <a:ext uri="{FF2B5EF4-FFF2-40B4-BE49-F238E27FC236}">
                <a16:creationId xmlns:a16="http://schemas.microsoft.com/office/drawing/2014/main" id="{5CEA5F33-7EAD-4797-8802-F2A9D71FF05C}"/>
              </a:ext>
            </a:extLst>
          </p:cNvPr>
          <p:cNvSpPr/>
          <p:nvPr/>
        </p:nvSpPr>
        <p:spPr>
          <a:xfrm>
            <a:off x="1961887" y="3854298"/>
            <a:ext cx="292962" cy="1237541"/>
          </a:xfrm>
          <a:prstGeom prst="leftBrace">
            <a:avLst>
              <a:gd name="adj1" fmla="val 11363"/>
              <a:gd name="adj2" fmla="val 50000"/>
            </a:avLst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60" name="左大括弧 59">
            <a:extLst>
              <a:ext uri="{FF2B5EF4-FFF2-40B4-BE49-F238E27FC236}">
                <a16:creationId xmlns:a16="http://schemas.microsoft.com/office/drawing/2014/main" id="{5620EE4A-6B6C-4E46-90C8-EAF34CBC8D80}"/>
              </a:ext>
            </a:extLst>
          </p:cNvPr>
          <p:cNvSpPr/>
          <p:nvPr/>
        </p:nvSpPr>
        <p:spPr>
          <a:xfrm rot="10800000">
            <a:off x="4587038" y="5591907"/>
            <a:ext cx="292962" cy="900968"/>
          </a:xfrm>
          <a:prstGeom prst="leftBrac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62" name="橢圓 61">
            <a:extLst>
              <a:ext uri="{FF2B5EF4-FFF2-40B4-BE49-F238E27FC236}">
                <a16:creationId xmlns:a16="http://schemas.microsoft.com/office/drawing/2014/main" id="{D37B4110-5F58-4F9A-A53F-0DDB1340B457}"/>
              </a:ext>
            </a:extLst>
          </p:cNvPr>
          <p:cNvSpPr/>
          <p:nvPr/>
        </p:nvSpPr>
        <p:spPr>
          <a:xfrm>
            <a:off x="6930877" y="3861817"/>
            <a:ext cx="360000" cy="36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accent1"/>
              </a:solidFill>
            </a:endParaRPr>
          </a:p>
        </p:txBody>
      </p:sp>
      <p:cxnSp>
        <p:nvCxnSpPr>
          <p:cNvPr id="63" name="直線接點 62">
            <a:extLst>
              <a:ext uri="{FF2B5EF4-FFF2-40B4-BE49-F238E27FC236}">
                <a16:creationId xmlns:a16="http://schemas.microsoft.com/office/drawing/2014/main" id="{C328B817-8067-43C5-B073-64BEF113A96C}"/>
              </a:ext>
            </a:extLst>
          </p:cNvPr>
          <p:cNvCxnSpPr>
            <a:cxnSpLocks/>
            <a:stCxn id="75" idx="6"/>
            <a:endCxn id="74" idx="2"/>
          </p:cNvCxnSpPr>
          <p:nvPr/>
        </p:nvCxnSpPr>
        <p:spPr>
          <a:xfrm>
            <a:off x="7290877" y="5857824"/>
            <a:ext cx="1478113" cy="46299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橢圓 63">
            <a:extLst>
              <a:ext uri="{FF2B5EF4-FFF2-40B4-BE49-F238E27FC236}">
                <a16:creationId xmlns:a16="http://schemas.microsoft.com/office/drawing/2014/main" id="{467519B9-7F46-49D1-AF91-96B5C8ABE1A5}"/>
              </a:ext>
            </a:extLst>
          </p:cNvPr>
          <p:cNvSpPr/>
          <p:nvPr/>
        </p:nvSpPr>
        <p:spPr>
          <a:xfrm>
            <a:off x="6930877" y="4310825"/>
            <a:ext cx="360000" cy="36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accent1"/>
              </a:solidFill>
            </a:endParaRPr>
          </a:p>
        </p:txBody>
      </p:sp>
      <p:sp>
        <p:nvSpPr>
          <p:cNvPr id="65" name="橢圓 64">
            <a:extLst>
              <a:ext uri="{FF2B5EF4-FFF2-40B4-BE49-F238E27FC236}">
                <a16:creationId xmlns:a16="http://schemas.microsoft.com/office/drawing/2014/main" id="{FA50A96D-9334-45EB-A3F7-76C77BB47C84}"/>
              </a:ext>
            </a:extLst>
          </p:cNvPr>
          <p:cNvSpPr/>
          <p:nvPr/>
        </p:nvSpPr>
        <p:spPr>
          <a:xfrm>
            <a:off x="8768990" y="3861817"/>
            <a:ext cx="360000" cy="36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accent1"/>
              </a:solidFill>
            </a:endParaRPr>
          </a:p>
        </p:txBody>
      </p:sp>
      <p:sp>
        <p:nvSpPr>
          <p:cNvPr id="66" name="橢圓 65">
            <a:extLst>
              <a:ext uri="{FF2B5EF4-FFF2-40B4-BE49-F238E27FC236}">
                <a16:creationId xmlns:a16="http://schemas.microsoft.com/office/drawing/2014/main" id="{914129DC-CC16-488E-A8ED-8870155B3772}"/>
              </a:ext>
            </a:extLst>
          </p:cNvPr>
          <p:cNvSpPr/>
          <p:nvPr/>
        </p:nvSpPr>
        <p:spPr>
          <a:xfrm>
            <a:off x="8768990" y="4310824"/>
            <a:ext cx="360000" cy="36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accent1"/>
              </a:solidFill>
            </a:endParaRPr>
          </a:p>
        </p:txBody>
      </p:sp>
      <p:cxnSp>
        <p:nvCxnSpPr>
          <p:cNvPr id="67" name="直線接點 66">
            <a:extLst>
              <a:ext uri="{FF2B5EF4-FFF2-40B4-BE49-F238E27FC236}">
                <a16:creationId xmlns:a16="http://schemas.microsoft.com/office/drawing/2014/main" id="{E88A05D5-0D66-481A-A641-57439CD5493A}"/>
              </a:ext>
            </a:extLst>
          </p:cNvPr>
          <p:cNvCxnSpPr>
            <a:cxnSpLocks/>
            <a:stCxn id="75" idx="6"/>
            <a:endCxn id="69" idx="2"/>
          </p:cNvCxnSpPr>
          <p:nvPr/>
        </p:nvCxnSpPr>
        <p:spPr>
          <a:xfrm flipV="1">
            <a:off x="7290877" y="4953818"/>
            <a:ext cx="1478113" cy="9040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橢圓 67">
            <a:extLst>
              <a:ext uri="{FF2B5EF4-FFF2-40B4-BE49-F238E27FC236}">
                <a16:creationId xmlns:a16="http://schemas.microsoft.com/office/drawing/2014/main" id="{302FB088-FD12-49C3-8B49-B96CBDF92E98}"/>
              </a:ext>
            </a:extLst>
          </p:cNvPr>
          <p:cNvSpPr/>
          <p:nvPr/>
        </p:nvSpPr>
        <p:spPr>
          <a:xfrm>
            <a:off x="6930877" y="4773818"/>
            <a:ext cx="360000" cy="36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accent1"/>
              </a:solidFill>
            </a:endParaRPr>
          </a:p>
        </p:txBody>
      </p:sp>
      <p:sp>
        <p:nvSpPr>
          <p:cNvPr id="69" name="橢圓 68">
            <a:extLst>
              <a:ext uri="{FF2B5EF4-FFF2-40B4-BE49-F238E27FC236}">
                <a16:creationId xmlns:a16="http://schemas.microsoft.com/office/drawing/2014/main" id="{7875022C-B743-4505-AB96-CBE25D2CEED3}"/>
              </a:ext>
            </a:extLst>
          </p:cNvPr>
          <p:cNvSpPr/>
          <p:nvPr/>
        </p:nvSpPr>
        <p:spPr>
          <a:xfrm>
            <a:off x="8768990" y="4773818"/>
            <a:ext cx="360000" cy="36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accent1"/>
              </a:solidFill>
            </a:endParaRPr>
          </a:p>
        </p:txBody>
      </p:sp>
      <p:cxnSp>
        <p:nvCxnSpPr>
          <p:cNvPr id="70" name="直線接點 69">
            <a:extLst>
              <a:ext uri="{FF2B5EF4-FFF2-40B4-BE49-F238E27FC236}">
                <a16:creationId xmlns:a16="http://schemas.microsoft.com/office/drawing/2014/main" id="{C3E6F8FB-35EE-48D1-A8A0-B9CE4A0CB202}"/>
              </a:ext>
            </a:extLst>
          </p:cNvPr>
          <p:cNvCxnSpPr>
            <a:cxnSpLocks/>
            <a:stCxn id="68" idx="6"/>
            <a:endCxn id="74" idx="2"/>
          </p:cNvCxnSpPr>
          <p:nvPr/>
        </p:nvCxnSpPr>
        <p:spPr>
          <a:xfrm>
            <a:off x="7290877" y="4953818"/>
            <a:ext cx="1478113" cy="13669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接點 70">
            <a:extLst>
              <a:ext uri="{FF2B5EF4-FFF2-40B4-BE49-F238E27FC236}">
                <a16:creationId xmlns:a16="http://schemas.microsoft.com/office/drawing/2014/main" id="{731862D2-F187-414D-A041-FE1A7F215990}"/>
              </a:ext>
            </a:extLst>
          </p:cNvPr>
          <p:cNvCxnSpPr>
            <a:cxnSpLocks/>
            <a:stCxn id="64" idx="6"/>
            <a:endCxn id="73" idx="2"/>
          </p:cNvCxnSpPr>
          <p:nvPr/>
        </p:nvCxnSpPr>
        <p:spPr>
          <a:xfrm>
            <a:off x="7290877" y="4490825"/>
            <a:ext cx="1478113" cy="136699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接點 71">
            <a:extLst>
              <a:ext uri="{FF2B5EF4-FFF2-40B4-BE49-F238E27FC236}">
                <a16:creationId xmlns:a16="http://schemas.microsoft.com/office/drawing/2014/main" id="{BDD8AFF7-DEDE-4955-ACB3-66831C2226E2}"/>
              </a:ext>
            </a:extLst>
          </p:cNvPr>
          <p:cNvCxnSpPr>
            <a:cxnSpLocks/>
            <a:stCxn id="68" idx="6"/>
            <a:endCxn id="65" idx="2"/>
          </p:cNvCxnSpPr>
          <p:nvPr/>
        </p:nvCxnSpPr>
        <p:spPr>
          <a:xfrm flipV="1">
            <a:off x="7290877" y="4041817"/>
            <a:ext cx="1478113" cy="91200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橢圓 72">
            <a:extLst>
              <a:ext uri="{FF2B5EF4-FFF2-40B4-BE49-F238E27FC236}">
                <a16:creationId xmlns:a16="http://schemas.microsoft.com/office/drawing/2014/main" id="{CFB8E138-9316-438F-ACF3-788961B32026}"/>
              </a:ext>
            </a:extLst>
          </p:cNvPr>
          <p:cNvSpPr/>
          <p:nvPr/>
        </p:nvSpPr>
        <p:spPr>
          <a:xfrm>
            <a:off x="8768990" y="5677823"/>
            <a:ext cx="360000" cy="36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accent1"/>
              </a:solidFill>
            </a:endParaRPr>
          </a:p>
        </p:txBody>
      </p:sp>
      <p:sp>
        <p:nvSpPr>
          <p:cNvPr id="74" name="橢圓 73">
            <a:extLst>
              <a:ext uri="{FF2B5EF4-FFF2-40B4-BE49-F238E27FC236}">
                <a16:creationId xmlns:a16="http://schemas.microsoft.com/office/drawing/2014/main" id="{B662008B-3673-4F31-AC45-0B46E3EAF70A}"/>
              </a:ext>
            </a:extLst>
          </p:cNvPr>
          <p:cNvSpPr/>
          <p:nvPr/>
        </p:nvSpPr>
        <p:spPr>
          <a:xfrm>
            <a:off x="8768990" y="6140817"/>
            <a:ext cx="360000" cy="36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accent1"/>
              </a:solidFill>
            </a:endParaRPr>
          </a:p>
        </p:txBody>
      </p:sp>
      <p:sp>
        <p:nvSpPr>
          <p:cNvPr id="75" name="橢圓 74">
            <a:extLst>
              <a:ext uri="{FF2B5EF4-FFF2-40B4-BE49-F238E27FC236}">
                <a16:creationId xmlns:a16="http://schemas.microsoft.com/office/drawing/2014/main" id="{F2D20B5E-37CE-457E-9947-EF629B0CBD33}"/>
              </a:ext>
            </a:extLst>
          </p:cNvPr>
          <p:cNvSpPr/>
          <p:nvPr/>
        </p:nvSpPr>
        <p:spPr>
          <a:xfrm>
            <a:off x="6930877" y="5677824"/>
            <a:ext cx="360000" cy="36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accent1"/>
              </a:solidFill>
            </a:endParaRPr>
          </a:p>
        </p:txBody>
      </p:sp>
      <p:sp>
        <p:nvSpPr>
          <p:cNvPr id="76" name="橢圓 75">
            <a:extLst>
              <a:ext uri="{FF2B5EF4-FFF2-40B4-BE49-F238E27FC236}">
                <a16:creationId xmlns:a16="http://schemas.microsoft.com/office/drawing/2014/main" id="{C4441920-3319-4E3A-8184-CC4DC627B2CD}"/>
              </a:ext>
            </a:extLst>
          </p:cNvPr>
          <p:cNvSpPr/>
          <p:nvPr/>
        </p:nvSpPr>
        <p:spPr>
          <a:xfrm>
            <a:off x="6930877" y="6140817"/>
            <a:ext cx="360000" cy="36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accent1"/>
              </a:solidFill>
            </a:endParaRPr>
          </a:p>
        </p:txBody>
      </p:sp>
      <p:sp>
        <p:nvSpPr>
          <p:cNvPr id="77" name="文字方塊 76">
            <a:extLst>
              <a:ext uri="{FF2B5EF4-FFF2-40B4-BE49-F238E27FC236}">
                <a16:creationId xmlns:a16="http://schemas.microsoft.com/office/drawing/2014/main" id="{A0A5ADD4-C255-4F9C-AC4D-EA0F38DE0987}"/>
              </a:ext>
            </a:extLst>
          </p:cNvPr>
          <p:cNvSpPr txBox="1"/>
          <p:nvPr/>
        </p:nvSpPr>
        <p:spPr>
          <a:xfrm rot="5400000">
            <a:off x="8786812" y="5089361"/>
            <a:ext cx="6189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/>
              <a:t>…</a:t>
            </a:r>
            <a:endParaRPr lang="zh-TW" altLang="en-US" dirty="0"/>
          </a:p>
        </p:txBody>
      </p:sp>
      <p:sp>
        <p:nvSpPr>
          <p:cNvPr id="78" name="文字方塊 77">
            <a:extLst>
              <a:ext uri="{FF2B5EF4-FFF2-40B4-BE49-F238E27FC236}">
                <a16:creationId xmlns:a16="http://schemas.microsoft.com/office/drawing/2014/main" id="{033E5751-4241-4BD1-AC6F-FBA61904E95A}"/>
              </a:ext>
            </a:extLst>
          </p:cNvPr>
          <p:cNvSpPr txBox="1"/>
          <p:nvPr/>
        </p:nvSpPr>
        <p:spPr>
          <a:xfrm rot="5400000">
            <a:off x="6957577" y="5107117"/>
            <a:ext cx="6189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/>
              <a:t>…</a:t>
            </a:r>
            <a:endParaRPr lang="zh-TW" altLang="en-US" dirty="0"/>
          </a:p>
        </p:txBody>
      </p:sp>
      <p:cxnSp>
        <p:nvCxnSpPr>
          <p:cNvPr id="79" name="直線接點 78">
            <a:extLst>
              <a:ext uri="{FF2B5EF4-FFF2-40B4-BE49-F238E27FC236}">
                <a16:creationId xmlns:a16="http://schemas.microsoft.com/office/drawing/2014/main" id="{461D976C-88B7-4789-9190-8EB60A7CCDA2}"/>
              </a:ext>
            </a:extLst>
          </p:cNvPr>
          <p:cNvCxnSpPr>
            <a:cxnSpLocks/>
            <a:stCxn id="62" idx="6"/>
            <a:endCxn id="66" idx="2"/>
          </p:cNvCxnSpPr>
          <p:nvPr/>
        </p:nvCxnSpPr>
        <p:spPr>
          <a:xfrm>
            <a:off x="7290877" y="4041817"/>
            <a:ext cx="1478113" cy="44900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線接點 79">
            <a:extLst>
              <a:ext uri="{FF2B5EF4-FFF2-40B4-BE49-F238E27FC236}">
                <a16:creationId xmlns:a16="http://schemas.microsoft.com/office/drawing/2014/main" id="{912B35E7-83B6-4C8C-8760-B06C0814A88B}"/>
              </a:ext>
            </a:extLst>
          </p:cNvPr>
          <p:cNvCxnSpPr>
            <a:cxnSpLocks/>
            <a:stCxn id="76" idx="6"/>
            <a:endCxn id="66" idx="2"/>
          </p:cNvCxnSpPr>
          <p:nvPr/>
        </p:nvCxnSpPr>
        <p:spPr>
          <a:xfrm flipV="1">
            <a:off x="7290877" y="4490824"/>
            <a:ext cx="1478113" cy="182999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44614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5E2F9ED7-32F3-4B82-B2FC-E63CE31FDD9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66092"/>
                <a:ext cx="10515600" cy="534573"/>
              </a:xfrm>
            </p:spPr>
            <p:txBody>
              <a:bodyPr/>
              <a:lstStyle/>
              <a:p>
                <a:r>
                  <a:rPr lang="en-US" altLang="zh-TW" dirty="0"/>
                  <a:t>Correctness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TW" alt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  <m: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</m:d>
                  </m:oMath>
                </a14:m>
                <a:r>
                  <a:rPr lang="en-US" altLang="zh-TW" dirty="0">
                    <a:solidFill>
                      <a:schemeClr val="tx1"/>
                    </a:solidFill>
                  </a:rPr>
                  <a:t> – Regular partition</a:t>
                </a:r>
                <a:endParaRPr lang="zh-TW" altLang="en-US" dirty="0"/>
              </a:p>
            </p:txBody>
          </p:sp>
        </mc:Choice>
        <mc:Fallback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5E2F9ED7-32F3-4B82-B2FC-E63CE31FDD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66092"/>
                <a:ext cx="10515600" cy="534573"/>
              </a:xfrm>
              <a:blipFill>
                <a:blip r:embed="rId2"/>
                <a:stretch>
                  <a:fillRect l="-1043" t="-19540" b="-2298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7" name="標題 1">
            <a:extLst>
              <a:ext uri="{FF2B5EF4-FFF2-40B4-BE49-F238E27FC236}">
                <a16:creationId xmlns:a16="http://schemas.microsoft.com/office/drawing/2014/main" id="{C948E76E-5AEB-4908-B9B4-8B649EDFE82B}"/>
              </a:ext>
            </a:extLst>
          </p:cNvPr>
          <p:cNvSpPr txBox="1">
            <a:spLocks/>
          </p:cNvSpPr>
          <p:nvPr/>
        </p:nvSpPr>
        <p:spPr>
          <a:xfrm>
            <a:off x="838200" y="365124"/>
            <a:ext cx="10515600" cy="8024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/>
              <a:t>Sketch on its proof</a:t>
            </a: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D5A49F4E-6042-4FB6-9F88-18D15EB6C1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7757" y="1899140"/>
            <a:ext cx="8316486" cy="1419423"/>
          </a:xfrm>
          <a:prstGeom prst="rect">
            <a:avLst/>
          </a:prstGeom>
        </p:spPr>
      </p:pic>
      <p:sp>
        <p:nvSpPr>
          <p:cNvPr id="34" name="橢圓 33">
            <a:extLst>
              <a:ext uri="{FF2B5EF4-FFF2-40B4-BE49-F238E27FC236}">
                <a16:creationId xmlns:a16="http://schemas.microsoft.com/office/drawing/2014/main" id="{729DFF91-23FE-4D4B-A83E-DC2A439B435C}"/>
              </a:ext>
            </a:extLst>
          </p:cNvPr>
          <p:cNvSpPr/>
          <p:nvPr/>
        </p:nvSpPr>
        <p:spPr>
          <a:xfrm rot="1059050">
            <a:off x="5735197" y="6086771"/>
            <a:ext cx="360000" cy="36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橢圓 35">
            <a:extLst>
              <a:ext uri="{FF2B5EF4-FFF2-40B4-BE49-F238E27FC236}">
                <a16:creationId xmlns:a16="http://schemas.microsoft.com/office/drawing/2014/main" id="{98EF7EEB-4CE0-4D85-A4D0-AD65014CC69C}"/>
              </a:ext>
            </a:extLst>
          </p:cNvPr>
          <p:cNvSpPr/>
          <p:nvPr/>
        </p:nvSpPr>
        <p:spPr>
          <a:xfrm rot="1059050">
            <a:off x="6272911" y="6086771"/>
            <a:ext cx="360000" cy="36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7" name="橢圓 36">
            <a:extLst>
              <a:ext uri="{FF2B5EF4-FFF2-40B4-BE49-F238E27FC236}">
                <a16:creationId xmlns:a16="http://schemas.microsoft.com/office/drawing/2014/main" id="{72771D82-822D-433C-856F-3868EF00002F}"/>
              </a:ext>
            </a:extLst>
          </p:cNvPr>
          <p:cNvSpPr/>
          <p:nvPr/>
        </p:nvSpPr>
        <p:spPr>
          <a:xfrm rot="1059050">
            <a:off x="4656691" y="6086769"/>
            <a:ext cx="360000" cy="36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0" name="橢圓 39">
            <a:extLst>
              <a:ext uri="{FF2B5EF4-FFF2-40B4-BE49-F238E27FC236}">
                <a16:creationId xmlns:a16="http://schemas.microsoft.com/office/drawing/2014/main" id="{600CC835-5C72-4B2D-BD83-501BDD46FD50}"/>
              </a:ext>
            </a:extLst>
          </p:cNvPr>
          <p:cNvSpPr/>
          <p:nvPr/>
        </p:nvSpPr>
        <p:spPr>
          <a:xfrm rot="1059050">
            <a:off x="5200803" y="6086769"/>
            <a:ext cx="360000" cy="36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69" name="群組 68">
            <a:extLst>
              <a:ext uri="{FF2B5EF4-FFF2-40B4-BE49-F238E27FC236}">
                <a16:creationId xmlns:a16="http://schemas.microsoft.com/office/drawing/2014/main" id="{BA107F5B-E60A-41C2-B557-7749377C18C5}"/>
              </a:ext>
            </a:extLst>
          </p:cNvPr>
          <p:cNvGrpSpPr/>
          <p:nvPr/>
        </p:nvGrpSpPr>
        <p:grpSpPr>
          <a:xfrm rot="8307713">
            <a:off x="3123497" y="3946338"/>
            <a:ext cx="1976220" cy="360002"/>
            <a:chOff x="1861096" y="5290257"/>
            <a:chExt cx="1976220" cy="360002"/>
          </a:xfrm>
          <a:solidFill>
            <a:schemeClr val="accent6"/>
          </a:solidFill>
        </p:grpSpPr>
        <p:sp>
          <p:nvSpPr>
            <p:cNvPr id="70" name="橢圓 69">
              <a:extLst>
                <a:ext uri="{FF2B5EF4-FFF2-40B4-BE49-F238E27FC236}">
                  <a16:creationId xmlns:a16="http://schemas.microsoft.com/office/drawing/2014/main" id="{BE88A059-AC0B-4C0B-8766-1A1EB1176BC3}"/>
                </a:ext>
              </a:extLst>
            </p:cNvPr>
            <p:cNvSpPr/>
            <p:nvPr/>
          </p:nvSpPr>
          <p:spPr>
            <a:xfrm rot="1059050">
              <a:off x="2939602" y="5290259"/>
              <a:ext cx="360000" cy="360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1" name="橢圓 70">
              <a:extLst>
                <a:ext uri="{FF2B5EF4-FFF2-40B4-BE49-F238E27FC236}">
                  <a16:creationId xmlns:a16="http://schemas.microsoft.com/office/drawing/2014/main" id="{3F237270-D09B-4B5A-A7CB-5C1631A135FB}"/>
                </a:ext>
              </a:extLst>
            </p:cNvPr>
            <p:cNvSpPr/>
            <p:nvPr/>
          </p:nvSpPr>
          <p:spPr>
            <a:xfrm rot="1059050">
              <a:off x="3477316" y="5290259"/>
              <a:ext cx="360000" cy="360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2" name="橢圓 71">
              <a:extLst>
                <a:ext uri="{FF2B5EF4-FFF2-40B4-BE49-F238E27FC236}">
                  <a16:creationId xmlns:a16="http://schemas.microsoft.com/office/drawing/2014/main" id="{DFCCE399-140F-4C0C-A361-71F9337686D3}"/>
                </a:ext>
              </a:extLst>
            </p:cNvPr>
            <p:cNvSpPr/>
            <p:nvPr/>
          </p:nvSpPr>
          <p:spPr>
            <a:xfrm rot="1059050">
              <a:off x="1861096" y="5290257"/>
              <a:ext cx="360000" cy="360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3" name="橢圓 72">
              <a:extLst>
                <a:ext uri="{FF2B5EF4-FFF2-40B4-BE49-F238E27FC236}">
                  <a16:creationId xmlns:a16="http://schemas.microsoft.com/office/drawing/2014/main" id="{04BBE738-6D07-4DA0-9CC5-BB09926D9605}"/>
                </a:ext>
              </a:extLst>
            </p:cNvPr>
            <p:cNvSpPr/>
            <p:nvPr/>
          </p:nvSpPr>
          <p:spPr>
            <a:xfrm rot="1059050">
              <a:off x="2405208" y="5290257"/>
              <a:ext cx="360000" cy="360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75" name="群組 74">
            <a:extLst>
              <a:ext uri="{FF2B5EF4-FFF2-40B4-BE49-F238E27FC236}">
                <a16:creationId xmlns:a16="http://schemas.microsoft.com/office/drawing/2014/main" id="{38074E32-6B28-43A2-AA0F-9C713FF60EF4}"/>
              </a:ext>
            </a:extLst>
          </p:cNvPr>
          <p:cNvGrpSpPr/>
          <p:nvPr/>
        </p:nvGrpSpPr>
        <p:grpSpPr>
          <a:xfrm rot="13292287" flipV="1">
            <a:off x="6264302" y="3928529"/>
            <a:ext cx="1976220" cy="360002"/>
            <a:chOff x="1861096" y="5290257"/>
            <a:chExt cx="1976220" cy="360002"/>
          </a:xfrm>
          <a:solidFill>
            <a:schemeClr val="accent2"/>
          </a:solidFill>
        </p:grpSpPr>
        <p:sp>
          <p:nvSpPr>
            <p:cNvPr id="76" name="橢圓 75">
              <a:extLst>
                <a:ext uri="{FF2B5EF4-FFF2-40B4-BE49-F238E27FC236}">
                  <a16:creationId xmlns:a16="http://schemas.microsoft.com/office/drawing/2014/main" id="{E5544765-F1E1-4BD8-8494-D38963F258FB}"/>
                </a:ext>
              </a:extLst>
            </p:cNvPr>
            <p:cNvSpPr/>
            <p:nvPr/>
          </p:nvSpPr>
          <p:spPr>
            <a:xfrm rot="1059050">
              <a:off x="2939602" y="5290259"/>
              <a:ext cx="360000" cy="360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7" name="橢圓 76">
              <a:extLst>
                <a:ext uri="{FF2B5EF4-FFF2-40B4-BE49-F238E27FC236}">
                  <a16:creationId xmlns:a16="http://schemas.microsoft.com/office/drawing/2014/main" id="{7F05CD41-72C5-4406-A433-CA4032CE01C4}"/>
                </a:ext>
              </a:extLst>
            </p:cNvPr>
            <p:cNvSpPr/>
            <p:nvPr/>
          </p:nvSpPr>
          <p:spPr>
            <a:xfrm rot="1059050">
              <a:off x="3477316" y="5290259"/>
              <a:ext cx="360000" cy="360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8" name="橢圓 77">
              <a:extLst>
                <a:ext uri="{FF2B5EF4-FFF2-40B4-BE49-F238E27FC236}">
                  <a16:creationId xmlns:a16="http://schemas.microsoft.com/office/drawing/2014/main" id="{ACCC4BC2-B732-4A00-8AE5-4A8259A0857B}"/>
                </a:ext>
              </a:extLst>
            </p:cNvPr>
            <p:cNvSpPr/>
            <p:nvPr/>
          </p:nvSpPr>
          <p:spPr>
            <a:xfrm rot="1059050">
              <a:off x="1861096" y="5290257"/>
              <a:ext cx="360000" cy="360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9" name="橢圓 78">
              <a:extLst>
                <a:ext uri="{FF2B5EF4-FFF2-40B4-BE49-F238E27FC236}">
                  <a16:creationId xmlns:a16="http://schemas.microsoft.com/office/drawing/2014/main" id="{7D87A373-1DE7-4D35-86A1-73D06AE157C8}"/>
                </a:ext>
              </a:extLst>
            </p:cNvPr>
            <p:cNvSpPr/>
            <p:nvPr/>
          </p:nvSpPr>
          <p:spPr>
            <a:xfrm rot="1059050">
              <a:off x="2405208" y="5290257"/>
              <a:ext cx="360000" cy="360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cxnSp>
        <p:nvCxnSpPr>
          <p:cNvPr id="80" name="直線接點 79">
            <a:extLst>
              <a:ext uri="{FF2B5EF4-FFF2-40B4-BE49-F238E27FC236}">
                <a16:creationId xmlns:a16="http://schemas.microsoft.com/office/drawing/2014/main" id="{D366DD39-BA9B-4A20-81B4-421419967D28}"/>
              </a:ext>
            </a:extLst>
          </p:cNvPr>
          <p:cNvCxnSpPr>
            <a:cxnSpLocks/>
            <a:stCxn id="36" idx="0"/>
            <a:endCxn id="78" idx="5"/>
          </p:cNvCxnSpPr>
          <p:nvPr/>
        </p:nvCxnSpPr>
        <p:spPr>
          <a:xfrm flipV="1">
            <a:off x="6507490" y="4709239"/>
            <a:ext cx="1181888" cy="13860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線接點 82">
            <a:extLst>
              <a:ext uri="{FF2B5EF4-FFF2-40B4-BE49-F238E27FC236}">
                <a16:creationId xmlns:a16="http://schemas.microsoft.com/office/drawing/2014/main" id="{E233FBDA-892E-42C2-AE0E-73A263013702}"/>
              </a:ext>
            </a:extLst>
          </p:cNvPr>
          <p:cNvCxnSpPr>
            <a:cxnSpLocks/>
            <a:stCxn id="36" idx="0"/>
            <a:endCxn id="79" idx="5"/>
          </p:cNvCxnSpPr>
          <p:nvPr/>
        </p:nvCxnSpPr>
        <p:spPr>
          <a:xfrm flipV="1">
            <a:off x="6507490" y="4348428"/>
            <a:ext cx="774612" cy="174681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線接點 85">
            <a:extLst>
              <a:ext uri="{FF2B5EF4-FFF2-40B4-BE49-F238E27FC236}">
                <a16:creationId xmlns:a16="http://schemas.microsoft.com/office/drawing/2014/main" id="{19EE6EC9-4C40-4DF5-BC71-A0C937E3D4F5}"/>
              </a:ext>
            </a:extLst>
          </p:cNvPr>
          <p:cNvCxnSpPr>
            <a:cxnSpLocks/>
            <a:stCxn id="37" idx="0"/>
            <a:endCxn id="76" idx="4"/>
          </p:cNvCxnSpPr>
          <p:nvPr/>
        </p:nvCxnSpPr>
        <p:spPr>
          <a:xfrm flipV="1">
            <a:off x="4891270" y="4093808"/>
            <a:ext cx="2085857" cy="200143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線接點 88">
            <a:extLst>
              <a:ext uri="{FF2B5EF4-FFF2-40B4-BE49-F238E27FC236}">
                <a16:creationId xmlns:a16="http://schemas.microsoft.com/office/drawing/2014/main" id="{5AD36383-8366-4DF8-96B9-3DCEC000F923}"/>
              </a:ext>
            </a:extLst>
          </p:cNvPr>
          <p:cNvCxnSpPr>
            <a:cxnSpLocks/>
            <a:stCxn id="34" idx="0"/>
            <a:endCxn id="77" idx="4"/>
          </p:cNvCxnSpPr>
          <p:nvPr/>
        </p:nvCxnSpPr>
        <p:spPr>
          <a:xfrm flipV="1">
            <a:off x="5969776" y="3737240"/>
            <a:ext cx="604864" cy="235800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線接點 91">
            <a:extLst>
              <a:ext uri="{FF2B5EF4-FFF2-40B4-BE49-F238E27FC236}">
                <a16:creationId xmlns:a16="http://schemas.microsoft.com/office/drawing/2014/main" id="{433D9D13-1B82-4AD3-A590-F02B921FABCD}"/>
              </a:ext>
            </a:extLst>
          </p:cNvPr>
          <p:cNvCxnSpPr>
            <a:cxnSpLocks/>
            <a:stCxn id="40" idx="0"/>
            <a:endCxn id="76" idx="4"/>
          </p:cNvCxnSpPr>
          <p:nvPr/>
        </p:nvCxnSpPr>
        <p:spPr>
          <a:xfrm flipV="1">
            <a:off x="5435382" y="4093808"/>
            <a:ext cx="1541745" cy="200143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線接點 94">
            <a:extLst>
              <a:ext uri="{FF2B5EF4-FFF2-40B4-BE49-F238E27FC236}">
                <a16:creationId xmlns:a16="http://schemas.microsoft.com/office/drawing/2014/main" id="{A4A40A72-5304-45F3-800D-A0623863CF99}"/>
              </a:ext>
            </a:extLst>
          </p:cNvPr>
          <p:cNvCxnSpPr>
            <a:cxnSpLocks/>
            <a:stCxn id="37" idx="0"/>
            <a:endCxn id="77" idx="4"/>
          </p:cNvCxnSpPr>
          <p:nvPr/>
        </p:nvCxnSpPr>
        <p:spPr>
          <a:xfrm flipV="1">
            <a:off x="4891270" y="3737240"/>
            <a:ext cx="1683370" cy="235800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線接點 97">
            <a:extLst>
              <a:ext uri="{FF2B5EF4-FFF2-40B4-BE49-F238E27FC236}">
                <a16:creationId xmlns:a16="http://schemas.microsoft.com/office/drawing/2014/main" id="{34CFBDDE-6F50-47ED-AFDE-EDA285BFFECA}"/>
              </a:ext>
            </a:extLst>
          </p:cNvPr>
          <p:cNvCxnSpPr>
            <a:cxnSpLocks/>
            <a:stCxn id="34" idx="0"/>
            <a:endCxn id="79" idx="5"/>
          </p:cNvCxnSpPr>
          <p:nvPr/>
        </p:nvCxnSpPr>
        <p:spPr>
          <a:xfrm flipV="1">
            <a:off x="5969776" y="4348428"/>
            <a:ext cx="1312326" cy="174681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線接點 101">
            <a:extLst>
              <a:ext uri="{FF2B5EF4-FFF2-40B4-BE49-F238E27FC236}">
                <a16:creationId xmlns:a16="http://schemas.microsoft.com/office/drawing/2014/main" id="{F8699D10-3F7A-4F9E-B952-39F15926005E}"/>
              </a:ext>
            </a:extLst>
          </p:cNvPr>
          <p:cNvCxnSpPr>
            <a:cxnSpLocks/>
            <a:stCxn id="71" idx="1"/>
            <a:endCxn id="78" idx="5"/>
          </p:cNvCxnSpPr>
          <p:nvPr/>
        </p:nvCxnSpPr>
        <p:spPr>
          <a:xfrm flipV="1">
            <a:off x="3674641" y="4709239"/>
            <a:ext cx="4014737" cy="178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線接點 104">
            <a:extLst>
              <a:ext uri="{FF2B5EF4-FFF2-40B4-BE49-F238E27FC236}">
                <a16:creationId xmlns:a16="http://schemas.microsoft.com/office/drawing/2014/main" id="{F3222F73-B5A9-43C5-8609-F749B985A0B8}"/>
              </a:ext>
            </a:extLst>
          </p:cNvPr>
          <p:cNvCxnSpPr>
            <a:cxnSpLocks/>
            <a:stCxn id="70" idx="1"/>
            <a:endCxn id="76" idx="5"/>
          </p:cNvCxnSpPr>
          <p:nvPr/>
        </p:nvCxnSpPr>
        <p:spPr>
          <a:xfrm flipV="1">
            <a:off x="4077128" y="3994063"/>
            <a:ext cx="2804971" cy="37641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直線接點 107">
            <a:extLst>
              <a:ext uri="{FF2B5EF4-FFF2-40B4-BE49-F238E27FC236}">
                <a16:creationId xmlns:a16="http://schemas.microsoft.com/office/drawing/2014/main" id="{65CA2162-977D-4F20-BAFD-B08AD58CED15}"/>
              </a:ext>
            </a:extLst>
          </p:cNvPr>
          <p:cNvCxnSpPr>
            <a:cxnSpLocks/>
            <a:stCxn id="73" idx="1"/>
            <a:endCxn id="79" idx="5"/>
          </p:cNvCxnSpPr>
          <p:nvPr/>
        </p:nvCxnSpPr>
        <p:spPr>
          <a:xfrm>
            <a:off x="4477131" y="4016115"/>
            <a:ext cx="2804971" cy="3323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直線接點 110">
            <a:extLst>
              <a:ext uri="{FF2B5EF4-FFF2-40B4-BE49-F238E27FC236}">
                <a16:creationId xmlns:a16="http://schemas.microsoft.com/office/drawing/2014/main" id="{3C924E98-6CAC-48C5-9FEE-D554A13C1A14}"/>
              </a:ext>
            </a:extLst>
          </p:cNvPr>
          <p:cNvCxnSpPr>
            <a:cxnSpLocks/>
            <a:stCxn id="72" idx="1"/>
            <a:endCxn id="78" idx="5"/>
          </p:cNvCxnSpPr>
          <p:nvPr/>
        </p:nvCxnSpPr>
        <p:spPr>
          <a:xfrm>
            <a:off x="4884407" y="3655304"/>
            <a:ext cx="2804971" cy="105393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直線接點 113">
            <a:extLst>
              <a:ext uri="{FF2B5EF4-FFF2-40B4-BE49-F238E27FC236}">
                <a16:creationId xmlns:a16="http://schemas.microsoft.com/office/drawing/2014/main" id="{4ABF4BE3-40DD-4EDE-958B-D1BF5A351772}"/>
              </a:ext>
            </a:extLst>
          </p:cNvPr>
          <p:cNvCxnSpPr>
            <a:cxnSpLocks/>
            <a:stCxn id="70" idx="1"/>
            <a:endCxn id="77" idx="5"/>
          </p:cNvCxnSpPr>
          <p:nvPr/>
        </p:nvCxnSpPr>
        <p:spPr>
          <a:xfrm flipV="1">
            <a:off x="4077128" y="3637495"/>
            <a:ext cx="2402484" cy="73298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線接點 117">
            <a:extLst>
              <a:ext uri="{FF2B5EF4-FFF2-40B4-BE49-F238E27FC236}">
                <a16:creationId xmlns:a16="http://schemas.microsoft.com/office/drawing/2014/main" id="{3A64547D-D057-467C-853E-7239C0F478BF}"/>
              </a:ext>
            </a:extLst>
          </p:cNvPr>
          <p:cNvCxnSpPr>
            <a:cxnSpLocks/>
            <a:stCxn id="71" idx="1"/>
            <a:endCxn id="79" idx="5"/>
          </p:cNvCxnSpPr>
          <p:nvPr/>
        </p:nvCxnSpPr>
        <p:spPr>
          <a:xfrm flipV="1">
            <a:off x="3674641" y="4348428"/>
            <a:ext cx="3607461" cy="3786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39408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5E2F9ED7-32F3-4B82-B2FC-E63CE31FDD9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66092"/>
                <a:ext cx="10515600" cy="534573"/>
              </a:xfrm>
            </p:spPr>
            <p:txBody>
              <a:bodyPr/>
              <a:lstStyle/>
              <a:p>
                <a:r>
                  <a:rPr lang="en-US" altLang="zh-TW" dirty="0"/>
                  <a:t>Correctness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TW" alt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  <m: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</m:d>
                  </m:oMath>
                </a14:m>
                <a:r>
                  <a:rPr lang="en-US" altLang="zh-TW" dirty="0">
                    <a:solidFill>
                      <a:schemeClr val="tx1"/>
                    </a:solidFill>
                  </a:rPr>
                  <a:t> – Reduced graph</a:t>
                </a:r>
                <a:endParaRPr lang="zh-TW" altLang="en-US" dirty="0">
                  <a:solidFill>
                    <a:schemeClr val="accent1"/>
                  </a:solidFill>
                </a:endParaRPr>
              </a:p>
              <a:p>
                <a:endParaRPr lang="zh-TW" altLang="en-US" dirty="0"/>
              </a:p>
            </p:txBody>
          </p:sp>
        </mc:Choice>
        <mc:Fallback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5E2F9ED7-32F3-4B82-B2FC-E63CE31FDD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66092"/>
                <a:ext cx="10515600" cy="534573"/>
              </a:xfrm>
              <a:blipFill>
                <a:blip r:embed="rId2"/>
                <a:stretch>
                  <a:fillRect l="-1043" t="-19540" b="-2298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7" name="標題 1">
            <a:extLst>
              <a:ext uri="{FF2B5EF4-FFF2-40B4-BE49-F238E27FC236}">
                <a16:creationId xmlns:a16="http://schemas.microsoft.com/office/drawing/2014/main" id="{C948E76E-5AEB-4908-B9B4-8B649EDFE82B}"/>
              </a:ext>
            </a:extLst>
          </p:cNvPr>
          <p:cNvSpPr txBox="1">
            <a:spLocks/>
          </p:cNvSpPr>
          <p:nvPr/>
        </p:nvSpPr>
        <p:spPr>
          <a:xfrm>
            <a:off x="838200" y="365124"/>
            <a:ext cx="10515600" cy="8024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/>
              <a:t>Sketch on its proof</a:t>
            </a:r>
            <a:endParaRPr lang="zh-TW" altLang="en-US" dirty="0"/>
          </a:p>
        </p:txBody>
      </p:sp>
      <p:sp>
        <p:nvSpPr>
          <p:cNvPr id="34" name="橢圓 33">
            <a:extLst>
              <a:ext uri="{FF2B5EF4-FFF2-40B4-BE49-F238E27FC236}">
                <a16:creationId xmlns:a16="http://schemas.microsoft.com/office/drawing/2014/main" id="{729DFF91-23FE-4D4B-A83E-DC2A439B435C}"/>
              </a:ext>
            </a:extLst>
          </p:cNvPr>
          <p:cNvSpPr/>
          <p:nvPr/>
        </p:nvSpPr>
        <p:spPr>
          <a:xfrm rot="1059050">
            <a:off x="5797341" y="5021451"/>
            <a:ext cx="360000" cy="36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橢圓 35">
            <a:extLst>
              <a:ext uri="{FF2B5EF4-FFF2-40B4-BE49-F238E27FC236}">
                <a16:creationId xmlns:a16="http://schemas.microsoft.com/office/drawing/2014/main" id="{98EF7EEB-4CE0-4D85-A4D0-AD65014CC69C}"/>
              </a:ext>
            </a:extLst>
          </p:cNvPr>
          <p:cNvSpPr/>
          <p:nvPr/>
        </p:nvSpPr>
        <p:spPr>
          <a:xfrm rot="1059050">
            <a:off x="6335055" y="5021451"/>
            <a:ext cx="360000" cy="36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7" name="橢圓 36">
            <a:extLst>
              <a:ext uri="{FF2B5EF4-FFF2-40B4-BE49-F238E27FC236}">
                <a16:creationId xmlns:a16="http://schemas.microsoft.com/office/drawing/2014/main" id="{72771D82-822D-433C-856F-3868EF00002F}"/>
              </a:ext>
            </a:extLst>
          </p:cNvPr>
          <p:cNvSpPr/>
          <p:nvPr/>
        </p:nvSpPr>
        <p:spPr>
          <a:xfrm rot="1059050">
            <a:off x="4718835" y="5021449"/>
            <a:ext cx="360000" cy="36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0" name="橢圓 39">
            <a:extLst>
              <a:ext uri="{FF2B5EF4-FFF2-40B4-BE49-F238E27FC236}">
                <a16:creationId xmlns:a16="http://schemas.microsoft.com/office/drawing/2014/main" id="{600CC835-5C72-4B2D-BD83-501BDD46FD50}"/>
              </a:ext>
            </a:extLst>
          </p:cNvPr>
          <p:cNvSpPr/>
          <p:nvPr/>
        </p:nvSpPr>
        <p:spPr>
          <a:xfrm rot="1059050">
            <a:off x="5262947" y="5021449"/>
            <a:ext cx="360000" cy="36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69" name="群組 68">
            <a:extLst>
              <a:ext uri="{FF2B5EF4-FFF2-40B4-BE49-F238E27FC236}">
                <a16:creationId xmlns:a16="http://schemas.microsoft.com/office/drawing/2014/main" id="{BA107F5B-E60A-41C2-B557-7749377C18C5}"/>
              </a:ext>
            </a:extLst>
          </p:cNvPr>
          <p:cNvGrpSpPr/>
          <p:nvPr/>
        </p:nvGrpSpPr>
        <p:grpSpPr>
          <a:xfrm rot="8307713">
            <a:off x="3185641" y="2881018"/>
            <a:ext cx="1976220" cy="360002"/>
            <a:chOff x="1861096" y="5290257"/>
            <a:chExt cx="1976220" cy="360002"/>
          </a:xfrm>
          <a:solidFill>
            <a:schemeClr val="accent6"/>
          </a:solidFill>
        </p:grpSpPr>
        <p:sp>
          <p:nvSpPr>
            <p:cNvPr id="70" name="橢圓 69">
              <a:extLst>
                <a:ext uri="{FF2B5EF4-FFF2-40B4-BE49-F238E27FC236}">
                  <a16:creationId xmlns:a16="http://schemas.microsoft.com/office/drawing/2014/main" id="{BE88A059-AC0B-4C0B-8766-1A1EB1176BC3}"/>
                </a:ext>
              </a:extLst>
            </p:cNvPr>
            <p:cNvSpPr/>
            <p:nvPr/>
          </p:nvSpPr>
          <p:spPr>
            <a:xfrm rot="1059050">
              <a:off x="2939602" y="5290259"/>
              <a:ext cx="360000" cy="360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1" name="橢圓 70">
              <a:extLst>
                <a:ext uri="{FF2B5EF4-FFF2-40B4-BE49-F238E27FC236}">
                  <a16:creationId xmlns:a16="http://schemas.microsoft.com/office/drawing/2014/main" id="{3F237270-D09B-4B5A-A7CB-5C1631A135FB}"/>
                </a:ext>
              </a:extLst>
            </p:cNvPr>
            <p:cNvSpPr/>
            <p:nvPr/>
          </p:nvSpPr>
          <p:spPr>
            <a:xfrm rot="1059050">
              <a:off x="3477316" y="5290259"/>
              <a:ext cx="360000" cy="360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2" name="橢圓 71">
              <a:extLst>
                <a:ext uri="{FF2B5EF4-FFF2-40B4-BE49-F238E27FC236}">
                  <a16:creationId xmlns:a16="http://schemas.microsoft.com/office/drawing/2014/main" id="{DFCCE399-140F-4C0C-A361-71F9337686D3}"/>
                </a:ext>
              </a:extLst>
            </p:cNvPr>
            <p:cNvSpPr/>
            <p:nvPr/>
          </p:nvSpPr>
          <p:spPr>
            <a:xfrm rot="1059050">
              <a:off x="1861096" y="5290257"/>
              <a:ext cx="360000" cy="360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3" name="橢圓 72">
              <a:extLst>
                <a:ext uri="{FF2B5EF4-FFF2-40B4-BE49-F238E27FC236}">
                  <a16:creationId xmlns:a16="http://schemas.microsoft.com/office/drawing/2014/main" id="{04BBE738-6D07-4DA0-9CC5-BB09926D9605}"/>
                </a:ext>
              </a:extLst>
            </p:cNvPr>
            <p:cNvSpPr/>
            <p:nvPr/>
          </p:nvSpPr>
          <p:spPr>
            <a:xfrm rot="1059050">
              <a:off x="2405208" y="5290257"/>
              <a:ext cx="360000" cy="360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75" name="群組 74">
            <a:extLst>
              <a:ext uri="{FF2B5EF4-FFF2-40B4-BE49-F238E27FC236}">
                <a16:creationId xmlns:a16="http://schemas.microsoft.com/office/drawing/2014/main" id="{38074E32-6B28-43A2-AA0F-9C713FF60EF4}"/>
              </a:ext>
            </a:extLst>
          </p:cNvPr>
          <p:cNvGrpSpPr/>
          <p:nvPr/>
        </p:nvGrpSpPr>
        <p:grpSpPr>
          <a:xfrm rot="13292287" flipV="1">
            <a:off x="6326446" y="2863209"/>
            <a:ext cx="1976220" cy="360002"/>
            <a:chOff x="1861096" y="5290257"/>
            <a:chExt cx="1976220" cy="360002"/>
          </a:xfrm>
          <a:solidFill>
            <a:schemeClr val="accent2"/>
          </a:solidFill>
        </p:grpSpPr>
        <p:sp>
          <p:nvSpPr>
            <p:cNvPr id="76" name="橢圓 75">
              <a:extLst>
                <a:ext uri="{FF2B5EF4-FFF2-40B4-BE49-F238E27FC236}">
                  <a16:creationId xmlns:a16="http://schemas.microsoft.com/office/drawing/2014/main" id="{E5544765-F1E1-4BD8-8494-D38963F258FB}"/>
                </a:ext>
              </a:extLst>
            </p:cNvPr>
            <p:cNvSpPr/>
            <p:nvPr/>
          </p:nvSpPr>
          <p:spPr>
            <a:xfrm rot="1059050">
              <a:off x="2939602" y="5290259"/>
              <a:ext cx="360000" cy="360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7" name="橢圓 76">
              <a:extLst>
                <a:ext uri="{FF2B5EF4-FFF2-40B4-BE49-F238E27FC236}">
                  <a16:creationId xmlns:a16="http://schemas.microsoft.com/office/drawing/2014/main" id="{7F05CD41-72C5-4406-A433-CA4032CE01C4}"/>
                </a:ext>
              </a:extLst>
            </p:cNvPr>
            <p:cNvSpPr/>
            <p:nvPr/>
          </p:nvSpPr>
          <p:spPr>
            <a:xfrm rot="1059050">
              <a:off x="3477316" y="5290259"/>
              <a:ext cx="360000" cy="360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8" name="橢圓 77">
              <a:extLst>
                <a:ext uri="{FF2B5EF4-FFF2-40B4-BE49-F238E27FC236}">
                  <a16:creationId xmlns:a16="http://schemas.microsoft.com/office/drawing/2014/main" id="{ACCC4BC2-B732-4A00-8AE5-4A8259A0857B}"/>
                </a:ext>
              </a:extLst>
            </p:cNvPr>
            <p:cNvSpPr/>
            <p:nvPr/>
          </p:nvSpPr>
          <p:spPr>
            <a:xfrm rot="1059050">
              <a:off x="1861096" y="5290257"/>
              <a:ext cx="360000" cy="360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9" name="橢圓 78">
              <a:extLst>
                <a:ext uri="{FF2B5EF4-FFF2-40B4-BE49-F238E27FC236}">
                  <a16:creationId xmlns:a16="http://schemas.microsoft.com/office/drawing/2014/main" id="{7D87A373-1DE7-4D35-86A1-73D06AE157C8}"/>
                </a:ext>
              </a:extLst>
            </p:cNvPr>
            <p:cNvSpPr/>
            <p:nvPr/>
          </p:nvSpPr>
          <p:spPr>
            <a:xfrm rot="1059050">
              <a:off x="2405208" y="5290257"/>
              <a:ext cx="360000" cy="360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cxnSp>
        <p:nvCxnSpPr>
          <p:cNvPr id="80" name="直線接點 79">
            <a:extLst>
              <a:ext uri="{FF2B5EF4-FFF2-40B4-BE49-F238E27FC236}">
                <a16:creationId xmlns:a16="http://schemas.microsoft.com/office/drawing/2014/main" id="{D366DD39-BA9B-4A20-81B4-421419967D28}"/>
              </a:ext>
            </a:extLst>
          </p:cNvPr>
          <p:cNvCxnSpPr>
            <a:cxnSpLocks/>
            <a:stCxn id="36" idx="0"/>
            <a:endCxn id="78" idx="5"/>
          </p:cNvCxnSpPr>
          <p:nvPr/>
        </p:nvCxnSpPr>
        <p:spPr>
          <a:xfrm flipV="1">
            <a:off x="6569634" y="3643919"/>
            <a:ext cx="1181888" cy="13860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線接點 82">
            <a:extLst>
              <a:ext uri="{FF2B5EF4-FFF2-40B4-BE49-F238E27FC236}">
                <a16:creationId xmlns:a16="http://schemas.microsoft.com/office/drawing/2014/main" id="{E233FBDA-892E-42C2-AE0E-73A263013702}"/>
              </a:ext>
            </a:extLst>
          </p:cNvPr>
          <p:cNvCxnSpPr>
            <a:cxnSpLocks/>
            <a:stCxn id="36" idx="0"/>
            <a:endCxn id="79" idx="5"/>
          </p:cNvCxnSpPr>
          <p:nvPr/>
        </p:nvCxnSpPr>
        <p:spPr>
          <a:xfrm flipV="1">
            <a:off x="6569634" y="3283108"/>
            <a:ext cx="774612" cy="174681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線接點 85">
            <a:extLst>
              <a:ext uri="{FF2B5EF4-FFF2-40B4-BE49-F238E27FC236}">
                <a16:creationId xmlns:a16="http://schemas.microsoft.com/office/drawing/2014/main" id="{19EE6EC9-4C40-4DF5-BC71-A0C937E3D4F5}"/>
              </a:ext>
            </a:extLst>
          </p:cNvPr>
          <p:cNvCxnSpPr>
            <a:cxnSpLocks/>
            <a:stCxn id="37" idx="0"/>
            <a:endCxn id="76" idx="4"/>
          </p:cNvCxnSpPr>
          <p:nvPr/>
        </p:nvCxnSpPr>
        <p:spPr>
          <a:xfrm flipV="1">
            <a:off x="4953414" y="3028488"/>
            <a:ext cx="2085857" cy="200143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線接點 88">
            <a:extLst>
              <a:ext uri="{FF2B5EF4-FFF2-40B4-BE49-F238E27FC236}">
                <a16:creationId xmlns:a16="http://schemas.microsoft.com/office/drawing/2014/main" id="{5AD36383-8366-4DF8-96B9-3DCEC000F923}"/>
              </a:ext>
            </a:extLst>
          </p:cNvPr>
          <p:cNvCxnSpPr>
            <a:cxnSpLocks/>
            <a:stCxn id="34" idx="0"/>
            <a:endCxn id="77" idx="4"/>
          </p:cNvCxnSpPr>
          <p:nvPr/>
        </p:nvCxnSpPr>
        <p:spPr>
          <a:xfrm flipV="1">
            <a:off x="6031920" y="2671920"/>
            <a:ext cx="604864" cy="235800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線接點 91">
            <a:extLst>
              <a:ext uri="{FF2B5EF4-FFF2-40B4-BE49-F238E27FC236}">
                <a16:creationId xmlns:a16="http://schemas.microsoft.com/office/drawing/2014/main" id="{433D9D13-1B82-4AD3-A590-F02B921FABCD}"/>
              </a:ext>
            </a:extLst>
          </p:cNvPr>
          <p:cNvCxnSpPr>
            <a:cxnSpLocks/>
            <a:stCxn id="40" idx="0"/>
            <a:endCxn id="76" idx="4"/>
          </p:cNvCxnSpPr>
          <p:nvPr/>
        </p:nvCxnSpPr>
        <p:spPr>
          <a:xfrm flipV="1">
            <a:off x="5497526" y="3028488"/>
            <a:ext cx="1541745" cy="200143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線接點 94">
            <a:extLst>
              <a:ext uri="{FF2B5EF4-FFF2-40B4-BE49-F238E27FC236}">
                <a16:creationId xmlns:a16="http://schemas.microsoft.com/office/drawing/2014/main" id="{A4A40A72-5304-45F3-800D-A0623863CF99}"/>
              </a:ext>
            </a:extLst>
          </p:cNvPr>
          <p:cNvCxnSpPr>
            <a:cxnSpLocks/>
            <a:stCxn id="37" idx="0"/>
            <a:endCxn id="77" idx="4"/>
          </p:cNvCxnSpPr>
          <p:nvPr/>
        </p:nvCxnSpPr>
        <p:spPr>
          <a:xfrm flipV="1">
            <a:off x="4953414" y="2671920"/>
            <a:ext cx="1683370" cy="235800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線接點 97">
            <a:extLst>
              <a:ext uri="{FF2B5EF4-FFF2-40B4-BE49-F238E27FC236}">
                <a16:creationId xmlns:a16="http://schemas.microsoft.com/office/drawing/2014/main" id="{34CFBDDE-6F50-47ED-AFDE-EDA285BFFECA}"/>
              </a:ext>
            </a:extLst>
          </p:cNvPr>
          <p:cNvCxnSpPr>
            <a:cxnSpLocks/>
            <a:stCxn id="34" idx="0"/>
            <a:endCxn id="79" idx="5"/>
          </p:cNvCxnSpPr>
          <p:nvPr/>
        </p:nvCxnSpPr>
        <p:spPr>
          <a:xfrm flipV="1">
            <a:off x="6031920" y="3283108"/>
            <a:ext cx="1312326" cy="174681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線接點 101">
            <a:extLst>
              <a:ext uri="{FF2B5EF4-FFF2-40B4-BE49-F238E27FC236}">
                <a16:creationId xmlns:a16="http://schemas.microsoft.com/office/drawing/2014/main" id="{F8699D10-3F7A-4F9E-B952-39F15926005E}"/>
              </a:ext>
            </a:extLst>
          </p:cNvPr>
          <p:cNvCxnSpPr>
            <a:cxnSpLocks/>
            <a:stCxn id="71" idx="1"/>
            <a:endCxn id="78" idx="5"/>
          </p:cNvCxnSpPr>
          <p:nvPr/>
        </p:nvCxnSpPr>
        <p:spPr>
          <a:xfrm flipV="1">
            <a:off x="3736785" y="3643919"/>
            <a:ext cx="4014737" cy="178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線接點 104">
            <a:extLst>
              <a:ext uri="{FF2B5EF4-FFF2-40B4-BE49-F238E27FC236}">
                <a16:creationId xmlns:a16="http://schemas.microsoft.com/office/drawing/2014/main" id="{F3222F73-B5A9-43C5-8609-F749B985A0B8}"/>
              </a:ext>
            </a:extLst>
          </p:cNvPr>
          <p:cNvCxnSpPr>
            <a:cxnSpLocks/>
            <a:stCxn id="70" idx="1"/>
            <a:endCxn id="76" idx="5"/>
          </p:cNvCxnSpPr>
          <p:nvPr/>
        </p:nvCxnSpPr>
        <p:spPr>
          <a:xfrm flipV="1">
            <a:off x="4139272" y="2928743"/>
            <a:ext cx="2804971" cy="37641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直線接點 107">
            <a:extLst>
              <a:ext uri="{FF2B5EF4-FFF2-40B4-BE49-F238E27FC236}">
                <a16:creationId xmlns:a16="http://schemas.microsoft.com/office/drawing/2014/main" id="{65CA2162-977D-4F20-BAFD-B08AD58CED15}"/>
              </a:ext>
            </a:extLst>
          </p:cNvPr>
          <p:cNvCxnSpPr>
            <a:cxnSpLocks/>
            <a:stCxn id="73" idx="1"/>
            <a:endCxn id="79" idx="5"/>
          </p:cNvCxnSpPr>
          <p:nvPr/>
        </p:nvCxnSpPr>
        <p:spPr>
          <a:xfrm>
            <a:off x="4539275" y="2950795"/>
            <a:ext cx="2804971" cy="3323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直線接點 110">
            <a:extLst>
              <a:ext uri="{FF2B5EF4-FFF2-40B4-BE49-F238E27FC236}">
                <a16:creationId xmlns:a16="http://schemas.microsoft.com/office/drawing/2014/main" id="{3C924E98-6CAC-48C5-9FEE-D554A13C1A14}"/>
              </a:ext>
            </a:extLst>
          </p:cNvPr>
          <p:cNvCxnSpPr>
            <a:cxnSpLocks/>
            <a:stCxn id="72" idx="1"/>
            <a:endCxn id="78" idx="5"/>
          </p:cNvCxnSpPr>
          <p:nvPr/>
        </p:nvCxnSpPr>
        <p:spPr>
          <a:xfrm>
            <a:off x="4946551" y="2589984"/>
            <a:ext cx="2804971" cy="105393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直線接點 113">
            <a:extLst>
              <a:ext uri="{FF2B5EF4-FFF2-40B4-BE49-F238E27FC236}">
                <a16:creationId xmlns:a16="http://schemas.microsoft.com/office/drawing/2014/main" id="{4ABF4BE3-40DD-4EDE-958B-D1BF5A351772}"/>
              </a:ext>
            </a:extLst>
          </p:cNvPr>
          <p:cNvCxnSpPr>
            <a:cxnSpLocks/>
            <a:stCxn id="70" idx="1"/>
            <a:endCxn id="77" idx="5"/>
          </p:cNvCxnSpPr>
          <p:nvPr/>
        </p:nvCxnSpPr>
        <p:spPr>
          <a:xfrm flipV="1">
            <a:off x="4139272" y="2572175"/>
            <a:ext cx="2402484" cy="73298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線接點 117">
            <a:extLst>
              <a:ext uri="{FF2B5EF4-FFF2-40B4-BE49-F238E27FC236}">
                <a16:creationId xmlns:a16="http://schemas.microsoft.com/office/drawing/2014/main" id="{3A64547D-D057-467C-853E-7239C0F478BF}"/>
              </a:ext>
            </a:extLst>
          </p:cNvPr>
          <p:cNvCxnSpPr>
            <a:cxnSpLocks/>
            <a:stCxn id="71" idx="1"/>
            <a:endCxn id="79" idx="5"/>
          </p:cNvCxnSpPr>
          <p:nvPr/>
        </p:nvCxnSpPr>
        <p:spPr>
          <a:xfrm flipV="1">
            <a:off x="3736785" y="3283108"/>
            <a:ext cx="3607461" cy="3786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橢圓 1">
            <a:extLst>
              <a:ext uri="{FF2B5EF4-FFF2-40B4-BE49-F238E27FC236}">
                <a16:creationId xmlns:a16="http://schemas.microsoft.com/office/drawing/2014/main" id="{1838EC0E-641D-4D0D-9B95-DEF6C6353997}"/>
              </a:ext>
            </a:extLst>
          </p:cNvPr>
          <p:cNvSpPr/>
          <p:nvPr/>
        </p:nvSpPr>
        <p:spPr>
          <a:xfrm rot="19120314">
            <a:off x="2844231" y="2754395"/>
            <a:ext cx="2724516" cy="59196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橢圓 32">
            <a:extLst>
              <a:ext uri="{FF2B5EF4-FFF2-40B4-BE49-F238E27FC236}">
                <a16:creationId xmlns:a16="http://schemas.microsoft.com/office/drawing/2014/main" id="{C6FA93D7-5177-4819-8B91-425BE5521F0B}"/>
              </a:ext>
            </a:extLst>
          </p:cNvPr>
          <p:cNvSpPr/>
          <p:nvPr/>
        </p:nvSpPr>
        <p:spPr>
          <a:xfrm rot="2479686" flipH="1">
            <a:off x="5926556" y="2743739"/>
            <a:ext cx="2724516" cy="59196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橢圓 34">
            <a:extLst>
              <a:ext uri="{FF2B5EF4-FFF2-40B4-BE49-F238E27FC236}">
                <a16:creationId xmlns:a16="http://schemas.microsoft.com/office/drawing/2014/main" id="{0F6AE77F-BE0A-4AB3-9ACB-7D0AD967C8C7}"/>
              </a:ext>
            </a:extLst>
          </p:cNvPr>
          <p:cNvSpPr/>
          <p:nvPr/>
        </p:nvSpPr>
        <p:spPr>
          <a:xfrm flipH="1">
            <a:off x="4331940" y="4914345"/>
            <a:ext cx="2724516" cy="59196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9148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3" grpId="0" animBg="1"/>
      <p:bldP spid="3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5E2F9ED7-32F3-4B82-B2FC-E63CE31FDD9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66092"/>
                <a:ext cx="10515600" cy="534573"/>
              </a:xfrm>
            </p:spPr>
            <p:txBody>
              <a:bodyPr/>
              <a:lstStyle/>
              <a:p>
                <a:r>
                  <a:rPr lang="en-US" altLang="zh-TW" dirty="0"/>
                  <a:t>Correctness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TW" alt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  <m: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</m:d>
                  </m:oMath>
                </a14:m>
                <a:r>
                  <a:rPr lang="en-US" altLang="zh-TW" dirty="0">
                    <a:solidFill>
                      <a:schemeClr val="tx1"/>
                    </a:solidFill>
                  </a:rPr>
                  <a:t> – Reduced graph</a:t>
                </a:r>
                <a:endParaRPr lang="zh-TW" altLang="en-US" dirty="0">
                  <a:solidFill>
                    <a:schemeClr val="accent1"/>
                  </a:solidFill>
                </a:endParaRPr>
              </a:p>
              <a:p>
                <a:endParaRPr lang="zh-TW" altLang="en-US" dirty="0"/>
              </a:p>
            </p:txBody>
          </p:sp>
        </mc:Choice>
        <mc:Fallback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5E2F9ED7-32F3-4B82-B2FC-E63CE31FDD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66092"/>
                <a:ext cx="10515600" cy="534573"/>
              </a:xfrm>
              <a:blipFill>
                <a:blip r:embed="rId2"/>
                <a:stretch>
                  <a:fillRect l="-1043" t="-19540" b="-2298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7" name="標題 1">
            <a:extLst>
              <a:ext uri="{FF2B5EF4-FFF2-40B4-BE49-F238E27FC236}">
                <a16:creationId xmlns:a16="http://schemas.microsoft.com/office/drawing/2014/main" id="{C948E76E-5AEB-4908-B9B4-8B649EDFE82B}"/>
              </a:ext>
            </a:extLst>
          </p:cNvPr>
          <p:cNvSpPr txBox="1">
            <a:spLocks/>
          </p:cNvSpPr>
          <p:nvPr/>
        </p:nvSpPr>
        <p:spPr>
          <a:xfrm>
            <a:off x="838200" y="365124"/>
            <a:ext cx="10515600" cy="8024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/>
              <a:t>Sketch on its proof</a:t>
            </a:r>
            <a:endParaRPr lang="zh-TW" altLang="en-US" dirty="0"/>
          </a:p>
        </p:txBody>
      </p:sp>
      <p:sp>
        <p:nvSpPr>
          <p:cNvPr id="38" name="橢圓 37">
            <a:extLst>
              <a:ext uri="{FF2B5EF4-FFF2-40B4-BE49-F238E27FC236}">
                <a16:creationId xmlns:a16="http://schemas.microsoft.com/office/drawing/2014/main" id="{43C9BD61-7708-4959-853D-75021A2F3813}"/>
              </a:ext>
            </a:extLst>
          </p:cNvPr>
          <p:cNvSpPr/>
          <p:nvPr/>
        </p:nvSpPr>
        <p:spPr>
          <a:xfrm>
            <a:off x="3844799" y="2657238"/>
            <a:ext cx="720000" cy="72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9" name="橢圓 38">
            <a:extLst>
              <a:ext uri="{FF2B5EF4-FFF2-40B4-BE49-F238E27FC236}">
                <a16:creationId xmlns:a16="http://schemas.microsoft.com/office/drawing/2014/main" id="{7C780897-4015-4B53-AFB0-7126CD9920BB}"/>
              </a:ext>
            </a:extLst>
          </p:cNvPr>
          <p:cNvSpPr/>
          <p:nvPr/>
        </p:nvSpPr>
        <p:spPr>
          <a:xfrm>
            <a:off x="7006261" y="2668045"/>
            <a:ext cx="720000" cy="72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1" name="橢圓 40">
            <a:extLst>
              <a:ext uri="{FF2B5EF4-FFF2-40B4-BE49-F238E27FC236}">
                <a16:creationId xmlns:a16="http://schemas.microsoft.com/office/drawing/2014/main" id="{1E3AB2D8-78EF-4BD6-84EE-6227860F5229}"/>
              </a:ext>
            </a:extLst>
          </p:cNvPr>
          <p:cNvSpPr/>
          <p:nvPr/>
        </p:nvSpPr>
        <p:spPr>
          <a:xfrm>
            <a:off x="5413514" y="4844362"/>
            <a:ext cx="720000" cy="72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42" name="直線接點 41">
            <a:extLst>
              <a:ext uri="{FF2B5EF4-FFF2-40B4-BE49-F238E27FC236}">
                <a16:creationId xmlns:a16="http://schemas.microsoft.com/office/drawing/2014/main" id="{9A645C67-645A-4952-95E3-EE14C42B043E}"/>
              </a:ext>
            </a:extLst>
          </p:cNvPr>
          <p:cNvCxnSpPr>
            <a:cxnSpLocks/>
            <a:stCxn id="38" idx="6"/>
            <a:endCxn id="39" idx="2"/>
          </p:cNvCxnSpPr>
          <p:nvPr/>
        </p:nvCxnSpPr>
        <p:spPr>
          <a:xfrm>
            <a:off x="4564799" y="3017238"/>
            <a:ext cx="2441462" cy="1080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接點 42">
            <a:extLst>
              <a:ext uri="{FF2B5EF4-FFF2-40B4-BE49-F238E27FC236}">
                <a16:creationId xmlns:a16="http://schemas.microsoft.com/office/drawing/2014/main" id="{AEF434E5-CE43-4C98-B5E9-4534BE3B0A13}"/>
              </a:ext>
            </a:extLst>
          </p:cNvPr>
          <p:cNvCxnSpPr>
            <a:cxnSpLocks/>
            <a:stCxn id="41" idx="7"/>
            <a:endCxn id="39" idx="3"/>
          </p:cNvCxnSpPr>
          <p:nvPr/>
        </p:nvCxnSpPr>
        <p:spPr>
          <a:xfrm flipV="1">
            <a:off x="6028072" y="3282603"/>
            <a:ext cx="1083631" cy="166720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73281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E2F9ED7-32F3-4B82-B2FC-E63CE31FDD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6092"/>
            <a:ext cx="10515600" cy="534573"/>
          </a:xfrm>
        </p:spPr>
        <p:txBody>
          <a:bodyPr/>
          <a:lstStyle/>
          <a:p>
            <a:r>
              <a:rPr lang="en-US" altLang="zh-TW" dirty="0"/>
              <a:t>Correctness</a:t>
            </a:r>
            <a:endParaRPr lang="zh-TW" altLang="en-US" dirty="0"/>
          </a:p>
        </p:txBody>
      </p:sp>
      <p:sp>
        <p:nvSpPr>
          <p:cNvPr id="117" name="標題 1">
            <a:extLst>
              <a:ext uri="{FF2B5EF4-FFF2-40B4-BE49-F238E27FC236}">
                <a16:creationId xmlns:a16="http://schemas.microsoft.com/office/drawing/2014/main" id="{C948E76E-5AEB-4908-B9B4-8B649EDFE82B}"/>
              </a:ext>
            </a:extLst>
          </p:cNvPr>
          <p:cNvSpPr txBox="1">
            <a:spLocks/>
          </p:cNvSpPr>
          <p:nvPr/>
        </p:nvSpPr>
        <p:spPr>
          <a:xfrm>
            <a:off x="838200" y="365124"/>
            <a:ext cx="10515600" cy="8024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/>
              <a:t>Sketch on its proof</a:t>
            </a:r>
            <a:endParaRPr lang="zh-TW" altLang="en-US" dirty="0"/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A7094B97-D8EC-43BB-97A2-1DD0C531D3A1}"/>
              </a:ext>
            </a:extLst>
          </p:cNvPr>
          <p:cNvSpPr txBox="1"/>
          <p:nvPr/>
        </p:nvSpPr>
        <p:spPr>
          <a:xfrm>
            <a:off x="5022166" y="1581357"/>
            <a:ext cx="2278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Conjecture 1.1</a:t>
            </a:r>
            <a:endParaRPr lang="zh-TW" altLang="en-US" sz="2400" dirty="0"/>
          </a:p>
        </p:txBody>
      </p:sp>
      <p:sp>
        <p:nvSpPr>
          <p:cNvPr id="33" name="文字方塊 32">
            <a:extLst>
              <a:ext uri="{FF2B5EF4-FFF2-40B4-BE49-F238E27FC236}">
                <a16:creationId xmlns:a16="http://schemas.microsoft.com/office/drawing/2014/main" id="{2820080F-DE74-4099-8D2F-BB8AF23BB0CB}"/>
              </a:ext>
            </a:extLst>
          </p:cNvPr>
          <p:cNvSpPr txBox="1"/>
          <p:nvPr/>
        </p:nvSpPr>
        <p:spPr>
          <a:xfrm>
            <a:off x="5022166" y="2614026"/>
            <a:ext cx="18944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Theorem  1.3</a:t>
            </a:r>
            <a:endParaRPr lang="zh-TW" altLang="en-US" sz="2400" dirty="0"/>
          </a:p>
        </p:txBody>
      </p:sp>
      <p:sp>
        <p:nvSpPr>
          <p:cNvPr id="34" name="文字方塊 33">
            <a:extLst>
              <a:ext uri="{FF2B5EF4-FFF2-40B4-BE49-F238E27FC236}">
                <a16:creationId xmlns:a16="http://schemas.microsoft.com/office/drawing/2014/main" id="{AEE57FBB-0DBC-42E0-B310-4BF5B8D37EAD}"/>
              </a:ext>
            </a:extLst>
          </p:cNvPr>
          <p:cNvSpPr txBox="1"/>
          <p:nvPr/>
        </p:nvSpPr>
        <p:spPr>
          <a:xfrm>
            <a:off x="3882682" y="3962622"/>
            <a:ext cx="18944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Theorem  1.4</a:t>
            </a:r>
            <a:endParaRPr lang="zh-TW" altLang="en-US" sz="2400" dirty="0"/>
          </a:p>
        </p:txBody>
      </p:sp>
      <p:sp>
        <p:nvSpPr>
          <p:cNvPr id="35" name="文字方塊 34">
            <a:extLst>
              <a:ext uri="{FF2B5EF4-FFF2-40B4-BE49-F238E27FC236}">
                <a16:creationId xmlns:a16="http://schemas.microsoft.com/office/drawing/2014/main" id="{8097150F-E516-4522-91A6-3E0AFDCA1E2D}"/>
              </a:ext>
            </a:extLst>
          </p:cNvPr>
          <p:cNvSpPr txBox="1"/>
          <p:nvPr/>
        </p:nvSpPr>
        <p:spPr>
          <a:xfrm>
            <a:off x="6367976" y="3782310"/>
            <a:ext cx="21382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The case of </a:t>
            </a:r>
          </a:p>
          <a:p>
            <a:r>
              <a:rPr lang="en-US" altLang="zh-TW" sz="2400" dirty="0"/>
              <a:t>extremal graph</a:t>
            </a:r>
          </a:p>
          <a:p>
            <a:r>
              <a:rPr lang="en-US" altLang="zh-TW" sz="2400" dirty="0"/>
              <a:t>And Lemma 5.4</a:t>
            </a:r>
            <a:endParaRPr lang="zh-TW" altLang="en-US" sz="2400" dirty="0"/>
          </a:p>
        </p:txBody>
      </p:sp>
      <p:sp>
        <p:nvSpPr>
          <p:cNvPr id="37" name="文字方塊 36">
            <a:extLst>
              <a:ext uri="{FF2B5EF4-FFF2-40B4-BE49-F238E27FC236}">
                <a16:creationId xmlns:a16="http://schemas.microsoft.com/office/drawing/2014/main" id="{CD41D4F8-6878-4315-86D3-94F4BFE2AC56}"/>
              </a:ext>
            </a:extLst>
          </p:cNvPr>
          <p:cNvSpPr txBox="1"/>
          <p:nvPr/>
        </p:nvSpPr>
        <p:spPr>
          <a:xfrm>
            <a:off x="3962397" y="4948646"/>
            <a:ext cx="18944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Lemma  4.2</a:t>
            </a:r>
            <a:endParaRPr lang="zh-TW" altLang="en-US" sz="2400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7720FC28-C1AB-488F-AC1D-CB1D4D16BE0B}"/>
              </a:ext>
            </a:extLst>
          </p:cNvPr>
          <p:cNvSpPr/>
          <p:nvPr/>
        </p:nvSpPr>
        <p:spPr>
          <a:xfrm>
            <a:off x="3319976" y="5954007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dirty="0"/>
              <a:t>G. </a:t>
            </a:r>
            <a:r>
              <a:rPr lang="en-US" altLang="zh-TW" dirty="0" err="1"/>
              <a:t>Besomi</a:t>
            </a:r>
            <a:r>
              <a:rPr lang="en-US" altLang="zh-TW" dirty="0"/>
              <a:t>, M. </a:t>
            </a:r>
            <a:r>
              <a:rPr lang="en-US" altLang="zh-TW" dirty="0" err="1"/>
              <a:t>Pavez</a:t>
            </a:r>
            <a:r>
              <a:rPr lang="en-US" altLang="zh-TW" dirty="0"/>
              <a:t>-Signe, and M. Stein, \' Degree conditions for embedding trees, SIAM J. Discrete Math., 33 (2019), pp. 1521--1555, https://doi.org/10.1137/18M1210861.</a:t>
            </a:r>
            <a:endParaRPr lang="zh-TW" altLang="en-US" dirty="0"/>
          </a:p>
        </p:txBody>
      </p:sp>
      <p:cxnSp>
        <p:nvCxnSpPr>
          <p:cNvPr id="8" name="直線單箭頭接點 7">
            <a:extLst>
              <a:ext uri="{FF2B5EF4-FFF2-40B4-BE49-F238E27FC236}">
                <a16:creationId xmlns:a16="http://schemas.microsoft.com/office/drawing/2014/main" id="{66F6C73B-84A6-4781-8006-9FE2CC9C7AE4}"/>
              </a:ext>
            </a:extLst>
          </p:cNvPr>
          <p:cNvCxnSpPr/>
          <p:nvPr/>
        </p:nvCxnSpPr>
        <p:spPr>
          <a:xfrm flipV="1">
            <a:off x="4801770" y="5340645"/>
            <a:ext cx="0" cy="594025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單箭頭接點 40">
            <a:extLst>
              <a:ext uri="{FF2B5EF4-FFF2-40B4-BE49-F238E27FC236}">
                <a16:creationId xmlns:a16="http://schemas.microsoft.com/office/drawing/2014/main" id="{45B43FDB-315C-4DC3-9402-CACFCEC36183}"/>
              </a:ext>
            </a:extLst>
          </p:cNvPr>
          <p:cNvCxnSpPr/>
          <p:nvPr/>
        </p:nvCxnSpPr>
        <p:spPr>
          <a:xfrm flipV="1">
            <a:off x="5938906" y="2020001"/>
            <a:ext cx="0" cy="594025"/>
          </a:xfrm>
          <a:prstGeom prst="straightConnector1">
            <a:avLst/>
          </a:prstGeom>
          <a:ln w="76200">
            <a:solidFill>
              <a:schemeClr val="accent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字方塊 8">
            <a:extLst>
              <a:ext uri="{FF2B5EF4-FFF2-40B4-BE49-F238E27FC236}">
                <a16:creationId xmlns:a16="http://schemas.microsoft.com/office/drawing/2014/main" id="{7D9125F6-C8DD-448C-AD78-C6D6597408E1}"/>
              </a:ext>
            </a:extLst>
          </p:cNvPr>
          <p:cNvSpPr txBox="1"/>
          <p:nvPr/>
        </p:nvSpPr>
        <p:spPr>
          <a:xfrm>
            <a:off x="3249637" y="2173621"/>
            <a:ext cx="2464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chemeClr val="accent1"/>
                </a:solidFill>
              </a:rPr>
              <a:t>An approximate version</a:t>
            </a:r>
            <a:endParaRPr lang="zh-TW" altLang="en-US" dirty="0">
              <a:solidFill>
                <a:schemeClr val="accent1"/>
              </a:solidFill>
            </a:endParaRPr>
          </a:p>
        </p:txBody>
      </p:sp>
      <p:cxnSp>
        <p:nvCxnSpPr>
          <p:cNvPr id="45" name="直線單箭頭接點 44">
            <a:extLst>
              <a:ext uri="{FF2B5EF4-FFF2-40B4-BE49-F238E27FC236}">
                <a16:creationId xmlns:a16="http://schemas.microsoft.com/office/drawing/2014/main" id="{5B133DEA-2639-488B-8A16-2726BDFB9521}"/>
              </a:ext>
            </a:extLst>
          </p:cNvPr>
          <p:cNvCxnSpPr>
            <a:cxnSpLocks/>
            <a:stCxn id="34" idx="0"/>
            <a:endCxn id="33" idx="2"/>
          </p:cNvCxnSpPr>
          <p:nvPr/>
        </p:nvCxnSpPr>
        <p:spPr>
          <a:xfrm flipV="1">
            <a:off x="4829907" y="3075691"/>
            <a:ext cx="1139484" cy="886931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文字方塊 49">
            <a:extLst>
              <a:ext uri="{FF2B5EF4-FFF2-40B4-BE49-F238E27FC236}">
                <a16:creationId xmlns:a16="http://schemas.microsoft.com/office/drawing/2014/main" id="{1DD53DAA-8045-418E-BF59-AABC1CE0ABBD}"/>
              </a:ext>
            </a:extLst>
          </p:cNvPr>
          <p:cNvSpPr txBox="1"/>
          <p:nvPr/>
        </p:nvSpPr>
        <p:spPr>
          <a:xfrm>
            <a:off x="2760785" y="3067867"/>
            <a:ext cx="2464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chemeClr val="accent1"/>
                </a:solidFill>
              </a:rPr>
              <a:t>An weaken version excludes extremal case</a:t>
            </a:r>
            <a:endParaRPr lang="zh-TW" altLang="en-US" dirty="0">
              <a:solidFill>
                <a:schemeClr val="accent1"/>
              </a:solidFill>
            </a:endParaRPr>
          </a:p>
        </p:txBody>
      </p:sp>
      <p:cxnSp>
        <p:nvCxnSpPr>
          <p:cNvPr id="51" name="直線單箭頭接點 50">
            <a:extLst>
              <a:ext uri="{FF2B5EF4-FFF2-40B4-BE49-F238E27FC236}">
                <a16:creationId xmlns:a16="http://schemas.microsoft.com/office/drawing/2014/main" id="{B7F3B793-9D33-44A6-8267-F4FDD82D72AB}"/>
              </a:ext>
            </a:extLst>
          </p:cNvPr>
          <p:cNvCxnSpPr>
            <a:cxnSpLocks/>
            <a:stCxn id="35" idx="0"/>
            <a:endCxn id="33" idx="2"/>
          </p:cNvCxnSpPr>
          <p:nvPr/>
        </p:nvCxnSpPr>
        <p:spPr>
          <a:xfrm flipH="1" flipV="1">
            <a:off x="5969391" y="3075691"/>
            <a:ext cx="1467722" cy="706619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字方塊 53">
            <a:extLst>
              <a:ext uri="{FF2B5EF4-FFF2-40B4-BE49-F238E27FC236}">
                <a16:creationId xmlns:a16="http://schemas.microsoft.com/office/drawing/2014/main" id="{49F1C60B-E6F1-4446-8B48-138C3F777D21}"/>
              </a:ext>
            </a:extLst>
          </p:cNvPr>
          <p:cNvSpPr txBox="1"/>
          <p:nvPr/>
        </p:nvSpPr>
        <p:spPr>
          <a:xfrm>
            <a:off x="7306993" y="3203423"/>
            <a:ext cx="2934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chemeClr val="accent1"/>
                </a:solidFill>
              </a:rPr>
              <a:t>Together with 1.4 proves 1.3</a:t>
            </a:r>
            <a:endParaRPr lang="zh-TW" altLang="en-US" dirty="0">
              <a:solidFill>
                <a:schemeClr val="accent1"/>
              </a:solidFill>
            </a:endParaRPr>
          </a:p>
        </p:txBody>
      </p:sp>
      <p:sp>
        <p:nvSpPr>
          <p:cNvPr id="55" name="文字方塊 54">
            <a:extLst>
              <a:ext uri="{FF2B5EF4-FFF2-40B4-BE49-F238E27FC236}">
                <a16:creationId xmlns:a16="http://schemas.microsoft.com/office/drawing/2014/main" id="{D74FCAF8-E0E9-4302-9790-4F559EB23763}"/>
              </a:ext>
            </a:extLst>
          </p:cNvPr>
          <p:cNvSpPr txBox="1"/>
          <p:nvPr/>
        </p:nvSpPr>
        <p:spPr>
          <a:xfrm>
            <a:off x="4132385" y="5452991"/>
            <a:ext cx="644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chemeClr val="accent1"/>
                </a:solidFill>
              </a:rPr>
              <a:t>from</a:t>
            </a:r>
            <a:endParaRPr lang="zh-TW" altLang="en-US" dirty="0">
              <a:solidFill>
                <a:schemeClr val="accent1"/>
              </a:solidFill>
            </a:endParaRPr>
          </a:p>
        </p:txBody>
      </p:sp>
      <p:cxnSp>
        <p:nvCxnSpPr>
          <p:cNvPr id="56" name="直線單箭頭接點 55">
            <a:extLst>
              <a:ext uri="{FF2B5EF4-FFF2-40B4-BE49-F238E27FC236}">
                <a16:creationId xmlns:a16="http://schemas.microsoft.com/office/drawing/2014/main" id="{276F4FFA-D7EC-426C-9892-6235E5A9BAA1}"/>
              </a:ext>
            </a:extLst>
          </p:cNvPr>
          <p:cNvCxnSpPr/>
          <p:nvPr/>
        </p:nvCxnSpPr>
        <p:spPr>
          <a:xfrm flipV="1">
            <a:off x="4801770" y="4424287"/>
            <a:ext cx="0" cy="59402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文字方塊 56">
            <a:extLst>
              <a:ext uri="{FF2B5EF4-FFF2-40B4-BE49-F238E27FC236}">
                <a16:creationId xmlns:a16="http://schemas.microsoft.com/office/drawing/2014/main" id="{7926EB3D-9241-4993-9018-1388111E2D14}"/>
              </a:ext>
            </a:extLst>
          </p:cNvPr>
          <p:cNvSpPr txBox="1"/>
          <p:nvPr/>
        </p:nvSpPr>
        <p:spPr>
          <a:xfrm>
            <a:off x="3882682" y="4557974"/>
            <a:ext cx="888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proves</a:t>
            </a:r>
            <a:endParaRPr lang="zh-TW" altLang="en-US" dirty="0">
              <a:solidFill>
                <a:srgbClr val="FF0000"/>
              </a:solidFill>
            </a:endParaRPr>
          </a:p>
        </p:txBody>
      </p:sp>
      <p:cxnSp>
        <p:nvCxnSpPr>
          <p:cNvPr id="23" name="直線單箭頭接點 22">
            <a:extLst>
              <a:ext uri="{FF2B5EF4-FFF2-40B4-BE49-F238E27FC236}">
                <a16:creationId xmlns:a16="http://schemas.microsoft.com/office/drawing/2014/main" id="{AE56EB89-CA36-4979-8FB8-61EB02CDD277}"/>
              </a:ext>
            </a:extLst>
          </p:cNvPr>
          <p:cNvCxnSpPr>
            <a:cxnSpLocks/>
          </p:cNvCxnSpPr>
          <p:nvPr/>
        </p:nvCxnSpPr>
        <p:spPr>
          <a:xfrm flipV="1">
            <a:off x="7473054" y="4982639"/>
            <a:ext cx="0" cy="1007365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E860DD68-2118-4879-8F9F-313F89935A37}"/>
              </a:ext>
            </a:extLst>
          </p:cNvPr>
          <p:cNvSpPr txBox="1"/>
          <p:nvPr/>
        </p:nvSpPr>
        <p:spPr>
          <a:xfrm>
            <a:off x="6870103" y="5283657"/>
            <a:ext cx="644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chemeClr val="accent1"/>
                </a:solidFill>
              </a:rPr>
              <a:t>from</a:t>
            </a:r>
            <a:endParaRPr lang="zh-TW" alt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4490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E2F9ED7-32F3-4B82-B2FC-E63CE31FDD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6092"/>
            <a:ext cx="10515600" cy="534573"/>
          </a:xfrm>
        </p:spPr>
        <p:txBody>
          <a:bodyPr/>
          <a:lstStyle/>
          <a:p>
            <a:r>
              <a:rPr lang="en-US" altLang="zh-TW" dirty="0"/>
              <a:t>Correctness</a:t>
            </a:r>
            <a:endParaRPr lang="zh-TW" altLang="en-US" dirty="0"/>
          </a:p>
        </p:txBody>
      </p:sp>
      <p:sp>
        <p:nvSpPr>
          <p:cNvPr id="117" name="標題 1">
            <a:extLst>
              <a:ext uri="{FF2B5EF4-FFF2-40B4-BE49-F238E27FC236}">
                <a16:creationId xmlns:a16="http://schemas.microsoft.com/office/drawing/2014/main" id="{C948E76E-5AEB-4908-B9B4-8B649EDFE82B}"/>
              </a:ext>
            </a:extLst>
          </p:cNvPr>
          <p:cNvSpPr txBox="1">
            <a:spLocks/>
          </p:cNvSpPr>
          <p:nvPr/>
        </p:nvSpPr>
        <p:spPr>
          <a:xfrm>
            <a:off x="838200" y="365124"/>
            <a:ext cx="10515600" cy="8024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/>
              <a:t>Sketch on its proof</a:t>
            </a:r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DFA23973-C1FE-43D9-A416-D705E5CF3F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414" y="1685256"/>
            <a:ext cx="8430802" cy="1495634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13B1AC57-30C3-4ADA-BB6D-BECB260A65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6783" y="3187240"/>
            <a:ext cx="8478433" cy="3305636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702DD747-C5B5-4D1A-AF2C-52210CD493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8255" y="-4340"/>
            <a:ext cx="5915487" cy="6862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465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E2F9ED7-32F3-4B82-B2FC-E63CE31FDD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6092"/>
            <a:ext cx="10515600" cy="534573"/>
          </a:xfrm>
        </p:spPr>
        <p:txBody>
          <a:bodyPr/>
          <a:lstStyle/>
          <a:p>
            <a:r>
              <a:rPr lang="en-US" altLang="zh-TW" dirty="0"/>
              <a:t>Correctness</a:t>
            </a:r>
            <a:endParaRPr lang="zh-TW" altLang="en-US" dirty="0"/>
          </a:p>
        </p:txBody>
      </p:sp>
      <p:sp>
        <p:nvSpPr>
          <p:cNvPr id="117" name="標題 1">
            <a:extLst>
              <a:ext uri="{FF2B5EF4-FFF2-40B4-BE49-F238E27FC236}">
                <a16:creationId xmlns:a16="http://schemas.microsoft.com/office/drawing/2014/main" id="{C948E76E-5AEB-4908-B9B4-8B649EDFE82B}"/>
              </a:ext>
            </a:extLst>
          </p:cNvPr>
          <p:cNvSpPr txBox="1">
            <a:spLocks/>
          </p:cNvSpPr>
          <p:nvPr/>
        </p:nvSpPr>
        <p:spPr>
          <a:xfrm>
            <a:off x="838200" y="365124"/>
            <a:ext cx="10515600" cy="8024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/>
              <a:t>Sketch on its proof</a:t>
            </a:r>
            <a:endParaRPr lang="zh-TW" altLang="en-US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23ABE1E3-229E-461E-840D-70D1828B0F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889" y="1899140"/>
            <a:ext cx="9918222" cy="2097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7446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E2F9ED7-32F3-4B82-B2FC-E63CE31FDD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6092"/>
            <a:ext cx="10515600" cy="534573"/>
          </a:xfrm>
        </p:spPr>
        <p:txBody>
          <a:bodyPr/>
          <a:lstStyle/>
          <a:p>
            <a:r>
              <a:rPr lang="en-US" altLang="zh-TW" dirty="0"/>
              <a:t>Correctness</a:t>
            </a:r>
            <a:endParaRPr lang="zh-TW" altLang="en-US" dirty="0"/>
          </a:p>
        </p:txBody>
      </p:sp>
      <p:sp>
        <p:nvSpPr>
          <p:cNvPr id="117" name="標題 1">
            <a:extLst>
              <a:ext uri="{FF2B5EF4-FFF2-40B4-BE49-F238E27FC236}">
                <a16:creationId xmlns:a16="http://schemas.microsoft.com/office/drawing/2014/main" id="{C948E76E-5AEB-4908-B9B4-8B649EDFE82B}"/>
              </a:ext>
            </a:extLst>
          </p:cNvPr>
          <p:cNvSpPr txBox="1">
            <a:spLocks/>
          </p:cNvSpPr>
          <p:nvPr/>
        </p:nvSpPr>
        <p:spPr>
          <a:xfrm>
            <a:off x="838200" y="365124"/>
            <a:ext cx="10515600" cy="8024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/>
              <a:t>Sketch on its proof</a:t>
            </a:r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58F61A15-2D17-4387-BC12-AC1BB491C6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57" y="1800665"/>
            <a:ext cx="8392696" cy="2924583"/>
          </a:xfrm>
          <a:prstGeom prst="rect">
            <a:avLst/>
          </a:prstGeom>
        </p:spPr>
      </p:pic>
      <p:grpSp>
        <p:nvGrpSpPr>
          <p:cNvPr id="6" name="群組 5">
            <a:extLst>
              <a:ext uri="{FF2B5EF4-FFF2-40B4-BE49-F238E27FC236}">
                <a16:creationId xmlns:a16="http://schemas.microsoft.com/office/drawing/2014/main" id="{BA1920F2-A298-4101-9149-BFD1C1882A38}"/>
              </a:ext>
            </a:extLst>
          </p:cNvPr>
          <p:cNvGrpSpPr/>
          <p:nvPr/>
        </p:nvGrpSpPr>
        <p:grpSpPr>
          <a:xfrm>
            <a:off x="2586529" y="1686757"/>
            <a:ext cx="6391924" cy="4535465"/>
            <a:chOff x="5353236" y="2431326"/>
            <a:chExt cx="4856083" cy="3445691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92AF5860-0763-487B-A3A2-70077F5B70D4}"/>
                </a:ext>
              </a:extLst>
            </p:cNvPr>
            <p:cNvSpPr/>
            <p:nvPr/>
          </p:nvSpPr>
          <p:spPr>
            <a:xfrm>
              <a:off x="5353236" y="2431326"/>
              <a:ext cx="4856083" cy="34456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2" name="圖片 1">
              <a:extLst>
                <a:ext uri="{FF2B5EF4-FFF2-40B4-BE49-F238E27FC236}">
                  <a16:creationId xmlns:a16="http://schemas.microsoft.com/office/drawing/2014/main" id="{EAFFC7A8-9F56-4CAA-B9C3-5D2DF247EB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58736" y="2756720"/>
              <a:ext cx="3923930" cy="29269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55497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303D2FD-1F73-4B96-A107-5F80BB34E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802493"/>
          </a:xfrm>
        </p:spPr>
        <p:txBody>
          <a:bodyPr>
            <a:normAutofit/>
          </a:bodyPr>
          <a:lstStyle/>
          <a:p>
            <a:r>
              <a:rPr lang="en-US" altLang="zh-TW" dirty="0"/>
              <a:t>Problem definition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E2F9ED7-32F3-4B82-B2FC-E63CE31FDD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6092"/>
            <a:ext cx="10515600" cy="534573"/>
          </a:xfrm>
        </p:spPr>
        <p:txBody>
          <a:bodyPr/>
          <a:lstStyle/>
          <a:p>
            <a:r>
              <a:rPr lang="en-US" altLang="zh-TW" dirty="0"/>
              <a:t>Subgraph containment problem:</a:t>
            </a:r>
            <a:endParaRPr lang="zh-TW" altLang="en-US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9A60DDC8-F41F-428E-857D-34F2D211A1A7}"/>
              </a:ext>
            </a:extLst>
          </p:cNvPr>
          <p:cNvSpPr/>
          <p:nvPr/>
        </p:nvSpPr>
        <p:spPr>
          <a:xfrm>
            <a:off x="10112796" y="4442778"/>
            <a:ext cx="360000" cy="36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CA3D8B63-A219-4794-A09D-C1286605F6E0}"/>
              </a:ext>
            </a:extLst>
          </p:cNvPr>
          <p:cNvSpPr/>
          <p:nvPr/>
        </p:nvSpPr>
        <p:spPr>
          <a:xfrm>
            <a:off x="9236981" y="3553099"/>
            <a:ext cx="360000" cy="36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橢圓 5">
            <a:extLst>
              <a:ext uri="{FF2B5EF4-FFF2-40B4-BE49-F238E27FC236}">
                <a16:creationId xmlns:a16="http://schemas.microsoft.com/office/drawing/2014/main" id="{B3BDEC05-20EB-408E-B644-FC29B723389D}"/>
              </a:ext>
            </a:extLst>
          </p:cNvPr>
          <p:cNvSpPr/>
          <p:nvPr/>
        </p:nvSpPr>
        <p:spPr>
          <a:xfrm>
            <a:off x="7912273" y="3553099"/>
            <a:ext cx="360000" cy="36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橢圓 6">
            <a:extLst>
              <a:ext uri="{FF2B5EF4-FFF2-40B4-BE49-F238E27FC236}">
                <a16:creationId xmlns:a16="http://schemas.microsoft.com/office/drawing/2014/main" id="{C27D11CC-F873-4965-A57B-9A88A562F20C}"/>
              </a:ext>
            </a:extLst>
          </p:cNvPr>
          <p:cNvSpPr/>
          <p:nvPr/>
        </p:nvSpPr>
        <p:spPr>
          <a:xfrm>
            <a:off x="9921608" y="2478195"/>
            <a:ext cx="360000" cy="36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CD647853-C4A9-4802-AE37-51A00122ED9B}"/>
              </a:ext>
            </a:extLst>
          </p:cNvPr>
          <p:cNvCxnSpPr>
            <a:cxnSpLocks/>
            <a:stCxn id="5" idx="7"/>
            <a:endCxn id="7" idx="3"/>
          </p:cNvCxnSpPr>
          <p:nvPr/>
        </p:nvCxnSpPr>
        <p:spPr>
          <a:xfrm flipV="1">
            <a:off x="9544260" y="2785474"/>
            <a:ext cx="430069" cy="82034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78DE59C2-B97D-42F3-8C5C-617BCF482CD2}"/>
              </a:ext>
            </a:extLst>
          </p:cNvPr>
          <p:cNvCxnSpPr>
            <a:cxnSpLocks/>
            <a:stCxn id="5" idx="5"/>
            <a:endCxn id="4" idx="1"/>
          </p:cNvCxnSpPr>
          <p:nvPr/>
        </p:nvCxnSpPr>
        <p:spPr>
          <a:xfrm>
            <a:off x="9544260" y="3860378"/>
            <a:ext cx="621257" cy="63512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接點 15">
            <a:extLst>
              <a:ext uri="{FF2B5EF4-FFF2-40B4-BE49-F238E27FC236}">
                <a16:creationId xmlns:a16="http://schemas.microsoft.com/office/drawing/2014/main" id="{396161F8-3516-43D0-AE5C-3297DBC2401F}"/>
              </a:ext>
            </a:extLst>
          </p:cNvPr>
          <p:cNvCxnSpPr>
            <a:cxnSpLocks/>
            <a:stCxn id="6" idx="6"/>
            <a:endCxn id="5" idx="2"/>
          </p:cNvCxnSpPr>
          <p:nvPr/>
        </p:nvCxnSpPr>
        <p:spPr>
          <a:xfrm>
            <a:off x="8272273" y="3733099"/>
            <a:ext cx="96470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橢圓 18">
            <a:extLst>
              <a:ext uri="{FF2B5EF4-FFF2-40B4-BE49-F238E27FC236}">
                <a16:creationId xmlns:a16="http://schemas.microsoft.com/office/drawing/2014/main" id="{4B9EDA75-572A-4530-AABD-63FB3AA13951}"/>
              </a:ext>
            </a:extLst>
          </p:cNvPr>
          <p:cNvSpPr/>
          <p:nvPr/>
        </p:nvSpPr>
        <p:spPr>
          <a:xfrm>
            <a:off x="4308263" y="4390057"/>
            <a:ext cx="360000" cy="36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橢圓 19">
            <a:extLst>
              <a:ext uri="{FF2B5EF4-FFF2-40B4-BE49-F238E27FC236}">
                <a16:creationId xmlns:a16="http://schemas.microsoft.com/office/drawing/2014/main" id="{173E6AB2-9EC0-4A00-A5A4-39D0FFBF7097}"/>
              </a:ext>
            </a:extLst>
          </p:cNvPr>
          <p:cNvSpPr/>
          <p:nvPr/>
        </p:nvSpPr>
        <p:spPr>
          <a:xfrm>
            <a:off x="3432448" y="3500378"/>
            <a:ext cx="360000" cy="36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橢圓 20">
            <a:extLst>
              <a:ext uri="{FF2B5EF4-FFF2-40B4-BE49-F238E27FC236}">
                <a16:creationId xmlns:a16="http://schemas.microsoft.com/office/drawing/2014/main" id="{55CF1685-3047-4368-B7B9-DF3331FAF225}"/>
              </a:ext>
            </a:extLst>
          </p:cNvPr>
          <p:cNvSpPr/>
          <p:nvPr/>
        </p:nvSpPr>
        <p:spPr>
          <a:xfrm>
            <a:off x="2107740" y="3500378"/>
            <a:ext cx="360000" cy="36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橢圓 21">
            <a:extLst>
              <a:ext uri="{FF2B5EF4-FFF2-40B4-BE49-F238E27FC236}">
                <a16:creationId xmlns:a16="http://schemas.microsoft.com/office/drawing/2014/main" id="{36A82AAD-BB57-46AC-A932-A444877B79E9}"/>
              </a:ext>
            </a:extLst>
          </p:cNvPr>
          <p:cNvSpPr/>
          <p:nvPr/>
        </p:nvSpPr>
        <p:spPr>
          <a:xfrm>
            <a:off x="4117075" y="2425474"/>
            <a:ext cx="360000" cy="36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3" name="直線接點 22">
            <a:extLst>
              <a:ext uri="{FF2B5EF4-FFF2-40B4-BE49-F238E27FC236}">
                <a16:creationId xmlns:a16="http://schemas.microsoft.com/office/drawing/2014/main" id="{D6106116-611B-4BBF-BC10-BDC65EB1B994}"/>
              </a:ext>
            </a:extLst>
          </p:cNvPr>
          <p:cNvCxnSpPr>
            <a:cxnSpLocks/>
            <a:stCxn id="20" idx="7"/>
            <a:endCxn id="22" idx="3"/>
          </p:cNvCxnSpPr>
          <p:nvPr/>
        </p:nvCxnSpPr>
        <p:spPr>
          <a:xfrm flipV="1">
            <a:off x="3739727" y="2732753"/>
            <a:ext cx="430069" cy="82034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8A479D5B-7774-41E5-BE51-18EFF4D3202B}"/>
              </a:ext>
            </a:extLst>
          </p:cNvPr>
          <p:cNvCxnSpPr>
            <a:cxnSpLocks/>
            <a:stCxn id="20" idx="5"/>
            <a:endCxn id="19" idx="1"/>
          </p:cNvCxnSpPr>
          <p:nvPr/>
        </p:nvCxnSpPr>
        <p:spPr>
          <a:xfrm>
            <a:off x="3739727" y="3807657"/>
            <a:ext cx="621257" cy="63512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接點 24">
            <a:extLst>
              <a:ext uri="{FF2B5EF4-FFF2-40B4-BE49-F238E27FC236}">
                <a16:creationId xmlns:a16="http://schemas.microsoft.com/office/drawing/2014/main" id="{AE1134C1-3F27-4AB4-BB75-2C38C9C22E22}"/>
              </a:ext>
            </a:extLst>
          </p:cNvPr>
          <p:cNvCxnSpPr>
            <a:cxnSpLocks/>
            <a:stCxn id="21" idx="6"/>
            <a:endCxn id="20" idx="2"/>
          </p:cNvCxnSpPr>
          <p:nvPr/>
        </p:nvCxnSpPr>
        <p:spPr>
          <a:xfrm>
            <a:off x="2467740" y="3680378"/>
            <a:ext cx="96470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橢圓 25">
            <a:extLst>
              <a:ext uri="{FF2B5EF4-FFF2-40B4-BE49-F238E27FC236}">
                <a16:creationId xmlns:a16="http://schemas.microsoft.com/office/drawing/2014/main" id="{F9854C9E-0725-41D7-A0FD-C5E3884B6DC6}"/>
              </a:ext>
            </a:extLst>
          </p:cNvPr>
          <p:cNvSpPr/>
          <p:nvPr/>
        </p:nvSpPr>
        <p:spPr>
          <a:xfrm>
            <a:off x="2467740" y="4750057"/>
            <a:ext cx="360000" cy="36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7" name="直線接點 26">
            <a:extLst>
              <a:ext uri="{FF2B5EF4-FFF2-40B4-BE49-F238E27FC236}">
                <a16:creationId xmlns:a16="http://schemas.microsoft.com/office/drawing/2014/main" id="{B5C250B6-5C85-4484-95FE-4BEC51EA5042}"/>
              </a:ext>
            </a:extLst>
          </p:cNvPr>
          <p:cNvCxnSpPr>
            <a:cxnSpLocks/>
            <a:stCxn id="20" idx="3"/>
            <a:endCxn id="26" idx="7"/>
          </p:cNvCxnSpPr>
          <p:nvPr/>
        </p:nvCxnSpPr>
        <p:spPr>
          <a:xfrm flipH="1">
            <a:off x="2775019" y="3807657"/>
            <a:ext cx="710150" cy="99512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接點 29">
            <a:extLst>
              <a:ext uri="{FF2B5EF4-FFF2-40B4-BE49-F238E27FC236}">
                <a16:creationId xmlns:a16="http://schemas.microsoft.com/office/drawing/2014/main" id="{37611F17-23BD-4C80-A910-D8DAF21A20AD}"/>
              </a:ext>
            </a:extLst>
          </p:cNvPr>
          <p:cNvCxnSpPr>
            <a:cxnSpLocks/>
            <a:stCxn id="19" idx="2"/>
            <a:endCxn id="26" idx="6"/>
          </p:cNvCxnSpPr>
          <p:nvPr/>
        </p:nvCxnSpPr>
        <p:spPr>
          <a:xfrm flipH="1">
            <a:off x="2827740" y="4570057"/>
            <a:ext cx="1480523" cy="360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接點 32">
            <a:extLst>
              <a:ext uri="{FF2B5EF4-FFF2-40B4-BE49-F238E27FC236}">
                <a16:creationId xmlns:a16="http://schemas.microsoft.com/office/drawing/2014/main" id="{95EC54DE-82F3-40EC-9443-80E19E7B7903}"/>
              </a:ext>
            </a:extLst>
          </p:cNvPr>
          <p:cNvCxnSpPr>
            <a:cxnSpLocks/>
            <a:stCxn id="21" idx="5"/>
            <a:endCxn id="19" idx="1"/>
          </p:cNvCxnSpPr>
          <p:nvPr/>
        </p:nvCxnSpPr>
        <p:spPr>
          <a:xfrm>
            <a:off x="2415019" y="3807657"/>
            <a:ext cx="1945965" cy="63512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橢圓 36">
            <a:extLst>
              <a:ext uri="{FF2B5EF4-FFF2-40B4-BE49-F238E27FC236}">
                <a16:creationId xmlns:a16="http://schemas.microsoft.com/office/drawing/2014/main" id="{E2331089-42C0-4251-B074-92D6019355EB}"/>
              </a:ext>
            </a:extLst>
          </p:cNvPr>
          <p:cNvSpPr/>
          <p:nvPr/>
        </p:nvSpPr>
        <p:spPr>
          <a:xfrm>
            <a:off x="2837253" y="2629287"/>
            <a:ext cx="360000" cy="36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39" name="直線接點 38">
            <a:extLst>
              <a:ext uri="{FF2B5EF4-FFF2-40B4-BE49-F238E27FC236}">
                <a16:creationId xmlns:a16="http://schemas.microsoft.com/office/drawing/2014/main" id="{8A6B8550-96E6-444E-977C-AB53EC44699E}"/>
              </a:ext>
            </a:extLst>
          </p:cNvPr>
          <p:cNvCxnSpPr>
            <a:cxnSpLocks/>
            <a:stCxn id="37" idx="6"/>
            <a:endCxn id="22" idx="2"/>
          </p:cNvCxnSpPr>
          <p:nvPr/>
        </p:nvCxnSpPr>
        <p:spPr>
          <a:xfrm flipV="1">
            <a:off x="3197253" y="2605474"/>
            <a:ext cx="919822" cy="2038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文字方塊 41">
            <a:extLst>
              <a:ext uri="{FF2B5EF4-FFF2-40B4-BE49-F238E27FC236}">
                <a16:creationId xmlns:a16="http://schemas.microsoft.com/office/drawing/2014/main" id="{3654E709-A1FB-4A7B-8B03-6944BA3DBE52}"/>
              </a:ext>
            </a:extLst>
          </p:cNvPr>
          <p:cNvSpPr txBox="1"/>
          <p:nvPr/>
        </p:nvSpPr>
        <p:spPr>
          <a:xfrm>
            <a:off x="1731461" y="1959143"/>
            <a:ext cx="5562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>
                <a:solidFill>
                  <a:schemeClr val="accent1"/>
                </a:solidFill>
              </a:rPr>
              <a:t>A</a:t>
            </a:r>
            <a:endParaRPr lang="zh-TW" altLang="en-US" sz="2400" dirty="0">
              <a:solidFill>
                <a:schemeClr val="accent1"/>
              </a:solidFill>
            </a:endParaRPr>
          </a:p>
        </p:txBody>
      </p:sp>
      <p:sp>
        <p:nvSpPr>
          <p:cNvPr id="43" name="文字方塊 42">
            <a:extLst>
              <a:ext uri="{FF2B5EF4-FFF2-40B4-BE49-F238E27FC236}">
                <a16:creationId xmlns:a16="http://schemas.microsoft.com/office/drawing/2014/main" id="{B51F229A-1675-4044-844B-5786440B8CEC}"/>
              </a:ext>
            </a:extLst>
          </p:cNvPr>
          <p:cNvSpPr txBox="1"/>
          <p:nvPr/>
        </p:nvSpPr>
        <p:spPr>
          <a:xfrm>
            <a:off x="7355994" y="1959142"/>
            <a:ext cx="5562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>
                <a:solidFill>
                  <a:schemeClr val="accent2"/>
                </a:solidFill>
              </a:rPr>
              <a:t>B</a:t>
            </a:r>
            <a:endParaRPr lang="zh-TW" altLang="en-US" sz="2400" dirty="0">
              <a:solidFill>
                <a:schemeClr val="accent2"/>
              </a:solidFill>
            </a:endParaRPr>
          </a:p>
        </p:txBody>
      </p:sp>
      <p:sp>
        <p:nvSpPr>
          <p:cNvPr id="44" name="文字方塊 43">
            <a:extLst>
              <a:ext uri="{FF2B5EF4-FFF2-40B4-BE49-F238E27FC236}">
                <a16:creationId xmlns:a16="http://schemas.microsoft.com/office/drawing/2014/main" id="{BB685915-E853-4EA6-9E6B-2C34FE054360}"/>
              </a:ext>
            </a:extLst>
          </p:cNvPr>
          <p:cNvSpPr txBox="1"/>
          <p:nvPr/>
        </p:nvSpPr>
        <p:spPr>
          <a:xfrm>
            <a:off x="5114271" y="5389005"/>
            <a:ext cx="2519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>
                <a:solidFill>
                  <a:schemeClr val="accent1"/>
                </a:solidFill>
              </a:rPr>
              <a:t>A</a:t>
            </a:r>
            <a:r>
              <a:rPr lang="en-US" altLang="zh-TW" sz="3600" dirty="0"/>
              <a:t> contains </a:t>
            </a:r>
            <a:r>
              <a:rPr lang="en-US" altLang="zh-TW" sz="3600" dirty="0">
                <a:solidFill>
                  <a:schemeClr val="accent2"/>
                </a:solidFill>
              </a:rPr>
              <a:t>B</a:t>
            </a:r>
            <a:endParaRPr lang="zh-TW" altLang="en-US" sz="2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5959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E2F9ED7-32F3-4B82-B2FC-E63CE31FDD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6092"/>
            <a:ext cx="10515600" cy="534573"/>
          </a:xfrm>
        </p:spPr>
        <p:txBody>
          <a:bodyPr/>
          <a:lstStyle/>
          <a:p>
            <a:r>
              <a:rPr lang="en-US" altLang="zh-TW" dirty="0"/>
              <a:t>Correctness</a:t>
            </a:r>
            <a:endParaRPr lang="zh-TW" altLang="en-US" dirty="0"/>
          </a:p>
        </p:txBody>
      </p:sp>
      <p:sp>
        <p:nvSpPr>
          <p:cNvPr id="117" name="標題 1">
            <a:extLst>
              <a:ext uri="{FF2B5EF4-FFF2-40B4-BE49-F238E27FC236}">
                <a16:creationId xmlns:a16="http://schemas.microsoft.com/office/drawing/2014/main" id="{C948E76E-5AEB-4908-B9B4-8B649EDFE82B}"/>
              </a:ext>
            </a:extLst>
          </p:cNvPr>
          <p:cNvSpPr txBox="1">
            <a:spLocks/>
          </p:cNvSpPr>
          <p:nvPr/>
        </p:nvSpPr>
        <p:spPr>
          <a:xfrm>
            <a:off x="838200" y="365124"/>
            <a:ext cx="10515600" cy="8024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/>
              <a:t>Sketch on its proof</a:t>
            </a:r>
            <a:endParaRPr lang="zh-TW" altLang="en-US" dirty="0"/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A7094B97-D8EC-43BB-97A2-1DD0C531D3A1}"/>
              </a:ext>
            </a:extLst>
          </p:cNvPr>
          <p:cNvSpPr txBox="1"/>
          <p:nvPr/>
        </p:nvSpPr>
        <p:spPr>
          <a:xfrm>
            <a:off x="5022166" y="1581357"/>
            <a:ext cx="2278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Conjecture 1.1</a:t>
            </a:r>
            <a:endParaRPr lang="zh-TW" altLang="en-US" sz="2400" dirty="0"/>
          </a:p>
        </p:txBody>
      </p:sp>
      <p:sp>
        <p:nvSpPr>
          <p:cNvPr id="33" name="文字方塊 32">
            <a:extLst>
              <a:ext uri="{FF2B5EF4-FFF2-40B4-BE49-F238E27FC236}">
                <a16:creationId xmlns:a16="http://schemas.microsoft.com/office/drawing/2014/main" id="{2820080F-DE74-4099-8D2F-BB8AF23BB0CB}"/>
              </a:ext>
            </a:extLst>
          </p:cNvPr>
          <p:cNvSpPr txBox="1"/>
          <p:nvPr/>
        </p:nvSpPr>
        <p:spPr>
          <a:xfrm>
            <a:off x="5022166" y="2614026"/>
            <a:ext cx="18944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Theorem  1.3</a:t>
            </a:r>
            <a:endParaRPr lang="zh-TW" altLang="en-US" sz="2400" dirty="0"/>
          </a:p>
        </p:txBody>
      </p:sp>
      <p:sp>
        <p:nvSpPr>
          <p:cNvPr id="34" name="文字方塊 33">
            <a:extLst>
              <a:ext uri="{FF2B5EF4-FFF2-40B4-BE49-F238E27FC236}">
                <a16:creationId xmlns:a16="http://schemas.microsoft.com/office/drawing/2014/main" id="{AEE57FBB-0DBC-42E0-B310-4BF5B8D37EAD}"/>
              </a:ext>
            </a:extLst>
          </p:cNvPr>
          <p:cNvSpPr txBox="1"/>
          <p:nvPr/>
        </p:nvSpPr>
        <p:spPr>
          <a:xfrm>
            <a:off x="3882682" y="3962622"/>
            <a:ext cx="18944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Theorem  1.4</a:t>
            </a:r>
            <a:endParaRPr lang="zh-TW" altLang="en-US" sz="2400" dirty="0"/>
          </a:p>
        </p:txBody>
      </p:sp>
      <p:sp>
        <p:nvSpPr>
          <p:cNvPr id="35" name="文字方塊 34">
            <a:extLst>
              <a:ext uri="{FF2B5EF4-FFF2-40B4-BE49-F238E27FC236}">
                <a16:creationId xmlns:a16="http://schemas.microsoft.com/office/drawing/2014/main" id="{8097150F-E516-4522-91A6-3E0AFDCA1E2D}"/>
              </a:ext>
            </a:extLst>
          </p:cNvPr>
          <p:cNvSpPr txBox="1"/>
          <p:nvPr/>
        </p:nvSpPr>
        <p:spPr>
          <a:xfrm>
            <a:off x="6367976" y="3782310"/>
            <a:ext cx="21382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chemeClr val="accent1"/>
                </a:solidFill>
              </a:rPr>
              <a:t>The case of </a:t>
            </a:r>
          </a:p>
          <a:p>
            <a:r>
              <a:rPr lang="en-US" altLang="zh-TW" sz="2400" dirty="0">
                <a:solidFill>
                  <a:schemeClr val="accent1"/>
                </a:solidFill>
              </a:rPr>
              <a:t>extremal graph</a:t>
            </a:r>
          </a:p>
          <a:p>
            <a:r>
              <a:rPr lang="en-US" altLang="zh-TW" sz="2400" dirty="0">
                <a:solidFill>
                  <a:schemeClr val="accent1"/>
                </a:solidFill>
              </a:rPr>
              <a:t>And Lemma 5.4</a:t>
            </a:r>
            <a:endParaRPr lang="zh-TW" altLang="en-US" sz="2400" dirty="0">
              <a:solidFill>
                <a:schemeClr val="accent1"/>
              </a:solidFill>
            </a:endParaRPr>
          </a:p>
        </p:txBody>
      </p:sp>
      <p:sp>
        <p:nvSpPr>
          <p:cNvPr id="37" name="文字方塊 36">
            <a:extLst>
              <a:ext uri="{FF2B5EF4-FFF2-40B4-BE49-F238E27FC236}">
                <a16:creationId xmlns:a16="http://schemas.microsoft.com/office/drawing/2014/main" id="{CD41D4F8-6878-4315-86D3-94F4BFE2AC56}"/>
              </a:ext>
            </a:extLst>
          </p:cNvPr>
          <p:cNvSpPr txBox="1"/>
          <p:nvPr/>
        </p:nvSpPr>
        <p:spPr>
          <a:xfrm>
            <a:off x="3962397" y="4948646"/>
            <a:ext cx="18944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Lemma  4.2</a:t>
            </a:r>
            <a:endParaRPr lang="zh-TW" altLang="en-US" sz="2400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7720FC28-C1AB-488F-AC1D-CB1D4D16BE0B}"/>
              </a:ext>
            </a:extLst>
          </p:cNvPr>
          <p:cNvSpPr/>
          <p:nvPr/>
        </p:nvSpPr>
        <p:spPr>
          <a:xfrm>
            <a:off x="3319976" y="5954007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dirty="0"/>
              <a:t>G. </a:t>
            </a:r>
            <a:r>
              <a:rPr lang="en-US" altLang="zh-TW" dirty="0" err="1"/>
              <a:t>Besomi</a:t>
            </a:r>
            <a:r>
              <a:rPr lang="en-US" altLang="zh-TW" dirty="0"/>
              <a:t>, M. </a:t>
            </a:r>
            <a:r>
              <a:rPr lang="en-US" altLang="zh-TW" dirty="0" err="1"/>
              <a:t>Pavez</a:t>
            </a:r>
            <a:r>
              <a:rPr lang="en-US" altLang="zh-TW" dirty="0"/>
              <a:t>-Signe, and M. Stein, \' Degree conditions for embedding trees, SIAM J. Discrete Math., 33 (2019), pp. 1521--1555, https://doi.org/10.1137/18M1210861.</a:t>
            </a:r>
            <a:endParaRPr lang="zh-TW" altLang="en-US" dirty="0"/>
          </a:p>
        </p:txBody>
      </p:sp>
      <p:cxnSp>
        <p:nvCxnSpPr>
          <p:cNvPr id="8" name="直線單箭頭接點 7">
            <a:extLst>
              <a:ext uri="{FF2B5EF4-FFF2-40B4-BE49-F238E27FC236}">
                <a16:creationId xmlns:a16="http://schemas.microsoft.com/office/drawing/2014/main" id="{66F6C73B-84A6-4781-8006-9FE2CC9C7AE4}"/>
              </a:ext>
            </a:extLst>
          </p:cNvPr>
          <p:cNvCxnSpPr/>
          <p:nvPr/>
        </p:nvCxnSpPr>
        <p:spPr>
          <a:xfrm flipV="1">
            <a:off x="4801770" y="5340645"/>
            <a:ext cx="0" cy="594025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單箭頭接點 40">
            <a:extLst>
              <a:ext uri="{FF2B5EF4-FFF2-40B4-BE49-F238E27FC236}">
                <a16:creationId xmlns:a16="http://schemas.microsoft.com/office/drawing/2014/main" id="{45B43FDB-315C-4DC3-9402-CACFCEC36183}"/>
              </a:ext>
            </a:extLst>
          </p:cNvPr>
          <p:cNvCxnSpPr/>
          <p:nvPr/>
        </p:nvCxnSpPr>
        <p:spPr>
          <a:xfrm flipV="1">
            <a:off x="5938906" y="2020001"/>
            <a:ext cx="0" cy="594025"/>
          </a:xfrm>
          <a:prstGeom prst="straightConnector1">
            <a:avLst/>
          </a:prstGeom>
          <a:ln w="76200">
            <a:solidFill>
              <a:schemeClr val="accent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字方塊 8">
            <a:extLst>
              <a:ext uri="{FF2B5EF4-FFF2-40B4-BE49-F238E27FC236}">
                <a16:creationId xmlns:a16="http://schemas.microsoft.com/office/drawing/2014/main" id="{7D9125F6-C8DD-448C-AD78-C6D6597408E1}"/>
              </a:ext>
            </a:extLst>
          </p:cNvPr>
          <p:cNvSpPr txBox="1"/>
          <p:nvPr/>
        </p:nvSpPr>
        <p:spPr>
          <a:xfrm>
            <a:off x="3249637" y="2173621"/>
            <a:ext cx="2464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chemeClr val="accent1"/>
                </a:solidFill>
              </a:rPr>
              <a:t>An approximate version</a:t>
            </a:r>
            <a:endParaRPr lang="zh-TW" altLang="en-US" dirty="0">
              <a:solidFill>
                <a:schemeClr val="accent1"/>
              </a:solidFill>
            </a:endParaRPr>
          </a:p>
        </p:txBody>
      </p:sp>
      <p:cxnSp>
        <p:nvCxnSpPr>
          <p:cNvPr id="45" name="直線單箭頭接點 44">
            <a:extLst>
              <a:ext uri="{FF2B5EF4-FFF2-40B4-BE49-F238E27FC236}">
                <a16:creationId xmlns:a16="http://schemas.microsoft.com/office/drawing/2014/main" id="{5B133DEA-2639-488B-8A16-2726BDFB9521}"/>
              </a:ext>
            </a:extLst>
          </p:cNvPr>
          <p:cNvCxnSpPr>
            <a:cxnSpLocks/>
            <a:stCxn id="34" idx="0"/>
            <a:endCxn id="33" idx="2"/>
          </p:cNvCxnSpPr>
          <p:nvPr/>
        </p:nvCxnSpPr>
        <p:spPr>
          <a:xfrm flipV="1">
            <a:off x="4829907" y="3075691"/>
            <a:ext cx="1139484" cy="886931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文字方塊 49">
            <a:extLst>
              <a:ext uri="{FF2B5EF4-FFF2-40B4-BE49-F238E27FC236}">
                <a16:creationId xmlns:a16="http://schemas.microsoft.com/office/drawing/2014/main" id="{1DD53DAA-8045-418E-BF59-AABC1CE0ABBD}"/>
              </a:ext>
            </a:extLst>
          </p:cNvPr>
          <p:cNvSpPr txBox="1"/>
          <p:nvPr/>
        </p:nvSpPr>
        <p:spPr>
          <a:xfrm>
            <a:off x="2760785" y="3067867"/>
            <a:ext cx="2464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chemeClr val="accent1"/>
                </a:solidFill>
              </a:rPr>
              <a:t>An weaken version excludes extremal case</a:t>
            </a:r>
            <a:endParaRPr lang="zh-TW" altLang="en-US" dirty="0">
              <a:solidFill>
                <a:schemeClr val="accent1"/>
              </a:solidFill>
            </a:endParaRPr>
          </a:p>
        </p:txBody>
      </p:sp>
      <p:cxnSp>
        <p:nvCxnSpPr>
          <p:cNvPr id="51" name="直線單箭頭接點 50">
            <a:extLst>
              <a:ext uri="{FF2B5EF4-FFF2-40B4-BE49-F238E27FC236}">
                <a16:creationId xmlns:a16="http://schemas.microsoft.com/office/drawing/2014/main" id="{B7F3B793-9D33-44A6-8267-F4FDD82D72AB}"/>
              </a:ext>
            </a:extLst>
          </p:cNvPr>
          <p:cNvCxnSpPr>
            <a:cxnSpLocks/>
            <a:stCxn id="35" idx="0"/>
            <a:endCxn id="33" idx="2"/>
          </p:cNvCxnSpPr>
          <p:nvPr/>
        </p:nvCxnSpPr>
        <p:spPr>
          <a:xfrm flipH="1" flipV="1">
            <a:off x="5969391" y="3075691"/>
            <a:ext cx="1467722" cy="70661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字方塊 53">
            <a:extLst>
              <a:ext uri="{FF2B5EF4-FFF2-40B4-BE49-F238E27FC236}">
                <a16:creationId xmlns:a16="http://schemas.microsoft.com/office/drawing/2014/main" id="{49F1C60B-E6F1-4446-8B48-138C3F777D21}"/>
              </a:ext>
            </a:extLst>
          </p:cNvPr>
          <p:cNvSpPr txBox="1"/>
          <p:nvPr/>
        </p:nvSpPr>
        <p:spPr>
          <a:xfrm>
            <a:off x="7306993" y="3203423"/>
            <a:ext cx="2934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chemeClr val="accent1"/>
                </a:solidFill>
              </a:rPr>
              <a:t>Together with 1.4 proves 1.3</a:t>
            </a:r>
            <a:endParaRPr lang="zh-TW" altLang="en-US" dirty="0">
              <a:solidFill>
                <a:schemeClr val="accent1"/>
              </a:solidFill>
            </a:endParaRPr>
          </a:p>
        </p:txBody>
      </p:sp>
      <p:sp>
        <p:nvSpPr>
          <p:cNvPr id="55" name="文字方塊 54">
            <a:extLst>
              <a:ext uri="{FF2B5EF4-FFF2-40B4-BE49-F238E27FC236}">
                <a16:creationId xmlns:a16="http://schemas.microsoft.com/office/drawing/2014/main" id="{D74FCAF8-E0E9-4302-9790-4F559EB23763}"/>
              </a:ext>
            </a:extLst>
          </p:cNvPr>
          <p:cNvSpPr txBox="1"/>
          <p:nvPr/>
        </p:nvSpPr>
        <p:spPr>
          <a:xfrm>
            <a:off x="4132385" y="5452991"/>
            <a:ext cx="644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chemeClr val="accent1"/>
                </a:solidFill>
              </a:rPr>
              <a:t>from</a:t>
            </a:r>
            <a:endParaRPr lang="zh-TW" altLang="en-US" dirty="0">
              <a:solidFill>
                <a:schemeClr val="accent1"/>
              </a:solidFill>
            </a:endParaRPr>
          </a:p>
        </p:txBody>
      </p:sp>
      <p:cxnSp>
        <p:nvCxnSpPr>
          <p:cNvPr id="56" name="直線單箭頭接點 55">
            <a:extLst>
              <a:ext uri="{FF2B5EF4-FFF2-40B4-BE49-F238E27FC236}">
                <a16:creationId xmlns:a16="http://schemas.microsoft.com/office/drawing/2014/main" id="{276F4FFA-D7EC-426C-9892-6235E5A9BAA1}"/>
              </a:ext>
            </a:extLst>
          </p:cNvPr>
          <p:cNvCxnSpPr/>
          <p:nvPr/>
        </p:nvCxnSpPr>
        <p:spPr>
          <a:xfrm flipV="1">
            <a:off x="4801770" y="4424287"/>
            <a:ext cx="0" cy="594025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文字方塊 56">
            <a:extLst>
              <a:ext uri="{FF2B5EF4-FFF2-40B4-BE49-F238E27FC236}">
                <a16:creationId xmlns:a16="http://schemas.microsoft.com/office/drawing/2014/main" id="{7926EB3D-9241-4993-9018-1388111E2D14}"/>
              </a:ext>
            </a:extLst>
          </p:cNvPr>
          <p:cNvSpPr txBox="1"/>
          <p:nvPr/>
        </p:nvSpPr>
        <p:spPr>
          <a:xfrm>
            <a:off x="3882682" y="4557974"/>
            <a:ext cx="888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chemeClr val="accent1"/>
                </a:solidFill>
              </a:rPr>
              <a:t>proves</a:t>
            </a:r>
            <a:endParaRPr lang="zh-TW" altLang="en-US" dirty="0">
              <a:solidFill>
                <a:schemeClr val="accent1"/>
              </a:solidFill>
            </a:endParaRPr>
          </a:p>
        </p:txBody>
      </p:sp>
      <p:cxnSp>
        <p:nvCxnSpPr>
          <p:cNvPr id="23" name="直線單箭頭接點 22">
            <a:extLst>
              <a:ext uri="{FF2B5EF4-FFF2-40B4-BE49-F238E27FC236}">
                <a16:creationId xmlns:a16="http://schemas.microsoft.com/office/drawing/2014/main" id="{AE56EB89-CA36-4979-8FB8-61EB02CDD277}"/>
              </a:ext>
            </a:extLst>
          </p:cNvPr>
          <p:cNvCxnSpPr>
            <a:cxnSpLocks/>
          </p:cNvCxnSpPr>
          <p:nvPr/>
        </p:nvCxnSpPr>
        <p:spPr>
          <a:xfrm flipV="1">
            <a:off x="7473054" y="4982639"/>
            <a:ext cx="0" cy="1007365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E860DD68-2118-4879-8F9F-313F89935A37}"/>
              </a:ext>
            </a:extLst>
          </p:cNvPr>
          <p:cNvSpPr txBox="1"/>
          <p:nvPr/>
        </p:nvSpPr>
        <p:spPr>
          <a:xfrm>
            <a:off x="6870103" y="5283657"/>
            <a:ext cx="644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chemeClr val="accent1"/>
                </a:solidFill>
              </a:rPr>
              <a:t>from</a:t>
            </a:r>
            <a:endParaRPr lang="zh-TW" alt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6953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E2F9ED7-32F3-4B82-B2FC-E63CE31FDD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6092"/>
            <a:ext cx="10515600" cy="534573"/>
          </a:xfrm>
        </p:spPr>
        <p:txBody>
          <a:bodyPr/>
          <a:lstStyle/>
          <a:p>
            <a:r>
              <a:rPr lang="en-US" altLang="zh-TW" dirty="0"/>
              <a:t>Correctness</a:t>
            </a:r>
            <a:endParaRPr lang="zh-TW" altLang="en-US" dirty="0"/>
          </a:p>
        </p:txBody>
      </p:sp>
      <p:sp>
        <p:nvSpPr>
          <p:cNvPr id="117" name="標題 1">
            <a:extLst>
              <a:ext uri="{FF2B5EF4-FFF2-40B4-BE49-F238E27FC236}">
                <a16:creationId xmlns:a16="http://schemas.microsoft.com/office/drawing/2014/main" id="{C948E76E-5AEB-4908-B9B4-8B649EDFE82B}"/>
              </a:ext>
            </a:extLst>
          </p:cNvPr>
          <p:cNvSpPr txBox="1">
            <a:spLocks/>
          </p:cNvSpPr>
          <p:nvPr/>
        </p:nvSpPr>
        <p:spPr>
          <a:xfrm>
            <a:off x="838200" y="365124"/>
            <a:ext cx="10515600" cy="8024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/>
              <a:t>Sketch on its proof</a:t>
            </a:r>
            <a:endParaRPr lang="zh-TW" altLang="en-US" dirty="0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717A876A-70DF-4A49-87D1-19CC65D0F6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7673" y="1800665"/>
            <a:ext cx="7230484" cy="349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6576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E2F9ED7-32F3-4B82-B2FC-E63CE31FDD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6092"/>
            <a:ext cx="10515600" cy="534573"/>
          </a:xfrm>
        </p:spPr>
        <p:txBody>
          <a:bodyPr/>
          <a:lstStyle/>
          <a:p>
            <a:r>
              <a:rPr lang="en-US" altLang="zh-TW" dirty="0"/>
              <a:t>Correctness</a:t>
            </a:r>
            <a:endParaRPr lang="zh-TW" altLang="en-US" dirty="0"/>
          </a:p>
        </p:txBody>
      </p:sp>
      <p:sp>
        <p:nvSpPr>
          <p:cNvPr id="117" name="標題 1">
            <a:extLst>
              <a:ext uri="{FF2B5EF4-FFF2-40B4-BE49-F238E27FC236}">
                <a16:creationId xmlns:a16="http://schemas.microsoft.com/office/drawing/2014/main" id="{C948E76E-5AEB-4908-B9B4-8B649EDFE82B}"/>
              </a:ext>
            </a:extLst>
          </p:cNvPr>
          <p:cNvSpPr txBox="1">
            <a:spLocks/>
          </p:cNvSpPr>
          <p:nvPr/>
        </p:nvSpPr>
        <p:spPr>
          <a:xfrm>
            <a:off x="838200" y="365124"/>
            <a:ext cx="10515600" cy="8024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/>
              <a:t>Sketch on its proof</a:t>
            </a:r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319DC59C-9181-4475-8D35-111F2CD283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16"/>
          <a:stretch/>
        </p:blipFill>
        <p:spPr>
          <a:xfrm>
            <a:off x="2218784" y="1899140"/>
            <a:ext cx="7754432" cy="3230310"/>
          </a:xfrm>
          <a:prstGeom prst="rect">
            <a:avLst/>
          </a:prstGeom>
        </p:spPr>
      </p:pic>
      <p:pic>
        <p:nvPicPr>
          <p:cNvPr id="2" name="圖片 1">
            <a:extLst>
              <a:ext uri="{FF2B5EF4-FFF2-40B4-BE49-F238E27FC236}">
                <a16:creationId xmlns:a16="http://schemas.microsoft.com/office/drawing/2014/main" id="{8BFE3C62-7B0F-4B56-B334-F1E4765C71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7450" y="5283201"/>
            <a:ext cx="7277100" cy="120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5537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E2F9ED7-32F3-4B82-B2FC-E63CE31FDD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6092"/>
            <a:ext cx="10515600" cy="534573"/>
          </a:xfrm>
        </p:spPr>
        <p:txBody>
          <a:bodyPr/>
          <a:lstStyle/>
          <a:p>
            <a:r>
              <a:rPr lang="en-US" altLang="zh-TW" dirty="0"/>
              <a:t>Correctness</a:t>
            </a:r>
            <a:endParaRPr lang="zh-TW" altLang="en-US" dirty="0"/>
          </a:p>
        </p:txBody>
      </p:sp>
      <p:sp>
        <p:nvSpPr>
          <p:cNvPr id="117" name="標題 1">
            <a:extLst>
              <a:ext uri="{FF2B5EF4-FFF2-40B4-BE49-F238E27FC236}">
                <a16:creationId xmlns:a16="http://schemas.microsoft.com/office/drawing/2014/main" id="{C948E76E-5AEB-4908-B9B4-8B649EDFE82B}"/>
              </a:ext>
            </a:extLst>
          </p:cNvPr>
          <p:cNvSpPr txBox="1">
            <a:spLocks/>
          </p:cNvSpPr>
          <p:nvPr/>
        </p:nvSpPr>
        <p:spPr>
          <a:xfrm>
            <a:off x="838200" y="365124"/>
            <a:ext cx="10515600" cy="8024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/>
              <a:t>Sketch on its proof</a:t>
            </a:r>
            <a:endParaRPr lang="zh-TW" altLang="en-US" dirty="0"/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A7094B97-D8EC-43BB-97A2-1DD0C531D3A1}"/>
              </a:ext>
            </a:extLst>
          </p:cNvPr>
          <p:cNvSpPr txBox="1"/>
          <p:nvPr/>
        </p:nvSpPr>
        <p:spPr>
          <a:xfrm>
            <a:off x="5022166" y="1581357"/>
            <a:ext cx="2278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Conjecture 1.1</a:t>
            </a:r>
            <a:endParaRPr lang="zh-TW" altLang="en-US" sz="2400" dirty="0"/>
          </a:p>
        </p:txBody>
      </p:sp>
      <p:sp>
        <p:nvSpPr>
          <p:cNvPr id="33" name="文字方塊 32">
            <a:extLst>
              <a:ext uri="{FF2B5EF4-FFF2-40B4-BE49-F238E27FC236}">
                <a16:creationId xmlns:a16="http://schemas.microsoft.com/office/drawing/2014/main" id="{2820080F-DE74-4099-8D2F-BB8AF23BB0CB}"/>
              </a:ext>
            </a:extLst>
          </p:cNvPr>
          <p:cNvSpPr txBox="1"/>
          <p:nvPr/>
        </p:nvSpPr>
        <p:spPr>
          <a:xfrm>
            <a:off x="5022166" y="2614026"/>
            <a:ext cx="18944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Theorem  1.3</a:t>
            </a:r>
            <a:endParaRPr lang="zh-TW" altLang="en-US" sz="2400" dirty="0"/>
          </a:p>
        </p:txBody>
      </p:sp>
      <p:sp>
        <p:nvSpPr>
          <p:cNvPr id="34" name="文字方塊 33">
            <a:extLst>
              <a:ext uri="{FF2B5EF4-FFF2-40B4-BE49-F238E27FC236}">
                <a16:creationId xmlns:a16="http://schemas.microsoft.com/office/drawing/2014/main" id="{AEE57FBB-0DBC-42E0-B310-4BF5B8D37EAD}"/>
              </a:ext>
            </a:extLst>
          </p:cNvPr>
          <p:cNvSpPr txBox="1"/>
          <p:nvPr/>
        </p:nvSpPr>
        <p:spPr>
          <a:xfrm>
            <a:off x="3882682" y="3962622"/>
            <a:ext cx="18944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Theorem  1.4</a:t>
            </a:r>
            <a:endParaRPr lang="zh-TW" altLang="en-US" sz="2400" dirty="0"/>
          </a:p>
        </p:txBody>
      </p:sp>
      <p:sp>
        <p:nvSpPr>
          <p:cNvPr id="35" name="文字方塊 34">
            <a:extLst>
              <a:ext uri="{FF2B5EF4-FFF2-40B4-BE49-F238E27FC236}">
                <a16:creationId xmlns:a16="http://schemas.microsoft.com/office/drawing/2014/main" id="{8097150F-E516-4522-91A6-3E0AFDCA1E2D}"/>
              </a:ext>
            </a:extLst>
          </p:cNvPr>
          <p:cNvSpPr txBox="1"/>
          <p:nvPr/>
        </p:nvSpPr>
        <p:spPr>
          <a:xfrm>
            <a:off x="6367976" y="3782310"/>
            <a:ext cx="21382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chemeClr val="accent1"/>
                </a:solidFill>
              </a:rPr>
              <a:t>The case of </a:t>
            </a:r>
          </a:p>
          <a:p>
            <a:r>
              <a:rPr lang="en-US" altLang="zh-TW" sz="2400" dirty="0">
                <a:solidFill>
                  <a:schemeClr val="accent1"/>
                </a:solidFill>
              </a:rPr>
              <a:t>extremal graph</a:t>
            </a:r>
          </a:p>
          <a:p>
            <a:r>
              <a:rPr lang="en-US" altLang="zh-TW" sz="2400" dirty="0">
                <a:solidFill>
                  <a:schemeClr val="accent1"/>
                </a:solidFill>
              </a:rPr>
              <a:t>And Lemma 5.4</a:t>
            </a:r>
            <a:endParaRPr lang="zh-TW" altLang="en-US" sz="2400" dirty="0">
              <a:solidFill>
                <a:schemeClr val="accent1"/>
              </a:solidFill>
            </a:endParaRPr>
          </a:p>
        </p:txBody>
      </p:sp>
      <p:sp>
        <p:nvSpPr>
          <p:cNvPr id="37" name="文字方塊 36">
            <a:extLst>
              <a:ext uri="{FF2B5EF4-FFF2-40B4-BE49-F238E27FC236}">
                <a16:creationId xmlns:a16="http://schemas.microsoft.com/office/drawing/2014/main" id="{CD41D4F8-6878-4315-86D3-94F4BFE2AC56}"/>
              </a:ext>
            </a:extLst>
          </p:cNvPr>
          <p:cNvSpPr txBox="1"/>
          <p:nvPr/>
        </p:nvSpPr>
        <p:spPr>
          <a:xfrm>
            <a:off x="3962397" y="4948646"/>
            <a:ext cx="18944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Lemma  4.2</a:t>
            </a:r>
            <a:endParaRPr lang="zh-TW" altLang="en-US" sz="2400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7720FC28-C1AB-488F-AC1D-CB1D4D16BE0B}"/>
              </a:ext>
            </a:extLst>
          </p:cNvPr>
          <p:cNvSpPr/>
          <p:nvPr/>
        </p:nvSpPr>
        <p:spPr>
          <a:xfrm>
            <a:off x="3319976" y="5954007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dirty="0"/>
              <a:t>G. </a:t>
            </a:r>
            <a:r>
              <a:rPr lang="en-US" altLang="zh-TW" dirty="0" err="1"/>
              <a:t>Besomi</a:t>
            </a:r>
            <a:r>
              <a:rPr lang="en-US" altLang="zh-TW" dirty="0"/>
              <a:t>, M. </a:t>
            </a:r>
            <a:r>
              <a:rPr lang="en-US" altLang="zh-TW" dirty="0" err="1"/>
              <a:t>Pavez</a:t>
            </a:r>
            <a:r>
              <a:rPr lang="en-US" altLang="zh-TW" dirty="0"/>
              <a:t>-Signe, and M. Stein, \' Degree conditions for embedding trees, SIAM J. Discrete Math., 33 (2019), pp. 1521--1555, https://doi.org/10.1137/18M1210861.</a:t>
            </a:r>
            <a:endParaRPr lang="zh-TW" altLang="en-US" dirty="0"/>
          </a:p>
        </p:txBody>
      </p:sp>
      <p:cxnSp>
        <p:nvCxnSpPr>
          <p:cNvPr id="8" name="直線單箭頭接點 7">
            <a:extLst>
              <a:ext uri="{FF2B5EF4-FFF2-40B4-BE49-F238E27FC236}">
                <a16:creationId xmlns:a16="http://schemas.microsoft.com/office/drawing/2014/main" id="{66F6C73B-84A6-4781-8006-9FE2CC9C7AE4}"/>
              </a:ext>
            </a:extLst>
          </p:cNvPr>
          <p:cNvCxnSpPr/>
          <p:nvPr/>
        </p:nvCxnSpPr>
        <p:spPr>
          <a:xfrm flipV="1">
            <a:off x="4801770" y="5340645"/>
            <a:ext cx="0" cy="594025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單箭頭接點 40">
            <a:extLst>
              <a:ext uri="{FF2B5EF4-FFF2-40B4-BE49-F238E27FC236}">
                <a16:creationId xmlns:a16="http://schemas.microsoft.com/office/drawing/2014/main" id="{45B43FDB-315C-4DC3-9402-CACFCEC36183}"/>
              </a:ext>
            </a:extLst>
          </p:cNvPr>
          <p:cNvCxnSpPr/>
          <p:nvPr/>
        </p:nvCxnSpPr>
        <p:spPr>
          <a:xfrm flipV="1">
            <a:off x="5938906" y="2020001"/>
            <a:ext cx="0" cy="594025"/>
          </a:xfrm>
          <a:prstGeom prst="straightConnector1">
            <a:avLst/>
          </a:prstGeom>
          <a:ln w="76200">
            <a:solidFill>
              <a:schemeClr val="accent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字方塊 8">
            <a:extLst>
              <a:ext uri="{FF2B5EF4-FFF2-40B4-BE49-F238E27FC236}">
                <a16:creationId xmlns:a16="http://schemas.microsoft.com/office/drawing/2014/main" id="{7D9125F6-C8DD-448C-AD78-C6D6597408E1}"/>
              </a:ext>
            </a:extLst>
          </p:cNvPr>
          <p:cNvSpPr txBox="1"/>
          <p:nvPr/>
        </p:nvSpPr>
        <p:spPr>
          <a:xfrm>
            <a:off x="3249637" y="2173621"/>
            <a:ext cx="2464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chemeClr val="accent1"/>
                </a:solidFill>
              </a:rPr>
              <a:t>An approximate version</a:t>
            </a:r>
            <a:endParaRPr lang="zh-TW" altLang="en-US" dirty="0">
              <a:solidFill>
                <a:schemeClr val="accent1"/>
              </a:solidFill>
            </a:endParaRPr>
          </a:p>
        </p:txBody>
      </p:sp>
      <p:cxnSp>
        <p:nvCxnSpPr>
          <p:cNvPr id="45" name="直線單箭頭接點 44">
            <a:extLst>
              <a:ext uri="{FF2B5EF4-FFF2-40B4-BE49-F238E27FC236}">
                <a16:creationId xmlns:a16="http://schemas.microsoft.com/office/drawing/2014/main" id="{5B133DEA-2639-488B-8A16-2726BDFB9521}"/>
              </a:ext>
            </a:extLst>
          </p:cNvPr>
          <p:cNvCxnSpPr>
            <a:cxnSpLocks/>
            <a:stCxn id="34" idx="0"/>
            <a:endCxn id="33" idx="2"/>
          </p:cNvCxnSpPr>
          <p:nvPr/>
        </p:nvCxnSpPr>
        <p:spPr>
          <a:xfrm flipV="1">
            <a:off x="4829907" y="3075691"/>
            <a:ext cx="1139484" cy="88693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文字方塊 49">
            <a:extLst>
              <a:ext uri="{FF2B5EF4-FFF2-40B4-BE49-F238E27FC236}">
                <a16:creationId xmlns:a16="http://schemas.microsoft.com/office/drawing/2014/main" id="{1DD53DAA-8045-418E-BF59-AABC1CE0ABBD}"/>
              </a:ext>
            </a:extLst>
          </p:cNvPr>
          <p:cNvSpPr txBox="1"/>
          <p:nvPr/>
        </p:nvSpPr>
        <p:spPr>
          <a:xfrm>
            <a:off x="2760785" y="3067867"/>
            <a:ext cx="2464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chemeClr val="accent1"/>
                </a:solidFill>
              </a:rPr>
              <a:t>An weaken version excludes extremal case</a:t>
            </a:r>
            <a:endParaRPr lang="zh-TW" altLang="en-US" dirty="0">
              <a:solidFill>
                <a:schemeClr val="accent1"/>
              </a:solidFill>
            </a:endParaRPr>
          </a:p>
        </p:txBody>
      </p:sp>
      <p:cxnSp>
        <p:nvCxnSpPr>
          <p:cNvPr id="51" name="直線單箭頭接點 50">
            <a:extLst>
              <a:ext uri="{FF2B5EF4-FFF2-40B4-BE49-F238E27FC236}">
                <a16:creationId xmlns:a16="http://schemas.microsoft.com/office/drawing/2014/main" id="{B7F3B793-9D33-44A6-8267-F4FDD82D72AB}"/>
              </a:ext>
            </a:extLst>
          </p:cNvPr>
          <p:cNvCxnSpPr>
            <a:cxnSpLocks/>
            <a:stCxn id="35" idx="0"/>
            <a:endCxn id="33" idx="2"/>
          </p:cNvCxnSpPr>
          <p:nvPr/>
        </p:nvCxnSpPr>
        <p:spPr>
          <a:xfrm flipH="1" flipV="1">
            <a:off x="5969391" y="3075691"/>
            <a:ext cx="1467722" cy="70661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字方塊 53">
            <a:extLst>
              <a:ext uri="{FF2B5EF4-FFF2-40B4-BE49-F238E27FC236}">
                <a16:creationId xmlns:a16="http://schemas.microsoft.com/office/drawing/2014/main" id="{49F1C60B-E6F1-4446-8B48-138C3F777D21}"/>
              </a:ext>
            </a:extLst>
          </p:cNvPr>
          <p:cNvSpPr txBox="1"/>
          <p:nvPr/>
        </p:nvSpPr>
        <p:spPr>
          <a:xfrm>
            <a:off x="7306993" y="3203423"/>
            <a:ext cx="2934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chemeClr val="accent1"/>
                </a:solidFill>
              </a:rPr>
              <a:t>Together with 1.4 proves 1.3</a:t>
            </a:r>
            <a:endParaRPr lang="zh-TW" altLang="en-US" dirty="0">
              <a:solidFill>
                <a:schemeClr val="accent1"/>
              </a:solidFill>
            </a:endParaRPr>
          </a:p>
        </p:txBody>
      </p:sp>
      <p:sp>
        <p:nvSpPr>
          <p:cNvPr id="55" name="文字方塊 54">
            <a:extLst>
              <a:ext uri="{FF2B5EF4-FFF2-40B4-BE49-F238E27FC236}">
                <a16:creationId xmlns:a16="http://schemas.microsoft.com/office/drawing/2014/main" id="{D74FCAF8-E0E9-4302-9790-4F559EB23763}"/>
              </a:ext>
            </a:extLst>
          </p:cNvPr>
          <p:cNvSpPr txBox="1"/>
          <p:nvPr/>
        </p:nvSpPr>
        <p:spPr>
          <a:xfrm>
            <a:off x="4132385" y="5452991"/>
            <a:ext cx="644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chemeClr val="accent1"/>
                </a:solidFill>
              </a:rPr>
              <a:t>from</a:t>
            </a:r>
            <a:endParaRPr lang="zh-TW" altLang="en-US" dirty="0">
              <a:solidFill>
                <a:schemeClr val="accent1"/>
              </a:solidFill>
            </a:endParaRPr>
          </a:p>
        </p:txBody>
      </p:sp>
      <p:cxnSp>
        <p:nvCxnSpPr>
          <p:cNvPr id="56" name="直線單箭頭接點 55">
            <a:extLst>
              <a:ext uri="{FF2B5EF4-FFF2-40B4-BE49-F238E27FC236}">
                <a16:creationId xmlns:a16="http://schemas.microsoft.com/office/drawing/2014/main" id="{276F4FFA-D7EC-426C-9892-6235E5A9BAA1}"/>
              </a:ext>
            </a:extLst>
          </p:cNvPr>
          <p:cNvCxnSpPr/>
          <p:nvPr/>
        </p:nvCxnSpPr>
        <p:spPr>
          <a:xfrm flipV="1">
            <a:off x="4801770" y="4424287"/>
            <a:ext cx="0" cy="594025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文字方塊 56">
            <a:extLst>
              <a:ext uri="{FF2B5EF4-FFF2-40B4-BE49-F238E27FC236}">
                <a16:creationId xmlns:a16="http://schemas.microsoft.com/office/drawing/2014/main" id="{7926EB3D-9241-4993-9018-1388111E2D14}"/>
              </a:ext>
            </a:extLst>
          </p:cNvPr>
          <p:cNvSpPr txBox="1"/>
          <p:nvPr/>
        </p:nvSpPr>
        <p:spPr>
          <a:xfrm>
            <a:off x="3882682" y="4557974"/>
            <a:ext cx="888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chemeClr val="accent1"/>
                </a:solidFill>
              </a:rPr>
              <a:t>proves</a:t>
            </a:r>
            <a:endParaRPr lang="zh-TW" altLang="en-US" dirty="0">
              <a:solidFill>
                <a:schemeClr val="accent1"/>
              </a:solidFill>
            </a:endParaRPr>
          </a:p>
        </p:txBody>
      </p:sp>
      <p:cxnSp>
        <p:nvCxnSpPr>
          <p:cNvPr id="23" name="直線單箭頭接點 22">
            <a:extLst>
              <a:ext uri="{FF2B5EF4-FFF2-40B4-BE49-F238E27FC236}">
                <a16:creationId xmlns:a16="http://schemas.microsoft.com/office/drawing/2014/main" id="{AE56EB89-CA36-4979-8FB8-61EB02CDD277}"/>
              </a:ext>
            </a:extLst>
          </p:cNvPr>
          <p:cNvCxnSpPr>
            <a:cxnSpLocks/>
          </p:cNvCxnSpPr>
          <p:nvPr/>
        </p:nvCxnSpPr>
        <p:spPr>
          <a:xfrm flipV="1">
            <a:off x="7473054" y="4982639"/>
            <a:ext cx="0" cy="1007365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E860DD68-2118-4879-8F9F-313F89935A37}"/>
              </a:ext>
            </a:extLst>
          </p:cNvPr>
          <p:cNvSpPr txBox="1"/>
          <p:nvPr/>
        </p:nvSpPr>
        <p:spPr>
          <a:xfrm>
            <a:off x="6870103" y="5283657"/>
            <a:ext cx="644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chemeClr val="accent1"/>
                </a:solidFill>
              </a:rPr>
              <a:t>from</a:t>
            </a:r>
            <a:endParaRPr lang="zh-TW" alt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8789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262527D-2AF6-44D5-9100-933541C5C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outline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63A7E68-2646-4928-B233-40BD3C770C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Problem definition</a:t>
            </a:r>
          </a:p>
          <a:p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Proposed conjecture</a:t>
            </a:r>
          </a:p>
          <a:p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Sketch on its proof</a:t>
            </a:r>
          </a:p>
          <a:p>
            <a:pPr marL="0" indent="0">
              <a:buNone/>
            </a:pP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	-&gt; sharpness</a:t>
            </a:r>
          </a:p>
          <a:p>
            <a:pPr marL="0" indent="0">
              <a:buNone/>
            </a:pP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	-&gt; correctness</a:t>
            </a:r>
          </a:p>
          <a:p>
            <a:r>
              <a:rPr lang="en-US" altLang="zh-TW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32742145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E2F9ED7-32F3-4B82-B2FC-E63CE31FDD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6093"/>
            <a:ext cx="10515600" cy="15214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dirty="0"/>
              <a:t>Contribution</a:t>
            </a:r>
          </a:p>
          <a:p>
            <a:pPr marL="0" indent="0">
              <a:buNone/>
            </a:pPr>
            <a:r>
              <a:rPr lang="en-US" altLang="zh-TW" dirty="0"/>
              <a:t>	-&gt; conjecture 1.1</a:t>
            </a:r>
          </a:p>
          <a:p>
            <a:pPr marL="0" indent="0">
              <a:buNone/>
            </a:pPr>
            <a:r>
              <a:rPr lang="en-US" altLang="zh-TW" dirty="0"/>
              <a:t>	-&gt; proof of approximation version</a:t>
            </a:r>
          </a:p>
        </p:txBody>
      </p:sp>
      <p:sp>
        <p:nvSpPr>
          <p:cNvPr id="117" name="標題 1">
            <a:extLst>
              <a:ext uri="{FF2B5EF4-FFF2-40B4-BE49-F238E27FC236}">
                <a16:creationId xmlns:a16="http://schemas.microsoft.com/office/drawing/2014/main" id="{C948E76E-5AEB-4908-B9B4-8B649EDFE82B}"/>
              </a:ext>
            </a:extLst>
          </p:cNvPr>
          <p:cNvSpPr txBox="1">
            <a:spLocks/>
          </p:cNvSpPr>
          <p:nvPr/>
        </p:nvSpPr>
        <p:spPr>
          <a:xfrm>
            <a:off x="838200" y="365124"/>
            <a:ext cx="10515600" cy="8024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/>
              <a:t>Conclusion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534D7D96-472D-49F7-9BE4-76D153DDC4B0}"/>
                  </a:ext>
                </a:extLst>
              </p:cNvPr>
              <p:cNvSpPr/>
              <p:nvPr/>
            </p:nvSpPr>
            <p:spPr>
              <a:xfrm>
                <a:off x="838200" y="3735051"/>
                <a:ext cx="6096000" cy="138499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altLang="zh-TW" sz="2800" dirty="0"/>
                  <a:t> Future work</a:t>
                </a:r>
              </a:p>
              <a:p>
                <a:r>
                  <a:rPr lang="en-US" altLang="zh-TW" sz="2800" dirty="0"/>
                  <a:t>	-&gt; generalize on </a:t>
                </a:r>
                <a14:m>
                  <m:oMath xmlns:m="http://schemas.openxmlformats.org/officeDocument/2006/math">
                    <m:r>
                      <a:rPr lang="en-US" altLang="zh-TW" sz="2800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endParaRPr lang="en-US" altLang="zh-TW" sz="2800" dirty="0"/>
              </a:p>
              <a:p>
                <a:r>
                  <a:rPr lang="en-US" altLang="zh-TW" sz="2800" dirty="0"/>
                  <a:t>	-&gt; improve 1/67</a:t>
                </a:r>
              </a:p>
            </p:txBody>
          </p:sp>
        </mc:Choice>
        <mc:Fallback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534D7D96-472D-49F7-9BE4-76D153DDC4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735051"/>
                <a:ext cx="6096000" cy="1384995"/>
              </a:xfrm>
              <a:prstGeom prst="rect">
                <a:avLst/>
              </a:prstGeom>
              <a:blipFill>
                <a:blip r:embed="rId2"/>
                <a:stretch>
                  <a:fillRect l="-800" t="-4405" b="-1189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圖片 5">
            <a:extLst>
              <a:ext uri="{FF2B5EF4-FFF2-40B4-BE49-F238E27FC236}">
                <a16:creationId xmlns:a16="http://schemas.microsoft.com/office/drawing/2014/main" id="{FACF0603-0F65-4128-9301-6C955701E7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57" y="2886065"/>
            <a:ext cx="10381343" cy="750510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DE8F1CE2-9B41-4413-A020-EAB8AEFD40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4376" y="5218522"/>
            <a:ext cx="10279424" cy="1418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649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7BDD285-45D0-46E3-9626-D9BECB0A3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4288" y="2766218"/>
            <a:ext cx="6077712" cy="1325563"/>
          </a:xfrm>
        </p:spPr>
        <p:txBody>
          <a:bodyPr/>
          <a:lstStyle/>
          <a:p>
            <a:r>
              <a:rPr lang="en-US" altLang="zh-TW" dirty="0"/>
              <a:t>Thanks for your listening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053678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標題 1">
            <a:extLst>
              <a:ext uri="{FF2B5EF4-FFF2-40B4-BE49-F238E27FC236}">
                <a16:creationId xmlns:a16="http://schemas.microsoft.com/office/drawing/2014/main" id="{C948E76E-5AEB-4908-B9B4-8B649EDFE82B}"/>
              </a:ext>
            </a:extLst>
          </p:cNvPr>
          <p:cNvSpPr txBox="1">
            <a:spLocks/>
          </p:cNvSpPr>
          <p:nvPr/>
        </p:nvSpPr>
        <p:spPr>
          <a:xfrm>
            <a:off x="838200" y="365124"/>
            <a:ext cx="10515600" cy="8024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/>
              <a:t>Reference</a:t>
            </a:r>
            <a:endParaRPr lang="zh-TW" altLang="en-US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32FC4F00-7C2D-42F9-9EC7-28065187AE39}"/>
              </a:ext>
            </a:extLst>
          </p:cNvPr>
          <p:cNvSpPr/>
          <p:nvPr/>
        </p:nvSpPr>
        <p:spPr>
          <a:xfrm>
            <a:off x="1018032" y="1322755"/>
            <a:ext cx="10594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Guido </a:t>
            </a:r>
            <a:r>
              <a:rPr lang="en-US" altLang="zh-TW" dirty="0" err="1"/>
              <a:t>Besomi</a:t>
            </a:r>
            <a:r>
              <a:rPr lang="en-US" altLang="zh-TW" dirty="0"/>
              <a:t>, </a:t>
            </a:r>
            <a:r>
              <a:rPr lang="en-US" altLang="zh-TW" dirty="0" err="1"/>
              <a:t>Matías</a:t>
            </a:r>
            <a:r>
              <a:rPr lang="en-US" altLang="zh-TW" dirty="0"/>
              <a:t> </a:t>
            </a:r>
            <a:r>
              <a:rPr lang="en-US" altLang="zh-TW" dirty="0" err="1"/>
              <a:t>Pavez-Signé</a:t>
            </a:r>
            <a:r>
              <a:rPr lang="en-US" altLang="zh-TW" dirty="0"/>
              <a:t>, and Maya Stein </a:t>
            </a:r>
            <a:r>
              <a:rPr lang="en-US" altLang="zh-TW" i="1" dirty="0"/>
              <a:t>SIAM J. Discrete Math.</a:t>
            </a:r>
            <a:r>
              <a:rPr lang="en-US" altLang="zh-TW" dirty="0"/>
              <a:t>, 34(4), 2108–2123. (16 pages)</a:t>
            </a:r>
          </a:p>
        </p:txBody>
      </p:sp>
    </p:spTree>
    <p:extLst>
      <p:ext uri="{BB962C8B-B14F-4D97-AF65-F5344CB8AC3E}">
        <p14:creationId xmlns:p14="http://schemas.microsoft.com/office/powerpoint/2010/main" val="3439799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303D2FD-1F73-4B96-A107-5F80BB34E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802493"/>
          </a:xfrm>
        </p:spPr>
        <p:txBody>
          <a:bodyPr>
            <a:normAutofit/>
          </a:bodyPr>
          <a:lstStyle/>
          <a:p>
            <a:r>
              <a:rPr lang="en-US" altLang="zh-TW" dirty="0"/>
              <a:t>Problem definition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E2F9ED7-32F3-4B82-B2FC-E63CE31FDD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6092"/>
            <a:ext cx="10515600" cy="534573"/>
          </a:xfrm>
        </p:spPr>
        <p:txBody>
          <a:bodyPr/>
          <a:lstStyle/>
          <a:p>
            <a:r>
              <a:rPr lang="en-US" altLang="zh-TW" dirty="0"/>
              <a:t>Subgraph containment problem:</a:t>
            </a:r>
            <a:endParaRPr lang="zh-TW" altLang="en-US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9A60DDC8-F41F-428E-857D-34F2D211A1A7}"/>
              </a:ext>
            </a:extLst>
          </p:cNvPr>
          <p:cNvSpPr/>
          <p:nvPr/>
        </p:nvSpPr>
        <p:spPr>
          <a:xfrm>
            <a:off x="10112796" y="4442778"/>
            <a:ext cx="360000" cy="36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CA3D8B63-A219-4794-A09D-C1286605F6E0}"/>
              </a:ext>
            </a:extLst>
          </p:cNvPr>
          <p:cNvSpPr/>
          <p:nvPr/>
        </p:nvSpPr>
        <p:spPr>
          <a:xfrm>
            <a:off x="9236981" y="3553099"/>
            <a:ext cx="360000" cy="36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橢圓 5">
            <a:extLst>
              <a:ext uri="{FF2B5EF4-FFF2-40B4-BE49-F238E27FC236}">
                <a16:creationId xmlns:a16="http://schemas.microsoft.com/office/drawing/2014/main" id="{B3BDEC05-20EB-408E-B644-FC29B723389D}"/>
              </a:ext>
            </a:extLst>
          </p:cNvPr>
          <p:cNvSpPr/>
          <p:nvPr/>
        </p:nvSpPr>
        <p:spPr>
          <a:xfrm>
            <a:off x="7912273" y="3553099"/>
            <a:ext cx="360000" cy="36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橢圓 6">
            <a:extLst>
              <a:ext uri="{FF2B5EF4-FFF2-40B4-BE49-F238E27FC236}">
                <a16:creationId xmlns:a16="http://schemas.microsoft.com/office/drawing/2014/main" id="{C27D11CC-F873-4965-A57B-9A88A562F20C}"/>
              </a:ext>
            </a:extLst>
          </p:cNvPr>
          <p:cNvSpPr/>
          <p:nvPr/>
        </p:nvSpPr>
        <p:spPr>
          <a:xfrm>
            <a:off x="9921608" y="2478195"/>
            <a:ext cx="360000" cy="36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CD647853-C4A9-4802-AE37-51A00122ED9B}"/>
              </a:ext>
            </a:extLst>
          </p:cNvPr>
          <p:cNvCxnSpPr>
            <a:cxnSpLocks/>
            <a:stCxn id="5" idx="7"/>
            <a:endCxn id="7" idx="3"/>
          </p:cNvCxnSpPr>
          <p:nvPr/>
        </p:nvCxnSpPr>
        <p:spPr>
          <a:xfrm flipV="1">
            <a:off x="9544260" y="2785474"/>
            <a:ext cx="430069" cy="82034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78DE59C2-B97D-42F3-8C5C-617BCF482CD2}"/>
              </a:ext>
            </a:extLst>
          </p:cNvPr>
          <p:cNvCxnSpPr>
            <a:cxnSpLocks/>
            <a:stCxn id="5" idx="5"/>
            <a:endCxn id="4" idx="1"/>
          </p:cNvCxnSpPr>
          <p:nvPr/>
        </p:nvCxnSpPr>
        <p:spPr>
          <a:xfrm>
            <a:off x="9544260" y="3860378"/>
            <a:ext cx="621257" cy="63512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接點 15">
            <a:extLst>
              <a:ext uri="{FF2B5EF4-FFF2-40B4-BE49-F238E27FC236}">
                <a16:creationId xmlns:a16="http://schemas.microsoft.com/office/drawing/2014/main" id="{396161F8-3516-43D0-AE5C-3297DBC2401F}"/>
              </a:ext>
            </a:extLst>
          </p:cNvPr>
          <p:cNvCxnSpPr>
            <a:cxnSpLocks/>
            <a:stCxn id="6" idx="6"/>
            <a:endCxn id="5" idx="2"/>
          </p:cNvCxnSpPr>
          <p:nvPr/>
        </p:nvCxnSpPr>
        <p:spPr>
          <a:xfrm>
            <a:off x="8272273" y="3733099"/>
            <a:ext cx="96470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橢圓 18">
            <a:extLst>
              <a:ext uri="{FF2B5EF4-FFF2-40B4-BE49-F238E27FC236}">
                <a16:creationId xmlns:a16="http://schemas.microsoft.com/office/drawing/2014/main" id="{4B9EDA75-572A-4530-AABD-63FB3AA13951}"/>
              </a:ext>
            </a:extLst>
          </p:cNvPr>
          <p:cNvSpPr/>
          <p:nvPr/>
        </p:nvSpPr>
        <p:spPr>
          <a:xfrm>
            <a:off x="4308263" y="4390057"/>
            <a:ext cx="360000" cy="36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橢圓 19">
            <a:extLst>
              <a:ext uri="{FF2B5EF4-FFF2-40B4-BE49-F238E27FC236}">
                <a16:creationId xmlns:a16="http://schemas.microsoft.com/office/drawing/2014/main" id="{173E6AB2-9EC0-4A00-A5A4-39D0FFBF7097}"/>
              </a:ext>
            </a:extLst>
          </p:cNvPr>
          <p:cNvSpPr/>
          <p:nvPr/>
        </p:nvSpPr>
        <p:spPr>
          <a:xfrm>
            <a:off x="3432448" y="3500378"/>
            <a:ext cx="360000" cy="36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橢圓 20">
            <a:extLst>
              <a:ext uri="{FF2B5EF4-FFF2-40B4-BE49-F238E27FC236}">
                <a16:creationId xmlns:a16="http://schemas.microsoft.com/office/drawing/2014/main" id="{55CF1685-3047-4368-B7B9-DF3331FAF225}"/>
              </a:ext>
            </a:extLst>
          </p:cNvPr>
          <p:cNvSpPr/>
          <p:nvPr/>
        </p:nvSpPr>
        <p:spPr>
          <a:xfrm>
            <a:off x="2107740" y="3500378"/>
            <a:ext cx="360000" cy="36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橢圓 21">
            <a:extLst>
              <a:ext uri="{FF2B5EF4-FFF2-40B4-BE49-F238E27FC236}">
                <a16:creationId xmlns:a16="http://schemas.microsoft.com/office/drawing/2014/main" id="{36A82AAD-BB57-46AC-A932-A444877B79E9}"/>
              </a:ext>
            </a:extLst>
          </p:cNvPr>
          <p:cNvSpPr/>
          <p:nvPr/>
        </p:nvSpPr>
        <p:spPr>
          <a:xfrm>
            <a:off x="4117075" y="2425474"/>
            <a:ext cx="360000" cy="36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3" name="直線接點 22">
            <a:extLst>
              <a:ext uri="{FF2B5EF4-FFF2-40B4-BE49-F238E27FC236}">
                <a16:creationId xmlns:a16="http://schemas.microsoft.com/office/drawing/2014/main" id="{D6106116-611B-4BBF-BC10-BDC65EB1B994}"/>
              </a:ext>
            </a:extLst>
          </p:cNvPr>
          <p:cNvCxnSpPr>
            <a:cxnSpLocks/>
            <a:stCxn id="20" idx="7"/>
            <a:endCxn id="22" idx="3"/>
          </p:cNvCxnSpPr>
          <p:nvPr/>
        </p:nvCxnSpPr>
        <p:spPr>
          <a:xfrm flipV="1">
            <a:off x="3739727" y="2732753"/>
            <a:ext cx="430069" cy="82034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8A479D5B-7774-41E5-BE51-18EFF4D3202B}"/>
              </a:ext>
            </a:extLst>
          </p:cNvPr>
          <p:cNvCxnSpPr>
            <a:cxnSpLocks/>
            <a:stCxn id="20" idx="5"/>
            <a:endCxn id="19" idx="1"/>
          </p:cNvCxnSpPr>
          <p:nvPr/>
        </p:nvCxnSpPr>
        <p:spPr>
          <a:xfrm>
            <a:off x="3739727" y="3807657"/>
            <a:ext cx="621257" cy="63512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接點 24">
            <a:extLst>
              <a:ext uri="{FF2B5EF4-FFF2-40B4-BE49-F238E27FC236}">
                <a16:creationId xmlns:a16="http://schemas.microsoft.com/office/drawing/2014/main" id="{AE1134C1-3F27-4AB4-BB75-2C38C9C22E22}"/>
              </a:ext>
            </a:extLst>
          </p:cNvPr>
          <p:cNvCxnSpPr>
            <a:cxnSpLocks/>
            <a:stCxn id="21" idx="6"/>
            <a:endCxn id="20" idx="2"/>
          </p:cNvCxnSpPr>
          <p:nvPr/>
        </p:nvCxnSpPr>
        <p:spPr>
          <a:xfrm>
            <a:off x="2467740" y="3680378"/>
            <a:ext cx="96470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橢圓 25">
            <a:extLst>
              <a:ext uri="{FF2B5EF4-FFF2-40B4-BE49-F238E27FC236}">
                <a16:creationId xmlns:a16="http://schemas.microsoft.com/office/drawing/2014/main" id="{F9854C9E-0725-41D7-A0FD-C5E3884B6DC6}"/>
              </a:ext>
            </a:extLst>
          </p:cNvPr>
          <p:cNvSpPr/>
          <p:nvPr/>
        </p:nvSpPr>
        <p:spPr>
          <a:xfrm>
            <a:off x="2467740" y="4750057"/>
            <a:ext cx="360000" cy="360000"/>
          </a:xfrm>
          <a:prstGeom prst="ellipse">
            <a:avLst/>
          </a:prstGeom>
          <a:solidFill>
            <a:srgbClr val="4472C4">
              <a:alpha val="30196"/>
            </a:srgbClr>
          </a:solidFill>
          <a:ln>
            <a:solidFill>
              <a:srgbClr val="000000">
                <a:alpha val="3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7" name="直線接點 26">
            <a:extLst>
              <a:ext uri="{FF2B5EF4-FFF2-40B4-BE49-F238E27FC236}">
                <a16:creationId xmlns:a16="http://schemas.microsoft.com/office/drawing/2014/main" id="{B5C250B6-5C85-4484-95FE-4BEC51EA5042}"/>
              </a:ext>
            </a:extLst>
          </p:cNvPr>
          <p:cNvCxnSpPr>
            <a:cxnSpLocks/>
            <a:stCxn id="20" idx="3"/>
            <a:endCxn id="26" idx="7"/>
          </p:cNvCxnSpPr>
          <p:nvPr/>
        </p:nvCxnSpPr>
        <p:spPr>
          <a:xfrm flipH="1">
            <a:off x="2775019" y="3807657"/>
            <a:ext cx="710150" cy="995121"/>
          </a:xfrm>
          <a:prstGeom prst="line">
            <a:avLst/>
          </a:prstGeom>
          <a:ln w="28575">
            <a:solidFill>
              <a:srgbClr val="000000">
                <a:alpha val="3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接點 29">
            <a:extLst>
              <a:ext uri="{FF2B5EF4-FFF2-40B4-BE49-F238E27FC236}">
                <a16:creationId xmlns:a16="http://schemas.microsoft.com/office/drawing/2014/main" id="{37611F17-23BD-4C80-A910-D8DAF21A20AD}"/>
              </a:ext>
            </a:extLst>
          </p:cNvPr>
          <p:cNvCxnSpPr>
            <a:cxnSpLocks/>
            <a:stCxn id="19" idx="2"/>
            <a:endCxn id="26" idx="6"/>
          </p:cNvCxnSpPr>
          <p:nvPr/>
        </p:nvCxnSpPr>
        <p:spPr>
          <a:xfrm flipH="1">
            <a:off x="2827740" y="4570057"/>
            <a:ext cx="1480523" cy="360000"/>
          </a:xfrm>
          <a:prstGeom prst="line">
            <a:avLst/>
          </a:prstGeom>
          <a:ln w="28575">
            <a:solidFill>
              <a:srgbClr val="000000">
                <a:alpha val="3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接點 32">
            <a:extLst>
              <a:ext uri="{FF2B5EF4-FFF2-40B4-BE49-F238E27FC236}">
                <a16:creationId xmlns:a16="http://schemas.microsoft.com/office/drawing/2014/main" id="{95EC54DE-82F3-40EC-9443-80E19E7B7903}"/>
              </a:ext>
            </a:extLst>
          </p:cNvPr>
          <p:cNvCxnSpPr>
            <a:cxnSpLocks/>
            <a:stCxn id="21" idx="5"/>
            <a:endCxn id="19" idx="1"/>
          </p:cNvCxnSpPr>
          <p:nvPr/>
        </p:nvCxnSpPr>
        <p:spPr>
          <a:xfrm>
            <a:off x="2415019" y="3807657"/>
            <a:ext cx="1945965" cy="635121"/>
          </a:xfrm>
          <a:prstGeom prst="line">
            <a:avLst/>
          </a:prstGeom>
          <a:ln w="28575">
            <a:solidFill>
              <a:srgbClr val="000000">
                <a:alpha val="3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橢圓 36">
            <a:extLst>
              <a:ext uri="{FF2B5EF4-FFF2-40B4-BE49-F238E27FC236}">
                <a16:creationId xmlns:a16="http://schemas.microsoft.com/office/drawing/2014/main" id="{E2331089-42C0-4251-B074-92D6019355EB}"/>
              </a:ext>
            </a:extLst>
          </p:cNvPr>
          <p:cNvSpPr/>
          <p:nvPr/>
        </p:nvSpPr>
        <p:spPr>
          <a:xfrm>
            <a:off x="2837253" y="2629287"/>
            <a:ext cx="360000" cy="360000"/>
          </a:xfrm>
          <a:prstGeom prst="ellipse">
            <a:avLst/>
          </a:prstGeom>
          <a:solidFill>
            <a:srgbClr val="4472C4">
              <a:alpha val="30196"/>
            </a:srgbClr>
          </a:solidFill>
          <a:ln>
            <a:solidFill>
              <a:srgbClr val="000000">
                <a:alpha val="3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39" name="直線接點 38">
            <a:extLst>
              <a:ext uri="{FF2B5EF4-FFF2-40B4-BE49-F238E27FC236}">
                <a16:creationId xmlns:a16="http://schemas.microsoft.com/office/drawing/2014/main" id="{8A6B8550-96E6-444E-977C-AB53EC44699E}"/>
              </a:ext>
            </a:extLst>
          </p:cNvPr>
          <p:cNvCxnSpPr>
            <a:cxnSpLocks/>
            <a:stCxn id="37" idx="6"/>
            <a:endCxn id="22" idx="2"/>
          </p:cNvCxnSpPr>
          <p:nvPr/>
        </p:nvCxnSpPr>
        <p:spPr>
          <a:xfrm flipV="1">
            <a:off x="3197253" y="2605474"/>
            <a:ext cx="919822" cy="203813"/>
          </a:xfrm>
          <a:prstGeom prst="line">
            <a:avLst/>
          </a:prstGeom>
          <a:ln w="28575">
            <a:solidFill>
              <a:srgbClr val="000000">
                <a:alpha val="3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文字方塊 41">
            <a:extLst>
              <a:ext uri="{FF2B5EF4-FFF2-40B4-BE49-F238E27FC236}">
                <a16:creationId xmlns:a16="http://schemas.microsoft.com/office/drawing/2014/main" id="{3654E709-A1FB-4A7B-8B03-6944BA3DBE52}"/>
              </a:ext>
            </a:extLst>
          </p:cNvPr>
          <p:cNvSpPr txBox="1"/>
          <p:nvPr/>
        </p:nvSpPr>
        <p:spPr>
          <a:xfrm>
            <a:off x="1731461" y="1959143"/>
            <a:ext cx="5562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>
                <a:solidFill>
                  <a:schemeClr val="accent1"/>
                </a:solidFill>
              </a:rPr>
              <a:t>A</a:t>
            </a:r>
            <a:endParaRPr lang="zh-TW" altLang="en-US" sz="2400" dirty="0">
              <a:solidFill>
                <a:schemeClr val="accent1"/>
              </a:solidFill>
            </a:endParaRPr>
          </a:p>
        </p:txBody>
      </p:sp>
      <p:sp>
        <p:nvSpPr>
          <p:cNvPr id="43" name="文字方塊 42">
            <a:extLst>
              <a:ext uri="{FF2B5EF4-FFF2-40B4-BE49-F238E27FC236}">
                <a16:creationId xmlns:a16="http://schemas.microsoft.com/office/drawing/2014/main" id="{B51F229A-1675-4044-844B-5786440B8CEC}"/>
              </a:ext>
            </a:extLst>
          </p:cNvPr>
          <p:cNvSpPr txBox="1"/>
          <p:nvPr/>
        </p:nvSpPr>
        <p:spPr>
          <a:xfrm>
            <a:off x="7355994" y="1959142"/>
            <a:ext cx="5562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>
                <a:solidFill>
                  <a:schemeClr val="accent2"/>
                </a:solidFill>
              </a:rPr>
              <a:t>B</a:t>
            </a:r>
            <a:endParaRPr lang="zh-TW" altLang="en-US" sz="2400" dirty="0">
              <a:solidFill>
                <a:schemeClr val="accent2"/>
              </a:solidFill>
            </a:endParaRPr>
          </a:p>
        </p:txBody>
      </p:sp>
      <p:sp>
        <p:nvSpPr>
          <p:cNvPr id="44" name="文字方塊 43">
            <a:extLst>
              <a:ext uri="{FF2B5EF4-FFF2-40B4-BE49-F238E27FC236}">
                <a16:creationId xmlns:a16="http://schemas.microsoft.com/office/drawing/2014/main" id="{BB685915-E853-4EA6-9E6B-2C34FE054360}"/>
              </a:ext>
            </a:extLst>
          </p:cNvPr>
          <p:cNvSpPr txBox="1"/>
          <p:nvPr/>
        </p:nvSpPr>
        <p:spPr>
          <a:xfrm>
            <a:off x="5114271" y="5389005"/>
            <a:ext cx="2519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>
                <a:solidFill>
                  <a:schemeClr val="accent1"/>
                </a:solidFill>
              </a:rPr>
              <a:t>A</a:t>
            </a:r>
            <a:r>
              <a:rPr lang="en-US" altLang="zh-TW" sz="3600" dirty="0"/>
              <a:t> contains </a:t>
            </a:r>
            <a:r>
              <a:rPr lang="en-US" altLang="zh-TW" sz="3600" dirty="0">
                <a:solidFill>
                  <a:schemeClr val="accent2"/>
                </a:solidFill>
              </a:rPr>
              <a:t>B</a:t>
            </a:r>
            <a:endParaRPr lang="zh-TW" altLang="en-US" sz="2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187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303D2FD-1F73-4B96-A107-5F80BB34E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802493"/>
          </a:xfrm>
        </p:spPr>
        <p:txBody>
          <a:bodyPr>
            <a:normAutofit/>
          </a:bodyPr>
          <a:lstStyle/>
          <a:p>
            <a:r>
              <a:rPr lang="en-US" altLang="zh-TW" dirty="0"/>
              <a:t>Problem definition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E2F9ED7-32F3-4B82-B2FC-E63CE31FDD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6092"/>
            <a:ext cx="10515600" cy="534573"/>
          </a:xfrm>
        </p:spPr>
        <p:txBody>
          <a:bodyPr/>
          <a:lstStyle/>
          <a:p>
            <a:r>
              <a:rPr lang="en-US" altLang="zh-TW" dirty="0"/>
              <a:t>Subgraph containment problem:</a:t>
            </a:r>
            <a:endParaRPr lang="zh-TW" altLang="en-US" dirty="0"/>
          </a:p>
        </p:txBody>
      </p:sp>
      <p:sp>
        <p:nvSpPr>
          <p:cNvPr id="7" name="橢圓 6">
            <a:extLst>
              <a:ext uri="{FF2B5EF4-FFF2-40B4-BE49-F238E27FC236}">
                <a16:creationId xmlns:a16="http://schemas.microsoft.com/office/drawing/2014/main" id="{C27D11CC-F873-4965-A57B-9A88A562F20C}"/>
              </a:ext>
            </a:extLst>
          </p:cNvPr>
          <p:cNvSpPr/>
          <p:nvPr/>
        </p:nvSpPr>
        <p:spPr>
          <a:xfrm>
            <a:off x="7868592" y="1899140"/>
            <a:ext cx="360000" cy="36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CD647853-C4A9-4802-AE37-51A00122ED9B}"/>
              </a:ext>
            </a:extLst>
          </p:cNvPr>
          <p:cNvCxnSpPr>
            <a:cxnSpLocks/>
            <a:stCxn id="31" idx="6"/>
            <a:endCxn id="32" idx="2"/>
          </p:cNvCxnSpPr>
          <p:nvPr/>
        </p:nvCxnSpPr>
        <p:spPr>
          <a:xfrm flipV="1">
            <a:off x="8228592" y="2079140"/>
            <a:ext cx="1478113" cy="70229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文字方塊 43">
            <a:extLst>
              <a:ext uri="{FF2B5EF4-FFF2-40B4-BE49-F238E27FC236}">
                <a16:creationId xmlns:a16="http://schemas.microsoft.com/office/drawing/2014/main" id="{BB685915-E853-4EA6-9E6B-2C34FE054360}"/>
              </a:ext>
            </a:extLst>
          </p:cNvPr>
          <p:cNvSpPr txBox="1"/>
          <p:nvPr/>
        </p:nvSpPr>
        <p:spPr>
          <a:xfrm>
            <a:off x="5199517" y="2052943"/>
            <a:ext cx="1792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/>
              <a:t>contains</a:t>
            </a:r>
            <a:endParaRPr lang="zh-TW" altLang="en-US" sz="2400" dirty="0">
              <a:solidFill>
                <a:schemeClr val="accent2"/>
              </a:solidFill>
            </a:endParaRPr>
          </a:p>
        </p:txBody>
      </p:sp>
      <p:sp>
        <p:nvSpPr>
          <p:cNvPr id="31" name="橢圓 30">
            <a:extLst>
              <a:ext uri="{FF2B5EF4-FFF2-40B4-BE49-F238E27FC236}">
                <a16:creationId xmlns:a16="http://schemas.microsoft.com/office/drawing/2014/main" id="{C3A1E49B-4ECF-4B73-B30D-F1590D38885C}"/>
              </a:ext>
            </a:extLst>
          </p:cNvPr>
          <p:cNvSpPr/>
          <p:nvPr/>
        </p:nvSpPr>
        <p:spPr>
          <a:xfrm>
            <a:off x="7868592" y="2601438"/>
            <a:ext cx="360000" cy="36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橢圓 31">
            <a:extLst>
              <a:ext uri="{FF2B5EF4-FFF2-40B4-BE49-F238E27FC236}">
                <a16:creationId xmlns:a16="http://schemas.microsoft.com/office/drawing/2014/main" id="{2537401A-783E-42A3-9173-D89B0276949B}"/>
              </a:ext>
            </a:extLst>
          </p:cNvPr>
          <p:cNvSpPr/>
          <p:nvPr/>
        </p:nvSpPr>
        <p:spPr>
          <a:xfrm>
            <a:off x="9706705" y="1899140"/>
            <a:ext cx="360000" cy="36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橢圓 33">
            <a:extLst>
              <a:ext uri="{FF2B5EF4-FFF2-40B4-BE49-F238E27FC236}">
                <a16:creationId xmlns:a16="http://schemas.microsoft.com/office/drawing/2014/main" id="{EF804099-6E42-41E4-9AD6-3E22EA3C844B}"/>
              </a:ext>
            </a:extLst>
          </p:cNvPr>
          <p:cNvSpPr/>
          <p:nvPr/>
        </p:nvSpPr>
        <p:spPr>
          <a:xfrm>
            <a:off x="9706705" y="2601438"/>
            <a:ext cx="360000" cy="36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35" name="直線接點 34">
            <a:extLst>
              <a:ext uri="{FF2B5EF4-FFF2-40B4-BE49-F238E27FC236}">
                <a16:creationId xmlns:a16="http://schemas.microsoft.com/office/drawing/2014/main" id="{0E94EE21-ED65-4B19-8E02-357EC7FEB32C}"/>
              </a:ext>
            </a:extLst>
          </p:cNvPr>
          <p:cNvCxnSpPr>
            <a:cxnSpLocks/>
            <a:stCxn id="31" idx="6"/>
            <a:endCxn id="34" idx="2"/>
          </p:cNvCxnSpPr>
          <p:nvPr/>
        </p:nvCxnSpPr>
        <p:spPr>
          <a:xfrm>
            <a:off x="8228592" y="2781438"/>
            <a:ext cx="147811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接點 37">
            <a:extLst>
              <a:ext uri="{FF2B5EF4-FFF2-40B4-BE49-F238E27FC236}">
                <a16:creationId xmlns:a16="http://schemas.microsoft.com/office/drawing/2014/main" id="{2F9A2D5C-6057-4947-9794-805DE82C810E}"/>
              </a:ext>
            </a:extLst>
          </p:cNvPr>
          <p:cNvCxnSpPr>
            <a:cxnSpLocks/>
            <a:stCxn id="7" idx="6"/>
            <a:endCxn id="34" idx="2"/>
          </p:cNvCxnSpPr>
          <p:nvPr/>
        </p:nvCxnSpPr>
        <p:spPr>
          <a:xfrm>
            <a:off x="8228592" y="2079140"/>
            <a:ext cx="1478113" cy="70229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0E6D2FF3-E0C1-474F-8598-834DB59BFCB1}"/>
              </a:ext>
            </a:extLst>
          </p:cNvPr>
          <p:cNvCxnSpPr>
            <a:cxnSpLocks/>
            <a:stCxn id="7" idx="6"/>
            <a:endCxn id="32" idx="2"/>
          </p:cNvCxnSpPr>
          <p:nvPr/>
        </p:nvCxnSpPr>
        <p:spPr>
          <a:xfrm>
            <a:off x="8228592" y="2079140"/>
            <a:ext cx="147811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橢圓 44">
            <a:extLst>
              <a:ext uri="{FF2B5EF4-FFF2-40B4-BE49-F238E27FC236}">
                <a16:creationId xmlns:a16="http://schemas.microsoft.com/office/drawing/2014/main" id="{40161ADB-C1CD-4D30-8101-9E89511D10B8}"/>
              </a:ext>
            </a:extLst>
          </p:cNvPr>
          <p:cNvSpPr/>
          <p:nvPr/>
        </p:nvSpPr>
        <p:spPr>
          <a:xfrm>
            <a:off x="2261615" y="1776867"/>
            <a:ext cx="360000" cy="360000"/>
          </a:xfrm>
          <a:prstGeom prst="ellipse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accent1"/>
              </a:solidFill>
            </a:endParaRPr>
          </a:p>
        </p:txBody>
      </p:sp>
      <p:cxnSp>
        <p:nvCxnSpPr>
          <p:cNvPr id="46" name="直線接點 45">
            <a:extLst>
              <a:ext uri="{FF2B5EF4-FFF2-40B4-BE49-F238E27FC236}">
                <a16:creationId xmlns:a16="http://schemas.microsoft.com/office/drawing/2014/main" id="{346C68E1-BFD6-46A6-ADF9-2058011FF1E5}"/>
              </a:ext>
            </a:extLst>
          </p:cNvPr>
          <p:cNvCxnSpPr>
            <a:cxnSpLocks/>
            <a:stCxn id="47" idx="6"/>
            <a:endCxn id="48" idx="2"/>
          </p:cNvCxnSpPr>
          <p:nvPr/>
        </p:nvCxnSpPr>
        <p:spPr>
          <a:xfrm flipV="1">
            <a:off x="2621615" y="1956867"/>
            <a:ext cx="1478113" cy="4490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橢圓 46">
            <a:extLst>
              <a:ext uri="{FF2B5EF4-FFF2-40B4-BE49-F238E27FC236}">
                <a16:creationId xmlns:a16="http://schemas.microsoft.com/office/drawing/2014/main" id="{7E5F4CED-5BCB-4312-9037-9FCD21F2E681}"/>
              </a:ext>
            </a:extLst>
          </p:cNvPr>
          <p:cNvSpPr/>
          <p:nvPr/>
        </p:nvSpPr>
        <p:spPr>
          <a:xfrm>
            <a:off x="2261615" y="2225875"/>
            <a:ext cx="360000" cy="360000"/>
          </a:xfrm>
          <a:prstGeom prst="ellipse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accent1"/>
              </a:solidFill>
            </a:endParaRPr>
          </a:p>
        </p:txBody>
      </p:sp>
      <p:sp>
        <p:nvSpPr>
          <p:cNvPr id="48" name="橢圓 47">
            <a:extLst>
              <a:ext uri="{FF2B5EF4-FFF2-40B4-BE49-F238E27FC236}">
                <a16:creationId xmlns:a16="http://schemas.microsoft.com/office/drawing/2014/main" id="{98B2B4B3-BDD1-4571-B52F-B431D768FE9A}"/>
              </a:ext>
            </a:extLst>
          </p:cNvPr>
          <p:cNvSpPr/>
          <p:nvPr/>
        </p:nvSpPr>
        <p:spPr>
          <a:xfrm>
            <a:off x="4099728" y="1776867"/>
            <a:ext cx="360000" cy="360000"/>
          </a:xfrm>
          <a:prstGeom prst="ellipse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accent1"/>
              </a:solidFill>
            </a:endParaRPr>
          </a:p>
        </p:txBody>
      </p:sp>
      <p:sp>
        <p:nvSpPr>
          <p:cNvPr id="49" name="橢圓 48">
            <a:extLst>
              <a:ext uri="{FF2B5EF4-FFF2-40B4-BE49-F238E27FC236}">
                <a16:creationId xmlns:a16="http://schemas.microsoft.com/office/drawing/2014/main" id="{D9776FA4-20AF-42E1-A5BD-F3BA2D6B763A}"/>
              </a:ext>
            </a:extLst>
          </p:cNvPr>
          <p:cNvSpPr/>
          <p:nvPr/>
        </p:nvSpPr>
        <p:spPr>
          <a:xfrm>
            <a:off x="4099728" y="2225874"/>
            <a:ext cx="360000" cy="360000"/>
          </a:xfrm>
          <a:prstGeom prst="ellipse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accent1"/>
              </a:solidFill>
            </a:endParaRPr>
          </a:p>
        </p:txBody>
      </p:sp>
      <p:cxnSp>
        <p:nvCxnSpPr>
          <p:cNvPr id="50" name="直線接點 49">
            <a:extLst>
              <a:ext uri="{FF2B5EF4-FFF2-40B4-BE49-F238E27FC236}">
                <a16:creationId xmlns:a16="http://schemas.microsoft.com/office/drawing/2014/main" id="{CEE641BC-0799-4302-8889-EA7B8DEB4E5F}"/>
              </a:ext>
            </a:extLst>
          </p:cNvPr>
          <p:cNvCxnSpPr>
            <a:cxnSpLocks/>
            <a:stCxn id="47" idx="6"/>
            <a:endCxn id="49" idx="2"/>
          </p:cNvCxnSpPr>
          <p:nvPr/>
        </p:nvCxnSpPr>
        <p:spPr>
          <a:xfrm flipV="1">
            <a:off x="2621615" y="2405874"/>
            <a:ext cx="1478113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B6E244B6-EED0-4804-A03A-AA6AB81047C0}"/>
              </a:ext>
            </a:extLst>
          </p:cNvPr>
          <p:cNvCxnSpPr>
            <a:cxnSpLocks/>
            <a:stCxn id="45" idx="6"/>
            <a:endCxn id="49" idx="2"/>
          </p:cNvCxnSpPr>
          <p:nvPr/>
        </p:nvCxnSpPr>
        <p:spPr>
          <a:xfrm>
            <a:off x="2621615" y="1956867"/>
            <a:ext cx="1478113" cy="44900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接點 51">
            <a:extLst>
              <a:ext uri="{FF2B5EF4-FFF2-40B4-BE49-F238E27FC236}">
                <a16:creationId xmlns:a16="http://schemas.microsoft.com/office/drawing/2014/main" id="{F1D245E2-72F8-41A3-817F-54E7D6937F68}"/>
              </a:ext>
            </a:extLst>
          </p:cNvPr>
          <p:cNvCxnSpPr>
            <a:cxnSpLocks/>
            <a:stCxn id="45" idx="6"/>
            <a:endCxn id="48" idx="2"/>
          </p:cNvCxnSpPr>
          <p:nvPr/>
        </p:nvCxnSpPr>
        <p:spPr>
          <a:xfrm>
            <a:off x="2621615" y="1956867"/>
            <a:ext cx="147811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橢圓 53">
            <a:extLst>
              <a:ext uri="{FF2B5EF4-FFF2-40B4-BE49-F238E27FC236}">
                <a16:creationId xmlns:a16="http://schemas.microsoft.com/office/drawing/2014/main" id="{06B25A15-5569-4F20-9B01-138D79A81715}"/>
              </a:ext>
            </a:extLst>
          </p:cNvPr>
          <p:cNvSpPr/>
          <p:nvPr/>
        </p:nvSpPr>
        <p:spPr>
          <a:xfrm>
            <a:off x="2261615" y="2688868"/>
            <a:ext cx="360000" cy="360000"/>
          </a:xfrm>
          <a:prstGeom prst="ellipse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accent1"/>
              </a:solidFill>
            </a:endParaRPr>
          </a:p>
        </p:txBody>
      </p:sp>
      <p:sp>
        <p:nvSpPr>
          <p:cNvPr id="55" name="橢圓 54">
            <a:extLst>
              <a:ext uri="{FF2B5EF4-FFF2-40B4-BE49-F238E27FC236}">
                <a16:creationId xmlns:a16="http://schemas.microsoft.com/office/drawing/2014/main" id="{945D5F45-D028-44AE-AFB5-D48B98533849}"/>
              </a:ext>
            </a:extLst>
          </p:cNvPr>
          <p:cNvSpPr/>
          <p:nvPr/>
        </p:nvSpPr>
        <p:spPr>
          <a:xfrm>
            <a:off x="4099728" y="2688868"/>
            <a:ext cx="360000" cy="360000"/>
          </a:xfrm>
          <a:prstGeom prst="ellipse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accent1"/>
              </a:solidFill>
            </a:endParaRPr>
          </a:p>
        </p:txBody>
      </p:sp>
      <p:cxnSp>
        <p:nvCxnSpPr>
          <p:cNvPr id="56" name="直線接點 55">
            <a:extLst>
              <a:ext uri="{FF2B5EF4-FFF2-40B4-BE49-F238E27FC236}">
                <a16:creationId xmlns:a16="http://schemas.microsoft.com/office/drawing/2014/main" id="{8250AA68-8D6F-4ACC-852D-EDC63A87DABA}"/>
              </a:ext>
            </a:extLst>
          </p:cNvPr>
          <p:cNvCxnSpPr>
            <a:cxnSpLocks/>
            <a:stCxn id="54" idx="6"/>
            <a:endCxn id="55" idx="2"/>
          </p:cNvCxnSpPr>
          <p:nvPr/>
        </p:nvCxnSpPr>
        <p:spPr>
          <a:xfrm>
            <a:off x="2621615" y="2868868"/>
            <a:ext cx="147811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接點 56">
            <a:extLst>
              <a:ext uri="{FF2B5EF4-FFF2-40B4-BE49-F238E27FC236}">
                <a16:creationId xmlns:a16="http://schemas.microsoft.com/office/drawing/2014/main" id="{68E1DA06-D28C-43C3-83F8-BF69E64FBA0C}"/>
              </a:ext>
            </a:extLst>
          </p:cNvPr>
          <p:cNvCxnSpPr>
            <a:cxnSpLocks/>
            <a:stCxn id="47" idx="6"/>
            <a:endCxn id="55" idx="2"/>
          </p:cNvCxnSpPr>
          <p:nvPr/>
        </p:nvCxnSpPr>
        <p:spPr>
          <a:xfrm>
            <a:off x="2621615" y="2405875"/>
            <a:ext cx="1478113" cy="46299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接點 59">
            <a:extLst>
              <a:ext uri="{FF2B5EF4-FFF2-40B4-BE49-F238E27FC236}">
                <a16:creationId xmlns:a16="http://schemas.microsoft.com/office/drawing/2014/main" id="{4991B1EC-7CAF-4E54-B5E8-9053474CD0B1}"/>
              </a:ext>
            </a:extLst>
          </p:cNvPr>
          <p:cNvCxnSpPr>
            <a:cxnSpLocks/>
            <a:stCxn id="45" idx="6"/>
            <a:endCxn id="55" idx="2"/>
          </p:cNvCxnSpPr>
          <p:nvPr/>
        </p:nvCxnSpPr>
        <p:spPr>
          <a:xfrm>
            <a:off x="2621615" y="1956867"/>
            <a:ext cx="1478113" cy="91200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接點 62">
            <a:extLst>
              <a:ext uri="{FF2B5EF4-FFF2-40B4-BE49-F238E27FC236}">
                <a16:creationId xmlns:a16="http://schemas.microsoft.com/office/drawing/2014/main" id="{190F85FE-09CC-4E58-88B9-D3F219DB07A1}"/>
              </a:ext>
            </a:extLst>
          </p:cNvPr>
          <p:cNvCxnSpPr>
            <a:cxnSpLocks/>
            <a:stCxn id="54" idx="6"/>
            <a:endCxn id="49" idx="2"/>
          </p:cNvCxnSpPr>
          <p:nvPr/>
        </p:nvCxnSpPr>
        <p:spPr>
          <a:xfrm flipV="1">
            <a:off x="2621615" y="2405874"/>
            <a:ext cx="1478113" cy="4629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接點 65">
            <a:extLst>
              <a:ext uri="{FF2B5EF4-FFF2-40B4-BE49-F238E27FC236}">
                <a16:creationId xmlns:a16="http://schemas.microsoft.com/office/drawing/2014/main" id="{65C5C90C-74CF-4615-9CA4-66EAA5C17DF2}"/>
              </a:ext>
            </a:extLst>
          </p:cNvPr>
          <p:cNvCxnSpPr>
            <a:cxnSpLocks/>
            <a:stCxn id="54" idx="6"/>
            <a:endCxn id="48" idx="2"/>
          </p:cNvCxnSpPr>
          <p:nvPr/>
        </p:nvCxnSpPr>
        <p:spPr>
          <a:xfrm flipV="1">
            <a:off x="2621615" y="1956867"/>
            <a:ext cx="1478113" cy="91200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橢圓 68">
            <a:extLst>
              <a:ext uri="{FF2B5EF4-FFF2-40B4-BE49-F238E27FC236}">
                <a16:creationId xmlns:a16="http://schemas.microsoft.com/office/drawing/2014/main" id="{F5D0A109-10D9-4750-BCB2-1471CD10A9A0}"/>
              </a:ext>
            </a:extLst>
          </p:cNvPr>
          <p:cNvSpPr/>
          <p:nvPr/>
        </p:nvSpPr>
        <p:spPr>
          <a:xfrm>
            <a:off x="3248468" y="3318139"/>
            <a:ext cx="360000" cy="360000"/>
          </a:xfrm>
          <a:prstGeom prst="ellipse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accent1"/>
              </a:solidFill>
            </a:endParaRPr>
          </a:p>
        </p:txBody>
      </p:sp>
      <p:sp>
        <p:nvSpPr>
          <p:cNvPr id="70" name="橢圓 69">
            <a:extLst>
              <a:ext uri="{FF2B5EF4-FFF2-40B4-BE49-F238E27FC236}">
                <a16:creationId xmlns:a16="http://schemas.microsoft.com/office/drawing/2014/main" id="{6EDCFA26-F160-4605-A4A3-A441BD86F184}"/>
              </a:ext>
            </a:extLst>
          </p:cNvPr>
          <p:cNvSpPr/>
          <p:nvPr/>
        </p:nvSpPr>
        <p:spPr>
          <a:xfrm>
            <a:off x="4167525" y="3629132"/>
            <a:ext cx="360000" cy="360000"/>
          </a:xfrm>
          <a:prstGeom prst="ellipse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accent1"/>
              </a:solidFill>
            </a:endParaRPr>
          </a:p>
        </p:txBody>
      </p:sp>
      <p:sp>
        <p:nvSpPr>
          <p:cNvPr id="71" name="橢圓 70">
            <a:extLst>
              <a:ext uri="{FF2B5EF4-FFF2-40B4-BE49-F238E27FC236}">
                <a16:creationId xmlns:a16="http://schemas.microsoft.com/office/drawing/2014/main" id="{6108FCF3-A34F-4181-8BDD-BC3709682FF8}"/>
              </a:ext>
            </a:extLst>
          </p:cNvPr>
          <p:cNvSpPr/>
          <p:nvPr/>
        </p:nvSpPr>
        <p:spPr>
          <a:xfrm>
            <a:off x="2329412" y="3809132"/>
            <a:ext cx="360000" cy="360000"/>
          </a:xfrm>
          <a:prstGeom prst="ellipse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accent1"/>
              </a:solidFill>
            </a:endParaRPr>
          </a:p>
        </p:txBody>
      </p:sp>
      <p:sp>
        <p:nvSpPr>
          <p:cNvPr id="72" name="橢圓 71">
            <a:extLst>
              <a:ext uri="{FF2B5EF4-FFF2-40B4-BE49-F238E27FC236}">
                <a16:creationId xmlns:a16="http://schemas.microsoft.com/office/drawing/2014/main" id="{86A54AE5-7A3E-46AF-849B-C6CD0B9A2946}"/>
              </a:ext>
            </a:extLst>
          </p:cNvPr>
          <p:cNvSpPr/>
          <p:nvPr/>
        </p:nvSpPr>
        <p:spPr>
          <a:xfrm>
            <a:off x="3248468" y="4233478"/>
            <a:ext cx="360000" cy="360000"/>
          </a:xfrm>
          <a:prstGeom prst="ellipse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accent1"/>
              </a:solidFill>
            </a:endParaRPr>
          </a:p>
        </p:txBody>
      </p:sp>
      <p:cxnSp>
        <p:nvCxnSpPr>
          <p:cNvPr id="73" name="直線接點 72">
            <a:extLst>
              <a:ext uri="{FF2B5EF4-FFF2-40B4-BE49-F238E27FC236}">
                <a16:creationId xmlns:a16="http://schemas.microsoft.com/office/drawing/2014/main" id="{7E757958-C6DA-4BA5-8454-37F8C40DA421}"/>
              </a:ext>
            </a:extLst>
          </p:cNvPr>
          <p:cNvCxnSpPr>
            <a:cxnSpLocks/>
            <a:stCxn id="71" idx="7"/>
            <a:endCxn id="69" idx="2"/>
          </p:cNvCxnSpPr>
          <p:nvPr/>
        </p:nvCxnSpPr>
        <p:spPr>
          <a:xfrm flipV="1">
            <a:off x="2636691" y="3498139"/>
            <a:ext cx="611777" cy="36371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線接點 75">
            <a:extLst>
              <a:ext uri="{FF2B5EF4-FFF2-40B4-BE49-F238E27FC236}">
                <a16:creationId xmlns:a16="http://schemas.microsoft.com/office/drawing/2014/main" id="{3FA02F98-7AA3-49BD-9F94-BF96BEFD151A}"/>
              </a:ext>
            </a:extLst>
          </p:cNvPr>
          <p:cNvCxnSpPr>
            <a:cxnSpLocks/>
            <a:stCxn id="69" idx="6"/>
            <a:endCxn id="70" idx="1"/>
          </p:cNvCxnSpPr>
          <p:nvPr/>
        </p:nvCxnSpPr>
        <p:spPr>
          <a:xfrm>
            <a:off x="3608468" y="3498139"/>
            <a:ext cx="611778" cy="18371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線接點 79">
            <a:extLst>
              <a:ext uri="{FF2B5EF4-FFF2-40B4-BE49-F238E27FC236}">
                <a16:creationId xmlns:a16="http://schemas.microsoft.com/office/drawing/2014/main" id="{C4C8A54C-948B-45E8-B070-5DDBF549CA5E}"/>
              </a:ext>
            </a:extLst>
          </p:cNvPr>
          <p:cNvCxnSpPr>
            <a:cxnSpLocks/>
            <a:stCxn id="72" idx="6"/>
            <a:endCxn id="70" idx="3"/>
          </p:cNvCxnSpPr>
          <p:nvPr/>
        </p:nvCxnSpPr>
        <p:spPr>
          <a:xfrm flipV="1">
            <a:off x="3608468" y="3936411"/>
            <a:ext cx="611778" cy="47706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線接點 83">
            <a:extLst>
              <a:ext uri="{FF2B5EF4-FFF2-40B4-BE49-F238E27FC236}">
                <a16:creationId xmlns:a16="http://schemas.microsoft.com/office/drawing/2014/main" id="{2A3C2764-97B2-447E-9ECB-BB960659F782}"/>
              </a:ext>
            </a:extLst>
          </p:cNvPr>
          <p:cNvCxnSpPr>
            <a:cxnSpLocks/>
            <a:stCxn id="71" idx="5"/>
            <a:endCxn id="72" idx="2"/>
          </p:cNvCxnSpPr>
          <p:nvPr/>
        </p:nvCxnSpPr>
        <p:spPr>
          <a:xfrm>
            <a:off x="2636691" y="4116411"/>
            <a:ext cx="611777" cy="29706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線接點 86">
            <a:extLst>
              <a:ext uri="{FF2B5EF4-FFF2-40B4-BE49-F238E27FC236}">
                <a16:creationId xmlns:a16="http://schemas.microsoft.com/office/drawing/2014/main" id="{774F869A-7ECB-4843-8844-C0038BDDE556}"/>
              </a:ext>
            </a:extLst>
          </p:cNvPr>
          <p:cNvCxnSpPr>
            <a:cxnSpLocks/>
            <a:stCxn id="69" idx="4"/>
            <a:endCxn id="72" idx="0"/>
          </p:cNvCxnSpPr>
          <p:nvPr/>
        </p:nvCxnSpPr>
        <p:spPr>
          <a:xfrm>
            <a:off x="3428468" y="3678139"/>
            <a:ext cx="0" cy="55533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線接點 89">
            <a:extLst>
              <a:ext uri="{FF2B5EF4-FFF2-40B4-BE49-F238E27FC236}">
                <a16:creationId xmlns:a16="http://schemas.microsoft.com/office/drawing/2014/main" id="{F21244E9-5E86-434B-803A-FD90B84F0114}"/>
              </a:ext>
            </a:extLst>
          </p:cNvPr>
          <p:cNvCxnSpPr>
            <a:cxnSpLocks/>
            <a:stCxn id="70" idx="2"/>
            <a:endCxn id="71" idx="6"/>
          </p:cNvCxnSpPr>
          <p:nvPr/>
        </p:nvCxnSpPr>
        <p:spPr>
          <a:xfrm flipH="1">
            <a:off x="2689412" y="3809132"/>
            <a:ext cx="1478113" cy="180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文字方塊 92">
            <a:extLst>
              <a:ext uri="{FF2B5EF4-FFF2-40B4-BE49-F238E27FC236}">
                <a16:creationId xmlns:a16="http://schemas.microsoft.com/office/drawing/2014/main" id="{D1B362CE-0512-412A-8F9F-6747204564BF}"/>
              </a:ext>
            </a:extLst>
          </p:cNvPr>
          <p:cNvSpPr txBox="1"/>
          <p:nvPr/>
        </p:nvSpPr>
        <p:spPr>
          <a:xfrm>
            <a:off x="5199517" y="3588184"/>
            <a:ext cx="1792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/>
              <a:t>contains</a:t>
            </a:r>
            <a:endParaRPr lang="zh-TW" altLang="en-US" sz="2400" dirty="0">
              <a:solidFill>
                <a:schemeClr val="accent2"/>
              </a:solidFill>
            </a:endParaRPr>
          </a:p>
        </p:txBody>
      </p:sp>
      <p:sp>
        <p:nvSpPr>
          <p:cNvPr id="94" name="橢圓 93">
            <a:extLst>
              <a:ext uri="{FF2B5EF4-FFF2-40B4-BE49-F238E27FC236}">
                <a16:creationId xmlns:a16="http://schemas.microsoft.com/office/drawing/2014/main" id="{70EA7638-2DA0-4128-9E5C-AF41B700011B}"/>
              </a:ext>
            </a:extLst>
          </p:cNvPr>
          <p:cNvSpPr/>
          <p:nvPr/>
        </p:nvSpPr>
        <p:spPr>
          <a:xfrm>
            <a:off x="7826649" y="3764152"/>
            <a:ext cx="360000" cy="36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5" name="橢圓 94">
            <a:extLst>
              <a:ext uri="{FF2B5EF4-FFF2-40B4-BE49-F238E27FC236}">
                <a16:creationId xmlns:a16="http://schemas.microsoft.com/office/drawing/2014/main" id="{8A7C1E0C-42B6-4B26-9D8E-8F39C4B915C0}"/>
              </a:ext>
            </a:extLst>
          </p:cNvPr>
          <p:cNvSpPr/>
          <p:nvPr/>
        </p:nvSpPr>
        <p:spPr>
          <a:xfrm>
            <a:off x="8826563" y="3404978"/>
            <a:ext cx="360000" cy="36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6" name="橢圓 95">
            <a:extLst>
              <a:ext uri="{FF2B5EF4-FFF2-40B4-BE49-F238E27FC236}">
                <a16:creationId xmlns:a16="http://schemas.microsoft.com/office/drawing/2014/main" id="{D15DD098-C5F9-4E47-8FAF-1C32B65884BC}"/>
              </a:ext>
            </a:extLst>
          </p:cNvPr>
          <p:cNvSpPr/>
          <p:nvPr/>
        </p:nvSpPr>
        <p:spPr>
          <a:xfrm>
            <a:off x="9916677" y="3637160"/>
            <a:ext cx="360000" cy="36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7" name="橢圓 96">
            <a:extLst>
              <a:ext uri="{FF2B5EF4-FFF2-40B4-BE49-F238E27FC236}">
                <a16:creationId xmlns:a16="http://schemas.microsoft.com/office/drawing/2014/main" id="{71ED8B46-B1DB-4C4F-995D-8520270ADC51}"/>
              </a:ext>
            </a:extLst>
          </p:cNvPr>
          <p:cNvSpPr/>
          <p:nvPr/>
        </p:nvSpPr>
        <p:spPr>
          <a:xfrm>
            <a:off x="8914927" y="4167243"/>
            <a:ext cx="360000" cy="36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98" name="直線接點 97">
            <a:extLst>
              <a:ext uri="{FF2B5EF4-FFF2-40B4-BE49-F238E27FC236}">
                <a16:creationId xmlns:a16="http://schemas.microsoft.com/office/drawing/2014/main" id="{DCA26278-6E6E-4B6A-9F5B-91BD99488384}"/>
              </a:ext>
            </a:extLst>
          </p:cNvPr>
          <p:cNvCxnSpPr>
            <a:cxnSpLocks/>
            <a:stCxn id="94" idx="7"/>
            <a:endCxn id="95" idx="2"/>
          </p:cNvCxnSpPr>
          <p:nvPr/>
        </p:nvCxnSpPr>
        <p:spPr>
          <a:xfrm flipV="1">
            <a:off x="8133928" y="3584978"/>
            <a:ext cx="692635" cy="23189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線接點 100">
            <a:extLst>
              <a:ext uri="{FF2B5EF4-FFF2-40B4-BE49-F238E27FC236}">
                <a16:creationId xmlns:a16="http://schemas.microsoft.com/office/drawing/2014/main" id="{9070F518-4EF1-42DA-A795-33A5236E3F8A}"/>
              </a:ext>
            </a:extLst>
          </p:cNvPr>
          <p:cNvCxnSpPr>
            <a:cxnSpLocks/>
            <a:stCxn id="95" idx="6"/>
            <a:endCxn id="96" idx="2"/>
          </p:cNvCxnSpPr>
          <p:nvPr/>
        </p:nvCxnSpPr>
        <p:spPr>
          <a:xfrm>
            <a:off x="9186563" y="3584978"/>
            <a:ext cx="730114" cy="23218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線接點 103">
            <a:extLst>
              <a:ext uri="{FF2B5EF4-FFF2-40B4-BE49-F238E27FC236}">
                <a16:creationId xmlns:a16="http://schemas.microsoft.com/office/drawing/2014/main" id="{49FD0763-0FB5-4CAE-B017-A9E2CD1F9B71}"/>
              </a:ext>
            </a:extLst>
          </p:cNvPr>
          <p:cNvCxnSpPr>
            <a:cxnSpLocks/>
            <a:stCxn id="96" idx="3"/>
            <a:endCxn id="97" idx="7"/>
          </p:cNvCxnSpPr>
          <p:nvPr/>
        </p:nvCxnSpPr>
        <p:spPr>
          <a:xfrm flipH="1">
            <a:off x="9222206" y="3944439"/>
            <a:ext cx="747192" cy="2755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文字方塊 122">
            <a:extLst>
              <a:ext uri="{FF2B5EF4-FFF2-40B4-BE49-F238E27FC236}">
                <a16:creationId xmlns:a16="http://schemas.microsoft.com/office/drawing/2014/main" id="{083E0063-74CB-4EA1-90D7-29C567C2763B}"/>
              </a:ext>
            </a:extLst>
          </p:cNvPr>
          <p:cNvSpPr txBox="1"/>
          <p:nvPr/>
        </p:nvSpPr>
        <p:spPr>
          <a:xfrm>
            <a:off x="7499730" y="5316133"/>
            <a:ext cx="31903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>
                <a:solidFill>
                  <a:schemeClr val="accent2"/>
                </a:solidFill>
              </a:rPr>
              <a:t>a class of graph</a:t>
            </a:r>
            <a:endParaRPr lang="zh-TW" altLang="en-US" sz="2400" dirty="0">
              <a:solidFill>
                <a:schemeClr val="accent2"/>
              </a:solidFill>
            </a:endParaRPr>
          </a:p>
        </p:txBody>
      </p:sp>
      <p:sp>
        <p:nvSpPr>
          <p:cNvPr id="124" name="文字方塊 123">
            <a:extLst>
              <a:ext uri="{FF2B5EF4-FFF2-40B4-BE49-F238E27FC236}">
                <a16:creationId xmlns:a16="http://schemas.microsoft.com/office/drawing/2014/main" id="{F324AAC5-21E6-4F76-B737-B015C0057C52}"/>
              </a:ext>
            </a:extLst>
          </p:cNvPr>
          <p:cNvSpPr txBox="1"/>
          <p:nvPr/>
        </p:nvSpPr>
        <p:spPr>
          <a:xfrm>
            <a:off x="5199517" y="5316133"/>
            <a:ext cx="1792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/>
              <a:t>contains</a:t>
            </a:r>
            <a:endParaRPr lang="zh-TW" altLang="en-US" sz="2400" dirty="0">
              <a:solidFill>
                <a:schemeClr val="accent2"/>
              </a:solidFill>
            </a:endParaRPr>
          </a:p>
        </p:txBody>
      </p:sp>
      <p:sp>
        <p:nvSpPr>
          <p:cNvPr id="125" name="文字方塊 124">
            <a:extLst>
              <a:ext uri="{FF2B5EF4-FFF2-40B4-BE49-F238E27FC236}">
                <a16:creationId xmlns:a16="http://schemas.microsoft.com/office/drawing/2014/main" id="{C2FEC953-97DA-4E6E-A4E9-A7204A8C8730}"/>
              </a:ext>
            </a:extLst>
          </p:cNvPr>
          <p:cNvSpPr txBox="1"/>
          <p:nvPr/>
        </p:nvSpPr>
        <p:spPr>
          <a:xfrm>
            <a:off x="1653271" y="5316134"/>
            <a:ext cx="31903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>
                <a:solidFill>
                  <a:schemeClr val="accent1"/>
                </a:solidFill>
              </a:rPr>
              <a:t>What constraint?</a:t>
            </a:r>
            <a:endParaRPr lang="zh-TW" altLang="en-US" sz="2400" dirty="0">
              <a:solidFill>
                <a:schemeClr val="accent1"/>
              </a:solidFill>
            </a:endParaRPr>
          </a:p>
        </p:txBody>
      </p:sp>
      <p:sp>
        <p:nvSpPr>
          <p:cNvPr id="126" name="文字方塊 125">
            <a:extLst>
              <a:ext uri="{FF2B5EF4-FFF2-40B4-BE49-F238E27FC236}">
                <a16:creationId xmlns:a16="http://schemas.microsoft.com/office/drawing/2014/main" id="{2665D426-EFD5-4675-82AF-165DBAF02BEE}"/>
              </a:ext>
            </a:extLst>
          </p:cNvPr>
          <p:cNvSpPr txBox="1"/>
          <p:nvPr/>
        </p:nvSpPr>
        <p:spPr>
          <a:xfrm>
            <a:off x="6962930" y="5316133"/>
            <a:ext cx="4368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>
                <a:solidFill>
                  <a:schemeClr val="accent2"/>
                </a:solidFill>
              </a:rPr>
              <a:t>Set of all k edges trees</a:t>
            </a:r>
            <a:endParaRPr lang="zh-TW" altLang="en-US" sz="2400" dirty="0">
              <a:solidFill>
                <a:schemeClr val="accent2"/>
              </a:solidFill>
            </a:endParaRPr>
          </a:p>
        </p:txBody>
      </p:sp>
      <p:sp>
        <p:nvSpPr>
          <p:cNvPr id="127" name="文字方塊 126">
            <a:extLst>
              <a:ext uri="{FF2B5EF4-FFF2-40B4-BE49-F238E27FC236}">
                <a16:creationId xmlns:a16="http://schemas.microsoft.com/office/drawing/2014/main" id="{BAC7BC7A-5B6D-4B24-8FF6-DFB64FA77D82}"/>
              </a:ext>
            </a:extLst>
          </p:cNvPr>
          <p:cNvSpPr txBox="1"/>
          <p:nvPr/>
        </p:nvSpPr>
        <p:spPr>
          <a:xfrm>
            <a:off x="1499604" y="5032390"/>
            <a:ext cx="43688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>
                <a:solidFill>
                  <a:schemeClr val="accent1"/>
                </a:solidFill>
              </a:rPr>
              <a:t>Minimum degree?</a:t>
            </a:r>
          </a:p>
          <a:p>
            <a:r>
              <a:rPr lang="en-US" altLang="zh-TW" sz="3600" dirty="0">
                <a:solidFill>
                  <a:schemeClr val="accent1"/>
                </a:solidFill>
              </a:rPr>
              <a:t>Maximum degree?</a:t>
            </a:r>
            <a:endParaRPr lang="zh-TW" altLang="en-US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781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0" grpId="0" animBg="1"/>
      <p:bldP spid="71" grpId="0" animBg="1"/>
      <p:bldP spid="72" grpId="0" animBg="1"/>
      <p:bldP spid="93" grpId="0"/>
      <p:bldP spid="94" grpId="0" animBg="1"/>
      <p:bldP spid="95" grpId="0" animBg="1"/>
      <p:bldP spid="96" grpId="0" animBg="1"/>
      <p:bldP spid="97" grpId="0" animBg="1"/>
      <p:bldP spid="123" grpId="0"/>
      <p:bldP spid="123" grpId="1"/>
      <p:bldP spid="124" grpId="0"/>
      <p:bldP spid="125" grpId="0"/>
      <p:bldP spid="125" grpId="1"/>
      <p:bldP spid="126" grpId="0"/>
      <p:bldP spid="1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303D2FD-1F73-4B96-A107-5F80BB34E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802493"/>
          </a:xfrm>
        </p:spPr>
        <p:txBody>
          <a:bodyPr>
            <a:normAutofit/>
          </a:bodyPr>
          <a:lstStyle/>
          <a:p>
            <a:r>
              <a:rPr lang="en-US" altLang="zh-TW" dirty="0"/>
              <a:t>Problem definition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E2F9ED7-32F3-4B82-B2FC-E63CE31FDD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6092"/>
            <a:ext cx="10515600" cy="534573"/>
          </a:xfrm>
        </p:spPr>
        <p:txBody>
          <a:bodyPr/>
          <a:lstStyle/>
          <a:p>
            <a:r>
              <a:rPr lang="en-US" altLang="zh-TW" dirty="0"/>
              <a:t>Ex:</a:t>
            </a:r>
            <a:endParaRPr lang="zh-TW" altLang="en-US" dirty="0"/>
          </a:p>
        </p:txBody>
      </p:sp>
      <p:sp>
        <p:nvSpPr>
          <p:cNvPr id="53" name="文字方塊 52">
            <a:extLst>
              <a:ext uri="{FF2B5EF4-FFF2-40B4-BE49-F238E27FC236}">
                <a16:creationId xmlns:a16="http://schemas.microsoft.com/office/drawing/2014/main" id="{EA47F8D5-43AB-460E-A762-54EFB5661C2C}"/>
              </a:ext>
            </a:extLst>
          </p:cNvPr>
          <p:cNvSpPr txBox="1"/>
          <p:nvPr/>
        </p:nvSpPr>
        <p:spPr>
          <a:xfrm>
            <a:off x="4988501" y="3105834"/>
            <a:ext cx="1792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/>
              <a:t>contains</a:t>
            </a:r>
            <a:endParaRPr lang="zh-TW" altLang="en-US" sz="2400" dirty="0">
              <a:solidFill>
                <a:schemeClr val="accent2"/>
              </a:solidFill>
            </a:endParaRPr>
          </a:p>
        </p:txBody>
      </p:sp>
      <p:sp>
        <p:nvSpPr>
          <p:cNvPr id="58" name="橢圓 57">
            <a:extLst>
              <a:ext uri="{FF2B5EF4-FFF2-40B4-BE49-F238E27FC236}">
                <a16:creationId xmlns:a16="http://schemas.microsoft.com/office/drawing/2014/main" id="{F34E847D-792B-4C16-A294-B85458D5A32B}"/>
              </a:ext>
            </a:extLst>
          </p:cNvPr>
          <p:cNvSpPr/>
          <p:nvPr/>
        </p:nvSpPr>
        <p:spPr>
          <a:xfrm>
            <a:off x="2988380" y="3248999"/>
            <a:ext cx="360000" cy="360000"/>
          </a:xfrm>
          <a:prstGeom prst="ellipse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accent1"/>
              </a:solidFill>
            </a:endParaRPr>
          </a:p>
        </p:txBody>
      </p:sp>
      <p:cxnSp>
        <p:nvCxnSpPr>
          <p:cNvPr id="59" name="直線接點 58">
            <a:extLst>
              <a:ext uri="{FF2B5EF4-FFF2-40B4-BE49-F238E27FC236}">
                <a16:creationId xmlns:a16="http://schemas.microsoft.com/office/drawing/2014/main" id="{B613D82D-CB19-44F5-9C18-8C766BB60974}"/>
              </a:ext>
            </a:extLst>
          </p:cNvPr>
          <p:cNvCxnSpPr>
            <a:cxnSpLocks/>
            <a:stCxn id="58" idx="5"/>
          </p:cNvCxnSpPr>
          <p:nvPr/>
        </p:nvCxnSpPr>
        <p:spPr>
          <a:xfrm>
            <a:off x="3295659" y="3556278"/>
            <a:ext cx="544821" cy="1958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接點 60">
            <a:extLst>
              <a:ext uri="{FF2B5EF4-FFF2-40B4-BE49-F238E27FC236}">
                <a16:creationId xmlns:a16="http://schemas.microsoft.com/office/drawing/2014/main" id="{34E60075-5936-477C-AA50-7FD39178E5C3}"/>
              </a:ext>
            </a:extLst>
          </p:cNvPr>
          <p:cNvCxnSpPr>
            <a:cxnSpLocks/>
            <a:stCxn id="58" idx="7"/>
          </p:cNvCxnSpPr>
          <p:nvPr/>
        </p:nvCxnSpPr>
        <p:spPr>
          <a:xfrm flipV="1">
            <a:off x="3295659" y="3105834"/>
            <a:ext cx="544821" cy="19588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接點 61">
            <a:extLst>
              <a:ext uri="{FF2B5EF4-FFF2-40B4-BE49-F238E27FC236}">
                <a16:creationId xmlns:a16="http://schemas.microsoft.com/office/drawing/2014/main" id="{3466AD9C-9EB2-480A-B896-FDD28FA3D677}"/>
              </a:ext>
            </a:extLst>
          </p:cNvPr>
          <p:cNvCxnSpPr>
            <a:cxnSpLocks/>
            <a:stCxn id="58" idx="2"/>
          </p:cNvCxnSpPr>
          <p:nvPr/>
        </p:nvCxnSpPr>
        <p:spPr>
          <a:xfrm flipH="1">
            <a:off x="2504049" y="3428999"/>
            <a:ext cx="48433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接點 63">
            <a:extLst>
              <a:ext uri="{FF2B5EF4-FFF2-40B4-BE49-F238E27FC236}">
                <a16:creationId xmlns:a16="http://schemas.microsoft.com/office/drawing/2014/main" id="{2EE9C09C-2680-4E99-9E16-4B679E7AFE91}"/>
              </a:ext>
            </a:extLst>
          </p:cNvPr>
          <p:cNvCxnSpPr>
            <a:cxnSpLocks/>
            <a:stCxn id="58" idx="3"/>
          </p:cNvCxnSpPr>
          <p:nvPr/>
        </p:nvCxnSpPr>
        <p:spPr>
          <a:xfrm flipH="1">
            <a:off x="2616591" y="3556278"/>
            <a:ext cx="424510" cy="1958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接點 64">
            <a:extLst>
              <a:ext uri="{FF2B5EF4-FFF2-40B4-BE49-F238E27FC236}">
                <a16:creationId xmlns:a16="http://schemas.microsoft.com/office/drawing/2014/main" id="{41C312F7-40DD-41AF-87E5-2D65F835E266}"/>
              </a:ext>
            </a:extLst>
          </p:cNvPr>
          <p:cNvCxnSpPr>
            <a:cxnSpLocks/>
            <a:stCxn id="58" idx="1"/>
          </p:cNvCxnSpPr>
          <p:nvPr/>
        </p:nvCxnSpPr>
        <p:spPr>
          <a:xfrm flipH="1" flipV="1">
            <a:off x="2504049" y="3105834"/>
            <a:ext cx="537052" cy="19588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文字方塊 73">
                <a:extLst>
                  <a:ext uri="{FF2B5EF4-FFF2-40B4-BE49-F238E27FC236}">
                    <a16:creationId xmlns:a16="http://schemas.microsoft.com/office/drawing/2014/main" id="{21EF9177-9700-41DC-8AB2-6C12762B6745}"/>
                  </a:ext>
                </a:extLst>
              </p:cNvPr>
              <p:cNvSpPr txBox="1"/>
              <p:nvPr/>
            </p:nvSpPr>
            <p:spPr>
              <a:xfrm>
                <a:off x="1908449" y="3817166"/>
                <a:ext cx="251986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altLang="zh-TW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</m:d>
                      <m:r>
                        <a:rPr lang="en-US" altLang="zh-TW" sz="2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altLang="zh-TW" sz="2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zh-TW" altLang="en-US" sz="24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74" name="文字方塊 73">
                <a:extLst>
                  <a:ext uri="{FF2B5EF4-FFF2-40B4-BE49-F238E27FC236}">
                    <a16:creationId xmlns:a16="http://schemas.microsoft.com/office/drawing/2014/main" id="{21EF9177-9700-41DC-8AB2-6C12762B67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8449" y="3817166"/>
                <a:ext cx="2519862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橢圓 74">
            <a:extLst>
              <a:ext uri="{FF2B5EF4-FFF2-40B4-BE49-F238E27FC236}">
                <a16:creationId xmlns:a16="http://schemas.microsoft.com/office/drawing/2014/main" id="{A0512D29-E805-4603-B049-1E28687A9A06}"/>
              </a:ext>
            </a:extLst>
          </p:cNvPr>
          <p:cNvSpPr/>
          <p:nvPr/>
        </p:nvSpPr>
        <p:spPr>
          <a:xfrm>
            <a:off x="7962969" y="2992594"/>
            <a:ext cx="360000" cy="36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7" name="橢圓 76">
            <a:extLst>
              <a:ext uri="{FF2B5EF4-FFF2-40B4-BE49-F238E27FC236}">
                <a16:creationId xmlns:a16="http://schemas.microsoft.com/office/drawing/2014/main" id="{5051CC37-8C6A-4148-AADD-2F5D74715FE8}"/>
              </a:ext>
            </a:extLst>
          </p:cNvPr>
          <p:cNvSpPr/>
          <p:nvPr/>
        </p:nvSpPr>
        <p:spPr>
          <a:xfrm>
            <a:off x="8765968" y="2794646"/>
            <a:ext cx="360000" cy="36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8" name="橢圓 77">
            <a:extLst>
              <a:ext uri="{FF2B5EF4-FFF2-40B4-BE49-F238E27FC236}">
                <a16:creationId xmlns:a16="http://schemas.microsoft.com/office/drawing/2014/main" id="{0E855764-1AEC-4B16-B401-11F91D05150F}"/>
              </a:ext>
            </a:extLst>
          </p:cNvPr>
          <p:cNvSpPr/>
          <p:nvPr/>
        </p:nvSpPr>
        <p:spPr>
          <a:xfrm>
            <a:off x="9516076" y="2904430"/>
            <a:ext cx="360000" cy="36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9" name="橢圓 78">
            <a:extLst>
              <a:ext uri="{FF2B5EF4-FFF2-40B4-BE49-F238E27FC236}">
                <a16:creationId xmlns:a16="http://schemas.microsoft.com/office/drawing/2014/main" id="{5DD2D7D1-9BFF-4C09-AD0E-04534A98B664}"/>
              </a:ext>
            </a:extLst>
          </p:cNvPr>
          <p:cNvSpPr/>
          <p:nvPr/>
        </p:nvSpPr>
        <p:spPr>
          <a:xfrm>
            <a:off x="8061588" y="3457166"/>
            <a:ext cx="360000" cy="36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1" name="橢圓 80">
            <a:extLst>
              <a:ext uri="{FF2B5EF4-FFF2-40B4-BE49-F238E27FC236}">
                <a16:creationId xmlns:a16="http://schemas.microsoft.com/office/drawing/2014/main" id="{3D13414C-BA4B-4F07-96B9-D46CE667E724}"/>
              </a:ext>
            </a:extLst>
          </p:cNvPr>
          <p:cNvSpPr/>
          <p:nvPr/>
        </p:nvSpPr>
        <p:spPr>
          <a:xfrm>
            <a:off x="8808742" y="3397130"/>
            <a:ext cx="360000" cy="36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2" name="橢圓 81">
            <a:extLst>
              <a:ext uri="{FF2B5EF4-FFF2-40B4-BE49-F238E27FC236}">
                <a16:creationId xmlns:a16="http://schemas.microsoft.com/office/drawing/2014/main" id="{7FD403F3-A956-4E8D-B682-B2DB2F060382}"/>
              </a:ext>
            </a:extLst>
          </p:cNvPr>
          <p:cNvSpPr/>
          <p:nvPr/>
        </p:nvSpPr>
        <p:spPr>
          <a:xfrm>
            <a:off x="9565177" y="3397130"/>
            <a:ext cx="360000" cy="36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83" name="直線接點 82">
            <a:extLst>
              <a:ext uri="{FF2B5EF4-FFF2-40B4-BE49-F238E27FC236}">
                <a16:creationId xmlns:a16="http://schemas.microsoft.com/office/drawing/2014/main" id="{7F8CDA09-7095-412D-A715-A144A556E6B2}"/>
              </a:ext>
            </a:extLst>
          </p:cNvPr>
          <p:cNvCxnSpPr>
            <a:cxnSpLocks/>
            <a:stCxn id="75" idx="7"/>
            <a:endCxn id="77" idx="2"/>
          </p:cNvCxnSpPr>
          <p:nvPr/>
        </p:nvCxnSpPr>
        <p:spPr>
          <a:xfrm flipV="1">
            <a:off x="8270248" y="2974646"/>
            <a:ext cx="495720" cy="7066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線接點 84">
            <a:extLst>
              <a:ext uri="{FF2B5EF4-FFF2-40B4-BE49-F238E27FC236}">
                <a16:creationId xmlns:a16="http://schemas.microsoft.com/office/drawing/2014/main" id="{BA99100A-603D-4D93-B570-58CC94B5AE3F}"/>
              </a:ext>
            </a:extLst>
          </p:cNvPr>
          <p:cNvCxnSpPr>
            <a:cxnSpLocks/>
            <a:stCxn id="81" idx="0"/>
            <a:endCxn id="77" idx="4"/>
          </p:cNvCxnSpPr>
          <p:nvPr/>
        </p:nvCxnSpPr>
        <p:spPr>
          <a:xfrm flipH="1" flipV="1">
            <a:off x="8945968" y="3154646"/>
            <a:ext cx="42774" cy="2424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線接點 85">
            <a:extLst>
              <a:ext uri="{FF2B5EF4-FFF2-40B4-BE49-F238E27FC236}">
                <a16:creationId xmlns:a16="http://schemas.microsoft.com/office/drawing/2014/main" id="{88B6F51B-FBCA-48D5-807A-7BFA19BDBAEB}"/>
              </a:ext>
            </a:extLst>
          </p:cNvPr>
          <p:cNvCxnSpPr>
            <a:cxnSpLocks/>
            <a:stCxn id="77" idx="6"/>
            <a:endCxn id="78" idx="2"/>
          </p:cNvCxnSpPr>
          <p:nvPr/>
        </p:nvCxnSpPr>
        <p:spPr>
          <a:xfrm>
            <a:off x="9125968" y="2974646"/>
            <a:ext cx="390108" cy="1097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線接點 87">
            <a:extLst>
              <a:ext uri="{FF2B5EF4-FFF2-40B4-BE49-F238E27FC236}">
                <a16:creationId xmlns:a16="http://schemas.microsoft.com/office/drawing/2014/main" id="{810105F2-EEE5-4FA7-840F-3E405909F8C9}"/>
              </a:ext>
            </a:extLst>
          </p:cNvPr>
          <p:cNvCxnSpPr>
            <a:cxnSpLocks/>
            <a:stCxn id="79" idx="6"/>
            <a:endCxn id="81" idx="2"/>
          </p:cNvCxnSpPr>
          <p:nvPr/>
        </p:nvCxnSpPr>
        <p:spPr>
          <a:xfrm flipV="1">
            <a:off x="8421588" y="3577130"/>
            <a:ext cx="387154" cy="600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線接點 88">
            <a:extLst>
              <a:ext uri="{FF2B5EF4-FFF2-40B4-BE49-F238E27FC236}">
                <a16:creationId xmlns:a16="http://schemas.microsoft.com/office/drawing/2014/main" id="{A09266EB-0EF8-4BFB-9176-01C28413D6D5}"/>
              </a:ext>
            </a:extLst>
          </p:cNvPr>
          <p:cNvCxnSpPr>
            <a:cxnSpLocks/>
            <a:stCxn id="81" idx="6"/>
            <a:endCxn id="82" idx="2"/>
          </p:cNvCxnSpPr>
          <p:nvPr/>
        </p:nvCxnSpPr>
        <p:spPr>
          <a:xfrm>
            <a:off x="9168742" y="3577130"/>
            <a:ext cx="39643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文字方塊 98">
                <a:extLst>
                  <a:ext uri="{FF2B5EF4-FFF2-40B4-BE49-F238E27FC236}">
                    <a16:creationId xmlns:a16="http://schemas.microsoft.com/office/drawing/2014/main" id="{E9AD77E3-D579-4F07-87AF-A0DCE38C3E41}"/>
                  </a:ext>
                </a:extLst>
              </p:cNvPr>
              <p:cNvSpPr txBox="1"/>
              <p:nvPr/>
            </p:nvSpPr>
            <p:spPr>
              <a:xfrm>
                <a:off x="7863571" y="3798040"/>
                <a:ext cx="251986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800" b="0" dirty="0">
                    <a:solidFill>
                      <a:schemeClr val="accent2"/>
                    </a:solidFill>
                  </a:rPr>
                  <a:t>All </a:t>
                </a:r>
                <a14:m>
                  <m:oMath xmlns:m="http://schemas.openxmlformats.org/officeDocument/2006/math">
                    <m:r>
                      <a:rPr lang="en-US" altLang="zh-TW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zh-TW" altLang="en-US" sz="2400" dirty="0">
                    <a:solidFill>
                      <a:schemeClr val="accent2"/>
                    </a:solidFill>
                  </a:rPr>
                  <a:t> </a:t>
                </a:r>
                <a:r>
                  <a:rPr lang="en-US" altLang="zh-TW" sz="2400" dirty="0">
                    <a:solidFill>
                      <a:schemeClr val="accent2"/>
                    </a:solidFill>
                  </a:rPr>
                  <a:t>edges tree</a:t>
                </a:r>
                <a:endParaRPr lang="zh-TW" altLang="en-US" sz="24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99" name="文字方塊 98">
                <a:extLst>
                  <a:ext uri="{FF2B5EF4-FFF2-40B4-BE49-F238E27FC236}">
                    <a16:creationId xmlns:a16="http://schemas.microsoft.com/office/drawing/2014/main" id="{E9AD77E3-D579-4F07-87AF-A0DCE38C3E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3571" y="3798040"/>
                <a:ext cx="2519862" cy="523220"/>
              </a:xfrm>
              <a:prstGeom prst="rect">
                <a:avLst/>
              </a:prstGeom>
              <a:blipFill>
                <a:blip r:embed="rId3"/>
                <a:stretch>
                  <a:fillRect l="-5085" t="-10465" b="-325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1086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262527D-2AF6-44D5-9100-933541C5C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outline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63A7E68-2646-4928-B233-40BD3C770C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Problem definition</a:t>
            </a:r>
          </a:p>
          <a:p>
            <a:r>
              <a:rPr lang="en-US" altLang="zh-TW" dirty="0"/>
              <a:t>Proposed conjecture</a:t>
            </a:r>
          </a:p>
          <a:p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Sketch on its proof</a:t>
            </a:r>
          </a:p>
          <a:p>
            <a:pPr marL="0" indent="0">
              <a:buNone/>
            </a:pP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	-&gt; sharpness</a:t>
            </a:r>
          </a:p>
          <a:p>
            <a:pPr marL="0" indent="0">
              <a:buNone/>
            </a:pP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	-&gt; correctness</a:t>
            </a:r>
            <a:endParaRPr lang="zh-TW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469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303D2FD-1F73-4B96-A107-5F80BB34E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802493"/>
          </a:xfrm>
        </p:spPr>
        <p:txBody>
          <a:bodyPr>
            <a:normAutofit/>
          </a:bodyPr>
          <a:lstStyle/>
          <a:p>
            <a:r>
              <a:rPr lang="en-US" altLang="zh-TW" dirty="0"/>
              <a:t>Proposed conjecture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E2F9ED7-32F3-4B82-B2FC-E63CE31FDD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6092"/>
            <a:ext cx="10515600" cy="534573"/>
          </a:xfrm>
        </p:spPr>
        <p:txBody>
          <a:bodyPr/>
          <a:lstStyle/>
          <a:p>
            <a:r>
              <a:rPr lang="en-US" altLang="zh-TW" dirty="0"/>
              <a:t>Two conjectures</a:t>
            </a:r>
            <a:endParaRPr lang="zh-TW" altLang="en-US" dirty="0"/>
          </a:p>
        </p:txBody>
      </p:sp>
      <p:sp>
        <p:nvSpPr>
          <p:cNvPr id="53" name="文字方塊 52">
            <a:extLst>
              <a:ext uri="{FF2B5EF4-FFF2-40B4-BE49-F238E27FC236}">
                <a16:creationId xmlns:a16="http://schemas.microsoft.com/office/drawing/2014/main" id="{EA47F8D5-43AB-460E-A762-54EFB5661C2C}"/>
              </a:ext>
            </a:extLst>
          </p:cNvPr>
          <p:cNvSpPr txBox="1"/>
          <p:nvPr/>
        </p:nvSpPr>
        <p:spPr>
          <a:xfrm>
            <a:off x="5602246" y="2038180"/>
            <a:ext cx="1792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/>
              <a:t>contains</a:t>
            </a:r>
            <a:endParaRPr lang="zh-TW" altLang="en-US" sz="2400" dirty="0">
              <a:solidFill>
                <a:schemeClr val="accent2"/>
              </a:solidFill>
            </a:endParaRPr>
          </a:p>
        </p:txBody>
      </p:sp>
      <p:sp>
        <p:nvSpPr>
          <p:cNvPr id="58" name="橢圓 57">
            <a:extLst>
              <a:ext uri="{FF2B5EF4-FFF2-40B4-BE49-F238E27FC236}">
                <a16:creationId xmlns:a16="http://schemas.microsoft.com/office/drawing/2014/main" id="{F34E847D-792B-4C16-A294-B85458D5A32B}"/>
              </a:ext>
            </a:extLst>
          </p:cNvPr>
          <p:cNvSpPr/>
          <p:nvPr/>
        </p:nvSpPr>
        <p:spPr>
          <a:xfrm>
            <a:off x="2254566" y="2039458"/>
            <a:ext cx="360000" cy="360000"/>
          </a:xfrm>
          <a:prstGeom prst="ellipse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accent1"/>
              </a:solidFill>
            </a:endParaRPr>
          </a:p>
        </p:txBody>
      </p:sp>
      <p:cxnSp>
        <p:nvCxnSpPr>
          <p:cNvPr id="59" name="直線接點 58">
            <a:extLst>
              <a:ext uri="{FF2B5EF4-FFF2-40B4-BE49-F238E27FC236}">
                <a16:creationId xmlns:a16="http://schemas.microsoft.com/office/drawing/2014/main" id="{B613D82D-CB19-44F5-9C18-8C766BB60974}"/>
              </a:ext>
            </a:extLst>
          </p:cNvPr>
          <p:cNvCxnSpPr>
            <a:cxnSpLocks/>
            <a:stCxn id="58" idx="6"/>
          </p:cNvCxnSpPr>
          <p:nvPr/>
        </p:nvCxnSpPr>
        <p:spPr>
          <a:xfrm>
            <a:off x="2614566" y="2219458"/>
            <a:ext cx="33682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接點 61">
            <a:extLst>
              <a:ext uri="{FF2B5EF4-FFF2-40B4-BE49-F238E27FC236}">
                <a16:creationId xmlns:a16="http://schemas.microsoft.com/office/drawing/2014/main" id="{3466AD9C-9EB2-480A-B896-FDD28FA3D677}"/>
              </a:ext>
            </a:extLst>
          </p:cNvPr>
          <p:cNvCxnSpPr>
            <a:cxnSpLocks/>
            <a:stCxn id="58" idx="2"/>
          </p:cNvCxnSpPr>
          <p:nvPr/>
        </p:nvCxnSpPr>
        <p:spPr>
          <a:xfrm flipH="1">
            <a:off x="1770235" y="2219458"/>
            <a:ext cx="48433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接點 63">
            <a:extLst>
              <a:ext uri="{FF2B5EF4-FFF2-40B4-BE49-F238E27FC236}">
                <a16:creationId xmlns:a16="http://schemas.microsoft.com/office/drawing/2014/main" id="{2EE9C09C-2680-4E99-9E16-4B679E7AFE91}"/>
              </a:ext>
            </a:extLst>
          </p:cNvPr>
          <p:cNvCxnSpPr>
            <a:cxnSpLocks/>
            <a:stCxn id="58" idx="3"/>
          </p:cNvCxnSpPr>
          <p:nvPr/>
        </p:nvCxnSpPr>
        <p:spPr>
          <a:xfrm flipH="1">
            <a:off x="1882777" y="2346737"/>
            <a:ext cx="424510" cy="1958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接點 64">
            <a:extLst>
              <a:ext uri="{FF2B5EF4-FFF2-40B4-BE49-F238E27FC236}">
                <a16:creationId xmlns:a16="http://schemas.microsoft.com/office/drawing/2014/main" id="{41C312F7-40DD-41AF-87E5-2D65F835E266}"/>
              </a:ext>
            </a:extLst>
          </p:cNvPr>
          <p:cNvCxnSpPr>
            <a:cxnSpLocks/>
            <a:stCxn id="58" idx="1"/>
          </p:cNvCxnSpPr>
          <p:nvPr/>
        </p:nvCxnSpPr>
        <p:spPr>
          <a:xfrm flipH="1" flipV="1">
            <a:off x="1770235" y="1896293"/>
            <a:ext cx="537052" cy="19588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文字方塊 73">
                <a:extLst>
                  <a:ext uri="{FF2B5EF4-FFF2-40B4-BE49-F238E27FC236}">
                    <a16:creationId xmlns:a16="http://schemas.microsoft.com/office/drawing/2014/main" id="{21EF9177-9700-41DC-8AB2-6C12762B6745}"/>
                  </a:ext>
                </a:extLst>
              </p:cNvPr>
              <p:cNvSpPr txBox="1"/>
              <p:nvPr/>
            </p:nvSpPr>
            <p:spPr>
              <a:xfrm>
                <a:off x="1354640" y="2611244"/>
                <a:ext cx="3704644" cy="6423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altLang="zh-TW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altLang="zh-TW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d>
                      <m:dPr>
                        <m:begChr m:val="⌊"/>
                        <m:endChr m:val="⌋"/>
                        <m:ctrlPr>
                          <a:rPr lang="en-US" altLang="zh-TW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TW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altLang="zh-TW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num>
                          <m:den>
                            <m:r>
                              <a:rPr lang="en-US" altLang="zh-TW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TW" sz="2400" dirty="0">
                    <a:solidFill>
                      <a:schemeClr val="accent1"/>
                    </a:solidFill>
                  </a:rPr>
                  <a:t>  and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TW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altLang="zh-TW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altLang="zh-TW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altLang="zh-TW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zh-TW" altLang="en-US" sz="24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74" name="文字方塊 73">
                <a:extLst>
                  <a:ext uri="{FF2B5EF4-FFF2-40B4-BE49-F238E27FC236}">
                    <a16:creationId xmlns:a16="http://schemas.microsoft.com/office/drawing/2014/main" id="{21EF9177-9700-41DC-8AB2-6C12762B67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4640" y="2611244"/>
                <a:ext cx="3704644" cy="642355"/>
              </a:xfrm>
              <a:prstGeom prst="rect">
                <a:avLst/>
              </a:prstGeom>
              <a:blipFill>
                <a:blip r:embed="rId2"/>
                <a:stretch>
                  <a:fillRect b="-75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橢圓 74">
            <a:extLst>
              <a:ext uri="{FF2B5EF4-FFF2-40B4-BE49-F238E27FC236}">
                <a16:creationId xmlns:a16="http://schemas.microsoft.com/office/drawing/2014/main" id="{A0512D29-E805-4603-B049-1E28687A9A06}"/>
              </a:ext>
            </a:extLst>
          </p:cNvPr>
          <p:cNvSpPr/>
          <p:nvPr/>
        </p:nvSpPr>
        <p:spPr>
          <a:xfrm>
            <a:off x="8255917" y="1909056"/>
            <a:ext cx="360000" cy="36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7" name="橢圓 76">
            <a:extLst>
              <a:ext uri="{FF2B5EF4-FFF2-40B4-BE49-F238E27FC236}">
                <a16:creationId xmlns:a16="http://schemas.microsoft.com/office/drawing/2014/main" id="{5051CC37-8C6A-4148-AADD-2F5D74715FE8}"/>
              </a:ext>
            </a:extLst>
          </p:cNvPr>
          <p:cNvSpPr/>
          <p:nvPr/>
        </p:nvSpPr>
        <p:spPr>
          <a:xfrm>
            <a:off x="9012352" y="1723261"/>
            <a:ext cx="360000" cy="36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8" name="橢圓 77">
            <a:extLst>
              <a:ext uri="{FF2B5EF4-FFF2-40B4-BE49-F238E27FC236}">
                <a16:creationId xmlns:a16="http://schemas.microsoft.com/office/drawing/2014/main" id="{0E855764-1AEC-4B16-B401-11F91D05150F}"/>
              </a:ext>
            </a:extLst>
          </p:cNvPr>
          <p:cNvSpPr/>
          <p:nvPr/>
        </p:nvSpPr>
        <p:spPr>
          <a:xfrm>
            <a:off x="9762460" y="1833045"/>
            <a:ext cx="360000" cy="36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9" name="橢圓 78">
            <a:extLst>
              <a:ext uri="{FF2B5EF4-FFF2-40B4-BE49-F238E27FC236}">
                <a16:creationId xmlns:a16="http://schemas.microsoft.com/office/drawing/2014/main" id="{5DD2D7D1-9BFF-4C09-AD0E-04534A98B664}"/>
              </a:ext>
            </a:extLst>
          </p:cNvPr>
          <p:cNvSpPr/>
          <p:nvPr/>
        </p:nvSpPr>
        <p:spPr>
          <a:xfrm>
            <a:off x="8307972" y="2385781"/>
            <a:ext cx="360000" cy="36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1" name="橢圓 80">
            <a:extLst>
              <a:ext uri="{FF2B5EF4-FFF2-40B4-BE49-F238E27FC236}">
                <a16:creationId xmlns:a16="http://schemas.microsoft.com/office/drawing/2014/main" id="{3D13414C-BA4B-4F07-96B9-D46CE667E724}"/>
              </a:ext>
            </a:extLst>
          </p:cNvPr>
          <p:cNvSpPr/>
          <p:nvPr/>
        </p:nvSpPr>
        <p:spPr>
          <a:xfrm>
            <a:off x="9055126" y="2325745"/>
            <a:ext cx="360000" cy="36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2" name="橢圓 81">
            <a:extLst>
              <a:ext uri="{FF2B5EF4-FFF2-40B4-BE49-F238E27FC236}">
                <a16:creationId xmlns:a16="http://schemas.microsoft.com/office/drawing/2014/main" id="{7FD403F3-A956-4E8D-B682-B2DB2F060382}"/>
              </a:ext>
            </a:extLst>
          </p:cNvPr>
          <p:cNvSpPr/>
          <p:nvPr/>
        </p:nvSpPr>
        <p:spPr>
          <a:xfrm>
            <a:off x="9723024" y="2469602"/>
            <a:ext cx="360000" cy="36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83" name="直線接點 82">
            <a:extLst>
              <a:ext uri="{FF2B5EF4-FFF2-40B4-BE49-F238E27FC236}">
                <a16:creationId xmlns:a16="http://schemas.microsoft.com/office/drawing/2014/main" id="{7F8CDA09-7095-412D-A715-A144A556E6B2}"/>
              </a:ext>
            </a:extLst>
          </p:cNvPr>
          <p:cNvCxnSpPr>
            <a:cxnSpLocks/>
            <a:stCxn id="75" idx="4"/>
            <a:endCxn id="79" idx="0"/>
          </p:cNvCxnSpPr>
          <p:nvPr/>
        </p:nvCxnSpPr>
        <p:spPr>
          <a:xfrm>
            <a:off x="8435917" y="2269056"/>
            <a:ext cx="52055" cy="1167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線接點 84">
            <a:extLst>
              <a:ext uri="{FF2B5EF4-FFF2-40B4-BE49-F238E27FC236}">
                <a16:creationId xmlns:a16="http://schemas.microsoft.com/office/drawing/2014/main" id="{BA99100A-603D-4D93-B570-58CC94B5AE3F}"/>
              </a:ext>
            </a:extLst>
          </p:cNvPr>
          <p:cNvCxnSpPr>
            <a:cxnSpLocks/>
            <a:stCxn id="81" idx="0"/>
            <a:endCxn id="77" idx="4"/>
          </p:cNvCxnSpPr>
          <p:nvPr/>
        </p:nvCxnSpPr>
        <p:spPr>
          <a:xfrm flipH="1" flipV="1">
            <a:off x="9192352" y="2083261"/>
            <a:ext cx="42774" cy="2424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線接點 85">
            <a:extLst>
              <a:ext uri="{FF2B5EF4-FFF2-40B4-BE49-F238E27FC236}">
                <a16:creationId xmlns:a16="http://schemas.microsoft.com/office/drawing/2014/main" id="{88B6F51B-FBCA-48D5-807A-7BFA19BDBAEB}"/>
              </a:ext>
            </a:extLst>
          </p:cNvPr>
          <p:cNvCxnSpPr>
            <a:cxnSpLocks/>
            <a:stCxn id="77" idx="6"/>
            <a:endCxn id="78" idx="2"/>
          </p:cNvCxnSpPr>
          <p:nvPr/>
        </p:nvCxnSpPr>
        <p:spPr>
          <a:xfrm>
            <a:off x="9372352" y="1903261"/>
            <a:ext cx="390108" cy="1097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線接點 87">
            <a:extLst>
              <a:ext uri="{FF2B5EF4-FFF2-40B4-BE49-F238E27FC236}">
                <a16:creationId xmlns:a16="http://schemas.microsoft.com/office/drawing/2014/main" id="{810105F2-EEE5-4FA7-840F-3E405909F8C9}"/>
              </a:ext>
            </a:extLst>
          </p:cNvPr>
          <p:cNvCxnSpPr>
            <a:cxnSpLocks/>
            <a:stCxn id="79" idx="6"/>
            <a:endCxn id="81" idx="2"/>
          </p:cNvCxnSpPr>
          <p:nvPr/>
        </p:nvCxnSpPr>
        <p:spPr>
          <a:xfrm flipV="1">
            <a:off x="8667972" y="2505745"/>
            <a:ext cx="387154" cy="600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線接點 88">
            <a:extLst>
              <a:ext uri="{FF2B5EF4-FFF2-40B4-BE49-F238E27FC236}">
                <a16:creationId xmlns:a16="http://schemas.microsoft.com/office/drawing/2014/main" id="{A09266EB-0EF8-4BFB-9176-01C28413D6D5}"/>
              </a:ext>
            </a:extLst>
          </p:cNvPr>
          <p:cNvCxnSpPr>
            <a:cxnSpLocks/>
            <a:stCxn id="81" idx="6"/>
            <a:endCxn id="82" idx="2"/>
          </p:cNvCxnSpPr>
          <p:nvPr/>
        </p:nvCxnSpPr>
        <p:spPr>
          <a:xfrm>
            <a:off x="9415126" y="2505745"/>
            <a:ext cx="307898" cy="1438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文字方塊 98">
                <a:extLst>
                  <a:ext uri="{FF2B5EF4-FFF2-40B4-BE49-F238E27FC236}">
                    <a16:creationId xmlns:a16="http://schemas.microsoft.com/office/drawing/2014/main" id="{E9AD77E3-D579-4F07-87AF-A0DCE38C3E41}"/>
                  </a:ext>
                </a:extLst>
              </p:cNvPr>
              <p:cNvSpPr txBox="1"/>
              <p:nvPr/>
            </p:nvSpPr>
            <p:spPr>
              <a:xfrm>
                <a:off x="8175527" y="2811716"/>
                <a:ext cx="251986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800" b="0" dirty="0">
                    <a:solidFill>
                      <a:schemeClr val="accent2"/>
                    </a:solidFill>
                  </a:rPr>
                  <a:t>All </a:t>
                </a:r>
                <a14:m>
                  <m:oMath xmlns:m="http://schemas.openxmlformats.org/officeDocument/2006/math">
                    <m:r>
                      <a:rPr lang="en-US" altLang="zh-TW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zh-TW" altLang="en-US" sz="2400" dirty="0">
                    <a:solidFill>
                      <a:schemeClr val="accent2"/>
                    </a:solidFill>
                  </a:rPr>
                  <a:t> </a:t>
                </a:r>
                <a:r>
                  <a:rPr lang="en-US" altLang="zh-TW" sz="2400" dirty="0">
                    <a:solidFill>
                      <a:schemeClr val="accent2"/>
                    </a:solidFill>
                  </a:rPr>
                  <a:t>edges tree</a:t>
                </a:r>
                <a:endParaRPr lang="zh-TW" altLang="en-US" sz="24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99" name="文字方塊 98">
                <a:extLst>
                  <a:ext uri="{FF2B5EF4-FFF2-40B4-BE49-F238E27FC236}">
                    <a16:creationId xmlns:a16="http://schemas.microsoft.com/office/drawing/2014/main" id="{E9AD77E3-D579-4F07-87AF-A0DCE38C3E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5527" y="2811716"/>
                <a:ext cx="2519862" cy="523220"/>
              </a:xfrm>
              <a:prstGeom prst="rect">
                <a:avLst/>
              </a:prstGeom>
              <a:blipFill>
                <a:blip r:embed="rId3"/>
                <a:stretch>
                  <a:fillRect l="-4843" t="-10465" b="-325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矩形 3">
            <a:extLst>
              <a:ext uri="{FF2B5EF4-FFF2-40B4-BE49-F238E27FC236}">
                <a16:creationId xmlns:a16="http://schemas.microsoft.com/office/drawing/2014/main" id="{94CB5061-E38C-47C6-B5DB-75DB11779F68}"/>
              </a:ext>
            </a:extLst>
          </p:cNvPr>
          <p:cNvSpPr/>
          <p:nvPr/>
        </p:nvSpPr>
        <p:spPr>
          <a:xfrm>
            <a:off x="0" y="5859959"/>
            <a:ext cx="120371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600" dirty="0"/>
              <a:t>*F. </a:t>
            </a:r>
            <a:r>
              <a:rPr lang="en-US" altLang="zh-TW" sz="1600" dirty="0" err="1"/>
              <a:t>Havet</a:t>
            </a:r>
            <a:r>
              <a:rPr lang="en-US" altLang="zh-TW" sz="1600" dirty="0"/>
              <a:t>, B. Reed, M. Stein, and D. R. Wood, A variant of the </a:t>
            </a:r>
            <a:r>
              <a:rPr lang="en-US" altLang="zh-TW" sz="1600" dirty="0" err="1"/>
              <a:t>Erd</a:t>
            </a:r>
            <a:r>
              <a:rPr lang="en-US" altLang="zh-TW" sz="1600" dirty="0"/>
              <a:t>\H </a:t>
            </a:r>
            <a:r>
              <a:rPr lang="en-US" altLang="zh-TW" sz="1600" dirty="0" err="1"/>
              <a:t>os</a:t>
            </a:r>
            <a:r>
              <a:rPr lang="en-US" altLang="zh-TW" sz="1600" dirty="0"/>
              <a:t>--S\'</a:t>
            </a:r>
            <a:r>
              <a:rPr lang="en-US" altLang="zh-TW" sz="1600" dirty="0" err="1"/>
              <a:t>os</a:t>
            </a:r>
            <a:r>
              <a:rPr lang="en-US" altLang="zh-TW" sz="1600" dirty="0"/>
              <a:t> conjecture, J. Graph Theory, 94 (2020), pp. 131--158.</a:t>
            </a:r>
            <a:endParaRPr lang="zh-TW" altLang="en-US" sz="1600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2E278A36-246C-4C78-9A35-385F850EC68F}"/>
              </a:ext>
            </a:extLst>
          </p:cNvPr>
          <p:cNvSpPr/>
          <p:nvPr/>
        </p:nvSpPr>
        <p:spPr>
          <a:xfrm>
            <a:off x="0" y="6211669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600" dirty="0"/>
              <a:t>**G. </a:t>
            </a:r>
            <a:r>
              <a:rPr lang="en-US" altLang="zh-TW" sz="1600" dirty="0" err="1"/>
              <a:t>Besomi</a:t>
            </a:r>
            <a:r>
              <a:rPr lang="en-US" altLang="zh-TW" sz="1600" dirty="0"/>
              <a:t>, M. </a:t>
            </a:r>
            <a:r>
              <a:rPr lang="en-US" altLang="zh-TW" sz="1600" dirty="0" err="1"/>
              <a:t>Pavez</a:t>
            </a:r>
            <a:r>
              <a:rPr lang="en-US" altLang="zh-TW" sz="1600" dirty="0"/>
              <a:t>-Signe, and M. Stein, \' Degree conditions for embedding trees, SIAM J. Discrete Math., 33 (2019), pp. 1521--1555, https://doi.org/10.1137/18M1210861.</a:t>
            </a:r>
            <a:endParaRPr lang="zh-TW" altLang="en-US" sz="1600" dirty="0"/>
          </a:p>
        </p:txBody>
      </p:sp>
      <p:sp>
        <p:nvSpPr>
          <p:cNvPr id="28" name="橢圓 27">
            <a:extLst>
              <a:ext uri="{FF2B5EF4-FFF2-40B4-BE49-F238E27FC236}">
                <a16:creationId xmlns:a16="http://schemas.microsoft.com/office/drawing/2014/main" id="{0D48D58A-3536-4E1D-AFE2-9FD77E3CF399}"/>
              </a:ext>
            </a:extLst>
          </p:cNvPr>
          <p:cNvSpPr/>
          <p:nvPr/>
        </p:nvSpPr>
        <p:spPr>
          <a:xfrm>
            <a:off x="3925497" y="2038180"/>
            <a:ext cx="360000" cy="360000"/>
          </a:xfrm>
          <a:prstGeom prst="ellipse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accent1"/>
              </a:solidFill>
            </a:endParaRPr>
          </a:p>
        </p:txBody>
      </p:sp>
      <p:cxnSp>
        <p:nvCxnSpPr>
          <p:cNvPr id="29" name="直線接點 28">
            <a:extLst>
              <a:ext uri="{FF2B5EF4-FFF2-40B4-BE49-F238E27FC236}">
                <a16:creationId xmlns:a16="http://schemas.microsoft.com/office/drawing/2014/main" id="{20AB8EB2-0D38-4D0D-9F88-10DF741DEAF6}"/>
              </a:ext>
            </a:extLst>
          </p:cNvPr>
          <p:cNvCxnSpPr>
            <a:cxnSpLocks/>
            <a:stCxn id="28" idx="6"/>
          </p:cNvCxnSpPr>
          <p:nvPr/>
        </p:nvCxnSpPr>
        <p:spPr>
          <a:xfrm>
            <a:off x="4285497" y="2218180"/>
            <a:ext cx="33682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接點 29">
            <a:extLst>
              <a:ext uri="{FF2B5EF4-FFF2-40B4-BE49-F238E27FC236}">
                <a16:creationId xmlns:a16="http://schemas.microsoft.com/office/drawing/2014/main" id="{D1A4FD8D-3205-4AFB-84C2-C4A0AC82DFEA}"/>
              </a:ext>
            </a:extLst>
          </p:cNvPr>
          <p:cNvCxnSpPr>
            <a:cxnSpLocks/>
            <a:stCxn id="28" idx="2"/>
          </p:cNvCxnSpPr>
          <p:nvPr/>
        </p:nvCxnSpPr>
        <p:spPr>
          <a:xfrm flipH="1">
            <a:off x="3441166" y="2218180"/>
            <a:ext cx="48433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接點 30">
            <a:extLst>
              <a:ext uri="{FF2B5EF4-FFF2-40B4-BE49-F238E27FC236}">
                <a16:creationId xmlns:a16="http://schemas.microsoft.com/office/drawing/2014/main" id="{7D380188-A120-4901-914B-2F6CDFB42951}"/>
              </a:ext>
            </a:extLst>
          </p:cNvPr>
          <p:cNvCxnSpPr>
            <a:cxnSpLocks/>
            <a:stCxn id="28" idx="3"/>
          </p:cNvCxnSpPr>
          <p:nvPr/>
        </p:nvCxnSpPr>
        <p:spPr>
          <a:xfrm flipH="1">
            <a:off x="3553708" y="2345459"/>
            <a:ext cx="424510" cy="1958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77E16E4F-9A24-4B5E-8C69-50D7D0991424}"/>
              </a:ext>
            </a:extLst>
          </p:cNvPr>
          <p:cNvCxnSpPr>
            <a:cxnSpLocks/>
            <a:stCxn id="28" idx="1"/>
          </p:cNvCxnSpPr>
          <p:nvPr/>
        </p:nvCxnSpPr>
        <p:spPr>
          <a:xfrm flipH="1" flipV="1">
            <a:off x="3441166" y="1895015"/>
            <a:ext cx="537052" cy="19588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接點 32">
            <a:extLst>
              <a:ext uri="{FF2B5EF4-FFF2-40B4-BE49-F238E27FC236}">
                <a16:creationId xmlns:a16="http://schemas.microsoft.com/office/drawing/2014/main" id="{2B5E0BD0-C62B-454F-863D-55994752D125}"/>
              </a:ext>
            </a:extLst>
          </p:cNvPr>
          <p:cNvCxnSpPr>
            <a:cxnSpLocks/>
            <a:stCxn id="28" idx="7"/>
          </p:cNvCxnSpPr>
          <p:nvPr/>
        </p:nvCxnSpPr>
        <p:spPr>
          <a:xfrm flipV="1">
            <a:off x="4232776" y="1945644"/>
            <a:ext cx="449156" cy="1452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01D916F-4C38-43CA-B336-E7BC427CCA87}"/>
              </a:ext>
            </a:extLst>
          </p:cNvPr>
          <p:cNvCxnSpPr>
            <a:cxnSpLocks/>
            <a:stCxn id="28" idx="5"/>
          </p:cNvCxnSpPr>
          <p:nvPr/>
        </p:nvCxnSpPr>
        <p:spPr>
          <a:xfrm>
            <a:off x="4232776" y="2345459"/>
            <a:ext cx="439875" cy="21614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接點 59">
            <a:extLst>
              <a:ext uri="{FF2B5EF4-FFF2-40B4-BE49-F238E27FC236}">
                <a16:creationId xmlns:a16="http://schemas.microsoft.com/office/drawing/2014/main" id="{7A46B024-ADA0-4F89-AB62-A1BE1915A106}"/>
              </a:ext>
            </a:extLst>
          </p:cNvPr>
          <p:cNvCxnSpPr>
            <a:cxnSpLocks/>
            <a:stCxn id="75" idx="0"/>
            <a:endCxn id="63" idx="3"/>
          </p:cNvCxnSpPr>
          <p:nvPr/>
        </p:nvCxnSpPr>
        <p:spPr>
          <a:xfrm flipV="1">
            <a:off x="8435917" y="1799356"/>
            <a:ext cx="118353" cy="1097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橢圓 62">
            <a:extLst>
              <a:ext uri="{FF2B5EF4-FFF2-40B4-BE49-F238E27FC236}">
                <a16:creationId xmlns:a16="http://schemas.microsoft.com/office/drawing/2014/main" id="{503E20D1-B7F6-4FFF-A2AF-1FE17BD81F84}"/>
              </a:ext>
            </a:extLst>
          </p:cNvPr>
          <p:cNvSpPr/>
          <p:nvPr/>
        </p:nvSpPr>
        <p:spPr>
          <a:xfrm>
            <a:off x="8501549" y="1492077"/>
            <a:ext cx="360000" cy="36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6" name="文字方塊 65">
            <a:extLst>
              <a:ext uri="{FF2B5EF4-FFF2-40B4-BE49-F238E27FC236}">
                <a16:creationId xmlns:a16="http://schemas.microsoft.com/office/drawing/2014/main" id="{1FF7934C-438B-43A3-AD8C-7C0B8A172813}"/>
              </a:ext>
            </a:extLst>
          </p:cNvPr>
          <p:cNvSpPr txBox="1"/>
          <p:nvPr/>
        </p:nvSpPr>
        <p:spPr>
          <a:xfrm>
            <a:off x="5602246" y="4120752"/>
            <a:ext cx="1792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/>
              <a:t>contains</a:t>
            </a:r>
            <a:endParaRPr lang="zh-TW" altLang="en-US" sz="2400" dirty="0">
              <a:solidFill>
                <a:schemeClr val="accent2"/>
              </a:solidFill>
            </a:endParaRPr>
          </a:p>
        </p:txBody>
      </p:sp>
      <p:sp>
        <p:nvSpPr>
          <p:cNvPr id="67" name="橢圓 66">
            <a:extLst>
              <a:ext uri="{FF2B5EF4-FFF2-40B4-BE49-F238E27FC236}">
                <a16:creationId xmlns:a16="http://schemas.microsoft.com/office/drawing/2014/main" id="{BD3CAF2B-A53F-49BC-BE1C-8CA0B62D7CF3}"/>
              </a:ext>
            </a:extLst>
          </p:cNvPr>
          <p:cNvSpPr/>
          <p:nvPr/>
        </p:nvSpPr>
        <p:spPr>
          <a:xfrm>
            <a:off x="2254566" y="4122030"/>
            <a:ext cx="360000" cy="360000"/>
          </a:xfrm>
          <a:prstGeom prst="ellipse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accent1"/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ADECA07D-9E68-4A69-B23C-C6299EBD395A}"/>
              </a:ext>
            </a:extLst>
          </p:cNvPr>
          <p:cNvCxnSpPr>
            <a:cxnSpLocks/>
            <a:stCxn id="67" idx="6"/>
          </p:cNvCxnSpPr>
          <p:nvPr/>
        </p:nvCxnSpPr>
        <p:spPr>
          <a:xfrm>
            <a:off x="2614566" y="4302030"/>
            <a:ext cx="33682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接點 68">
            <a:extLst>
              <a:ext uri="{FF2B5EF4-FFF2-40B4-BE49-F238E27FC236}">
                <a16:creationId xmlns:a16="http://schemas.microsoft.com/office/drawing/2014/main" id="{7ED76B84-CAFC-4AE4-8C74-924541AE58ED}"/>
              </a:ext>
            </a:extLst>
          </p:cNvPr>
          <p:cNvCxnSpPr>
            <a:cxnSpLocks/>
            <a:stCxn id="67" idx="3"/>
          </p:cNvCxnSpPr>
          <p:nvPr/>
        </p:nvCxnSpPr>
        <p:spPr>
          <a:xfrm flipH="1">
            <a:off x="1858131" y="4429309"/>
            <a:ext cx="449156" cy="16591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接點 70">
            <a:extLst>
              <a:ext uri="{FF2B5EF4-FFF2-40B4-BE49-F238E27FC236}">
                <a16:creationId xmlns:a16="http://schemas.microsoft.com/office/drawing/2014/main" id="{7983668C-7CE7-439C-9009-2E22DBA215A6}"/>
              </a:ext>
            </a:extLst>
          </p:cNvPr>
          <p:cNvCxnSpPr>
            <a:cxnSpLocks/>
            <a:stCxn id="67" idx="1"/>
          </p:cNvCxnSpPr>
          <p:nvPr/>
        </p:nvCxnSpPr>
        <p:spPr>
          <a:xfrm flipH="1" flipV="1">
            <a:off x="1770235" y="3978865"/>
            <a:ext cx="537052" cy="19588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文字方塊 71">
                <a:extLst>
                  <a:ext uri="{FF2B5EF4-FFF2-40B4-BE49-F238E27FC236}">
                    <a16:creationId xmlns:a16="http://schemas.microsoft.com/office/drawing/2014/main" id="{6E365D64-D2BA-4C11-9BE1-4792E0F9C400}"/>
                  </a:ext>
                </a:extLst>
              </p:cNvPr>
              <p:cNvSpPr txBox="1"/>
              <p:nvPr/>
            </p:nvSpPr>
            <p:spPr>
              <a:xfrm>
                <a:off x="1354640" y="4693816"/>
                <a:ext cx="3704644" cy="6423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altLang="zh-TW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altLang="zh-TW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d>
                      <m:dPr>
                        <m:begChr m:val="⌊"/>
                        <m:endChr m:val="⌋"/>
                        <m:ctrlPr>
                          <a:rPr lang="en-US" altLang="zh-TW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TW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num>
                          <m:den>
                            <m:r>
                              <a:rPr lang="en-US" altLang="zh-TW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TW" sz="2400" dirty="0">
                    <a:solidFill>
                      <a:schemeClr val="accent1"/>
                    </a:solidFill>
                  </a:rPr>
                  <a:t>  and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TW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altLang="zh-TW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altLang="zh-TW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≥2</m:t>
                    </m:r>
                    <m:r>
                      <a:rPr lang="en-US" altLang="zh-TW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zh-TW" altLang="en-US" sz="24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72" name="文字方塊 71">
                <a:extLst>
                  <a:ext uri="{FF2B5EF4-FFF2-40B4-BE49-F238E27FC236}">
                    <a16:creationId xmlns:a16="http://schemas.microsoft.com/office/drawing/2014/main" id="{6E365D64-D2BA-4C11-9BE1-4792E0F9C4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4640" y="4693816"/>
                <a:ext cx="3704644" cy="642355"/>
              </a:xfrm>
              <a:prstGeom prst="rect">
                <a:avLst/>
              </a:prstGeom>
              <a:blipFill>
                <a:blip r:embed="rId4"/>
                <a:stretch>
                  <a:fillRect b="-857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橢圓 72">
            <a:extLst>
              <a:ext uri="{FF2B5EF4-FFF2-40B4-BE49-F238E27FC236}">
                <a16:creationId xmlns:a16="http://schemas.microsoft.com/office/drawing/2014/main" id="{20104E27-F073-4B54-9E1A-DFDB08CF647B}"/>
              </a:ext>
            </a:extLst>
          </p:cNvPr>
          <p:cNvSpPr/>
          <p:nvPr/>
        </p:nvSpPr>
        <p:spPr>
          <a:xfrm>
            <a:off x="8255917" y="3991628"/>
            <a:ext cx="360000" cy="36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6" name="橢圓 75">
            <a:extLst>
              <a:ext uri="{FF2B5EF4-FFF2-40B4-BE49-F238E27FC236}">
                <a16:creationId xmlns:a16="http://schemas.microsoft.com/office/drawing/2014/main" id="{DF480E49-6A4C-45FD-B97E-DC9532393312}"/>
              </a:ext>
            </a:extLst>
          </p:cNvPr>
          <p:cNvSpPr/>
          <p:nvPr/>
        </p:nvSpPr>
        <p:spPr>
          <a:xfrm>
            <a:off x="9012352" y="3805833"/>
            <a:ext cx="360000" cy="36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0" name="橢圓 79">
            <a:extLst>
              <a:ext uri="{FF2B5EF4-FFF2-40B4-BE49-F238E27FC236}">
                <a16:creationId xmlns:a16="http://schemas.microsoft.com/office/drawing/2014/main" id="{E4E92235-B1A5-431E-82A5-889853752664}"/>
              </a:ext>
            </a:extLst>
          </p:cNvPr>
          <p:cNvSpPr/>
          <p:nvPr/>
        </p:nvSpPr>
        <p:spPr>
          <a:xfrm>
            <a:off x="9762460" y="3915617"/>
            <a:ext cx="360000" cy="36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4" name="橢圓 83">
            <a:extLst>
              <a:ext uri="{FF2B5EF4-FFF2-40B4-BE49-F238E27FC236}">
                <a16:creationId xmlns:a16="http://schemas.microsoft.com/office/drawing/2014/main" id="{8626B449-4CAB-496F-829F-39919C56E3FB}"/>
              </a:ext>
            </a:extLst>
          </p:cNvPr>
          <p:cNvSpPr/>
          <p:nvPr/>
        </p:nvSpPr>
        <p:spPr>
          <a:xfrm>
            <a:off x="8307972" y="4468353"/>
            <a:ext cx="360000" cy="36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7" name="橢圓 86">
            <a:extLst>
              <a:ext uri="{FF2B5EF4-FFF2-40B4-BE49-F238E27FC236}">
                <a16:creationId xmlns:a16="http://schemas.microsoft.com/office/drawing/2014/main" id="{A34986E6-A824-45A1-B119-427DC667D9EB}"/>
              </a:ext>
            </a:extLst>
          </p:cNvPr>
          <p:cNvSpPr/>
          <p:nvPr/>
        </p:nvSpPr>
        <p:spPr>
          <a:xfrm>
            <a:off x="9055126" y="4408317"/>
            <a:ext cx="360000" cy="36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0" name="橢圓 89">
            <a:extLst>
              <a:ext uri="{FF2B5EF4-FFF2-40B4-BE49-F238E27FC236}">
                <a16:creationId xmlns:a16="http://schemas.microsoft.com/office/drawing/2014/main" id="{16F98D54-F161-44ED-9B6B-C7F537411CB2}"/>
              </a:ext>
            </a:extLst>
          </p:cNvPr>
          <p:cNvSpPr/>
          <p:nvPr/>
        </p:nvSpPr>
        <p:spPr>
          <a:xfrm>
            <a:off x="9723024" y="4552174"/>
            <a:ext cx="360000" cy="36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91" name="直線接點 90">
            <a:extLst>
              <a:ext uri="{FF2B5EF4-FFF2-40B4-BE49-F238E27FC236}">
                <a16:creationId xmlns:a16="http://schemas.microsoft.com/office/drawing/2014/main" id="{384CCD4D-3943-4A3E-A24C-C9AD384851E6}"/>
              </a:ext>
            </a:extLst>
          </p:cNvPr>
          <p:cNvCxnSpPr>
            <a:cxnSpLocks/>
            <a:stCxn id="73" idx="4"/>
            <a:endCxn id="84" idx="0"/>
          </p:cNvCxnSpPr>
          <p:nvPr/>
        </p:nvCxnSpPr>
        <p:spPr>
          <a:xfrm>
            <a:off x="8435917" y="4351628"/>
            <a:ext cx="52055" cy="1167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線接點 91">
            <a:extLst>
              <a:ext uri="{FF2B5EF4-FFF2-40B4-BE49-F238E27FC236}">
                <a16:creationId xmlns:a16="http://schemas.microsoft.com/office/drawing/2014/main" id="{377EBBFE-A5F9-4811-BA7B-43A8D5B86C79}"/>
              </a:ext>
            </a:extLst>
          </p:cNvPr>
          <p:cNvCxnSpPr>
            <a:cxnSpLocks/>
            <a:stCxn id="87" idx="0"/>
            <a:endCxn id="76" idx="4"/>
          </p:cNvCxnSpPr>
          <p:nvPr/>
        </p:nvCxnSpPr>
        <p:spPr>
          <a:xfrm flipH="1" flipV="1">
            <a:off x="9192352" y="4165833"/>
            <a:ext cx="42774" cy="2424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線接點 92">
            <a:extLst>
              <a:ext uri="{FF2B5EF4-FFF2-40B4-BE49-F238E27FC236}">
                <a16:creationId xmlns:a16="http://schemas.microsoft.com/office/drawing/2014/main" id="{6C06C069-1F6C-45F1-8386-AD6D54F2F18A}"/>
              </a:ext>
            </a:extLst>
          </p:cNvPr>
          <p:cNvCxnSpPr>
            <a:cxnSpLocks/>
            <a:stCxn id="76" idx="6"/>
            <a:endCxn id="80" idx="2"/>
          </p:cNvCxnSpPr>
          <p:nvPr/>
        </p:nvCxnSpPr>
        <p:spPr>
          <a:xfrm>
            <a:off x="9372352" y="3985833"/>
            <a:ext cx="390108" cy="1097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線接點 93">
            <a:extLst>
              <a:ext uri="{FF2B5EF4-FFF2-40B4-BE49-F238E27FC236}">
                <a16:creationId xmlns:a16="http://schemas.microsoft.com/office/drawing/2014/main" id="{84320795-4F21-4318-B715-C2AC0515BFA4}"/>
              </a:ext>
            </a:extLst>
          </p:cNvPr>
          <p:cNvCxnSpPr>
            <a:cxnSpLocks/>
            <a:stCxn id="84" idx="6"/>
            <a:endCxn id="87" idx="2"/>
          </p:cNvCxnSpPr>
          <p:nvPr/>
        </p:nvCxnSpPr>
        <p:spPr>
          <a:xfrm flipV="1">
            <a:off x="8667972" y="4588317"/>
            <a:ext cx="387154" cy="600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線接點 94">
            <a:extLst>
              <a:ext uri="{FF2B5EF4-FFF2-40B4-BE49-F238E27FC236}">
                <a16:creationId xmlns:a16="http://schemas.microsoft.com/office/drawing/2014/main" id="{8EA45556-4F89-4874-9698-ABC9F8C621C9}"/>
              </a:ext>
            </a:extLst>
          </p:cNvPr>
          <p:cNvCxnSpPr>
            <a:cxnSpLocks/>
            <a:stCxn id="87" idx="6"/>
            <a:endCxn id="90" idx="2"/>
          </p:cNvCxnSpPr>
          <p:nvPr/>
        </p:nvCxnSpPr>
        <p:spPr>
          <a:xfrm>
            <a:off x="9415126" y="4588317"/>
            <a:ext cx="307898" cy="1438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文字方塊 95">
                <a:extLst>
                  <a:ext uri="{FF2B5EF4-FFF2-40B4-BE49-F238E27FC236}">
                    <a16:creationId xmlns:a16="http://schemas.microsoft.com/office/drawing/2014/main" id="{9B976C12-D057-4CDE-A3FD-2A10EEE9E36B}"/>
                  </a:ext>
                </a:extLst>
              </p:cNvPr>
              <p:cNvSpPr txBox="1"/>
              <p:nvPr/>
            </p:nvSpPr>
            <p:spPr>
              <a:xfrm>
                <a:off x="8175527" y="4894288"/>
                <a:ext cx="251986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800" b="0" dirty="0">
                    <a:solidFill>
                      <a:schemeClr val="accent2"/>
                    </a:solidFill>
                  </a:rPr>
                  <a:t>All </a:t>
                </a:r>
                <a14:m>
                  <m:oMath xmlns:m="http://schemas.openxmlformats.org/officeDocument/2006/math">
                    <m:r>
                      <a:rPr lang="en-US" altLang="zh-TW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zh-TW" altLang="en-US" sz="2400" dirty="0">
                    <a:solidFill>
                      <a:schemeClr val="accent2"/>
                    </a:solidFill>
                  </a:rPr>
                  <a:t> </a:t>
                </a:r>
                <a:r>
                  <a:rPr lang="en-US" altLang="zh-TW" sz="2400" dirty="0">
                    <a:solidFill>
                      <a:schemeClr val="accent2"/>
                    </a:solidFill>
                  </a:rPr>
                  <a:t>edges tree</a:t>
                </a:r>
                <a:endParaRPr lang="zh-TW" altLang="en-US" sz="24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96" name="文字方塊 95">
                <a:extLst>
                  <a:ext uri="{FF2B5EF4-FFF2-40B4-BE49-F238E27FC236}">
                    <a16:creationId xmlns:a16="http://schemas.microsoft.com/office/drawing/2014/main" id="{9B976C12-D057-4CDE-A3FD-2A10EEE9E3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5527" y="4894288"/>
                <a:ext cx="2519862" cy="523220"/>
              </a:xfrm>
              <a:prstGeom prst="rect">
                <a:avLst/>
              </a:prstGeom>
              <a:blipFill>
                <a:blip r:embed="rId5"/>
                <a:stretch>
                  <a:fillRect l="-4843" t="-11628" b="-325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橢圓 96">
            <a:extLst>
              <a:ext uri="{FF2B5EF4-FFF2-40B4-BE49-F238E27FC236}">
                <a16:creationId xmlns:a16="http://schemas.microsoft.com/office/drawing/2014/main" id="{2EBCF619-AE0D-4539-AEFB-77F8A744758C}"/>
              </a:ext>
            </a:extLst>
          </p:cNvPr>
          <p:cNvSpPr/>
          <p:nvPr/>
        </p:nvSpPr>
        <p:spPr>
          <a:xfrm>
            <a:off x="3925497" y="4120752"/>
            <a:ext cx="360000" cy="360000"/>
          </a:xfrm>
          <a:prstGeom prst="ellipse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accent1"/>
              </a:solidFill>
            </a:endParaRPr>
          </a:p>
        </p:txBody>
      </p:sp>
      <p:cxnSp>
        <p:nvCxnSpPr>
          <p:cNvPr id="98" name="直線接點 97">
            <a:extLst>
              <a:ext uri="{FF2B5EF4-FFF2-40B4-BE49-F238E27FC236}">
                <a16:creationId xmlns:a16="http://schemas.microsoft.com/office/drawing/2014/main" id="{35345E9B-606A-43EC-8DFA-BCD36352EC7E}"/>
              </a:ext>
            </a:extLst>
          </p:cNvPr>
          <p:cNvCxnSpPr>
            <a:cxnSpLocks/>
            <a:stCxn id="97" idx="6"/>
          </p:cNvCxnSpPr>
          <p:nvPr/>
        </p:nvCxnSpPr>
        <p:spPr>
          <a:xfrm>
            <a:off x="4285497" y="4300752"/>
            <a:ext cx="33682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直線接點 99">
            <a:extLst>
              <a:ext uri="{FF2B5EF4-FFF2-40B4-BE49-F238E27FC236}">
                <a16:creationId xmlns:a16="http://schemas.microsoft.com/office/drawing/2014/main" id="{3502D39C-A083-41FB-9E67-F028D09DAFB6}"/>
              </a:ext>
            </a:extLst>
          </p:cNvPr>
          <p:cNvCxnSpPr>
            <a:cxnSpLocks/>
            <a:stCxn id="97" idx="2"/>
          </p:cNvCxnSpPr>
          <p:nvPr/>
        </p:nvCxnSpPr>
        <p:spPr>
          <a:xfrm flipH="1">
            <a:off x="3441166" y="4300752"/>
            <a:ext cx="48433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線接點 100">
            <a:extLst>
              <a:ext uri="{FF2B5EF4-FFF2-40B4-BE49-F238E27FC236}">
                <a16:creationId xmlns:a16="http://schemas.microsoft.com/office/drawing/2014/main" id="{5B357260-C38C-4276-BDDF-C996210FEC6F}"/>
              </a:ext>
            </a:extLst>
          </p:cNvPr>
          <p:cNvCxnSpPr>
            <a:cxnSpLocks/>
            <a:stCxn id="97" idx="3"/>
          </p:cNvCxnSpPr>
          <p:nvPr/>
        </p:nvCxnSpPr>
        <p:spPr>
          <a:xfrm flipH="1">
            <a:off x="3553708" y="4428031"/>
            <a:ext cx="424510" cy="1958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線接點 101">
            <a:extLst>
              <a:ext uri="{FF2B5EF4-FFF2-40B4-BE49-F238E27FC236}">
                <a16:creationId xmlns:a16="http://schemas.microsoft.com/office/drawing/2014/main" id="{6CD40A0E-35A5-4308-B803-A1166AE97958}"/>
              </a:ext>
            </a:extLst>
          </p:cNvPr>
          <p:cNvCxnSpPr>
            <a:cxnSpLocks/>
            <a:stCxn id="97" idx="1"/>
          </p:cNvCxnSpPr>
          <p:nvPr/>
        </p:nvCxnSpPr>
        <p:spPr>
          <a:xfrm flipH="1" flipV="1">
            <a:off x="3441166" y="3977587"/>
            <a:ext cx="537052" cy="19588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直線接點 102">
            <a:extLst>
              <a:ext uri="{FF2B5EF4-FFF2-40B4-BE49-F238E27FC236}">
                <a16:creationId xmlns:a16="http://schemas.microsoft.com/office/drawing/2014/main" id="{095C21CE-6373-48A3-96D9-93DF259ABA24}"/>
              </a:ext>
            </a:extLst>
          </p:cNvPr>
          <p:cNvCxnSpPr>
            <a:cxnSpLocks/>
            <a:stCxn id="97" idx="7"/>
          </p:cNvCxnSpPr>
          <p:nvPr/>
        </p:nvCxnSpPr>
        <p:spPr>
          <a:xfrm flipV="1">
            <a:off x="4232776" y="4028216"/>
            <a:ext cx="449156" cy="1452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線接點 103">
            <a:extLst>
              <a:ext uri="{FF2B5EF4-FFF2-40B4-BE49-F238E27FC236}">
                <a16:creationId xmlns:a16="http://schemas.microsoft.com/office/drawing/2014/main" id="{32B8B247-A137-447C-8CBE-F2E5A6728FC1}"/>
              </a:ext>
            </a:extLst>
          </p:cNvPr>
          <p:cNvCxnSpPr>
            <a:cxnSpLocks/>
            <a:stCxn id="97" idx="5"/>
          </p:cNvCxnSpPr>
          <p:nvPr/>
        </p:nvCxnSpPr>
        <p:spPr>
          <a:xfrm>
            <a:off x="4232776" y="4428031"/>
            <a:ext cx="439875" cy="21614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線接點 104">
            <a:extLst>
              <a:ext uri="{FF2B5EF4-FFF2-40B4-BE49-F238E27FC236}">
                <a16:creationId xmlns:a16="http://schemas.microsoft.com/office/drawing/2014/main" id="{95383C87-B4CA-4D6E-801F-6061501FC1D3}"/>
              </a:ext>
            </a:extLst>
          </p:cNvPr>
          <p:cNvCxnSpPr>
            <a:cxnSpLocks/>
            <a:stCxn id="73" idx="0"/>
            <a:endCxn id="106" idx="3"/>
          </p:cNvCxnSpPr>
          <p:nvPr/>
        </p:nvCxnSpPr>
        <p:spPr>
          <a:xfrm flipV="1">
            <a:off x="8435917" y="3881928"/>
            <a:ext cx="118353" cy="1097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橢圓 105">
            <a:extLst>
              <a:ext uri="{FF2B5EF4-FFF2-40B4-BE49-F238E27FC236}">
                <a16:creationId xmlns:a16="http://schemas.microsoft.com/office/drawing/2014/main" id="{35617645-EBAC-47E9-9E5C-6FF7F56D367F}"/>
              </a:ext>
            </a:extLst>
          </p:cNvPr>
          <p:cNvSpPr/>
          <p:nvPr/>
        </p:nvSpPr>
        <p:spPr>
          <a:xfrm>
            <a:off x="8501549" y="3574649"/>
            <a:ext cx="360000" cy="36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B9A7800D-8282-47F0-9EAA-0874942936C0}"/>
              </a:ext>
            </a:extLst>
          </p:cNvPr>
          <p:cNvSpPr/>
          <p:nvPr/>
        </p:nvSpPr>
        <p:spPr>
          <a:xfrm>
            <a:off x="1195754" y="1723261"/>
            <a:ext cx="4046492" cy="161167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7" name="矩形 106">
            <a:extLst>
              <a:ext uri="{FF2B5EF4-FFF2-40B4-BE49-F238E27FC236}">
                <a16:creationId xmlns:a16="http://schemas.microsoft.com/office/drawing/2014/main" id="{99C02810-27E6-4A76-8CE3-9ADB0B4E0041}"/>
              </a:ext>
            </a:extLst>
          </p:cNvPr>
          <p:cNvSpPr/>
          <p:nvPr/>
        </p:nvSpPr>
        <p:spPr>
          <a:xfrm>
            <a:off x="1203564" y="3774372"/>
            <a:ext cx="4046492" cy="161167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08" name="直線接點 107">
            <a:extLst>
              <a:ext uri="{FF2B5EF4-FFF2-40B4-BE49-F238E27FC236}">
                <a16:creationId xmlns:a16="http://schemas.microsoft.com/office/drawing/2014/main" id="{4FC03B9B-BB5E-4869-8827-6328C6D705EC}"/>
              </a:ext>
            </a:extLst>
          </p:cNvPr>
          <p:cNvCxnSpPr>
            <a:cxnSpLocks/>
            <a:stCxn id="97" idx="4"/>
          </p:cNvCxnSpPr>
          <p:nvPr/>
        </p:nvCxnSpPr>
        <p:spPr>
          <a:xfrm>
            <a:off x="4105497" y="4480752"/>
            <a:ext cx="0" cy="1999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直線接點 108">
            <a:extLst>
              <a:ext uri="{FF2B5EF4-FFF2-40B4-BE49-F238E27FC236}">
                <a16:creationId xmlns:a16="http://schemas.microsoft.com/office/drawing/2014/main" id="{61ABCDBA-7BAB-4331-A998-389B680A5878}"/>
              </a:ext>
            </a:extLst>
          </p:cNvPr>
          <p:cNvCxnSpPr>
            <a:cxnSpLocks/>
            <a:stCxn id="97" idx="0"/>
          </p:cNvCxnSpPr>
          <p:nvPr/>
        </p:nvCxnSpPr>
        <p:spPr>
          <a:xfrm flipH="1" flipV="1">
            <a:off x="4092604" y="3915617"/>
            <a:ext cx="12893" cy="20513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直線接點 109">
            <a:extLst>
              <a:ext uri="{FF2B5EF4-FFF2-40B4-BE49-F238E27FC236}">
                <a16:creationId xmlns:a16="http://schemas.microsoft.com/office/drawing/2014/main" id="{4406FECF-300B-4BE2-A369-75EBF611462B}"/>
              </a:ext>
            </a:extLst>
          </p:cNvPr>
          <p:cNvCxnSpPr>
            <a:cxnSpLocks/>
          </p:cNvCxnSpPr>
          <p:nvPr/>
        </p:nvCxnSpPr>
        <p:spPr>
          <a:xfrm flipV="1">
            <a:off x="4256936" y="4155024"/>
            <a:ext cx="432550" cy="7647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直線接點 110">
            <a:extLst>
              <a:ext uri="{FF2B5EF4-FFF2-40B4-BE49-F238E27FC236}">
                <a16:creationId xmlns:a16="http://schemas.microsoft.com/office/drawing/2014/main" id="{75D97019-4021-452A-9CC0-1907B4532BBC}"/>
              </a:ext>
            </a:extLst>
          </p:cNvPr>
          <p:cNvCxnSpPr>
            <a:cxnSpLocks/>
          </p:cNvCxnSpPr>
          <p:nvPr/>
        </p:nvCxnSpPr>
        <p:spPr>
          <a:xfrm>
            <a:off x="4282303" y="4370004"/>
            <a:ext cx="399629" cy="876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直線接點 111">
            <a:extLst>
              <a:ext uri="{FF2B5EF4-FFF2-40B4-BE49-F238E27FC236}">
                <a16:creationId xmlns:a16="http://schemas.microsoft.com/office/drawing/2014/main" id="{2A02A945-17DE-4017-9716-2F5002C767E6}"/>
              </a:ext>
            </a:extLst>
          </p:cNvPr>
          <p:cNvCxnSpPr>
            <a:cxnSpLocks/>
          </p:cNvCxnSpPr>
          <p:nvPr/>
        </p:nvCxnSpPr>
        <p:spPr>
          <a:xfrm>
            <a:off x="3475271" y="4153655"/>
            <a:ext cx="450226" cy="952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直線接點 113">
            <a:extLst>
              <a:ext uri="{FF2B5EF4-FFF2-40B4-BE49-F238E27FC236}">
                <a16:creationId xmlns:a16="http://schemas.microsoft.com/office/drawing/2014/main" id="{C8D59ECA-0E93-4D81-9F63-A39BAC6B3FA9}"/>
              </a:ext>
            </a:extLst>
          </p:cNvPr>
          <p:cNvCxnSpPr>
            <a:cxnSpLocks/>
          </p:cNvCxnSpPr>
          <p:nvPr/>
        </p:nvCxnSpPr>
        <p:spPr>
          <a:xfrm flipV="1">
            <a:off x="3501197" y="4371503"/>
            <a:ext cx="425574" cy="892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文字方塊 119">
            <a:extLst>
              <a:ext uri="{FF2B5EF4-FFF2-40B4-BE49-F238E27FC236}">
                <a16:creationId xmlns:a16="http://schemas.microsoft.com/office/drawing/2014/main" id="{38337491-E593-4FDF-8A78-16823AE137B9}"/>
              </a:ext>
            </a:extLst>
          </p:cNvPr>
          <p:cNvSpPr txBox="1"/>
          <p:nvPr/>
        </p:nvSpPr>
        <p:spPr>
          <a:xfrm>
            <a:off x="10648184" y="1298104"/>
            <a:ext cx="4951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/>
              <a:t>*</a:t>
            </a:r>
            <a:endParaRPr lang="zh-TW" altLang="en-US" sz="1400" dirty="0">
              <a:solidFill>
                <a:schemeClr val="accent2"/>
              </a:solidFill>
            </a:endParaRPr>
          </a:p>
        </p:txBody>
      </p:sp>
      <p:sp>
        <p:nvSpPr>
          <p:cNvPr id="121" name="文字方塊 120">
            <a:extLst>
              <a:ext uri="{FF2B5EF4-FFF2-40B4-BE49-F238E27FC236}">
                <a16:creationId xmlns:a16="http://schemas.microsoft.com/office/drawing/2014/main" id="{45023938-E30F-481F-87A0-93B3890279A1}"/>
              </a:ext>
            </a:extLst>
          </p:cNvPr>
          <p:cNvSpPr txBox="1"/>
          <p:nvPr/>
        </p:nvSpPr>
        <p:spPr>
          <a:xfrm>
            <a:off x="10648184" y="3630257"/>
            <a:ext cx="4951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/>
              <a:t>**</a:t>
            </a:r>
            <a:endParaRPr lang="zh-TW" altLang="en-US" sz="1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130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10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E2F9ED7-32F3-4B82-B2FC-E63CE31FDD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6092"/>
            <a:ext cx="10515600" cy="534573"/>
          </a:xfrm>
        </p:spPr>
        <p:txBody>
          <a:bodyPr/>
          <a:lstStyle/>
          <a:p>
            <a:r>
              <a:rPr lang="en-US" altLang="zh-TW" dirty="0"/>
              <a:t>Two conjectures</a:t>
            </a:r>
            <a:endParaRPr lang="zh-TW" altLang="en-US" dirty="0"/>
          </a:p>
        </p:txBody>
      </p:sp>
      <p:sp>
        <p:nvSpPr>
          <p:cNvPr id="58" name="橢圓 57">
            <a:extLst>
              <a:ext uri="{FF2B5EF4-FFF2-40B4-BE49-F238E27FC236}">
                <a16:creationId xmlns:a16="http://schemas.microsoft.com/office/drawing/2014/main" id="{F34E847D-792B-4C16-A294-B85458D5A32B}"/>
              </a:ext>
            </a:extLst>
          </p:cNvPr>
          <p:cNvSpPr/>
          <p:nvPr/>
        </p:nvSpPr>
        <p:spPr>
          <a:xfrm>
            <a:off x="4531600" y="1983797"/>
            <a:ext cx="360000" cy="360000"/>
          </a:xfrm>
          <a:prstGeom prst="ellipse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accent1"/>
              </a:solidFill>
            </a:endParaRPr>
          </a:p>
        </p:txBody>
      </p:sp>
      <p:cxnSp>
        <p:nvCxnSpPr>
          <p:cNvPr id="59" name="直線接點 58">
            <a:extLst>
              <a:ext uri="{FF2B5EF4-FFF2-40B4-BE49-F238E27FC236}">
                <a16:creationId xmlns:a16="http://schemas.microsoft.com/office/drawing/2014/main" id="{B613D82D-CB19-44F5-9C18-8C766BB60974}"/>
              </a:ext>
            </a:extLst>
          </p:cNvPr>
          <p:cNvCxnSpPr>
            <a:cxnSpLocks/>
            <a:stCxn id="58" idx="6"/>
          </p:cNvCxnSpPr>
          <p:nvPr/>
        </p:nvCxnSpPr>
        <p:spPr>
          <a:xfrm>
            <a:off x="4891600" y="2163797"/>
            <a:ext cx="33682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接點 61">
            <a:extLst>
              <a:ext uri="{FF2B5EF4-FFF2-40B4-BE49-F238E27FC236}">
                <a16:creationId xmlns:a16="http://schemas.microsoft.com/office/drawing/2014/main" id="{3466AD9C-9EB2-480A-B896-FDD28FA3D677}"/>
              </a:ext>
            </a:extLst>
          </p:cNvPr>
          <p:cNvCxnSpPr>
            <a:cxnSpLocks/>
            <a:stCxn id="58" idx="2"/>
          </p:cNvCxnSpPr>
          <p:nvPr/>
        </p:nvCxnSpPr>
        <p:spPr>
          <a:xfrm flipH="1">
            <a:off x="4047269" y="2163797"/>
            <a:ext cx="48433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接點 63">
            <a:extLst>
              <a:ext uri="{FF2B5EF4-FFF2-40B4-BE49-F238E27FC236}">
                <a16:creationId xmlns:a16="http://schemas.microsoft.com/office/drawing/2014/main" id="{2EE9C09C-2680-4E99-9E16-4B679E7AFE91}"/>
              </a:ext>
            </a:extLst>
          </p:cNvPr>
          <p:cNvCxnSpPr>
            <a:cxnSpLocks/>
            <a:stCxn id="58" idx="3"/>
          </p:cNvCxnSpPr>
          <p:nvPr/>
        </p:nvCxnSpPr>
        <p:spPr>
          <a:xfrm flipH="1">
            <a:off x="4159811" y="2291076"/>
            <a:ext cx="424510" cy="1958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接點 64">
            <a:extLst>
              <a:ext uri="{FF2B5EF4-FFF2-40B4-BE49-F238E27FC236}">
                <a16:creationId xmlns:a16="http://schemas.microsoft.com/office/drawing/2014/main" id="{41C312F7-40DD-41AF-87E5-2D65F835E266}"/>
              </a:ext>
            </a:extLst>
          </p:cNvPr>
          <p:cNvCxnSpPr>
            <a:cxnSpLocks/>
            <a:stCxn id="58" idx="1"/>
          </p:cNvCxnSpPr>
          <p:nvPr/>
        </p:nvCxnSpPr>
        <p:spPr>
          <a:xfrm flipH="1" flipV="1">
            <a:off x="4047269" y="1840632"/>
            <a:ext cx="537052" cy="19588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文字方塊 73">
                <a:extLst>
                  <a:ext uri="{FF2B5EF4-FFF2-40B4-BE49-F238E27FC236}">
                    <a16:creationId xmlns:a16="http://schemas.microsoft.com/office/drawing/2014/main" id="{21EF9177-9700-41DC-8AB2-6C12762B6745}"/>
                  </a:ext>
                </a:extLst>
              </p:cNvPr>
              <p:cNvSpPr txBox="1"/>
              <p:nvPr/>
            </p:nvSpPr>
            <p:spPr>
              <a:xfrm>
                <a:off x="3357529" y="2612052"/>
                <a:ext cx="5322125" cy="8257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32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altLang="zh-TW" sz="3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3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altLang="zh-TW" sz="32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d>
                      <m:dPr>
                        <m:begChr m:val="⌊"/>
                        <m:endChr m:val="⌋"/>
                        <m:ctrlPr>
                          <a:rPr lang="en-US" altLang="zh-TW" sz="3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TW" sz="32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sz="32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altLang="zh-TW" sz="32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num>
                          <m:den>
                            <m:r>
                              <a:rPr lang="en-US" altLang="zh-TW" sz="32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TW" sz="3200" dirty="0">
                    <a:solidFill>
                      <a:schemeClr val="accent1"/>
                    </a:solidFill>
                  </a:rPr>
                  <a:t>  and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TW" sz="32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altLang="zh-TW" sz="3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3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altLang="zh-TW" sz="32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altLang="zh-TW" sz="32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zh-TW" altLang="en-US" sz="3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74" name="文字方塊 73">
                <a:extLst>
                  <a:ext uri="{FF2B5EF4-FFF2-40B4-BE49-F238E27FC236}">
                    <a16:creationId xmlns:a16="http://schemas.microsoft.com/office/drawing/2014/main" id="{21EF9177-9700-41DC-8AB2-6C12762B67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7529" y="2612052"/>
                <a:ext cx="5322125" cy="825739"/>
              </a:xfrm>
              <a:prstGeom prst="rect">
                <a:avLst/>
              </a:prstGeom>
              <a:blipFill>
                <a:blip r:embed="rId2"/>
                <a:stretch>
                  <a:fillRect b="-1029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矩形 3">
            <a:extLst>
              <a:ext uri="{FF2B5EF4-FFF2-40B4-BE49-F238E27FC236}">
                <a16:creationId xmlns:a16="http://schemas.microsoft.com/office/drawing/2014/main" id="{94CB5061-E38C-47C6-B5DB-75DB11779F68}"/>
              </a:ext>
            </a:extLst>
          </p:cNvPr>
          <p:cNvSpPr/>
          <p:nvPr/>
        </p:nvSpPr>
        <p:spPr>
          <a:xfrm>
            <a:off x="0" y="5859959"/>
            <a:ext cx="120371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600" dirty="0"/>
              <a:t>*F. </a:t>
            </a:r>
            <a:r>
              <a:rPr lang="en-US" altLang="zh-TW" sz="1600" dirty="0" err="1"/>
              <a:t>Havet</a:t>
            </a:r>
            <a:r>
              <a:rPr lang="en-US" altLang="zh-TW" sz="1600" dirty="0"/>
              <a:t>, B. Reed, M. Stein, and D. R. Wood, A variant of the </a:t>
            </a:r>
            <a:r>
              <a:rPr lang="en-US" altLang="zh-TW" sz="1600" dirty="0" err="1"/>
              <a:t>Erd</a:t>
            </a:r>
            <a:r>
              <a:rPr lang="en-US" altLang="zh-TW" sz="1600" dirty="0"/>
              <a:t>\H </a:t>
            </a:r>
            <a:r>
              <a:rPr lang="en-US" altLang="zh-TW" sz="1600" dirty="0" err="1"/>
              <a:t>os</a:t>
            </a:r>
            <a:r>
              <a:rPr lang="en-US" altLang="zh-TW" sz="1600" dirty="0"/>
              <a:t>--S\'</a:t>
            </a:r>
            <a:r>
              <a:rPr lang="en-US" altLang="zh-TW" sz="1600" dirty="0" err="1"/>
              <a:t>os</a:t>
            </a:r>
            <a:r>
              <a:rPr lang="en-US" altLang="zh-TW" sz="1600" dirty="0"/>
              <a:t> conjecture, J. Graph Theory, 94 (2020), pp. 131--158.</a:t>
            </a:r>
            <a:endParaRPr lang="zh-TW" altLang="en-US" sz="1600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2E278A36-246C-4C78-9A35-385F850EC68F}"/>
              </a:ext>
            </a:extLst>
          </p:cNvPr>
          <p:cNvSpPr/>
          <p:nvPr/>
        </p:nvSpPr>
        <p:spPr>
          <a:xfrm>
            <a:off x="0" y="6211669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600" dirty="0"/>
              <a:t>**G. </a:t>
            </a:r>
            <a:r>
              <a:rPr lang="en-US" altLang="zh-TW" sz="1600" dirty="0" err="1"/>
              <a:t>Besomi</a:t>
            </a:r>
            <a:r>
              <a:rPr lang="en-US" altLang="zh-TW" sz="1600" dirty="0"/>
              <a:t>, M. </a:t>
            </a:r>
            <a:r>
              <a:rPr lang="en-US" altLang="zh-TW" sz="1600" dirty="0" err="1"/>
              <a:t>Pavez</a:t>
            </a:r>
            <a:r>
              <a:rPr lang="en-US" altLang="zh-TW" sz="1600" dirty="0"/>
              <a:t>-Signe, and M. Stein, \' Degree conditions for embedding trees, SIAM J. Discrete Math., 33 (2019), pp. 1521--1555, https://doi.org/10.1137/18M1210861.</a:t>
            </a:r>
            <a:endParaRPr lang="zh-TW" altLang="en-US" sz="1600" dirty="0"/>
          </a:p>
        </p:txBody>
      </p:sp>
      <p:sp>
        <p:nvSpPr>
          <p:cNvPr id="28" name="橢圓 27">
            <a:extLst>
              <a:ext uri="{FF2B5EF4-FFF2-40B4-BE49-F238E27FC236}">
                <a16:creationId xmlns:a16="http://schemas.microsoft.com/office/drawing/2014/main" id="{0D48D58A-3536-4E1D-AFE2-9FD77E3CF399}"/>
              </a:ext>
            </a:extLst>
          </p:cNvPr>
          <p:cNvSpPr/>
          <p:nvPr/>
        </p:nvSpPr>
        <p:spPr>
          <a:xfrm>
            <a:off x="7142615" y="1983797"/>
            <a:ext cx="360000" cy="360000"/>
          </a:xfrm>
          <a:prstGeom prst="ellipse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accent1"/>
              </a:solidFill>
            </a:endParaRPr>
          </a:p>
        </p:txBody>
      </p:sp>
      <p:cxnSp>
        <p:nvCxnSpPr>
          <p:cNvPr id="29" name="直線接點 28">
            <a:extLst>
              <a:ext uri="{FF2B5EF4-FFF2-40B4-BE49-F238E27FC236}">
                <a16:creationId xmlns:a16="http://schemas.microsoft.com/office/drawing/2014/main" id="{20AB8EB2-0D38-4D0D-9F88-10DF741DEAF6}"/>
              </a:ext>
            </a:extLst>
          </p:cNvPr>
          <p:cNvCxnSpPr>
            <a:cxnSpLocks/>
            <a:stCxn id="28" idx="6"/>
          </p:cNvCxnSpPr>
          <p:nvPr/>
        </p:nvCxnSpPr>
        <p:spPr>
          <a:xfrm>
            <a:off x="7502615" y="2163797"/>
            <a:ext cx="33682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接點 29">
            <a:extLst>
              <a:ext uri="{FF2B5EF4-FFF2-40B4-BE49-F238E27FC236}">
                <a16:creationId xmlns:a16="http://schemas.microsoft.com/office/drawing/2014/main" id="{D1A4FD8D-3205-4AFB-84C2-C4A0AC82DFEA}"/>
              </a:ext>
            </a:extLst>
          </p:cNvPr>
          <p:cNvCxnSpPr>
            <a:cxnSpLocks/>
            <a:stCxn id="28" idx="2"/>
          </p:cNvCxnSpPr>
          <p:nvPr/>
        </p:nvCxnSpPr>
        <p:spPr>
          <a:xfrm flipH="1">
            <a:off x="6658284" y="2163797"/>
            <a:ext cx="48433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接點 30">
            <a:extLst>
              <a:ext uri="{FF2B5EF4-FFF2-40B4-BE49-F238E27FC236}">
                <a16:creationId xmlns:a16="http://schemas.microsoft.com/office/drawing/2014/main" id="{7D380188-A120-4901-914B-2F6CDFB42951}"/>
              </a:ext>
            </a:extLst>
          </p:cNvPr>
          <p:cNvCxnSpPr>
            <a:cxnSpLocks/>
            <a:stCxn id="28" idx="3"/>
          </p:cNvCxnSpPr>
          <p:nvPr/>
        </p:nvCxnSpPr>
        <p:spPr>
          <a:xfrm flipH="1">
            <a:off x="6770826" y="2291076"/>
            <a:ext cx="424510" cy="1958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77E16E4F-9A24-4B5E-8C69-50D7D0991424}"/>
              </a:ext>
            </a:extLst>
          </p:cNvPr>
          <p:cNvCxnSpPr>
            <a:cxnSpLocks/>
            <a:stCxn id="28" idx="1"/>
          </p:cNvCxnSpPr>
          <p:nvPr/>
        </p:nvCxnSpPr>
        <p:spPr>
          <a:xfrm flipH="1" flipV="1">
            <a:off x="6658284" y="1840632"/>
            <a:ext cx="537052" cy="19588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接點 32">
            <a:extLst>
              <a:ext uri="{FF2B5EF4-FFF2-40B4-BE49-F238E27FC236}">
                <a16:creationId xmlns:a16="http://schemas.microsoft.com/office/drawing/2014/main" id="{2B5E0BD0-C62B-454F-863D-55994752D125}"/>
              </a:ext>
            </a:extLst>
          </p:cNvPr>
          <p:cNvCxnSpPr>
            <a:cxnSpLocks/>
            <a:stCxn id="28" idx="7"/>
          </p:cNvCxnSpPr>
          <p:nvPr/>
        </p:nvCxnSpPr>
        <p:spPr>
          <a:xfrm flipV="1">
            <a:off x="7449894" y="1891261"/>
            <a:ext cx="449156" cy="1452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01D916F-4C38-43CA-B336-E7BC427CCA87}"/>
              </a:ext>
            </a:extLst>
          </p:cNvPr>
          <p:cNvCxnSpPr>
            <a:cxnSpLocks/>
            <a:stCxn id="28" idx="5"/>
          </p:cNvCxnSpPr>
          <p:nvPr/>
        </p:nvCxnSpPr>
        <p:spPr>
          <a:xfrm>
            <a:off x="7449894" y="2291076"/>
            <a:ext cx="439875" cy="21614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橢圓 66">
            <a:extLst>
              <a:ext uri="{FF2B5EF4-FFF2-40B4-BE49-F238E27FC236}">
                <a16:creationId xmlns:a16="http://schemas.microsoft.com/office/drawing/2014/main" id="{BD3CAF2B-A53F-49BC-BE1C-8CA0B62D7CF3}"/>
              </a:ext>
            </a:extLst>
          </p:cNvPr>
          <p:cNvSpPr/>
          <p:nvPr/>
        </p:nvSpPr>
        <p:spPr>
          <a:xfrm>
            <a:off x="4439288" y="4159706"/>
            <a:ext cx="360000" cy="360000"/>
          </a:xfrm>
          <a:prstGeom prst="ellipse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accent1"/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ADECA07D-9E68-4A69-B23C-C6299EBD395A}"/>
              </a:ext>
            </a:extLst>
          </p:cNvPr>
          <p:cNvCxnSpPr>
            <a:cxnSpLocks/>
            <a:stCxn id="67" idx="6"/>
          </p:cNvCxnSpPr>
          <p:nvPr/>
        </p:nvCxnSpPr>
        <p:spPr>
          <a:xfrm>
            <a:off x="4799288" y="4339706"/>
            <a:ext cx="33682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接點 68">
            <a:extLst>
              <a:ext uri="{FF2B5EF4-FFF2-40B4-BE49-F238E27FC236}">
                <a16:creationId xmlns:a16="http://schemas.microsoft.com/office/drawing/2014/main" id="{7ED76B84-CAFC-4AE4-8C74-924541AE58ED}"/>
              </a:ext>
            </a:extLst>
          </p:cNvPr>
          <p:cNvCxnSpPr>
            <a:cxnSpLocks/>
            <a:stCxn id="67" idx="3"/>
          </p:cNvCxnSpPr>
          <p:nvPr/>
        </p:nvCxnSpPr>
        <p:spPr>
          <a:xfrm flipH="1">
            <a:off x="4042853" y="4466985"/>
            <a:ext cx="449156" cy="16591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接點 70">
            <a:extLst>
              <a:ext uri="{FF2B5EF4-FFF2-40B4-BE49-F238E27FC236}">
                <a16:creationId xmlns:a16="http://schemas.microsoft.com/office/drawing/2014/main" id="{7983668C-7CE7-439C-9009-2E22DBA215A6}"/>
              </a:ext>
            </a:extLst>
          </p:cNvPr>
          <p:cNvCxnSpPr>
            <a:cxnSpLocks/>
            <a:stCxn id="67" idx="1"/>
          </p:cNvCxnSpPr>
          <p:nvPr/>
        </p:nvCxnSpPr>
        <p:spPr>
          <a:xfrm flipH="1" flipV="1">
            <a:off x="3954957" y="4016541"/>
            <a:ext cx="537052" cy="19588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文字方塊 71">
                <a:extLst>
                  <a:ext uri="{FF2B5EF4-FFF2-40B4-BE49-F238E27FC236}">
                    <a16:creationId xmlns:a16="http://schemas.microsoft.com/office/drawing/2014/main" id="{6E365D64-D2BA-4C11-9BE1-4792E0F9C400}"/>
                  </a:ext>
                </a:extLst>
              </p:cNvPr>
              <p:cNvSpPr txBox="1"/>
              <p:nvPr/>
            </p:nvSpPr>
            <p:spPr>
              <a:xfrm>
                <a:off x="3373996" y="4826773"/>
                <a:ext cx="5444007" cy="8257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32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altLang="zh-TW" sz="3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3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altLang="zh-TW" sz="32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d>
                      <m:dPr>
                        <m:begChr m:val="⌊"/>
                        <m:endChr m:val="⌋"/>
                        <m:ctrlPr>
                          <a:rPr lang="en-US" altLang="zh-TW" sz="3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TW" sz="32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sz="32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num>
                          <m:den>
                            <m:r>
                              <a:rPr lang="en-US" altLang="zh-TW" sz="32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TW" sz="3200" dirty="0">
                    <a:solidFill>
                      <a:schemeClr val="accent1"/>
                    </a:solidFill>
                  </a:rPr>
                  <a:t>  and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TW" sz="32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altLang="zh-TW" sz="3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3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altLang="zh-TW" sz="32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≥2</m:t>
                    </m:r>
                    <m:r>
                      <a:rPr lang="en-US" altLang="zh-TW" sz="32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zh-TW" altLang="en-US" sz="3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72" name="文字方塊 71">
                <a:extLst>
                  <a:ext uri="{FF2B5EF4-FFF2-40B4-BE49-F238E27FC236}">
                    <a16:creationId xmlns:a16="http://schemas.microsoft.com/office/drawing/2014/main" id="{6E365D64-D2BA-4C11-9BE1-4792E0F9C4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3996" y="4826773"/>
                <a:ext cx="5444007" cy="825739"/>
              </a:xfrm>
              <a:prstGeom prst="rect">
                <a:avLst/>
              </a:prstGeom>
              <a:blipFill>
                <a:blip r:embed="rId3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橢圓 96">
            <a:extLst>
              <a:ext uri="{FF2B5EF4-FFF2-40B4-BE49-F238E27FC236}">
                <a16:creationId xmlns:a16="http://schemas.microsoft.com/office/drawing/2014/main" id="{2EBCF619-AE0D-4539-AEFB-77F8A744758C}"/>
              </a:ext>
            </a:extLst>
          </p:cNvPr>
          <p:cNvSpPr/>
          <p:nvPr/>
        </p:nvSpPr>
        <p:spPr>
          <a:xfrm>
            <a:off x="7145809" y="4134239"/>
            <a:ext cx="360000" cy="360000"/>
          </a:xfrm>
          <a:prstGeom prst="ellipse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accent1"/>
              </a:solidFill>
            </a:endParaRPr>
          </a:p>
        </p:txBody>
      </p:sp>
      <p:cxnSp>
        <p:nvCxnSpPr>
          <p:cNvPr id="98" name="直線接點 97">
            <a:extLst>
              <a:ext uri="{FF2B5EF4-FFF2-40B4-BE49-F238E27FC236}">
                <a16:creationId xmlns:a16="http://schemas.microsoft.com/office/drawing/2014/main" id="{35345E9B-606A-43EC-8DFA-BCD36352EC7E}"/>
              </a:ext>
            </a:extLst>
          </p:cNvPr>
          <p:cNvCxnSpPr>
            <a:cxnSpLocks/>
            <a:stCxn id="97" idx="6"/>
          </p:cNvCxnSpPr>
          <p:nvPr/>
        </p:nvCxnSpPr>
        <p:spPr>
          <a:xfrm>
            <a:off x="7505809" y="4314239"/>
            <a:ext cx="33682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直線接點 99">
            <a:extLst>
              <a:ext uri="{FF2B5EF4-FFF2-40B4-BE49-F238E27FC236}">
                <a16:creationId xmlns:a16="http://schemas.microsoft.com/office/drawing/2014/main" id="{3502D39C-A083-41FB-9E67-F028D09DAFB6}"/>
              </a:ext>
            </a:extLst>
          </p:cNvPr>
          <p:cNvCxnSpPr>
            <a:cxnSpLocks/>
            <a:stCxn id="97" idx="2"/>
          </p:cNvCxnSpPr>
          <p:nvPr/>
        </p:nvCxnSpPr>
        <p:spPr>
          <a:xfrm flipH="1">
            <a:off x="6661478" y="4314239"/>
            <a:ext cx="48433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線接點 100">
            <a:extLst>
              <a:ext uri="{FF2B5EF4-FFF2-40B4-BE49-F238E27FC236}">
                <a16:creationId xmlns:a16="http://schemas.microsoft.com/office/drawing/2014/main" id="{5B357260-C38C-4276-BDDF-C996210FEC6F}"/>
              </a:ext>
            </a:extLst>
          </p:cNvPr>
          <p:cNvCxnSpPr>
            <a:cxnSpLocks/>
            <a:stCxn id="97" idx="3"/>
          </p:cNvCxnSpPr>
          <p:nvPr/>
        </p:nvCxnSpPr>
        <p:spPr>
          <a:xfrm flipH="1">
            <a:off x="6774020" y="4441518"/>
            <a:ext cx="424510" cy="1958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線接點 101">
            <a:extLst>
              <a:ext uri="{FF2B5EF4-FFF2-40B4-BE49-F238E27FC236}">
                <a16:creationId xmlns:a16="http://schemas.microsoft.com/office/drawing/2014/main" id="{6CD40A0E-35A5-4308-B803-A1166AE97958}"/>
              </a:ext>
            </a:extLst>
          </p:cNvPr>
          <p:cNvCxnSpPr>
            <a:cxnSpLocks/>
            <a:stCxn id="97" idx="1"/>
          </p:cNvCxnSpPr>
          <p:nvPr/>
        </p:nvCxnSpPr>
        <p:spPr>
          <a:xfrm flipH="1" flipV="1">
            <a:off x="6661478" y="3991074"/>
            <a:ext cx="537052" cy="19588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直線接點 102">
            <a:extLst>
              <a:ext uri="{FF2B5EF4-FFF2-40B4-BE49-F238E27FC236}">
                <a16:creationId xmlns:a16="http://schemas.microsoft.com/office/drawing/2014/main" id="{095C21CE-6373-48A3-96D9-93DF259ABA24}"/>
              </a:ext>
            </a:extLst>
          </p:cNvPr>
          <p:cNvCxnSpPr>
            <a:cxnSpLocks/>
            <a:stCxn id="97" idx="7"/>
          </p:cNvCxnSpPr>
          <p:nvPr/>
        </p:nvCxnSpPr>
        <p:spPr>
          <a:xfrm flipV="1">
            <a:off x="7453088" y="4041703"/>
            <a:ext cx="449156" cy="1452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線接點 103">
            <a:extLst>
              <a:ext uri="{FF2B5EF4-FFF2-40B4-BE49-F238E27FC236}">
                <a16:creationId xmlns:a16="http://schemas.microsoft.com/office/drawing/2014/main" id="{32B8B247-A137-447C-8CBE-F2E5A6728FC1}"/>
              </a:ext>
            </a:extLst>
          </p:cNvPr>
          <p:cNvCxnSpPr>
            <a:cxnSpLocks/>
            <a:stCxn id="97" idx="5"/>
          </p:cNvCxnSpPr>
          <p:nvPr/>
        </p:nvCxnSpPr>
        <p:spPr>
          <a:xfrm>
            <a:off x="7453088" y="4441518"/>
            <a:ext cx="439875" cy="21614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直線接點 107">
            <a:extLst>
              <a:ext uri="{FF2B5EF4-FFF2-40B4-BE49-F238E27FC236}">
                <a16:creationId xmlns:a16="http://schemas.microsoft.com/office/drawing/2014/main" id="{4FC03B9B-BB5E-4869-8827-6328C6D705EC}"/>
              </a:ext>
            </a:extLst>
          </p:cNvPr>
          <p:cNvCxnSpPr>
            <a:cxnSpLocks/>
            <a:stCxn id="97" idx="4"/>
          </p:cNvCxnSpPr>
          <p:nvPr/>
        </p:nvCxnSpPr>
        <p:spPr>
          <a:xfrm>
            <a:off x="7325809" y="4494239"/>
            <a:ext cx="0" cy="1999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直線接點 108">
            <a:extLst>
              <a:ext uri="{FF2B5EF4-FFF2-40B4-BE49-F238E27FC236}">
                <a16:creationId xmlns:a16="http://schemas.microsoft.com/office/drawing/2014/main" id="{61ABCDBA-7BAB-4331-A998-389B680A5878}"/>
              </a:ext>
            </a:extLst>
          </p:cNvPr>
          <p:cNvCxnSpPr>
            <a:cxnSpLocks/>
            <a:stCxn id="97" idx="0"/>
          </p:cNvCxnSpPr>
          <p:nvPr/>
        </p:nvCxnSpPr>
        <p:spPr>
          <a:xfrm flipH="1" flipV="1">
            <a:off x="7312916" y="3929104"/>
            <a:ext cx="12893" cy="20513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直線接點 109">
            <a:extLst>
              <a:ext uri="{FF2B5EF4-FFF2-40B4-BE49-F238E27FC236}">
                <a16:creationId xmlns:a16="http://schemas.microsoft.com/office/drawing/2014/main" id="{4406FECF-300B-4BE2-A369-75EBF611462B}"/>
              </a:ext>
            </a:extLst>
          </p:cNvPr>
          <p:cNvCxnSpPr>
            <a:cxnSpLocks/>
          </p:cNvCxnSpPr>
          <p:nvPr/>
        </p:nvCxnSpPr>
        <p:spPr>
          <a:xfrm flipV="1">
            <a:off x="7477248" y="4168511"/>
            <a:ext cx="432550" cy="7647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直線接點 110">
            <a:extLst>
              <a:ext uri="{FF2B5EF4-FFF2-40B4-BE49-F238E27FC236}">
                <a16:creationId xmlns:a16="http://schemas.microsoft.com/office/drawing/2014/main" id="{75D97019-4021-452A-9CC0-1907B4532BBC}"/>
              </a:ext>
            </a:extLst>
          </p:cNvPr>
          <p:cNvCxnSpPr>
            <a:cxnSpLocks/>
          </p:cNvCxnSpPr>
          <p:nvPr/>
        </p:nvCxnSpPr>
        <p:spPr>
          <a:xfrm>
            <a:off x="7502615" y="4383491"/>
            <a:ext cx="399629" cy="876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直線接點 111">
            <a:extLst>
              <a:ext uri="{FF2B5EF4-FFF2-40B4-BE49-F238E27FC236}">
                <a16:creationId xmlns:a16="http://schemas.microsoft.com/office/drawing/2014/main" id="{2A02A945-17DE-4017-9716-2F5002C767E6}"/>
              </a:ext>
            </a:extLst>
          </p:cNvPr>
          <p:cNvCxnSpPr>
            <a:cxnSpLocks/>
          </p:cNvCxnSpPr>
          <p:nvPr/>
        </p:nvCxnSpPr>
        <p:spPr>
          <a:xfrm>
            <a:off x="6695583" y="4167142"/>
            <a:ext cx="450226" cy="952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直線接點 113">
            <a:extLst>
              <a:ext uri="{FF2B5EF4-FFF2-40B4-BE49-F238E27FC236}">
                <a16:creationId xmlns:a16="http://schemas.microsoft.com/office/drawing/2014/main" id="{C8D59ECA-0E93-4D81-9F63-A39BAC6B3FA9}"/>
              </a:ext>
            </a:extLst>
          </p:cNvPr>
          <p:cNvCxnSpPr>
            <a:cxnSpLocks/>
          </p:cNvCxnSpPr>
          <p:nvPr/>
        </p:nvCxnSpPr>
        <p:spPr>
          <a:xfrm flipV="1">
            <a:off x="6721509" y="4384990"/>
            <a:ext cx="425574" cy="892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文字方塊 69">
            <a:extLst>
              <a:ext uri="{FF2B5EF4-FFF2-40B4-BE49-F238E27FC236}">
                <a16:creationId xmlns:a16="http://schemas.microsoft.com/office/drawing/2014/main" id="{ABDD8E7B-9FE3-4993-8AB1-36A30731C3B8}"/>
              </a:ext>
            </a:extLst>
          </p:cNvPr>
          <p:cNvSpPr txBox="1"/>
          <p:nvPr/>
        </p:nvSpPr>
        <p:spPr>
          <a:xfrm>
            <a:off x="10366830" y="1659058"/>
            <a:ext cx="4951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/>
              <a:t>*</a:t>
            </a:r>
            <a:endParaRPr lang="zh-TW" altLang="en-US" sz="1400" dirty="0">
              <a:solidFill>
                <a:schemeClr val="accent2"/>
              </a:solidFill>
            </a:endParaRPr>
          </a:p>
        </p:txBody>
      </p:sp>
      <p:sp>
        <p:nvSpPr>
          <p:cNvPr id="113" name="文字方塊 112">
            <a:extLst>
              <a:ext uri="{FF2B5EF4-FFF2-40B4-BE49-F238E27FC236}">
                <a16:creationId xmlns:a16="http://schemas.microsoft.com/office/drawing/2014/main" id="{2F81DEE4-0D65-4642-A960-1B2BFB4E9ADD}"/>
              </a:ext>
            </a:extLst>
          </p:cNvPr>
          <p:cNvSpPr txBox="1"/>
          <p:nvPr/>
        </p:nvSpPr>
        <p:spPr>
          <a:xfrm>
            <a:off x="10366830" y="3991211"/>
            <a:ext cx="4951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/>
              <a:t>**</a:t>
            </a:r>
            <a:endParaRPr lang="zh-TW" altLang="en-US" sz="1400" dirty="0">
              <a:solidFill>
                <a:schemeClr val="accent2"/>
              </a:solidFill>
            </a:endParaRPr>
          </a:p>
        </p:txBody>
      </p:sp>
      <p:sp>
        <p:nvSpPr>
          <p:cNvPr id="6" name="箭號: 弧形右彎 5">
            <a:extLst>
              <a:ext uri="{FF2B5EF4-FFF2-40B4-BE49-F238E27FC236}">
                <a16:creationId xmlns:a16="http://schemas.microsoft.com/office/drawing/2014/main" id="{97057DD1-9EB0-4CE3-9817-490CF39E5E7E}"/>
              </a:ext>
            </a:extLst>
          </p:cNvPr>
          <p:cNvSpPr/>
          <p:nvPr/>
        </p:nvSpPr>
        <p:spPr>
          <a:xfrm>
            <a:off x="2418646" y="3053601"/>
            <a:ext cx="740953" cy="1990579"/>
          </a:xfrm>
          <a:prstGeom prst="curved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15" name="箭號: 弧形右彎 114">
            <a:extLst>
              <a:ext uri="{FF2B5EF4-FFF2-40B4-BE49-F238E27FC236}">
                <a16:creationId xmlns:a16="http://schemas.microsoft.com/office/drawing/2014/main" id="{6F51FC09-505B-4FD6-860B-317C941ECFB1}"/>
              </a:ext>
            </a:extLst>
          </p:cNvPr>
          <p:cNvSpPr/>
          <p:nvPr/>
        </p:nvSpPr>
        <p:spPr>
          <a:xfrm flipH="1">
            <a:off x="8298701" y="3017498"/>
            <a:ext cx="740953" cy="1990579"/>
          </a:xfrm>
          <a:prstGeom prst="curved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DB0EC561-0763-4EDE-98BA-BCE46337E38A}"/>
              </a:ext>
            </a:extLst>
          </p:cNvPr>
          <p:cNvSpPr txBox="1"/>
          <p:nvPr/>
        </p:nvSpPr>
        <p:spPr>
          <a:xfrm>
            <a:off x="850852" y="3611019"/>
            <a:ext cx="1602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FF0000"/>
                </a:solidFill>
              </a:rPr>
              <a:t>decrease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16" name="文字方塊 115">
            <a:extLst>
              <a:ext uri="{FF2B5EF4-FFF2-40B4-BE49-F238E27FC236}">
                <a16:creationId xmlns:a16="http://schemas.microsoft.com/office/drawing/2014/main" id="{7B3BC02D-4C9F-40D0-9FA0-A1896744B04E}"/>
              </a:ext>
            </a:extLst>
          </p:cNvPr>
          <p:cNvSpPr txBox="1"/>
          <p:nvPr/>
        </p:nvSpPr>
        <p:spPr>
          <a:xfrm>
            <a:off x="9060720" y="3611019"/>
            <a:ext cx="1602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FF0000"/>
                </a:solidFill>
              </a:rPr>
              <a:t>increase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17" name="標題 1">
            <a:extLst>
              <a:ext uri="{FF2B5EF4-FFF2-40B4-BE49-F238E27FC236}">
                <a16:creationId xmlns:a16="http://schemas.microsoft.com/office/drawing/2014/main" id="{C948E76E-5AEB-4908-B9B4-8B649EDFE82B}"/>
              </a:ext>
            </a:extLst>
          </p:cNvPr>
          <p:cNvSpPr txBox="1">
            <a:spLocks/>
          </p:cNvSpPr>
          <p:nvPr/>
        </p:nvSpPr>
        <p:spPr>
          <a:xfrm>
            <a:off x="838200" y="365124"/>
            <a:ext cx="10515600" cy="8024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/>
              <a:t>Proposed conjecture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989452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1212</TotalTime>
  <Words>1392</Words>
  <Application>Microsoft Office PowerPoint</Application>
  <PresentationFormat>寬螢幕</PresentationFormat>
  <Paragraphs>279</Paragraphs>
  <Slides>37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37</vt:i4>
      </vt:variant>
    </vt:vector>
  </HeadingPairs>
  <TitlesOfParts>
    <vt:vector size="43" baseType="lpstr">
      <vt:lpstr>新細明體</vt:lpstr>
      <vt:lpstr>Arial</vt:lpstr>
      <vt:lpstr>Calibri</vt:lpstr>
      <vt:lpstr>Calibri Light</vt:lpstr>
      <vt:lpstr>Cambria Math</vt:lpstr>
      <vt:lpstr>Office 佈景主題</vt:lpstr>
      <vt:lpstr>Maximum and Minimum Degree Conditions For Embedding Trees</vt:lpstr>
      <vt:lpstr>outline</vt:lpstr>
      <vt:lpstr>Problem definition</vt:lpstr>
      <vt:lpstr>Problem definition</vt:lpstr>
      <vt:lpstr>Problem definition</vt:lpstr>
      <vt:lpstr>Problem definition</vt:lpstr>
      <vt:lpstr>outline</vt:lpstr>
      <vt:lpstr>Proposed conjecture</vt:lpstr>
      <vt:lpstr>PowerPoint 簡報</vt:lpstr>
      <vt:lpstr>PowerPoint 簡報</vt:lpstr>
      <vt:lpstr>outline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outline</vt:lpstr>
      <vt:lpstr>PowerPoint 簡報</vt:lpstr>
      <vt:lpstr>Thanks for your listening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MAXIMUM AND MINIMUM DEGREE CONDITIONS FOR EMBEDDING TREES</dc:title>
  <dc:creator>User</dc:creator>
  <cp:lastModifiedBy>INRG</cp:lastModifiedBy>
  <cp:revision>66</cp:revision>
  <dcterms:created xsi:type="dcterms:W3CDTF">2021-06-12T10:29:58Z</dcterms:created>
  <dcterms:modified xsi:type="dcterms:W3CDTF">2021-06-14T12:40:20Z</dcterms:modified>
</cp:coreProperties>
</file>