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71" r:id="rId2"/>
    <p:sldId id="272" r:id="rId3"/>
    <p:sldId id="273" r:id="rId4"/>
    <p:sldId id="274" r:id="rId5"/>
    <p:sldId id="275" r:id="rId6"/>
    <p:sldId id="285" r:id="rId7"/>
    <p:sldId id="276" r:id="rId8"/>
    <p:sldId id="288" r:id="rId9"/>
    <p:sldId id="286" r:id="rId10"/>
    <p:sldId id="289" r:id="rId11"/>
    <p:sldId id="287" r:id="rId12"/>
    <p:sldId id="290" r:id="rId13"/>
    <p:sldId id="277" r:id="rId14"/>
    <p:sldId id="279" r:id="rId15"/>
    <p:sldId id="292" r:id="rId16"/>
    <p:sldId id="293" r:id="rId17"/>
    <p:sldId id="294" r:id="rId18"/>
    <p:sldId id="291" r:id="rId19"/>
    <p:sldId id="295" r:id="rId20"/>
    <p:sldId id="296" r:id="rId21"/>
    <p:sldId id="297" r:id="rId22"/>
    <p:sldId id="278" r:id="rId23"/>
    <p:sldId id="281" r:id="rId24"/>
    <p:sldId id="282" r:id="rId25"/>
    <p:sldId id="298" r:id="rId26"/>
    <p:sldId id="299" r:id="rId27"/>
    <p:sldId id="301" r:id="rId28"/>
    <p:sldId id="280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5" r:id="rId37"/>
    <p:sldId id="266" r:id="rId38"/>
    <p:sldId id="267" r:id="rId39"/>
    <p:sldId id="283" r:id="rId40"/>
    <p:sldId id="269" r:id="rId41"/>
    <p:sldId id="270" r:id="rId42"/>
    <p:sldId id="300" r:id="rId43"/>
    <p:sldId id="284" r:id="rId44"/>
    <p:sldId id="302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" autoAdjust="0"/>
    <p:restoredTop sz="90177"/>
  </p:normalViewPr>
  <p:slideViewPr>
    <p:cSldViewPr snapToGrid="0">
      <p:cViewPr varScale="1">
        <p:scale>
          <a:sx n="103" d="100"/>
          <a:sy n="103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1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AF19-6213-4545-9003-55E2D3703B1D}" type="datetimeFigureOut">
              <a:rPr kumimoji="1" lang="zh-TW" altLang="en-US" smtClean="0"/>
              <a:t>2021/5/31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0A88-B284-6446-BF96-2FE8D6C0AE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320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GROENLAND, Carla, et al. Approximating pathwidth for graphs of small treewidth. </a:t>
            </a:r>
          </a:p>
          <a:p>
            <a:pPr fontAlgn="t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In: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2021 ACM-SIAM Symposium on Discrete Algorithms (SODA)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t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 for Industrial and Applied Mathematics, 2021. p. 1965-1976.</a:t>
            </a:r>
          </a:p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B0A88-B284-6446-BF96-2FE8D6C0AEBE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87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TW" dirty="0"/>
              <a:t>https://</a:t>
            </a:r>
            <a:r>
              <a:rPr kumimoji="1" lang="en" altLang="zh-TW" dirty="0" err="1"/>
              <a:t>en.wikipedia.org</a:t>
            </a:r>
            <a:r>
              <a:rPr kumimoji="1" lang="en" altLang="zh-TW" dirty="0"/>
              <a:t>/wiki/Treewidth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B0A88-B284-6446-BF96-2FE8D6C0AEB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31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TW" dirty="0"/>
              <a:t>https://</a:t>
            </a:r>
            <a:r>
              <a:rPr kumimoji="1" lang="en" altLang="zh-TW" dirty="0" err="1"/>
              <a:t>en.wikipedia.org</a:t>
            </a:r>
            <a:r>
              <a:rPr kumimoji="1" lang="en" altLang="zh-TW" dirty="0"/>
              <a:t>/wiki/Pathwidth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B0A88-B284-6446-BF96-2FE8D6C0AEBE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912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17680-D8C6-46C2-B897-E0D89683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342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8980E4-1923-4334-9D6F-EEAED9A13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46E470-CDFD-4B8C-8C88-90CFA510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A20E-680E-544F-94E7-122A43098210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BA947A-C426-499F-B488-2628FFB1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96402-61E6-4A85-8342-F9DAECAC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44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079FCC-8EAC-4185-B026-9E1BCCD6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5ECFD-73F1-4D13-BBEF-BB942190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6121" cy="435133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D63A7A-6114-48EF-B23F-8BF38019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F0E-18D0-1149-8A90-64D75904589B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EB18D0-3372-44DE-9940-F88D4F99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37EE38-D4CF-4891-ADC3-9AE0ABC2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3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79B7C9-9CD9-4B4D-91CB-9CBEDE70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16" y="1709738"/>
            <a:ext cx="10291734" cy="243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2931FC-90F3-4BCA-B606-49E529B6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CB32-03C6-E740-98ED-B4237E94D1C7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56049F-4FD0-47AE-8A34-22A269D5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066329-9DD0-4136-B519-022F67BC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5D9C8-4645-41BD-B442-AB5DC336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1D074B-0169-4ACB-A2DA-59669287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A687-D858-F642-9627-27CA777779BD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808ED8-55F8-483E-93E5-1B4B0B09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7B8521-C5D9-4D15-BC21-64D3B733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32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B8E0709-3D33-473F-9758-128D6554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474-B837-5445-8FA1-641E7E36F361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92CA699-0A1A-4569-95F3-19AE69F2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73D551-D3E1-4C32-9B83-73927935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15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A74F0EC-A313-408B-B214-43C5F03D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E2F007-9254-488F-AC63-A7D1FB2A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FCD65F-452F-4760-9B9E-3EE72A0E7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4862-E894-E14D-AAAD-EAADB8BEB919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C80014-3F75-4952-856F-F8E529B80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CA0CDD-F49F-4FB9-B421-A2310AED6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ECC4-6D2D-4D68-8783-2D2521F34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6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ewidth" TargetMode="External"/><Relationship Id="rId2" Type="http://schemas.openxmlformats.org/officeDocument/2006/relationships/hyperlink" Target="https://epubs.siam.org/doi/pdf/10.1137/1.9781611976465.11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athwidt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0C245-3BAB-7C44-82F3-7961D61C3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0315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" altLang="zh-TW" sz="5400" dirty="0"/>
              <a:t>Approximating Pathwidth for Graphs of Small Treewidth </a:t>
            </a:r>
            <a:endParaRPr kumimoji="1" lang="zh-TW" altLang="en-US" sz="5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48E9F71-713D-9B49-86B9-C68CF45BE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0545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Carla </a:t>
            </a:r>
            <a:r>
              <a:rPr lang="en-US" altLang="zh-TW" sz="2000" dirty="0" err="1"/>
              <a:t>Groenland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Gwenaël</a:t>
            </a:r>
            <a:r>
              <a:rPr lang="en-US" altLang="zh-TW" sz="2000" dirty="0"/>
              <a:t> </a:t>
            </a:r>
            <a:r>
              <a:rPr lang="en-US" altLang="zh-TW" sz="2000" dirty="0" err="1"/>
              <a:t>Joret</a:t>
            </a:r>
            <a:r>
              <a:rPr lang="en-US" altLang="zh-TW" sz="2000" dirty="0"/>
              <a:t>, Wojciech </a:t>
            </a:r>
            <a:r>
              <a:rPr lang="en-US" altLang="zh-TW" sz="2000" dirty="0" err="1"/>
              <a:t>Nadara</a:t>
            </a:r>
            <a:r>
              <a:rPr lang="en-US" altLang="zh-TW" sz="2000" dirty="0"/>
              <a:t>, Bartosz Walczak</a:t>
            </a:r>
          </a:p>
          <a:p>
            <a:r>
              <a:rPr lang="en-US" altLang="zh-TW" sz="2000" dirty="0"/>
              <a:t>SODA 2021: 1965-1976</a:t>
            </a:r>
          </a:p>
          <a:p>
            <a:endParaRPr kumimoji="1" lang="en" altLang="zh-TW" dirty="0"/>
          </a:p>
          <a:p>
            <a:endParaRPr kumimoji="1" lang="en" altLang="zh-TW" dirty="0"/>
          </a:p>
          <a:p>
            <a:r>
              <a:rPr kumimoji="1" lang="en-US" altLang="zh-TW" dirty="0"/>
              <a:t>D09945012</a:t>
            </a:r>
            <a:r>
              <a:rPr kumimoji="1" lang="zh-TW" altLang="en-US" dirty="0"/>
              <a:t>    張    鈞</a:t>
            </a:r>
          </a:p>
          <a:p>
            <a:r>
              <a:rPr kumimoji="1" lang="en" altLang="zh-TW" dirty="0"/>
              <a:t>R08922128</a:t>
            </a:r>
            <a:r>
              <a:rPr kumimoji="1" lang="zh-TW" altLang="en-US" dirty="0"/>
              <a:t>    林子欽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938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7794691C-295F-724F-8687-24E687BAEB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A sequence of classes of graph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7794691C-295F-724F-8687-24E687BAE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9B3438-8376-0240-B212-4A6D4AB79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dirty="0"/>
                  <a:t> is the class of all connected graphs</a:t>
                </a:r>
              </a:p>
              <a:p>
                <a:endParaRPr kumimoji="1"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TW" dirty="0"/>
                  <a:t> is the class of connected graphs G that contain 3 pairwise disjoint sets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dirty="0"/>
                  <a:t> and any 2 of V can be connected in G by a path avoiding the third one.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Every graph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dirty="0"/>
                  <a:t> has the following properties:</a:t>
                </a:r>
              </a:p>
              <a:p>
                <a:pPr lvl="1"/>
                <a:r>
                  <a:rPr kumimoji="1" lang="en" altLang="zh-TW" dirty="0"/>
                  <a:t>it has pathwidth at least </a:t>
                </a:r>
                <a:r>
                  <a:rPr kumimoji="1" lang="en" altLang="zh-TW" i="1" dirty="0"/>
                  <a:t>h</a:t>
                </a:r>
                <a:r>
                  <a:rPr kumimoji="1" lang="en" altLang="zh-TW" dirty="0"/>
                  <a:t> (see Lemma 2.1), and</a:t>
                </a:r>
              </a:p>
              <a:p>
                <a:pPr lvl="1"/>
                <a:r>
                  <a:rPr kumimoji="1" lang="en" altLang="zh-TW" dirty="0"/>
                  <a:t>it contains a subdivision of a complete binary tree of height </a:t>
                </a:r>
                <a:r>
                  <a:rPr kumimoji="1" lang="en" altLang="zh-TW" i="1" dirty="0"/>
                  <a:t>h</a:t>
                </a:r>
                <a:r>
                  <a:rPr kumimoji="1" lang="en" altLang="zh-TW" dirty="0"/>
                  <a:t> (see Lemma 2.2).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9B3438-8376-0240-B212-4A6D4AB79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53" t="-1120" r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C9A300-E984-B340-B741-A001C2CD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52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EB739-20FB-F948-8A79-6C29AB84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Theorem 1.2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8F7814A-BD8C-B64E-9750-00D465048B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zh-TW" dirty="0"/>
                  <a:t>For every connected graph G with treewidth at most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" altLang="zh-TW" dirty="0"/>
                  <a:t>, there is an integer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kumimoji="1" lang="en" altLang="zh-TW" dirty="0"/>
                  <a:t> such that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" altLang="zh-TW" dirty="0"/>
                  <a:t>and G has pathwidth at most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" altLang="zh-TW" dirty="0"/>
                  <a:t>.</a:t>
                </a:r>
                <a:br>
                  <a:rPr kumimoji="1" lang="en" altLang="zh-TW" dirty="0"/>
                </a:br>
                <a:br>
                  <a:rPr kumimoji="1" lang="en" altLang="zh-TW" dirty="0"/>
                </a:br>
                <a:r>
                  <a:rPr kumimoji="1" lang="en" altLang="zh-TW" dirty="0"/>
                  <a:t>Moreover, there is a polynomial-time algorithm to compute such an integer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" altLang="zh-TW" dirty="0"/>
                  <a:t>, a path decomposition of G of width at most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" altLang="zh-TW" dirty="0"/>
                  <a:t>, and a subdivision of a complete binary tree of height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" altLang="zh-TW" dirty="0"/>
                  <a:t> in G given a tree decomposition of G of width at most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" altLang="zh-TW" dirty="0"/>
                  <a:t>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8F7814A-BD8C-B64E-9750-00D465048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E01A83-8010-004E-A28A-ED249432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9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04F17D-A174-D643-A78A-DDC55FD7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Corollary 1.3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AC0B8D7-9AF1-FE45-BCCE-22650322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6405" cy="4351338"/>
              </a:xfrm>
            </p:spPr>
            <p:txBody>
              <a:bodyPr/>
              <a:lstStyle/>
              <a:p>
                <a:r>
                  <a:rPr kumimoji="1" lang="en" altLang="zh-TW" dirty="0"/>
                  <a:t>There is a polynomial-time algorithm which, given a graph G of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" altLang="zh-TW" dirty="0"/>
                  <a:t> and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𝑝𝑎𝑡h𝑤𝑖𝑑𝑡h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" altLang="zh-TW" dirty="0"/>
                  <a:t>, computes a path decomposition of G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ad>
                      <m:radPr>
                        <m:degHide m:val="on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ra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" altLang="zh-TW" dirty="0"/>
                  <a:t>. </a:t>
                </a:r>
                <a:br>
                  <a:rPr kumimoji="1" lang="en" altLang="zh-TW" dirty="0"/>
                </a:br>
                <a:br>
                  <a:rPr kumimoji="1" lang="en" altLang="zh-TW" dirty="0"/>
                </a:br>
                <a:r>
                  <a:rPr kumimoji="1" lang="en" altLang="zh-TW" dirty="0"/>
                  <a:t>Moreover, if a tree decomposition of G of width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" altLang="zh-TW" dirty="0"/>
                  <a:t> is also given in the input, the resulting path decomposition has width at most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′+1)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" altLang="zh-TW" dirty="0"/>
                  <a:t>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AC0B8D7-9AF1-FE45-BCCE-22650322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6405" cy="4351338"/>
              </a:xfrm>
              <a:blipFill>
                <a:blip r:embed="rId2"/>
                <a:stretch>
                  <a:fillRect l="-959" t="-420" r="-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663369-3AA8-294A-8497-CCD642B3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70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850AA-83FA-BE41-9C06-B699D241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Preliminaries</a:t>
            </a:r>
            <a:r>
              <a:rPr kumimoji="1" lang="zh-TW" altLang="en-US" dirty="0"/>
              <a:t> </a:t>
            </a:r>
            <a:r>
              <a:rPr kumimoji="1" lang="en-US" altLang="zh-TW" dirty="0"/>
              <a:t>and</a:t>
            </a:r>
            <a:r>
              <a:rPr kumimoji="1" lang="zh-TW" altLang="en-US" dirty="0"/>
              <a:t> </a:t>
            </a:r>
            <a:r>
              <a:rPr kumimoji="1" lang="en-US" altLang="zh-TW" dirty="0"/>
              <a:t>Tools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27FA47C-1076-6F45-8F4F-BF6D36C3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39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BB81A0-E1E8-8241-9BF1-20373C0B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Basic Definitions – 1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C6E9CF2-E150-9243-99FB-AC3BECD42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zh-TW" dirty="0"/>
                  <a:t>Graphs considered in this paper are </a:t>
                </a:r>
                <a:r>
                  <a:rPr kumimoji="1" lang="en" altLang="zh-TW" i="1" dirty="0"/>
                  <a:t>finite</a:t>
                </a:r>
                <a:r>
                  <a:rPr kumimoji="1" lang="en" altLang="zh-TW" dirty="0"/>
                  <a:t>, </a:t>
                </a:r>
                <a:r>
                  <a:rPr kumimoji="1" lang="en" altLang="zh-TW" i="1" dirty="0"/>
                  <a:t>simple</a:t>
                </a:r>
                <a:r>
                  <a:rPr kumimoji="1" lang="en" altLang="zh-TW" dirty="0"/>
                  <a:t>, and </a:t>
                </a:r>
                <a:r>
                  <a:rPr kumimoji="1" lang="en" altLang="zh-TW" i="1" dirty="0"/>
                  <a:t>undirected</a:t>
                </a:r>
                <a:r>
                  <a:rPr kumimoji="1" lang="en" altLang="zh-TW" dirty="0"/>
                  <a:t>.</a:t>
                </a:r>
              </a:p>
              <a:p>
                <a:endParaRPr kumimoji="1" lang="en" altLang="zh-TW" dirty="0"/>
              </a:p>
              <a:p>
                <a:r>
                  <a:rPr kumimoji="1" lang="en" altLang="zh-TW" dirty="0"/>
                  <a:t>The vertex set of a graph G is denoted by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" altLang="zh-TW" dirty="0"/>
                  <a:t>. </a:t>
                </a:r>
              </a:p>
              <a:p>
                <a:endParaRPr kumimoji="1" lang="en" altLang="zh-TW" dirty="0"/>
              </a:p>
              <a:p>
                <a:r>
                  <a:rPr kumimoji="1" lang="en" altLang="zh-TW" dirty="0"/>
                  <a:t>A vertex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" altLang="zh-TW" dirty="0"/>
                  <a:t> of a graph G is considered a neighbor of a set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" altLang="zh-TW" dirty="0"/>
                  <a:t>if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" altLang="zh-TW" dirty="0"/>
                  <a:t>and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" altLang="zh-TW" dirty="0"/>
                  <a:t> is connected by an edge to some vertex in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" altLang="zh-TW" dirty="0"/>
                  <a:t>.</a:t>
                </a:r>
              </a:p>
              <a:p>
                <a:endParaRPr kumimoji="1" lang="en" altLang="zh-TW" dirty="0"/>
              </a:p>
              <a:p>
                <a:r>
                  <a:rPr lang="en" altLang="zh-TW" dirty="0"/>
                  <a:t>The neighborhood (thus defined) of a set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" altLang="zh-TW" dirty="0"/>
                  <a:t> in G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TW" dirty="0"/>
                  <a:t>.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C6E9CF2-E150-9243-99FB-AC3BECD42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3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BF1A50-52FE-D548-AE1F-1387F741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9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BB81A0-E1E8-8241-9BF1-20373C0B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Basic Definitions – 2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C6E9CF2-E150-9243-99FB-AC3BECD42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4396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" altLang="zh-TW" dirty="0"/>
                  <a:t>A </a:t>
                </a:r>
                <a:r>
                  <a:rPr lang="en" altLang="zh-TW" i="1" dirty="0"/>
                  <a:t>tree decomposition </a:t>
                </a:r>
                <a:r>
                  <a:rPr lang="en" altLang="zh-TW" dirty="0"/>
                  <a:t>of a graph G is a pair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" altLang="zh-TW" dirty="0"/>
                  <a:t>where T is a tree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TW" dirty="0"/>
                  <a:t>is a family of subsets of V (G) called </a:t>
                </a:r>
                <a:r>
                  <a:rPr lang="en" altLang="zh-TW" i="1" dirty="0"/>
                  <a:t>bags</a:t>
                </a:r>
                <a:r>
                  <a:rPr lang="en" altLang="zh-TW" dirty="0"/>
                  <a:t>, </a:t>
                </a:r>
              </a:p>
              <a:p>
                <a:endParaRPr lang="en" altLang="zh-TW" dirty="0"/>
              </a:p>
              <a:p>
                <a:pPr lvl="1"/>
                <a:r>
                  <a:rPr lang="en" altLang="zh-TW" dirty="0"/>
                  <a:t>for each vertex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" altLang="zh-TW" dirty="0"/>
                  <a:t> of G, the set of nodes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" altLang="zh-TW" dirty="0"/>
                  <a:t>induces a non-empty subtree of T </a:t>
                </a:r>
              </a:p>
              <a:p>
                <a:pPr lvl="1"/>
                <a:endParaRPr lang="en" altLang="zh-TW" dirty="0"/>
              </a:p>
              <a:p>
                <a:pPr lvl="1"/>
                <a:r>
                  <a:rPr lang="en" altLang="zh-TW" dirty="0"/>
                  <a:t>For each edge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" altLang="zh-TW" dirty="0"/>
                  <a:t> of G, there is a node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" altLang="zh-TW" dirty="0"/>
                  <a:t> in T such that both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" altLang="zh-TW" dirty="0"/>
                  <a:t> and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" altLang="zh-TW" dirty="0"/>
                  <a:t>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" altLang="zh-TW" dirty="0"/>
              </a:p>
              <a:p>
                <a:endParaRPr lang="en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C6E9CF2-E150-9243-99FB-AC3BECD42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4396" cy="4351338"/>
              </a:xfrm>
              <a:blipFill>
                <a:blip r:embed="rId2"/>
                <a:stretch>
                  <a:fillRect l="-1013" r="-12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BF1A50-52FE-D548-AE1F-1387F741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60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1291BA-69A4-1B47-BBBD-9980A097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Basic Definitions – 3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A008977-8311-BC4B-90E6-85E2ED55E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</p:spPr>
            <p:txBody>
              <a:bodyPr/>
              <a:lstStyle/>
              <a:p>
                <a:r>
                  <a:rPr lang="en" altLang="zh-TW" dirty="0"/>
                  <a:t>The </a:t>
                </a:r>
                <a:r>
                  <a:rPr lang="en" altLang="zh-TW" i="1" dirty="0"/>
                  <a:t>width </a:t>
                </a:r>
                <a:r>
                  <a:rPr lang="en" altLang="zh-TW" dirty="0"/>
                  <a:t>of a tree decomposition </a:t>
                </a:r>
                <a14:m>
                  <m:oMath xmlns:m="http://schemas.openxmlformats.org/officeDocument/2006/math"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TW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" altLang="zh-TW" dirty="0"/>
                  <a:t>. </a:t>
                </a:r>
              </a:p>
              <a:p>
                <a:endParaRPr lang="en" altLang="zh-TW" dirty="0"/>
              </a:p>
              <a:p>
                <a:r>
                  <a:rPr lang="en" altLang="zh-TW" dirty="0"/>
                  <a:t>The </a:t>
                </a:r>
                <a:r>
                  <a:rPr lang="en" altLang="zh-TW" i="1" dirty="0"/>
                  <a:t>treewidth </a:t>
                </a:r>
                <a:r>
                  <a:rPr lang="en" altLang="zh-TW" dirty="0"/>
                  <a:t>of a graph G,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𝑡𝑤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TW" dirty="0"/>
                  <a:t>, is the minimum width of a tree decomposition of G. </a:t>
                </a:r>
              </a:p>
              <a:p>
                <a:endParaRPr lang="en" altLang="zh-TW" dirty="0"/>
              </a:p>
              <a:p>
                <a:r>
                  <a:rPr lang="en" altLang="zh-TW" dirty="0"/>
                  <a:t>A </a:t>
                </a:r>
                <a:r>
                  <a:rPr lang="en" altLang="zh-TW" i="1" dirty="0"/>
                  <a:t>pathwidth, p</a:t>
                </a:r>
                <a14:m>
                  <m:oMath xmlns:m="http://schemas.openxmlformats.org/officeDocument/2006/math">
                    <m:r>
                      <a:rPr lang="en" altLang="zh-TW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TW" dirty="0"/>
                  <a:t>, are defined analogously with the extra requirement that the tree T is a path. </a:t>
                </a:r>
              </a:p>
              <a:p>
                <a:endParaRPr lang="en" altLang="zh-TW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A008977-8311-BC4B-90E6-85E2ED55E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351338"/>
              </a:xfrm>
              <a:blipFill>
                <a:blip r:embed="rId2"/>
                <a:stretch>
                  <a:fillRect l="-985" b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1DB70B-8355-1140-AF51-02178D1C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21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16C7A-BAF2-BD4F-BE0E-D4F5259B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Basic Definitions – 4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FD06BF3-69F4-5640-A55D-818544D16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39006"/>
                <a:ext cx="10866121" cy="4351338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TW" sz="2600" dirty="0"/>
                  <a:t>A </a:t>
                </a:r>
                <a:r>
                  <a:rPr kumimoji="1" lang="en-US" altLang="zh-TW" sz="2600" i="1" dirty="0"/>
                  <a:t>complete binary tree of height </a:t>
                </a:r>
                <a14:m>
                  <m:oMath xmlns:m="http://schemas.openxmlformats.org/officeDocument/2006/math">
                    <m:r>
                      <a:rPr kumimoji="1" lang="en-US" altLang="zh-TW" sz="26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TW" sz="2600" dirty="0"/>
                  <a:t> is a rooted tree which every non-leaf node has two children and every path from the root to a leaf has </a:t>
                </a:r>
                <a:r>
                  <a:rPr kumimoji="1" lang="en-US" altLang="zh-TW" sz="2600" i="1" dirty="0"/>
                  <a:t>h</a:t>
                </a:r>
                <a:r>
                  <a:rPr kumimoji="1" lang="en-US" altLang="zh-TW" sz="2600" dirty="0"/>
                  <a:t> edges. Such a tree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kumimoji="1" lang="en-US" altLang="zh-TW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TW" sz="2600" dirty="0"/>
                  <a:t> nodes.</a:t>
                </a:r>
              </a:p>
              <a:p>
                <a:endParaRPr kumimoji="1" lang="en-US" altLang="zh-TW" sz="2600" dirty="0"/>
              </a:p>
              <a:p>
                <a:r>
                  <a:rPr lang="en" altLang="zh-TW" sz="2600" dirty="0"/>
                  <a:t>A </a:t>
                </a:r>
                <a:r>
                  <a:rPr lang="en" altLang="zh-TW" sz="2600" i="1" dirty="0"/>
                  <a:t>complete ternary tree of height </a:t>
                </a:r>
                <a14:m>
                  <m:oMath xmlns:m="http://schemas.openxmlformats.org/officeDocument/2006/math">
                    <m:r>
                      <a:rPr lang="en" altLang="zh-TW" sz="26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" altLang="zh-TW" sz="2600" dirty="0"/>
                  <a:t> is defined analogously but with the requirement that every non-leaf node has three children. </a:t>
                </a:r>
              </a:p>
              <a:p>
                <a:endParaRPr lang="en" altLang="zh-TW" sz="2600" dirty="0"/>
              </a:p>
              <a:p>
                <a:r>
                  <a:rPr lang="en" altLang="zh-TW" sz="2600" dirty="0"/>
                  <a:t>A </a:t>
                </a:r>
                <a:r>
                  <a:rPr lang="en" altLang="zh-TW" sz="2600" i="1" dirty="0"/>
                  <a:t>subdivision </a:t>
                </a:r>
                <a:r>
                  <a:rPr lang="en" altLang="zh-TW" sz="2600" dirty="0"/>
                  <a:t>of a tree T is a tree obtained from T by replacing each edge </a:t>
                </a:r>
                <a14:m>
                  <m:oMath xmlns:m="http://schemas.openxmlformats.org/officeDocument/2006/math">
                    <m:r>
                      <a:rPr lang="en" altLang="zh-TW" sz="2600" i="1" dirty="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" altLang="zh-TW" sz="2600" dirty="0"/>
                  <a:t> with some path connecting </a:t>
                </a:r>
                <a14:m>
                  <m:oMath xmlns:m="http://schemas.openxmlformats.org/officeDocument/2006/math">
                    <m:r>
                      <a:rPr lang="en" altLang="zh-TW" sz="26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" altLang="zh-TW" sz="2600" dirty="0"/>
                  <a:t> and </a:t>
                </a:r>
                <a14:m>
                  <m:oMath xmlns:m="http://schemas.openxmlformats.org/officeDocument/2006/math">
                    <m:r>
                      <a:rPr lang="en" altLang="zh-TW" sz="2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" altLang="zh-TW" sz="2600" dirty="0"/>
                  <a:t> whose internal nodes are new nodes private to that path.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FD06BF3-69F4-5640-A55D-818544D16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39006"/>
                <a:ext cx="10866121" cy="4351338"/>
              </a:xfrm>
              <a:blipFill>
                <a:blip r:embed="rId2"/>
                <a:stretch>
                  <a:fillRect l="-841" t="-280" r="-1346" b="-141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481F1E-1BF9-EC4B-857E-570F77E8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09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4691C-295F-724F-8687-24E687BA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Witnesses for Large Pathwidth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9B3438-8376-0240-B212-4A6D4AB79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TW" dirty="0">
                    <a:latin typeface="Cambria Math" panose="02040503050406030204" pitchFamily="18" charset="0"/>
                  </a:rPr>
                  <a:t>Recall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kumimoji="1" lang="en-US" altLang="zh-TW" dirty="0">
                    <a:latin typeface="Cambria Math" panose="02040503050406030204" pitchFamily="18" charset="0"/>
                  </a:rPr>
                  <a:t> is the </a:t>
                </a:r>
                <a:r>
                  <a:rPr kumimoji="1" lang="en-US" altLang="zh-TW" dirty="0"/>
                  <a:t>sequence of classes of graph.</a:t>
                </a:r>
              </a:p>
              <a:p>
                <a:endParaRPr kumimoji="1" lang="en-US" altLang="zh-TW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dirty="0"/>
                  <a:t> is the class of all connected graphs.</a:t>
                </a:r>
              </a:p>
              <a:p>
                <a:endParaRPr kumimoji="1"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TW" dirty="0"/>
                  <a:t> is the class of connected graphs G that contain 3 pairwise disjoint sets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dirty="0"/>
                  <a:t> and any two of V can be connected in G by a path avoiding the third one.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9B3438-8376-0240-B212-4A6D4AB79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560" r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C9A300-E984-B340-B741-A001C2CD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67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4691C-295F-724F-8687-24E687BA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Witnesses for Large Pathwidth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9B3438-8376-0240-B212-4A6D4AB79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zh-TW" dirty="0">
                    <a:latin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𝑤𝑖𝑡h𝑛𝑒𝑠𝑠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lang="en" altLang="zh-TW" dirty="0"/>
                  <a:t>for a graph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" altLang="zh-TW" dirty="0"/>
                  <a:t> is a complete ternary tree of height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" altLang="zh-TW" dirty="0"/>
                  <a:t> of subsets of V (G) defined inductively following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" altLang="zh-TW" dirty="0"/>
                  <a:t> . </a:t>
                </a:r>
              </a:p>
              <a:p>
                <a:pPr marL="0" indent="0">
                  <a:buNone/>
                </a:pPr>
                <a:endParaRPr kumimoji="1" lang="en-US" altLang="zh-TW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zh-TW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𝑤𝑖𝑡h𝑛𝑒𝑠𝑠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kumimoji="1" lang="en" altLang="zh-TW" dirty="0"/>
                  <a:t>for a connected graph G is the tree with the single node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" altLang="zh-TW" dirty="0"/>
                  <a:t>, denoted by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kumimoji="1" lang="en-US" altLang="zh-TW" dirty="0"/>
                  <a:t>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𝑤𝑖𝑡h𝑛𝑒𝑠𝑠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kumimoji="1" lang="en" altLang="zh-TW" dirty="0"/>
                  <a:t>for a graph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" altLang="zh-TW" dirty="0"/>
                  <a:t> is a tree with root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" altLang="zh-TW" dirty="0"/>
                  <a:t> and with three subtrees </a:t>
                </a:r>
                <a14:m>
                  <m:oMath xmlns:m="http://schemas.openxmlformats.org/officeDocument/2006/math"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" altLang="zh-TW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" altLang="zh-TW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" altLang="zh-TW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en" altLang="zh-TW" dirty="0"/>
                  <a:t> of the root that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𝑤𝑖𝑡h𝑛𝑒𝑠𝑠</m:t>
                    </m:r>
                  </m:oMath>
                </a14:m>
                <a:r>
                  <a:rPr kumimoji="1" lang="en" altLang="zh-TW" dirty="0"/>
                  <a:t> of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en" altLang="zh-TW" dirty="0"/>
                  <a:t>for some sets V</a:t>
                </a:r>
                <a:r>
                  <a:rPr kumimoji="1" lang="en" altLang="zh-TW" baseline="-25000" dirty="0"/>
                  <a:t>1</a:t>
                </a:r>
                <a:r>
                  <a:rPr kumimoji="1" lang="en" altLang="zh-TW" dirty="0"/>
                  <a:t>,V</a:t>
                </a:r>
                <a:r>
                  <a:rPr kumimoji="1" lang="en" altLang="zh-TW" baseline="-25000" dirty="0"/>
                  <a:t>2</a:t>
                </a:r>
                <a:r>
                  <a:rPr kumimoji="1" lang="en" altLang="zh-TW" dirty="0"/>
                  <a:t>,V</a:t>
                </a:r>
                <a:r>
                  <a:rPr kumimoji="1" lang="en" altLang="zh-TW" baseline="-25000" dirty="0"/>
                  <a:t>3</a:t>
                </a:r>
                <a:r>
                  <a:rPr kumimoji="1" lang="en" altLang="zh-TW" dirty="0"/>
                  <a:t> as in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" altLang="zh-TW" dirty="0"/>
                  <a:t>; it is denoted by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); 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" altLang="zh-TW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" altLang="zh-TW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" altLang="zh-TW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9B3438-8376-0240-B212-4A6D4AB79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1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C9A300-E984-B340-B741-A001C2CD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09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1183C0-B686-2645-B611-738C7E09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r>
              <a:rPr kumimoji="1" lang="zh-TW" altLang="en-US" dirty="0"/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DBADAD-0DFF-D74F-A635-ECAB66A9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/>
              <a:t>Introduction</a:t>
            </a:r>
            <a:r>
              <a:rPr kumimoji="1" lang="zh-TW" altLang="en-US" sz="3200" dirty="0"/>
              <a:t> </a:t>
            </a:r>
            <a:endParaRPr kumimoji="1" lang="en-US" altLang="zh-TW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/>
              <a:t>Preliminaries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and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Tools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/>
              <a:t>Proof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of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Theorem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1.1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/>
              <a:t>Proof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of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Theorem</a:t>
            </a:r>
            <a:r>
              <a:rPr kumimoji="1" lang="zh-TW" altLang="en-US" sz="3200" dirty="0"/>
              <a:t> </a:t>
            </a:r>
            <a:r>
              <a:rPr kumimoji="1" lang="en-US" altLang="zh-TW" sz="3200" dirty="0"/>
              <a:t>1.2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/>
              <a:t>Tightness </a:t>
            </a:r>
            <a:endParaRPr kumimoji="1" lang="zh-TW" alt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417F4C-5A7C-AC42-8118-8668D02B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2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35F07-ABB2-614E-849A-8473460C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Witnesses for Large Pathwidth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6AB3161-9A95-1347-AB75-2052A8F7C2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Lemma 2.1.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𝑇h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" altLang="zh-TW" i="1" dirty="0"/>
                  <a:t>. </a:t>
                </a:r>
              </a:p>
              <a:p>
                <a:endParaRPr lang="en" altLang="zh-TW" i="1" dirty="0"/>
              </a:p>
              <a:p>
                <a:r>
                  <a:rPr lang="en" altLang="zh-TW" dirty="0"/>
                  <a:t>Lemma 2.2.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𝑇h</m:t>
                    </m:r>
                  </m:oMath>
                </a14:m>
                <a:r>
                  <a:rPr lang="en" altLang="zh-TW" dirty="0"/>
                  <a:t>, </a:t>
                </a:r>
                <a:r>
                  <a:rPr lang="en" altLang="zh-TW" i="1" dirty="0"/>
                  <a:t>then </a:t>
                </a:r>
                <a:r>
                  <a:rPr lang="en" altLang="zh-TW" dirty="0"/>
                  <a:t>G </a:t>
                </a:r>
                <a:r>
                  <a:rPr lang="en" altLang="zh-TW" i="1" dirty="0"/>
                  <a:t>contains a subdivision of a complete binary tree of height </a:t>
                </a:r>
                <a:r>
                  <a:rPr lang="en" altLang="zh-TW" dirty="0"/>
                  <a:t>h </a:t>
                </a:r>
                <a:r>
                  <a:rPr lang="en" altLang="zh-TW" i="1" dirty="0"/>
                  <a:t>as a subgraph. Moreover, it can be computed in polynomial time from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𝑤𝑖𝑡h𝑛𝑒𝑠𝑠</m:t>
                    </m:r>
                  </m:oMath>
                </a14:m>
                <a:r>
                  <a:rPr lang="en" altLang="zh-TW" i="1" dirty="0"/>
                  <a:t> for </a:t>
                </a:r>
                <a:r>
                  <a:rPr lang="en" altLang="zh-TW" dirty="0"/>
                  <a:t>G</a:t>
                </a:r>
                <a:r>
                  <a:rPr lang="en" altLang="zh-TW" i="1" dirty="0"/>
                  <a:t>. </a:t>
                </a:r>
                <a:endParaRPr lang="en" altLang="zh-TW" dirty="0"/>
              </a:p>
              <a:p>
                <a:endParaRPr lang="en" altLang="zh-TW" dirty="0"/>
              </a:p>
              <a:p>
                <a:r>
                  <a:rPr kumimoji="1" lang="en-US" altLang="zh-TW" dirty="0"/>
                  <a:t>Given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𝑤𝑖𝑡h𝑛𝑒𝑠𝑠</m:t>
                    </m:r>
                  </m:oMath>
                </a14:m>
                <a:r>
                  <a:rPr lang="en" altLang="zh-TW" i="1" dirty="0"/>
                  <a:t> for </a:t>
                </a:r>
                <a:r>
                  <a:rPr lang="en" altLang="zh-TW" dirty="0"/>
                  <a:t>G, a subdivision of a complete binary tree of height h in G works in polynomial time.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6AB3161-9A95-1347-AB75-2052A8F7C2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C20DE1-72C6-164C-8606-524DD3C8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FDAC17-1FA8-1046-8EA8-EBFDCC9D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Combining Path Decompositions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9200B-A68C-C34C-B292-B99AC1C8FF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30340" cy="46672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zh-TW" dirty="0"/>
                  <a:t>Lemma 2.3.  </a:t>
                </a:r>
                <a:r>
                  <a:rPr lang="en" altLang="zh-TW" i="1" dirty="0"/>
                  <a:t>Let </a:t>
                </a:r>
                <a:r>
                  <a:rPr lang="en" altLang="zh-TW" dirty="0"/>
                  <a:t>G </a:t>
                </a:r>
                <a:r>
                  <a:rPr lang="en" altLang="zh-TW" i="1" dirty="0"/>
                  <a:t>be a graph and </a:t>
                </a:r>
                <a14:m>
                  <m:oMath xmlns:m="http://schemas.openxmlformats.org/officeDocument/2006/math"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be a tree decomposition of </a:t>
                </a:r>
                <a:r>
                  <a:rPr lang="en" altLang="zh-TW" dirty="0"/>
                  <a:t>G </a:t>
                </a:r>
                <a:r>
                  <a:rPr lang="en" altLang="zh-TW" i="1" dirty="0"/>
                  <a:t>of width </a:t>
                </a:r>
                <a:r>
                  <a:rPr lang="en" altLang="zh-TW" dirty="0"/>
                  <a:t>t − 1</a:t>
                </a:r>
                <a:r>
                  <a:rPr lang="en" altLang="zh-TW" i="1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" altLang="zh-TW" i="1" dirty="0"/>
                  <a:t>If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" altLang="zh-TW" i="1" dirty="0"/>
                  <a:t>and every connected component of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TW" i="1" dirty="0"/>
                  <a:t>has pathwidth at most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" altLang="zh-TW" i="1" dirty="0"/>
                  <a:t>, then there is a path decomposition of </a:t>
                </a:r>
                <a:r>
                  <a:rPr lang="en" altLang="zh-TW" dirty="0"/>
                  <a:t>G </a:t>
                </a:r>
                <a:r>
                  <a:rPr lang="en" altLang="zh-TW" i="1" dirty="0"/>
                  <a:t>of width at most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TW" i="1" dirty="0"/>
                  <a:t>which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in every bag.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" altLang="zh-TW" i="1" dirty="0"/>
                  <a:t>If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is the path connecting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and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in </a:t>
                </a:r>
                <a:r>
                  <a:rPr lang="en" altLang="zh-TW" dirty="0"/>
                  <a:t>T </a:t>
                </a:r>
                <a:r>
                  <a:rPr lang="en" altLang="zh-TW" i="1" dirty="0"/>
                  <a:t>and every connected component of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 err="1">
                        <a:latin typeface="Cambria Math" panose="02040503050406030204" pitchFamily="18" charset="0"/>
                      </a:rPr>
                      <m:t>𝐵𝑞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TW" i="1" dirty="0"/>
                  <a:t>has pathwidth at most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" altLang="zh-TW" i="1" dirty="0"/>
                  <a:t>, then there is a path decomposition of </a:t>
                </a:r>
                <a:r>
                  <a:rPr lang="en" altLang="zh-TW" dirty="0"/>
                  <a:t>G </a:t>
                </a:r>
                <a:r>
                  <a:rPr lang="en" altLang="zh-TW" i="1" dirty="0"/>
                  <a:t>of width at most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TW" i="1" dirty="0"/>
                  <a:t>which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in the first bag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" altLang="zh-TW" dirty="0"/>
                  <a:t> </a:t>
                </a:r>
                <a:r>
                  <a:rPr lang="en" altLang="zh-TW" i="1" dirty="0"/>
                  <a:t>in the last bag. </a:t>
                </a:r>
              </a:p>
              <a:p>
                <a:pPr marL="457200" lvl="1" indent="0">
                  <a:buNone/>
                </a:pPr>
                <a:endParaRPr kumimoji="1" lang="en-US" altLang="zh-TW" dirty="0"/>
              </a:p>
              <a:p>
                <a:r>
                  <a:rPr lang="en" altLang="zh-TW" i="1" dirty="0"/>
                  <a:t>In either case, there is a polynomial-time algorithm to construct such a path decomposition of </a:t>
                </a:r>
                <a:r>
                  <a:rPr lang="en" altLang="zh-TW" dirty="0"/>
                  <a:t>G </a:t>
                </a:r>
                <a:r>
                  <a:rPr lang="en" altLang="zh-TW" i="1" dirty="0"/>
                  <a:t>from the path decompositions of the respective components </a:t>
                </a:r>
                <a:r>
                  <a:rPr lang="en" altLang="zh-TW" dirty="0"/>
                  <a:t>C </a:t>
                </a:r>
                <a:r>
                  <a:rPr lang="en" altLang="zh-TW" i="1" dirty="0"/>
                  <a:t>of width at most </a:t>
                </a:r>
                <a14:m>
                  <m:oMath xmlns:m="http://schemas.openxmlformats.org/officeDocument/2006/math">
                    <m:r>
                      <a:rPr lang="en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" altLang="zh-TW" i="1" dirty="0"/>
                  <a:t>. </a:t>
                </a:r>
                <a:endParaRPr lang="en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9200B-A68C-C34C-B292-B99AC1C8F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30340" cy="4667250"/>
              </a:xfrm>
              <a:blipFill>
                <a:blip r:embed="rId2"/>
                <a:stretch>
                  <a:fillRect l="-829" t="-522" r="-1934" b="-2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312704-96E7-7744-AEB8-739D3DB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06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E9144-5D4B-7C41-8C65-9AA4A7A2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Proof</a:t>
            </a:r>
            <a:r>
              <a:rPr kumimoji="1" lang="zh-TW" altLang="en-US" dirty="0"/>
              <a:t> </a:t>
            </a:r>
            <a:r>
              <a:rPr kumimoji="1" lang="en-US" altLang="zh-TW" dirty="0"/>
              <a:t>of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Theorem</a:t>
            </a:r>
            <a:r>
              <a:rPr kumimoji="1" lang="zh-TW" altLang="en-US" dirty="0"/>
              <a:t> </a:t>
            </a:r>
            <a:r>
              <a:rPr kumimoji="1" lang="en-US" altLang="zh-TW" dirty="0"/>
              <a:t>1.1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09B189-73E2-9C4D-A015-AB50E37B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28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EE6350-5E5D-6744-BC01-1602C69C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Theorem 3.1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5743861-F155-284D-B22A-C1F98D21A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For every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zh-TW" dirty="0"/>
                  <a:t>, every connected graph with treewidth at most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TW" dirty="0"/>
                  <a:t> has pathwidth at most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TW" dirty="0"/>
                  <a:t> or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5743861-F155-284D-B22A-C1F98D21A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9D013E-A3B4-A247-BF25-ECFC41EA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53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E947A-73EA-354B-A1C6-4EF0BDB7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Proof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TW" dirty="0"/>
                  <a:t>The statement is true for </a:t>
                </a:r>
                <a14:m>
                  <m:oMath xmlns:m="http://schemas.openxmlformats.org/officeDocument/2006/math">
                    <m:r>
                      <a:rPr kumimoji="1" lang="en-US" altLang="zh-TW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TW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TW" dirty="0"/>
                  <a:t>, </a:t>
                </a:r>
                <a:r>
                  <a:rPr lang="en" altLang="zh-TW" dirty="0"/>
                  <a:t>if a connected graph G has a cycle a vertex of degree at least 3, then </a:t>
                </a:r>
                <a14:m>
                  <m:oMath xmlns:m="http://schemas.openxmlformats.org/officeDocument/2006/math">
                    <m:r>
                      <a:rPr lang="en" altLang="zh-TW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" altLang="zh-TW" dirty="0"/>
                  <a:t>, and otherwise G is a path, so </a:t>
                </a:r>
                <a14:m>
                  <m:oMath xmlns:m="http://schemas.openxmlformats.org/officeDocument/2006/math">
                    <m:r>
                      <a:rPr lang="en" altLang="zh-TW" i="1" dirty="0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)≤1</m:t>
                    </m:r>
                  </m:oMath>
                </a14:m>
                <a:r>
                  <a:rPr lang="en" altLang="zh-TW" dirty="0"/>
                  <a:t>.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 r="-1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76B07A-B7C1-5E4E-AA5C-3146C8C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E947A-73EA-354B-A1C6-4EF0BDB7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Proof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kumimoji="1" lang="en-US" altLang="zh-TW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 for every node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TW" dirty="0"/>
                  <a:t> of T. </a:t>
                </a:r>
              </a:p>
              <a:p>
                <a:pPr lvl="1"/>
                <a:r>
                  <a:rPr kumimoji="1" lang="en-US" altLang="zh-TW" dirty="0"/>
                  <a:t>For every oriented edge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kumimoji="1" lang="en-US" altLang="zh-TW" dirty="0"/>
                  <a:t> of 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TW" dirty="0"/>
                  <a:t> be the set of vertices of G contained only in bags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TW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zh-TW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As long as T has an edge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kumimoji="1" lang="en-US" altLang="zh-TW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TW" dirty="0"/>
                  <a:t> is disconnected, we modify </a:t>
                </a:r>
                <a14:m>
                  <m:oMath xmlns:m="http://schemas.openxmlformats.org/officeDocument/2006/math">
                    <m:r>
                      <a:rPr lang="en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altLang="zh-TW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" altLang="zh-TW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zh-TW" dirty="0"/>
                  <a:t>by replicating the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TW" dirty="0"/>
                  <a:t> into one distinct copy for each connected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TW" dirty="0"/>
                  <a:t> with bags restricted to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)∪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TW" dirty="0"/>
                  <a:t>.</a:t>
                </a:r>
              </a:p>
              <a:p>
                <a:pPr lvl="1"/>
                <a:r>
                  <a:rPr kumimoji="1" lang="en-US" altLang="zh-TW" dirty="0"/>
                  <a:t>If T has a node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TW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dirty="0"/>
                  <a:t> for every neighbor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TW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TW" dirty="0"/>
                  <a:t> in T, then the introduction hypothesis gives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𝑝𝑤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TW" dirty="0"/>
                  <a:t> for every such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TW" dirty="0"/>
                  <a:t>, and Lemma 2.3 (1) applied with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TW" dirty="0"/>
                  <a:t> yields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𝑝𝑤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1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76B07A-B7C1-5E4E-AA5C-3146C8C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775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E947A-73EA-354B-A1C6-4EF0BDB7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Proof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5"/>
                <a:ext cx="1086239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kumimoji="1" lang="en-US" altLang="zh-TW" sz="2600" dirty="0"/>
                  <a:t>Let D be the set of oriented edges </a:t>
                </a:r>
                <a14:m>
                  <m:oMath xmlns:m="http://schemas.openxmlformats.org/officeDocument/2006/math">
                    <m:r>
                      <a:rPr kumimoji="1" lang="en-US" altLang="zh-TW" sz="2600" b="0" i="1" smtClean="0">
                        <a:latin typeface="Cambria Math" panose="02040503050406030204" pitchFamily="18" charset="0"/>
                      </a:rPr>
                      <m:t>𝑧𝑥</m:t>
                    </m:r>
                  </m:oMath>
                </a14:m>
                <a:r>
                  <a:rPr kumimoji="1" lang="en-US" altLang="zh-TW" sz="2600" dirty="0"/>
                  <a:t> of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1" lang="en-US" altLang="zh-TW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sz="2600" dirty="0"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dirty="0">
                    <a:ea typeface="Cambria Math" panose="02040503050406030204" pitchFamily="18" charset="0"/>
                  </a:rPr>
                  <a:t>At least one oriented edge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𝑧𝑥</m:t>
                    </m:r>
                  </m:oMath>
                </a14:m>
                <a:r>
                  <a:rPr kumimoji="1" lang="en-US" altLang="zh-TW" dirty="0"/>
                  <a:t> going out of every node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TW" dirty="0"/>
                  <a:t> of T belongs to D.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dirty="0"/>
                  <a:t>So T has at least one edge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kumimoji="1" lang="en-US" altLang="zh-TW" dirty="0"/>
                  <a:t> such that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𝑦𝑥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TW" dirty="0"/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dirty="0"/>
                  <a:t>Since </a:t>
                </a:r>
                <a:r>
                  <a:rPr kumimoji="1" lang="en-US" altLang="zh-TW" dirty="0" err="1"/>
                  <a:t>supergraphs</a:t>
                </a:r>
                <a:r>
                  <a:rPr kumimoji="1" lang="en-US" altLang="zh-TW" dirty="0"/>
                  <a:t> of graphs also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dirty="0"/>
                  <a:t>, z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TW" dirty="0"/>
                  <a:t> implies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TW" dirty="0"/>
                  <a:t> for every neighbor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TW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TW" dirty="0"/>
                  <a:t> other than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TW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dirty="0"/>
                  <a:t>The edge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kumimoji="1" lang="en-US" altLang="zh-TW" dirty="0"/>
                  <a:t> of T with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𝑦𝑥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from a subtree K in T.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dirty="0"/>
                  <a:t>Let Z be the set of leaves of K. Since K has at least one edge,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|≥2</m:t>
                    </m:r>
                  </m:oMath>
                </a14:m>
                <a:r>
                  <a:rPr kumimoji="1" lang="en-US" altLang="zh-TW" dirty="0"/>
                  <a:t>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5"/>
                <a:ext cx="10862390" cy="4351338"/>
              </a:xfrm>
              <a:blipFill>
                <a:blip r:embed="rId2"/>
                <a:stretch>
                  <a:fillRect l="-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76B07A-B7C1-5E4E-AA5C-3146C8C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3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E947A-73EA-354B-A1C6-4EF0BDB7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Proof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7" y="1825624"/>
                <a:ext cx="11142309" cy="482710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kumimoji="1" lang="en-US" altLang="zh-TW" sz="24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1" lang="en-US" altLang="zh-TW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kumimoji="1" lang="en-US" altLang="zh-TW" sz="2600" dirty="0"/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sz="2000" dirty="0"/>
                  <a:t>Choose any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kumimoji="1" lang="en-US" altLang="zh-TW" sz="2000" dirty="0"/>
                  <a:t>. For 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r>
                  <a:rPr kumimoji="1" lang="en-US" altLang="zh-TW" sz="20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TW" sz="2000" dirty="0"/>
                  <a:t> is the unique neighbor of </a:t>
                </a:r>
                <a14:m>
                  <m:oMath xmlns:m="http://schemas.openxmlformats.org/officeDocument/2006/math">
                    <m:r>
                      <a:rPr kumimoji="1" lang="en-US" altLang="zh-TW" sz="20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zh-TW" sz="2000" dirty="0"/>
                  <a:t> in K.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TW" sz="2000" dirty="0"/>
                  <a:t>, the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1|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2|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3|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2000" dirty="0"/>
                  <a:t> are connected.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TW" sz="2000" dirty="0"/>
                  <a:t>Thus, 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kumimoji="1" lang="en-US" altLang="zh-TW" sz="22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kumimoji="1" lang="en-US" altLang="zh-TW" sz="2600" dirty="0"/>
              </a:p>
              <a:p>
                <a:pPr lvl="1"/>
                <a:r>
                  <a:rPr kumimoji="1" lang="en-US" altLang="zh-TW" sz="2200" dirty="0"/>
                  <a:t>K is 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zh-TW" sz="2200" dirty="0"/>
                  <a:t>, where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TW" sz="2200" b="0" dirty="0"/>
              </a:p>
              <a:p>
                <a:pPr lvl="1"/>
                <a:r>
                  <a:rPr kumimoji="1" lang="en-US" altLang="zh-TW" sz="2200" dirty="0"/>
                  <a:t>For every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200" dirty="0"/>
                  <a:t> of K and neighbor </a:t>
                </a:r>
                <a14:m>
                  <m:oMath xmlns:m="http://schemas.openxmlformats.org/officeDocument/2006/math"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TW" sz="2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200" dirty="0"/>
                  <a:t> in </a:t>
                </a:r>
                <a14:m>
                  <m:oMath xmlns:m="http://schemas.openxmlformats.org/officeDocument/2006/math"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zh-TW" sz="2200" dirty="0"/>
                  <a:t>.</a:t>
                </a:r>
              </a:p>
              <a:p>
                <a:pPr lvl="1"/>
                <a:r>
                  <a:rPr kumimoji="1" lang="en-US" altLang="zh-TW" sz="2200" dirty="0"/>
                  <a:t>From introduction hypothesis, a path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</m:oMath>
                </a14:m>
                <a:r>
                  <a:rPr kumimoji="1" lang="zh-TW" altLang="en-US" sz="2200" dirty="0"/>
                  <a:t> </a:t>
                </a:r>
                <a:r>
                  <a:rPr kumimoji="1" lang="en-US" altLang="zh-TW" sz="2200" dirty="0"/>
                  <a:t>of at most </a:t>
                </a:r>
                <a14:m>
                  <m:oMath xmlns:m="http://schemas.openxmlformats.org/officeDocument/2006/math"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−1)+1 </m:t>
                    </m:r>
                  </m:oMath>
                </a14:m>
                <a:r>
                  <a:rPr kumimoji="1" lang="en-US" altLang="zh-TW" sz="2200" dirty="0"/>
                  <a:t>width.</a:t>
                </a:r>
              </a:p>
              <a:p>
                <a:pPr lvl="1"/>
                <a:r>
                  <a:rPr kumimoji="1" lang="en-US" altLang="zh-TW" sz="2200" dirty="0"/>
                  <a:t>Lemma 2.3 (2) applied with </a:t>
                </a:r>
                <a14:m>
                  <m:oMath xmlns:m="http://schemas.openxmlformats.org/officeDocument/2006/math"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zh-TW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2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zh-TW" sz="2200" dirty="0"/>
                  <a:t> yields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𝑝𝑤</m:t>
                    </m:r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kumimoji="1"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TW" sz="2200" dirty="0"/>
                  <a:t>.</a:t>
                </a:r>
                <a:endParaRPr kumimoji="1" lang="zh-TW" altLang="en-US" sz="22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DA3105-29E9-E649-A000-E60CFD05A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7" y="1825624"/>
                <a:ext cx="11142309" cy="4827103"/>
              </a:xfrm>
              <a:blipFill>
                <a:blip r:embed="rId2"/>
                <a:stretch>
                  <a:fillRect l="-766" r="-13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76B07A-B7C1-5E4E-AA5C-3146C8C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702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B9430-032D-5343-B737-31668B48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Proof</a:t>
            </a:r>
            <a:r>
              <a:rPr kumimoji="1" lang="zh-TW" altLang="en-US" dirty="0"/>
              <a:t> </a:t>
            </a:r>
            <a:r>
              <a:rPr kumimoji="1" lang="en-US" altLang="zh-TW" dirty="0"/>
              <a:t>of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Theorem</a:t>
            </a:r>
            <a:r>
              <a:rPr kumimoji="1" lang="zh-TW" altLang="en-US" dirty="0"/>
              <a:t> </a:t>
            </a:r>
            <a:r>
              <a:rPr kumimoji="1" lang="en-US" altLang="zh-TW" dirty="0"/>
              <a:t>1.2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5D5C1-A713-8E4C-ACA3-7CD03BF3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51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4.1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polynomial-time algorithm which, given a connected graph G and a tree decomposition of G of width at most t − 1 , computes:</a:t>
                </a:r>
              </a:p>
              <a:p>
                <a:pPr marL="457200" lvl="1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number h ∈ N such that G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pw( G )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-witness for 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path decomposition of G of width at most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39732D-BC4F-274D-8D1E-DDD965E3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4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C9A634-2C4C-4842-8C1F-0B600F4D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AEF999C-97C1-B647-8230-782EF9B7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2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Tree Decompositions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 induced subgraph H of G , let CC( H ) denote the family of connected components of H.</a:t>
                </a: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𝑆𝑢𝑏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connected graph G , the set Sub( G ) will be the node set of the normalized tree decomposition of G.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8D9F84-371F-0E48-A3B6-5313765A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10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Tree Decompositions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38A255-5CB7-4C98-A2B1-EC9292FD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holds for every graph G and for Sub( G ) deﬁned as above.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 is connected, then G ∈ Sub( G ).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β ∈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Sub( G ) , then V (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) ⊆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) ,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 (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) ⊆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) ,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 (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) ∩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 </a:t>
            </a:r>
            <a:r>
              <a:rPr lang="el-G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) = ∅.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α, β ∈ Sub( G ) and V ( α ) ∩ V ( β ) = ∅, then no edge of G connects V ( α ) and V ( β ) 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EA1973-C8A5-404F-8145-87BEC5A9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66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Tree Decompositions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490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4.3. The following holds for every connected graph G.</a:t>
                </a: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α∈ Sub( G ) is a partition of V ( G ) into non-empty sets.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T, 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α∈ Sub( G ) ) is a tree decomposition of G.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TW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14:m>
                  <m:oMath xmlns:m="http://schemas.openxmlformats.org/officeDocument/2006/math">
                    <m: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 for every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) 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call ( T , 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α∈ Sub( G ) ) the normalized tree decomposition of G 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49001" cy="4351338"/>
              </a:xfrm>
              <a:blipFill>
                <a:blip r:embed="rId2"/>
                <a:stretch>
                  <a:fillRect l="-938" t="-420" r="-1931" b="-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D12DD7-FD4A-F144-8C84-480390D5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05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Tree Decompositions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4.4. The following holds for every induced subgraph G of the input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AutoNum type="arabicParenBoth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) and 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⊆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⊆ V ( G ) , then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[ X ]) .</a:t>
                </a:r>
              </a:p>
              <a:p>
                <a:pPr marL="914400" lvl="1" indent="-457200">
                  <a:buAutoNum type="arabicParenBoth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If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β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) , then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) 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,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∩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) = ∅.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l-GR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) , then Sub(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= {β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): 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) ⊆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}.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l-GR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) , X ⊆ V ( G ) , and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[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]) , then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[ X ]) 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1120" b="-2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2362B-713A-E54D-9113-E58E038B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924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Procedure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0458"/>
                <a:ext cx="10515600" cy="466725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( G, b ), where G is a connected graph with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G 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− 1 and b ∈ N ∪ {∞} is an upper bound request. It computes the following data:</a:t>
                </a:r>
              </a:p>
              <a:p>
                <a:pPr lvl="1"/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number h = h ( G, b ) ∈ N such that h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,</a:t>
                </a:r>
              </a:p>
              <a:p>
                <a:pPr lvl="1"/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-witness W ( G, b ) of G ,</a:t>
                </a:r>
              </a:p>
              <a:p>
                <a:pPr lvl="1"/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when h &lt; b : a path decomposition P ( G, b ) of G of width at most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</a:p>
              <a:p>
                <a:pPr lvl="1"/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uses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memoization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compute these data only once for each pair ( G, b ).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0458"/>
                <a:ext cx="10515600" cy="4667250"/>
              </a:xfrm>
              <a:blipFill>
                <a:blip r:embed="rId2"/>
                <a:stretch>
                  <a:fillRect l="-928" t="-392" r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8BCAAF-5EDC-2247-9378-90B64AD1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833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Procedure solve ( G, b 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38A255-5CB7-4C98-A2B1-EC9292FD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ﬁxed connected graph G and a ﬁxed upper bound request b ∈ N ∪ {∞} .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the normalized tree decomposition ( T, {B α } α∈ Sub( G ) ) of G of width at most t − 1, obtained from some initial tree decomposition of G in the way.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normalized tree decompositions for all graphs G considered in the algorithm come from a common input tree decomposition of an input graph Gin.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full run of solve ( Gin, ∞ ) makes recursive calls to solve ( G, b ) for only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polynominal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distinct pairs ( G, b ).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53740F-2548-1741-B0CE-E89FEF04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250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38A255-5CB7-4C98-A2B1-EC9292FD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let G denote the input graph previously denoted by Gin. The algorithm consists in running solve ( G, ∞ ) on the input graph G makes further recursive calls to solve ( β, b ) for various connected induced subgraphs β of G and upper bound requests b.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every pair ( β, b ) such that solve ( β, b ) is run by the algorithm be called a subproblem . We show that if G has n vertices, then there are only O ( n log n ) subproblems.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2D49EB-6A33-5C4C-AACA-4F82C9AF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978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4.8. The following holds for any key subproblems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and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such that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)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max {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,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} &lt; min {a, b}.</a:t>
                </a: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AutoNum type="arabicParenBoth"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.</a:t>
                </a:r>
              </a:p>
              <a:p>
                <a:pPr marL="914400" lvl="1" indent="-457200">
                  <a:buAutoNum type="arabicParenBoth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If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&lt;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, then 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∩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= ∅.</a:t>
                </a:r>
              </a:p>
              <a:p>
                <a:pPr marL="457200" lvl="1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If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= level(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, then M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⊆ V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) ∩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) ⊆ B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) 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20" r="-2187" b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78973E-2B22-AE4E-9236-E8F78847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353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796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4.9. For every k ∈ N ∪ {∞}, every subproblem (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) satisﬁes    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∈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Sub( G − S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&gt;k M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4.3 (1) implies that| Sub( G [ X ]) |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|X|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for every X ⊆ V ( G ).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4.3+4.9 imply that there are at most n subproblems of the form ( γ, k ) for every k ∈ N ∪ {∞} 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subproblems is O ( n log n ). Since the operations performed in a single run of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clearly take polynomial time, we conclude that the full run of 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( G, ∞ )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polynomial time.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79630" cy="4351338"/>
              </a:xfrm>
              <a:blipFill>
                <a:blip r:embed="rId2"/>
                <a:stretch>
                  <a:fillRect l="-927" t="-560" r="-1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1C6566-6EF3-384C-BF5C-2DBB2735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820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3D4F7F-14AB-2646-A510-5DE548E0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Tightness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B5A96C8-D422-6346-B575-3097E822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17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9E096-B7FE-BC49-BCB1-0EDB078A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F699C83-0A03-2543-B797-BB774C4B36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zh-TW" dirty="0"/>
                  <a:t>Tree decompositions and path decompositions are fundamental objects in graph theory.</a:t>
                </a:r>
              </a:p>
              <a:p>
                <a:endParaRPr kumimoji="1" lang="en" altLang="zh-TW" dirty="0"/>
              </a:p>
              <a:p>
                <a:r>
                  <a:rPr kumimoji="1" lang="en-US" altLang="zh-TW" dirty="0"/>
                  <a:t>It is useful to compute decompositions of minimum width, treewidth and pathwidth of the graph, respectively.</a:t>
                </a:r>
              </a:p>
              <a:p>
                <a:endParaRPr kumimoji="1" lang="en-US" altLang="zh-TW" dirty="0"/>
              </a:p>
              <a:p>
                <a:r>
                  <a:rPr lang="en" altLang="zh-TW" dirty="0"/>
                  <a:t>We describe a polynomial-time algorithm that approximates pathwidth to within a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𝑡𝑤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func>
                      </m:e>
                    </m:ra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F699C83-0A03-2543-B797-BB774C4B3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3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8379EF-3ED2-5F4E-BE16-F2AAF4A9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807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Tightness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5.1. For any positive integers t and h, there is a graph with treewidth t and pathwidth at least t (h +1) − 1 that contains no subdivision of a complete binary tree of height 3 max( h + 1 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5.2. If T is a tree on at least two vertices, then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t 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5.3. For every h ∈ N , we have pw(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&gt; t ( h + 1) − 1 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5.4. For any h ∈ N , the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no subdivision of a complete binary tree of height 3 max( h + 1 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0321EE-881D-104C-9003-5FEFE14C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261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50E1B-43ED-470D-A3EC-E078A97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Tightness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516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Conclude 5.1. to 5.4. we can get the result that if a graph G contains a subdivision of a complete binary tree of height c , then | V ( G ) |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− 1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(| V ( G ) | + 1)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+ 1. 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contain a subdivision of a complete binary tree of height 3 max( h + 1 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38A255-5CB7-4C98-A2B1-EC9292FD2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51638" cy="4351338"/>
              </a:xfrm>
              <a:blipFill>
                <a:blip r:embed="rId2"/>
                <a:stretch>
                  <a:fillRect l="-929" t="-420" r="-16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1A4592-73E5-4D43-AA73-E567F0B2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93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1A875-A959-3140-A0B2-94350BC3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45712"/>
          </a:xfrm>
        </p:spPr>
        <p:txBody>
          <a:bodyPr/>
          <a:lstStyle/>
          <a:p>
            <a:pPr algn="ctr"/>
            <a:r>
              <a:rPr kumimoji="1" lang="en-US" altLang="zh-TW" dirty="0">
                <a:latin typeface="Helvetica" panose="020B0604020202030204" pitchFamily="34" charset="0"/>
                <a:ea typeface="Cambria Math" panose="02040503050406030204" pitchFamily="18" charset="0"/>
              </a:rPr>
              <a:t>Q &amp; A</a:t>
            </a:r>
            <a:endParaRPr kumimoji="1" lang="zh-TW" altLang="en-US" dirty="0">
              <a:latin typeface="Helvetica" panose="020B0604020202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F94BF31-6D17-9642-9354-639E1DC4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78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1A875-A959-3140-A0B2-94350BC3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45712"/>
          </a:xfrm>
        </p:spPr>
        <p:txBody>
          <a:bodyPr/>
          <a:lstStyle/>
          <a:p>
            <a:pPr algn="ctr"/>
            <a:r>
              <a:rPr kumimoji="1" lang="en-US" altLang="zh-TW" dirty="0">
                <a:latin typeface="Helvetica" panose="020B0604020202030204" pitchFamily="34" charset="0"/>
              </a:rPr>
              <a:t>Thank you</a:t>
            </a:r>
            <a:endParaRPr kumimoji="1" lang="zh-TW" altLang="en-US" dirty="0">
              <a:latin typeface="Helvetica" panose="020B0604020202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F94BF31-6D17-9642-9354-639E1DC4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925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084998-871C-421E-B1CD-20125D7E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F60A19-4602-4E5B-9DD3-62F943F6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altLang="zh-TW" dirty="0">
                <a:hlinkClick r:id="rId2"/>
              </a:rPr>
              <a:t>https://epubs.siam.org/doi/pdf/10.1137/1.9781611976465.117</a:t>
            </a:r>
            <a:endParaRPr lang="en-US" altLang="zh-TW" dirty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altLang="zh-TW" dirty="0">
                <a:hlinkClick r:id="rId3"/>
              </a:rPr>
              <a:t>https://en.wikipedia.org/wiki/Treewidth</a:t>
            </a:r>
            <a:endParaRPr lang="en-US" altLang="zh-TW" dirty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altLang="zh-TW" dirty="0">
                <a:hlinkClick r:id="rId4"/>
              </a:rPr>
              <a:t>https://en.wikipedia.org/wiki/Pathwidth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F4F618-D6B2-4C1E-B350-72DF0076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38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7CEFDF-22C8-EA4D-AA89-C28D499E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Treewidth – </a:t>
            </a:r>
            <a:r>
              <a:rPr kumimoji="1" lang="en-US" altLang="zh-TW" dirty="0" err="1"/>
              <a:t>tw</a:t>
            </a:r>
            <a:r>
              <a:rPr kumimoji="1" lang="en-US" altLang="zh-TW" dirty="0"/>
              <a:t>(G)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2CC803-B2A2-0B46-BAB0-61C9E13D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41091" cy="4351338"/>
          </a:xfrm>
        </p:spPr>
        <p:txBody>
          <a:bodyPr>
            <a:normAutofit fontScale="92500" lnSpcReduction="20000"/>
          </a:bodyPr>
          <a:lstStyle/>
          <a:p>
            <a:r>
              <a:rPr kumimoji="1" lang="en" altLang="zh-TW" dirty="0"/>
              <a:t>The treewidth of an undirected graph is an integer number which specifies, informally, how far the graph is from being a tree. </a:t>
            </a:r>
          </a:p>
          <a:p>
            <a:endParaRPr kumimoji="1" lang="en" altLang="zh-TW" dirty="0"/>
          </a:p>
          <a:p>
            <a:r>
              <a:rPr kumimoji="1" lang="en" altLang="zh-TW" dirty="0"/>
              <a:t>A tree decomposition of a graph G = (V, E) is a tree T, with nodes X</a:t>
            </a:r>
            <a:r>
              <a:rPr kumimoji="1" lang="en" altLang="zh-TW" baseline="-25000" dirty="0"/>
              <a:t>1</a:t>
            </a:r>
            <a:r>
              <a:rPr kumimoji="1" lang="en" altLang="zh-TW" dirty="0"/>
              <a:t>, ..., </a:t>
            </a:r>
            <a:r>
              <a:rPr kumimoji="1" lang="en" altLang="zh-TW" dirty="0" err="1"/>
              <a:t>X</a:t>
            </a:r>
            <a:r>
              <a:rPr kumimoji="1" lang="en" altLang="zh-TW" baseline="-25000" dirty="0" err="1"/>
              <a:t>n</a:t>
            </a:r>
            <a:r>
              <a:rPr kumimoji="1" lang="en" altLang="zh-TW" dirty="0"/>
              <a:t>, where each 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 is a subset of V, satisfying the following properties:</a:t>
            </a:r>
          </a:p>
          <a:p>
            <a:endParaRPr kumimoji="1" lang="en" altLang="zh-TW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" altLang="zh-TW" dirty="0"/>
              <a:t>The union of all sets 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 equals V. That is, each graph vertex is contained in at least one tree node.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" altLang="zh-TW" dirty="0"/>
              <a:t>If 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 and </a:t>
            </a:r>
            <a:r>
              <a:rPr kumimoji="1" lang="en" altLang="zh-TW" dirty="0" err="1"/>
              <a:t>X</a:t>
            </a:r>
            <a:r>
              <a:rPr kumimoji="1" lang="en" altLang="zh-TW" baseline="-25000" dirty="0" err="1"/>
              <a:t>j</a:t>
            </a:r>
            <a:r>
              <a:rPr kumimoji="1" lang="en" altLang="zh-TW" dirty="0"/>
              <a:t> both contain a vertex v, then all nodes </a:t>
            </a:r>
            <a:r>
              <a:rPr kumimoji="1" lang="en" altLang="zh-TW" dirty="0" err="1"/>
              <a:t>X</a:t>
            </a:r>
            <a:r>
              <a:rPr kumimoji="1" lang="en" altLang="zh-TW" baseline="-25000" dirty="0" err="1"/>
              <a:t>k</a:t>
            </a:r>
            <a:r>
              <a:rPr kumimoji="1" lang="en" altLang="zh-TW" dirty="0"/>
              <a:t> of T in the (unique) path between 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 and </a:t>
            </a:r>
            <a:r>
              <a:rPr kumimoji="1" lang="en" altLang="zh-TW" dirty="0" err="1"/>
              <a:t>X</a:t>
            </a:r>
            <a:r>
              <a:rPr kumimoji="1" lang="en" altLang="zh-TW" baseline="-25000" dirty="0" err="1"/>
              <a:t>j</a:t>
            </a:r>
            <a:r>
              <a:rPr kumimoji="1" lang="en" altLang="zh-TW" dirty="0"/>
              <a:t> contain v as well.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" altLang="zh-TW" dirty="0"/>
              <a:t>For every edge (v, w) in the graph, there is a subset 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 that contains both v and w.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54657C-FEE0-5448-A859-BEBD7A22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98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E4D96-7EE4-A644-A1B6-039FCA3A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Treewidth – </a:t>
            </a:r>
            <a:r>
              <a:rPr kumimoji="1" lang="en-US" altLang="zh-TW" dirty="0" err="1"/>
              <a:t>tw</a:t>
            </a:r>
            <a:r>
              <a:rPr kumimoji="1" lang="en-US" altLang="zh-TW" dirty="0"/>
              <a:t>(G)</a:t>
            </a:r>
            <a:endParaRPr kumimoji="1"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BDE3C5C-ED0F-9D42-A87A-1F046C0A5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800" y="1274759"/>
            <a:ext cx="3600000" cy="477900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CE935A-A4FE-9C4A-A908-4074AB0E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9C962B8-8E15-6348-BA4E-7F65D0CC3BE3}"/>
              </a:ext>
            </a:extLst>
          </p:cNvPr>
          <p:cNvSpPr txBox="1"/>
          <p:nvPr/>
        </p:nvSpPr>
        <p:spPr>
          <a:xfrm>
            <a:off x="838200" y="1909482"/>
            <a:ext cx="69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TW" sz="2400" dirty="0"/>
              <a:t>A graph with eight vertices, and a tree decomposition of it onto a tree with six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TW" sz="2400" dirty="0"/>
              <a:t>Each graph edge connects two vertices that are listed together at some tree node.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TW" sz="2400" dirty="0"/>
              <a:t>Each graph vertex is listed at the nodes of a contiguous subtree of the tree.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TW" sz="2400" dirty="0"/>
              <a:t>Each tree node lists at most three vertices, so the width of this decomposition is two.</a:t>
            </a:r>
            <a:endParaRPr kumimoji="1"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32C723-B3C1-4CDF-8ED5-0ED100A15D5E}"/>
              </a:ext>
            </a:extLst>
          </p:cNvPr>
          <p:cNvSpPr txBox="1"/>
          <p:nvPr/>
        </p:nvSpPr>
        <p:spPr>
          <a:xfrm>
            <a:off x="7136311" y="6043958"/>
            <a:ext cx="4834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Ref: https://en.wikipedia.org/wiki/Treewidth#/media/File:Tree_decomposition.svg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461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3947F-0621-514C-A414-DD39D13B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Pathwidth – pw(G)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C64A66-62AE-034A-91DD-851D1F1C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" altLang="zh-TW" dirty="0"/>
              <a:t>The path decomposition of a graph G is, informally, a representation of G as a "thickened" path graph, and the pathwidth of G is a number that measures how much the path was thickened to form G.</a:t>
            </a:r>
          </a:p>
          <a:p>
            <a:endParaRPr kumimoji="1" lang="en" altLang="zh-TW" dirty="0"/>
          </a:p>
          <a:p>
            <a:r>
              <a:rPr kumimoji="1" lang="en" altLang="zh-TW" dirty="0"/>
              <a:t>In the first of their famous series of papers on graph minors, </a:t>
            </a:r>
            <a:r>
              <a:rPr kumimoji="1" lang="en" altLang="zh-TW" i="1" dirty="0"/>
              <a:t>Neil Robertson and Paul Seymour (1983) </a:t>
            </a:r>
            <a:r>
              <a:rPr kumimoji="1" lang="en" altLang="zh-TW" dirty="0"/>
              <a:t>define a path-decomposition of a graph G to be a sequence of subsets 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 of vertices of G, with two properties:</a:t>
            </a:r>
          </a:p>
          <a:p>
            <a:endParaRPr kumimoji="1" lang="en" altLang="zh-TW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" altLang="zh-TW" dirty="0"/>
              <a:t>For each edge of G, there exists an </a:t>
            </a:r>
            <a:r>
              <a:rPr kumimoji="1" lang="en" altLang="zh-TW" dirty="0" err="1"/>
              <a:t>i</a:t>
            </a:r>
            <a:r>
              <a:rPr kumimoji="1" lang="en" altLang="zh-TW" dirty="0"/>
              <a:t> such that both endpoints of the edge belong to subset X</a:t>
            </a:r>
            <a:r>
              <a:rPr kumimoji="1" lang="en" altLang="zh-TW" baseline="-25000" dirty="0"/>
              <a:t>i</a:t>
            </a:r>
            <a:endParaRPr kumimoji="1" lang="en" altLang="zh-TW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" altLang="zh-TW" dirty="0"/>
              <a:t>For every three indices </a:t>
            </a:r>
            <a:r>
              <a:rPr kumimoji="1" lang="en" altLang="zh-TW" dirty="0" err="1"/>
              <a:t>i</a:t>
            </a:r>
            <a:r>
              <a:rPr kumimoji="1" lang="en" altLang="zh-TW" dirty="0"/>
              <a:t> ≤ j ≤ k, X</a:t>
            </a:r>
            <a:r>
              <a:rPr kumimoji="1" lang="en" altLang="zh-TW" baseline="-25000" dirty="0"/>
              <a:t>i</a:t>
            </a:r>
            <a:r>
              <a:rPr kumimoji="1" lang="en" altLang="zh-TW" dirty="0"/>
              <a:t> ∩ </a:t>
            </a:r>
            <a:r>
              <a:rPr kumimoji="1" lang="en" altLang="zh-TW" dirty="0" err="1"/>
              <a:t>X</a:t>
            </a:r>
            <a:r>
              <a:rPr kumimoji="1" lang="en" altLang="zh-TW" baseline="-25000" dirty="0" err="1"/>
              <a:t>k</a:t>
            </a:r>
            <a:r>
              <a:rPr kumimoji="1" lang="en" altLang="zh-TW" dirty="0"/>
              <a:t> ⊆ </a:t>
            </a:r>
            <a:r>
              <a:rPr kumimoji="1" lang="en" altLang="zh-TW" dirty="0" err="1"/>
              <a:t>X</a:t>
            </a:r>
            <a:r>
              <a:rPr kumimoji="1" lang="en" altLang="zh-TW" baseline="-25000" dirty="0" err="1"/>
              <a:t>j</a:t>
            </a:r>
            <a:r>
              <a:rPr kumimoji="1" lang="en" altLang="zh-TW" dirty="0"/>
              <a:t>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6034CA-E980-F346-966D-37F993B3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9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643F7-F116-4946-AD8F-D476924E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Pathwidth – pw(G)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80C0D59-C7D9-5846-B737-DE767641C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00" y="1588047"/>
            <a:ext cx="4320000" cy="386558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BBE67A-0440-EB4E-9B35-0A932227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D469B4-ED65-134D-96DB-DE67C0A034D9}"/>
              </a:ext>
            </a:extLst>
          </p:cNvPr>
          <p:cNvSpPr txBox="1"/>
          <p:nvPr/>
        </p:nvSpPr>
        <p:spPr>
          <a:xfrm>
            <a:off x="838201" y="2169459"/>
            <a:ext cx="5849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/>
              <a:t>An example graph G with pathwidth 2 and its path-decomposition of width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/>
              <a:t>The bottom portion of the image is the same graph and path-decomposition with color added for emphasis. </a:t>
            </a:r>
            <a:endParaRPr kumimoji="1"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0DF1CE7-506F-40EF-9C23-AA3D85C9FF74}"/>
              </a:ext>
            </a:extLst>
          </p:cNvPr>
          <p:cNvSpPr txBox="1"/>
          <p:nvPr/>
        </p:nvSpPr>
        <p:spPr>
          <a:xfrm>
            <a:off x="7052829" y="5904819"/>
            <a:ext cx="42819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Ref: https://en.wikipedia.org/wiki/Pathwidth#/media/File:Pathwidth.JPG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1015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6545E-AF88-E944-B019-F7112E19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Theorem 1.1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E6BFC26-6A6E-D54B-BD2D-FE24FCF53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zh-TW" dirty="0"/>
                  <a:t>Every graph G with </a:t>
                </a:r>
                <a:r>
                  <a:rPr kumimoji="1" lang="en" altLang="zh-TW" i="1" dirty="0"/>
                  <a:t>treewidth</a:t>
                </a:r>
                <a:r>
                  <a:rPr kumimoji="1" lang="en" altLang="zh-TW" dirty="0"/>
                  <a:t>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kumimoji="1" lang="en" altLang="zh-TW" dirty="0"/>
                  <a:t>has </a:t>
                </a:r>
                <a:r>
                  <a:rPr kumimoji="1" lang="en" altLang="zh-TW" i="1" dirty="0"/>
                  <a:t>pathwidth</a:t>
                </a:r>
                <a:r>
                  <a:rPr kumimoji="1" lang="en" altLang="zh-TW" dirty="0"/>
                  <a:t> at most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" altLang="zh-TW" i="1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kumimoji="1" lang="en" altLang="zh-TW" dirty="0"/>
                  <a:t>or contains a subdivision of a complete binary tree of </a:t>
                </a:r>
                <a:r>
                  <a:rPr kumimoji="1" lang="en" altLang="zh-TW" i="1" dirty="0"/>
                  <a:t>height</a:t>
                </a:r>
                <a:r>
                  <a:rPr kumimoji="1" lang="en" altLang="zh-TW" dirty="0"/>
                  <a:t> </a:t>
                </a:r>
                <a14:m>
                  <m:oMath xmlns:m="http://schemas.openxmlformats.org/officeDocument/2006/math"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" altLang="zh-TW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" altLang="zh-TW" dirty="0"/>
                  <a:t>. </a:t>
                </a:r>
              </a:p>
              <a:p>
                <a:endParaRPr kumimoji="1" lang="en" altLang="zh-TW" dirty="0"/>
              </a:p>
              <a:p>
                <a:r>
                  <a:rPr kumimoji="1" lang="en" altLang="zh-TW" dirty="0"/>
                  <a:t>A </a:t>
                </a:r>
                <a:r>
                  <a:rPr kumimoji="1" lang="en" altLang="zh-TW" b="1" dirty="0"/>
                  <a:t>short </a:t>
                </a:r>
                <a:r>
                  <a:rPr kumimoji="1" lang="en" altLang="zh-TW" dirty="0"/>
                  <a:t>and</a:t>
                </a:r>
                <a:r>
                  <a:rPr kumimoji="1" lang="en" altLang="zh-TW" b="1" dirty="0"/>
                  <a:t> simple </a:t>
                </a:r>
                <a:r>
                  <a:rPr kumimoji="1" lang="en" altLang="zh-TW" dirty="0"/>
                  <a:t>proof in </a:t>
                </a:r>
                <a:r>
                  <a:rPr kumimoji="1" lang="en" altLang="zh-TW" dirty="0">
                    <a:hlinkClick r:id="rId2" action="ppaction://hlinksldjump"/>
                  </a:rPr>
                  <a:t>Section 3</a:t>
                </a:r>
                <a:r>
                  <a:rPr kumimoji="1" lang="en" altLang="zh-TW" dirty="0"/>
                  <a:t>.</a:t>
                </a:r>
              </a:p>
              <a:p>
                <a:endParaRPr kumimoji="1" lang="en" altLang="zh-TW" dirty="0"/>
              </a:p>
              <a:p>
                <a:r>
                  <a:rPr kumimoji="1" lang="en" altLang="zh-TW" dirty="0"/>
                  <a:t>An </a:t>
                </a:r>
                <a:r>
                  <a:rPr kumimoji="1" lang="en" altLang="zh-TW" b="1" dirty="0"/>
                  <a:t>algorithmic</a:t>
                </a:r>
                <a:r>
                  <a:rPr kumimoji="1" lang="en" altLang="zh-TW" dirty="0"/>
                  <a:t> proof in </a:t>
                </a:r>
                <a:r>
                  <a:rPr kumimoji="1" lang="en" altLang="zh-TW" dirty="0">
                    <a:hlinkClick r:id="rId3" action="ppaction://hlinksldjump"/>
                  </a:rPr>
                  <a:t>Section 4</a:t>
                </a:r>
                <a:r>
                  <a:rPr kumimoji="1" lang="en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E6BFC26-6A6E-D54B-BD2D-FE24FCF53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53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F47397-7B04-054B-891A-F338BA03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CC4-6D2D-4D68-8783-2D2521F34FB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12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port">
      <a:majorFont>
        <a:latin typeface="Times New Roman"/>
        <a:ea typeface="標楷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3699</Words>
  <Application>Microsoft Office PowerPoint</Application>
  <PresentationFormat>寬螢幕</PresentationFormat>
  <Paragraphs>287</Paragraphs>
  <Slides>44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3" baseType="lpstr">
      <vt:lpstr>微軟正黑體</vt:lpstr>
      <vt:lpstr>新細明體</vt:lpstr>
      <vt:lpstr>標楷體</vt:lpstr>
      <vt:lpstr>Arial</vt:lpstr>
      <vt:lpstr>Calibri</vt:lpstr>
      <vt:lpstr>Cambria Math</vt:lpstr>
      <vt:lpstr>Helvetica</vt:lpstr>
      <vt:lpstr>Times New Roman</vt:lpstr>
      <vt:lpstr>Office 佈景主題</vt:lpstr>
      <vt:lpstr>Approximating Pathwidth for Graphs of Small Treewidth </vt:lpstr>
      <vt:lpstr>Outline </vt:lpstr>
      <vt:lpstr>Introduction</vt:lpstr>
      <vt:lpstr>Introduction</vt:lpstr>
      <vt:lpstr>Treewidth – tw(G)</vt:lpstr>
      <vt:lpstr>Treewidth – tw(G)</vt:lpstr>
      <vt:lpstr>Pathwidth – pw(G)</vt:lpstr>
      <vt:lpstr>Pathwidth – pw(G)</vt:lpstr>
      <vt:lpstr>Theorem 1.1</vt:lpstr>
      <vt:lpstr>A sequence of classes of graph – 〖(T_h)〗_(h=0)^∞</vt:lpstr>
      <vt:lpstr>Theorem 1.2</vt:lpstr>
      <vt:lpstr>Corollary 1.3</vt:lpstr>
      <vt:lpstr>Preliminaries and Tools</vt:lpstr>
      <vt:lpstr>Basic Definitions – 1</vt:lpstr>
      <vt:lpstr>Basic Definitions – 2</vt:lpstr>
      <vt:lpstr>Basic Definitions – 3</vt:lpstr>
      <vt:lpstr>Basic Definitions – 4</vt:lpstr>
      <vt:lpstr>Witnesses for Large Pathwidth</vt:lpstr>
      <vt:lpstr>Witnesses for Large Pathwidth</vt:lpstr>
      <vt:lpstr>Witnesses for Large Pathwidth</vt:lpstr>
      <vt:lpstr>Combining Path Decompositions</vt:lpstr>
      <vt:lpstr>Proof of Theorem 1.1</vt:lpstr>
      <vt:lpstr>Theorem 3.1</vt:lpstr>
      <vt:lpstr>Proof </vt:lpstr>
      <vt:lpstr>Proof </vt:lpstr>
      <vt:lpstr>Proof </vt:lpstr>
      <vt:lpstr>Proof </vt:lpstr>
      <vt:lpstr>Proof of Theorem 1.2</vt:lpstr>
      <vt:lpstr>Theorem 4.1</vt:lpstr>
      <vt:lpstr>Normalized Tree Decompositions</vt:lpstr>
      <vt:lpstr>Normalized Tree Decompositions</vt:lpstr>
      <vt:lpstr>Normalized Tree Decompositions</vt:lpstr>
      <vt:lpstr>Normalized Tree Decompositions</vt:lpstr>
      <vt:lpstr>Main Procedure</vt:lpstr>
      <vt:lpstr>Main Procedure solve ( G, b )</vt:lpstr>
      <vt:lpstr>Complexity Analysis</vt:lpstr>
      <vt:lpstr>Complexity Analysis</vt:lpstr>
      <vt:lpstr>Complexity Analysis</vt:lpstr>
      <vt:lpstr>Tightness</vt:lpstr>
      <vt:lpstr>Tightness</vt:lpstr>
      <vt:lpstr>Tightness</vt:lpstr>
      <vt:lpstr>Q &amp; A</vt:lpstr>
      <vt:lpstr>Thank you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Luke Lin</dc:creator>
  <cp:lastModifiedBy>張  鈞</cp:lastModifiedBy>
  <cp:revision>59</cp:revision>
  <dcterms:created xsi:type="dcterms:W3CDTF">2021-05-29T05:05:31Z</dcterms:created>
  <dcterms:modified xsi:type="dcterms:W3CDTF">2021-05-31T02:52:03Z</dcterms:modified>
</cp:coreProperties>
</file>