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sp>
        <p:nvSpPr>
          <p:cNvPr id="11" name="大標題文字"/>
          <p:cNvSpPr txBox="1">
            <a:spLocks noGrp="1"/>
          </p:cNvSpPr>
          <p:nvPr>
            <p:ph type="title"/>
          </p:nvPr>
        </p:nvSpPr>
        <p:spPr>
          <a:xfrm>
            <a:off x="1524000" y="1122362"/>
            <a:ext cx="9144000" cy="2387601"/>
          </a:xfrm>
          <a:prstGeom prst="rect">
            <a:avLst/>
          </a:prstGeom>
        </p:spPr>
        <p:txBody>
          <a:bodyPr anchor="b"/>
          <a:lstStyle>
            <a:lvl1pPr algn="ctr">
              <a:defRPr sz="6000"/>
            </a:lvl1pPr>
          </a:lstStyle>
          <a:p>
            <a:r>
              <a:t>大標題文字</a:t>
            </a:r>
          </a:p>
        </p:txBody>
      </p:sp>
      <p:sp>
        <p:nvSpPr>
          <p:cNvPr id="12" name="內文層級一…"/>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內文層級一</a:t>
            </a:r>
          </a:p>
          <a:p>
            <a:pPr lvl="1"/>
            <a:r>
              <a:t>內文層級二</a:t>
            </a:r>
          </a:p>
          <a:p>
            <a:pPr lvl="2"/>
            <a:r>
              <a:t>內文層級三</a:t>
            </a:r>
          </a:p>
          <a:p>
            <a:pPr lvl="3"/>
            <a:r>
              <a:t>內文層級四</a:t>
            </a:r>
          </a:p>
          <a:p>
            <a:pPr lvl="4"/>
            <a:r>
              <a:t>內文層級五</a:t>
            </a:r>
          </a:p>
        </p:txBody>
      </p:sp>
      <p:sp>
        <p:nvSpPr>
          <p:cNvPr id="13"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標題及內容">
    <p:spTree>
      <p:nvGrpSpPr>
        <p:cNvPr id="1" name=""/>
        <p:cNvGrpSpPr/>
        <p:nvPr/>
      </p:nvGrpSpPr>
      <p:grpSpPr>
        <a:xfrm>
          <a:off x="0" y="0"/>
          <a:ext cx="0" cy="0"/>
          <a:chOff x="0" y="0"/>
          <a:chExt cx="0" cy="0"/>
        </a:xfrm>
      </p:grpSpPr>
      <p:sp>
        <p:nvSpPr>
          <p:cNvPr id="20" name="大標題文字"/>
          <p:cNvSpPr txBox="1">
            <a:spLocks noGrp="1"/>
          </p:cNvSpPr>
          <p:nvPr>
            <p:ph type="title"/>
          </p:nvPr>
        </p:nvSpPr>
        <p:spPr>
          <a:prstGeom prst="rect">
            <a:avLst/>
          </a:prstGeom>
        </p:spPr>
        <p:txBody>
          <a:bodyPr/>
          <a:lstStyle/>
          <a:p>
            <a:r>
              <a:t>大標題文字</a:t>
            </a:r>
          </a:p>
        </p:txBody>
      </p:sp>
      <p:sp>
        <p:nvSpPr>
          <p:cNvPr id="21"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22"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章節標題">
    <p:spTree>
      <p:nvGrpSpPr>
        <p:cNvPr id="1" name=""/>
        <p:cNvGrpSpPr/>
        <p:nvPr/>
      </p:nvGrpSpPr>
      <p:grpSpPr>
        <a:xfrm>
          <a:off x="0" y="0"/>
          <a:ext cx="0" cy="0"/>
          <a:chOff x="0" y="0"/>
          <a:chExt cx="0" cy="0"/>
        </a:xfrm>
      </p:grpSpPr>
      <p:sp>
        <p:nvSpPr>
          <p:cNvPr id="29" name="大標題文字"/>
          <p:cNvSpPr txBox="1">
            <a:spLocks noGrp="1"/>
          </p:cNvSpPr>
          <p:nvPr>
            <p:ph type="title"/>
          </p:nvPr>
        </p:nvSpPr>
        <p:spPr>
          <a:xfrm>
            <a:off x="831850" y="1709738"/>
            <a:ext cx="10515600" cy="2852737"/>
          </a:xfrm>
          <a:prstGeom prst="rect">
            <a:avLst/>
          </a:prstGeom>
        </p:spPr>
        <p:txBody>
          <a:bodyPr anchor="b"/>
          <a:lstStyle>
            <a:lvl1pPr>
              <a:defRPr sz="6000"/>
            </a:lvl1pPr>
          </a:lstStyle>
          <a:p>
            <a:r>
              <a:t>大標題文字</a:t>
            </a:r>
          </a:p>
        </p:txBody>
      </p:sp>
      <p:sp>
        <p:nvSpPr>
          <p:cNvPr id="30" name="內文層級一…"/>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內文層級一</a:t>
            </a:r>
          </a:p>
          <a:p>
            <a:pPr lvl="1"/>
            <a:r>
              <a:t>內文層級二</a:t>
            </a:r>
          </a:p>
          <a:p>
            <a:pPr lvl="2"/>
            <a:r>
              <a:t>內文層級三</a:t>
            </a:r>
          </a:p>
          <a:p>
            <a:pPr lvl="3"/>
            <a:r>
              <a:t>內文層級四</a:t>
            </a:r>
          </a:p>
          <a:p>
            <a:pPr lvl="4"/>
            <a:r>
              <a:t>內文層級五</a:t>
            </a:r>
          </a:p>
        </p:txBody>
      </p:sp>
      <p:sp>
        <p:nvSpPr>
          <p:cNvPr id="31"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兩個內容">
    <p:spTree>
      <p:nvGrpSpPr>
        <p:cNvPr id="1" name=""/>
        <p:cNvGrpSpPr/>
        <p:nvPr/>
      </p:nvGrpSpPr>
      <p:grpSpPr>
        <a:xfrm>
          <a:off x="0" y="0"/>
          <a:ext cx="0" cy="0"/>
          <a:chOff x="0" y="0"/>
          <a:chExt cx="0" cy="0"/>
        </a:xfrm>
      </p:grpSpPr>
      <p:sp>
        <p:nvSpPr>
          <p:cNvPr id="38" name="大標題文字"/>
          <p:cNvSpPr txBox="1">
            <a:spLocks noGrp="1"/>
          </p:cNvSpPr>
          <p:nvPr>
            <p:ph type="title"/>
          </p:nvPr>
        </p:nvSpPr>
        <p:spPr>
          <a:prstGeom prst="rect">
            <a:avLst/>
          </a:prstGeom>
        </p:spPr>
        <p:txBody>
          <a:bodyPr/>
          <a:lstStyle/>
          <a:p>
            <a:r>
              <a:t>大標題文字</a:t>
            </a:r>
          </a:p>
        </p:txBody>
      </p:sp>
      <p:sp>
        <p:nvSpPr>
          <p:cNvPr id="39" name="內文層級一…"/>
          <p:cNvSpPr txBox="1">
            <a:spLocks noGrp="1"/>
          </p:cNvSpPr>
          <p:nvPr>
            <p:ph type="body" sz="half" idx="1"/>
          </p:nvPr>
        </p:nvSpPr>
        <p:spPr>
          <a:xfrm>
            <a:off x="838200" y="1825625"/>
            <a:ext cx="5181600" cy="4351338"/>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0"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47" name="大標題文字"/>
          <p:cNvSpPr txBox="1">
            <a:spLocks noGrp="1"/>
          </p:cNvSpPr>
          <p:nvPr>
            <p:ph type="title"/>
          </p:nvPr>
        </p:nvSpPr>
        <p:spPr>
          <a:xfrm>
            <a:off x="839787" y="365125"/>
            <a:ext cx="10515601" cy="1325563"/>
          </a:xfrm>
          <a:prstGeom prst="rect">
            <a:avLst/>
          </a:prstGeom>
        </p:spPr>
        <p:txBody>
          <a:bodyPr/>
          <a:lstStyle/>
          <a:p>
            <a:r>
              <a:t>大標題文字</a:t>
            </a:r>
          </a:p>
        </p:txBody>
      </p:sp>
      <p:sp>
        <p:nvSpPr>
          <p:cNvPr id="48" name="內文層級一…"/>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內文層級一</a:t>
            </a:r>
          </a:p>
          <a:p>
            <a:pPr lvl="1"/>
            <a:r>
              <a:t>內文層級二</a:t>
            </a:r>
          </a:p>
          <a:p>
            <a:pPr lvl="2"/>
            <a:r>
              <a:t>內文層級三</a:t>
            </a:r>
          </a:p>
          <a:p>
            <a:pPr lvl="3"/>
            <a:r>
              <a:t>內文層級四</a:t>
            </a:r>
          </a:p>
          <a:p>
            <a:pPr lvl="4"/>
            <a:r>
              <a:t>內文層級五</a:t>
            </a:r>
          </a:p>
        </p:txBody>
      </p:sp>
      <p:sp>
        <p:nvSpPr>
          <p:cNvPr id="49" name="文字版面配置區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只有標題">
    <p:spTree>
      <p:nvGrpSpPr>
        <p:cNvPr id="1" name=""/>
        <p:cNvGrpSpPr/>
        <p:nvPr/>
      </p:nvGrpSpPr>
      <p:grpSpPr>
        <a:xfrm>
          <a:off x="0" y="0"/>
          <a:ext cx="0" cy="0"/>
          <a:chOff x="0" y="0"/>
          <a:chExt cx="0" cy="0"/>
        </a:xfrm>
      </p:grpSpPr>
      <p:sp>
        <p:nvSpPr>
          <p:cNvPr id="57" name="大標題文字"/>
          <p:cNvSpPr txBox="1">
            <a:spLocks noGrp="1"/>
          </p:cNvSpPr>
          <p:nvPr>
            <p:ph type="title"/>
          </p:nvPr>
        </p:nvSpPr>
        <p:spPr>
          <a:prstGeom prst="rect">
            <a:avLst/>
          </a:prstGeom>
        </p:spPr>
        <p:txBody>
          <a:bodyPr/>
          <a:lstStyle/>
          <a:p>
            <a:r>
              <a:t>大標題文字</a:t>
            </a:r>
          </a:p>
        </p:txBody>
      </p:sp>
      <p:sp>
        <p:nvSpPr>
          <p:cNvPr id="58"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含標題的內容">
    <p:spTree>
      <p:nvGrpSpPr>
        <p:cNvPr id="1" name=""/>
        <p:cNvGrpSpPr/>
        <p:nvPr/>
      </p:nvGrpSpPr>
      <p:grpSpPr>
        <a:xfrm>
          <a:off x="0" y="0"/>
          <a:ext cx="0" cy="0"/>
          <a:chOff x="0" y="0"/>
          <a:chExt cx="0" cy="0"/>
        </a:xfrm>
      </p:grpSpPr>
      <p:sp>
        <p:nvSpPr>
          <p:cNvPr id="72" name="大標題文字"/>
          <p:cNvSpPr txBox="1">
            <a:spLocks noGrp="1"/>
          </p:cNvSpPr>
          <p:nvPr>
            <p:ph type="title"/>
          </p:nvPr>
        </p:nvSpPr>
        <p:spPr>
          <a:xfrm>
            <a:off x="839787" y="457200"/>
            <a:ext cx="3932239" cy="1600200"/>
          </a:xfrm>
          <a:prstGeom prst="rect">
            <a:avLst/>
          </a:prstGeom>
        </p:spPr>
        <p:txBody>
          <a:bodyPr anchor="b"/>
          <a:lstStyle>
            <a:lvl1pPr>
              <a:defRPr sz="3200"/>
            </a:lvl1pPr>
          </a:lstStyle>
          <a:p>
            <a:r>
              <a:t>大標題文字</a:t>
            </a:r>
          </a:p>
        </p:txBody>
      </p:sp>
      <p:sp>
        <p:nvSpPr>
          <p:cNvPr id="73" name="內文層級一…"/>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內文層級一</a:t>
            </a:r>
          </a:p>
          <a:p>
            <a:pPr lvl="1"/>
            <a:r>
              <a:t>內文層級二</a:t>
            </a:r>
          </a:p>
          <a:p>
            <a:pPr lvl="2"/>
            <a:r>
              <a:t>內文層級三</a:t>
            </a:r>
          </a:p>
          <a:p>
            <a:pPr lvl="3"/>
            <a:r>
              <a:t>內文層級四</a:t>
            </a:r>
          </a:p>
          <a:p>
            <a:pPr lvl="4"/>
            <a:r>
              <a:t>內文層級五</a:t>
            </a:r>
          </a:p>
        </p:txBody>
      </p:sp>
      <p:sp>
        <p:nvSpPr>
          <p:cNvPr id="74" name="文字版面配置區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含標題的圖片">
    <p:spTree>
      <p:nvGrpSpPr>
        <p:cNvPr id="1" name=""/>
        <p:cNvGrpSpPr/>
        <p:nvPr/>
      </p:nvGrpSpPr>
      <p:grpSpPr>
        <a:xfrm>
          <a:off x="0" y="0"/>
          <a:ext cx="0" cy="0"/>
          <a:chOff x="0" y="0"/>
          <a:chExt cx="0" cy="0"/>
        </a:xfrm>
      </p:grpSpPr>
      <p:sp>
        <p:nvSpPr>
          <p:cNvPr id="82" name="大標題文字"/>
          <p:cNvSpPr txBox="1">
            <a:spLocks noGrp="1"/>
          </p:cNvSpPr>
          <p:nvPr>
            <p:ph type="title"/>
          </p:nvPr>
        </p:nvSpPr>
        <p:spPr>
          <a:xfrm>
            <a:off x="839787" y="457200"/>
            <a:ext cx="3932239" cy="1600200"/>
          </a:xfrm>
          <a:prstGeom prst="rect">
            <a:avLst/>
          </a:prstGeom>
        </p:spPr>
        <p:txBody>
          <a:bodyPr anchor="b"/>
          <a:lstStyle>
            <a:lvl1pPr>
              <a:defRPr sz="3200"/>
            </a:lvl1pPr>
          </a:lstStyle>
          <a:p>
            <a:r>
              <a:t>大標題文字</a:t>
            </a:r>
          </a:p>
        </p:txBody>
      </p:sp>
      <p:sp>
        <p:nvSpPr>
          <p:cNvPr id="83" name="圖片版面配置區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內文層級一…"/>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內文層級一</a:t>
            </a:r>
          </a:p>
          <a:p>
            <a:pPr lvl="1"/>
            <a:r>
              <a:t>內文層級二</a:t>
            </a:r>
          </a:p>
          <a:p>
            <a:pPr lvl="2"/>
            <a:r>
              <a:t>內文層級三</a:t>
            </a:r>
          </a:p>
          <a:p>
            <a:pPr lvl="3"/>
            <a:r>
              <a:t>內文層級四</a:t>
            </a:r>
          </a:p>
          <a:p>
            <a:pPr lvl="4"/>
            <a:r>
              <a:t>內文層級五</a:t>
            </a:r>
          </a:p>
        </p:txBody>
      </p:sp>
      <p:sp>
        <p:nvSpPr>
          <p:cNvPr id="8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大標題文字"/>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大標題文字</a:t>
            </a:r>
          </a:p>
        </p:txBody>
      </p:sp>
      <p:sp>
        <p:nvSpPr>
          <p:cNvPr id="3" name="內文層級一…"/>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內文層級一</a:t>
            </a:r>
          </a:p>
          <a:p>
            <a:pPr lvl="1"/>
            <a:r>
              <a:t>內文層級二</a:t>
            </a:r>
          </a:p>
          <a:p>
            <a:pPr lvl="2"/>
            <a:r>
              <a:t>內文層級三</a:t>
            </a:r>
          </a:p>
          <a:p>
            <a:pPr lvl="3"/>
            <a:r>
              <a:t>內文層級四</a:t>
            </a:r>
          </a:p>
          <a:p>
            <a:pPr lvl="4"/>
            <a:r>
              <a:t>內文層級五</a:t>
            </a:r>
          </a:p>
        </p:txBody>
      </p:sp>
      <p:sp>
        <p:nvSpPr>
          <p:cNvPr id="4" name="幻燈片編號"/>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標題 1"/>
          <p:cNvSpPr txBox="1">
            <a:spLocks noGrp="1"/>
          </p:cNvSpPr>
          <p:nvPr>
            <p:ph type="ctrTitle"/>
          </p:nvPr>
        </p:nvSpPr>
        <p:spPr>
          <a:xfrm>
            <a:off x="1524000" y="553951"/>
            <a:ext cx="9144000" cy="2387601"/>
          </a:xfrm>
          <a:prstGeom prst="rect">
            <a:avLst/>
          </a:prstGeom>
        </p:spPr>
        <p:txBody>
          <a:bodyPr/>
          <a:lstStyle/>
          <a:p>
            <a:pPr>
              <a:defRPr sz="4400"/>
            </a:pPr>
            <a:r>
              <a:t>Distributed Data Gathering Algorithm</a:t>
            </a:r>
            <a:br/>
            <a:r>
              <a:t>Based on Spanning Tree</a:t>
            </a:r>
          </a:p>
        </p:txBody>
      </p:sp>
      <p:sp>
        <p:nvSpPr>
          <p:cNvPr id="95" name="副標題 2"/>
          <p:cNvSpPr txBox="1">
            <a:spLocks noGrp="1"/>
          </p:cNvSpPr>
          <p:nvPr>
            <p:ph type="subTitle" sz="quarter" idx="1"/>
          </p:nvPr>
        </p:nvSpPr>
        <p:spPr>
          <a:xfrm>
            <a:off x="1524000" y="3602037"/>
            <a:ext cx="9144000" cy="2002896"/>
          </a:xfrm>
          <a:prstGeom prst="rect">
            <a:avLst/>
          </a:prstGeom>
        </p:spPr>
        <p:txBody>
          <a:bodyPr/>
          <a:lstStyle/>
          <a:p>
            <a:r>
              <a:rPr dirty="0"/>
              <a:t>Shi Dong, </a:t>
            </a:r>
            <a:r>
              <a:rPr dirty="0" err="1"/>
              <a:t>Mudar</a:t>
            </a:r>
            <a:r>
              <a:rPr dirty="0"/>
              <a:t> </a:t>
            </a:r>
            <a:r>
              <a:rPr dirty="0" err="1"/>
              <a:t>Sarem</a:t>
            </a:r>
            <a:r>
              <a:rPr dirty="0"/>
              <a:t>, and </a:t>
            </a:r>
            <a:r>
              <a:rPr dirty="0" err="1"/>
              <a:t>Wengang</a:t>
            </a:r>
            <a:r>
              <a:rPr dirty="0"/>
              <a:t> Zhou</a:t>
            </a:r>
          </a:p>
          <a:p>
            <a:r>
              <a:rPr dirty="0"/>
              <a:t>IEEE SYSTEMS JOURNAL, VOL. 15, NO. 1, </a:t>
            </a:r>
            <a:r>
              <a:rPr lang="en-US" altLang="zh-TW" dirty="0"/>
              <a:t>289-296, </a:t>
            </a:r>
            <a:r>
              <a:rPr dirty="0"/>
              <a:t>MARCH 2021</a:t>
            </a:r>
            <a:endParaRPr lang="en-US" altLang="zh-TW" dirty="0"/>
          </a:p>
          <a:p>
            <a:r>
              <a:rPr lang="en-US" dirty="0"/>
              <a:t>Presenter : Feng-Ming Chang, Pei-Wen Sheng</a:t>
            </a:r>
          </a:p>
          <a:p>
            <a:r>
              <a:rPr lang="en-US" altLang="zh-TW" dirty="0"/>
              <a:t>2021/06/01</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標題 1"/>
          <p:cNvSpPr txBox="1">
            <a:spLocks noGrp="1"/>
          </p:cNvSpPr>
          <p:nvPr>
            <p:ph type="title"/>
          </p:nvPr>
        </p:nvSpPr>
        <p:spPr>
          <a:prstGeom prst="rect">
            <a:avLst/>
          </a:prstGeom>
        </p:spPr>
        <p:txBody>
          <a:bodyPr/>
          <a:lstStyle>
            <a:lvl1pPr algn="ctr"/>
          </a:lstStyle>
          <a:p>
            <a:r>
              <a:t>Algorithm</a:t>
            </a:r>
          </a:p>
        </p:txBody>
      </p:sp>
      <p:sp>
        <p:nvSpPr>
          <p:cNvPr id="125" name="內容版面配置區 4"/>
          <p:cNvSpPr txBox="1">
            <a:spLocks noGrp="1"/>
          </p:cNvSpPr>
          <p:nvPr>
            <p:ph type="body" idx="1"/>
          </p:nvPr>
        </p:nvSpPr>
        <p:spPr>
          <a:prstGeom prst="rect">
            <a:avLst/>
          </a:prstGeom>
        </p:spPr>
        <p:txBody>
          <a:bodyPr/>
          <a:lstStyle/>
          <a:p>
            <a:pPr marL="0" indent="0">
              <a:lnSpc>
                <a:spcPct val="72000"/>
              </a:lnSpc>
              <a:buSzTx/>
              <a:buNone/>
              <a:defRPr sz="2500"/>
            </a:pPr>
            <a:r>
              <a:t>Step 1. Build a neighbor node of each node with the message.</a:t>
            </a:r>
          </a:p>
          <a:p>
            <a:pPr marL="0" indent="0">
              <a:lnSpc>
                <a:spcPct val="72000"/>
              </a:lnSpc>
              <a:buSzTx/>
              <a:buNone/>
              <a:defRPr sz="2500"/>
            </a:pPr>
            <a:r>
              <a:t>Step 2. Use random routing method to initialize the spanning tree, and then</a:t>
            </a:r>
          </a:p>
          <a:p>
            <a:pPr marL="0" indent="0">
              <a:lnSpc>
                <a:spcPct val="72000"/>
              </a:lnSpc>
              <a:buSzTx/>
              <a:buNone/>
              <a:defRPr sz="2500"/>
            </a:pPr>
            <a:r>
              <a:t>	 calculate the child nodes for each node.</a:t>
            </a:r>
          </a:p>
          <a:p>
            <a:pPr marL="0" indent="0">
              <a:lnSpc>
                <a:spcPct val="72000"/>
              </a:lnSpc>
              <a:buSzTx/>
              <a:buNone/>
              <a:defRPr sz="2500"/>
            </a:pPr>
            <a:r>
              <a:t>Step 3. According to the number of the child nodes, which are sorted from</a:t>
            </a:r>
          </a:p>
          <a:p>
            <a:pPr marL="0" indent="0">
              <a:lnSpc>
                <a:spcPct val="72000"/>
              </a:lnSpc>
              <a:buSzTx/>
              <a:buNone/>
              <a:defRPr sz="2500"/>
            </a:pPr>
            <a:r>
              <a:t>	 small to large, priority select the least number of the child nodes as</a:t>
            </a:r>
          </a:p>
          <a:p>
            <a:pPr marL="0" indent="0">
              <a:lnSpc>
                <a:spcPct val="72000"/>
              </a:lnSpc>
              <a:buSzTx/>
              <a:buNone/>
              <a:defRPr sz="2500"/>
            </a:pPr>
            <a:r>
              <a:t>	 a node transmission object, if there are two or more child nodes,</a:t>
            </a:r>
          </a:p>
          <a:p>
            <a:pPr marL="0" indent="0">
              <a:lnSpc>
                <a:spcPct val="72000"/>
              </a:lnSpc>
              <a:buSzTx/>
              <a:buNone/>
              <a:defRPr sz="2500"/>
            </a:pPr>
            <a:r>
              <a:t>	 choose the maximum residual energy node as a node to transmit</a:t>
            </a:r>
          </a:p>
          <a:p>
            <a:pPr marL="0" indent="0">
              <a:lnSpc>
                <a:spcPct val="72000"/>
              </a:lnSpc>
              <a:buSzTx/>
              <a:buNone/>
              <a:defRPr sz="2500"/>
            </a:pPr>
            <a:r>
              <a:t>	 data.</a:t>
            </a:r>
          </a:p>
          <a:p>
            <a:pPr marL="0" indent="0">
              <a:lnSpc>
                <a:spcPct val="72000"/>
              </a:lnSpc>
              <a:buSzTx/>
              <a:buNone/>
              <a:defRPr sz="2500"/>
            </a:pPr>
            <a:r>
              <a:t>Step 4. According to step 3, adjust the spanning tree, through the </a:t>
            </a:r>
            <a:r>
              <a:rPr i="1"/>
              <a:t>n</a:t>
            </a:r>
            <a:r>
              <a:t>th wheel </a:t>
            </a:r>
          </a:p>
          <a:p>
            <a:pPr marL="0" indent="0">
              <a:lnSpc>
                <a:spcPct val="72000"/>
              </a:lnSpc>
              <a:buSzTx/>
              <a:buNone/>
              <a:defRPr sz="2500"/>
            </a:pPr>
            <a:r>
              <a:t>	 data gathering, and thus, the data gathering process is completed.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標題 1"/>
          <p:cNvSpPr txBox="1">
            <a:spLocks noGrp="1"/>
          </p:cNvSpPr>
          <p:nvPr>
            <p:ph type="title"/>
          </p:nvPr>
        </p:nvSpPr>
        <p:spPr>
          <a:prstGeom prst="rect">
            <a:avLst/>
          </a:prstGeom>
        </p:spPr>
        <p:txBody>
          <a:bodyPr/>
          <a:lstStyle>
            <a:lvl1pPr algn="ctr"/>
          </a:lstStyle>
          <a:p>
            <a:r>
              <a:t>Algorithm</a:t>
            </a:r>
          </a:p>
        </p:txBody>
      </p:sp>
      <mc:AlternateContent xmlns:mc="http://schemas.openxmlformats.org/markup-compatibility/2006" xmlns:a14="http://schemas.microsoft.com/office/drawing/2010/main">
        <mc:Choice Requires="a14">
          <p:sp>
            <p:nvSpPr>
              <p:cNvPr id="128" name="內容版面配置區 2"/>
              <p:cNvSpPr txBox="1">
                <a:spLocks noGrp="1"/>
              </p:cNvSpPr>
              <p:nvPr>
                <p:ph type="body" idx="1"/>
              </p:nvPr>
            </p:nvSpPr>
            <p:spPr>
              <a:prstGeom prst="rect">
                <a:avLst/>
              </a:prstGeom>
            </p:spPr>
            <p:txBody>
              <a:bodyPr/>
              <a:lstStyle/>
              <a:p>
                <a:pPr>
                  <a:lnSpc>
                    <a:spcPct val="72000"/>
                  </a:lnSpc>
                  <a:defRPr sz="2500"/>
                </a:pPr>
                <a:r>
                  <a:t>Analyses : </a:t>
                </a:r>
              </a:p>
              <a:p>
                <a:pPr marL="0" indent="0">
                  <a:lnSpc>
                    <a:spcPct val="72000"/>
                  </a:lnSpc>
                  <a:buSzTx/>
                  <a:buNone/>
                  <a:defRPr sz="2500"/>
                </a:pPr>
                <a:r>
                  <a:t>               The time complexity of DGABT algorithm is O(n), where </a:t>
                </a:r>
                <a:r>
                  <a:rPr i="1"/>
                  <a:t>n </a:t>
                </a:r>
                <a:r>
                  <a:t>is the </a:t>
                </a:r>
              </a:p>
              <a:p>
                <a:pPr marL="0" indent="0">
                  <a:lnSpc>
                    <a:spcPct val="72000"/>
                  </a:lnSpc>
                  <a:buSzTx/>
                  <a:buNone/>
                  <a:defRPr sz="2500"/>
                </a:pPr>
                <a:r>
                  <a:t>   number of nodes in the network.</a:t>
                </a:r>
              </a:p>
              <a:p>
                <a:pPr>
                  <a:lnSpc>
                    <a:spcPct val="72000"/>
                  </a:lnSpc>
                  <a:defRPr sz="2500"/>
                </a:pPr>
                <a:r>
                  <a:t>Proof : </a:t>
                </a:r>
              </a:p>
              <a:p>
                <a:pPr marL="0" indent="0">
                  <a:lnSpc>
                    <a:spcPct val="72000"/>
                  </a:lnSpc>
                  <a:buSzTx/>
                  <a:buNone/>
                  <a:defRPr sz="2500"/>
                </a:pPr>
                <a:r>
                  <a:t>                At the Step 1. of DGABT algorithm, building the neighbor node</a:t>
                </a:r>
              </a:p>
              <a:p>
                <a:pPr marL="0" indent="0">
                  <a:lnSpc>
                    <a:spcPct val="72000"/>
                  </a:lnSpc>
                  <a:buSzTx/>
                  <a:buNone/>
                  <a:defRPr sz="2500"/>
                </a:pPr>
                <a:r>
                  <a:t>   </a:t>
                </a:r>
                <a14:m>
                  <m:oMath xmlns:m="http://schemas.openxmlformats.org/officeDocument/2006/math">
                    <m:sSub>
                      <m:sSubPr>
                        <m:ctrlPr>
                          <a:rPr sz="3050" i="1">
                            <a:solidFill>
                              <a:srgbClr val="000000"/>
                            </a:solidFill>
                            <a:latin typeface="Cambria Math" panose="02040503050406030204" pitchFamily="18" charset="0"/>
                          </a:rPr>
                        </m:ctrlPr>
                      </m:sSubPr>
                      <m:e>
                        <m:r>
                          <a:rPr sz="3050" i="1">
                            <a:solidFill>
                              <a:srgbClr val="000000"/>
                            </a:solidFill>
                            <a:latin typeface="Cambria Math" panose="02040503050406030204" pitchFamily="18" charset="0"/>
                          </a:rPr>
                          <m:t>𝑣</m:t>
                        </m:r>
                      </m:e>
                      <m:sub>
                        <m:r>
                          <a:rPr sz="3050" i="1">
                            <a:solidFill>
                              <a:srgbClr val="000000"/>
                            </a:solidFill>
                            <a:latin typeface="Cambria Math" panose="02040503050406030204" pitchFamily="18" charset="0"/>
                          </a:rPr>
                          <m:t>𝑗</m:t>
                        </m:r>
                      </m:sub>
                    </m:sSub>
                  </m:oMath>
                </a14:m>
                <a:r>
                  <a:rPr i="1"/>
                  <a:t> </a:t>
                </a:r>
                <a:r>
                  <a:t>for each node. The process’s time complexity is O(n).</a:t>
                </a:r>
              </a:p>
              <a:p>
                <a:pPr marL="0" indent="0">
                  <a:lnSpc>
                    <a:spcPct val="72000"/>
                  </a:lnSpc>
                  <a:buSzTx/>
                  <a:buNone/>
                  <a:defRPr sz="2500"/>
                </a:pPr>
                <a:r>
                  <a:t>                At the Step 2. in iteration (Algorithm 1, lines 3–18), the time </a:t>
                </a:r>
              </a:p>
              <a:p>
                <a:pPr marL="0" indent="0">
                  <a:lnSpc>
                    <a:spcPct val="72000"/>
                  </a:lnSpc>
                  <a:buSzTx/>
                  <a:buNone/>
                  <a:defRPr sz="2500"/>
                </a:pPr>
                <a:r>
                  <a:t>   cost will depend on the whole network topology. If </a:t>
                </a:r>
                <a:r>
                  <a:rPr i="1"/>
                  <a:t>N</a:t>
                </a:r>
                <a:r>
                  <a:t>_</a:t>
                </a:r>
                <a:r>
                  <a:rPr i="1"/>
                  <a:t>C</a:t>
                </a:r>
                <a:r>
                  <a:t>_min is </a:t>
                </a:r>
              </a:p>
              <a:p>
                <a:pPr marL="0" indent="0">
                  <a:lnSpc>
                    <a:spcPct val="72000"/>
                  </a:lnSpc>
                  <a:buSzTx/>
                  <a:buNone/>
                  <a:defRPr sz="2500"/>
                </a:pPr>
                <a:r>
                  <a:t>   existed, that is to say no same minimum number of children node. </a:t>
                </a:r>
              </a:p>
              <a:p>
                <a:pPr marL="0" indent="0">
                  <a:lnSpc>
                    <a:spcPct val="72000"/>
                  </a:lnSpc>
                  <a:buSzTx/>
                  <a:buNone/>
                  <a:defRPr sz="2500"/>
                </a:pPr>
                <a:r>
                  <a:t>   The time complexity is O(n).</a:t>
                </a:r>
              </a:p>
            </p:txBody>
          </p:sp>
        </mc:Choice>
        <mc:Fallback xmlns="">
          <p:sp>
            <p:nvSpPr>
              <p:cNvPr id="128" name="內容版面配置區 2"/>
              <p:cNvSpPr txBox="1">
                <a:spLocks noGrp="1" noRot="1" noChangeAspect="1" noMove="1" noResize="1" noEditPoints="1" noAdjustHandles="1" noChangeArrowheads="1" noChangeShapeType="1" noTextEdit="1"/>
              </p:cNvSpPr>
              <p:nvPr>
                <p:ph type="body" idx="1"/>
              </p:nvPr>
            </p:nvSpPr>
            <p:spPr>
              <a:prstGeom prst="rect">
                <a:avLst/>
              </a:prstGeom>
              <a:blipFill>
                <a:blip r:embed="rId2"/>
                <a:stretch>
                  <a:fillRect l="-1275" t="-3081"/>
                </a:stretch>
              </a:blipFill>
            </p:spPr>
            <p:txBody>
              <a:bodyPr/>
              <a:lstStyle/>
              <a:p>
                <a:r>
                  <a:rPr lang="zh-TW" altLang="en-US">
                    <a:noFill/>
                  </a:rPr>
                  <a:t> </a:t>
                </a:r>
              </a:p>
            </p:txBody>
          </p:sp>
        </mc:Fallback>
      </mc:AlternateContent>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標題 1"/>
          <p:cNvSpPr txBox="1">
            <a:spLocks noGrp="1"/>
          </p:cNvSpPr>
          <p:nvPr>
            <p:ph type="title"/>
          </p:nvPr>
        </p:nvSpPr>
        <p:spPr>
          <a:prstGeom prst="rect">
            <a:avLst/>
          </a:prstGeom>
        </p:spPr>
        <p:txBody>
          <a:bodyPr/>
          <a:lstStyle>
            <a:lvl1pPr algn="ctr"/>
          </a:lstStyle>
          <a:p>
            <a:r>
              <a:t>Experiments</a:t>
            </a:r>
          </a:p>
        </p:txBody>
      </p:sp>
      <p:sp>
        <p:nvSpPr>
          <p:cNvPr id="131" name="內容版面配置區 2"/>
          <p:cNvSpPr txBox="1">
            <a:spLocks noGrp="1"/>
          </p:cNvSpPr>
          <p:nvPr>
            <p:ph type="body" idx="1"/>
          </p:nvPr>
        </p:nvSpPr>
        <p:spPr>
          <a:prstGeom prst="rect">
            <a:avLst/>
          </a:prstGeom>
        </p:spPr>
        <p:txBody>
          <a:bodyPr/>
          <a:lstStyle/>
          <a:p>
            <a:r>
              <a:t>Experiment Environment</a:t>
            </a:r>
          </a:p>
        </p:txBody>
      </p:sp>
      <p:pic>
        <p:nvPicPr>
          <p:cNvPr id="132" name="圖片 3" descr="圖片 3"/>
          <p:cNvPicPr>
            <a:picLocks noChangeAspect="1"/>
          </p:cNvPicPr>
          <p:nvPr/>
        </p:nvPicPr>
        <p:blipFill>
          <a:blip r:embed="rId2">
            <a:extLst/>
          </a:blip>
          <a:stretch>
            <a:fillRect/>
          </a:stretch>
        </p:blipFill>
        <p:spPr>
          <a:xfrm>
            <a:off x="3508442" y="2814519"/>
            <a:ext cx="5175116" cy="237355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標題 1"/>
          <p:cNvSpPr txBox="1">
            <a:spLocks noGrp="1"/>
          </p:cNvSpPr>
          <p:nvPr>
            <p:ph type="title"/>
          </p:nvPr>
        </p:nvSpPr>
        <p:spPr>
          <a:prstGeom prst="rect">
            <a:avLst/>
          </a:prstGeom>
        </p:spPr>
        <p:txBody>
          <a:bodyPr/>
          <a:lstStyle>
            <a:lvl1pPr algn="ctr"/>
          </a:lstStyle>
          <a:p>
            <a:r>
              <a:t>Experiments</a:t>
            </a:r>
          </a:p>
        </p:txBody>
      </p:sp>
      <p:pic>
        <p:nvPicPr>
          <p:cNvPr id="135" name="圖片 4" descr="圖片 4"/>
          <p:cNvPicPr>
            <a:picLocks noChangeAspect="1"/>
          </p:cNvPicPr>
          <p:nvPr/>
        </p:nvPicPr>
        <p:blipFill>
          <a:blip r:embed="rId2">
            <a:extLst/>
          </a:blip>
          <a:stretch>
            <a:fillRect/>
          </a:stretch>
        </p:blipFill>
        <p:spPr>
          <a:xfrm>
            <a:off x="608725" y="2246603"/>
            <a:ext cx="3635898" cy="2368643"/>
          </a:xfrm>
          <a:prstGeom prst="rect">
            <a:avLst/>
          </a:prstGeom>
          <a:ln w="12700">
            <a:miter lim="400000"/>
          </a:ln>
        </p:spPr>
      </p:pic>
      <p:pic>
        <p:nvPicPr>
          <p:cNvPr id="136" name="圖片 5" descr="圖片 5"/>
          <p:cNvPicPr>
            <a:picLocks noChangeAspect="1"/>
          </p:cNvPicPr>
          <p:nvPr/>
        </p:nvPicPr>
        <p:blipFill>
          <a:blip r:embed="rId3">
            <a:extLst/>
          </a:blip>
          <a:stretch>
            <a:fillRect/>
          </a:stretch>
        </p:blipFill>
        <p:spPr>
          <a:xfrm>
            <a:off x="4317577" y="2244679"/>
            <a:ext cx="3906180" cy="2368642"/>
          </a:xfrm>
          <a:prstGeom prst="rect">
            <a:avLst/>
          </a:prstGeom>
          <a:ln w="12700">
            <a:miter lim="400000"/>
          </a:ln>
        </p:spPr>
      </p:pic>
      <p:pic>
        <p:nvPicPr>
          <p:cNvPr id="137" name="圖片 6" descr="圖片 6"/>
          <p:cNvPicPr>
            <a:picLocks noChangeAspect="1"/>
          </p:cNvPicPr>
          <p:nvPr/>
        </p:nvPicPr>
        <p:blipFill>
          <a:blip r:embed="rId4">
            <a:extLst/>
          </a:blip>
          <a:stretch>
            <a:fillRect/>
          </a:stretch>
        </p:blipFill>
        <p:spPr>
          <a:xfrm>
            <a:off x="8223756" y="2244679"/>
            <a:ext cx="3644064" cy="2368642"/>
          </a:xfrm>
          <a:prstGeom prst="rect">
            <a:avLst/>
          </a:prstGeom>
          <a:ln w="12700">
            <a:miter lim="400000"/>
          </a:ln>
        </p:spPr>
      </p:pic>
      <p:pic>
        <p:nvPicPr>
          <p:cNvPr id="138" name="圖片 7" descr="圖片 7"/>
          <p:cNvPicPr>
            <a:picLocks noChangeAspect="1"/>
          </p:cNvPicPr>
          <p:nvPr/>
        </p:nvPicPr>
        <p:blipFill>
          <a:blip r:embed="rId5">
            <a:extLst/>
          </a:blip>
          <a:stretch>
            <a:fillRect/>
          </a:stretch>
        </p:blipFill>
        <p:spPr>
          <a:xfrm>
            <a:off x="3094078" y="5451388"/>
            <a:ext cx="6353176" cy="3048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標題 1"/>
          <p:cNvSpPr txBox="1">
            <a:spLocks noGrp="1"/>
          </p:cNvSpPr>
          <p:nvPr>
            <p:ph type="title"/>
          </p:nvPr>
        </p:nvSpPr>
        <p:spPr>
          <a:prstGeom prst="rect">
            <a:avLst/>
          </a:prstGeom>
        </p:spPr>
        <p:txBody>
          <a:bodyPr/>
          <a:lstStyle/>
          <a:p>
            <a:pPr algn="ctr"/>
            <a:r>
              <a:t>Experiments</a:t>
            </a:r>
            <a:br/>
            <a:r>
              <a:t>(Impact of Transfer Range on Lifetime)</a:t>
            </a:r>
          </a:p>
        </p:txBody>
      </p:sp>
      <p:sp>
        <p:nvSpPr>
          <p:cNvPr id="141" name="內容版面配置區 2"/>
          <p:cNvSpPr txBox="1">
            <a:spLocks noGrp="1"/>
          </p:cNvSpPr>
          <p:nvPr>
            <p:ph type="body" sz="half" idx="1"/>
          </p:nvPr>
        </p:nvSpPr>
        <p:spPr>
          <a:xfrm>
            <a:off x="428368" y="1825625"/>
            <a:ext cx="7153445" cy="4138570"/>
          </a:xfrm>
          <a:prstGeom prst="rect">
            <a:avLst/>
          </a:prstGeom>
        </p:spPr>
        <p:txBody>
          <a:bodyPr/>
          <a:lstStyle/>
          <a:p>
            <a:r>
              <a:t>The results presented in Fig. 2 show that when the transmission radius increasing, the WSNs lifetime is constantly prolonged.</a:t>
            </a:r>
          </a:p>
          <a:p>
            <a:endParaRPr/>
          </a:p>
          <a:p>
            <a:r>
              <a:t>When the transmission radius increases, so that the nodes have more opportunities to choose parent nodes from the neighbor nodes when constructing the optimal balance tree.</a:t>
            </a:r>
          </a:p>
        </p:txBody>
      </p:sp>
      <p:pic>
        <p:nvPicPr>
          <p:cNvPr id="142" name="圖片 3" descr="圖片 3"/>
          <p:cNvPicPr>
            <a:picLocks noChangeAspect="1"/>
          </p:cNvPicPr>
          <p:nvPr/>
        </p:nvPicPr>
        <p:blipFill>
          <a:blip r:embed="rId2">
            <a:extLst/>
          </a:blip>
          <a:stretch>
            <a:fillRect/>
          </a:stretch>
        </p:blipFill>
        <p:spPr>
          <a:xfrm>
            <a:off x="7581813" y="1825625"/>
            <a:ext cx="4610187" cy="398645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標題 1"/>
          <p:cNvSpPr txBox="1">
            <a:spLocks noGrp="1"/>
          </p:cNvSpPr>
          <p:nvPr>
            <p:ph type="title"/>
          </p:nvPr>
        </p:nvSpPr>
        <p:spPr>
          <a:prstGeom prst="rect">
            <a:avLst/>
          </a:prstGeom>
        </p:spPr>
        <p:txBody>
          <a:bodyPr/>
          <a:lstStyle/>
          <a:p>
            <a:pPr algn="ctr"/>
            <a:r>
              <a:t>Experiments</a:t>
            </a:r>
            <a:br/>
            <a:r>
              <a:t>(Impact of Sink Location on Lifetime)</a:t>
            </a:r>
          </a:p>
        </p:txBody>
      </p:sp>
      <p:pic>
        <p:nvPicPr>
          <p:cNvPr id="145" name="圖片 3" descr="圖片 3"/>
          <p:cNvPicPr>
            <a:picLocks noChangeAspect="1"/>
          </p:cNvPicPr>
          <p:nvPr/>
        </p:nvPicPr>
        <p:blipFill>
          <a:blip r:embed="rId2">
            <a:extLst/>
          </a:blip>
          <a:stretch>
            <a:fillRect/>
          </a:stretch>
        </p:blipFill>
        <p:spPr>
          <a:xfrm>
            <a:off x="838200" y="2248929"/>
            <a:ext cx="4842620" cy="4057135"/>
          </a:xfrm>
          <a:prstGeom prst="rect">
            <a:avLst/>
          </a:prstGeom>
          <a:ln w="12700">
            <a:miter lim="400000"/>
          </a:ln>
        </p:spPr>
      </p:pic>
      <p:pic>
        <p:nvPicPr>
          <p:cNvPr id="146" name="圖片 4" descr="圖片 4"/>
          <p:cNvPicPr>
            <a:picLocks noChangeAspect="1"/>
          </p:cNvPicPr>
          <p:nvPr/>
        </p:nvPicPr>
        <p:blipFill>
          <a:blip r:embed="rId3">
            <a:extLst/>
          </a:blip>
          <a:stretch>
            <a:fillRect/>
          </a:stretch>
        </p:blipFill>
        <p:spPr>
          <a:xfrm>
            <a:off x="6038334" y="2254773"/>
            <a:ext cx="4900286" cy="399839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標題 1"/>
          <p:cNvSpPr txBox="1">
            <a:spLocks noGrp="1"/>
          </p:cNvSpPr>
          <p:nvPr>
            <p:ph type="title"/>
          </p:nvPr>
        </p:nvSpPr>
        <p:spPr>
          <a:prstGeom prst="rect">
            <a:avLst/>
          </a:prstGeom>
        </p:spPr>
        <p:txBody>
          <a:bodyPr/>
          <a:lstStyle/>
          <a:p>
            <a:pPr algn="ctr"/>
            <a:r>
              <a:t>Experiments</a:t>
            </a:r>
            <a:br/>
            <a:r>
              <a:t>(Impact of Sink Location on Lifetime)</a:t>
            </a:r>
          </a:p>
        </p:txBody>
      </p:sp>
      <p:sp>
        <p:nvSpPr>
          <p:cNvPr id="149" name="內容版面配置區 2"/>
          <p:cNvSpPr txBox="1">
            <a:spLocks noGrp="1"/>
          </p:cNvSpPr>
          <p:nvPr>
            <p:ph type="body" idx="1"/>
          </p:nvPr>
        </p:nvSpPr>
        <p:spPr>
          <a:prstGeom prst="rect">
            <a:avLst/>
          </a:prstGeom>
        </p:spPr>
        <p:txBody>
          <a:bodyPr/>
          <a:lstStyle/>
          <a:p>
            <a:r>
              <a:t>Case 1 : Sink node is in the regional center, the coordinates (250, 250), in addition to another 500 nodes and the sink node are randomly distributed in the region.</a:t>
            </a:r>
          </a:p>
          <a:p>
            <a:endParaRPr/>
          </a:p>
          <a:p>
            <a:r>
              <a:t>Case 2 : In the region of the edge node, the coordinates (1, 1), except the sink node, another 500 nodes are randomly distributed in the region.</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標題 1"/>
          <p:cNvSpPr txBox="1">
            <a:spLocks noGrp="1"/>
          </p:cNvSpPr>
          <p:nvPr>
            <p:ph type="title"/>
          </p:nvPr>
        </p:nvSpPr>
        <p:spPr>
          <a:prstGeom prst="rect">
            <a:avLst/>
          </a:prstGeom>
        </p:spPr>
        <p:txBody>
          <a:bodyPr/>
          <a:lstStyle/>
          <a:p>
            <a:pPr algn="ctr"/>
            <a:r>
              <a:t>Experiments</a:t>
            </a:r>
            <a:br/>
            <a:r>
              <a:t>(Impact of Sink Location on Lifetime)</a:t>
            </a:r>
          </a:p>
        </p:txBody>
      </p:sp>
      <p:sp>
        <p:nvSpPr>
          <p:cNvPr id="152" name="內容版面配置區 2"/>
          <p:cNvSpPr txBox="1">
            <a:spLocks noGrp="1"/>
          </p:cNvSpPr>
          <p:nvPr>
            <p:ph type="body" idx="1"/>
          </p:nvPr>
        </p:nvSpPr>
        <p:spPr>
          <a:xfrm>
            <a:off x="838200" y="1825625"/>
            <a:ext cx="10515600" cy="4847024"/>
          </a:xfrm>
          <a:prstGeom prst="rect">
            <a:avLst/>
          </a:prstGeom>
        </p:spPr>
        <p:txBody>
          <a:bodyPr/>
          <a:lstStyle/>
          <a:p>
            <a:r>
              <a:rPr dirty="0"/>
              <a:t>RANDOM is the worst because the constraint condition of the network parameter which is not set in the random routing algorithm.</a:t>
            </a:r>
          </a:p>
          <a:p>
            <a:endParaRPr dirty="0"/>
          </a:p>
          <a:p>
            <a:r>
              <a:rPr dirty="0"/>
              <a:t>Although the LMST algorithm improves the lifetime of the data gathering tree by setting the parameter, it failed to make the consideration for an appropriate balance of tree.</a:t>
            </a:r>
          </a:p>
          <a:p>
            <a:endParaRPr dirty="0"/>
          </a:p>
          <a:p>
            <a:r>
              <a:rPr dirty="0"/>
              <a:t>DGABT algorithm makes full account of the energy consumption of the nodes in the tree to build a balance data gathering tree, which can prolong the entire lifetime of the network.</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標題 1"/>
          <p:cNvSpPr txBox="1">
            <a:spLocks noGrp="1"/>
          </p:cNvSpPr>
          <p:nvPr>
            <p:ph type="title"/>
          </p:nvPr>
        </p:nvSpPr>
        <p:spPr>
          <a:prstGeom prst="rect">
            <a:avLst/>
          </a:prstGeom>
        </p:spPr>
        <p:txBody>
          <a:bodyPr/>
          <a:lstStyle/>
          <a:p>
            <a:pPr algn="ctr"/>
            <a:r>
              <a:t>Experiments</a:t>
            </a:r>
            <a:br/>
            <a:r>
              <a:t>(Impact of Node Density on Lifetime)</a:t>
            </a:r>
          </a:p>
        </p:txBody>
      </p:sp>
      <p:pic>
        <p:nvPicPr>
          <p:cNvPr id="155" name="圖片 3" descr="圖片 3"/>
          <p:cNvPicPr>
            <a:picLocks noChangeAspect="1"/>
          </p:cNvPicPr>
          <p:nvPr/>
        </p:nvPicPr>
        <p:blipFill>
          <a:blip r:embed="rId2">
            <a:extLst/>
          </a:blip>
          <a:stretch>
            <a:fillRect/>
          </a:stretch>
        </p:blipFill>
        <p:spPr>
          <a:xfrm>
            <a:off x="838200" y="2204959"/>
            <a:ext cx="4400094" cy="3738642"/>
          </a:xfrm>
          <a:prstGeom prst="rect">
            <a:avLst/>
          </a:prstGeom>
          <a:ln w="12700">
            <a:miter lim="400000"/>
          </a:ln>
        </p:spPr>
      </p:pic>
      <p:pic>
        <p:nvPicPr>
          <p:cNvPr id="156" name="圖片 4" descr="圖片 4"/>
          <p:cNvPicPr>
            <a:picLocks noChangeAspect="1"/>
          </p:cNvPicPr>
          <p:nvPr/>
        </p:nvPicPr>
        <p:blipFill>
          <a:blip r:embed="rId3">
            <a:extLst/>
          </a:blip>
          <a:stretch>
            <a:fillRect/>
          </a:stretch>
        </p:blipFill>
        <p:spPr>
          <a:xfrm>
            <a:off x="6953708" y="2203519"/>
            <a:ext cx="4400095" cy="3740081"/>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標題 1"/>
          <p:cNvSpPr txBox="1">
            <a:spLocks noGrp="1"/>
          </p:cNvSpPr>
          <p:nvPr>
            <p:ph type="title"/>
          </p:nvPr>
        </p:nvSpPr>
        <p:spPr>
          <a:prstGeom prst="rect">
            <a:avLst/>
          </a:prstGeom>
        </p:spPr>
        <p:txBody>
          <a:bodyPr/>
          <a:lstStyle/>
          <a:p>
            <a:pPr algn="ctr"/>
            <a:r>
              <a:t>Experiments</a:t>
            </a:r>
            <a:br/>
            <a:r>
              <a:t>(Impact of Node Density on Lifetime)</a:t>
            </a:r>
          </a:p>
        </p:txBody>
      </p:sp>
      <p:sp>
        <p:nvSpPr>
          <p:cNvPr id="159" name="內容版面配置區 2"/>
          <p:cNvSpPr txBox="1">
            <a:spLocks noGrp="1"/>
          </p:cNvSpPr>
          <p:nvPr>
            <p:ph type="body" idx="1"/>
          </p:nvPr>
        </p:nvSpPr>
        <p:spPr>
          <a:prstGeom prst="rect">
            <a:avLst/>
          </a:prstGeom>
        </p:spPr>
        <p:txBody>
          <a:bodyPr/>
          <a:lstStyle/>
          <a:p>
            <a:r>
              <a:t>The density of the nodes is increasing, the acquisition data is also growing, and therefore the energy consumption also rises.</a:t>
            </a:r>
          </a:p>
          <a:p>
            <a:endParaRPr/>
          </a:p>
          <a:p>
            <a:r>
              <a:t>The lifetime of sink node which is relatively in middle position is longer than the lifetime of the node of the marginal position because the sink node of location at the edge, whose neighbor nodes are limited.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標題 1"/>
          <p:cNvSpPr txBox="1">
            <a:spLocks noGrp="1"/>
          </p:cNvSpPr>
          <p:nvPr>
            <p:ph type="title"/>
          </p:nvPr>
        </p:nvSpPr>
        <p:spPr>
          <a:prstGeom prst="rect">
            <a:avLst/>
          </a:prstGeom>
        </p:spPr>
        <p:txBody>
          <a:bodyPr/>
          <a:lstStyle>
            <a:lvl1pPr algn="ctr"/>
          </a:lstStyle>
          <a:p>
            <a:r>
              <a:t>Outline</a:t>
            </a:r>
          </a:p>
        </p:txBody>
      </p:sp>
      <p:sp>
        <p:nvSpPr>
          <p:cNvPr id="98" name="內容版面配置區 2"/>
          <p:cNvSpPr txBox="1">
            <a:spLocks noGrp="1"/>
          </p:cNvSpPr>
          <p:nvPr>
            <p:ph type="body" idx="1"/>
          </p:nvPr>
        </p:nvSpPr>
        <p:spPr>
          <a:prstGeom prst="rect">
            <a:avLst/>
          </a:prstGeom>
        </p:spPr>
        <p:txBody>
          <a:bodyPr>
            <a:normAutofit lnSpcReduction="10000"/>
          </a:bodyPr>
          <a:lstStyle/>
          <a:p>
            <a:r>
              <a:rPr dirty="0"/>
              <a:t>Introduction</a:t>
            </a:r>
            <a:endParaRPr lang="en-US" altLang="zh-TW" dirty="0"/>
          </a:p>
          <a:p>
            <a:endParaRPr lang="en-US" altLang="zh-TW" dirty="0"/>
          </a:p>
          <a:p>
            <a:r>
              <a:rPr lang="en-US" dirty="0"/>
              <a:t>Network model</a:t>
            </a:r>
            <a:endParaRPr dirty="0"/>
          </a:p>
          <a:p>
            <a:endParaRPr dirty="0"/>
          </a:p>
          <a:p>
            <a:r>
              <a:rPr dirty="0"/>
              <a:t>Problem description</a:t>
            </a:r>
          </a:p>
          <a:p>
            <a:endParaRPr dirty="0"/>
          </a:p>
          <a:p>
            <a:r>
              <a:rPr dirty="0"/>
              <a:t>Algorithm</a:t>
            </a:r>
          </a:p>
          <a:p>
            <a:endParaRPr dirty="0"/>
          </a:p>
          <a:p>
            <a:r>
              <a:rPr dirty="0"/>
              <a:t>Experiments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標題 1"/>
          <p:cNvSpPr txBox="1">
            <a:spLocks noGrp="1"/>
          </p:cNvSpPr>
          <p:nvPr>
            <p:ph type="title"/>
          </p:nvPr>
        </p:nvSpPr>
        <p:spPr>
          <a:prstGeom prst="rect">
            <a:avLst/>
          </a:prstGeom>
        </p:spPr>
        <p:txBody>
          <a:bodyPr/>
          <a:lstStyle/>
          <a:p>
            <a:pPr algn="ctr">
              <a:defRPr sz="3900"/>
            </a:pPr>
            <a:r>
              <a:t>Experiments</a:t>
            </a:r>
            <a:br/>
            <a:r>
              <a:t>(Impact of Node Density on Energy Consumption)</a:t>
            </a:r>
          </a:p>
        </p:txBody>
      </p:sp>
      <p:pic>
        <p:nvPicPr>
          <p:cNvPr id="162" name="圖片 4" descr="圖片 4"/>
          <p:cNvPicPr>
            <a:picLocks noChangeAspect="1"/>
          </p:cNvPicPr>
          <p:nvPr/>
        </p:nvPicPr>
        <p:blipFill>
          <a:blip r:embed="rId2">
            <a:extLst/>
          </a:blip>
          <a:stretch>
            <a:fillRect/>
          </a:stretch>
        </p:blipFill>
        <p:spPr>
          <a:xfrm>
            <a:off x="908615" y="1905334"/>
            <a:ext cx="4661017" cy="3927057"/>
          </a:xfrm>
          <a:prstGeom prst="rect">
            <a:avLst/>
          </a:prstGeom>
          <a:ln w="12700">
            <a:miter lim="400000"/>
          </a:ln>
        </p:spPr>
      </p:pic>
      <p:pic>
        <p:nvPicPr>
          <p:cNvPr id="163" name="圖片 5" descr="圖片 5"/>
          <p:cNvPicPr>
            <a:picLocks noChangeAspect="1"/>
          </p:cNvPicPr>
          <p:nvPr/>
        </p:nvPicPr>
        <p:blipFill>
          <a:blip r:embed="rId3">
            <a:extLst/>
          </a:blip>
          <a:stretch>
            <a:fillRect/>
          </a:stretch>
        </p:blipFill>
        <p:spPr>
          <a:xfrm>
            <a:off x="6720499" y="1905334"/>
            <a:ext cx="4464443" cy="3927057"/>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標題 1"/>
          <p:cNvSpPr txBox="1">
            <a:spLocks noGrp="1"/>
          </p:cNvSpPr>
          <p:nvPr>
            <p:ph type="title"/>
          </p:nvPr>
        </p:nvSpPr>
        <p:spPr>
          <a:prstGeom prst="rect">
            <a:avLst/>
          </a:prstGeom>
        </p:spPr>
        <p:txBody>
          <a:bodyPr/>
          <a:lstStyle/>
          <a:p>
            <a:pPr algn="ctr">
              <a:defRPr sz="3900"/>
            </a:pPr>
            <a:r>
              <a:t>Experiments</a:t>
            </a:r>
            <a:br/>
            <a:r>
              <a:t>(Impact of Node Density on Energy Consumption)</a:t>
            </a:r>
          </a:p>
        </p:txBody>
      </p:sp>
      <p:sp>
        <p:nvSpPr>
          <p:cNvPr id="166" name="內容版面配置區 2"/>
          <p:cNvSpPr txBox="1">
            <a:spLocks noGrp="1"/>
          </p:cNvSpPr>
          <p:nvPr>
            <p:ph type="body" idx="1"/>
          </p:nvPr>
        </p:nvSpPr>
        <p:spPr>
          <a:prstGeom prst="rect">
            <a:avLst/>
          </a:prstGeom>
        </p:spPr>
        <p:txBody>
          <a:bodyPr/>
          <a:lstStyle/>
          <a:p>
            <a:pPr>
              <a:lnSpc>
                <a:spcPct val="81000"/>
              </a:lnSpc>
            </a:pPr>
            <a:r>
              <a:t>When the number of the nodes is increasing, more energy is consumed.</a:t>
            </a:r>
          </a:p>
          <a:p>
            <a:pPr>
              <a:lnSpc>
                <a:spcPct val="81000"/>
              </a:lnSpc>
            </a:pPr>
            <a:endParaRPr/>
          </a:p>
          <a:p>
            <a:pPr>
              <a:lnSpc>
                <a:spcPct val="81000"/>
              </a:lnSpc>
            </a:pPr>
            <a:r>
              <a:t>DGABT algorithm adopts improved balanced spanning tree which can enlarge the lifetime and reduce the energy consumption of the WSN efficiently.</a:t>
            </a:r>
          </a:p>
          <a:p>
            <a:pPr>
              <a:lnSpc>
                <a:spcPct val="81000"/>
              </a:lnSpc>
            </a:pPr>
            <a:endParaRPr/>
          </a:p>
          <a:p>
            <a:pPr>
              <a:lnSpc>
                <a:spcPct val="81000"/>
              </a:lnSpc>
            </a:pPr>
            <a:r>
              <a:t>Energy consumptions are increasing when the sink node lies in the region of the edge node because energy consumptions are increasing when the sink node lies in the region of the edge node.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標題 1"/>
          <p:cNvSpPr txBox="1">
            <a:spLocks noGrp="1"/>
          </p:cNvSpPr>
          <p:nvPr>
            <p:ph type="title"/>
          </p:nvPr>
        </p:nvSpPr>
        <p:spPr>
          <a:prstGeom prst="rect">
            <a:avLst/>
          </a:prstGeom>
        </p:spPr>
        <p:txBody>
          <a:bodyPr/>
          <a:lstStyle/>
          <a:p>
            <a:pPr algn="ctr"/>
            <a:r>
              <a:t>Experiments</a:t>
            </a:r>
            <a:br/>
            <a:r>
              <a:t>(Impact of Node Density on Running Time)</a:t>
            </a:r>
          </a:p>
        </p:txBody>
      </p:sp>
      <p:pic>
        <p:nvPicPr>
          <p:cNvPr id="169" name="圖片 3" descr="圖片 3"/>
          <p:cNvPicPr>
            <a:picLocks noChangeAspect="1"/>
          </p:cNvPicPr>
          <p:nvPr/>
        </p:nvPicPr>
        <p:blipFill>
          <a:blip r:embed="rId2">
            <a:extLst/>
          </a:blip>
          <a:stretch>
            <a:fillRect/>
          </a:stretch>
        </p:blipFill>
        <p:spPr>
          <a:xfrm>
            <a:off x="838200" y="2103609"/>
            <a:ext cx="4734112" cy="4124197"/>
          </a:xfrm>
          <a:prstGeom prst="rect">
            <a:avLst/>
          </a:prstGeom>
          <a:ln w="12700">
            <a:miter lim="400000"/>
          </a:ln>
        </p:spPr>
      </p:pic>
      <p:pic>
        <p:nvPicPr>
          <p:cNvPr id="170" name="圖片 4" descr="圖片 4"/>
          <p:cNvPicPr>
            <a:picLocks noChangeAspect="1"/>
          </p:cNvPicPr>
          <p:nvPr/>
        </p:nvPicPr>
        <p:blipFill>
          <a:blip r:embed="rId3">
            <a:extLst/>
          </a:blip>
          <a:stretch>
            <a:fillRect/>
          </a:stretch>
        </p:blipFill>
        <p:spPr>
          <a:xfrm>
            <a:off x="6506315" y="2103609"/>
            <a:ext cx="4664012" cy="4124197"/>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標題 1"/>
          <p:cNvSpPr txBox="1">
            <a:spLocks noGrp="1"/>
          </p:cNvSpPr>
          <p:nvPr>
            <p:ph type="title"/>
          </p:nvPr>
        </p:nvSpPr>
        <p:spPr>
          <a:prstGeom prst="rect">
            <a:avLst/>
          </a:prstGeom>
        </p:spPr>
        <p:txBody>
          <a:bodyPr/>
          <a:lstStyle/>
          <a:p>
            <a:pPr algn="ctr"/>
            <a:r>
              <a:t>Experiments</a:t>
            </a:r>
            <a:br/>
            <a:r>
              <a:t>(Impact of Node Density on Running Time)</a:t>
            </a:r>
          </a:p>
        </p:txBody>
      </p:sp>
      <p:sp>
        <p:nvSpPr>
          <p:cNvPr id="173" name="內容版面配置區 2"/>
          <p:cNvSpPr txBox="1">
            <a:spLocks noGrp="1"/>
          </p:cNvSpPr>
          <p:nvPr>
            <p:ph type="body" idx="1"/>
          </p:nvPr>
        </p:nvSpPr>
        <p:spPr>
          <a:prstGeom prst="rect">
            <a:avLst/>
          </a:prstGeom>
        </p:spPr>
        <p:txBody>
          <a:bodyPr/>
          <a:lstStyle/>
          <a:p>
            <a:r>
              <a:t>When the number of the nodes is increasing, the network topology is becoming big. This results in increasing the computing complexity, so that the running time will be increased.</a:t>
            </a:r>
          </a:p>
          <a:p>
            <a:endParaRPr/>
          </a:p>
          <a:p>
            <a:r>
              <a:t>The running time of our proposed DGABT algorithm is longer than the running time of the RDCT algorithm because we make progress to maximize the lifetime of the WSN. Meanwhile, the RDCT algorithm put the computing complexity as its important focus object.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標題 1"/>
          <p:cNvSpPr txBox="1">
            <a:spLocks noGrp="1"/>
          </p:cNvSpPr>
          <p:nvPr>
            <p:ph type="title"/>
          </p:nvPr>
        </p:nvSpPr>
        <p:spPr>
          <a:prstGeom prst="rect">
            <a:avLst/>
          </a:prstGeom>
        </p:spPr>
        <p:txBody>
          <a:bodyPr/>
          <a:lstStyle>
            <a:lvl1pPr algn="ctr"/>
          </a:lstStyle>
          <a:p>
            <a:r>
              <a:t>Conclusion</a:t>
            </a:r>
          </a:p>
        </p:txBody>
      </p:sp>
      <p:sp>
        <p:nvSpPr>
          <p:cNvPr id="176" name="內容版面配置區 2"/>
          <p:cNvSpPr txBox="1">
            <a:spLocks noGrp="1"/>
          </p:cNvSpPr>
          <p:nvPr>
            <p:ph type="body" idx="1"/>
          </p:nvPr>
        </p:nvSpPr>
        <p:spPr>
          <a:prstGeom prst="rect">
            <a:avLst/>
          </a:prstGeom>
        </p:spPr>
        <p:txBody>
          <a:bodyPr/>
          <a:lstStyle/>
          <a:p>
            <a:r>
              <a:rPr lang="en-US" altLang="zh-TW" dirty="0"/>
              <a:t>The algorithm is an improved distributed data gathering method that can optimize the balance of the tree.</a:t>
            </a:r>
          </a:p>
          <a:p>
            <a:endParaRPr lang="en-US" altLang="zh-TW" dirty="0"/>
          </a:p>
          <a:p>
            <a:r>
              <a:rPr lang="en-US" altLang="zh-TW" dirty="0"/>
              <a:t>The algorithm takes into account the greatest WSNs lifetime as a research target for constructing the maximum lifetime spanning tree.</a:t>
            </a:r>
          </a:p>
          <a:p>
            <a:endParaRPr lang="en-US" altLang="zh-TW" dirty="0"/>
          </a:p>
          <a:p>
            <a:r>
              <a:rPr lang="en-US" altLang="zh-TW" dirty="0"/>
              <a:t>The algorithms running time still need to be further improved.</a:t>
            </a:r>
            <a:endParaRPr lang="zh-TW" altLang="en-US" dirty="0"/>
          </a:p>
          <a:p>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2D544A-3825-41D5-BBF6-7007732AC5DB}"/>
              </a:ext>
            </a:extLst>
          </p:cNvPr>
          <p:cNvSpPr>
            <a:spLocks noGrp="1"/>
          </p:cNvSpPr>
          <p:nvPr>
            <p:ph type="title"/>
          </p:nvPr>
        </p:nvSpPr>
        <p:spPr/>
        <p:txBody>
          <a:bodyPr/>
          <a:lstStyle/>
          <a:p>
            <a:pPr algn="ctr"/>
            <a:r>
              <a:rPr lang="en-US" altLang="zh-TW" dirty="0"/>
              <a:t>References</a:t>
            </a:r>
            <a:endParaRPr lang="zh-TW" altLang="en-US" dirty="0"/>
          </a:p>
        </p:txBody>
      </p:sp>
      <p:sp>
        <p:nvSpPr>
          <p:cNvPr id="3" name="文字版面配置區 2">
            <a:extLst>
              <a:ext uri="{FF2B5EF4-FFF2-40B4-BE49-F238E27FC236}">
                <a16:creationId xmlns:a16="http://schemas.microsoft.com/office/drawing/2014/main" id="{04CA0B30-4F1A-4C18-B45F-790B0A3442B1}"/>
              </a:ext>
            </a:extLst>
          </p:cNvPr>
          <p:cNvSpPr>
            <a:spLocks noGrp="1"/>
          </p:cNvSpPr>
          <p:nvPr>
            <p:ph type="body" idx="1"/>
          </p:nvPr>
        </p:nvSpPr>
        <p:spPr/>
        <p:txBody>
          <a:bodyPr/>
          <a:lstStyle/>
          <a:p>
            <a:r>
              <a:rPr lang="en-US" altLang="zh-TW" dirty="0"/>
              <a:t>Shi Dong, </a:t>
            </a:r>
            <a:r>
              <a:rPr lang="en-US" altLang="zh-TW" dirty="0" err="1"/>
              <a:t>Mudar</a:t>
            </a:r>
            <a:r>
              <a:rPr lang="en-US" altLang="zh-TW" dirty="0"/>
              <a:t> </a:t>
            </a:r>
            <a:r>
              <a:rPr lang="en-US" altLang="zh-TW" dirty="0" err="1"/>
              <a:t>Sarem</a:t>
            </a:r>
            <a:r>
              <a:rPr lang="en-US" altLang="zh-TW" dirty="0"/>
              <a:t>, and </a:t>
            </a:r>
            <a:r>
              <a:rPr lang="en-US" altLang="zh-TW" dirty="0" err="1"/>
              <a:t>Wengang</a:t>
            </a:r>
            <a:r>
              <a:rPr lang="en-US" altLang="zh-TW" dirty="0"/>
              <a:t> Zhou, “</a:t>
            </a:r>
            <a:r>
              <a:rPr lang="en-US" altLang="zh-TW" i="1" dirty="0"/>
              <a:t>Distributed Data Gathering Algorithm Based on Spanning Tree</a:t>
            </a:r>
            <a:r>
              <a:rPr lang="en-US" altLang="zh-TW" dirty="0"/>
              <a:t>”, IEEE SYSTEMS JOURNAL, VOL. 15, NO. 1, 289-296, MARCH 2021</a:t>
            </a:r>
          </a:p>
          <a:p>
            <a:endParaRPr lang="en-US" altLang="zh-TW" dirty="0"/>
          </a:p>
          <a:p>
            <a:r>
              <a:rPr lang="en-US" altLang="zh-TW" dirty="0"/>
              <a:t>H. Ö. Tan and I. </a:t>
            </a:r>
            <a:r>
              <a:rPr lang="en-US" altLang="zh-TW" dirty="0" err="1"/>
              <a:t>Körpeoˇglu</a:t>
            </a:r>
            <a:r>
              <a:rPr lang="en-US" altLang="zh-TW" dirty="0"/>
              <a:t>, “</a:t>
            </a:r>
            <a:r>
              <a:rPr lang="en-US" altLang="zh-TW" i="1" dirty="0"/>
              <a:t>Power efficient data gathering and aggregation in wireless sensor networks</a:t>
            </a:r>
            <a:r>
              <a:rPr lang="en-US" altLang="zh-TW" dirty="0"/>
              <a:t>,” ACM </a:t>
            </a:r>
            <a:r>
              <a:rPr lang="en-US" altLang="zh-TW" dirty="0" err="1"/>
              <a:t>Sigmod</a:t>
            </a:r>
            <a:r>
              <a:rPr lang="en-US" altLang="zh-TW" dirty="0"/>
              <a:t> Rec., vol. 32, no. 4, pp. 66–71, 2003.</a:t>
            </a:r>
          </a:p>
          <a:p>
            <a:endParaRPr lang="en-US" altLang="zh-TW" dirty="0"/>
          </a:p>
          <a:p>
            <a:endParaRPr lang="zh-TW" altLang="en-US" dirty="0"/>
          </a:p>
        </p:txBody>
      </p:sp>
    </p:spTree>
    <p:extLst>
      <p:ext uri="{BB962C8B-B14F-4D97-AF65-F5344CB8AC3E}">
        <p14:creationId xmlns:p14="http://schemas.microsoft.com/office/powerpoint/2010/main" val="19862600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標題 1"/>
          <p:cNvSpPr txBox="1">
            <a:spLocks noGrp="1"/>
          </p:cNvSpPr>
          <p:nvPr>
            <p:ph type="title"/>
          </p:nvPr>
        </p:nvSpPr>
        <p:spPr>
          <a:prstGeom prst="rect">
            <a:avLst/>
          </a:prstGeom>
        </p:spPr>
        <p:txBody>
          <a:bodyPr/>
          <a:lstStyle>
            <a:lvl1pPr algn="ctr"/>
          </a:lstStyle>
          <a:p>
            <a:r>
              <a:t>Introduction</a:t>
            </a:r>
          </a:p>
        </p:txBody>
      </p:sp>
      <p:sp>
        <p:nvSpPr>
          <p:cNvPr id="101" name="內容版面配置區 2"/>
          <p:cNvSpPr txBox="1">
            <a:spLocks noGrp="1"/>
          </p:cNvSpPr>
          <p:nvPr>
            <p:ph type="body" idx="1"/>
          </p:nvPr>
        </p:nvSpPr>
        <p:spPr>
          <a:prstGeom prst="rect">
            <a:avLst/>
          </a:prstGeom>
        </p:spPr>
        <p:txBody>
          <a:bodyPr>
            <a:normAutofit lnSpcReduction="10000"/>
          </a:bodyPr>
          <a:lstStyle/>
          <a:p>
            <a:r>
              <a:rPr dirty="0"/>
              <a:t>Wireless sensor networks(WSNs) are composed of a large number of sensor nodes.</a:t>
            </a:r>
            <a:endParaRPr lang="en-US" altLang="zh-TW" dirty="0"/>
          </a:p>
          <a:p>
            <a:endParaRPr dirty="0"/>
          </a:p>
          <a:p>
            <a:r>
              <a:rPr dirty="0"/>
              <a:t>Data gathering is a fundamental operation in various applications of WSNs, where the sensor nodes sense the information and forward the data to a sink node via </a:t>
            </a:r>
            <a:r>
              <a:rPr dirty="0" err="1"/>
              <a:t>multihop</a:t>
            </a:r>
            <a:r>
              <a:rPr dirty="0"/>
              <a:t> wireless communications.</a:t>
            </a:r>
            <a:endParaRPr lang="en-US" altLang="zh-TW" dirty="0"/>
          </a:p>
          <a:p>
            <a:endParaRPr dirty="0"/>
          </a:p>
          <a:p>
            <a:r>
              <a:rPr dirty="0"/>
              <a:t>This article puts forward an improved data gathering algorithm based on distributed spanning tree, which can prolong the overall networks lifetime.  </a:t>
            </a:r>
            <a:endParaRPr sz="12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Network Model"/>
          <p:cNvSpPr txBox="1">
            <a:spLocks noGrp="1"/>
          </p:cNvSpPr>
          <p:nvPr>
            <p:ph type="title"/>
          </p:nvPr>
        </p:nvSpPr>
        <p:spPr>
          <a:prstGeom prst="rect">
            <a:avLst/>
          </a:prstGeom>
        </p:spPr>
        <p:txBody>
          <a:bodyPr/>
          <a:lstStyle>
            <a:lvl1pPr algn="ctr"/>
          </a:lstStyle>
          <a:p>
            <a:r>
              <a:rPr dirty="0"/>
              <a:t>Network </a:t>
            </a:r>
            <a:r>
              <a:rPr lang="en-US" dirty="0"/>
              <a:t>m</a:t>
            </a:r>
            <a:r>
              <a:rPr dirty="0"/>
              <a:t>odel</a:t>
            </a:r>
          </a:p>
        </p:txBody>
      </p:sp>
      <mc:AlternateContent xmlns:mc="http://schemas.openxmlformats.org/markup-compatibility/2006" xmlns:a14="http://schemas.microsoft.com/office/drawing/2010/main">
        <mc:Choice Requires="a14">
          <p:sp>
            <p:nvSpPr>
              <p:cNvPr id="104" name="Round: This is the time it takes for gathering the data for all the sensor nodes and transferring this data to the sink node.…"/>
              <p:cNvSpPr txBox="1">
                <a:spLocks noGrp="1"/>
              </p:cNvSpPr>
              <p:nvPr>
                <p:ph type="body" idx="1"/>
              </p:nvPr>
            </p:nvSpPr>
            <p:spPr>
              <a:prstGeom prst="rect">
                <a:avLst/>
              </a:prstGeom>
            </p:spPr>
            <p:txBody>
              <a:bodyPr/>
              <a:lstStyle/>
              <a:p>
                <a:r>
                  <a:rPr lang="en-US" dirty="0"/>
                  <a:t>Round: This is the time it takes for gathering the data for all the sensor nodes and transferring this data to the sink node.</a:t>
                </a:r>
                <a:endParaRPr lang="en-US" altLang="zh-TW" dirty="0"/>
              </a:p>
              <a:p>
                <a:endParaRPr lang="en-US" dirty="0"/>
              </a:p>
              <a:p>
                <a:r>
                  <a:rPr lang="en-US" dirty="0"/>
                  <a:t>Node lifetime: The number of the rounds node v</a:t>
                </a:r>
                <a:r>
                  <a:rPr lang="en-US" sz="933" baseline="-16072" dirty="0"/>
                  <a:t>i  </a:t>
                </a:r>
                <a:r>
                  <a:rPr lang="en-US" dirty="0"/>
                  <a:t>which can survive in a tree T is called the lifetime of the node. The residual energy surviving node </a:t>
                </a:r>
                <a14:m>
                  <m:oMath xmlns:m="http://schemas.openxmlformats.org/officeDocument/2006/math">
                    <m:sSub>
                      <m:sSubPr>
                        <m:ctrlPr>
                          <a:rPr lang="ar-AE" altLang="zh-TW" i="1">
                            <a:latin typeface="Cambria Math" panose="02040503050406030204" pitchFamily="18" charset="0"/>
                          </a:rPr>
                        </m:ctrlPr>
                      </m:sSubPr>
                      <m:e>
                        <m:r>
                          <a:rPr lang="zh-TW" altLang="ar-AE" i="1">
                            <a:latin typeface="Cambria Math" panose="02040503050406030204" pitchFamily="18" charset="0"/>
                          </a:rPr>
                          <m:t>𝑣</m:t>
                        </m:r>
                      </m:e>
                      <m:sub>
                        <m:r>
                          <a:rPr lang="en-US" altLang="zh-TW" i="1">
                            <a:latin typeface="Cambria Math" panose="02040503050406030204" pitchFamily="18" charset="0"/>
                          </a:rPr>
                          <m:t>𝑖</m:t>
                        </m:r>
                      </m:sub>
                    </m:sSub>
                    <m:r>
                      <a:rPr lang="en-US" altLang="zh-TW" i="1">
                        <a:latin typeface="Cambria Math" panose="02040503050406030204" pitchFamily="18" charset="0"/>
                      </a:rPr>
                      <m:t> </m:t>
                    </m:r>
                  </m:oMath>
                </a14:m>
                <a:r>
                  <a:rPr lang="en-US" dirty="0"/>
                  <a:t>should satisfy E(</a:t>
                </a:r>
                <a14:m>
                  <m:oMath xmlns:m="http://schemas.openxmlformats.org/officeDocument/2006/math">
                    <m:sSub>
                      <m:sSubPr>
                        <m:ctrlPr>
                          <a:rPr lang="ar-AE" altLang="zh-TW" i="1" smtClean="0">
                            <a:latin typeface="Cambria Math" panose="02040503050406030204" pitchFamily="18" charset="0"/>
                          </a:rPr>
                        </m:ctrlPr>
                      </m:sSubPr>
                      <m:e>
                        <m:r>
                          <a:rPr lang="zh-TW" altLang="ar-AE" b="0" i="1" smtClean="0">
                            <a:latin typeface="Cambria Math" panose="02040503050406030204" pitchFamily="18" charset="0"/>
                          </a:rPr>
                          <m:t>𝑣</m:t>
                        </m:r>
                      </m:e>
                      <m:sub>
                        <m:r>
                          <a:rPr lang="en-US" altLang="zh-TW" b="0" i="1" smtClean="0">
                            <a:latin typeface="Cambria Math" panose="02040503050406030204" pitchFamily="18" charset="0"/>
                          </a:rPr>
                          <m:t>𝑖</m:t>
                        </m:r>
                      </m:sub>
                    </m:sSub>
                  </m:oMath>
                </a14:m>
                <a:r>
                  <a:rPr lang="en-US" dirty="0"/>
                  <a:t>) &gt; 0. The lifetime’s definition of node is expressed as follows: </a:t>
                </a:r>
                <a:endParaRPr dirty="0"/>
              </a:p>
            </p:txBody>
          </p:sp>
        </mc:Choice>
        <mc:Fallback xmlns="">
          <p:sp>
            <p:nvSpPr>
              <p:cNvPr id="104" name="Round: This is the time it takes for gathering the data for all the sensor nodes and transferring this data to the sink node.…"/>
              <p:cNvSpPr txBox="1">
                <a:spLocks noGrp="1" noRot="1" noChangeAspect="1" noMove="1" noResize="1" noEditPoints="1" noAdjustHandles="1" noChangeArrowheads="1" noChangeShapeType="1" noTextEdit="1"/>
              </p:cNvSpPr>
              <p:nvPr>
                <p:ph type="body" idx="1"/>
              </p:nvPr>
            </p:nvSpPr>
            <p:spPr>
              <a:prstGeom prst="rect">
                <a:avLst/>
              </a:prstGeom>
              <a:blipFill>
                <a:blip r:embed="rId2"/>
                <a:stretch>
                  <a:fillRect l="-1507" t="-2241" r="-174"/>
                </a:stretch>
              </a:blipFill>
            </p:spPr>
            <p:txBody>
              <a:bodyPr/>
              <a:lstStyle/>
              <a:p>
                <a:r>
                  <a:rPr lang="zh-TW" altLang="en-US">
                    <a:noFill/>
                  </a:rPr>
                  <a:t> </a:t>
                </a:r>
              </a:p>
            </p:txBody>
          </p:sp>
        </mc:Fallback>
      </mc:AlternateContent>
      <p:pic>
        <p:nvPicPr>
          <p:cNvPr id="105" name="截圖 2021-05-30 下午7.57.18.png" descr="截圖 2021-05-30 下午7.57.18.png"/>
          <p:cNvPicPr>
            <a:picLocks noChangeAspect="1"/>
          </p:cNvPicPr>
          <p:nvPr/>
        </p:nvPicPr>
        <p:blipFill>
          <a:blip r:embed="rId3">
            <a:extLst/>
          </a:blip>
          <a:stretch>
            <a:fillRect/>
          </a:stretch>
        </p:blipFill>
        <p:spPr>
          <a:xfrm>
            <a:off x="2883572" y="4940145"/>
            <a:ext cx="7514768" cy="178556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Network Model"/>
          <p:cNvSpPr txBox="1">
            <a:spLocks noGrp="1"/>
          </p:cNvSpPr>
          <p:nvPr>
            <p:ph type="title"/>
          </p:nvPr>
        </p:nvSpPr>
        <p:spPr>
          <a:xfrm>
            <a:off x="838200" y="365125"/>
            <a:ext cx="10515600" cy="1325563"/>
          </a:xfrm>
          <a:prstGeom prst="rect">
            <a:avLst/>
          </a:prstGeom>
        </p:spPr>
        <p:txBody>
          <a:bodyPr/>
          <a:lstStyle>
            <a:lvl1pPr algn="ctr"/>
          </a:lstStyle>
          <a:p>
            <a:r>
              <a:rPr dirty="0"/>
              <a:t>Network </a:t>
            </a:r>
            <a:r>
              <a:rPr lang="en-US" dirty="0"/>
              <a:t>m</a:t>
            </a:r>
            <a:r>
              <a:rPr dirty="0"/>
              <a:t>odel</a:t>
            </a:r>
          </a:p>
        </p:txBody>
      </p:sp>
      <mc:AlternateContent xmlns:mc="http://schemas.openxmlformats.org/markup-compatibility/2006" xmlns:a14="http://schemas.microsoft.com/office/drawing/2010/main">
        <mc:Choice Requires="a14">
          <p:sp>
            <p:nvSpPr>
              <p:cNvPr id="108" name="Tree lifetime: When the first node is dead in tree T, the rounds number of the node surviving is the lifetime of the tree. The residual energy of node is denoted as E(vi) .where the lifetime of the tree is defined as follows:"/>
              <p:cNvSpPr txBox="1">
                <a:spLocks noGrp="1"/>
              </p:cNvSpPr>
              <p:nvPr>
                <p:ph type="body" idx="1"/>
              </p:nvPr>
            </p:nvSpPr>
            <p:spPr>
              <a:prstGeom prst="rect">
                <a:avLst/>
              </a:prstGeom>
            </p:spPr>
            <p:txBody>
              <a:bodyPr/>
              <a:lstStyle/>
              <a:p>
                <a:r>
                  <a:rPr lang="en-US" dirty="0"/>
                  <a:t>Tree lifetime: When the first node is dead in tree T, the rounds number of the node surviving is the lifetime of the tree. The residual energy of node is denoted as</a:t>
                </a:r>
                <a:r>
                  <a:rPr lang="en-US" altLang="zh-TW" dirty="0"/>
                  <a:t> E</a:t>
                </a:r>
                <a:r>
                  <a:rPr lang="ar-AE" altLang="zh-TW" dirty="0"/>
                  <a:t>)</a:t>
                </a:r>
                <a14:m>
                  <m:oMath xmlns:m="http://schemas.openxmlformats.org/officeDocument/2006/math">
                    <m:sSub>
                      <m:sSubPr>
                        <m:ctrlPr>
                          <a:rPr lang="ar-AE"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𝑖</m:t>
                        </m:r>
                      </m:sub>
                    </m:sSub>
                  </m:oMath>
                </a14:m>
                <a:r>
                  <a:rPr lang="en-US" altLang="zh-TW" dirty="0"/>
                  <a:t>), </a:t>
                </a:r>
                <a:r>
                  <a:rPr lang="en-US" dirty="0"/>
                  <a:t>where the lifetime of the tree is defined as follows: </a:t>
                </a:r>
                <a:endParaRPr dirty="0"/>
              </a:p>
            </p:txBody>
          </p:sp>
        </mc:Choice>
        <mc:Fallback xmlns="">
          <p:sp>
            <p:nvSpPr>
              <p:cNvPr id="108" name="Tree lifetime: When the first node is dead in tree T, the rounds number of the node surviving is the lifetime of the tree. The residual energy of node is denoted as E(vi) .where the lifetime of the tree is defined as follows:"/>
              <p:cNvSpPr txBox="1">
                <a:spLocks noGrp="1" noRot="1" noChangeAspect="1" noMove="1" noResize="1" noEditPoints="1" noAdjustHandles="1" noChangeArrowheads="1" noChangeShapeType="1" noTextEdit="1"/>
              </p:cNvSpPr>
              <p:nvPr>
                <p:ph type="body" idx="1"/>
              </p:nvPr>
            </p:nvSpPr>
            <p:spPr>
              <a:prstGeom prst="rect">
                <a:avLst/>
              </a:prstGeom>
              <a:blipFill>
                <a:blip r:embed="rId2"/>
                <a:stretch>
                  <a:fillRect l="-1507" t="-2241"/>
                </a:stretch>
              </a:blipFill>
            </p:spPr>
            <p:txBody>
              <a:bodyPr/>
              <a:lstStyle/>
              <a:p>
                <a:r>
                  <a:rPr lang="zh-TW" altLang="en-US">
                    <a:noFill/>
                  </a:rPr>
                  <a:t> </a:t>
                </a:r>
              </a:p>
            </p:txBody>
          </p:sp>
        </mc:Fallback>
      </mc:AlternateContent>
      <p:pic>
        <p:nvPicPr>
          <p:cNvPr id="109" name="截圖 2021-05-30 下午7.57.32.png" descr="截圖 2021-05-30 下午7.57.32.png"/>
          <p:cNvPicPr>
            <a:picLocks noChangeAspect="1"/>
          </p:cNvPicPr>
          <p:nvPr/>
        </p:nvPicPr>
        <p:blipFill>
          <a:blip r:embed="rId3">
            <a:extLst/>
          </a:blip>
          <a:stretch>
            <a:fillRect/>
          </a:stretch>
        </p:blipFill>
        <p:spPr>
          <a:xfrm>
            <a:off x="1541572" y="3969093"/>
            <a:ext cx="9108856" cy="16284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Network Model"/>
          <p:cNvSpPr txBox="1">
            <a:spLocks noGrp="1"/>
          </p:cNvSpPr>
          <p:nvPr>
            <p:ph type="title"/>
          </p:nvPr>
        </p:nvSpPr>
        <p:spPr>
          <a:prstGeom prst="rect">
            <a:avLst/>
          </a:prstGeom>
        </p:spPr>
        <p:txBody>
          <a:bodyPr/>
          <a:lstStyle>
            <a:lvl1pPr algn="ctr"/>
          </a:lstStyle>
          <a:p>
            <a:r>
              <a:rPr dirty="0"/>
              <a:t>Network </a:t>
            </a:r>
            <a:r>
              <a:rPr lang="en-US" dirty="0"/>
              <a:t>m</a:t>
            </a:r>
            <a:r>
              <a:rPr dirty="0"/>
              <a:t>odel</a:t>
            </a:r>
          </a:p>
        </p:txBody>
      </p:sp>
      <mc:AlternateContent xmlns:mc="http://schemas.openxmlformats.org/markup-compatibility/2006" xmlns:a14="http://schemas.microsoft.com/office/drawing/2010/main">
        <mc:Choice Requires="a14">
          <p:sp>
            <p:nvSpPr>
              <p:cNvPr id="112" name="WSN consisted of n sensor nodes V v1, v2, . . . , vn and a sink node s, where a connected undirected graph G(V,E) is built, and the nodes are randomly deployed in L*L Euclidean plane.…"/>
              <p:cNvSpPr txBox="1">
                <a:spLocks noGrp="1"/>
              </p:cNvSpPr>
              <p:nvPr>
                <p:ph type="body" idx="1"/>
              </p:nvPr>
            </p:nvSpPr>
            <p:spPr>
              <a:xfrm>
                <a:off x="838200" y="1754780"/>
                <a:ext cx="10515600" cy="4351338"/>
              </a:xfrm>
              <a:prstGeom prst="rect">
                <a:avLst/>
              </a:prstGeom>
            </p:spPr>
            <p:txBody>
              <a:bodyPr/>
              <a:lstStyle/>
              <a:p>
                <a:pPr marL="221742" indent="-221742" defTabSz="886968">
                  <a:spcBef>
                    <a:spcPts val="900"/>
                  </a:spcBef>
                  <a:defRPr sz="2716"/>
                </a:pPr>
                <a:r>
                  <a:rPr lang="en-US" dirty="0"/>
                  <a:t>WSN consisted of n sensor nodes V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 …,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𝑛</m:t>
                        </m:r>
                      </m:sub>
                    </m:sSub>
                  </m:oMath>
                </a14:m>
                <a:r>
                  <a:rPr lang="en-US" dirty="0"/>
                  <a:t> and a sink node s, where a connected undirected graph G(V,E) is built, and the nodes are randomly deployed in L*L Euclidean plane. </a:t>
                </a:r>
                <a:endParaRPr lang="en-US" altLang="zh-TW" dirty="0"/>
              </a:p>
              <a:p>
                <a:pPr marL="221742" indent="-221742" defTabSz="886968">
                  <a:spcBef>
                    <a:spcPts val="900"/>
                  </a:spcBef>
                  <a:defRPr sz="2716"/>
                </a:pPr>
                <a:endParaRPr lang="en-US" dirty="0"/>
              </a:p>
              <a:p>
                <a:pPr marL="221742" indent="-221742" defTabSz="886968">
                  <a:spcBef>
                    <a:spcPts val="900"/>
                  </a:spcBef>
                  <a:defRPr sz="2716"/>
                </a:pPr>
                <a:r>
                  <a:rPr lang="en-US" dirty="0"/>
                  <a:t>For any two nodes, the sink node should satisfy ||</a:t>
                </a:r>
                <a:r>
                  <a:rPr lang="en-US" altLang="zh-TW" dirty="0"/>
                  <a:t>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𝑣</m:t>
                        </m:r>
                      </m:e>
                      <m:sub>
                        <m:r>
                          <a:rPr lang="en-US" altLang="zh-TW" i="1">
                            <a:latin typeface="Cambria Math" panose="02040503050406030204" pitchFamily="18" charset="0"/>
                          </a:rPr>
                          <m:t>𝑖</m:t>
                        </m:r>
                      </m:sub>
                    </m:sSub>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𝑣</m:t>
                        </m:r>
                      </m:e>
                      <m:sub>
                        <m:r>
                          <a:rPr lang="en-US" altLang="zh-TW" i="1">
                            <a:latin typeface="Cambria Math" panose="02040503050406030204" pitchFamily="18" charset="0"/>
                            <a:ea typeface="Cambria Math" panose="02040503050406030204" pitchFamily="18" charset="0"/>
                          </a:rPr>
                          <m:t>𝑗</m:t>
                        </m:r>
                      </m:sub>
                    </m:sSub>
                    <m:r>
                      <a:rPr lang="en-US" altLang="zh-TW" i="1">
                        <a:latin typeface="Cambria Math" panose="02040503050406030204" pitchFamily="18" charset="0"/>
                        <a:ea typeface="Cambria Math" panose="02040503050406030204" pitchFamily="18" charset="0"/>
                      </a:rPr>
                      <m:t> </m:t>
                    </m:r>
                  </m:oMath>
                </a14:m>
                <a:r>
                  <a:rPr lang="en-US" dirty="0"/>
                  <a:t>|| &lt;= r, where </a:t>
                </a:r>
                <a:r>
                  <a:rPr lang="en-US" i="1" dirty="0"/>
                  <a:t>r </a:t>
                </a:r>
                <a:r>
                  <a:rPr lang="en-US" dirty="0"/>
                  <a:t>is the radius of the largest transmission .</a:t>
                </a:r>
                <a:endParaRPr lang="en-US" altLang="zh-TW" dirty="0"/>
              </a:p>
              <a:p>
                <a:pPr marL="221742" indent="-221742" defTabSz="886968">
                  <a:spcBef>
                    <a:spcPts val="900"/>
                  </a:spcBef>
                  <a:defRPr sz="2716"/>
                </a:pPr>
                <a:endParaRPr lang="en-US" dirty="0"/>
              </a:p>
              <a:p>
                <a:pPr marL="221742" indent="-221742" defTabSz="886968">
                  <a:spcBef>
                    <a:spcPts val="900"/>
                  </a:spcBef>
                  <a:defRPr sz="2716"/>
                </a:pPr>
                <a:r>
                  <a:rPr lang="en-US" dirty="0"/>
                  <a:t>The energy consumption of the transmission</a:t>
                </a:r>
                <a:r>
                  <a:rPr lang="en-US" sz="905" baseline="-16569" dirty="0"/>
                  <a:t> </a:t>
                </a:r>
                <a:r>
                  <a:rPr lang="en-US" dirty="0"/>
                  <a:t> </a:t>
                </a:r>
                <a14:m>
                  <m:oMath xmlns:m="http://schemas.openxmlformats.org/officeDocument/2006/math">
                    <m:sSub>
                      <m:sSubPr>
                        <m:ctrlPr>
                          <a:rPr lang="ar-AE" altLang="zh-TW" i="1" smtClean="0">
                            <a:latin typeface="Cambria Math" panose="02040503050406030204" pitchFamily="18" charset="0"/>
                          </a:rPr>
                        </m:ctrlPr>
                      </m:sSubPr>
                      <m:e>
                        <m:r>
                          <a:rPr lang="zh-TW" altLang="ar-AE" b="0" i="1" smtClean="0">
                            <a:latin typeface="Cambria Math" panose="02040503050406030204" pitchFamily="18" charset="0"/>
                          </a:rPr>
                          <m:t>𝐸</m:t>
                        </m:r>
                      </m:e>
                      <m:sub>
                        <m:sSub>
                          <m:sSubPr>
                            <m:ctrlPr>
                              <a:rPr lang="ar-AE" altLang="zh-TW" i="1" smtClean="0">
                                <a:latin typeface="Cambria Math" panose="02040503050406030204" pitchFamily="18" charset="0"/>
                              </a:rPr>
                            </m:ctrlPr>
                          </m:sSubPr>
                          <m:e>
                            <m:r>
                              <a:rPr lang="en-US" altLang="zh-TW" b="0" i="1" smtClean="0">
                                <a:latin typeface="Cambria Math" panose="02040503050406030204" pitchFamily="18" charset="0"/>
                              </a:rPr>
                              <m:t>𝑇</m:t>
                            </m:r>
                          </m:e>
                          <m:sub>
                            <m:r>
                              <a:rPr lang="en-US" altLang="zh-TW" b="0" i="1" smtClean="0">
                                <a:latin typeface="Cambria Math" panose="02040503050406030204" pitchFamily="18" charset="0"/>
                              </a:rPr>
                              <m:t>𝑟</m:t>
                            </m:r>
                          </m:sub>
                        </m:sSub>
                      </m:sub>
                    </m:sSub>
                  </m:oMath>
                </a14:m>
                <a:r>
                  <a:rPr lang="en-US" dirty="0"/>
                  <a:t> is defined as follows:</a:t>
                </a:r>
                <a:endParaRPr lang="en-US" sz="1164" dirty="0"/>
              </a:p>
              <a:p>
                <a:pPr marL="221742" indent="-221742" defTabSz="886968">
                  <a:spcBef>
                    <a:spcPts val="900"/>
                  </a:spcBef>
                  <a:defRPr sz="2716"/>
                </a:pPr>
                <a:endParaRPr lang="en-US" sz="1164" dirty="0"/>
              </a:p>
              <a:p>
                <a:pPr marL="221742" indent="-221742" defTabSz="886968">
                  <a:spcBef>
                    <a:spcPts val="900"/>
                  </a:spcBef>
                  <a:defRPr sz="2716"/>
                </a:pPr>
                <a:endParaRPr lang="en-US" sz="1164" dirty="0"/>
              </a:p>
              <a:p>
                <a:pPr marL="221742" indent="-221742" defTabSz="886968">
                  <a:spcBef>
                    <a:spcPts val="900"/>
                  </a:spcBef>
                  <a:defRPr sz="2716"/>
                </a:pPr>
                <a:endParaRPr lang="en-US" sz="1164" dirty="0"/>
              </a:p>
              <a:p>
                <a:pPr marL="221742" indent="-221742" defTabSz="886968">
                  <a:spcBef>
                    <a:spcPts val="900"/>
                  </a:spcBef>
                  <a:defRPr sz="2716"/>
                </a:pPr>
                <a:endParaRPr sz="1164" dirty="0"/>
              </a:p>
            </p:txBody>
          </p:sp>
        </mc:Choice>
        <mc:Fallback xmlns="">
          <p:sp>
            <p:nvSpPr>
              <p:cNvPr id="112" name="WSN consisted of n sensor nodes V v1, v2, . . . , vn and a sink node s, where a connected undirected graph G(V,E) is built, and the nodes are randomly deployed in L*L Euclidean plane.…"/>
              <p:cNvSpPr txBox="1">
                <a:spLocks noGrp="1" noRot="1" noChangeAspect="1" noMove="1" noResize="1" noEditPoints="1" noAdjustHandles="1" noChangeArrowheads="1" noChangeShapeType="1" noTextEdit="1"/>
              </p:cNvSpPr>
              <p:nvPr>
                <p:ph type="body" idx="1"/>
              </p:nvPr>
            </p:nvSpPr>
            <p:spPr>
              <a:xfrm>
                <a:off x="838200" y="1754780"/>
                <a:ext cx="10515600" cy="4351338"/>
              </a:xfrm>
              <a:prstGeom prst="rect">
                <a:avLst/>
              </a:prstGeom>
              <a:blipFill>
                <a:blip r:embed="rId2"/>
                <a:stretch>
                  <a:fillRect l="-1449" t="-2381" r="-1971"/>
                </a:stretch>
              </a:blipFill>
            </p:spPr>
            <p:txBody>
              <a:bodyPr/>
              <a:lstStyle/>
              <a:p>
                <a:r>
                  <a:rPr lang="zh-TW" altLang="en-US">
                    <a:noFill/>
                  </a:rPr>
                  <a:t> </a:t>
                </a:r>
              </a:p>
            </p:txBody>
          </p:sp>
        </mc:Fallback>
      </mc:AlternateContent>
      <p:pic>
        <p:nvPicPr>
          <p:cNvPr id="113" name="截圖 2021-05-30 下午7.52.02.png" descr="截圖 2021-05-30 下午7.52.02.png"/>
          <p:cNvPicPr>
            <a:picLocks noChangeAspect="1"/>
          </p:cNvPicPr>
          <p:nvPr/>
        </p:nvPicPr>
        <p:blipFill>
          <a:blip r:embed="rId3">
            <a:extLst/>
          </a:blip>
          <a:stretch>
            <a:fillRect/>
          </a:stretch>
        </p:blipFill>
        <p:spPr>
          <a:xfrm>
            <a:off x="1019032" y="5354237"/>
            <a:ext cx="10334768" cy="150376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標題 1"/>
          <p:cNvSpPr txBox="1">
            <a:spLocks noGrp="1"/>
          </p:cNvSpPr>
          <p:nvPr>
            <p:ph type="title"/>
          </p:nvPr>
        </p:nvSpPr>
        <p:spPr>
          <a:prstGeom prst="rect">
            <a:avLst/>
          </a:prstGeom>
        </p:spPr>
        <p:txBody>
          <a:bodyPr/>
          <a:lstStyle>
            <a:lvl1pPr algn="ctr"/>
          </a:lstStyle>
          <a:p>
            <a:r>
              <a:t>Problem description</a:t>
            </a:r>
          </a:p>
        </p:txBody>
      </p:sp>
      <p:sp>
        <p:nvSpPr>
          <p:cNvPr id="116" name="內容版面配置區 2"/>
          <p:cNvSpPr txBox="1">
            <a:spLocks noGrp="1"/>
          </p:cNvSpPr>
          <p:nvPr>
            <p:ph type="body" idx="1"/>
          </p:nvPr>
        </p:nvSpPr>
        <p:spPr>
          <a:prstGeom prst="rect">
            <a:avLst/>
          </a:prstGeom>
        </p:spPr>
        <p:txBody>
          <a:bodyPr/>
          <a:lstStyle/>
          <a:p>
            <a:r>
              <a:t>The key issue of this article is finding the optimal spanning gathering method according to the energy consumption in order to achieve the objective of maximizing the lifetime when constructing a balanced spanning tree.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標題 1"/>
          <p:cNvSpPr txBox="1">
            <a:spLocks noGrp="1"/>
          </p:cNvSpPr>
          <p:nvPr>
            <p:ph type="title"/>
          </p:nvPr>
        </p:nvSpPr>
        <p:spPr>
          <a:prstGeom prst="rect">
            <a:avLst/>
          </a:prstGeom>
        </p:spPr>
        <p:txBody>
          <a:bodyPr/>
          <a:lstStyle>
            <a:lvl1pPr algn="ctr"/>
          </a:lstStyle>
          <a:p>
            <a:r>
              <a:t>Algorithm</a:t>
            </a:r>
          </a:p>
        </p:txBody>
      </p:sp>
      <p:pic>
        <p:nvPicPr>
          <p:cNvPr id="119" name="內容版面配置區 3" descr="內容版面配置區 3"/>
          <p:cNvPicPr>
            <a:picLocks noChangeAspect="1"/>
          </p:cNvPicPr>
          <p:nvPr/>
        </p:nvPicPr>
        <p:blipFill>
          <a:blip r:embed="rId2">
            <a:extLst/>
          </a:blip>
          <a:stretch>
            <a:fillRect/>
          </a:stretch>
        </p:blipFill>
        <p:spPr>
          <a:xfrm>
            <a:off x="3278339" y="1392194"/>
            <a:ext cx="5635322" cy="530592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標題 1"/>
          <p:cNvSpPr txBox="1">
            <a:spLocks noGrp="1"/>
          </p:cNvSpPr>
          <p:nvPr>
            <p:ph type="title"/>
          </p:nvPr>
        </p:nvSpPr>
        <p:spPr>
          <a:prstGeom prst="rect">
            <a:avLst/>
          </a:prstGeom>
        </p:spPr>
        <p:txBody>
          <a:bodyPr/>
          <a:lstStyle>
            <a:lvl1pPr algn="ctr"/>
          </a:lstStyle>
          <a:p>
            <a:r>
              <a:t>Algorithm</a:t>
            </a:r>
          </a:p>
        </p:txBody>
      </p:sp>
      <p:pic>
        <p:nvPicPr>
          <p:cNvPr id="122" name="內容版面配置區 3" descr="內容版面配置區 3"/>
          <p:cNvPicPr>
            <a:picLocks noChangeAspect="1"/>
          </p:cNvPicPr>
          <p:nvPr/>
        </p:nvPicPr>
        <p:blipFill>
          <a:blip r:embed="rId2">
            <a:extLst/>
          </a:blip>
          <a:stretch>
            <a:fillRect/>
          </a:stretch>
        </p:blipFill>
        <p:spPr>
          <a:xfrm>
            <a:off x="3430620" y="2144948"/>
            <a:ext cx="5330759" cy="256810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佈景主題">
  <a:themeElements>
    <a:clrScheme name="Office 佈景主題">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佈景主題">
      <a:majorFont>
        <a:latin typeface="Helvetica"/>
        <a:ea typeface="Helvetica"/>
        <a:cs typeface="Helvetica"/>
      </a:majorFont>
      <a:minorFont>
        <a:latin typeface="Calibri"/>
        <a:ea typeface="Calibri"/>
        <a:cs typeface="Calibri"/>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佈景主題">
  <a:themeElements>
    <a:clrScheme name="Office 佈景主題">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佈景主題">
      <a:majorFont>
        <a:latin typeface="Helvetica"/>
        <a:ea typeface="Helvetica"/>
        <a:cs typeface="Helvetica"/>
      </a:majorFont>
      <a:minorFont>
        <a:latin typeface="Calibri"/>
        <a:ea typeface="Calibri"/>
        <a:cs typeface="Calibri"/>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TotalTime>
  <Words>1286</Words>
  <Application>Microsoft Office PowerPoint</Application>
  <PresentationFormat>寬螢幕</PresentationFormat>
  <Paragraphs>106</Paragraphs>
  <Slides>25</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25</vt:i4>
      </vt:variant>
    </vt:vector>
  </HeadingPairs>
  <TitlesOfParts>
    <vt:vector size="30" baseType="lpstr">
      <vt:lpstr>Arial</vt:lpstr>
      <vt:lpstr>Calibri</vt:lpstr>
      <vt:lpstr>Calibri Light</vt:lpstr>
      <vt:lpstr>Cambria Math</vt:lpstr>
      <vt:lpstr>Office 佈景主題</vt:lpstr>
      <vt:lpstr>Distributed Data Gathering Algorithm Based on Spanning Tree</vt:lpstr>
      <vt:lpstr>Outline</vt:lpstr>
      <vt:lpstr>Introduction</vt:lpstr>
      <vt:lpstr>Network model</vt:lpstr>
      <vt:lpstr>Network model</vt:lpstr>
      <vt:lpstr>Network model</vt:lpstr>
      <vt:lpstr>Problem description</vt:lpstr>
      <vt:lpstr>Algorithm</vt:lpstr>
      <vt:lpstr>Algorithm</vt:lpstr>
      <vt:lpstr>Algorithm</vt:lpstr>
      <vt:lpstr>Algorithm</vt:lpstr>
      <vt:lpstr>Experiments</vt:lpstr>
      <vt:lpstr>Experiments</vt:lpstr>
      <vt:lpstr>Experiments (Impact of Transfer Range on Lifetime)</vt:lpstr>
      <vt:lpstr>Experiments (Impact of Sink Location on Lifetime)</vt:lpstr>
      <vt:lpstr>Experiments (Impact of Sink Location on Lifetime)</vt:lpstr>
      <vt:lpstr>Experiments (Impact of Sink Location on Lifetime)</vt:lpstr>
      <vt:lpstr>Experiments (Impact of Node Density on Lifetime)</vt:lpstr>
      <vt:lpstr>Experiments (Impact of Node Density on Lifetime)</vt:lpstr>
      <vt:lpstr>Experiments (Impact of Node Density on Energy Consumption)</vt:lpstr>
      <vt:lpstr>Experiments (Impact of Node Density on Energy Consumption)</vt:lpstr>
      <vt:lpstr>Experiments (Impact of Node Density on Running Time)</vt:lpstr>
      <vt:lpstr>Experiments (Impact of Node Density on Running Time)</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Distributed Data Gathering Algorithm Based on Spanning Tree</dc:title>
  <cp:lastModifiedBy>FrankTony</cp:lastModifiedBy>
  <cp:revision>12</cp:revision>
  <dcterms:modified xsi:type="dcterms:W3CDTF">2021-05-31T02:59:11Z</dcterms:modified>
</cp:coreProperties>
</file>