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4"/>
  </p:notesMasterIdLst>
  <p:sldIdLst>
    <p:sldId id="256" r:id="rId2"/>
    <p:sldId id="271" r:id="rId3"/>
    <p:sldId id="257" r:id="rId4"/>
    <p:sldId id="270" r:id="rId5"/>
    <p:sldId id="262" r:id="rId6"/>
    <p:sldId id="264" r:id="rId7"/>
    <p:sldId id="265" r:id="rId8"/>
    <p:sldId id="266" r:id="rId9"/>
    <p:sldId id="261" r:id="rId10"/>
    <p:sldId id="258" r:id="rId11"/>
    <p:sldId id="259" r:id="rId12"/>
    <p:sldId id="260" r:id="rId13"/>
    <p:sldId id="267" r:id="rId14"/>
    <p:sldId id="268" r:id="rId15"/>
    <p:sldId id="269" r:id="rId16"/>
    <p:sldId id="272" r:id="rId17"/>
    <p:sldId id="300" r:id="rId18"/>
    <p:sldId id="301" r:id="rId19"/>
    <p:sldId id="302" r:id="rId20"/>
    <p:sldId id="303" r:id="rId21"/>
    <p:sldId id="304" r:id="rId22"/>
    <p:sldId id="277" r:id="rId23"/>
    <p:sldId id="278" r:id="rId24"/>
    <p:sldId id="279" r:id="rId25"/>
    <p:sldId id="280" r:id="rId26"/>
    <p:sldId id="281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63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20840060-E4B2-47FF-8B43-F318F356DCFA}" type="datetimeFigureOut">
              <a:rPr lang="zh-TW" altLang="en-US"/>
              <a:pPr>
                <a:defRPr/>
              </a:pPr>
              <a:t>2012/1/4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B0BECD9B-7DCD-4E13-946D-52A6511C8B0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58371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52C0FA-B3A1-4617-9847-4FC538DC46B8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61443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2329E53-4D85-4A7B-93E8-80A44DF22995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39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7721F-B431-4E33-914E-E2DF5A8A8B6F}" type="datetimeFigureOut">
              <a:rPr lang="zh-TW" altLang="en-US"/>
              <a:pPr>
                <a:defRPr/>
              </a:pPr>
              <a:t>2012/1/4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80643-035B-4815-806D-D4CAD76D94F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57FBD-E3D5-4236-BA62-15DD04EA947B}" type="datetimeFigureOut">
              <a:rPr lang="zh-TW" altLang="en-US"/>
              <a:pPr>
                <a:defRPr/>
              </a:pPr>
              <a:t>2012/1/4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C3DB4-DE27-44EF-A6FD-63F737FCC53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2C25F-E7C7-4A1C-BCBF-3EF4652A7C87}" type="datetimeFigureOut">
              <a:rPr lang="zh-TW" altLang="en-US"/>
              <a:pPr>
                <a:defRPr/>
              </a:pPr>
              <a:t>2012/1/4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6D85C-3303-46CE-A09F-82CCC10DD1A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6A1C0-9BB5-4EB0-9D26-4055CB538495}" type="datetimeFigureOut">
              <a:rPr lang="zh-TW" altLang="en-US"/>
              <a:pPr>
                <a:defRPr/>
              </a:pPr>
              <a:t>2012/1/4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702D4-46C6-4F53-BB12-507D3683345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249F1-F074-4190-BD0C-B134C4C80538}" type="datetimeFigureOut">
              <a:rPr lang="zh-TW" altLang="en-US"/>
              <a:pPr>
                <a:defRPr/>
              </a:pPr>
              <a:t>2012/1/4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A5E54-F67D-45A0-AFBC-DA8E857D7B3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1AB18-A4C7-4C70-83CA-4F15476F55CC}" type="datetimeFigureOut">
              <a:rPr lang="zh-TW" altLang="en-US"/>
              <a:pPr>
                <a:defRPr/>
              </a:pPr>
              <a:t>2012/1/4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F4799-57B4-47E5-8684-BE6E0C5A020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BECA1-EFED-4D9E-9B80-6FF93B1AF004}" type="datetimeFigureOut">
              <a:rPr lang="zh-TW" altLang="en-US"/>
              <a:pPr>
                <a:defRPr/>
              </a:pPr>
              <a:t>2012/1/4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D2564-CBBF-448D-9912-51CBB7B7A72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993E3-63D0-4EE9-8790-8EE8659823CD}" type="datetimeFigureOut">
              <a:rPr lang="zh-TW" altLang="en-US"/>
              <a:pPr>
                <a:defRPr/>
              </a:pPr>
              <a:t>2012/1/4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998D6-D23F-4F43-8041-6D4F2CDBF52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4404-09FF-4348-AA1A-B852EDD2401F}" type="datetimeFigureOut">
              <a:rPr lang="zh-TW" altLang="en-US"/>
              <a:pPr>
                <a:defRPr/>
              </a:pPr>
              <a:t>2012/1/4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DBF2D-B7B2-4C4D-955F-B7522E5B1BA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38737-DFF6-49FB-887D-ED6A6E31452F}" type="datetimeFigureOut">
              <a:rPr lang="zh-TW" altLang="en-US"/>
              <a:pPr>
                <a:defRPr/>
              </a:pPr>
              <a:t>2012/1/4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64E8A-8711-4833-8684-12C163C8948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2D3C7-44BE-492F-99E8-D06D7085750E}" type="datetimeFigureOut">
              <a:rPr lang="zh-TW" altLang="en-US"/>
              <a:pPr>
                <a:defRPr/>
              </a:pPr>
              <a:t>2012/1/4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29A6D-9977-4341-B07A-0593F1EF38A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8EED0B1-93F1-423E-AFD5-97679329442C}" type="datetimeFigureOut">
              <a:rPr lang="zh-TW" altLang="en-US"/>
              <a:pPr>
                <a:defRPr/>
              </a:pPr>
              <a:t>2012/1/4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BF1ECD7-A8C3-4312-92B0-1A042723C63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png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mtClean="0"/>
              <a:t>The Stackelberg Minimum Spanning Tree Game</a:t>
            </a:r>
            <a:endParaRPr lang="zh-TW" altLang="en-US" smtClean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/>
              <a:t>Jean Cardinal · Erik D. </a:t>
            </a:r>
            <a:r>
              <a:rPr lang="en-US" altLang="zh-TW" dirty="0" err="1"/>
              <a:t>Demaine</a:t>
            </a:r>
            <a:r>
              <a:rPr lang="en-US" altLang="zh-TW" dirty="0"/>
              <a:t> · Samuel </a:t>
            </a:r>
            <a:r>
              <a:rPr lang="en-US" altLang="zh-TW" dirty="0" err="1"/>
              <a:t>Fiorini</a:t>
            </a:r>
            <a:r>
              <a:rPr lang="en-US" altLang="zh-TW" dirty="0"/>
              <a:t> ·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err="1"/>
              <a:t>Gwenaël</a:t>
            </a:r>
            <a:r>
              <a:rPr lang="en-US" altLang="zh-TW" dirty="0"/>
              <a:t> </a:t>
            </a:r>
            <a:r>
              <a:rPr lang="en-US" altLang="zh-TW" dirty="0" err="1"/>
              <a:t>Joret</a:t>
            </a:r>
            <a:r>
              <a:rPr lang="en-US" altLang="zh-TW" dirty="0"/>
              <a:t> · Stefan </a:t>
            </a:r>
            <a:r>
              <a:rPr lang="en-US" altLang="zh-TW" dirty="0" err="1"/>
              <a:t>Langerman</a:t>
            </a:r>
            <a:r>
              <a:rPr lang="en-US" altLang="zh-TW" dirty="0"/>
              <a:t> ·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err="1"/>
              <a:t>Ilan</a:t>
            </a:r>
            <a:r>
              <a:rPr lang="en-US" altLang="zh-TW" dirty="0"/>
              <a:t> Newman · </a:t>
            </a:r>
            <a:r>
              <a:rPr lang="en-US" altLang="zh-TW" dirty="0" err="1"/>
              <a:t>OrenWeimann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Step of the game</a:t>
            </a:r>
            <a:endParaRPr lang="zh-TW" altLang="en-US" smtClean="0"/>
          </a:p>
        </p:txBody>
      </p:sp>
      <p:sp>
        <p:nvSpPr>
          <p:cNvPr id="23554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We are given an undirected graph1 G = (V ,E) whose edge set is partitioned into a red edge set R and a blue edge set B. Each red edge e ∈ R has a nonnegative fixed cost c(e) (the best competitor’s price). The leader owns every blue edge e ∈ B and has to set a price p(e) for each of these edges.</a:t>
            </a:r>
            <a:endParaRPr lang="zh-TW" alt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Evaluation </a:t>
            </a:r>
            <a:endParaRPr lang="zh-TW" altLang="en-US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/>
              <a:t>A spanning tree T is </a:t>
            </a:r>
            <a:r>
              <a:rPr lang="en-US" altLang="zh-TW" dirty="0" smtClean="0"/>
              <a:t>a minimum </a:t>
            </a:r>
            <a:r>
              <a:rPr lang="en-US" altLang="zh-TW" dirty="0"/>
              <a:t>spanning tree (MST) if its total </a:t>
            </a:r>
            <a:r>
              <a:rPr lang="en-US" altLang="zh-TW" dirty="0" smtClean="0"/>
              <a:t>weight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zh-TW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/>
              <a:t> </a:t>
            </a:r>
            <a:r>
              <a:rPr lang="en-US" altLang="zh-TW" dirty="0" smtClean="0"/>
              <a:t>	is </a:t>
            </a:r>
            <a:r>
              <a:rPr lang="en-US" altLang="zh-TW" dirty="0"/>
              <a:t>minimum. The </a:t>
            </a:r>
            <a:r>
              <a:rPr lang="en-US" altLang="zh-TW" i="1" dirty="0"/>
              <a:t>revenue </a:t>
            </a:r>
            <a:r>
              <a:rPr lang="en-US" altLang="zh-TW" dirty="0"/>
              <a:t>of </a:t>
            </a:r>
            <a:r>
              <a:rPr lang="en-US" altLang="zh-TW" i="1" dirty="0"/>
              <a:t>T </a:t>
            </a:r>
            <a:r>
              <a:rPr lang="en-US" altLang="zh-TW" dirty="0"/>
              <a:t>is </a:t>
            </a:r>
            <a:r>
              <a:rPr lang="en-US" altLang="zh-TW" dirty="0" smtClean="0"/>
              <a:t>then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/>
              <a:t>	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zh-TW" dirty="0" smtClean="0"/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9613" y="2708275"/>
            <a:ext cx="554355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63938" y="4784725"/>
            <a:ext cx="17907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Assumption </a:t>
            </a:r>
            <a:endParaRPr lang="zh-TW" altLang="en-US" smtClean="0"/>
          </a:p>
        </p:txBody>
      </p:sp>
      <p:sp>
        <p:nvSpPr>
          <p:cNvPr id="25602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we assume that the graph contains a spanning tree whose edges are all red; otherwise, there is a cut consisting only of blue edges and the optimum value is unbounded.</a:t>
            </a:r>
          </a:p>
          <a:p>
            <a:r>
              <a:rPr lang="en-US" altLang="zh-TW" smtClean="0"/>
              <a:t>we assume that among all edges of the same weight, blue edges are always preferred to red edges; this is a standard assumption.</a:t>
            </a:r>
            <a:endParaRPr lang="zh-TW" altLang="en-US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Related work</a:t>
            </a:r>
            <a:endParaRPr lang="zh-TW" altLang="en-US" smtClean="0"/>
          </a:p>
        </p:txBody>
      </p:sp>
      <p:sp>
        <p:nvSpPr>
          <p:cNvPr id="26626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similar pricing problem, where one wants to price the edges in B and the customer wants to construct a shortest path between two vertices instead of a spanning tree.</a:t>
            </a:r>
          </a:p>
          <a:p>
            <a:r>
              <a:rPr lang="en-US" altLang="zh-TW" smtClean="0"/>
              <a:t>NP-hard and O(log |B|)-approximable</a:t>
            </a:r>
            <a:endParaRPr lang="zh-TW" alt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Related work</a:t>
            </a:r>
            <a:endParaRPr lang="zh-TW" altLang="en-US" smtClean="0"/>
          </a:p>
        </p:txBody>
      </p:sp>
      <p:sp>
        <p:nvSpPr>
          <p:cNvPr id="27650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To find the best prices for a set of items, after bidders have announced their preferences in the form of subset valuations. Envy-free pricing, in particular, can be viewed as a simple Stackelberg game.</a:t>
            </a:r>
          </a:p>
          <a:p>
            <a:r>
              <a:rPr lang="en-US" altLang="zh-TW" smtClean="0"/>
              <a:t>APX-hardness and approximability.</a:t>
            </a:r>
            <a:endParaRPr lang="zh-TW" alt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We will show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TW" dirty="0"/>
              <a:t>STACKMST is APX-hard, even if there are only two red </a:t>
            </a:r>
            <a:r>
              <a:rPr lang="en-US" altLang="zh-TW" dirty="0" smtClean="0"/>
              <a:t>costs.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TW" dirty="0"/>
              <a:t>STACKMST is O(log n)-</a:t>
            </a:r>
            <a:r>
              <a:rPr lang="en-US" altLang="zh-TW" dirty="0" err="1"/>
              <a:t>approximable</a:t>
            </a:r>
            <a:r>
              <a:rPr lang="en-US" altLang="zh-TW" dirty="0"/>
              <a:t>, and is O(1)-</a:t>
            </a:r>
            <a:r>
              <a:rPr lang="en-US" altLang="zh-TW" dirty="0" err="1"/>
              <a:t>approximable</a:t>
            </a:r>
            <a:r>
              <a:rPr lang="en-US" altLang="zh-TW" dirty="0"/>
              <a:t> when the </a:t>
            </a:r>
            <a:r>
              <a:rPr lang="en-US" altLang="zh-TW" dirty="0" smtClean="0"/>
              <a:t>red costs </a:t>
            </a:r>
            <a:r>
              <a:rPr lang="en-US" altLang="zh-TW" dirty="0"/>
              <a:t>either fall in a constant-size range or have a constant number of </a:t>
            </a:r>
            <a:r>
              <a:rPr lang="en-US" altLang="zh-TW" dirty="0" smtClean="0"/>
              <a:t>distinct  values.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TW" dirty="0"/>
              <a:t>The integrality gap of a natural integer linear programming formulation </a:t>
            </a:r>
            <a:r>
              <a:rPr lang="en-US" altLang="zh-TW" dirty="0" smtClean="0"/>
              <a:t>asymptotically matches </a:t>
            </a:r>
            <a:r>
              <a:rPr lang="en-US" altLang="zh-TW" dirty="0"/>
              <a:t>the approximation guarantee of </a:t>
            </a:r>
            <a:r>
              <a:rPr lang="en-US" altLang="zh-TW" dirty="0" smtClean="0"/>
              <a:t>Best-out-of-k.</a:t>
            </a:r>
            <a:endParaRPr lang="zh-TW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Basic results</a:t>
            </a:r>
            <a:endParaRPr lang="zh-TW" altLang="en-US" smtClean="0"/>
          </a:p>
        </p:txBody>
      </p:sp>
      <p:sp>
        <p:nvSpPr>
          <p:cNvPr id="29698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725488"/>
            <a:ext cx="8229600" cy="54006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Lemma 1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In every optimal price function, the price   	assigned to the </a:t>
            </a:r>
            <a:r>
              <a:rPr lang="en-US" dirty="0" smtClean="0">
                <a:solidFill>
                  <a:srgbClr val="0000FF"/>
                </a:solidFill>
              </a:rPr>
              <a:t>blue</a:t>
            </a:r>
            <a:r>
              <a:rPr lang="en-US" dirty="0" smtClean="0"/>
              <a:t> edges appearing in some 	MST belong to the set {c(e) : e </a:t>
            </a:r>
            <a:r>
              <a:rPr lang="en-US" dirty="0" smtClean="0">
                <a:sym typeface="Symbol"/>
              </a:rPr>
              <a:t> R</a:t>
            </a:r>
            <a:r>
              <a:rPr lang="en-US" dirty="0" smtClean="0"/>
              <a:t>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>
                <a:solidFill>
                  <a:srgbClr val="FF0000"/>
                </a:solidFill>
              </a:rPr>
              <a:t>		1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2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2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0000FF"/>
                </a:solidFill>
              </a:rPr>
              <a:t>3</a:t>
            </a:r>
            <a:r>
              <a:rPr lang="zh-TW" altLang="en-US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4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5</a:t>
            </a:r>
            <a:r>
              <a:rPr lang="zh-TW" altLang="en-US" dirty="0" smtClean="0">
                <a:solidFill>
                  <a:srgbClr val="FF0000"/>
                </a:solidFill>
              </a:rPr>
              <a:t>    </a:t>
            </a:r>
            <a:r>
              <a:rPr lang="en-US" altLang="zh-TW" dirty="0" smtClean="0">
                <a:solidFill>
                  <a:srgbClr val="FF0000"/>
                </a:solidFill>
              </a:rPr>
              <a:t>1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2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2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0000FF"/>
                </a:solidFill>
              </a:rPr>
              <a:t>2</a:t>
            </a:r>
            <a:r>
              <a:rPr lang="zh-TW" altLang="en-US" dirty="0" smtClean="0">
                <a:solidFill>
                  <a:srgbClr val="0000FF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4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5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725488"/>
            <a:ext cx="8229600" cy="54006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Lemma 2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Consider a price function p, a corresponding 	minimum spanning tree T, and let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 F = E(T)</a:t>
            </a:r>
            <a:r>
              <a:rPr lang="en-US" dirty="0">
                <a:sym typeface="Symbol"/>
              </a:rPr>
              <a:t> </a:t>
            </a:r>
            <a:r>
              <a:rPr lang="en-US" dirty="0" smtClean="0">
                <a:sym typeface="Symbol"/>
              </a:rPr>
              <a:t>B. Then for every e  F, we have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ym typeface="Symbol"/>
              </a:rPr>
              <a:t> </a:t>
            </a:r>
            <a:endParaRPr lang="zh-TW" altLang="en-US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</a:t>
            </a:r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1601788" y="3201988"/>
          <a:ext cx="5686425" cy="1000125"/>
        </p:xfrm>
        <a:graphic>
          <a:graphicData uri="http://schemas.openxmlformats.org/presentationml/2006/ole">
            <p:oleObj spid="_x0000_s3073" name="Equation" r:id="rId4" imgW="1572480" imgH="264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7"/>
          <p:cNvSpPr>
            <a:spLocks noGrp="1"/>
          </p:cNvSpPr>
          <p:nvPr>
            <p:ph idx="1"/>
          </p:nvPr>
        </p:nvSpPr>
        <p:spPr>
          <a:xfrm>
            <a:off x="457200" y="725488"/>
            <a:ext cx="8229600" cy="5400675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altLang="zh-TW" smtClean="0"/>
              <a:t> </a:t>
            </a:r>
          </a:p>
        </p:txBody>
      </p:sp>
      <p:graphicFrame>
        <p:nvGraphicFramePr>
          <p:cNvPr id="4097" name="Object 1"/>
          <p:cNvGraphicFramePr>
            <a:graphicFrameLocks noChangeAspect="1"/>
          </p:cNvGraphicFramePr>
          <p:nvPr/>
        </p:nvGraphicFramePr>
        <p:xfrm>
          <a:off x="1782763" y="4970463"/>
          <a:ext cx="5686425" cy="1001712"/>
        </p:xfrm>
        <a:graphic>
          <a:graphicData uri="http://schemas.openxmlformats.org/presentationml/2006/ole">
            <p:oleObj spid="_x0000_s4097" name="Equation" r:id="rId4" imgW="1572480" imgH="264960" progId="Equation.3">
              <p:embed/>
            </p:oleObj>
          </a:graphicData>
        </a:graphic>
      </p:graphicFrame>
      <p:pic>
        <p:nvPicPr>
          <p:cNvPr id="4099" name="Picture 2" descr="螢幕快照 2011-12-19 12.33.13 AM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55700" y="957263"/>
            <a:ext cx="67437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 </a:t>
            </a:r>
            <a:endParaRPr lang="zh-TW" altLang="en-US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Introduction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Basic results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Complexity and </a:t>
            </a:r>
            <a:r>
              <a:rPr lang="en-US" altLang="zh-TW" dirty="0" err="1" smtClean="0"/>
              <a:t>Inapproximability</a:t>
            </a:r>
            <a:endParaRPr lang="en-US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The best –out-of-k algorithm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Linear </a:t>
            </a:r>
            <a:r>
              <a:rPr lang="en-US" altLang="zh-TW" dirty="0" err="1" smtClean="0"/>
              <a:t>programing</a:t>
            </a:r>
            <a:r>
              <a:rPr lang="en-US" altLang="zh-TW" dirty="0" smtClean="0"/>
              <a:t> relaxation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zh-TW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zh-TW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725488"/>
            <a:ext cx="8229600" cy="54006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Lemma </a:t>
            </a:r>
            <a:r>
              <a:rPr lang="en-US" altLang="zh-TW" dirty="0" smtClean="0"/>
              <a:t>3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	</a:t>
            </a:r>
            <a:r>
              <a:rPr lang="en-US" altLang="zh-TW" dirty="0" smtClean="0"/>
              <a:t>Let</a:t>
            </a:r>
            <a:r>
              <a:rPr lang="zh-TW" altLang="en-US" dirty="0" smtClean="0"/>
              <a:t> </a:t>
            </a:r>
            <a:r>
              <a:rPr lang="en-US" altLang="zh-TW" dirty="0" smtClean="0"/>
              <a:t>p</a:t>
            </a:r>
            <a:r>
              <a:rPr lang="zh-TW" altLang="en-US" dirty="0" smtClean="0"/>
              <a:t> </a:t>
            </a:r>
            <a:r>
              <a:rPr lang="en-US" altLang="zh-TW" dirty="0" smtClean="0"/>
              <a:t>be</a:t>
            </a:r>
            <a:r>
              <a:rPr lang="zh-TW" altLang="en-US" dirty="0" smtClean="0"/>
              <a:t> </a:t>
            </a:r>
            <a:r>
              <a:rPr lang="en-US" altLang="zh-TW" dirty="0" smtClean="0"/>
              <a:t>an</a:t>
            </a:r>
            <a:r>
              <a:rPr lang="zh-TW" altLang="en-US" dirty="0" smtClean="0"/>
              <a:t> </a:t>
            </a:r>
            <a:r>
              <a:rPr lang="en-US" altLang="zh-TW" dirty="0" smtClean="0"/>
              <a:t>optimal</a:t>
            </a:r>
            <a:r>
              <a:rPr lang="zh-TW" altLang="en-US" dirty="0" smtClean="0"/>
              <a:t> </a:t>
            </a:r>
            <a:r>
              <a:rPr lang="en-US" altLang="zh-TW" dirty="0" smtClean="0"/>
              <a:t>price</a:t>
            </a:r>
            <a:r>
              <a:rPr lang="zh-TW" altLang="en-US" dirty="0" smtClean="0"/>
              <a:t> </a:t>
            </a:r>
            <a:r>
              <a:rPr lang="en-US" altLang="zh-TW" dirty="0" smtClean="0"/>
              <a:t>function</a:t>
            </a:r>
            <a:r>
              <a:rPr lang="zh-TW" altLang="en-US" dirty="0" smtClean="0"/>
              <a:t> </a:t>
            </a:r>
            <a:r>
              <a:rPr lang="en-US" altLang="zh-TW" dirty="0" smtClean="0"/>
              <a:t>and</a:t>
            </a:r>
            <a:r>
              <a:rPr lang="zh-TW" altLang="en-US" dirty="0" smtClean="0"/>
              <a:t> </a:t>
            </a:r>
            <a:r>
              <a:rPr lang="en-US" altLang="zh-TW" dirty="0" smtClean="0"/>
              <a:t>T</a:t>
            </a:r>
            <a:r>
              <a:rPr lang="zh-TW" altLang="en-US" dirty="0" smtClean="0"/>
              <a:t> </a:t>
            </a:r>
            <a:r>
              <a:rPr lang="en-US" altLang="zh-TW" dirty="0" smtClean="0"/>
              <a:t>be</a:t>
            </a:r>
            <a:r>
              <a:rPr lang="zh-TW" altLang="en-US" dirty="0" smtClean="0"/>
              <a:t> </a:t>
            </a:r>
            <a:r>
              <a:rPr lang="en-US" altLang="zh-TW" dirty="0" smtClean="0"/>
              <a:t>a</a:t>
            </a:r>
            <a:r>
              <a:rPr lang="zh-TW" altLang="en-US" dirty="0" smtClean="0"/>
              <a:t> </a:t>
            </a:r>
            <a:r>
              <a:rPr lang="en-US" altLang="zh-TW" dirty="0" smtClean="0"/>
              <a:t>	corresponding</a:t>
            </a:r>
            <a:r>
              <a:rPr lang="zh-TW" altLang="en-US" dirty="0" smtClean="0"/>
              <a:t> </a:t>
            </a:r>
            <a:r>
              <a:rPr lang="en-US" altLang="zh-TW" dirty="0" smtClean="0"/>
              <a:t>MST.</a:t>
            </a:r>
            <a:r>
              <a:rPr lang="zh-TW" altLang="en-US" dirty="0" smtClean="0"/>
              <a:t> </a:t>
            </a:r>
            <a:r>
              <a:rPr lang="en-US" altLang="zh-TW" dirty="0" smtClean="0"/>
              <a:t>Suppose</a:t>
            </a:r>
            <a:r>
              <a:rPr lang="zh-TW" altLang="en-US" dirty="0" smtClean="0"/>
              <a:t> </a:t>
            </a:r>
            <a:r>
              <a:rPr lang="en-US" altLang="zh-TW" dirty="0" smtClean="0"/>
              <a:t>that</a:t>
            </a:r>
            <a:r>
              <a:rPr lang="zh-TW" altLang="en-US" dirty="0" smtClean="0"/>
              <a:t> </a:t>
            </a:r>
            <a:r>
              <a:rPr lang="en-US" altLang="zh-TW" dirty="0" smtClean="0"/>
              <a:t>there</a:t>
            </a:r>
            <a:r>
              <a:rPr lang="zh-TW" altLang="en-US" dirty="0" smtClean="0"/>
              <a:t> </a:t>
            </a:r>
            <a:r>
              <a:rPr lang="en-US" altLang="zh-TW" dirty="0" smtClean="0"/>
              <a:t>exists</a:t>
            </a:r>
            <a:r>
              <a:rPr lang="zh-TW" altLang="en-US" dirty="0" smtClean="0"/>
              <a:t> </a:t>
            </a:r>
            <a:r>
              <a:rPr lang="en-US" altLang="zh-TW" dirty="0" smtClean="0"/>
              <a:t>	a</a:t>
            </a:r>
            <a:r>
              <a:rPr lang="zh-TW" altLang="en-US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red</a:t>
            </a:r>
            <a:r>
              <a:rPr lang="zh-TW" altLang="en-US" dirty="0" smtClean="0"/>
              <a:t> </a:t>
            </a:r>
            <a:r>
              <a:rPr lang="en-US" altLang="zh-TW" dirty="0" smtClean="0"/>
              <a:t>edge</a:t>
            </a:r>
            <a:r>
              <a:rPr lang="zh-TW" altLang="en-US" dirty="0" smtClean="0"/>
              <a:t> </a:t>
            </a:r>
            <a:r>
              <a:rPr lang="en-US" altLang="zh-TW" dirty="0" smtClean="0"/>
              <a:t>in</a:t>
            </a:r>
            <a:r>
              <a:rPr lang="zh-TW" altLang="en-US" dirty="0" smtClean="0"/>
              <a:t> </a:t>
            </a:r>
            <a:r>
              <a:rPr lang="en-US" altLang="zh-TW" dirty="0" smtClean="0"/>
              <a:t>T</a:t>
            </a:r>
            <a:r>
              <a:rPr lang="zh-TW" altLang="en-US" dirty="0" smtClean="0"/>
              <a:t> </a:t>
            </a:r>
            <a:r>
              <a:rPr lang="en-US" altLang="zh-TW" dirty="0" smtClean="0"/>
              <a:t>and</a:t>
            </a:r>
            <a:r>
              <a:rPr lang="zh-TW" altLang="en-US" dirty="0" smtClean="0"/>
              <a:t> </a:t>
            </a:r>
            <a:r>
              <a:rPr lang="en-US" altLang="zh-TW" dirty="0" smtClean="0"/>
              <a:t>a</a:t>
            </a:r>
            <a:r>
              <a:rPr lang="zh-TW" altLang="en-US" dirty="0" smtClean="0"/>
              <a:t> </a:t>
            </a:r>
            <a:r>
              <a:rPr lang="en-US" altLang="zh-TW" dirty="0" smtClean="0">
                <a:solidFill>
                  <a:srgbClr val="0000FF"/>
                </a:solidFill>
              </a:rPr>
              <a:t>blue</a:t>
            </a:r>
            <a:r>
              <a:rPr lang="zh-TW" altLang="en-US" dirty="0" smtClean="0"/>
              <a:t> </a:t>
            </a:r>
            <a:r>
              <a:rPr lang="en-US" altLang="zh-TW" dirty="0" smtClean="0"/>
              <a:t>edge</a:t>
            </a:r>
            <a:r>
              <a:rPr lang="zh-TW" altLang="en-US" dirty="0" smtClean="0"/>
              <a:t> </a:t>
            </a:r>
            <a:r>
              <a:rPr lang="en-US" altLang="zh-TW" dirty="0" smtClean="0"/>
              <a:t>f</a:t>
            </a:r>
            <a:r>
              <a:rPr lang="zh-TW" altLang="en-US" dirty="0" smtClean="0"/>
              <a:t> </a:t>
            </a:r>
            <a:r>
              <a:rPr lang="en-US" altLang="zh-TW" dirty="0" smtClean="0"/>
              <a:t>not</a:t>
            </a:r>
            <a:r>
              <a:rPr lang="zh-TW" altLang="en-US" dirty="0" smtClean="0"/>
              <a:t> </a:t>
            </a:r>
            <a:r>
              <a:rPr lang="en-US" altLang="zh-TW" dirty="0" smtClean="0"/>
              <a:t>in</a:t>
            </a:r>
            <a:r>
              <a:rPr lang="zh-TW" altLang="en-US" dirty="0" smtClean="0"/>
              <a:t> </a:t>
            </a:r>
            <a:r>
              <a:rPr lang="en-US" altLang="zh-TW" dirty="0" smtClean="0"/>
              <a:t>T</a:t>
            </a:r>
            <a:r>
              <a:rPr lang="zh-TW" altLang="en-US" dirty="0" smtClean="0"/>
              <a:t> </a:t>
            </a:r>
            <a:r>
              <a:rPr lang="en-US" altLang="zh-TW" dirty="0" smtClean="0"/>
              <a:t>such</a:t>
            </a:r>
            <a:r>
              <a:rPr lang="zh-TW" altLang="en-US" dirty="0" smtClean="0"/>
              <a:t> </a:t>
            </a:r>
            <a:r>
              <a:rPr lang="en-US" altLang="zh-TW" dirty="0" smtClean="0"/>
              <a:t>	that</a:t>
            </a:r>
            <a:r>
              <a:rPr lang="zh-TW" altLang="en-US" dirty="0" smtClean="0"/>
              <a:t> </a:t>
            </a:r>
            <a:r>
              <a:rPr lang="en-US" altLang="zh-TW" dirty="0" smtClean="0"/>
              <a:t>e</a:t>
            </a:r>
            <a:r>
              <a:rPr lang="zh-TW" altLang="en-US" dirty="0" smtClean="0"/>
              <a:t> </a:t>
            </a:r>
            <a:r>
              <a:rPr lang="en-US" altLang="zh-TW" dirty="0" smtClean="0"/>
              <a:t>belongs</a:t>
            </a:r>
            <a:r>
              <a:rPr lang="zh-TW" altLang="en-US" dirty="0" smtClean="0"/>
              <a:t> </a:t>
            </a:r>
            <a:r>
              <a:rPr lang="en-US" altLang="zh-TW" dirty="0" smtClean="0"/>
              <a:t>to</a:t>
            </a:r>
            <a:r>
              <a:rPr lang="zh-TW" altLang="en-US" dirty="0" smtClean="0"/>
              <a:t> </a:t>
            </a:r>
            <a:r>
              <a:rPr lang="en-US" altLang="zh-TW" dirty="0" smtClean="0"/>
              <a:t>the</a:t>
            </a:r>
            <a:r>
              <a:rPr lang="zh-TW" altLang="en-US" dirty="0" smtClean="0"/>
              <a:t> </a:t>
            </a:r>
            <a:r>
              <a:rPr lang="en-US" altLang="zh-TW" dirty="0" smtClean="0"/>
              <a:t>unique</a:t>
            </a:r>
            <a:r>
              <a:rPr lang="zh-TW" altLang="en-US" dirty="0" smtClean="0"/>
              <a:t> </a:t>
            </a:r>
            <a:r>
              <a:rPr lang="en-US" altLang="zh-TW" dirty="0" smtClean="0"/>
              <a:t>cycle</a:t>
            </a:r>
            <a:r>
              <a:rPr lang="zh-TW" altLang="en-US" dirty="0" smtClean="0"/>
              <a:t> </a:t>
            </a:r>
            <a:r>
              <a:rPr lang="en-US" altLang="zh-TW" dirty="0" smtClean="0"/>
              <a:t>C</a:t>
            </a:r>
            <a:r>
              <a:rPr lang="zh-TW" altLang="en-US" dirty="0" smtClean="0"/>
              <a:t> </a:t>
            </a:r>
            <a:r>
              <a:rPr lang="en-US" altLang="zh-TW" dirty="0" smtClean="0"/>
              <a:t>in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T+f</a:t>
            </a:r>
            <a:r>
              <a:rPr lang="en-US" altLang="zh-TW" dirty="0" smtClean="0"/>
              <a:t>.</a:t>
            </a:r>
            <a:r>
              <a:rPr lang="zh-TW" altLang="en-US" dirty="0" smtClean="0"/>
              <a:t> </a:t>
            </a:r>
            <a:r>
              <a:rPr lang="en-US" altLang="zh-TW" dirty="0" smtClean="0"/>
              <a:t>	Then</a:t>
            </a:r>
            <a:r>
              <a:rPr lang="zh-TW" altLang="en-US" dirty="0" smtClean="0"/>
              <a:t> </a:t>
            </a:r>
            <a:r>
              <a:rPr lang="en-US" altLang="zh-TW" dirty="0" smtClean="0"/>
              <a:t>there</a:t>
            </a:r>
            <a:r>
              <a:rPr lang="zh-TW" altLang="en-US" dirty="0" smtClean="0"/>
              <a:t> </a:t>
            </a:r>
            <a:r>
              <a:rPr lang="en-US" altLang="zh-TW" dirty="0" smtClean="0"/>
              <a:t>exists</a:t>
            </a:r>
            <a:r>
              <a:rPr lang="zh-TW" altLang="en-US" dirty="0" smtClean="0"/>
              <a:t> </a:t>
            </a:r>
            <a:r>
              <a:rPr lang="en-US" altLang="zh-TW" dirty="0" smtClean="0"/>
              <a:t>a</a:t>
            </a:r>
            <a:r>
              <a:rPr lang="zh-TW" altLang="en-US" dirty="0" smtClean="0"/>
              <a:t> </a:t>
            </a:r>
            <a:r>
              <a:rPr lang="en-US" altLang="zh-TW" dirty="0" smtClean="0"/>
              <a:t>blue</a:t>
            </a:r>
            <a:r>
              <a:rPr lang="zh-TW" altLang="en-US" dirty="0" smtClean="0"/>
              <a:t> </a:t>
            </a:r>
            <a:r>
              <a:rPr lang="en-US" altLang="zh-TW" dirty="0" smtClean="0"/>
              <a:t>edge</a:t>
            </a:r>
            <a:r>
              <a:rPr lang="zh-TW" altLang="en-US" dirty="0" smtClean="0"/>
              <a:t> </a:t>
            </a:r>
            <a:r>
              <a:rPr lang="en-US" altLang="zh-TW" dirty="0" smtClean="0"/>
              <a:t>f</a:t>
            </a:r>
            <a:r>
              <a:rPr lang="en-US" altLang="zh-TW" baseline="30000" dirty="0" smtClean="0"/>
              <a:t>’</a:t>
            </a:r>
            <a:r>
              <a:rPr lang="zh-TW" altLang="en-US" dirty="0" smtClean="0"/>
              <a:t> </a:t>
            </a:r>
            <a:r>
              <a:rPr lang="en-US" altLang="zh-TW" dirty="0" smtClean="0"/>
              <a:t>distinct</a:t>
            </a:r>
            <a:r>
              <a:rPr lang="zh-TW" altLang="en-US" dirty="0" smtClean="0"/>
              <a:t> </a:t>
            </a:r>
            <a:r>
              <a:rPr lang="en-US" altLang="zh-TW" dirty="0" smtClean="0"/>
              <a:t>from</a:t>
            </a:r>
            <a:r>
              <a:rPr lang="zh-TW" altLang="en-US" dirty="0" smtClean="0"/>
              <a:t> </a:t>
            </a:r>
            <a:r>
              <a:rPr lang="en-US" altLang="zh-TW" dirty="0" smtClean="0"/>
              <a:t>f</a:t>
            </a:r>
            <a:r>
              <a:rPr lang="zh-TW" altLang="en-US" dirty="0" smtClean="0"/>
              <a:t> </a:t>
            </a:r>
            <a:r>
              <a:rPr lang="en-US" altLang="zh-TW" dirty="0" smtClean="0"/>
              <a:t>	in</a:t>
            </a:r>
            <a:r>
              <a:rPr lang="zh-TW" altLang="en-US" dirty="0" smtClean="0"/>
              <a:t> </a:t>
            </a:r>
            <a:r>
              <a:rPr lang="en-US" altLang="zh-TW" dirty="0" smtClean="0"/>
              <a:t>C</a:t>
            </a:r>
            <a:r>
              <a:rPr lang="zh-TW" altLang="en-US" dirty="0" smtClean="0"/>
              <a:t> </a:t>
            </a:r>
            <a:r>
              <a:rPr lang="en-US" altLang="zh-TW" dirty="0" smtClean="0"/>
              <a:t>such</a:t>
            </a:r>
            <a:r>
              <a:rPr lang="zh-TW" altLang="en-US" dirty="0" smtClean="0"/>
              <a:t> </a:t>
            </a:r>
            <a:r>
              <a:rPr lang="en-US" altLang="zh-TW" dirty="0" smtClean="0"/>
              <a:t>that</a:t>
            </a:r>
            <a:r>
              <a:rPr lang="zh-TW" altLang="en-US" baseline="30000" dirty="0" smtClean="0"/>
              <a:t> </a:t>
            </a:r>
            <a:endParaRPr lang="en-US" altLang="zh-TW" baseline="30000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2198688" y="4833938"/>
          <a:ext cx="4230687" cy="728662"/>
        </p:xfrm>
        <a:graphic>
          <a:graphicData uri="http://schemas.openxmlformats.org/presentationml/2006/ole">
            <p:oleObj spid="_x0000_s5121" name="Equation" r:id="rId4" imgW="1170000" imgH="191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Content Placeholder 2" descr="螢幕快照 2011-12-19 12.37.09 AM.png"/>
          <p:cNvPicPr>
            <a:picLocks noGrp="1" noChangeAspect="1"/>
          </p:cNvPicPr>
          <p:nvPr>
            <p:ph idx="1"/>
          </p:nvPr>
        </p:nvPicPr>
        <p:blipFill>
          <a:blip r:embed="rId4"/>
          <a:srcRect t="3629" b="3629"/>
          <a:stretch>
            <a:fillRect/>
          </a:stretch>
        </p:blipFill>
        <p:spPr>
          <a:xfrm>
            <a:off x="1066800" y="546100"/>
            <a:ext cx="6488113" cy="4257675"/>
          </a:xfrm>
        </p:spPr>
      </p:pic>
      <p:graphicFrame>
        <p:nvGraphicFramePr>
          <p:cNvPr id="6145" name="Object 1"/>
          <p:cNvGraphicFramePr>
            <a:graphicFrameLocks noChangeAspect="1"/>
          </p:cNvGraphicFramePr>
          <p:nvPr/>
        </p:nvGraphicFramePr>
        <p:xfrm>
          <a:off x="2198688" y="5403850"/>
          <a:ext cx="4230687" cy="728663"/>
        </p:xfrm>
        <a:graphic>
          <a:graphicData uri="http://schemas.openxmlformats.org/presentationml/2006/ole">
            <p:oleObj spid="_x0000_s6145" name="Equation" r:id="rId5" imgW="1170000" imgH="191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標題 1"/>
          <p:cNvSpPr>
            <a:spLocks noGrp="1"/>
          </p:cNvSpPr>
          <p:nvPr>
            <p:ph type="ctrTitle"/>
          </p:nvPr>
        </p:nvSpPr>
        <p:spPr>
          <a:xfrm>
            <a:off x="250825" y="2130425"/>
            <a:ext cx="8642350" cy="1470025"/>
          </a:xfrm>
        </p:spPr>
        <p:txBody>
          <a:bodyPr/>
          <a:lstStyle/>
          <a:p>
            <a:r>
              <a:rPr lang="en-CA" altLang="zh-TW" b="1" smtClean="0"/>
              <a:t>Complexity and Inapproximability</a:t>
            </a:r>
            <a:endParaRPr lang="zh-TW" altLang="en-US" smtClean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B97902011 </a:t>
            </a:r>
            <a:r>
              <a:rPr lang="zh-TW" altLang="en-US" dirty="0" smtClean="0"/>
              <a:t>扶雅恩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zh-TW" smtClean="0"/>
              <a:t>Hardness I</a:t>
            </a:r>
            <a:endParaRPr lang="zh-TW" altLang="en-US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565400"/>
            <a:ext cx="8229600" cy="3560763"/>
          </a:xfrm>
        </p:spPr>
        <p:txBody>
          <a:bodyPr/>
          <a:lstStyle/>
          <a:p>
            <a:endParaRPr lang="en-US" altLang="zh-TW" smtClean="0"/>
          </a:p>
          <a:p>
            <a:r>
              <a:rPr lang="en-CA" altLang="zh-TW" smtClean="0"/>
              <a:t>Proof idea:</a:t>
            </a:r>
          </a:p>
          <a:p>
            <a:pPr>
              <a:buFont typeface="Arial" charset="0"/>
              <a:buNone/>
            </a:pPr>
            <a:r>
              <a:rPr lang="en-CA" altLang="zh-TW" smtClean="0"/>
              <a:t>	Reduction from SetCover</a:t>
            </a:r>
            <a:endParaRPr lang="zh-TW" altLang="en-US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5600" y="1844675"/>
            <a:ext cx="3240088" cy="435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64163" y="1844675"/>
            <a:ext cx="3311525" cy="427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92725" y="1844675"/>
            <a:ext cx="3400425" cy="436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35600" y="1916113"/>
            <a:ext cx="3246438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8900" y="6165850"/>
            <a:ext cx="90551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8" name="Picture 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11188" y="1557338"/>
            <a:ext cx="73088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APX (approximable)</a:t>
            </a:r>
            <a:endParaRPr lang="zh-TW" altLang="en-US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A problem is said to be APX-hard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	if there is a PTAS reduction from every problem in APX to that problem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A problem is APX-complete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	if the problem is APX-hard and also in APX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If P≠NP </a:t>
            </a:r>
            <a:r>
              <a:rPr lang="en-US" altLang="zh-TW" dirty="0" smtClean="0">
                <a:sym typeface="Wingdings" pitchFamily="2" charset="2"/>
              </a:rPr>
              <a:t> APX-hard problem is not in PTAS</a:t>
            </a:r>
            <a:endParaRPr lang="en-US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zh-TW" smtClean="0"/>
              <a:t>Hardness II</a:t>
            </a:r>
            <a:endParaRPr lang="zh-TW" altLang="en-US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313" y="1557338"/>
            <a:ext cx="8675687" cy="446405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CA" altLang="zh-TW" dirty="0" smtClean="0"/>
              <a:t>Proof idea: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CA" altLang="zh-TW" dirty="0" smtClean="0"/>
              <a:t>	Reduction from </a:t>
            </a:r>
            <a:r>
              <a:rPr lang="en-CA" altLang="zh-TW" dirty="0" err="1" smtClean="0"/>
              <a:t>VertexCover</a:t>
            </a:r>
            <a:r>
              <a:rPr lang="en-CA" altLang="zh-TW" dirty="0" smtClean="0"/>
              <a:t> in graphs with </a:t>
            </a:r>
            <a:r>
              <a:rPr lang="el-GR" altLang="zh-TW" dirty="0" smtClean="0"/>
              <a:t>Δ≦</a:t>
            </a:r>
            <a:r>
              <a:rPr lang="en-US" altLang="zh-TW" dirty="0" smtClean="0"/>
              <a:t>3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	n = E + 1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	m = V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	r = n + 2m - s - 1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CA" altLang="zh-TW" dirty="0" smtClean="0"/>
          </a:p>
        </p:txBody>
      </p:sp>
      <p:pic>
        <p:nvPicPr>
          <p:cNvPr id="4301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1412875"/>
            <a:ext cx="8208962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zh-TW" smtClean="0"/>
              <a:t>Hardness II (cont’d)</a:t>
            </a:r>
            <a:endParaRPr lang="zh-TW" altLang="en-US" smtClean="0"/>
          </a:p>
        </p:txBody>
      </p:sp>
      <p:sp>
        <p:nvSpPr>
          <p:cNvPr id="44034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smtClean="0"/>
          </a:p>
        </p:txBody>
      </p:sp>
      <p:pic>
        <p:nvPicPr>
          <p:cNvPr id="4403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1989138"/>
            <a:ext cx="8751887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825" y="5516563"/>
            <a:ext cx="87042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mtClean="0"/>
              <a:t>Linear Programming Relaxation</a:t>
            </a:r>
            <a:endParaRPr lang="zh-TW" altLang="en-US" smtClean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R99922107 </a:t>
            </a:r>
            <a:r>
              <a:rPr lang="zh-TW" altLang="en-US" dirty="0" smtClean="0"/>
              <a:t>李勻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48130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In this section, we give an </a:t>
            </a:r>
            <a:r>
              <a:rPr lang="en-US" altLang="zh-TW" smtClean="0">
                <a:solidFill>
                  <a:srgbClr val="00B0F0"/>
                </a:solidFill>
              </a:rPr>
              <a:t>integer programming formulation </a:t>
            </a:r>
            <a:r>
              <a:rPr lang="en-US" altLang="zh-TW" smtClean="0"/>
              <a:t>for the problem  and study its </a:t>
            </a:r>
            <a:r>
              <a:rPr lang="en-US" altLang="zh-TW" smtClean="0">
                <a:solidFill>
                  <a:srgbClr val="92D050"/>
                </a:solidFill>
              </a:rPr>
              <a:t>linear programming relaxation</a:t>
            </a:r>
            <a:r>
              <a:rPr lang="en-US" altLang="zh-TW" smtClean="0"/>
              <a:t>.</a:t>
            </a:r>
          </a:p>
          <a:p>
            <a:endParaRPr lang="en-US" altLang="zh-TW" smtClean="0"/>
          </a:p>
          <a:p>
            <a:r>
              <a:rPr lang="en-US" altLang="zh-TW" smtClean="0"/>
              <a:t>For each j = 1, … , k, and each blue edge e ∈ B we define a variable </a:t>
            </a:r>
            <a:r>
              <a:rPr lang="en-US" altLang="zh-TW" smtClean="0">
                <a:solidFill>
                  <a:srgbClr val="00B050"/>
                </a:solidFill>
              </a:rPr>
              <a:t>x</a:t>
            </a:r>
            <a:r>
              <a:rPr lang="en-US" altLang="zh-TW" baseline="-25000" smtClean="0">
                <a:solidFill>
                  <a:srgbClr val="00B050"/>
                </a:solidFill>
              </a:rPr>
              <a:t>j,e</a:t>
            </a:r>
            <a:endParaRPr lang="en-US" altLang="zh-TW" smtClean="0">
              <a:solidFill>
                <a:srgbClr val="00B050"/>
              </a:solidFill>
            </a:endParaRPr>
          </a:p>
          <a:p>
            <a:pPr lvl="1"/>
            <a:r>
              <a:rPr lang="en-US" altLang="zh-TW" smtClean="0"/>
              <a:t>x</a:t>
            </a:r>
            <a:r>
              <a:rPr lang="en-US" altLang="zh-TW" baseline="-25000" smtClean="0"/>
              <a:t>j,e</a:t>
            </a:r>
            <a:r>
              <a:rPr lang="en-US" altLang="zh-TW" smtClean="0"/>
              <a:t> = 1 means that the blue edge e appears in T , with a price p(e) of at least c</a:t>
            </a:r>
            <a:r>
              <a:rPr lang="en-US" altLang="zh-TW" baseline="-25000" smtClean="0"/>
              <a:t>j</a:t>
            </a:r>
            <a:endParaRPr lang="zh-TW" altLang="en-US" baseline="-25000" smtClean="0"/>
          </a:p>
          <a:p>
            <a:endParaRPr lang="zh-TW" altLang="en-US" smtClean="0"/>
          </a:p>
          <a:p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/>
              <a:t>The integer programming formulation</a:t>
            </a:r>
            <a:endParaRPr lang="zh-TW" altLang="en-US" dirty="0"/>
          </a:p>
        </p:txBody>
      </p:sp>
      <p:sp>
        <p:nvSpPr>
          <p:cNvPr id="49154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smtClean="0"/>
          </a:p>
        </p:txBody>
      </p:sp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1804988"/>
            <a:ext cx="8170862" cy="414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Introduction </a:t>
            </a:r>
            <a:endParaRPr lang="zh-TW" altLang="en-US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A graph with red and blue edges.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Red edges has a </a:t>
            </a:r>
            <a:r>
              <a:rPr lang="en-US" altLang="zh-TW" dirty="0"/>
              <a:t>fixed </a:t>
            </a:r>
            <a:r>
              <a:rPr lang="en-US" altLang="zh-TW" dirty="0" smtClean="0"/>
              <a:t>cost(representing the </a:t>
            </a:r>
            <a:r>
              <a:rPr lang="en-US" altLang="zh-TW" dirty="0"/>
              <a:t>competitor’s prices</a:t>
            </a:r>
            <a:r>
              <a:rPr lang="en-US" altLang="zh-TW" dirty="0" smtClean="0"/>
              <a:t>).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/>
              <a:t>The first player chooses an assignment </a:t>
            </a:r>
            <a:r>
              <a:rPr lang="en-US" altLang="zh-TW" dirty="0" smtClean="0"/>
              <a:t>of prices </a:t>
            </a:r>
            <a:r>
              <a:rPr lang="en-US" altLang="zh-TW" dirty="0"/>
              <a:t>to the </a:t>
            </a:r>
            <a:r>
              <a:rPr lang="en-US" altLang="zh-TW" dirty="0" smtClean="0"/>
              <a:t>blue edges.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The </a:t>
            </a:r>
            <a:r>
              <a:rPr lang="en-US" altLang="zh-TW" dirty="0"/>
              <a:t>second player then buys the cheapest possible minimum spanning </a:t>
            </a:r>
            <a:r>
              <a:rPr lang="en-US" altLang="zh-TW" dirty="0" smtClean="0"/>
              <a:t>tree, using </a:t>
            </a:r>
            <a:r>
              <a:rPr lang="en-US" altLang="zh-TW" dirty="0"/>
              <a:t>any combination of red and blue edges</a:t>
            </a:r>
            <a:r>
              <a:rPr lang="en-US" altLang="zh-TW" dirty="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v-SE" altLang="zh-TW" dirty="0"/>
              <a:t>Stackelberg Minimum Spanning Tree </a:t>
            </a:r>
            <a:r>
              <a:rPr lang="sv-SE" altLang="zh-TW" dirty="0" smtClean="0"/>
              <a:t>problem (</a:t>
            </a:r>
            <a:r>
              <a:rPr lang="en-US" altLang="zh-TW" dirty="0" smtClean="0"/>
              <a:t>STACKMST)</a:t>
            </a:r>
            <a:endParaRPr lang="zh-TW" alt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Some intuition</a:t>
            </a:r>
            <a:endParaRPr lang="zh-TW" altLang="en-US" smtClean="0"/>
          </a:p>
        </p:txBody>
      </p:sp>
      <p:sp>
        <p:nvSpPr>
          <p:cNvPr id="50178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r>
              <a:rPr lang="en-US" altLang="zh-TW" smtClean="0"/>
              <a:t>let </a:t>
            </a:r>
            <a:r>
              <a:rPr lang="en-US" altLang="zh-TW" i="1" smtClean="0">
                <a:solidFill>
                  <a:srgbClr val="00B0F0"/>
                </a:solidFill>
              </a:rPr>
              <a:t>F</a:t>
            </a:r>
            <a:r>
              <a:rPr lang="en-US" altLang="zh-TW" i="1" smtClean="0"/>
              <a:t> </a:t>
            </a:r>
            <a:r>
              <a:rPr lang="en-US" altLang="zh-TW" smtClean="0"/>
              <a:t>be the set of blue edges appearing in </a:t>
            </a:r>
            <a:r>
              <a:rPr lang="en-US" altLang="zh-TW" i="1" smtClean="0"/>
              <a:t>T </a:t>
            </a:r>
            <a:r>
              <a:rPr lang="en-US" altLang="zh-TW" smtClean="0"/>
              <a:t>, and let </a:t>
            </a:r>
            <a:r>
              <a:rPr lang="en-US" altLang="zh-TW" i="1" smtClean="0">
                <a:solidFill>
                  <a:srgbClr val="00B050"/>
                </a:solidFill>
              </a:rPr>
              <a:t>F</a:t>
            </a:r>
            <a:r>
              <a:rPr lang="en-US" altLang="zh-TW" i="1" baseline="-25000" smtClean="0">
                <a:solidFill>
                  <a:srgbClr val="00B050"/>
                </a:solidFill>
              </a:rPr>
              <a:t>j</a:t>
            </a:r>
            <a:r>
              <a:rPr lang="en-US" altLang="zh-TW" i="1" smtClean="0">
                <a:solidFill>
                  <a:srgbClr val="00B050"/>
                </a:solidFill>
              </a:rPr>
              <a:t> </a:t>
            </a:r>
            <a:r>
              <a:rPr lang="en-US" altLang="zh-TW" smtClean="0"/>
              <a:t>= {</a:t>
            </a:r>
            <a:r>
              <a:rPr lang="en-US" altLang="zh-TW" i="1" smtClean="0"/>
              <a:t>e </a:t>
            </a:r>
            <a:r>
              <a:rPr lang="en-US" altLang="zh-TW" smtClean="0"/>
              <a:t>∈ </a:t>
            </a:r>
            <a:r>
              <a:rPr lang="en-US" altLang="zh-TW" i="1" smtClean="0"/>
              <a:t>F </a:t>
            </a:r>
            <a:r>
              <a:rPr lang="en-US" altLang="zh-TW" smtClean="0"/>
              <a:t>: </a:t>
            </a:r>
            <a:r>
              <a:rPr lang="en-US" altLang="zh-TW" i="1" smtClean="0"/>
              <a:t>p(e) </a:t>
            </a:r>
            <a:r>
              <a:rPr lang="en-US" altLang="zh-TW" smtClean="0"/>
              <a:t>≥ </a:t>
            </a:r>
            <a:r>
              <a:rPr lang="en-US" altLang="zh-TW" i="1" smtClean="0"/>
              <a:t>c</a:t>
            </a:r>
            <a:r>
              <a:rPr lang="en-US" altLang="zh-TW" i="1" baseline="-25000" smtClean="0"/>
              <a:t>j </a:t>
            </a:r>
            <a:r>
              <a:rPr lang="en-US" altLang="zh-TW" smtClean="0"/>
              <a:t>}</a:t>
            </a:r>
          </a:p>
          <a:p>
            <a:pPr lvl="1"/>
            <a:r>
              <a:rPr lang="en-US" altLang="zh-TW" smtClean="0"/>
              <a:t>F (= F1) must obviously be a forest.</a:t>
            </a:r>
          </a:p>
          <a:p>
            <a:pPr lvl="1"/>
            <a:r>
              <a:rPr lang="en-US" altLang="zh-TW" smtClean="0"/>
              <a:t>F</a:t>
            </a:r>
            <a:r>
              <a:rPr lang="en-US" altLang="zh-TW" baseline="-25000" smtClean="0"/>
              <a:t>j</a:t>
            </a:r>
            <a:r>
              <a:rPr lang="en-US" altLang="zh-TW" smtClean="0"/>
              <a:t> (j</a:t>
            </a:r>
            <a:r>
              <a:rPr lang="en-US" altLang="zh-TW" i="1" smtClean="0"/>
              <a:t> </a:t>
            </a:r>
            <a:r>
              <a:rPr lang="en-US" altLang="zh-TW" smtClean="0"/>
              <a:t>∈ {2, … , k}) must be a forest in the graph where every component of (V ,R</a:t>
            </a:r>
            <a:r>
              <a:rPr lang="en-US" altLang="zh-TW" baseline="-25000" smtClean="0"/>
              <a:t>j-1</a:t>
            </a:r>
            <a:r>
              <a:rPr lang="en-US" altLang="zh-TW" smtClean="0"/>
              <a:t>) has been contracted, since otherwise we could swap in T some edge of F</a:t>
            </a:r>
            <a:r>
              <a:rPr lang="en-US" altLang="zh-TW" baseline="-25000" smtClean="0"/>
              <a:t>j</a:t>
            </a:r>
            <a:r>
              <a:rPr lang="en-US" altLang="zh-TW" smtClean="0"/>
              <a:t> with an edge in R</a:t>
            </a:r>
            <a:r>
              <a:rPr lang="en-US" altLang="zh-TW" baseline="-25000" smtClean="0"/>
              <a:t>j-1</a:t>
            </a:r>
            <a:r>
              <a:rPr lang="en-US" altLang="zh-TW" smtClean="0"/>
              <a:t>.</a:t>
            </a:r>
            <a:endParaRPr lang="zh-TW" altLang="en-US" smtClean="0"/>
          </a:p>
        </p:txBody>
      </p:sp>
      <p:pic>
        <p:nvPicPr>
          <p:cNvPr id="5017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1913" y="5253038"/>
            <a:ext cx="6408737" cy="984250"/>
          </a:xfrm>
          <a:prstGeom prst="rect">
            <a:avLst/>
          </a:prstGeom>
          <a:noFill/>
          <a:ln w="63500">
            <a:solidFill>
              <a:srgbClr val="92D05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51202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if a cycle </a:t>
            </a:r>
            <a:r>
              <a:rPr lang="en-US" altLang="zh-TW" smtClean="0">
                <a:solidFill>
                  <a:srgbClr val="00B0F0"/>
                </a:solidFill>
              </a:rPr>
              <a:t>C</a:t>
            </a:r>
            <a:r>
              <a:rPr lang="en-US" altLang="zh-TW" smtClean="0"/>
              <a:t> of the graph is such that every red edge in C has cost at most c</a:t>
            </a:r>
            <a:r>
              <a:rPr lang="en-US" altLang="zh-TW" baseline="-25000" smtClean="0"/>
              <a:t>j-1</a:t>
            </a:r>
            <a:r>
              <a:rPr lang="en-US" altLang="zh-TW" smtClean="0"/>
              <a:t> and some blue edge </a:t>
            </a:r>
            <a:r>
              <a:rPr lang="en-US" altLang="zh-TW" smtClean="0">
                <a:solidFill>
                  <a:srgbClr val="00B050"/>
                </a:solidFill>
              </a:rPr>
              <a:t>f</a:t>
            </a:r>
            <a:r>
              <a:rPr lang="en-US" altLang="zh-TW" smtClean="0">
                <a:solidFill>
                  <a:srgbClr val="00B0F0"/>
                </a:solidFill>
              </a:rPr>
              <a:t> </a:t>
            </a:r>
            <a:r>
              <a:rPr lang="en-US" altLang="zh-TW" smtClean="0"/>
              <a:t>of C appears in T with a price at least c</a:t>
            </a:r>
            <a:r>
              <a:rPr lang="en-US" altLang="zh-TW" baseline="-25000" smtClean="0"/>
              <a:t>j</a:t>
            </a:r>
            <a:r>
              <a:rPr lang="en-US" altLang="zh-TW" smtClean="0"/>
              <a:t> , then there must be another blue edge of C that is not included in T .</a:t>
            </a:r>
            <a:endParaRPr lang="zh-TW" altLang="en-US" smtClean="0"/>
          </a:p>
        </p:txBody>
      </p:sp>
      <p:pic>
        <p:nvPicPr>
          <p:cNvPr id="5120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60438" y="4770438"/>
            <a:ext cx="6203950" cy="962025"/>
          </a:xfrm>
          <a:prstGeom prst="rect">
            <a:avLst/>
          </a:prstGeom>
          <a:noFill/>
          <a:ln w="63500">
            <a:solidFill>
              <a:srgbClr val="92D050"/>
            </a:solidFill>
            <a:miter lim="800000"/>
            <a:headEnd/>
            <a:tailEnd/>
          </a:ln>
        </p:spPr>
      </p:pic>
      <p:cxnSp>
        <p:nvCxnSpPr>
          <p:cNvPr id="5" name="直線接點 4"/>
          <p:cNvCxnSpPr/>
          <p:nvPr/>
        </p:nvCxnSpPr>
        <p:spPr>
          <a:xfrm flipV="1">
            <a:off x="7380288" y="3860800"/>
            <a:ext cx="576262" cy="6477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/>
        </p:nvCxnSpPr>
        <p:spPr>
          <a:xfrm>
            <a:off x="7956550" y="3860800"/>
            <a:ext cx="503238" cy="2889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/>
        </p:nvCxnSpPr>
        <p:spPr>
          <a:xfrm>
            <a:off x="7380288" y="4508500"/>
            <a:ext cx="1187450" cy="5762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/>
          <p:cNvCxnSpPr/>
          <p:nvPr/>
        </p:nvCxnSpPr>
        <p:spPr>
          <a:xfrm>
            <a:off x="8459788" y="4149725"/>
            <a:ext cx="107950" cy="9350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08" name="文字方塊 11"/>
          <p:cNvSpPr txBox="1">
            <a:spLocks noChangeArrowheads="1"/>
          </p:cNvSpPr>
          <p:nvPr/>
        </p:nvSpPr>
        <p:spPr bwMode="auto">
          <a:xfrm>
            <a:off x="7380288" y="3860800"/>
            <a:ext cx="3603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>
                <a:latin typeface="Calibri" pitchFamily="34" charset="0"/>
              </a:rPr>
              <a:t>2</a:t>
            </a:r>
            <a:endParaRPr kumimoji="0" lang="zh-TW" altLang="en-US">
              <a:latin typeface="Calibri" pitchFamily="34" charset="0"/>
            </a:endParaRPr>
          </a:p>
        </p:txBody>
      </p:sp>
      <p:sp>
        <p:nvSpPr>
          <p:cNvPr id="51209" name="文字方塊 13"/>
          <p:cNvSpPr txBox="1">
            <a:spLocks noChangeArrowheads="1"/>
          </p:cNvSpPr>
          <p:nvPr/>
        </p:nvSpPr>
        <p:spPr bwMode="auto">
          <a:xfrm>
            <a:off x="8101013" y="3644900"/>
            <a:ext cx="3587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>
                <a:latin typeface="Calibri" pitchFamily="34" charset="0"/>
              </a:rPr>
              <a:t>1</a:t>
            </a:r>
            <a:endParaRPr kumimoji="0" lang="zh-TW" altLang="en-US">
              <a:latin typeface="Calibri" pitchFamily="34" charset="0"/>
            </a:endParaRPr>
          </a:p>
        </p:txBody>
      </p:sp>
      <p:sp>
        <p:nvSpPr>
          <p:cNvPr id="51210" name="文字方塊 14"/>
          <p:cNvSpPr txBox="1">
            <a:spLocks noChangeArrowheads="1"/>
          </p:cNvSpPr>
          <p:nvPr/>
        </p:nvSpPr>
        <p:spPr bwMode="auto">
          <a:xfrm>
            <a:off x="8172450" y="4292600"/>
            <a:ext cx="3603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>
                <a:latin typeface="Calibri" pitchFamily="34" charset="0"/>
              </a:rPr>
              <a:t>2</a:t>
            </a:r>
            <a:endParaRPr kumimoji="0" lang="zh-TW" altLang="en-US">
              <a:latin typeface="Calibri" pitchFamily="34" charset="0"/>
            </a:endParaRPr>
          </a:p>
        </p:txBody>
      </p:sp>
      <p:sp>
        <p:nvSpPr>
          <p:cNvPr id="51211" name="文字方塊 18"/>
          <p:cNvSpPr txBox="1">
            <a:spLocks noChangeArrowheads="1"/>
          </p:cNvSpPr>
          <p:nvPr/>
        </p:nvSpPr>
        <p:spPr bwMode="auto">
          <a:xfrm>
            <a:off x="7667625" y="4724400"/>
            <a:ext cx="3603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>
                <a:latin typeface="Calibri" pitchFamily="34" charset="0"/>
              </a:rPr>
              <a:t>3</a:t>
            </a:r>
            <a:endParaRPr kumimoji="0" lang="zh-TW" alt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Proposition 1</a:t>
            </a:r>
            <a:endParaRPr lang="zh-TW" altLang="en-US" smtClean="0"/>
          </a:p>
        </p:txBody>
      </p:sp>
      <p:sp>
        <p:nvSpPr>
          <p:cNvPr id="52226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>
                <a:solidFill>
                  <a:srgbClr val="0070C0"/>
                </a:solidFill>
              </a:rPr>
              <a:t>The integer program above is a formulation of STACKMST.</a:t>
            </a:r>
          </a:p>
          <a:p>
            <a:pPr lvl="1"/>
            <a:r>
              <a:rPr lang="en-US" altLang="zh-TW" smtClean="0"/>
              <a:t>claim E(T) ∩ B = F and that the revenue of T is exactly the objective value for x.</a:t>
            </a:r>
          </a:p>
          <a:p>
            <a:pPr lvl="1"/>
            <a:endParaRPr lang="en-US" altLang="zh-TW" smtClean="0"/>
          </a:p>
          <a:p>
            <a:r>
              <a:rPr lang="en-US" altLang="zh-TW" smtClean="0"/>
              <a:t>let </a:t>
            </a:r>
            <a:r>
              <a:rPr lang="en-US" altLang="zh-TW" i="1" smtClean="0"/>
              <a:t>F </a:t>
            </a:r>
            <a:r>
              <a:rPr lang="en-US" altLang="zh-TW" smtClean="0"/>
              <a:t>= {</a:t>
            </a:r>
            <a:r>
              <a:rPr lang="en-US" altLang="zh-TW" i="1" smtClean="0"/>
              <a:t>e </a:t>
            </a:r>
            <a:r>
              <a:rPr lang="en-US" altLang="zh-TW" smtClean="0"/>
              <a:t>∈ </a:t>
            </a:r>
            <a:r>
              <a:rPr lang="en-US" altLang="zh-TW" i="1" smtClean="0"/>
              <a:t>B </a:t>
            </a:r>
            <a:r>
              <a:rPr lang="en-US" altLang="zh-TW" smtClean="0"/>
              <a:t>: </a:t>
            </a:r>
            <a:r>
              <a:rPr lang="en-US" altLang="zh-TW" i="1" smtClean="0"/>
              <a:t>x</a:t>
            </a:r>
            <a:r>
              <a:rPr lang="en-US" altLang="zh-TW" baseline="-25000" smtClean="0"/>
              <a:t>1</a:t>
            </a:r>
            <a:r>
              <a:rPr lang="en-US" altLang="zh-TW" i="1" baseline="-25000" smtClean="0"/>
              <a:t>,e</a:t>
            </a:r>
            <a:r>
              <a:rPr lang="en-US" altLang="zh-TW" i="1" smtClean="0"/>
              <a:t> </a:t>
            </a:r>
            <a:r>
              <a:rPr lang="en-US" altLang="zh-TW" smtClean="0"/>
              <a:t>= 1}</a:t>
            </a:r>
          </a:p>
          <a:p>
            <a:r>
              <a:rPr lang="en-US" altLang="zh-TW" smtClean="0"/>
              <a:t>For </a:t>
            </a:r>
            <a:r>
              <a:rPr lang="en-US" altLang="zh-TW" i="1" smtClean="0"/>
              <a:t>e </a:t>
            </a:r>
            <a:r>
              <a:rPr lang="en-US" altLang="zh-TW" smtClean="0"/>
              <a:t>∈ </a:t>
            </a:r>
            <a:r>
              <a:rPr lang="en-US" altLang="zh-TW" i="1" smtClean="0"/>
              <a:t>F</a:t>
            </a:r>
            <a:r>
              <a:rPr lang="en-US" altLang="zh-TW" smtClean="0"/>
              <a:t>, let </a:t>
            </a:r>
            <a:r>
              <a:rPr lang="en-US" altLang="zh-TW" i="1" smtClean="0"/>
              <a:t>p(e) </a:t>
            </a:r>
            <a:r>
              <a:rPr lang="en-US" altLang="zh-TW" smtClean="0"/>
              <a:t>= </a:t>
            </a:r>
            <a:r>
              <a:rPr lang="en-US" altLang="zh-TW" i="1" smtClean="0"/>
              <a:t>c</a:t>
            </a:r>
            <a:r>
              <a:rPr lang="en-US" altLang="zh-TW" i="1" baseline="-25000" smtClean="0"/>
              <a:t>j</a:t>
            </a:r>
            <a:r>
              <a:rPr lang="en-US" altLang="zh-TW" i="1" smtClean="0"/>
              <a:t> </a:t>
            </a:r>
            <a:r>
              <a:rPr lang="en-US" altLang="zh-TW" smtClean="0"/>
              <a:t>if </a:t>
            </a:r>
            <a:r>
              <a:rPr lang="en-US" altLang="zh-TW" i="1" smtClean="0"/>
              <a:t>j </a:t>
            </a:r>
            <a:r>
              <a:rPr lang="en-US" altLang="zh-TW" smtClean="0"/>
              <a:t>is the last index for which </a:t>
            </a:r>
            <a:r>
              <a:rPr lang="en-US" altLang="zh-TW" i="1" smtClean="0"/>
              <a:t>x</a:t>
            </a:r>
            <a:r>
              <a:rPr lang="en-US" altLang="zh-TW" i="1" baseline="-25000" smtClean="0"/>
              <a:t>j,e </a:t>
            </a:r>
            <a:r>
              <a:rPr lang="en-US" altLang="zh-TW" smtClean="0"/>
              <a:t>= 1 and, for </a:t>
            </a:r>
            <a:r>
              <a:rPr lang="en-US" altLang="zh-TW" i="1" smtClean="0"/>
              <a:t>e </a:t>
            </a:r>
            <a:r>
              <a:rPr lang="en-US" altLang="zh-TW" smtClean="0"/>
              <a:t>∈ </a:t>
            </a:r>
            <a:r>
              <a:rPr lang="en-US" altLang="zh-TW" i="1" smtClean="0"/>
              <a:t>B</a:t>
            </a:r>
            <a:r>
              <a:rPr lang="en-US" altLang="zh-TW" smtClean="0"/>
              <a:t>−</a:t>
            </a:r>
            <a:r>
              <a:rPr lang="en-US" altLang="zh-TW" i="1" smtClean="0"/>
              <a:t>F</a:t>
            </a:r>
            <a:r>
              <a:rPr lang="en-US" altLang="zh-TW" smtClean="0"/>
              <a:t>, let </a:t>
            </a:r>
            <a:r>
              <a:rPr lang="en-US" altLang="zh-TW" i="1" smtClean="0"/>
              <a:t>p(e)</a:t>
            </a:r>
            <a:r>
              <a:rPr lang="en-US" altLang="zh-TW" smtClean="0"/>
              <a:t>=∞.</a:t>
            </a: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Proof of Proposition 1 </a:t>
            </a:r>
            <a:endParaRPr lang="zh-TW" altLang="en-US" smtClean="0"/>
          </a:p>
        </p:txBody>
      </p:sp>
      <p:sp>
        <p:nvSpPr>
          <p:cNvPr id="53250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r>
              <a:rPr lang="en-US" altLang="zh-TW" smtClean="0"/>
              <a:t>Assume that all edges e</a:t>
            </a:r>
            <a:r>
              <a:rPr lang="en-US" altLang="zh-TW" i="1" smtClean="0"/>
              <a:t> </a:t>
            </a:r>
            <a:r>
              <a:rPr lang="en-US" altLang="zh-TW" smtClean="0"/>
              <a:t>∈ F of price less than c</a:t>
            </a:r>
            <a:r>
              <a:rPr lang="en-US" altLang="zh-TW" baseline="-25000" smtClean="0"/>
              <a:t>j</a:t>
            </a:r>
            <a:r>
              <a:rPr lang="en-US" altLang="zh-TW" smtClean="0"/>
              <a:t> are in T , for some j ≥ 2. Consider some edge f with p(f) = c</a:t>
            </a:r>
            <a:r>
              <a:rPr lang="en-US" altLang="zh-TW" baseline="-25000" smtClean="0"/>
              <a:t>j</a:t>
            </a:r>
            <a:r>
              <a:rPr lang="en-US" altLang="zh-TW" smtClean="0"/>
              <a:t> . Suppose that f is not in T . </a:t>
            </a:r>
          </a:p>
          <a:p>
            <a:pPr lvl="1"/>
            <a:r>
              <a:rPr lang="en-US" altLang="zh-TW" smtClean="0"/>
              <a:t>This means that there exists a cycle in G consisting of blue edges of price at most c</a:t>
            </a:r>
            <a:r>
              <a:rPr lang="en-US" altLang="zh-TW" baseline="-25000" smtClean="0"/>
              <a:t>j</a:t>
            </a:r>
            <a:r>
              <a:rPr lang="en-US" altLang="zh-TW" smtClean="0"/>
              <a:t> and of red edges of price at most c</a:t>
            </a:r>
            <a:r>
              <a:rPr lang="en-US" altLang="zh-TW" baseline="-25000" smtClean="0"/>
              <a:t>j−1</a:t>
            </a:r>
            <a:r>
              <a:rPr lang="en-US" altLang="zh-TW" smtClean="0"/>
              <a:t>. </a:t>
            </a:r>
          </a:p>
          <a:p>
            <a:pPr lvl="1"/>
            <a:r>
              <a:rPr lang="en-US" altLang="zh-TW" smtClean="0"/>
              <a:t>But then (5) is violated, a contradiction.</a:t>
            </a:r>
          </a:p>
          <a:p>
            <a:pPr lvl="1"/>
            <a:r>
              <a:rPr lang="en-US" altLang="zh-TW" smtClean="0"/>
              <a:t>all edges of </a:t>
            </a:r>
            <a:r>
              <a:rPr lang="en-US" altLang="zh-TW" i="1" smtClean="0"/>
              <a:t>F </a:t>
            </a:r>
            <a:r>
              <a:rPr lang="en-US" altLang="zh-TW" smtClean="0"/>
              <a:t>belong to </a:t>
            </a:r>
            <a:r>
              <a:rPr lang="en-US" altLang="zh-TW" i="1" smtClean="0"/>
              <a:t>T </a:t>
            </a:r>
            <a:r>
              <a:rPr lang="en-US" altLang="zh-TW" smtClean="0"/>
              <a:t>.</a:t>
            </a:r>
          </a:p>
          <a:p>
            <a:pPr lvl="1"/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/>
              <a:t>We define a vector </a:t>
            </a:r>
            <a:r>
              <a:rPr lang="en-US" altLang="zh-TW" dirty="0" smtClean="0"/>
              <a:t>x as </a:t>
            </a:r>
            <a:r>
              <a:rPr lang="en-US" altLang="zh-TW" dirty="0"/>
              <a:t>follows: </a:t>
            </a:r>
            <a:r>
              <a:rPr lang="en-US" altLang="zh-TW" dirty="0" smtClean="0"/>
              <a:t>                       for e</a:t>
            </a:r>
            <a:r>
              <a:rPr lang="en-US" altLang="zh-TW" i="1" dirty="0"/>
              <a:t> </a:t>
            </a:r>
            <a:r>
              <a:rPr lang="en-US" altLang="zh-TW" dirty="0"/>
              <a:t>∈ </a:t>
            </a:r>
            <a:r>
              <a:rPr lang="en-US" altLang="zh-TW" dirty="0" smtClean="0"/>
              <a:t>B</a:t>
            </a:r>
            <a:r>
              <a:rPr lang="en-US" altLang="zh-TW" dirty="0"/>
              <a:t>, 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i,e</a:t>
            </a:r>
            <a:r>
              <a:rPr lang="en-US" altLang="zh-TW" dirty="0"/>
              <a:t> = 1 if </a:t>
            </a:r>
            <a:r>
              <a:rPr lang="en-US" altLang="zh-TW" dirty="0" smtClean="0"/>
              <a:t>e</a:t>
            </a:r>
            <a:r>
              <a:rPr lang="en-US" altLang="zh-TW" i="1" dirty="0"/>
              <a:t> </a:t>
            </a:r>
            <a:r>
              <a:rPr lang="en-US" altLang="zh-TW" dirty="0"/>
              <a:t>∈ </a:t>
            </a:r>
            <a:r>
              <a:rPr lang="en-US" altLang="zh-TW" dirty="0" smtClean="0"/>
              <a:t>F </a:t>
            </a:r>
            <a:r>
              <a:rPr lang="en-US" altLang="zh-TW" dirty="0"/>
              <a:t>and p(e) ≥ </a:t>
            </a:r>
            <a:r>
              <a:rPr lang="en-US" altLang="zh-TW" dirty="0" smtClean="0"/>
              <a:t>ci </a:t>
            </a:r>
            <a:r>
              <a:rPr lang="en-US" altLang="zh-TW" dirty="0"/>
              <a:t>, otherwise 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i,e</a:t>
            </a:r>
            <a:r>
              <a:rPr lang="en-US" altLang="zh-TW" dirty="0"/>
              <a:t> = 0</a:t>
            </a:r>
            <a:r>
              <a:rPr lang="en-US" altLang="zh-TW" dirty="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/>
              <a:t>It is </a:t>
            </a:r>
            <a:r>
              <a:rPr lang="en-US" altLang="zh-TW" dirty="0" smtClean="0"/>
              <a:t>easily checked </a:t>
            </a:r>
            <a:r>
              <a:rPr lang="en-US" altLang="zh-TW" dirty="0"/>
              <a:t>that the revenue given by </a:t>
            </a:r>
            <a:r>
              <a:rPr lang="en-US" altLang="zh-TW" i="1" dirty="0"/>
              <a:t>p </a:t>
            </a:r>
            <a:r>
              <a:rPr lang="en-US" altLang="zh-TW" dirty="0"/>
              <a:t>equals the objective function of the IP for </a:t>
            </a:r>
            <a:r>
              <a:rPr lang="en-US" altLang="zh-TW" i="1" dirty="0"/>
              <a:t>x</a:t>
            </a:r>
            <a:r>
              <a:rPr lang="en-US" altLang="zh-TW" dirty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If </a:t>
            </a:r>
            <a:r>
              <a:rPr lang="en-US" altLang="zh-TW" dirty="0"/>
              <a:t>x violates (5) for some e</a:t>
            </a:r>
            <a:r>
              <a:rPr lang="en-US" altLang="zh-TW" i="1" dirty="0"/>
              <a:t> </a:t>
            </a:r>
            <a:r>
              <a:rPr lang="en-US" altLang="zh-TW" dirty="0"/>
              <a:t>∈ F, </a:t>
            </a:r>
            <a:r>
              <a:rPr lang="en-US" altLang="zh-TW" dirty="0" smtClean="0"/>
              <a:t>                      then </a:t>
            </a:r>
            <a:r>
              <a:rPr lang="en-US" altLang="zh-TW" dirty="0"/>
              <a:t>e also violates the min-max formula given in Lemma 2. </a:t>
            </a:r>
            <a:r>
              <a:rPr lang="en-US" altLang="zh-TW" dirty="0" smtClean="0"/>
              <a:t>This </a:t>
            </a:r>
            <a:r>
              <a:rPr lang="en-US" altLang="zh-TW" dirty="0"/>
              <a:t>completes the proof.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Proposition 2</a:t>
            </a:r>
            <a:endParaRPr lang="zh-TW" altLang="en-US" smtClean="0"/>
          </a:p>
        </p:txBody>
      </p:sp>
      <p:sp>
        <p:nvSpPr>
          <p:cNvPr id="55298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>
                <a:solidFill>
                  <a:srgbClr val="0070C0"/>
                </a:solidFill>
              </a:rPr>
              <a:t>The LP can be separated in polynomial time.</a:t>
            </a:r>
          </a:p>
          <a:p>
            <a:endParaRPr lang="en-US" altLang="zh-TW" smtClean="0"/>
          </a:p>
          <a:p>
            <a:r>
              <a:rPr lang="en-US" altLang="zh-TW" smtClean="0"/>
              <a:t>For fixed </a:t>
            </a:r>
            <a:r>
              <a:rPr lang="en-US" altLang="zh-TW" i="1" smtClean="0"/>
              <a:t>j</a:t>
            </a:r>
            <a:r>
              <a:rPr lang="en-US" altLang="zh-TW" smtClean="0"/>
              <a:t>, (4) can be separated in polynomial time using standard techniques for the forest polytope.</a:t>
            </a:r>
          </a:p>
          <a:p>
            <a:r>
              <a:rPr lang="en-US" altLang="zh-TW" smtClean="0"/>
              <a:t>(6) can obviously be separated in polynomial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56322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(5) can be rewritten as</a:t>
            </a:r>
            <a:endParaRPr lang="zh-TW" altLang="en-US" smtClean="0"/>
          </a:p>
          <a:p>
            <a:endParaRPr lang="en-US" altLang="zh-TW" smtClean="0"/>
          </a:p>
          <a:p>
            <a:endParaRPr lang="en-US" altLang="zh-TW" smtClean="0"/>
          </a:p>
          <a:p>
            <a:r>
              <a:rPr lang="en-US" altLang="zh-TW" smtClean="0"/>
              <a:t>Thus, for each fixed </a:t>
            </a:r>
            <a:r>
              <a:rPr lang="en-US" altLang="zh-TW" i="1" smtClean="0"/>
              <a:t>j </a:t>
            </a:r>
            <a:r>
              <a:rPr lang="en-US" altLang="zh-TW" smtClean="0"/>
              <a:t>and </a:t>
            </a:r>
            <a:r>
              <a:rPr lang="en-US" altLang="zh-TW" i="1" smtClean="0"/>
              <a:t>f </a:t>
            </a:r>
            <a:r>
              <a:rPr lang="en-US" altLang="zh-TW" smtClean="0"/>
              <a:t>= </a:t>
            </a:r>
            <a:r>
              <a:rPr lang="en-US" altLang="zh-TW" i="1" smtClean="0"/>
              <a:t>ab</a:t>
            </a:r>
            <a:r>
              <a:rPr lang="en-US" altLang="zh-TW" smtClean="0"/>
              <a:t>, (5) can be separated by finding a shortest </a:t>
            </a:r>
            <a:r>
              <a:rPr lang="en-US" altLang="zh-TW" i="1" smtClean="0"/>
              <a:t>ab</a:t>
            </a:r>
            <a:r>
              <a:rPr lang="en-US" altLang="zh-TW" smtClean="0"/>
              <a:t>-path in the graph </a:t>
            </a:r>
            <a:r>
              <a:rPr lang="en-US" altLang="zh-TW" i="1" smtClean="0"/>
              <a:t>(V , (B </a:t>
            </a:r>
            <a:r>
              <a:rPr lang="en-US" altLang="zh-TW" smtClean="0"/>
              <a:t>∪ </a:t>
            </a:r>
            <a:r>
              <a:rPr lang="en-US" altLang="zh-TW" i="1" smtClean="0"/>
              <a:t>R</a:t>
            </a:r>
            <a:r>
              <a:rPr lang="en-US" altLang="zh-TW" i="1" baseline="-25000" smtClean="0"/>
              <a:t>j</a:t>
            </a:r>
            <a:r>
              <a:rPr lang="en-US" altLang="zh-TW" baseline="-25000" smtClean="0"/>
              <a:t>−1</a:t>
            </a:r>
            <a:r>
              <a:rPr lang="en-US" altLang="zh-TW" i="1" smtClean="0"/>
              <a:t>) </a:t>
            </a:r>
            <a:r>
              <a:rPr lang="en-US" altLang="zh-TW" smtClean="0"/>
              <a:t>− </a:t>
            </a:r>
            <a:r>
              <a:rPr lang="en-US" altLang="zh-TW" i="1" smtClean="0"/>
              <a:t>f ) </a:t>
            </a:r>
            <a:r>
              <a:rPr lang="en-US" altLang="zh-TW" smtClean="0"/>
              <a:t>where every red edge has weight 0 and every blue edge </a:t>
            </a:r>
            <a:r>
              <a:rPr lang="en-US" altLang="zh-TW" i="1" smtClean="0"/>
              <a:t>e </a:t>
            </a:r>
            <a:r>
              <a:rPr lang="en-US" altLang="zh-TW" smtClean="0"/>
              <a:t>has weight 1 − </a:t>
            </a:r>
            <a:r>
              <a:rPr lang="en-US" altLang="zh-TW" i="1" smtClean="0"/>
              <a:t>x</a:t>
            </a:r>
            <a:r>
              <a:rPr lang="en-US" altLang="zh-TW" baseline="-25000" smtClean="0"/>
              <a:t>1</a:t>
            </a:r>
            <a:r>
              <a:rPr lang="en-US" altLang="zh-TW" i="1" baseline="-25000" smtClean="0"/>
              <a:t>,e</a:t>
            </a:r>
            <a:r>
              <a:rPr lang="en-US" altLang="zh-TW" i="1" smtClean="0"/>
              <a:t> </a:t>
            </a:r>
            <a:r>
              <a:rPr lang="en-US" altLang="zh-TW" smtClean="0"/>
              <a:t>.</a:t>
            </a:r>
            <a:endParaRPr lang="zh-TW" altLang="en-US" smtClean="0"/>
          </a:p>
        </p:txBody>
      </p:sp>
      <p:pic>
        <p:nvPicPr>
          <p:cNvPr id="563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43213" y="2330450"/>
            <a:ext cx="2808287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Proposition 3</a:t>
            </a:r>
            <a:endParaRPr lang="zh-TW" altLang="en-US" smtClean="0"/>
          </a:p>
        </p:txBody>
      </p:sp>
      <p:sp>
        <p:nvSpPr>
          <p:cNvPr id="57346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>
                <a:solidFill>
                  <a:srgbClr val="0070C0"/>
                </a:solidFill>
              </a:rPr>
              <a:t>We have (LP) ≤ min{k, 1+lnb, 1+lnW} · (IP), where b denotes the number of blue edges, and W = c</a:t>
            </a:r>
            <a:r>
              <a:rPr lang="en-US" altLang="zh-TW" baseline="-25000" smtClean="0">
                <a:solidFill>
                  <a:srgbClr val="0070C0"/>
                </a:solidFill>
              </a:rPr>
              <a:t>k</a:t>
            </a:r>
            <a:r>
              <a:rPr lang="en-US" altLang="zh-TW" smtClean="0">
                <a:solidFill>
                  <a:srgbClr val="0070C0"/>
                </a:solidFill>
              </a:rPr>
              <a:t>/c</a:t>
            </a:r>
            <a:r>
              <a:rPr lang="en-US" altLang="zh-TW" baseline="-25000" smtClean="0">
                <a:solidFill>
                  <a:srgbClr val="0070C0"/>
                </a:solidFill>
              </a:rPr>
              <a:t>1</a:t>
            </a:r>
            <a:r>
              <a:rPr lang="en-US" altLang="zh-TW" smtClean="0">
                <a:solidFill>
                  <a:srgbClr val="0070C0"/>
                </a:solidFill>
              </a:rPr>
              <a:t> is the maximum ratio between red costs.</a:t>
            </a:r>
          </a:p>
          <a:p>
            <a:endParaRPr lang="en-US" altLang="zh-TW" smtClean="0"/>
          </a:p>
        </p:txBody>
      </p:sp>
      <p:pic>
        <p:nvPicPr>
          <p:cNvPr id="573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775" y="3917950"/>
            <a:ext cx="85344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4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8025" y="4797425"/>
            <a:ext cx="6167438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59394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smtClean="0"/>
          </a:p>
        </p:txBody>
      </p:sp>
      <p:pic>
        <p:nvPicPr>
          <p:cNvPr id="5939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6413" y="981075"/>
            <a:ext cx="8097837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60418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Letting q = max</a:t>
            </a:r>
            <a:r>
              <a:rPr lang="en-US" altLang="zh-TW" baseline="-25000" smtClean="0"/>
              <a:t>i=1,...,k</a:t>
            </a:r>
            <a:r>
              <a:rPr lang="en-US" altLang="zh-TW" smtClean="0"/>
              <a:t> A</a:t>
            </a:r>
            <a:r>
              <a:rPr lang="en-US" altLang="zh-TW" baseline="-25000" smtClean="0"/>
              <a:t>i</a:t>
            </a:r>
            <a:r>
              <a:rPr lang="en-US" altLang="zh-TW" smtClean="0"/>
              <a:t> · c</a:t>
            </a:r>
            <a:r>
              <a:rPr lang="en-US" altLang="zh-TW" baseline="-25000" smtClean="0"/>
              <a:t>i</a:t>
            </a:r>
            <a:r>
              <a:rPr lang="en-US" altLang="zh-TW" smtClean="0"/>
              <a:t> denote the revenue given by the Best-out-of-k algorithm,             we deduce</a:t>
            </a:r>
          </a:p>
          <a:p>
            <a:endParaRPr lang="en-US" altLang="zh-TW" smtClean="0"/>
          </a:p>
          <a:p>
            <a:endParaRPr lang="en-US" altLang="zh-TW" smtClean="0"/>
          </a:p>
          <a:p>
            <a:r>
              <a:rPr lang="en-US" altLang="zh-TW" smtClean="0"/>
              <a:t>and, letting A</a:t>
            </a:r>
            <a:r>
              <a:rPr lang="en-US" altLang="zh-TW" baseline="-25000" smtClean="0"/>
              <a:t>k+1</a:t>
            </a:r>
            <a:r>
              <a:rPr lang="en-US" altLang="zh-TW" smtClean="0"/>
              <a:t> = 0,</a:t>
            </a:r>
            <a:endParaRPr lang="zh-TW" altLang="en-US" smtClean="0"/>
          </a:p>
        </p:txBody>
      </p:sp>
      <p:pic>
        <p:nvPicPr>
          <p:cNvPr id="6041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46188" y="3213100"/>
            <a:ext cx="6278562" cy="10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20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5650" y="5084763"/>
            <a:ext cx="7920038" cy="909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62466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smtClean="0"/>
          </a:p>
        </p:txBody>
      </p:sp>
      <p:pic>
        <p:nvPicPr>
          <p:cNvPr id="6246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650" y="836613"/>
            <a:ext cx="7129463" cy="534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Proposition 4</a:t>
            </a:r>
            <a:endParaRPr lang="zh-TW" altLang="en-US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>
                <a:solidFill>
                  <a:srgbClr val="0070C0"/>
                </a:solidFill>
              </a:rPr>
              <a:t>The integrality gap of the LP is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TW" dirty="0" smtClean="0">
                <a:solidFill>
                  <a:srgbClr val="002060"/>
                </a:solidFill>
              </a:rPr>
              <a:t>k on instances with k distinct costs;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TW" dirty="0" smtClean="0">
                <a:solidFill>
                  <a:srgbClr val="002060"/>
                </a:solidFill>
              </a:rPr>
              <a:t>(</a:t>
            </a:r>
            <a:r>
              <a:rPr lang="en-US" altLang="zh-TW" dirty="0" err="1" smtClean="0">
                <a:solidFill>
                  <a:srgbClr val="002060"/>
                </a:solidFill>
              </a:rPr>
              <a:t>lnW</a:t>
            </a:r>
            <a:r>
              <a:rPr lang="en-US" altLang="zh-TW" dirty="0" smtClean="0">
                <a:solidFill>
                  <a:srgbClr val="002060"/>
                </a:solidFill>
              </a:rPr>
              <a:t>) on instances with maximum ratio between red costs W, and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TW" dirty="0" smtClean="0">
                <a:solidFill>
                  <a:srgbClr val="002060"/>
                </a:solidFill>
              </a:rPr>
              <a:t>(</a:t>
            </a:r>
            <a:r>
              <a:rPr lang="en-US" altLang="zh-TW" dirty="0" err="1" smtClean="0">
                <a:solidFill>
                  <a:srgbClr val="002060"/>
                </a:solidFill>
              </a:rPr>
              <a:t>lnb</a:t>
            </a:r>
            <a:r>
              <a:rPr lang="en-US" altLang="zh-TW" dirty="0" smtClean="0">
                <a:solidFill>
                  <a:srgbClr val="002060"/>
                </a:solidFill>
              </a:rPr>
              <a:t>) on instances with b blue edges.</a:t>
            </a:r>
          </a:p>
          <a:p>
            <a:pPr marL="45720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conclusion</a:t>
            </a:r>
            <a:endParaRPr lang="zh-TW" altLang="en-US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/>
              <a:t>The integrality gap of a natural integer linear programming formulation </a:t>
            </a:r>
            <a:r>
              <a:rPr lang="en-US" altLang="zh-TW" dirty="0" smtClean="0"/>
              <a:t>asymptotically matches </a:t>
            </a:r>
            <a:r>
              <a:rPr lang="en-US" altLang="zh-TW" dirty="0"/>
              <a:t>the approximation guarantee of </a:t>
            </a:r>
            <a:r>
              <a:rPr lang="en-US" altLang="zh-TW" dirty="0" smtClean="0"/>
              <a:t>Best-out-of-k.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zh-TW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Thus, any </a:t>
            </a:r>
            <a:r>
              <a:rPr lang="en-US" altLang="zh-TW" dirty="0"/>
              <a:t>approximation algorithm based on the </a:t>
            </a:r>
            <a:r>
              <a:rPr lang="en-US" altLang="zh-TW" dirty="0">
                <a:solidFill>
                  <a:srgbClr val="00B050"/>
                </a:solidFill>
              </a:rPr>
              <a:t>linear programming </a:t>
            </a:r>
            <a:r>
              <a:rPr lang="en-US" altLang="zh-TW" dirty="0" smtClean="0">
                <a:solidFill>
                  <a:srgbClr val="00B050"/>
                </a:solidFill>
              </a:rPr>
              <a:t>relaxation </a:t>
            </a:r>
            <a:r>
              <a:rPr lang="en-US" altLang="zh-TW" dirty="0" smtClean="0"/>
              <a:t>of </a:t>
            </a:r>
            <a:r>
              <a:rPr lang="en-US" altLang="zh-TW" dirty="0"/>
              <a:t>our integer program (or any weaker relaxation) cannot do better </a:t>
            </a:r>
            <a:r>
              <a:rPr lang="en-US" altLang="zh-TW" dirty="0" smtClean="0"/>
              <a:t>than Best-out-of-k</a:t>
            </a:r>
            <a:r>
              <a:rPr lang="en-US" altLang="zh-TW" dirty="0"/>
              <a:t>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APX-hard</a:t>
            </a:r>
            <a:endParaRPr lang="zh-TW" altLang="en-US" smtClean="0"/>
          </a:p>
        </p:txBody>
      </p:sp>
      <p:sp>
        <p:nvSpPr>
          <p:cNvPr id="18434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smtClean="0"/>
              <a:t>APX</a:t>
            </a:r>
            <a:r>
              <a:rPr lang="en-US" altLang="zh-TW" smtClean="0"/>
              <a:t> (an abbreviation of "approximable") is the set of NP optimization problems that allow polynomial-time approximation algorithms with approximation ratio bounded by a constant (or constant-factor approximation algorithms for short).</a:t>
            </a:r>
            <a:endParaRPr lang="zh-TW" alt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APX-hard</a:t>
            </a:r>
            <a:endParaRPr lang="zh-TW" altLang="en-US" smtClean="0"/>
          </a:p>
        </p:txBody>
      </p:sp>
      <p:sp>
        <p:nvSpPr>
          <p:cNvPr id="19458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If there is a polynomial-time algorithm to solve a problem within every fixed percentage greater than zero (one algorithm for each percentage), then the problem is said to have a polynomial-time approximation scheme (</a:t>
            </a:r>
            <a:r>
              <a:rPr lang="en-US" altLang="zh-TW" b="1" smtClean="0"/>
              <a:t>PTAS</a:t>
            </a:r>
            <a:r>
              <a:rPr lang="en-US" altLang="zh-TW" smtClean="0"/>
              <a:t>).</a:t>
            </a:r>
            <a:endParaRPr lang="zh-TW" alt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APX-hard</a:t>
            </a:r>
            <a:endParaRPr lang="zh-TW" altLang="en-US" smtClean="0"/>
          </a:p>
        </p:txBody>
      </p:sp>
      <p:sp>
        <p:nvSpPr>
          <p:cNvPr id="20482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Unless P=NP, it can be shown that there are problems that are in APX but not in PTAS; that is, problems that can be approximated within some constant factor, but not every constant factor.</a:t>
            </a:r>
            <a:endParaRPr lang="zh-TW" alt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APX-hard</a:t>
            </a:r>
            <a:endParaRPr lang="zh-TW" altLang="en-US" smtClean="0"/>
          </a:p>
        </p:txBody>
      </p:sp>
      <p:sp>
        <p:nvSpPr>
          <p:cNvPr id="21506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A problem is said to be </a:t>
            </a:r>
            <a:r>
              <a:rPr lang="en-US" altLang="zh-TW" b="1" smtClean="0"/>
              <a:t>APX-hard</a:t>
            </a:r>
            <a:r>
              <a:rPr lang="en-US" altLang="zh-TW" smtClean="0"/>
              <a:t> if there is a PTAS reduction from every problem in APX to that problem, and to be APX-complete if the problem is APX-hard and also in APX. As a consequence of P ≠ NP ⇒ PTAS ≠ APX, P ≠ NP ⇒ no APX-hard problem is in PTAS.</a:t>
            </a:r>
            <a:endParaRPr lang="zh-TW" alt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3" name="內容版面配置區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3" cstate="print"/>
            <a:stretch>
              <a:fillRect l="-1630" t="-1752"/>
            </a:stretch>
          </a:blip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>
                <a:noFill/>
              </a:rPr>
              <a:t>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4556</TotalTime>
  <Words>1304</Words>
  <Application>Microsoft Macintosh PowerPoint</Application>
  <PresentationFormat>On-screen Show (4:3)</PresentationFormat>
  <Paragraphs>140</Paragraphs>
  <Slides>42</Slides>
  <Notes>42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簡報設計範本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42</vt:i4>
      </vt:variant>
    </vt:vector>
  </HeadingPairs>
  <TitlesOfParts>
    <vt:vector size="49" baseType="lpstr">
      <vt:lpstr>Calibri</vt:lpstr>
      <vt:lpstr>新細明體</vt:lpstr>
      <vt:lpstr>Arial</vt:lpstr>
      <vt:lpstr>Symbol</vt:lpstr>
      <vt:lpstr>Wingdings</vt:lpstr>
      <vt:lpstr>Office 佈景主題</vt:lpstr>
      <vt:lpstr>Equation</vt:lpstr>
      <vt:lpstr>The Stackelberg Minimum Spanning Tree Game</vt:lpstr>
      <vt:lpstr>Outline </vt:lpstr>
      <vt:lpstr>Introduction </vt:lpstr>
      <vt:lpstr>投影片 4</vt:lpstr>
      <vt:lpstr>APX-hard</vt:lpstr>
      <vt:lpstr>APX-hard</vt:lpstr>
      <vt:lpstr>APX-hard</vt:lpstr>
      <vt:lpstr>APX-hard</vt:lpstr>
      <vt:lpstr>投影片 9</vt:lpstr>
      <vt:lpstr>Step of the game</vt:lpstr>
      <vt:lpstr>Evaluation </vt:lpstr>
      <vt:lpstr>Assumption </vt:lpstr>
      <vt:lpstr>Related work</vt:lpstr>
      <vt:lpstr>Related work</vt:lpstr>
      <vt:lpstr>投影片 15</vt:lpstr>
      <vt:lpstr>Basic results</vt:lpstr>
      <vt:lpstr>投影片 17</vt:lpstr>
      <vt:lpstr>投影片 18</vt:lpstr>
      <vt:lpstr>投影片 19</vt:lpstr>
      <vt:lpstr>投影片 20</vt:lpstr>
      <vt:lpstr>投影片 21</vt:lpstr>
      <vt:lpstr>Complexity and Inapproximability</vt:lpstr>
      <vt:lpstr>Hardness I</vt:lpstr>
      <vt:lpstr>APX (approximable)</vt:lpstr>
      <vt:lpstr>Hardness II</vt:lpstr>
      <vt:lpstr>Hardness II (cont’d)</vt:lpstr>
      <vt:lpstr>Linear Programming Relaxation</vt:lpstr>
      <vt:lpstr>投影片 28</vt:lpstr>
      <vt:lpstr>The integer programming formulation</vt:lpstr>
      <vt:lpstr>Some intuition</vt:lpstr>
      <vt:lpstr>投影片 31</vt:lpstr>
      <vt:lpstr>Proposition 1</vt:lpstr>
      <vt:lpstr>Proof of Proposition 1 </vt:lpstr>
      <vt:lpstr>投影片 34</vt:lpstr>
      <vt:lpstr>Proposition 2</vt:lpstr>
      <vt:lpstr>投影片 36</vt:lpstr>
      <vt:lpstr>Proposition 3</vt:lpstr>
      <vt:lpstr>投影片 38</vt:lpstr>
      <vt:lpstr>投影片 39</vt:lpstr>
      <vt:lpstr>投影片 40</vt:lpstr>
      <vt:lpstr>Proposition 4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root</dc:creator>
  <cp:lastModifiedBy>命題光碟</cp:lastModifiedBy>
  <cp:revision>22</cp:revision>
  <dcterms:created xsi:type="dcterms:W3CDTF">2011-12-13T06:12:55Z</dcterms:created>
  <dcterms:modified xsi:type="dcterms:W3CDTF">2012-01-04T00:48:01Z</dcterms:modified>
</cp:coreProperties>
</file>