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60"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4" r:id="rId25"/>
    <p:sldId id="383"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260" r:id="rId78"/>
    <p:sldId id="295" r:id="rId79"/>
    <p:sldId id="296" r:id="rId80"/>
    <p:sldId id="297" r:id="rId81"/>
    <p:sldId id="298" r:id="rId82"/>
    <p:sldId id="299" r:id="rId83"/>
    <p:sldId id="300" r:id="rId84"/>
    <p:sldId id="301" r:id="rId85"/>
    <p:sldId id="302" r:id="rId86"/>
    <p:sldId id="303" r:id="rId87"/>
    <p:sldId id="304" r:id="rId88"/>
    <p:sldId id="305" r:id="rId89"/>
    <p:sldId id="306" r:id="rId90"/>
    <p:sldId id="307"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3366" autoAdjust="0"/>
  </p:normalViewPr>
  <p:slideViewPr>
    <p:cSldViewPr>
      <p:cViewPr varScale="1">
        <p:scale>
          <a:sx n="76" d="100"/>
          <a:sy n="76" d="100"/>
        </p:scale>
        <p:origin x="-828" y="-84"/>
      </p:cViewPr>
      <p:guideLst>
        <p:guide orient="horz" pos="2160"/>
        <p:guide pos="2880"/>
      </p:guideLst>
    </p:cSldViewPr>
  </p:slideViewPr>
  <p:outlineViewPr>
    <p:cViewPr>
      <p:scale>
        <a:sx n="33" d="100"/>
        <a:sy n="33" d="100"/>
      </p:scale>
      <p:origin x="0" y="148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11F4B-48A8-4862-818C-27C99F4F0403}"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zh-TW" altLang="en-US"/>
        </a:p>
      </dgm:t>
    </dgm:pt>
    <dgm:pt modelId="{8C289307-6ADC-4679-A355-A0A6BF477FC1}">
      <dgm:prSet phldrT="[文字]" custT="1"/>
      <dgm:spPr/>
      <dgm:t>
        <a:bodyPr/>
        <a:lstStyle/>
        <a:p>
          <a:pPr algn="l"/>
          <a:r>
            <a:rPr lang="en-US" altLang="zh-TW" sz="2800" dirty="0" smtClean="0"/>
            <a:t>PATH1</a:t>
          </a:r>
          <a:endParaRPr lang="zh-TW" altLang="en-US" sz="2800" dirty="0"/>
        </a:p>
      </dgm:t>
    </dgm:pt>
    <dgm:pt modelId="{8CF08D23-2364-4221-8FE4-7F755BDBC2F6}" type="parTrans" cxnId="{8EFDE998-DEFB-459D-BB92-C2AB5031FF3E}">
      <dgm:prSet/>
      <dgm:spPr/>
      <dgm:t>
        <a:bodyPr/>
        <a:lstStyle/>
        <a:p>
          <a:pPr algn="l"/>
          <a:endParaRPr lang="zh-TW" altLang="en-US" sz="2400"/>
        </a:p>
      </dgm:t>
    </dgm:pt>
    <dgm:pt modelId="{43975308-EDD5-43B7-97AA-BFC023FC5A62}" type="sibTrans" cxnId="{8EFDE998-DEFB-459D-BB92-C2AB5031FF3E}">
      <dgm:prSet custT="1"/>
      <dgm:spPr/>
      <dgm:t>
        <a:bodyPr/>
        <a:lstStyle/>
        <a:p>
          <a:pPr algn="l"/>
          <a:endParaRPr lang="zh-TW" altLang="en-US" sz="1800"/>
        </a:p>
      </dgm:t>
    </dgm:pt>
    <dgm:pt modelId="{0566D00D-7990-43D3-9F7B-52442E88653A}">
      <dgm:prSet phldrT="[文字]" custT="1"/>
      <dgm:spPr/>
      <dgm:t>
        <a:bodyPr/>
        <a:lstStyle/>
        <a:p>
          <a:pPr algn="l"/>
          <a:r>
            <a:rPr lang="en-US" altLang="zh-TW" sz="1800" dirty="0" smtClean="0"/>
            <a:t>Phase 1: Gather information.</a:t>
          </a:r>
          <a:endParaRPr lang="zh-TW" altLang="en-US" sz="1800" dirty="0"/>
        </a:p>
      </dgm:t>
    </dgm:pt>
    <dgm:pt modelId="{B4DA44CF-8DD9-40DA-81BA-5102FCB7A406}" type="parTrans" cxnId="{427FADA2-4D29-473F-A2E3-DC44D803D950}">
      <dgm:prSet/>
      <dgm:spPr/>
      <dgm:t>
        <a:bodyPr/>
        <a:lstStyle/>
        <a:p>
          <a:pPr algn="l"/>
          <a:endParaRPr lang="zh-TW" altLang="en-US" sz="2400"/>
        </a:p>
      </dgm:t>
    </dgm:pt>
    <dgm:pt modelId="{5160E4C5-5BF5-4C14-B14B-A8610002E0A0}" type="sibTrans" cxnId="{427FADA2-4D29-473F-A2E3-DC44D803D950}">
      <dgm:prSet/>
      <dgm:spPr/>
      <dgm:t>
        <a:bodyPr/>
        <a:lstStyle/>
        <a:p>
          <a:pPr algn="l"/>
          <a:endParaRPr lang="zh-TW" altLang="en-US" sz="2400"/>
        </a:p>
      </dgm:t>
    </dgm:pt>
    <dgm:pt modelId="{AB94B81A-6427-48BD-810A-1E28CC0EA46E}">
      <dgm:prSet phldrT="[文字]" custT="1"/>
      <dgm:spPr/>
      <dgm:t>
        <a:bodyPr/>
        <a:lstStyle/>
        <a:p>
          <a:pPr algn="l"/>
          <a:r>
            <a:rPr lang="en-US" altLang="zh-TW" sz="1800" dirty="0" smtClean="0"/>
            <a:t>Phase 2:     Use faster feasibility test to complete parametric search.</a:t>
          </a:r>
          <a:endParaRPr lang="zh-TW" altLang="en-US" sz="1800" dirty="0"/>
        </a:p>
      </dgm:t>
    </dgm:pt>
    <dgm:pt modelId="{46BB3BBE-0472-4BB8-8835-6425AA5296BC}" type="parTrans" cxnId="{33912667-EB09-4BE0-BB3E-6689C49E74BA}">
      <dgm:prSet/>
      <dgm:spPr/>
      <dgm:t>
        <a:bodyPr/>
        <a:lstStyle/>
        <a:p>
          <a:pPr algn="l"/>
          <a:endParaRPr lang="zh-TW" altLang="en-US" sz="2400"/>
        </a:p>
      </dgm:t>
    </dgm:pt>
    <dgm:pt modelId="{146B5149-A398-4534-8539-C9AE3F790E64}" type="sibTrans" cxnId="{33912667-EB09-4BE0-BB3E-6689C49E74BA}">
      <dgm:prSet/>
      <dgm:spPr/>
      <dgm:t>
        <a:bodyPr/>
        <a:lstStyle/>
        <a:p>
          <a:pPr algn="l"/>
          <a:endParaRPr lang="zh-TW" altLang="en-US" sz="2400"/>
        </a:p>
      </dgm:t>
    </dgm:pt>
    <dgm:pt modelId="{044AC176-D725-4504-BCE7-55A73EB021E8}">
      <dgm:prSet phldrT="[文字]" custT="1"/>
      <dgm:spPr/>
      <dgm:t>
        <a:bodyPr/>
        <a:lstStyle/>
        <a:p>
          <a:pPr algn="l"/>
          <a:r>
            <a:rPr lang="en-US" altLang="zh-TW" sz="2800" dirty="0" smtClean="0"/>
            <a:t>PATH2</a:t>
          </a:r>
          <a:endParaRPr lang="zh-TW" altLang="en-US" sz="2800" dirty="0"/>
        </a:p>
      </dgm:t>
    </dgm:pt>
    <dgm:pt modelId="{FCFED72C-090B-47CE-8D09-43C0F275F587}" type="parTrans" cxnId="{9DD2A6D6-15BB-4886-8889-E208FFB1B88C}">
      <dgm:prSet/>
      <dgm:spPr/>
      <dgm:t>
        <a:bodyPr/>
        <a:lstStyle/>
        <a:p>
          <a:pPr algn="l"/>
          <a:endParaRPr lang="zh-TW" altLang="en-US" sz="2400"/>
        </a:p>
      </dgm:t>
    </dgm:pt>
    <dgm:pt modelId="{6517AEF2-29DD-401F-8ADA-700D86837B78}" type="sibTrans" cxnId="{9DD2A6D6-15BB-4886-8889-E208FFB1B88C}">
      <dgm:prSet custT="1"/>
      <dgm:spPr/>
      <dgm:t>
        <a:bodyPr/>
        <a:lstStyle/>
        <a:p>
          <a:pPr algn="l"/>
          <a:endParaRPr lang="zh-TW" altLang="en-US" sz="1800"/>
        </a:p>
      </dgm:t>
    </dgm:pt>
    <dgm:pt modelId="{319946C1-30DC-43F5-B807-FA26E70BE745}">
      <dgm:prSet phldrT="[文字]" custT="1"/>
      <dgm:spPr/>
      <dgm:t>
        <a:bodyPr/>
        <a:lstStyle/>
        <a:p>
          <a:pPr algn="l"/>
          <a:r>
            <a:rPr lang="en-US" altLang="zh-TW" sz="1800" dirty="0" smtClean="0"/>
            <a:t>Gather information in more than one phases.</a:t>
          </a:r>
          <a:endParaRPr lang="zh-TW" altLang="en-US" sz="1800" dirty="0"/>
        </a:p>
      </dgm:t>
    </dgm:pt>
    <dgm:pt modelId="{69EE9DBE-437A-42A6-BF93-3395EE8DE87C}" type="parTrans" cxnId="{1EBFCD41-64AD-48DC-9F4B-20DC895FA22A}">
      <dgm:prSet/>
      <dgm:spPr/>
      <dgm:t>
        <a:bodyPr/>
        <a:lstStyle/>
        <a:p>
          <a:pPr algn="l"/>
          <a:endParaRPr lang="zh-TW" altLang="en-US" sz="2400"/>
        </a:p>
      </dgm:t>
    </dgm:pt>
    <dgm:pt modelId="{F17A6151-D87D-4090-A18E-A266B24612AD}" type="sibTrans" cxnId="{1EBFCD41-64AD-48DC-9F4B-20DC895FA22A}">
      <dgm:prSet/>
      <dgm:spPr/>
      <dgm:t>
        <a:bodyPr/>
        <a:lstStyle/>
        <a:p>
          <a:pPr algn="l"/>
          <a:endParaRPr lang="zh-TW" altLang="en-US" sz="2400"/>
        </a:p>
      </dgm:t>
    </dgm:pt>
    <dgm:pt modelId="{7AFF05E2-563B-4880-98C2-D10047C1B838}">
      <dgm:prSet phldrT="[文字]" custT="1"/>
      <dgm:spPr/>
      <dgm:t>
        <a:bodyPr/>
        <a:lstStyle/>
        <a:p>
          <a:pPr algn="l"/>
          <a:r>
            <a:rPr lang="en-US" altLang="zh-TW" sz="2800" dirty="0" smtClean="0"/>
            <a:t>PATH3</a:t>
          </a:r>
          <a:endParaRPr lang="zh-TW" altLang="en-US" sz="2800" dirty="0"/>
        </a:p>
      </dgm:t>
    </dgm:pt>
    <dgm:pt modelId="{B51BC1DC-F1A4-4BC4-AF21-F807DE33382A}" type="parTrans" cxnId="{36C9AE86-4AAF-4719-BF1A-279A86E57453}">
      <dgm:prSet/>
      <dgm:spPr/>
      <dgm:t>
        <a:bodyPr/>
        <a:lstStyle/>
        <a:p>
          <a:pPr algn="l"/>
          <a:endParaRPr lang="zh-TW" altLang="en-US" sz="2400"/>
        </a:p>
      </dgm:t>
    </dgm:pt>
    <dgm:pt modelId="{9D2859D1-94BB-40B3-AE58-8BEC27F378A7}" type="sibTrans" cxnId="{36C9AE86-4AAF-4719-BF1A-279A86E57453}">
      <dgm:prSet/>
      <dgm:spPr/>
      <dgm:t>
        <a:bodyPr/>
        <a:lstStyle/>
        <a:p>
          <a:pPr algn="l"/>
          <a:endParaRPr lang="zh-TW" altLang="en-US" sz="2400"/>
        </a:p>
      </dgm:t>
    </dgm:pt>
    <dgm:pt modelId="{2DC526DF-60C5-42A1-84BB-A2A16676DC05}">
      <dgm:prSet phldrT="[文字]" custT="1"/>
      <dgm:spPr/>
      <dgm:t>
        <a:bodyPr/>
        <a:lstStyle/>
        <a:p>
          <a:pPr algn="l"/>
          <a:r>
            <a:rPr lang="en-US" altLang="zh-TW" sz="1800" dirty="0" smtClean="0"/>
            <a:t>Use a variety of refinement.</a:t>
          </a:r>
          <a:endParaRPr lang="zh-TW" altLang="en-US" sz="1800" dirty="0"/>
        </a:p>
      </dgm:t>
    </dgm:pt>
    <dgm:pt modelId="{1F05F083-F984-40DC-8B2D-83E009CDCE95}" type="parTrans" cxnId="{410279E1-2B66-4F26-B265-99593B1FD10B}">
      <dgm:prSet/>
      <dgm:spPr/>
      <dgm:t>
        <a:bodyPr/>
        <a:lstStyle/>
        <a:p>
          <a:pPr algn="l"/>
          <a:endParaRPr lang="zh-TW" altLang="en-US" sz="2400"/>
        </a:p>
      </dgm:t>
    </dgm:pt>
    <dgm:pt modelId="{27592732-7AEB-452E-BFEF-773189DB9824}" type="sibTrans" cxnId="{410279E1-2B66-4F26-B265-99593B1FD10B}">
      <dgm:prSet/>
      <dgm:spPr/>
      <dgm:t>
        <a:bodyPr/>
        <a:lstStyle/>
        <a:p>
          <a:pPr algn="l"/>
          <a:endParaRPr lang="zh-TW" altLang="en-US" sz="2400"/>
        </a:p>
      </dgm:t>
    </dgm:pt>
    <dgm:pt modelId="{0DA745BD-9E59-42EF-B408-56890C81A8E1}">
      <dgm:prSet phldrT="[文字]" custT="1"/>
      <dgm:spPr/>
      <dgm:t>
        <a:bodyPr/>
        <a:lstStyle/>
        <a:p>
          <a:pPr algn="l"/>
          <a:r>
            <a:rPr lang="en-US" altLang="zh-TW" sz="1800" b="1" dirty="0" smtClean="0"/>
            <a:t>O(n log log n)</a:t>
          </a:r>
          <a:endParaRPr lang="zh-TW" altLang="en-US" sz="1800" b="1" dirty="0"/>
        </a:p>
      </dgm:t>
    </dgm:pt>
    <dgm:pt modelId="{207A8FC0-8C9F-456F-935F-E403A293E683}" type="parTrans" cxnId="{7B2F7237-363F-433B-AEAE-228C47AA92CA}">
      <dgm:prSet/>
      <dgm:spPr/>
      <dgm:t>
        <a:bodyPr/>
        <a:lstStyle/>
        <a:p>
          <a:pPr algn="l"/>
          <a:endParaRPr lang="zh-TW" altLang="en-US" sz="2400"/>
        </a:p>
      </dgm:t>
    </dgm:pt>
    <dgm:pt modelId="{2358513A-BFB2-4C37-AD11-2F5EC42BF137}" type="sibTrans" cxnId="{7B2F7237-363F-433B-AEAE-228C47AA92CA}">
      <dgm:prSet/>
      <dgm:spPr/>
      <dgm:t>
        <a:bodyPr/>
        <a:lstStyle/>
        <a:p>
          <a:pPr algn="l"/>
          <a:endParaRPr lang="zh-TW" altLang="en-US" sz="2400"/>
        </a:p>
      </dgm:t>
    </dgm:pt>
    <dgm:pt modelId="{959BAEF7-B02E-4C09-95B6-71A8C62B5CCE}">
      <dgm:prSet phldrT="[文字]" custT="1"/>
      <dgm:spPr/>
      <dgm:t>
        <a:bodyPr/>
        <a:lstStyle/>
        <a:p>
          <a:pPr algn="l"/>
          <a:r>
            <a:rPr lang="en-US" altLang="zh-TW" sz="1800" b="1" dirty="0" smtClean="0"/>
            <a:t>O(n log*n)</a:t>
          </a:r>
          <a:endParaRPr lang="zh-TW" altLang="en-US" sz="1800" b="1" dirty="0"/>
        </a:p>
      </dgm:t>
    </dgm:pt>
    <dgm:pt modelId="{D58FF06B-DC85-4C76-9299-22A5BC6DCA3E}" type="parTrans" cxnId="{795505B9-C3D2-49EF-8AE7-C44717215ACE}">
      <dgm:prSet/>
      <dgm:spPr/>
      <dgm:t>
        <a:bodyPr/>
        <a:lstStyle/>
        <a:p>
          <a:pPr algn="l"/>
          <a:endParaRPr lang="zh-TW" altLang="en-US" sz="2400"/>
        </a:p>
      </dgm:t>
    </dgm:pt>
    <dgm:pt modelId="{BDAD9A6C-D2D9-4C61-8521-1B9001C948E8}" type="sibTrans" cxnId="{795505B9-C3D2-49EF-8AE7-C44717215ACE}">
      <dgm:prSet/>
      <dgm:spPr/>
      <dgm:t>
        <a:bodyPr/>
        <a:lstStyle/>
        <a:p>
          <a:pPr algn="l"/>
          <a:endParaRPr lang="zh-TW" altLang="en-US" sz="2400"/>
        </a:p>
      </dgm:t>
    </dgm:pt>
    <dgm:pt modelId="{6E3EE29F-54C7-43EF-A8A9-D12907747EDA}">
      <dgm:prSet phldrT="[文字]" custT="1"/>
      <dgm:spPr/>
      <dgm:t>
        <a:bodyPr/>
        <a:lstStyle/>
        <a:p>
          <a:pPr algn="l"/>
          <a:r>
            <a:rPr lang="en-US" altLang="zh-TW" sz="1800" b="1" dirty="0" smtClean="0"/>
            <a:t>O(n)</a:t>
          </a:r>
          <a:endParaRPr lang="zh-TW" altLang="en-US" sz="1800" b="1" dirty="0"/>
        </a:p>
      </dgm:t>
    </dgm:pt>
    <dgm:pt modelId="{BA84DD04-8A2B-4EBC-9AD1-30C8EE4C66DC}" type="parTrans" cxnId="{D15733C8-2937-417C-A3CF-A311E10B701F}">
      <dgm:prSet/>
      <dgm:spPr/>
      <dgm:t>
        <a:bodyPr/>
        <a:lstStyle/>
        <a:p>
          <a:pPr algn="l"/>
          <a:endParaRPr lang="zh-TW" altLang="en-US" sz="2400"/>
        </a:p>
      </dgm:t>
    </dgm:pt>
    <dgm:pt modelId="{0D7D0B79-6A7A-4D84-BE09-5C8257FA8511}" type="sibTrans" cxnId="{D15733C8-2937-417C-A3CF-A311E10B701F}">
      <dgm:prSet/>
      <dgm:spPr/>
      <dgm:t>
        <a:bodyPr/>
        <a:lstStyle/>
        <a:p>
          <a:pPr algn="l"/>
          <a:endParaRPr lang="zh-TW" altLang="en-US" sz="2400"/>
        </a:p>
      </dgm:t>
    </dgm:pt>
    <dgm:pt modelId="{02F06E8B-590B-4169-8AA2-A2CFCA333B46}">
      <dgm:prSet phldrT="[文字]" custT="1"/>
      <dgm:spPr/>
      <dgm:t>
        <a:bodyPr/>
        <a:lstStyle/>
        <a:p>
          <a:pPr algn="l"/>
          <a:endParaRPr lang="zh-TW" altLang="en-US" sz="1050" dirty="0"/>
        </a:p>
      </dgm:t>
    </dgm:pt>
    <dgm:pt modelId="{405697AA-6D30-4CD3-907E-B57046DD740C}" type="parTrans" cxnId="{9595B84A-0B4D-4CA5-98D0-1B9326440A30}">
      <dgm:prSet/>
      <dgm:spPr/>
      <dgm:t>
        <a:bodyPr/>
        <a:lstStyle/>
        <a:p>
          <a:pPr algn="l"/>
          <a:endParaRPr lang="zh-TW" altLang="en-US" sz="2400"/>
        </a:p>
      </dgm:t>
    </dgm:pt>
    <dgm:pt modelId="{103074C3-BCE6-4847-A4CF-98B88E468663}" type="sibTrans" cxnId="{9595B84A-0B4D-4CA5-98D0-1B9326440A30}">
      <dgm:prSet/>
      <dgm:spPr/>
      <dgm:t>
        <a:bodyPr/>
        <a:lstStyle/>
        <a:p>
          <a:pPr algn="l"/>
          <a:endParaRPr lang="zh-TW" altLang="en-US" sz="2400"/>
        </a:p>
      </dgm:t>
    </dgm:pt>
    <dgm:pt modelId="{5E859F90-1840-4403-8C0C-D0DCEF692151}">
      <dgm:prSet phldrT="[文字]" custT="1"/>
      <dgm:spPr/>
      <dgm:t>
        <a:bodyPr/>
        <a:lstStyle/>
        <a:p>
          <a:pPr algn="l"/>
          <a:endParaRPr lang="zh-TW" altLang="en-US" sz="1050" dirty="0"/>
        </a:p>
      </dgm:t>
    </dgm:pt>
    <dgm:pt modelId="{DA98B065-FB90-4465-95B7-556C5CC83C5E}" type="parTrans" cxnId="{6F5B81E9-98BB-4F29-A373-FE55BAE78FAA}">
      <dgm:prSet/>
      <dgm:spPr/>
      <dgm:t>
        <a:bodyPr/>
        <a:lstStyle/>
        <a:p>
          <a:pPr algn="l"/>
          <a:endParaRPr lang="zh-TW" altLang="en-US" sz="2400"/>
        </a:p>
      </dgm:t>
    </dgm:pt>
    <dgm:pt modelId="{4D4133FD-044C-4D4D-889E-0AEE0E7B44CF}" type="sibTrans" cxnId="{6F5B81E9-98BB-4F29-A373-FE55BAE78FAA}">
      <dgm:prSet/>
      <dgm:spPr/>
      <dgm:t>
        <a:bodyPr/>
        <a:lstStyle/>
        <a:p>
          <a:pPr algn="l"/>
          <a:endParaRPr lang="zh-TW" altLang="en-US" sz="2400"/>
        </a:p>
      </dgm:t>
    </dgm:pt>
    <dgm:pt modelId="{472ECF83-6A41-4EAE-A4EC-F1135EBF47FA}">
      <dgm:prSet phldrT="[文字]" custT="1"/>
      <dgm:spPr/>
      <dgm:t>
        <a:bodyPr/>
        <a:lstStyle/>
        <a:p>
          <a:pPr algn="l"/>
          <a:endParaRPr lang="zh-TW" altLang="en-US" sz="1050" dirty="0"/>
        </a:p>
      </dgm:t>
    </dgm:pt>
    <dgm:pt modelId="{237529D1-55C8-488D-83FA-33B79369A367}" type="parTrans" cxnId="{44129CAA-4305-44B9-9176-2F20E823F7C3}">
      <dgm:prSet/>
      <dgm:spPr/>
      <dgm:t>
        <a:bodyPr/>
        <a:lstStyle/>
        <a:p>
          <a:pPr algn="l"/>
          <a:endParaRPr lang="zh-TW" altLang="en-US" sz="2400"/>
        </a:p>
      </dgm:t>
    </dgm:pt>
    <dgm:pt modelId="{B777D5F6-EE07-4DA9-B87D-FD5F08F1E873}" type="sibTrans" cxnId="{44129CAA-4305-44B9-9176-2F20E823F7C3}">
      <dgm:prSet/>
      <dgm:spPr/>
      <dgm:t>
        <a:bodyPr/>
        <a:lstStyle/>
        <a:p>
          <a:pPr algn="l"/>
          <a:endParaRPr lang="zh-TW" altLang="en-US" sz="2400"/>
        </a:p>
      </dgm:t>
    </dgm:pt>
    <dgm:pt modelId="{1C6D4BCF-BDE3-4D97-BB29-7E59231874EC}">
      <dgm:prSet phldrT="[文字]" custT="1"/>
      <dgm:spPr/>
      <dgm:t>
        <a:bodyPr/>
        <a:lstStyle/>
        <a:p>
          <a:pPr algn="l"/>
          <a:endParaRPr lang="zh-TW" altLang="en-US" sz="1050" dirty="0"/>
        </a:p>
      </dgm:t>
    </dgm:pt>
    <dgm:pt modelId="{0263F4DB-5092-47C8-91D3-3638B33FEBF0}" type="parTrans" cxnId="{C576F70A-D017-4FF2-BB3B-CF131BBD7AB9}">
      <dgm:prSet/>
      <dgm:spPr/>
      <dgm:t>
        <a:bodyPr/>
        <a:lstStyle/>
        <a:p>
          <a:pPr algn="l"/>
          <a:endParaRPr lang="zh-TW" altLang="en-US" sz="2400"/>
        </a:p>
      </dgm:t>
    </dgm:pt>
    <dgm:pt modelId="{2D7B85E5-B6E8-44AC-BD84-6C24A366A995}" type="sibTrans" cxnId="{C576F70A-D017-4FF2-BB3B-CF131BBD7AB9}">
      <dgm:prSet/>
      <dgm:spPr/>
      <dgm:t>
        <a:bodyPr/>
        <a:lstStyle/>
        <a:p>
          <a:pPr algn="l"/>
          <a:endParaRPr lang="zh-TW" altLang="en-US" sz="2400"/>
        </a:p>
      </dgm:t>
    </dgm:pt>
    <dgm:pt modelId="{4E39D329-8A6B-4DCB-92D7-981AD4EC2822}" type="pres">
      <dgm:prSet presAssocID="{AB911F4B-48A8-4862-818C-27C99F4F0403}" presName="linearFlow" presStyleCnt="0">
        <dgm:presLayoutVars>
          <dgm:dir/>
          <dgm:animLvl val="lvl"/>
          <dgm:resizeHandles val="exact"/>
        </dgm:presLayoutVars>
      </dgm:prSet>
      <dgm:spPr/>
      <dgm:t>
        <a:bodyPr/>
        <a:lstStyle/>
        <a:p>
          <a:endParaRPr lang="zh-TW" altLang="en-US"/>
        </a:p>
      </dgm:t>
    </dgm:pt>
    <dgm:pt modelId="{805945E9-B66E-4E55-844C-1793588594D1}" type="pres">
      <dgm:prSet presAssocID="{8C289307-6ADC-4679-A355-A0A6BF477FC1}" presName="composite" presStyleCnt="0"/>
      <dgm:spPr/>
    </dgm:pt>
    <dgm:pt modelId="{3F5A2618-BA28-4653-BA41-2ED0193AF665}" type="pres">
      <dgm:prSet presAssocID="{8C289307-6ADC-4679-A355-A0A6BF477FC1}" presName="parTx" presStyleLbl="node1" presStyleIdx="0" presStyleCnt="3">
        <dgm:presLayoutVars>
          <dgm:chMax val="0"/>
          <dgm:chPref val="0"/>
          <dgm:bulletEnabled val="1"/>
        </dgm:presLayoutVars>
      </dgm:prSet>
      <dgm:spPr/>
      <dgm:t>
        <a:bodyPr/>
        <a:lstStyle/>
        <a:p>
          <a:endParaRPr lang="zh-TW" altLang="en-US"/>
        </a:p>
      </dgm:t>
    </dgm:pt>
    <dgm:pt modelId="{BF4E5D51-A088-4D92-9B86-0BAFB969EC1F}" type="pres">
      <dgm:prSet presAssocID="{8C289307-6ADC-4679-A355-A0A6BF477FC1}" presName="parSh" presStyleLbl="node1" presStyleIdx="0" presStyleCnt="3" custLinFactNeighborX="-10947" custLinFactNeighborY="-1968"/>
      <dgm:spPr/>
      <dgm:t>
        <a:bodyPr/>
        <a:lstStyle/>
        <a:p>
          <a:endParaRPr lang="zh-TW" altLang="en-US"/>
        </a:p>
      </dgm:t>
    </dgm:pt>
    <dgm:pt modelId="{CCAB1F28-344F-4F5E-A723-AE807B9EDFE0}" type="pres">
      <dgm:prSet presAssocID="{8C289307-6ADC-4679-A355-A0A6BF477FC1}" presName="desTx" presStyleLbl="fgAcc1" presStyleIdx="0" presStyleCnt="3" custScaleX="138369" custLinFactNeighborX="3678" custLinFactNeighborY="474">
        <dgm:presLayoutVars>
          <dgm:bulletEnabled val="1"/>
        </dgm:presLayoutVars>
      </dgm:prSet>
      <dgm:spPr/>
      <dgm:t>
        <a:bodyPr/>
        <a:lstStyle/>
        <a:p>
          <a:endParaRPr lang="zh-TW" altLang="en-US"/>
        </a:p>
      </dgm:t>
    </dgm:pt>
    <dgm:pt modelId="{23FD53C3-B0DD-4121-B89E-7D2E665809C4}" type="pres">
      <dgm:prSet presAssocID="{43975308-EDD5-43B7-97AA-BFC023FC5A62}" presName="sibTrans" presStyleLbl="sibTrans2D1" presStyleIdx="0" presStyleCnt="2"/>
      <dgm:spPr/>
      <dgm:t>
        <a:bodyPr/>
        <a:lstStyle/>
        <a:p>
          <a:endParaRPr lang="zh-TW" altLang="en-US"/>
        </a:p>
      </dgm:t>
    </dgm:pt>
    <dgm:pt modelId="{F8E1869D-BFE0-4586-A432-EA92F6FEE445}" type="pres">
      <dgm:prSet presAssocID="{43975308-EDD5-43B7-97AA-BFC023FC5A62}" presName="connTx" presStyleLbl="sibTrans2D1" presStyleIdx="0" presStyleCnt="2"/>
      <dgm:spPr/>
      <dgm:t>
        <a:bodyPr/>
        <a:lstStyle/>
        <a:p>
          <a:endParaRPr lang="zh-TW" altLang="en-US"/>
        </a:p>
      </dgm:t>
    </dgm:pt>
    <dgm:pt modelId="{F0BC8471-4007-41E9-8707-6906C7EB2332}" type="pres">
      <dgm:prSet presAssocID="{044AC176-D725-4504-BCE7-55A73EB021E8}" presName="composite" presStyleCnt="0"/>
      <dgm:spPr/>
    </dgm:pt>
    <dgm:pt modelId="{BA1EA65D-F87A-48B0-A1B0-27BA973028DC}" type="pres">
      <dgm:prSet presAssocID="{044AC176-D725-4504-BCE7-55A73EB021E8}" presName="parTx" presStyleLbl="node1" presStyleIdx="0" presStyleCnt="3">
        <dgm:presLayoutVars>
          <dgm:chMax val="0"/>
          <dgm:chPref val="0"/>
          <dgm:bulletEnabled val="1"/>
        </dgm:presLayoutVars>
      </dgm:prSet>
      <dgm:spPr/>
      <dgm:t>
        <a:bodyPr/>
        <a:lstStyle/>
        <a:p>
          <a:endParaRPr lang="zh-TW" altLang="en-US"/>
        </a:p>
      </dgm:t>
    </dgm:pt>
    <dgm:pt modelId="{0B87211D-256B-477E-9EE4-83571DE9DCFF}" type="pres">
      <dgm:prSet presAssocID="{044AC176-D725-4504-BCE7-55A73EB021E8}" presName="parSh" presStyleLbl="node1" presStyleIdx="1" presStyleCnt="3"/>
      <dgm:spPr/>
      <dgm:t>
        <a:bodyPr/>
        <a:lstStyle/>
        <a:p>
          <a:endParaRPr lang="zh-TW" altLang="en-US"/>
        </a:p>
      </dgm:t>
    </dgm:pt>
    <dgm:pt modelId="{1056B06C-F439-4559-BE84-748499507FC6}" type="pres">
      <dgm:prSet presAssocID="{044AC176-D725-4504-BCE7-55A73EB021E8}" presName="desTx" presStyleLbl="fgAcc1" presStyleIdx="1" presStyleCnt="3" custScaleX="131882">
        <dgm:presLayoutVars>
          <dgm:bulletEnabled val="1"/>
        </dgm:presLayoutVars>
      </dgm:prSet>
      <dgm:spPr/>
      <dgm:t>
        <a:bodyPr/>
        <a:lstStyle/>
        <a:p>
          <a:endParaRPr lang="zh-TW" altLang="en-US"/>
        </a:p>
      </dgm:t>
    </dgm:pt>
    <dgm:pt modelId="{94B67151-936C-4A21-B86F-D2140732F4A2}" type="pres">
      <dgm:prSet presAssocID="{6517AEF2-29DD-401F-8ADA-700D86837B78}" presName="sibTrans" presStyleLbl="sibTrans2D1" presStyleIdx="1" presStyleCnt="2"/>
      <dgm:spPr/>
      <dgm:t>
        <a:bodyPr/>
        <a:lstStyle/>
        <a:p>
          <a:endParaRPr lang="zh-TW" altLang="en-US"/>
        </a:p>
      </dgm:t>
    </dgm:pt>
    <dgm:pt modelId="{F3F787A3-D265-4FEF-B824-A4F5D6C146C2}" type="pres">
      <dgm:prSet presAssocID="{6517AEF2-29DD-401F-8ADA-700D86837B78}" presName="connTx" presStyleLbl="sibTrans2D1" presStyleIdx="1" presStyleCnt="2"/>
      <dgm:spPr/>
      <dgm:t>
        <a:bodyPr/>
        <a:lstStyle/>
        <a:p>
          <a:endParaRPr lang="zh-TW" altLang="en-US"/>
        </a:p>
      </dgm:t>
    </dgm:pt>
    <dgm:pt modelId="{2C28209F-4B1F-4A50-8B0C-E4263D217F82}" type="pres">
      <dgm:prSet presAssocID="{7AFF05E2-563B-4880-98C2-D10047C1B838}" presName="composite" presStyleCnt="0"/>
      <dgm:spPr/>
    </dgm:pt>
    <dgm:pt modelId="{8E4E130E-C531-48C1-ADC3-06B75810CC73}" type="pres">
      <dgm:prSet presAssocID="{7AFF05E2-563B-4880-98C2-D10047C1B838}" presName="parTx" presStyleLbl="node1" presStyleIdx="1" presStyleCnt="3">
        <dgm:presLayoutVars>
          <dgm:chMax val="0"/>
          <dgm:chPref val="0"/>
          <dgm:bulletEnabled val="1"/>
        </dgm:presLayoutVars>
      </dgm:prSet>
      <dgm:spPr/>
      <dgm:t>
        <a:bodyPr/>
        <a:lstStyle/>
        <a:p>
          <a:endParaRPr lang="zh-TW" altLang="en-US"/>
        </a:p>
      </dgm:t>
    </dgm:pt>
    <dgm:pt modelId="{4D23C40E-5156-481D-A915-3CB900559511}" type="pres">
      <dgm:prSet presAssocID="{7AFF05E2-563B-4880-98C2-D10047C1B838}" presName="parSh" presStyleLbl="node1" presStyleIdx="2" presStyleCnt="3"/>
      <dgm:spPr/>
      <dgm:t>
        <a:bodyPr/>
        <a:lstStyle/>
        <a:p>
          <a:endParaRPr lang="zh-TW" altLang="en-US"/>
        </a:p>
      </dgm:t>
    </dgm:pt>
    <dgm:pt modelId="{501BC8DA-EA5F-4B72-91B0-1D69727A0335}" type="pres">
      <dgm:prSet presAssocID="{7AFF05E2-563B-4880-98C2-D10047C1B838}" presName="desTx" presStyleLbl="fgAcc1" presStyleIdx="2" presStyleCnt="3" custScaleX="119493">
        <dgm:presLayoutVars>
          <dgm:bulletEnabled val="1"/>
        </dgm:presLayoutVars>
      </dgm:prSet>
      <dgm:spPr/>
      <dgm:t>
        <a:bodyPr/>
        <a:lstStyle/>
        <a:p>
          <a:endParaRPr lang="zh-TW" altLang="en-US"/>
        </a:p>
      </dgm:t>
    </dgm:pt>
  </dgm:ptLst>
  <dgm:cxnLst>
    <dgm:cxn modelId="{36C9AE86-4AAF-4719-BF1A-279A86E57453}" srcId="{AB911F4B-48A8-4862-818C-27C99F4F0403}" destId="{7AFF05E2-563B-4880-98C2-D10047C1B838}" srcOrd="2" destOrd="0" parTransId="{B51BC1DC-F1A4-4BC4-AF21-F807DE33382A}" sibTransId="{9D2859D1-94BB-40B3-AE58-8BEC27F378A7}"/>
    <dgm:cxn modelId="{FD46201E-5550-42F2-AB52-FFEC3FDCA5BD}" type="presOf" srcId="{5E859F90-1840-4403-8C0C-D0DCEF692151}" destId="{CCAB1F28-344F-4F5E-A723-AE807B9EDFE0}" srcOrd="0" destOrd="3" presId="urn:microsoft.com/office/officeart/2005/8/layout/process3"/>
    <dgm:cxn modelId="{8EFDE998-DEFB-459D-BB92-C2AB5031FF3E}" srcId="{AB911F4B-48A8-4862-818C-27C99F4F0403}" destId="{8C289307-6ADC-4679-A355-A0A6BF477FC1}" srcOrd="0" destOrd="0" parTransId="{8CF08D23-2364-4221-8FE4-7F755BDBC2F6}" sibTransId="{43975308-EDD5-43B7-97AA-BFC023FC5A62}"/>
    <dgm:cxn modelId="{1930E5F6-6AA4-48E7-AE7F-505324370586}" type="presOf" srcId="{0566D00D-7990-43D3-9F7B-52442E88653A}" destId="{CCAB1F28-344F-4F5E-A723-AE807B9EDFE0}" srcOrd="0" destOrd="0" presId="urn:microsoft.com/office/officeart/2005/8/layout/process3"/>
    <dgm:cxn modelId="{863E354E-4310-4C3D-8E23-AB9650462F63}" type="presOf" srcId="{8C289307-6ADC-4679-A355-A0A6BF477FC1}" destId="{BF4E5D51-A088-4D92-9B86-0BAFB969EC1F}" srcOrd="1" destOrd="0" presId="urn:microsoft.com/office/officeart/2005/8/layout/process3"/>
    <dgm:cxn modelId="{8BC77EE0-4A66-4858-A9E0-5D7A326EF4B3}" type="presOf" srcId="{472ECF83-6A41-4EAE-A4EC-F1135EBF47FA}" destId="{1056B06C-F439-4559-BE84-748499507FC6}" srcOrd="0" destOrd="1" presId="urn:microsoft.com/office/officeart/2005/8/layout/process3"/>
    <dgm:cxn modelId="{44129CAA-4305-44B9-9176-2F20E823F7C3}" srcId="{044AC176-D725-4504-BCE7-55A73EB021E8}" destId="{472ECF83-6A41-4EAE-A4EC-F1135EBF47FA}" srcOrd="1" destOrd="0" parTransId="{237529D1-55C8-488D-83FA-33B79369A367}" sibTransId="{B777D5F6-EE07-4DA9-B87D-FD5F08F1E873}"/>
    <dgm:cxn modelId="{0E208145-B840-40C1-AD24-CAF238DCC484}" type="presOf" srcId="{319946C1-30DC-43F5-B807-FA26E70BE745}" destId="{1056B06C-F439-4559-BE84-748499507FC6}" srcOrd="0" destOrd="0" presId="urn:microsoft.com/office/officeart/2005/8/layout/process3"/>
    <dgm:cxn modelId="{7E33A7EF-38EB-4668-8C4F-DD53A2FB057F}" type="presOf" srcId="{7AFF05E2-563B-4880-98C2-D10047C1B838}" destId="{8E4E130E-C531-48C1-ADC3-06B75810CC73}" srcOrd="0" destOrd="0" presId="urn:microsoft.com/office/officeart/2005/8/layout/process3"/>
    <dgm:cxn modelId="{9595B84A-0B4D-4CA5-98D0-1B9326440A30}" srcId="{8C289307-6ADC-4679-A355-A0A6BF477FC1}" destId="{02F06E8B-590B-4169-8AA2-A2CFCA333B46}" srcOrd="1" destOrd="0" parTransId="{405697AA-6D30-4CD3-907E-B57046DD740C}" sibTransId="{103074C3-BCE6-4847-A4CF-98B88E468663}"/>
    <dgm:cxn modelId="{7B2F7237-363F-433B-AEAE-228C47AA92CA}" srcId="{8C289307-6ADC-4679-A355-A0A6BF477FC1}" destId="{0DA745BD-9E59-42EF-B408-56890C81A8E1}" srcOrd="4" destOrd="0" parTransId="{207A8FC0-8C9F-456F-935F-E403A293E683}" sibTransId="{2358513A-BFB2-4C37-AD11-2F5EC42BF137}"/>
    <dgm:cxn modelId="{42B35829-064D-4265-860D-0555198F2806}" type="presOf" srcId="{7AFF05E2-563B-4880-98C2-D10047C1B838}" destId="{4D23C40E-5156-481D-A915-3CB900559511}" srcOrd="1" destOrd="0" presId="urn:microsoft.com/office/officeart/2005/8/layout/process3"/>
    <dgm:cxn modelId="{1EBFCD41-64AD-48DC-9F4B-20DC895FA22A}" srcId="{044AC176-D725-4504-BCE7-55A73EB021E8}" destId="{319946C1-30DC-43F5-B807-FA26E70BE745}" srcOrd="0" destOrd="0" parTransId="{69EE9DBE-437A-42A6-BF93-3395EE8DE87C}" sibTransId="{F17A6151-D87D-4090-A18E-A266B24612AD}"/>
    <dgm:cxn modelId="{443853FA-663E-4233-954F-DBE7E213A412}" type="presOf" srcId="{1C6D4BCF-BDE3-4D97-BB29-7E59231874EC}" destId="{501BC8DA-EA5F-4B72-91B0-1D69727A0335}" srcOrd="0" destOrd="1" presId="urn:microsoft.com/office/officeart/2005/8/layout/process3"/>
    <dgm:cxn modelId="{C3A8C4C3-7B01-4695-B972-2A54756932B1}" type="presOf" srcId="{43975308-EDD5-43B7-97AA-BFC023FC5A62}" destId="{23FD53C3-B0DD-4121-B89E-7D2E665809C4}" srcOrd="0" destOrd="0" presId="urn:microsoft.com/office/officeart/2005/8/layout/process3"/>
    <dgm:cxn modelId="{3D9811B1-EE69-4CE9-91B7-9218BA480285}" type="presOf" srcId="{8C289307-6ADC-4679-A355-A0A6BF477FC1}" destId="{3F5A2618-BA28-4653-BA41-2ED0193AF665}" srcOrd="0" destOrd="0" presId="urn:microsoft.com/office/officeart/2005/8/layout/process3"/>
    <dgm:cxn modelId="{6F5B81E9-98BB-4F29-A373-FE55BAE78FAA}" srcId="{8C289307-6ADC-4679-A355-A0A6BF477FC1}" destId="{5E859F90-1840-4403-8C0C-D0DCEF692151}" srcOrd="3" destOrd="0" parTransId="{DA98B065-FB90-4465-95B7-556C5CC83C5E}" sibTransId="{4D4133FD-044C-4D4D-889E-0AEE0E7B44CF}"/>
    <dgm:cxn modelId="{6DA97A9F-BDC2-4BFB-AC34-7F41D89409FD}" type="presOf" srcId="{044AC176-D725-4504-BCE7-55A73EB021E8}" destId="{0B87211D-256B-477E-9EE4-83571DE9DCFF}" srcOrd="1" destOrd="0" presId="urn:microsoft.com/office/officeart/2005/8/layout/process3"/>
    <dgm:cxn modelId="{D15733C8-2937-417C-A3CF-A311E10B701F}" srcId="{7AFF05E2-563B-4880-98C2-D10047C1B838}" destId="{6E3EE29F-54C7-43EF-A8A9-D12907747EDA}" srcOrd="2" destOrd="0" parTransId="{BA84DD04-8A2B-4EBC-9AD1-30C8EE4C66DC}" sibTransId="{0D7D0B79-6A7A-4D84-BE09-5C8257FA8511}"/>
    <dgm:cxn modelId="{F7BCD582-E89B-4FDB-BAD0-FF9927177153}" type="presOf" srcId="{AB94B81A-6427-48BD-810A-1E28CC0EA46E}" destId="{CCAB1F28-344F-4F5E-A723-AE807B9EDFE0}" srcOrd="0" destOrd="2" presId="urn:microsoft.com/office/officeart/2005/8/layout/process3"/>
    <dgm:cxn modelId="{D9A3BC01-866B-428C-93E6-A4D3FBC66847}" type="presOf" srcId="{959BAEF7-B02E-4C09-95B6-71A8C62B5CCE}" destId="{1056B06C-F439-4559-BE84-748499507FC6}" srcOrd="0" destOrd="2" presId="urn:microsoft.com/office/officeart/2005/8/layout/process3"/>
    <dgm:cxn modelId="{F5DC82D6-D458-43CC-8583-9464D49A0257}" type="presOf" srcId="{2DC526DF-60C5-42A1-84BB-A2A16676DC05}" destId="{501BC8DA-EA5F-4B72-91B0-1D69727A0335}" srcOrd="0" destOrd="0" presId="urn:microsoft.com/office/officeart/2005/8/layout/process3"/>
    <dgm:cxn modelId="{427FADA2-4D29-473F-A2E3-DC44D803D950}" srcId="{8C289307-6ADC-4679-A355-A0A6BF477FC1}" destId="{0566D00D-7990-43D3-9F7B-52442E88653A}" srcOrd="0" destOrd="0" parTransId="{B4DA44CF-8DD9-40DA-81BA-5102FCB7A406}" sibTransId="{5160E4C5-5BF5-4C14-B14B-A8610002E0A0}"/>
    <dgm:cxn modelId="{A41BB70F-C60A-4FD5-95E0-42B034104C65}" type="presOf" srcId="{6517AEF2-29DD-401F-8ADA-700D86837B78}" destId="{94B67151-936C-4A21-B86F-D2140732F4A2}" srcOrd="0" destOrd="0" presId="urn:microsoft.com/office/officeart/2005/8/layout/process3"/>
    <dgm:cxn modelId="{144D8227-8554-4FE6-AEA4-110762E50444}" type="presOf" srcId="{044AC176-D725-4504-BCE7-55A73EB021E8}" destId="{BA1EA65D-F87A-48B0-A1B0-27BA973028DC}" srcOrd="0" destOrd="0" presId="urn:microsoft.com/office/officeart/2005/8/layout/process3"/>
    <dgm:cxn modelId="{7C0ACB57-1715-47E9-8069-BD7E8ED2EA20}" type="presOf" srcId="{AB911F4B-48A8-4862-818C-27C99F4F0403}" destId="{4E39D329-8A6B-4DCB-92D7-981AD4EC2822}" srcOrd="0" destOrd="0" presId="urn:microsoft.com/office/officeart/2005/8/layout/process3"/>
    <dgm:cxn modelId="{62FF7E00-B025-415F-92B1-3B6880572BB2}" type="presOf" srcId="{6517AEF2-29DD-401F-8ADA-700D86837B78}" destId="{F3F787A3-D265-4FEF-B824-A4F5D6C146C2}" srcOrd="1" destOrd="0" presId="urn:microsoft.com/office/officeart/2005/8/layout/process3"/>
    <dgm:cxn modelId="{C576F70A-D017-4FF2-BB3B-CF131BBD7AB9}" srcId="{7AFF05E2-563B-4880-98C2-D10047C1B838}" destId="{1C6D4BCF-BDE3-4D97-BB29-7E59231874EC}" srcOrd="1" destOrd="0" parTransId="{0263F4DB-5092-47C8-91D3-3638B33FEBF0}" sibTransId="{2D7B85E5-B6E8-44AC-BD84-6C24A366A995}"/>
    <dgm:cxn modelId="{9DD2A6D6-15BB-4886-8889-E208FFB1B88C}" srcId="{AB911F4B-48A8-4862-818C-27C99F4F0403}" destId="{044AC176-D725-4504-BCE7-55A73EB021E8}" srcOrd="1" destOrd="0" parTransId="{FCFED72C-090B-47CE-8D09-43C0F275F587}" sibTransId="{6517AEF2-29DD-401F-8ADA-700D86837B78}"/>
    <dgm:cxn modelId="{7C5EFE32-4688-4AAD-A4CA-7331C8D91FE5}" type="presOf" srcId="{43975308-EDD5-43B7-97AA-BFC023FC5A62}" destId="{F8E1869D-BFE0-4586-A432-EA92F6FEE445}" srcOrd="1" destOrd="0" presId="urn:microsoft.com/office/officeart/2005/8/layout/process3"/>
    <dgm:cxn modelId="{CC01EAA0-0AD2-41AC-9C95-8ED83161E39D}" type="presOf" srcId="{0DA745BD-9E59-42EF-B408-56890C81A8E1}" destId="{CCAB1F28-344F-4F5E-A723-AE807B9EDFE0}" srcOrd="0" destOrd="4" presId="urn:microsoft.com/office/officeart/2005/8/layout/process3"/>
    <dgm:cxn modelId="{795505B9-C3D2-49EF-8AE7-C44717215ACE}" srcId="{044AC176-D725-4504-BCE7-55A73EB021E8}" destId="{959BAEF7-B02E-4C09-95B6-71A8C62B5CCE}" srcOrd="2" destOrd="0" parTransId="{D58FF06B-DC85-4C76-9299-22A5BC6DCA3E}" sibTransId="{BDAD9A6C-D2D9-4C61-8521-1B9001C948E8}"/>
    <dgm:cxn modelId="{33912667-EB09-4BE0-BB3E-6689C49E74BA}" srcId="{8C289307-6ADC-4679-A355-A0A6BF477FC1}" destId="{AB94B81A-6427-48BD-810A-1E28CC0EA46E}" srcOrd="2" destOrd="0" parTransId="{46BB3BBE-0472-4BB8-8835-6425AA5296BC}" sibTransId="{146B5149-A398-4534-8539-C9AE3F790E64}"/>
    <dgm:cxn modelId="{410279E1-2B66-4F26-B265-99593B1FD10B}" srcId="{7AFF05E2-563B-4880-98C2-D10047C1B838}" destId="{2DC526DF-60C5-42A1-84BB-A2A16676DC05}" srcOrd="0" destOrd="0" parTransId="{1F05F083-F984-40DC-8B2D-83E009CDCE95}" sibTransId="{27592732-7AEB-452E-BFEF-773189DB9824}"/>
    <dgm:cxn modelId="{2AA41367-8295-4D1B-B474-EE44EFF0883D}" type="presOf" srcId="{02F06E8B-590B-4169-8AA2-A2CFCA333B46}" destId="{CCAB1F28-344F-4F5E-A723-AE807B9EDFE0}" srcOrd="0" destOrd="1" presId="urn:microsoft.com/office/officeart/2005/8/layout/process3"/>
    <dgm:cxn modelId="{9882FD28-EDFC-4B2A-BF73-83F119F5D4ED}" type="presOf" srcId="{6E3EE29F-54C7-43EF-A8A9-D12907747EDA}" destId="{501BC8DA-EA5F-4B72-91B0-1D69727A0335}" srcOrd="0" destOrd="2" presId="urn:microsoft.com/office/officeart/2005/8/layout/process3"/>
    <dgm:cxn modelId="{DE121587-B0ED-4783-BEC1-034BC55F240A}" type="presParOf" srcId="{4E39D329-8A6B-4DCB-92D7-981AD4EC2822}" destId="{805945E9-B66E-4E55-844C-1793588594D1}" srcOrd="0" destOrd="0" presId="urn:microsoft.com/office/officeart/2005/8/layout/process3"/>
    <dgm:cxn modelId="{AF4DB1FF-F602-41FA-B4A5-4D32E7F81429}" type="presParOf" srcId="{805945E9-B66E-4E55-844C-1793588594D1}" destId="{3F5A2618-BA28-4653-BA41-2ED0193AF665}" srcOrd="0" destOrd="0" presId="urn:microsoft.com/office/officeart/2005/8/layout/process3"/>
    <dgm:cxn modelId="{4BB2F118-59B8-4A22-A583-7B840CECFA86}" type="presParOf" srcId="{805945E9-B66E-4E55-844C-1793588594D1}" destId="{BF4E5D51-A088-4D92-9B86-0BAFB969EC1F}" srcOrd="1" destOrd="0" presId="urn:microsoft.com/office/officeart/2005/8/layout/process3"/>
    <dgm:cxn modelId="{53C54633-DFDA-4FF0-B0F8-B4F6340EA7DE}" type="presParOf" srcId="{805945E9-B66E-4E55-844C-1793588594D1}" destId="{CCAB1F28-344F-4F5E-A723-AE807B9EDFE0}" srcOrd="2" destOrd="0" presId="urn:microsoft.com/office/officeart/2005/8/layout/process3"/>
    <dgm:cxn modelId="{731D890C-098D-49B8-86F3-DE4F5E7B30D2}" type="presParOf" srcId="{4E39D329-8A6B-4DCB-92D7-981AD4EC2822}" destId="{23FD53C3-B0DD-4121-B89E-7D2E665809C4}" srcOrd="1" destOrd="0" presId="urn:microsoft.com/office/officeart/2005/8/layout/process3"/>
    <dgm:cxn modelId="{FD9848C5-0E56-4FB9-81B3-104BFD2A0747}" type="presParOf" srcId="{23FD53C3-B0DD-4121-B89E-7D2E665809C4}" destId="{F8E1869D-BFE0-4586-A432-EA92F6FEE445}" srcOrd="0" destOrd="0" presId="urn:microsoft.com/office/officeart/2005/8/layout/process3"/>
    <dgm:cxn modelId="{B0B12AFA-5F2A-441E-90AF-661687AD3239}" type="presParOf" srcId="{4E39D329-8A6B-4DCB-92D7-981AD4EC2822}" destId="{F0BC8471-4007-41E9-8707-6906C7EB2332}" srcOrd="2" destOrd="0" presId="urn:microsoft.com/office/officeart/2005/8/layout/process3"/>
    <dgm:cxn modelId="{98E3D726-90A3-4433-892A-BBA0E2265F94}" type="presParOf" srcId="{F0BC8471-4007-41E9-8707-6906C7EB2332}" destId="{BA1EA65D-F87A-48B0-A1B0-27BA973028DC}" srcOrd="0" destOrd="0" presId="urn:microsoft.com/office/officeart/2005/8/layout/process3"/>
    <dgm:cxn modelId="{EC71736C-EEDE-4789-B619-942F1FDC5A11}" type="presParOf" srcId="{F0BC8471-4007-41E9-8707-6906C7EB2332}" destId="{0B87211D-256B-477E-9EE4-83571DE9DCFF}" srcOrd="1" destOrd="0" presId="urn:microsoft.com/office/officeart/2005/8/layout/process3"/>
    <dgm:cxn modelId="{E974A7DD-495B-42E5-9BB1-576903B49ABF}" type="presParOf" srcId="{F0BC8471-4007-41E9-8707-6906C7EB2332}" destId="{1056B06C-F439-4559-BE84-748499507FC6}" srcOrd="2" destOrd="0" presId="urn:microsoft.com/office/officeart/2005/8/layout/process3"/>
    <dgm:cxn modelId="{03C31BF1-DE2A-431A-A2A0-E320DA2A8968}" type="presParOf" srcId="{4E39D329-8A6B-4DCB-92D7-981AD4EC2822}" destId="{94B67151-936C-4A21-B86F-D2140732F4A2}" srcOrd="3" destOrd="0" presId="urn:microsoft.com/office/officeart/2005/8/layout/process3"/>
    <dgm:cxn modelId="{6085E55B-6621-4759-AFA1-76A241A87A29}" type="presParOf" srcId="{94B67151-936C-4A21-B86F-D2140732F4A2}" destId="{F3F787A3-D265-4FEF-B824-A4F5D6C146C2}" srcOrd="0" destOrd="0" presId="urn:microsoft.com/office/officeart/2005/8/layout/process3"/>
    <dgm:cxn modelId="{73F8DBA6-F3F8-448D-90A3-877DC453A6A0}" type="presParOf" srcId="{4E39D329-8A6B-4DCB-92D7-981AD4EC2822}" destId="{2C28209F-4B1F-4A50-8B0C-E4263D217F82}" srcOrd="4" destOrd="0" presId="urn:microsoft.com/office/officeart/2005/8/layout/process3"/>
    <dgm:cxn modelId="{FD4D9B25-2821-4CE8-8E0F-18AFC95227CC}" type="presParOf" srcId="{2C28209F-4B1F-4A50-8B0C-E4263D217F82}" destId="{8E4E130E-C531-48C1-ADC3-06B75810CC73}" srcOrd="0" destOrd="0" presId="urn:microsoft.com/office/officeart/2005/8/layout/process3"/>
    <dgm:cxn modelId="{4AD33829-FBAE-4272-959E-DE1F007002D7}" type="presParOf" srcId="{2C28209F-4B1F-4A50-8B0C-E4263D217F82}" destId="{4D23C40E-5156-481D-A915-3CB900559511}" srcOrd="1" destOrd="0" presId="urn:microsoft.com/office/officeart/2005/8/layout/process3"/>
    <dgm:cxn modelId="{4A1EC141-F29D-43DF-B311-176589322CF4}" type="presParOf" srcId="{2C28209F-4B1F-4A50-8B0C-E4263D217F82}" destId="{501BC8DA-EA5F-4B72-91B0-1D69727A0335}"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4E5D51-A088-4D92-9B86-0BAFB969EC1F}">
      <dsp:nvSpPr>
        <dsp:cNvPr id="0" name=""/>
        <dsp:cNvSpPr/>
      </dsp:nvSpPr>
      <dsp:spPr>
        <a:xfrm>
          <a:off x="0" y="-271975"/>
          <a:ext cx="1359879" cy="8159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US" altLang="zh-TW" sz="2800" kern="1200" dirty="0" smtClean="0"/>
            <a:t>PATH1</a:t>
          </a:r>
          <a:endParaRPr lang="zh-TW" altLang="en-US" sz="2800" kern="1200" dirty="0"/>
        </a:p>
      </dsp:txBody>
      <dsp:txXfrm>
        <a:off x="0" y="-271975"/>
        <a:ext cx="1359879" cy="543951"/>
      </dsp:txXfrm>
    </dsp:sp>
    <dsp:sp modelId="{CCAB1F28-344F-4F5E-A723-AE807B9EDFE0}">
      <dsp:nvSpPr>
        <dsp:cNvPr id="0" name=""/>
        <dsp:cNvSpPr/>
      </dsp:nvSpPr>
      <dsp:spPr>
        <a:xfrm>
          <a:off x="72012" y="271975"/>
          <a:ext cx="1881651" cy="33843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Phase 1: Gather information.</a:t>
          </a:r>
          <a:endParaRPr lang="zh-TW" altLang="en-US" sz="1800" kern="1200" dirty="0"/>
        </a:p>
        <a:p>
          <a:pPr marL="57150" lvl="1" indent="-57150" algn="l" defTabSz="466725">
            <a:lnSpc>
              <a:spcPct val="90000"/>
            </a:lnSpc>
            <a:spcBef>
              <a:spcPct val="0"/>
            </a:spcBef>
            <a:spcAft>
              <a:spcPct val="15000"/>
            </a:spcAft>
            <a:buChar char="••"/>
          </a:pPr>
          <a:endParaRPr lang="zh-TW" altLang="en-US" sz="1050" kern="1200" dirty="0"/>
        </a:p>
        <a:p>
          <a:pPr marL="171450" lvl="1" indent="-171450" algn="l" defTabSz="800100">
            <a:lnSpc>
              <a:spcPct val="90000"/>
            </a:lnSpc>
            <a:spcBef>
              <a:spcPct val="0"/>
            </a:spcBef>
            <a:spcAft>
              <a:spcPct val="15000"/>
            </a:spcAft>
            <a:buChar char="••"/>
          </a:pPr>
          <a:r>
            <a:rPr lang="en-US" altLang="zh-TW" sz="1800" kern="1200" dirty="0" smtClean="0"/>
            <a:t>Phase 2:     Use faster feasibility test to complete parametric search.</a:t>
          </a:r>
          <a:endParaRPr lang="zh-TW" altLang="en-US" sz="1800" kern="1200" dirty="0"/>
        </a:p>
        <a:p>
          <a:pPr marL="57150" lvl="1" indent="-57150" algn="l" defTabSz="466725">
            <a:lnSpc>
              <a:spcPct val="90000"/>
            </a:lnSpc>
            <a:spcBef>
              <a:spcPct val="0"/>
            </a:spcBef>
            <a:spcAft>
              <a:spcPct val="15000"/>
            </a:spcAft>
            <a:buChar char="••"/>
          </a:pPr>
          <a:endParaRPr lang="zh-TW" altLang="en-US" sz="1050" kern="1200" dirty="0"/>
        </a:p>
        <a:p>
          <a:pPr marL="171450" lvl="1" indent="-171450" algn="l" defTabSz="800100">
            <a:lnSpc>
              <a:spcPct val="90000"/>
            </a:lnSpc>
            <a:spcBef>
              <a:spcPct val="0"/>
            </a:spcBef>
            <a:spcAft>
              <a:spcPct val="15000"/>
            </a:spcAft>
            <a:buChar char="••"/>
          </a:pPr>
          <a:r>
            <a:rPr lang="en-US" altLang="zh-TW" sz="1800" b="1" kern="1200" dirty="0" smtClean="0"/>
            <a:t>O(n log log n)</a:t>
          </a:r>
          <a:endParaRPr lang="zh-TW" altLang="en-US" sz="1800" b="1" kern="1200" dirty="0"/>
        </a:p>
      </dsp:txBody>
      <dsp:txXfrm>
        <a:off x="72012" y="271975"/>
        <a:ext cx="1881651" cy="3384376"/>
      </dsp:txXfrm>
    </dsp:sp>
    <dsp:sp modelId="{23FD53C3-B0DD-4121-B89E-7D2E665809C4}">
      <dsp:nvSpPr>
        <dsp:cNvPr id="0" name=""/>
        <dsp:cNvSpPr/>
      </dsp:nvSpPr>
      <dsp:spPr>
        <a:xfrm>
          <a:off x="1632208" y="-169119"/>
          <a:ext cx="577337" cy="338239"/>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zh-TW" altLang="en-US" sz="1800" kern="1200"/>
        </a:p>
      </dsp:txBody>
      <dsp:txXfrm>
        <a:off x="1632208" y="-169119"/>
        <a:ext cx="577337" cy="338239"/>
      </dsp:txXfrm>
    </dsp:sp>
    <dsp:sp modelId="{0B87211D-256B-477E-9EE4-83571DE9DCFF}">
      <dsp:nvSpPr>
        <dsp:cNvPr id="0" name=""/>
        <dsp:cNvSpPr/>
      </dsp:nvSpPr>
      <dsp:spPr>
        <a:xfrm>
          <a:off x="2449195" y="-271975"/>
          <a:ext cx="1359879" cy="81592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US" altLang="zh-TW" sz="2800" kern="1200" dirty="0" smtClean="0"/>
            <a:t>PATH2</a:t>
          </a:r>
          <a:endParaRPr lang="zh-TW" altLang="en-US" sz="2800" kern="1200" dirty="0"/>
        </a:p>
      </dsp:txBody>
      <dsp:txXfrm>
        <a:off x="2449195" y="-271975"/>
        <a:ext cx="1359879" cy="543951"/>
      </dsp:txXfrm>
    </dsp:sp>
    <dsp:sp modelId="{1056B06C-F439-4559-BE84-748499507FC6}">
      <dsp:nvSpPr>
        <dsp:cNvPr id="0" name=""/>
        <dsp:cNvSpPr/>
      </dsp:nvSpPr>
      <dsp:spPr>
        <a:xfrm>
          <a:off x="2510449" y="271975"/>
          <a:ext cx="1793435" cy="33843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Gather information in more than one phases.</a:t>
          </a:r>
          <a:endParaRPr lang="zh-TW" altLang="en-US" sz="1800" kern="1200" dirty="0"/>
        </a:p>
        <a:p>
          <a:pPr marL="57150" lvl="1" indent="-57150" algn="l" defTabSz="466725">
            <a:lnSpc>
              <a:spcPct val="90000"/>
            </a:lnSpc>
            <a:spcBef>
              <a:spcPct val="0"/>
            </a:spcBef>
            <a:spcAft>
              <a:spcPct val="15000"/>
            </a:spcAft>
            <a:buChar char="••"/>
          </a:pPr>
          <a:endParaRPr lang="zh-TW" altLang="en-US" sz="1050" kern="1200" dirty="0"/>
        </a:p>
        <a:p>
          <a:pPr marL="171450" lvl="1" indent="-171450" algn="l" defTabSz="800100">
            <a:lnSpc>
              <a:spcPct val="90000"/>
            </a:lnSpc>
            <a:spcBef>
              <a:spcPct val="0"/>
            </a:spcBef>
            <a:spcAft>
              <a:spcPct val="15000"/>
            </a:spcAft>
            <a:buChar char="••"/>
          </a:pPr>
          <a:r>
            <a:rPr lang="en-US" altLang="zh-TW" sz="1800" b="1" kern="1200" dirty="0" smtClean="0"/>
            <a:t>O(n log*n)</a:t>
          </a:r>
          <a:endParaRPr lang="zh-TW" altLang="en-US" sz="1800" b="1" kern="1200" dirty="0"/>
        </a:p>
      </dsp:txBody>
      <dsp:txXfrm>
        <a:off x="2510449" y="271975"/>
        <a:ext cx="1793435" cy="3384376"/>
      </dsp:txXfrm>
    </dsp:sp>
    <dsp:sp modelId="{94B67151-936C-4A21-B86F-D2140732F4A2}">
      <dsp:nvSpPr>
        <dsp:cNvPr id="0" name=""/>
        <dsp:cNvSpPr/>
      </dsp:nvSpPr>
      <dsp:spPr>
        <a:xfrm>
          <a:off x="4069164" y="-169119"/>
          <a:ext cx="551390" cy="338239"/>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zh-TW" altLang="en-US" sz="1800" kern="1200"/>
        </a:p>
      </dsp:txBody>
      <dsp:txXfrm>
        <a:off x="4069164" y="-169119"/>
        <a:ext cx="551390" cy="338239"/>
      </dsp:txXfrm>
    </dsp:sp>
    <dsp:sp modelId="{4D23C40E-5156-481D-A915-3CB900559511}">
      <dsp:nvSpPr>
        <dsp:cNvPr id="0" name=""/>
        <dsp:cNvSpPr/>
      </dsp:nvSpPr>
      <dsp:spPr>
        <a:xfrm>
          <a:off x="4849433" y="-271975"/>
          <a:ext cx="1359879" cy="81592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US" altLang="zh-TW" sz="2800" kern="1200" dirty="0" smtClean="0"/>
            <a:t>PATH3</a:t>
          </a:r>
          <a:endParaRPr lang="zh-TW" altLang="en-US" sz="2800" kern="1200" dirty="0"/>
        </a:p>
      </dsp:txBody>
      <dsp:txXfrm>
        <a:off x="4849433" y="-271975"/>
        <a:ext cx="1359879" cy="543951"/>
      </dsp:txXfrm>
    </dsp:sp>
    <dsp:sp modelId="{501BC8DA-EA5F-4B72-91B0-1D69727A0335}">
      <dsp:nvSpPr>
        <dsp:cNvPr id="0" name=""/>
        <dsp:cNvSpPr/>
      </dsp:nvSpPr>
      <dsp:spPr>
        <a:xfrm>
          <a:off x="4994925" y="271975"/>
          <a:ext cx="1624960" cy="33843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Use a variety of refinement.</a:t>
          </a:r>
          <a:endParaRPr lang="zh-TW" altLang="en-US" sz="1800" kern="1200" dirty="0"/>
        </a:p>
        <a:p>
          <a:pPr marL="57150" lvl="1" indent="-57150" algn="l" defTabSz="466725">
            <a:lnSpc>
              <a:spcPct val="90000"/>
            </a:lnSpc>
            <a:spcBef>
              <a:spcPct val="0"/>
            </a:spcBef>
            <a:spcAft>
              <a:spcPct val="15000"/>
            </a:spcAft>
            <a:buChar char="••"/>
          </a:pPr>
          <a:endParaRPr lang="zh-TW" altLang="en-US" sz="1050" kern="1200" dirty="0"/>
        </a:p>
        <a:p>
          <a:pPr marL="171450" lvl="1" indent="-171450" algn="l" defTabSz="800100">
            <a:lnSpc>
              <a:spcPct val="90000"/>
            </a:lnSpc>
            <a:spcBef>
              <a:spcPct val="0"/>
            </a:spcBef>
            <a:spcAft>
              <a:spcPct val="15000"/>
            </a:spcAft>
            <a:buChar char="••"/>
          </a:pPr>
          <a:r>
            <a:rPr lang="en-US" altLang="zh-TW" sz="1800" b="1" kern="1200" dirty="0" smtClean="0"/>
            <a:t>O(n)</a:t>
          </a:r>
          <a:endParaRPr lang="zh-TW" altLang="en-US" sz="1800" b="1" kern="1200" dirty="0"/>
        </a:p>
      </dsp:txBody>
      <dsp:txXfrm>
        <a:off x="4994925" y="271975"/>
        <a:ext cx="1624960" cy="3384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ADE67-0F34-4557-9FFC-56F7D752020D}" type="datetimeFigureOut">
              <a:rPr lang="zh-TW" altLang="en-US" smtClean="0"/>
              <a:pPr/>
              <a:t>2012/1/11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CF326-9BB6-457C-B12D-5DBFD8BA27EB}" type="slidenum">
              <a:rPr lang="zh-TW" altLang="en-US" smtClean="0"/>
              <a:pPr/>
              <a:t>‹#›</a:t>
            </a:fld>
            <a:endParaRPr lang="zh-TW" altLang="en-US"/>
          </a:p>
        </p:txBody>
      </p:sp>
    </p:spTree>
    <p:extLst>
      <p:ext uri="{BB962C8B-B14F-4D97-AF65-F5344CB8AC3E}">
        <p14:creationId xmlns:p14="http://schemas.microsoft.com/office/powerpoint/2010/main" xmlns="" val="6096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26</a:t>
            </a:fld>
            <a:endParaRPr lang="zh-TW" altLang="en-US"/>
          </a:p>
        </p:txBody>
      </p:sp>
    </p:spTree>
    <p:extLst>
      <p:ext uri="{BB962C8B-B14F-4D97-AF65-F5344CB8AC3E}">
        <p14:creationId xmlns:p14="http://schemas.microsoft.com/office/powerpoint/2010/main" xmlns="" val="271669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35</a:t>
            </a:fld>
            <a:endParaRPr lang="zh-TW" altLang="en-US"/>
          </a:p>
        </p:txBody>
      </p:sp>
    </p:spTree>
    <p:extLst>
      <p:ext uri="{BB962C8B-B14F-4D97-AF65-F5344CB8AC3E}">
        <p14:creationId xmlns:p14="http://schemas.microsoft.com/office/powerpoint/2010/main" xmlns="" val="45108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36</a:t>
            </a:fld>
            <a:endParaRPr lang="zh-TW" altLang="en-US"/>
          </a:p>
        </p:txBody>
      </p:sp>
    </p:spTree>
    <p:extLst>
      <p:ext uri="{BB962C8B-B14F-4D97-AF65-F5344CB8AC3E}">
        <p14:creationId xmlns:p14="http://schemas.microsoft.com/office/powerpoint/2010/main" xmlns="" val="323185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37</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38</a:t>
            </a:fld>
            <a:endParaRPr lang="zh-TW" altLang="en-US"/>
          </a:p>
        </p:txBody>
      </p:sp>
    </p:spTree>
    <p:extLst>
      <p:ext uri="{BB962C8B-B14F-4D97-AF65-F5344CB8AC3E}">
        <p14:creationId xmlns:p14="http://schemas.microsoft.com/office/powerpoint/2010/main" xmlns="" val="27422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39</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40</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41</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42</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43</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44</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27</a:t>
            </a:fld>
            <a:endParaRPr lang="zh-TW" altLang="en-US"/>
          </a:p>
        </p:txBody>
      </p:sp>
    </p:spTree>
    <p:extLst>
      <p:ext uri="{BB962C8B-B14F-4D97-AF65-F5344CB8AC3E}">
        <p14:creationId xmlns:p14="http://schemas.microsoft.com/office/powerpoint/2010/main" xmlns="" val="160592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45</a:t>
            </a:fld>
            <a:endParaRPr lang="zh-TW" altLang="en-US"/>
          </a:p>
        </p:txBody>
      </p:sp>
    </p:spTree>
    <p:extLst>
      <p:ext uri="{BB962C8B-B14F-4D97-AF65-F5344CB8AC3E}">
        <p14:creationId xmlns:p14="http://schemas.microsoft.com/office/powerpoint/2010/main" xmlns="" val="82199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46</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47</a:t>
            </a:fld>
            <a:endParaRPr lang="zh-TW" altLang="en-US"/>
          </a:p>
        </p:txBody>
      </p:sp>
    </p:spTree>
    <p:extLst>
      <p:ext uri="{BB962C8B-B14F-4D97-AF65-F5344CB8AC3E}">
        <p14:creationId xmlns:p14="http://schemas.microsoft.com/office/powerpoint/2010/main" xmlns="" val="89424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48</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49</a:t>
            </a:fld>
            <a:endParaRPr lang="zh-TW" altLang="en-US"/>
          </a:p>
        </p:txBody>
      </p:sp>
    </p:spTree>
    <p:extLst>
      <p:ext uri="{BB962C8B-B14F-4D97-AF65-F5344CB8AC3E}">
        <p14:creationId xmlns:p14="http://schemas.microsoft.com/office/powerpoint/2010/main" xmlns="" val="190603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50</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51</a:t>
            </a:fld>
            <a:endParaRPr lang="zh-TW" altLang="en-US"/>
          </a:p>
        </p:txBody>
      </p:sp>
    </p:spTree>
    <p:extLst>
      <p:ext uri="{BB962C8B-B14F-4D97-AF65-F5344CB8AC3E}">
        <p14:creationId xmlns:p14="http://schemas.microsoft.com/office/powerpoint/2010/main" xmlns="" val="203998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52</a:t>
            </a:fld>
            <a:endParaRPr lang="zh-TW" altLang="en-US"/>
          </a:p>
        </p:txBody>
      </p:sp>
    </p:spTree>
    <p:extLst>
      <p:ext uri="{BB962C8B-B14F-4D97-AF65-F5344CB8AC3E}">
        <p14:creationId xmlns:p14="http://schemas.microsoft.com/office/powerpoint/2010/main" xmlns="" val="20399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53</a:t>
            </a:fld>
            <a:endParaRPr lang="zh-TW" altLang="en-US"/>
          </a:p>
        </p:txBody>
      </p:sp>
    </p:spTree>
    <p:extLst>
      <p:ext uri="{BB962C8B-B14F-4D97-AF65-F5344CB8AC3E}">
        <p14:creationId xmlns:p14="http://schemas.microsoft.com/office/powerpoint/2010/main" xmlns="" val="203998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54</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28</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為什麼可以把</a:t>
            </a:r>
            <a:r>
              <a:rPr lang="en-US" altLang="zh-TW" dirty="0" smtClean="0"/>
              <a:t>complexity</a:t>
            </a:r>
            <a:r>
              <a:rPr lang="zh-TW" altLang="en-US" dirty="0" smtClean="0"/>
              <a:t>壓低要講清楚</a:t>
            </a:r>
            <a:endParaRPr lang="zh-TW" altLang="en-US" dirty="0"/>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55</a:t>
            </a:fld>
            <a:endParaRPr lang="zh-TW" altLang="en-US"/>
          </a:p>
        </p:txBody>
      </p:sp>
    </p:spTree>
    <p:extLst>
      <p:ext uri="{BB962C8B-B14F-4D97-AF65-F5344CB8AC3E}">
        <p14:creationId xmlns:p14="http://schemas.microsoft.com/office/powerpoint/2010/main" xmlns="" val="3103882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56</a:t>
            </a:fld>
            <a:endParaRPr lang="zh-TW" altLang="en-US"/>
          </a:p>
        </p:txBody>
      </p:sp>
    </p:spTree>
    <p:extLst>
      <p:ext uri="{BB962C8B-B14F-4D97-AF65-F5344CB8AC3E}">
        <p14:creationId xmlns:p14="http://schemas.microsoft.com/office/powerpoint/2010/main" xmlns="" val="599362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57</a:t>
            </a:fld>
            <a:endParaRPr lang="zh-TW" altLang="en-US"/>
          </a:p>
        </p:txBody>
      </p:sp>
    </p:spTree>
    <p:extLst>
      <p:ext uri="{BB962C8B-B14F-4D97-AF65-F5344CB8AC3E}">
        <p14:creationId xmlns:p14="http://schemas.microsoft.com/office/powerpoint/2010/main" xmlns="" val="3126159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58</a:t>
            </a:fld>
            <a:endParaRPr lang="zh-TW" altLang="en-US"/>
          </a:p>
        </p:txBody>
      </p:sp>
    </p:spTree>
    <p:extLst>
      <p:ext uri="{BB962C8B-B14F-4D97-AF65-F5344CB8AC3E}">
        <p14:creationId xmlns:p14="http://schemas.microsoft.com/office/powerpoint/2010/main" xmlns="" val="2716695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77</a:t>
            </a:fld>
            <a:endParaRPr lang="zh-TW" altLang="en-US"/>
          </a:p>
        </p:txBody>
      </p:sp>
    </p:spTree>
    <p:extLst>
      <p:ext uri="{BB962C8B-B14F-4D97-AF65-F5344CB8AC3E}">
        <p14:creationId xmlns:p14="http://schemas.microsoft.com/office/powerpoint/2010/main" xmlns="" val="271669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91</a:t>
            </a:fld>
            <a:endParaRPr lang="zh-TW" altLang="en-US"/>
          </a:p>
        </p:txBody>
      </p:sp>
    </p:spTree>
    <p:extLst>
      <p:ext uri="{BB962C8B-B14F-4D97-AF65-F5344CB8AC3E}">
        <p14:creationId xmlns:p14="http://schemas.microsoft.com/office/powerpoint/2010/main" xmlns="" val="271669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29</a:t>
            </a:fld>
            <a:endParaRPr lang="zh-TW" altLang="en-US"/>
          </a:p>
        </p:txBody>
      </p:sp>
    </p:spTree>
    <p:extLst>
      <p:ext uri="{BB962C8B-B14F-4D97-AF65-F5344CB8AC3E}">
        <p14:creationId xmlns:p14="http://schemas.microsoft.com/office/powerpoint/2010/main" xmlns="" val="421331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30</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31</a:t>
            </a:fld>
            <a:endParaRPr lang="zh-TW" altLang="en-US"/>
          </a:p>
        </p:txBody>
      </p:sp>
    </p:spTree>
    <p:extLst>
      <p:ext uri="{BB962C8B-B14F-4D97-AF65-F5344CB8AC3E}">
        <p14:creationId xmlns:p14="http://schemas.microsoft.com/office/powerpoint/2010/main" xmlns="" val="229040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32</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33</a:t>
            </a:fld>
            <a:endParaRPr lang="zh-TW" altLang="en-US"/>
          </a:p>
        </p:txBody>
      </p:sp>
    </p:spTree>
    <p:extLst>
      <p:ext uri="{BB962C8B-B14F-4D97-AF65-F5344CB8AC3E}">
        <p14:creationId xmlns:p14="http://schemas.microsoft.com/office/powerpoint/2010/main" xmlns="" val="19365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CF326-9BB6-457C-B12D-5DBFD8BA27EB}" type="slidenum">
              <a:rPr lang="zh-TW" altLang="en-US" smtClean="0"/>
              <a:pPr/>
              <a:t>34</a:t>
            </a:fld>
            <a:endParaRPr lang="zh-TW" altLang="en-US"/>
          </a:p>
        </p:txBody>
      </p:sp>
    </p:spTree>
    <p:extLst>
      <p:ext uri="{BB962C8B-B14F-4D97-AF65-F5344CB8AC3E}">
        <p14:creationId xmlns:p14="http://schemas.microsoft.com/office/powerpoint/2010/main" xmlns="" val="25891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33073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22771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297729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398201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295612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89979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317681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228133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106610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61084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EF42B9-54C6-4BB5-80FC-B262E1541374}" type="datetimeFigureOut">
              <a:rPr lang="zh-TW" altLang="en-US" smtClean="0"/>
              <a:pPr/>
              <a:t>2012/1/11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375748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F42B9-54C6-4BB5-80FC-B262E1541374}" type="datetimeFigureOut">
              <a:rPr lang="zh-TW" altLang="en-US" smtClean="0"/>
              <a:pPr/>
              <a:t>2012/1/11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B2AEB-F4F4-4B3A-A251-EEFE4D6FAD9D}" type="slidenum">
              <a:rPr lang="zh-TW" altLang="en-US" smtClean="0"/>
              <a:pPr/>
              <a:t>‹#›</a:t>
            </a:fld>
            <a:endParaRPr lang="zh-TW" altLang="en-US"/>
          </a:p>
        </p:txBody>
      </p:sp>
    </p:spTree>
    <p:extLst>
      <p:ext uri="{BB962C8B-B14F-4D97-AF65-F5344CB8AC3E}">
        <p14:creationId xmlns:p14="http://schemas.microsoft.com/office/powerpoint/2010/main" xmlns="" val="310702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31.png"/><Relationship Id="rId9"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0.png"/><Relationship Id="rId10" Type="http://schemas.openxmlformats.org/officeDocument/2006/relationships/image" Target="../media/image63.png"/><Relationship Id="rId4" Type="http://schemas.openxmlformats.org/officeDocument/2006/relationships/image" Target="../media/image31.png"/><Relationship Id="rId9" Type="http://schemas.openxmlformats.org/officeDocument/2006/relationships/image" Target="../media/image62.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0.png"/><Relationship Id="rId10" Type="http://schemas.openxmlformats.org/officeDocument/2006/relationships/image" Target="../media/image66.png"/><Relationship Id="rId4" Type="http://schemas.openxmlformats.org/officeDocument/2006/relationships/image" Target="../media/image31.png"/><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0.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normAutofit lnSpcReduction="10000"/>
          </a:bodyPr>
          <a:lstStyle/>
          <a:p>
            <a:r>
              <a:rPr lang="en-US" altLang="zh-TW" sz="2400" dirty="0" smtClean="0"/>
              <a:t>R99945020 </a:t>
            </a:r>
            <a:r>
              <a:rPr lang="zh-TW" altLang="en-US" sz="2400" dirty="0" smtClean="0"/>
              <a:t>林澤豪</a:t>
            </a:r>
            <a:endParaRPr lang="en-US" altLang="zh-TW" sz="2400" dirty="0" smtClean="0"/>
          </a:p>
          <a:p>
            <a:r>
              <a:rPr lang="en-US" sz="2400" dirty="0" smtClean="0"/>
              <a:t>F98942047 </a:t>
            </a:r>
            <a:r>
              <a:rPr lang="zh-TW" altLang="en-US" sz="2400" dirty="0" smtClean="0"/>
              <a:t>許芷榕</a:t>
            </a:r>
            <a:endParaRPr lang="en-US" altLang="zh-TW" sz="2400" dirty="0" smtClean="0"/>
          </a:p>
          <a:p>
            <a:r>
              <a:rPr lang="en-US" sz="2400" dirty="0" smtClean="0"/>
              <a:t>R00922113 </a:t>
            </a:r>
            <a:r>
              <a:rPr lang="zh-TW" altLang="en-US" sz="2400" dirty="0" smtClean="0"/>
              <a:t>謝宗潛</a:t>
            </a:r>
            <a:endParaRPr lang="en-US" altLang="zh-TW" sz="2400" dirty="0" smtClean="0"/>
          </a:p>
          <a:p>
            <a:r>
              <a:rPr lang="en-US" altLang="zh-TW" sz="2400" dirty="0" smtClean="0"/>
              <a:t>R</a:t>
            </a:r>
            <a:r>
              <a:rPr lang="en-US" sz="2400" dirty="0" smtClean="0"/>
              <a:t>98922144 </a:t>
            </a:r>
            <a:r>
              <a:rPr lang="zh-TW" altLang="en-US" sz="2400" dirty="0" smtClean="0"/>
              <a:t>駱家淮</a:t>
            </a:r>
            <a:endParaRPr lang="en-US" sz="2400" dirty="0" smtClean="0"/>
          </a:p>
          <a:p>
            <a:endParaRPr lang="en-US" altLang="zh-TW" sz="2400" dirty="0" smtClean="0"/>
          </a:p>
          <a:p>
            <a:endParaRPr lang="en-US" altLang="zh-TW" dirty="0" smtClean="0"/>
          </a:p>
          <a:p>
            <a:endParaRPr lang="en-US" altLang="zh-TW" dirty="0" smtClean="0"/>
          </a:p>
          <a:p>
            <a:endParaRPr lang="en-US" altLang="zh-TW" dirty="0" smtClean="0"/>
          </a:p>
        </p:txBody>
      </p:sp>
      <p:pic>
        <p:nvPicPr>
          <p:cNvPr id="1026" name="Picture 2" descr="C:\Documents and Settings\kobe\桌面\pic1.JPG"/>
          <p:cNvPicPr>
            <a:picLocks noChangeAspect="1" noChangeArrowheads="1"/>
          </p:cNvPicPr>
          <p:nvPr/>
        </p:nvPicPr>
        <p:blipFill>
          <a:blip r:embed="rId2" cstate="print"/>
          <a:srcRect/>
          <a:stretch>
            <a:fillRect/>
          </a:stretch>
        </p:blipFill>
        <p:spPr bwMode="auto">
          <a:xfrm>
            <a:off x="611560" y="1844824"/>
            <a:ext cx="7791450" cy="19240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FTEST0(reverse)</a:t>
            </a:r>
            <a:endParaRPr lang="zh-TW" altLang="en-US" dirty="0"/>
          </a:p>
        </p:txBody>
      </p:sp>
      <p:sp>
        <p:nvSpPr>
          <p:cNvPr id="3" name="內容版面配置區 2"/>
          <p:cNvSpPr>
            <a:spLocks noGrp="1"/>
          </p:cNvSpPr>
          <p:nvPr>
            <p:ph idx="1"/>
          </p:nvPr>
        </p:nvSpPr>
        <p:spPr/>
        <p:txBody>
          <a:bodyPr>
            <a:normAutofit/>
          </a:bodyPr>
          <a:lstStyle/>
          <a:p>
            <a:r>
              <a:rPr lang="el-GR" altLang="zh-TW" dirty="0" smtClean="0"/>
              <a:t>λ</a:t>
            </a:r>
            <a:r>
              <a:rPr lang="en-US" altLang="zh-TW" dirty="0" smtClean="0"/>
              <a:t>=9</a:t>
            </a:r>
          </a:p>
          <a:p>
            <a:r>
              <a:rPr lang="en-US" altLang="zh-TW" dirty="0" smtClean="0"/>
              <a:t>k=4</a:t>
            </a:r>
            <a:endParaRPr lang="zh-TW" altLang="en-US" dirty="0" smtClean="0"/>
          </a:p>
          <a:p>
            <a:endParaRPr lang="en-US" altLang="zh-TW" sz="2400" dirty="0" smtClean="0"/>
          </a:p>
          <a:p>
            <a:pPr>
              <a:buNone/>
            </a:pPr>
            <a:endParaRPr lang="zh-TW" altLang="en-US" sz="2400"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8" name="橢圓 7"/>
          <p:cNvSpPr/>
          <p:nvPr/>
        </p:nvSpPr>
        <p:spPr>
          <a:xfrm>
            <a:off x="2843808"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9" name="橢圓 8"/>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1</a:t>
            </a:r>
            <a:endParaRPr lang="zh-TW" altLang="en-US" sz="2400" dirty="0"/>
          </a:p>
        </p:txBody>
      </p:sp>
      <p:sp>
        <p:nvSpPr>
          <p:cNvPr id="10" name="橢圓 9"/>
          <p:cNvSpPr/>
          <p:nvPr/>
        </p:nvSpPr>
        <p:spPr>
          <a:xfrm>
            <a:off x="6372200" y="544522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12" name="橢圓 11"/>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13" name="橢圓 12"/>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14" name="橢圓 13"/>
          <p:cNvSpPr/>
          <p:nvPr/>
        </p:nvSpPr>
        <p:spPr>
          <a:xfrm>
            <a:off x="5508104" y="443711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15" name="橢圓 14"/>
          <p:cNvSpPr/>
          <p:nvPr/>
        </p:nvSpPr>
        <p:spPr>
          <a:xfrm>
            <a:off x="4716016" y="558924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6" name="橢圓 15"/>
          <p:cNvSpPr/>
          <p:nvPr/>
        </p:nvSpPr>
        <p:spPr>
          <a:xfrm>
            <a:off x="3707904"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cxnSp>
        <p:nvCxnSpPr>
          <p:cNvPr id="19" name="直線接點 18"/>
          <p:cNvCxnSpPr>
            <a:stCxn id="4" idx="3"/>
            <a:endCxn id="8" idx="7"/>
          </p:cNvCxnSpPr>
          <p:nvPr/>
        </p:nvCxnSpPr>
        <p:spPr>
          <a:xfrm flipH="1">
            <a:off x="3458435" y="2974052"/>
            <a:ext cx="498938"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4" idx="4"/>
            <a:endCxn id="9"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a:stCxn id="4" idx="5"/>
            <a:endCxn id="13"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p:cNvCxnSpPr>
            <a:stCxn id="8" idx="4"/>
            <a:endCxn id="12" idx="0"/>
          </p:cNvCxnSpPr>
          <p:nvPr/>
        </p:nvCxnSpPr>
        <p:spPr>
          <a:xfrm flipH="1">
            <a:off x="2627784" y="4005064"/>
            <a:ext cx="57606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a:stCxn id="9" idx="4"/>
            <a:endCxn id="16" idx="0"/>
          </p:cNvCxnSpPr>
          <p:nvPr/>
        </p:nvCxnSpPr>
        <p:spPr>
          <a:xfrm flipH="1">
            <a:off x="4067944"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a:stCxn id="13" idx="5"/>
            <a:endCxn id="14" idx="0"/>
          </p:cNvCxnSpPr>
          <p:nvPr/>
        </p:nvCxnSpPr>
        <p:spPr>
          <a:xfrm>
            <a:off x="5546667" y="3910156"/>
            <a:ext cx="321477" cy="526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a:stCxn id="16" idx="4"/>
          </p:cNvCxnSpPr>
          <p:nvPr/>
        </p:nvCxnSpPr>
        <p:spPr>
          <a:xfrm>
            <a:off x="4067944" y="5229200"/>
            <a:ext cx="64807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接點 34"/>
          <p:cNvCxnSpPr>
            <a:stCxn id="14" idx="5"/>
            <a:endCxn id="10" idx="0"/>
          </p:cNvCxnSpPr>
          <p:nvPr/>
        </p:nvCxnSpPr>
        <p:spPr>
          <a:xfrm>
            <a:off x="6122731" y="4990276"/>
            <a:ext cx="609509" cy="4549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cxnSp>
        <p:nvCxnSpPr>
          <p:cNvPr id="57" name="直線接點 56"/>
          <p:cNvCxnSpPr>
            <a:stCxn id="55"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To maintain heavy path structure(cont.)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When it is a heavy path after concatenating: </a:t>
            </a:r>
          </a:p>
          <a:p>
            <a:pPr lvl="1"/>
            <a:r>
              <a:rPr lang="en-US" altLang="zh-TW" dirty="0" smtClean="0"/>
              <a:t>Case 1: light path + light path</a:t>
            </a:r>
          </a:p>
          <a:p>
            <a:pPr lvl="2"/>
            <a:r>
              <a:rPr lang="en-US" altLang="zh-TW" dirty="0" smtClean="0"/>
              <a:t>Set 2 overlapping </a:t>
            </a:r>
            <a:r>
              <a:rPr lang="en-US" altLang="zh-TW" dirty="0" err="1" smtClean="0"/>
              <a:t>subpaths</a:t>
            </a:r>
            <a:r>
              <a:rPr lang="en-US" altLang="zh-TW" dirty="0" smtClean="0"/>
              <a:t> as the first and the last </a:t>
            </a:r>
            <a:r>
              <a:rPr lang="en-US" altLang="zh-TW" dirty="0" err="1" smtClean="0"/>
              <a:t>subpath</a:t>
            </a:r>
            <a:r>
              <a:rPr lang="en-US" altLang="zh-TW" dirty="0" smtClean="0"/>
              <a:t> which both cover the whole path</a:t>
            </a:r>
          </a:p>
          <a:p>
            <a:pPr lvl="1"/>
            <a:r>
              <a:rPr lang="en-US" altLang="zh-TW" dirty="0" smtClean="0"/>
              <a:t>Case 2: light path + heavy path</a:t>
            </a:r>
          </a:p>
          <a:p>
            <a:pPr lvl="2"/>
            <a:r>
              <a:rPr lang="en-US" altLang="zh-TW" dirty="0" smtClean="0"/>
              <a:t>Stretch one side of overlapping </a:t>
            </a:r>
            <a:r>
              <a:rPr lang="en-US" altLang="zh-TW" dirty="0" err="1" smtClean="0"/>
              <a:t>subpath</a:t>
            </a:r>
            <a:r>
              <a:rPr lang="en-US" altLang="zh-TW" dirty="0" smtClean="0"/>
              <a:t> to cover the light path</a:t>
            </a:r>
          </a:p>
          <a:p>
            <a:pPr lvl="1"/>
            <a:r>
              <a:rPr lang="en-US" altLang="zh-TW" dirty="0" smtClean="0"/>
              <a:t>Case 3: heavy path + heavy path</a:t>
            </a:r>
          </a:p>
          <a:p>
            <a:pPr lvl="2"/>
            <a:r>
              <a:rPr lang="en-US" altLang="zh-TW" dirty="0" smtClean="0"/>
              <a:t>Combine the last overlapping </a:t>
            </a:r>
            <a:r>
              <a:rPr lang="en-US" altLang="zh-TW" dirty="0" err="1" smtClean="0"/>
              <a:t>subpath</a:t>
            </a:r>
            <a:r>
              <a:rPr lang="en-US" altLang="zh-TW" dirty="0" smtClean="0"/>
              <a:t> of the ancestor with the first overlapping </a:t>
            </a:r>
            <a:r>
              <a:rPr lang="en-US" altLang="zh-TW" dirty="0" err="1" smtClean="0"/>
              <a:t>subpath</a:t>
            </a:r>
            <a:r>
              <a:rPr lang="en-US" altLang="zh-TW" dirty="0" smtClean="0"/>
              <a:t> of the descendant</a:t>
            </a:r>
          </a:p>
          <a:p>
            <a:endParaRPr lang="en-US" altLang="zh-TW" dirty="0" smtClean="0"/>
          </a:p>
          <a:p>
            <a:endParaRPr lang="zh-TW"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Light/Heavy path mechanism</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The new mechanism solve the maintenance cost problem of additional value mechanism</a:t>
            </a:r>
          </a:p>
          <a:p>
            <a:pPr lvl="1"/>
            <a:r>
              <a:rPr lang="en-US" altLang="zh-TW" dirty="0" smtClean="0"/>
              <a:t>Maintain a light path cost O(n) time in total</a:t>
            </a:r>
          </a:p>
          <a:p>
            <a:pPr lvl="1"/>
            <a:r>
              <a:rPr lang="en-US" altLang="zh-TW" dirty="0" smtClean="0"/>
              <a:t>Maintain a heavy path: Instead of recalculate all ancestors' value, only the corresponding overlapping </a:t>
            </a:r>
            <a:r>
              <a:rPr lang="en-US" altLang="zh-TW" dirty="0" err="1" smtClean="0"/>
              <a:t>subpath</a:t>
            </a:r>
            <a:r>
              <a:rPr lang="en-US" altLang="zh-TW" dirty="0" smtClean="0"/>
              <a:t> will be recalculated. It cost O(1) time for each vertex, and O(n) time in total</a:t>
            </a:r>
          </a:p>
          <a:p>
            <a:pPr lvl="2"/>
            <a:r>
              <a:rPr lang="en-US" altLang="zh-TW" dirty="0" smtClean="0"/>
              <a:t>Each vertex will be contained in at most 2 overlapping </a:t>
            </a:r>
            <a:r>
              <a:rPr lang="en-US" altLang="zh-TW" dirty="0" err="1" smtClean="0"/>
              <a:t>subpaths</a:t>
            </a:r>
            <a:r>
              <a:rPr lang="en-US" altLang="zh-TW" dirty="0" smtClean="0"/>
              <a:t>, and each will be updated at most twice (first time appearing and combining with adjacent overlapping </a:t>
            </a:r>
            <a:r>
              <a:rPr lang="en-US" altLang="zh-TW" dirty="0" err="1" smtClean="0"/>
              <a:t>subpath</a:t>
            </a:r>
            <a:r>
              <a:rPr lang="en-US" altLang="zh-TW" dirty="0" smtClean="0"/>
              <a:t>)</a:t>
            </a:r>
            <a:endParaRPr lang="zh-TW"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Building the RB-tree</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The new mechanism makes applying the algorithm developed previously to the O(n) algorithm of solving tree partition problem possible</a:t>
            </a:r>
          </a:p>
          <a:p>
            <a:r>
              <a:rPr lang="en-US" altLang="zh-TW" dirty="0" smtClean="0"/>
              <a:t>A log base search function for </a:t>
            </a:r>
            <a:r>
              <a:rPr lang="en-US" altLang="zh-TW" dirty="0" err="1" smtClean="0"/>
              <a:t>subpaths</a:t>
            </a:r>
            <a:r>
              <a:rPr lang="en-US" altLang="zh-TW" dirty="0" smtClean="0"/>
              <a:t> is needed for the feasibility test function, and the light/heavy path mechanism won’t guarantee including the whole </a:t>
            </a:r>
            <a:r>
              <a:rPr lang="en-US" altLang="zh-TW" dirty="0" err="1" smtClean="0"/>
              <a:t>subpath</a:t>
            </a:r>
            <a:endParaRPr lang="en-US" altLang="zh-TW" dirty="0" smtClean="0"/>
          </a:p>
          <a:p>
            <a:r>
              <a:rPr lang="en-US" altLang="zh-TW" dirty="0" smtClean="0"/>
              <a:t>Build and maintain a RB-tree for each </a:t>
            </a:r>
            <a:r>
              <a:rPr lang="en-US" altLang="zh-TW" dirty="0" err="1" smtClean="0"/>
              <a:t>subpath</a:t>
            </a:r>
            <a:r>
              <a:rPr lang="en-US" altLang="zh-TW" dirty="0" smtClean="0"/>
              <a:t> to replace binary search</a:t>
            </a:r>
            <a:endParaRPr lang="zh-TW"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TREE3</a:t>
            </a:r>
            <a:endParaRPr lang="zh-TW" altLang="en-US" dirty="0"/>
          </a:p>
        </p:txBody>
      </p:sp>
      <p:pic>
        <p:nvPicPr>
          <p:cNvPr id="4" name="內容版面配置區 3" descr="tree3.jpg"/>
          <p:cNvPicPr>
            <a:picLocks noGrp="1" noChangeAspect="1"/>
          </p:cNvPicPr>
          <p:nvPr>
            <p:ph idx="1"/>
          </p:nvPr>
        </p:nvPicPr>
        <p:blipFill>
          <a:blip r:embed="rId2" cstate="print"/>
          <a:stretch>
            <a:fillRect/>
          </a:stretch>
        </p:blipFill>
        <p:spPr>
          <a:xfrm>
            <a:off x="1691680" y="1556792"/>
            <a:ext cx="6170438" cy="4482797"/>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time complexity for TREE3</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As phase </a:t>
            </a:r>
            <a:r>
              <a:rPr lang="en-US" altLang="zh-TW" dirty="0" err="1" smtClean="0"/>
              <a:t>i</a:t>
            </a:r>
            <a:r>
              <a:rPr lang="en-US" altLang="zh-TW" dirty="0" smtClean="0"/>
              <a:t> started, there will be O(n/r</a:t>
            </a:r>
            <a:r>
              <a:rPr lang="en-US" altLang="zh-TW" baseline="-25000" dirty="0" smtClean="0"/>
              <a:t>i+1</a:t>
            </a:r>
            <a:r>
              <a:rPr lang="en-US" altLang="zh-TW" dirty="0" smtClean="0"/>
              <a:t>) matrices, O(n/r</a:t>
            </a:r>
            <a:r>
              <a:rPr lang="en-US" altLang="zh-TW" baseline="-25000" dirty="0" smtClean="0"/>
              <a:t>i+1</a:t>
            </a:r>
            <a:r>
              <a:rPr lang="en-US" altLang="zh-TW" baseline="30000" dirty="0" smtClean="0"/>
              <a:t>2</a:t>
            </a:r>
            <a:r>
              <a:rPr lang="en-US" altLang="zh-TW" dirty="0" smtClean="0"/>
              <a:t>) light paths and O(n/r</a:t>
            </a:r>
            <a:r>
              <a:rPr lang="en-US" altLang="zh-TW" baseline="-25000" dirty="0" smtClean="0"/>
              <a:t>i+1</a:t>
            </a:r>
            <a:r>
              <a:rPr lang="en-US" altLang="zh-TW" baseline="30000" dirty="0" smtClean="0"/>
              <a:t>2</a:t>
            </a:r>
            <a:r>
              <a:rPr lang="en-US" altLang="zh-TW" dirty="0" smtClean="0"/>
              <a:t>) elements in set</a:t>
            </a:r>
          </a:p>
          <a:p>
            <a:r>
              <a:rPr lang="en-US" altLang="zh-TW" dirty="0" smtClean="0"/>
              <a:t>The first step of pruning and relocating/recalculating </a:t>
            </a:r>
            <a:r>
              <a:rPr lang="en-US" altLang="zh-TW" dirty="0" err="1" smtClean="0"/>
              <a:t>subpaths</a:t>
            </a:r>
            <a:r>
              <a:rPr lang="en-US" altLang="zh-TW" dirty="0" smtClean="0"/>
              <a:t> totally costs O(n) time</a:t>
            </a:r>
          </a:p>
          <a:p>
            <a:r>
              <a:rPr lang="en-US" altLang="zh-TW" dirty="0" smtClean="0"/>
              <a:t>Maintaining the RB-tree during concatenations costs O(loglogr</a:t>
            </a:r>
            <a:r>
              <a:rPr lang="en-US" altLang="zh-TW" baseline="-25000" dirty="0" smtClean="0"/>
              <a:t>i+1</a:t>
            </a:r>
            <a:r>
              <a:rPr lang="en-US" altLang="zh-TW" dirty="0" smtClean="0"/>
              <a:t>) each time. It will appear at most O(n/r</a:t>
            </a:r>
            <a:r>
              <a:rPr lang="en-US" altLang="zh-TW" baseline="-25000" dirty="0" smtClean="0"/>
              <a:t>i+1</a:t>
            </a:r>
            <a:r>
              <a:rPr lang="en-US" altLang="zh-TW" dirty="0" smtClean="0"/>
              <a:t>) times</a:t>
            </a:r>
            <a:endParaRPr lang="zh-TW"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time complexity for TREE3(cont.)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To inactivate some light paths costs O(n/r</a:t>
            </a:r>
            <a:r>
              <a:rPr lang="en-US" altLang="zh-TW" baseline="-25000" dirty="0"/>
              <a:t>i</a:t>
            </a:r>
            <a:r>
              <a:rPr lang="en-US" altLang="zh-TW" dirty="0" smtClean="0"/>
              <a:t>) time to produce O(log r</a:t>
            </a:r>
            <a:r>
              <a:rPr lang="en-US" altLang="zh-TW" baseline="-25000" dirty="0"/>
              <a:t>i</a:t>
            </a:r>
            <a:r>
              <a:rPr lang="en-US" altLang="zh-TW" dirty="0" smtClean="0"/>
              <a:t>) test values, which can be tested in O((n/r</a:t>
            </a:r>
            <a:r>
              <a:rPr lang="en-US" altLang="zh-TW" baseline="-25000" dirty="0"/>
              <a:t>i+1</a:t>
            </a:r>
            <a:r>
              <a:rPr lang="en-US" altLang="zh-TW" dirty="0" smtClean="0"/>
              <a:t>)logr</a:t>
            </a:r>
            <a:r>
              <a:rPr lang="en-US" altLang="zh-TW" baseline="-25000" dirty="0" smtClean="0"/>
              <a:t>i</a:t>
            </a:r>
            <a:r>
              <a:rPr lang="en-US" altLang="zh-TW" dirty="0" smtClean="0"/>
              <a:t>logr</a:t>
            </a:r>
            <a:r>
              <a:rPr lang="en-US" altLang="zh-TW" baseline="-25000" dirty="0"/>
              <a:t>i+1</a:t>
            </a:r>
            <a:r>
              <a:rPr lang="en-US" altLang="zh-TW" dirty="0" smtClean="0"/>
              <a:t>)=O((n/</a:t>
            </a:r>
            <a:r>
              <a:rPr lang="en-US" altLang="zh-TW" dirty="0" err="1" smtClean="0"/>
              <a:t>r</a:t>
            </a:r>
            <a:r>
              <a:rPr lang="en-US" altLang="zh-TW" baseline="-25000" dirty="0" err="1" smtClean="0"/>
              <a:t>i</a:t>
            </a:r>
            <a:r>
              <a:rPr lang="en-US" altLang="zh-TW" dirty="0" smtClean="0"/>
              <a:t>)</a:t>
            </a:r>
            <a:r>
              <a:rPr lang="en-US" altLang="zh-TW" dirty="0" err="1" smtClean="0"/>
              <a:t>logr</a:t>
            </a:r>
            <a:r>
              <a:rPr lang="en-US" altLang="zh-TW" baseline="-25000" dirty="0" err="1" smtClean="0"/>
              <a:t>i</a:t>
            </a:r>
            <a:r>
              <a:rPr lang="en-US" altLang="zh-TW" dirty="0" smtClean="0"/>
              <a:t>) time</a:t>
            </a:r>
          </a:p>
          <a:p>
            <a:r>
              <a:rPr lang="en-US" altLang="zh-TW" dirty="0" smtClean="0"/>
              <a:t>The last part of TREE3 and rebuilding the overlapping </a:t>
            </a:r>
            <a:r>
              <a:rPr lang="en-US" altLang="zh-TW" dirty="0" err="1" smtClean="0"/>
              <a:t>subpaths</a:t>
            </a:r>
            <a:r>
              <a:rPr lang="en-US" altLang="zh-TW" dirty="0" smtClean="0"/>
              <a:t> are proved to cost O(n) time over all rotations</a:t>
            </a:r>
          </a:p>
          <a:p>
            <a:r>
              <a:rPr lang="en-US" altLang="zh-TW" smtClean="0"/>
              <a:t>TREE3 solves` </a:t>
            </a:r>
            <a:r>
              <a:rPr lang="en-US" altLang="zh-TW" dirty="0" smtClean="0"/>
              <a:t>the tree partitioning problem in O(n) time</a:t>
            </a:r>
            <a:endParaRPr lang="en-US" altLang="zh-TW" dirty="0"/>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C:\Documents and Settings\kobe\桌面\knife.jpg"/>
          <p:cNvPicPr>
            <a:picLocks noChangeAspect="1" noChangeArrowheads="1"/>
          </p:cNvPicPr>
          <p:nvPr/>
        </p:nvPicPr>
        <p:blipFill>
          <a:blip r:embed="rId2" cstate="print"/>
          <a:srcRect/>
          <a:stretch>
            <a:fillRect/>
          </a:stretch>
        </p:blipFill>
        <p:spPr bwMode="auto">
          <a:xfrm>
            <a:off x="4355976" y="4365104"/>
            <a:ext cx="1293698" cy="1078558"/>
          </a:xfrm>
          <a:prstGeom prst="rect">
            <a:avLst/>
          </a:prstGeom>
          <a:noFill/>
        </p:spPr>
      </p:pic>
      <p:sp>
        <p:nvSpPr>
          <p:cNvPr id="2" name="標題 1"/>
          <p:cNvSpPr>
            <a:spLocks noGrp="1"/>
          </p:cNvSpPr>
          <p:nvPr>
            <p:ph type="title"/>
          </p:nvPr>
        </p:nvSpPr>
        <p:spPr/>
        <p:txBody>
          <a:bodyPr/>
          <a:lstStyle/>
          <a:p>
            <a:r>
              <a:rPr lang="en-US" altLang="zh-TW" dirty="0" smtClean="0"/>
              <a:t>FTEST0(reverse)</a:t>
            </a:r>
            <a:endParaRPr lang="zh-TW" altLang="en-US" dirty="0"/>
          </a:p>
        </p:txBody>
      </p:sp>
      <p:sp>
        <p:nvSpPr>
          <p:cNvPr id="3" name="內容版面配置區 2"/>
          <p:cNvSpPr>
            <a:spLocks noGrp="1"/>
          </p:cNvSpPr>
          <p:nvPr>
            <p:ph idx="1"/>
          </p:nvPr>
        </p:nvSpPr>
        <p:spPr/>
        <p:txBody>
          <a:bodyPr/>
          <a:lstStyle/>
          <a:p>
            <a:r>
              <a:rPr lang="el-GR" altLang="zh-TW" dirty="0" smtClean="0"/>
              <a:t>λ</a:t>
            </a:r>
            <a:r>
              <a:rPr lang="en-US" altLang="zh-TW" dirty="0" smtClean="0"/>
              <a:t>=9</a:t>
            </a:r>
          </a:p>
          <a:p>
            <a:r>
              <a:rPr lang="en-US" altLang="zh-TW" dirty="0" smtClean="0"/>
              <a:t>k=4</a:t>
            </a:r>
            <a:endParaRPr lang="zh-TW" altLang="en-US"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27</a:t>
            </a:r>
            <a:endParaRPr lang="zh-TW" altLang="en-US" sz="2400" dirty="0"/>
          </a:p>
        </p:txBody>
      </p:sp>
      <p:sp>
        <p:nvSpPr>
          <p:cNvPr id="5" name="橢圓 4"/>
          <p:cNvSpPr/>
          <p:nvPr/>
        </p:nvSpPr>
        <p:spPr>
          <a:xfrm>
            <a:off x="2843808"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6" name="橢圓 5"/>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9</a:t>
            </a:r>
            <a:endParaRPr lang="zh-TW" altLang="en-US" sz="2400" dirty="0"/>
          </a:p>
        </p:txBody>
      </p:sp>
      <p:sp>
        <p:nvSpPr>
          <p:cNvPr id="7" name="橢圓 6"/>
          <p:cNvSpPr/>
          <p:nvPr/>
        </p:nvSpPr>
        <p:spPr>
          <a:xfrm>
            <a:off x="6372200" y="544522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8" name="橢圓 7"/>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9" name="橢圓 8"/>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sp>
        <p:nvSpPr>
          <p:cNvPr id="10" name="橢圓 9"/>
          <p:cNvSpPr/>
          <p:nvPr/>
        </p:nvSpPr>
        <p:spPr>
          <a:xfrm>
            <a:off x="5508104" y="443711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6</a:t>
            </a:r>
            <a:endParaRPr lang="zh-TW" altLang="en-US" sz="2400" dirty="0"/>
          </a:p>
        </p:txBody>
      </p:sp>
      <p:sp>
        <p:nvSpPr>
          <p:cNvPr id="11" name="橢圓 10"/>
          <p:cNvSpPr/>
          <p:nvPr/>
        </p:nvSpPr>
        <p:spPr>
          <a:xfrm>
            <a:off x="4716016" y="558924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2" name="橢圓 11"/>
          <p:cNvSpPr/>
          <p:nvPr/>
        </p:nvSpPr>
        <p:spPr>
          <a:xfrm>
            <a:off x="3707904"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13" name="直線接點 12"/>
          <p:cNvCxnSpPr>
            <a:stCxn id="4" idx="3"/>
            <a:endCxn id="5" idx="7"/>
          </p:cNvCxnSpPr>
          <p:nvPr/>
        </p:nvCxnSpPr>
        <p:spPr>
          <a:xfrm flipH="1">
            <a:off x="3458435" y="2974052"/>
            <a:ext cx="498938"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a:stCxn id="4" idx="4"/>
            <a:endCxn id="6"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4" idx="5"/>
            <a:endCxn id="9"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4"/>
            <a:endCxn id="8" idx="0"/>
          </p:cNvCxnSpPr>
          <p:nvPr/>
        </p:nvCxnSpPr>
        <p:spPr>
          <a:xfrm flipH="1">
            <a:off x="2627784" y="4005064"/>
            <a:ext cx="57606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6" idx="4"/>
            <a:endCxn id="12" idx="0"/>
          </p:cNvCxnSpPr>
          <p:nvPr/>
        </p:nvCxnSpPr>
        <p:spPr>
          <a:xfrm flipH="1">
            <a:off x="4067944"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9" idx="5"/>
            <a:endCxn id="10" idx="0"/>
          </p:cNvCxnSpPr>
          <p:nvPr/>
        </p:nvCxnSpPr>
        <p:spPr>
          <a:xfrm>
            <a:off x="5546667" y="3910156"/>
            <a:ext cx="321477" cy="526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2" idx="4"/>
          </p:cNvCxnSpPr>
          <p:nvPr/>
        </p:nvCxnSpPr>
        <p:spPr>
          <a:xfrm>
            <a:off x="4067944" y="5229200"/>
            <a:ext cx="64807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0" idx="5"/>
            <a:endCxn id="7" idx="0"/>
          </p:cNvCxnSpPr>
          <p:nvPr/>
        </p:nvCxnSpPr>
        <p:spPr>
          <a:xfrm>
            <a:off x="6122731" y="4990276"/>
            <a:ext cx="609509" cy="4549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30</a:t>
            </a:r>
            <a:endParaRPr lang="zh-TW" altLang="en-US" sz="2400" dirty="0"/>
          </a:p>
        </p:txBody>
      </p:sp>
      <p:cxnSp>
        <p:nvCxnSpPr>
          <p:cNvPr id="22" name="直線接點 21"/>
          <p:cNvCxnSpPr>
            <a:stCxn id="21"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3" descr="C:\Documents and Settings\kobe\桌面\knife.jpg"/>
          <p:cNvPicPr>
            <a:picLocks noChangeAspect="1" noChangeArrowheads="1"/>
          </p:cNvPicPr>
          <p:nvPr/>
        </p:nvPicPr>
        <p:blipFill>
          <a:blip r:embed="rId2" cstate="print"/>
          <a:srcRect/>
          <a:stretch>
            <a:fillRect/>
          </a:stretch>
        </p:blipFill>
        <p:spPr bwMode="auto">
          <a:xfrm>
            <a:off x="5652120" y="2276872"/>
            <a:ext cx="1293698" cy="1078558"/>
          </a:xfrm>
          <a:prstGeom prst="rect">
            <a:avLst/>
          </a:prstGeom>
          <a:noFill/>
        </p:spPr>
      </p:pic>
      <p:cxnSp>
        <p:nvCxnSpPr>
          <p:cNvPr id="24" name="直線單箭頭接點 23"/>
          <p:cNvCxnSpPr/>
          <p:nvPr/>
        </p:nvCxnSpPr>
        <p:spPr>
          <a:xfrm flipH="1">
            <a:off x="5220072" y="2924944"/>
            <a:ext cx="432048" cy="3248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flipV="1">
            <a:off x="4499992" y="4077072"/>
            <a:ext cx="504056" cy="36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8" name="Picture 3" descr="C:\Documents and Settings\kobe\桌面\knife.jpg"/>
          <p:cNvPicPr>
            <a:picLocks noChangeAspect="1" noChangeArrowheads="1"/>
          </p:cNvPicPr>
          <p:nvPr/>
        </p:nvPicPr>
        <p:blipFill>
          <a:blip r:embed="rId2" cstate="print"/>
          <a:srcRect/>
          <a:stretch>
            <a:fillRect/>
          </a:stretch>
        </p:blipFill>
        <p:spPr bwMode="auto">
          <a:xfrm>
            <a:off x="2195736" y="1988840"/>
            <a:ext cx="1293698" cy="1078558"/>
          </a:xfrm>
          <a:prstGeom prst="rect">
            <a:avLst/>
          </a:prstGeom>
          <a:noFill/>
        </p:spPr>
      </p:pic>
      <p:cxnSp>
        <p:nvCxnSpPr>
          <p:cNvPr id="29" name="直線單箭頭接點 28"/>
          <p:cNvCxnSpPr/>
          <p:nvPr/>
        </p:nvCxnSpPr>
        <p:spPr>
          <a:xfrm>
            <a:off x="3131840" y="2780928"/>
            <a:ext cx="288032" cy="43204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FTEST0(reverse)</a:t>
            </a:r>
            <a:endParaRPr lang="zh-TW" altLang="en-US" dirty="0"/>
          </a:p>
        </p:txBody>
      </p:sp>
      <p:sp>
        <p:nvSpPr>
          <p:cNvPr id="3" name="內容版面配置區 2"/>
          <p:cNvSpPr>
            <a:spLocks noGrp="1"/>
          </p:cNvSpPr>
          <p:nvPr>
            <p:ph idx="1"/>
          </p:nvPr>
        </p:nvSpPr>
        <p:spPr/>
        <p:txBody>
          <a:bodyPr/>
          <a:lstStyle/>
          <a:p>
            <a:r>
              <a:rPr lang="el-GR" altLang="zh-TW" dirty="0" smtClean="0"/>
              <a:t>λ</a:t>
            </a:r>
            <a:r>
              <a:rPr lang="en-US" altLang="zh-TW" dirty="0" smtClean="0"/>
              <a:t>=9</a:t>
            </a:r>
          </a:p>
          <a:p>
            <a:r>
              <a:rPr lang="en-US" altLang="zh-TW" dirty="0" smtClean="0"/>
              <a:t>k=4</a:t>
            </a:r>
            <a:endParaRPr lang="zh-TW" altLang="en-US"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5" name="橢圓 4"/>
          <p:cNvSpPr/>
          <p:nvPr/>
        </p:nvSpPr>
        <p:spPr>
          <a:xfrm>
            <a:off x="2267744"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6" name="橢圓 5"/>
          <p:cNvSpPr/>
          <p:nvPr/>
        </p:nvSpPr>
        <p:spPr>
          <a:xfrm>
            <a:off x="4716016"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9</a:t>
            </a:r>
            <a:endParaRPr lang="zh-TW" altLang="en-US" sz="2400" dirty="0"/>
          </a:p>
        </p:txBody>
      </p:sp>
      <p:sp>
        <p:nvSpPr>
          <p:cNvPr id="7" name="橢圓 6"/>
          <p:cNvSpPr/>
          <p:nvPr/>
        </p:nvSpPr>
        <p:spPr>
          <a:xfrm>
            <a:off x="6732240" y="551723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8" name="橢圓 7"/>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9" name="橢圓 8"/>
          <p:cNvSpPr/>
          <p:nvPr/>
        </p:nvSpPr>
        <p:spPr>
          <a:xfrm>
            <a:off x="6084168" y="3212976"/>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sp>
        <p:nvSpPr>
          <p:cNvPr id="10" name="橢圓 9"/>
          <p:cNvSpPr/>
          <p:nvPr/>
        </p:nvSpPr>
        <p:spPr>
          <a:xfrm>
            <a:off x="6372200" y="436510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6</a:t>
            </a:r>
            <a:endParaRPr lang="zh-TW" altLang="en-US" sz="2400" dirty="0"/>
          </a:p>
        </p:txBody>
      </p:sp>
      <p:sp>
        <p:nvSpPr>
          <p:cNvPr id="11" name="橢圓 10"/>
          <p:cNvSpPr/>
          <p:nvPr/>
        </p:nvSpPr>
        <p:spPr>
          <a:xfrm>
            <a:off x="4788024" y="580526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2" name="橢圓 11"/>
          <p:cNvSpPr/>
          <p:nvPr/>
        </p:nvSpPr>
        <p:spPr>
          <a:xfrm>
            <a:off x="4644008"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16" name="直線接點 15"/>
          <p:cNvCxnSpPr>
            <a:stCxn id="5" idx="4"/>
            <a:endCxn id="8" idx="0"/>
          </p:cNvCxnSpPr>
          <p:nvPr/>
        </p:nvCxnSpPr>
        <p:spPr>
          <a:xfrm>
            <a:off x="2627784" y="4077072"/>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6" idx="4"/>
            <a:endCxn id="12" idx="0"/>
          </p:cNvCxnSpPr>
          <p:nvPr/>
        </p:nvCxnSpPr>
        <p:spPr>
          <a:xfrm flipH="1">
            <a:off x="5004048"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9" idx="5"/>
            <a:endCxn id="10" idx="0"/>
          </p:cNvCxnSpPr>
          <p:nvPr/>
        </p:nvCxnSpPr>
        <p:spPr>
          <a:xfrm>
            <a:off x="6698795" y="3766140"/>
            <a:ext cx="33445" cy="598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2" idx="4"/>
            <a:endCxn id="11" idx="0"/>
          </p:cNvCxnSpPr>
          <p:nvPr/>
        </p:nvCxnSpPr>
        <p:spPr>
          <a:xfrm>
            <a:off x="5004048" y="5229200"/>
            <a:ext cx="14401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0" idx="5"/>
            <a:endCxn id="7" idx="0"/>
          </p:cNvCxnSpPr>
          <p:nvPr/>
        </p:nvCxnSpPr>
        <p:spPr>
          <a:xfrm>
            <a:off x="6986827" y="4918268"/>
            <a:ext cx="105453" cy="598964"/>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22" name="直線接點 21"/>
          <p:cNvCxnSpPr>
            <a:stCxn id="21"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164288" y="3140968"/>
            <a:ext cx="360040" cy="461665"/>
          </a:xfrm>
          <a:prstGeom prst="rect">
            <a:avLst/>
          </a:prstGeom>
        </p:spPr>
        <p:txBody>
          <a:bodyPr wrap="square">
            <a:spAutoFit/>
          </a:bodyPr>
          <a:lstStyle/>
          <a:p>
            <a:r>
              <a:rPr lang="en-US" altLang="zh-TW" sz="2400" dirty="0" smtClean="0">
                <a:solidFill>
                  <a:srgbClr val="FF0000"/>
                </a:solidFill>
              </a:rPr>
              <a:t>1</a:t>
            </a:r>
            <a:endParaRPr lang="zh-TW" altLang="en-US" sz="2400" dirty="0">
              <a:solidFill>
                <a:srgbClr val="FF0000"/>
              </a:solidFill>
            </a:endParaRPr>
          </a:p>
        </p:txBody>
      </p:sp>
      <p:sp>
        <p:nvSpPr>
          <p:cNvPr id="39" name="矩形 38"/>
          <p:cNvSpPr/>
          <p:nvPr/>
        </p:nvSpPr>
        <p:spPr>
          <a:xfrm>
            <a:off x="5724128" y="4005064"/>
            <a:ext cx="360040" cy="461665"/>
          </a:xfrm>
          <a:prstGeom prst="rect">
            <a:avLst/>
          </a:prstGeom>
        </p:spPr>
        <p:txBody>
          <a:bodyPr wrap="square">
            <a:spAutoFit/>
          </a:bodyPr>
          <a:lstStyle/>
          <a:p>
            <a:r>
              <a:rPr lang="en-US" altLang="zh-TW" sz="2400" dirty="0" smtClean="0">
                <a:solidFill>
                  <a:srgbClr val="FF0000"/>
                </a:solidFill>
              </a:rPr>
              <a:t>2</a:t>
            </a:r>
            <a:endParaRPr lang="zh-TW" altLang="en-US" sz="2400" dirty="0">
              <a:solidFill>
                <a:srgbClr val="FF0000"/>
              </a:solidFill>
            </a:endParaRPr>
          </a:p>
        </p:txBody>
      </p:sp>
      <p:sp>
        <p:nvSpPr>
          <p:cNvPr id="40" name="矩形 39"/>
          <p:cNvSpPr/>
          <p:nvPr/>
        </p:nvSpPr>
        <p:spPr>
          <a:xfrm>
            <a:off x="2699792" y="2780928"/>
            <a:ext cx="360040" cy="461665"/>
          </a:xfrm>
          <a:prstGeom prst="rect">
            <a:avLst/>
          </a:prstGeom>
        </p:spPr>
        <p:txBody>
          <a:bodyPr wrap="square">
            <a:spAutoFit/>
          </a:bodyPr>
          <a:lstStyle/>
          <a:p>
            <a:r>
              <a:rPr lang="en-US" altLang="zh-TW" sz="2400" dirty="0" smtClean="0">
                <a:solidFill>
                  <a:srgbClr val="FF0000"/>
                </a:solidFill>
              </a:rPr>
              <a:t>3</a:t>
            </a:r>
            <a:endParaRPr lang="zh-TW" altLang="en-US" sz="2400" dirty="0">
              <a:solidFill>
                <a:srgbClr val="FF0000"/>
              </a:solidFill>
            </a:endParaRPr>
          </a:p>
        </p:txBody>
      </p:sp>
      <p:sp>
        <p:nvSpPr>
          <p:cNvPr id="41" name="矩形 40"/>
          <p:cNvSpPr/>
          <p:nvPr/>
        </p:nvSpPr>
        <p:spPr>
          <a:xfrm>
            <a:off x="4716016" y="1412776"/>
            <a:ext cx="360040" cy="461665"/>
          </a:xfrm>
          <a:prstGeom prst="rect">
            <a:avLst/>
          </a:prstGeom>
        </p:spPr>
        <p:txBody>
          <a:bodyPr wrap="square">
            <a:spAutoFit/>
          </a:bodyPr>
          <a:lstStyle/>
          <a:p>
            <a:r>
              <a:rPr lang="en-US" altLang="zh-TW" sz="2400" dirty="0" smtClean="0">
                <a:solidFill>
                  <a:srgbClr val="FF0000"/>
                </a:solidFill>
              </a:rPr>
              <a:t>4</a:t>
            </a:r>
            <a:endParaRPr lang="zh-TW" altLang="en-US" sz="2400" dirty="0">
              <a:solidFill>
                <a:srgbClr val="FF0000"/>
              </a:solidFill>
            </a:endParaRPr>
          </a:p>
        </p:txBody>
      </p:sp>
      <p:sp>
        <p:nvSpPr>
          <p:cNvPr id="42" name="矩形 41"/>
          <p:cNvSpPr/>
          <p:nvPr/>
        </p:nvSpPr>
        <p:spPr>
          <a:xfrm>
            <a:off x="1835696" y="5733256"/>
            <a:ext cx="2141292" cy="369332"/>
          </a:xfrm>
          <a:prstGeom prst="rect">
            <a:avLst/>
          </a:prstGeom>
        </p:spPr>
        <p:txBody>
          <a:bodyPr wrap="none">
            <a:spAutoFit/>
          </a:bodyPr>
          <a:lstStyle/>
          <a:p>
            <a:r>
              <a:rPr lang="en-US" altLang="zh-TW" dirty="0" smtClean="0"/>
              <a:t>K=4 and return “yes”</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M(P)</a:t>
            </a:r>
            <a:endParaRPr lang="zh-TW" altLang="en-US" dirty="0"/>
          </a:p>
        </p:txBody>
      </p:sp>
      <p:pic>
        <p:nvPicPr>
          <p:cNvPr id="1027" name="Picture 3" descr="C:\Documents and Settings\ADMIN\桌面\pic1.JPG"/>
          <p:cNvPicPr>
            <a:picLocks noChangeAspect="1" noChangeArrowheads="1"/>
          </p:cNvPicPr>
          <p:nvPr/>
        </p:nvPicPr>
        <p:blipFill>
          <a:blip r:embed="rId2" cstate="print"/>
          <a:srcRect/>
          <a:stretch>
            <a:fillRect/>
          </a:stretch>
        </p:blipFill>
        <p:spPr bwMode="auto">
          <a:xfrm>
            <a:off x="2123728" y="1124744"/>
            <a:ext cx="5544616" cy="5458985"/>
          </a:xfrm>
          <a:prstGeom prst="rect">
            <a:avLst/>
          </a:prstGeom>
          <a:noFill/>
        </p:spPr>
      </p:pic>
      <p:sp>
        <p:nvSpPr>
          <p:cNvPr id="49" name="橢圓 48"/>
          <p:cNvSpPr/>
          <p:nvPr/>
        </p:nvSpPr>
        <p:spPr>
          <a:xfrm>
            <a:off x="1187624" y="213285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50" name="橢圓 49"/>
          <p:cNvSpPr/>
          <p:nvPr/>
        </p:nvSpPr>
        <p:spPr>
          <a:xfrm>
            <a:off x="1187624" y="69269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51" name="橢圓 50"/>
          <p:cNvSpPr/>
          <p:nvPr/>
        </p:nvSpPr>
        <p:spPr>
          <a:xfrm>
            <a:off x="1187624" y="141277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52" name="橢圓 51"/>
          <p:cNvSpPr/>
          <p:nvPr/>
        </p:nvSpPr>
        <p:spPr>
          <a:xfrm>
            <a:off x="1187624" y="285293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53" name="橢圓 52"/>
          <p:cNvSpPr/>
          <p:nvPr/>
        </p:nvSpPr>
        <p:spPr>
          <a:xfrm>
            <a:off x="1187624" y="357301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54" name="橢圓 53"/>
          <p:cNvSpPr/>
          <p:nvPr/>
        </p:nvSpPr>
        <p:spPr>
          <a:xfrm>
            <a:off x="1187624" y="429309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55" name="橢圓 54"/>
          <p:cNvSpPr/>
          <p:nvPr/>
        </p:nvSpPr>
        <p:spPr>
          <a:xfrm>
            <a:off x="1187624" y="501317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56" name="橢圓 55"/>
          <p:cNvSpPr/>
          <p:nvPr/>
        </p:nvSpPr>
        <p:spPr>
          <a:xfrm>
            <a:off x="1187624" y="5733256"/>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58" name="直線接點 57"/>
          <p:cNvCxnSpPr>
            <a:stCxn id="50" idx="4"/>
            <a:endCxn id="51" idx="0"/>
          </p:cNvCxnSpPr>
          <p:nvPr/>
        </p:nvCxnSpPr>
        <p:spPr>
          <a:xfrm>
            <a:off x="1547664" y="119675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接點 59"/>
          <p:cNvCxnSpPr>
            <a:stCxn id="51" idx="4"/>
            <a:endCxn id="49" idx="0"/>
          </p:cNvCxnSpPr>
          <p:nvPr/>
        </p:nvCxnSpPr>
        <p:spPr>
          <a:xfrm>
            <a:off x="1547664" y="19168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61"/>
          <p:cNvCxnSpPr>
            <a:stCxn id="49" idx="4"/>
            <a:endCxn id="52" idx="0"/>
          </p:cNvCxnSpPr>
          <p:nvPr/>
        </p:nvCxnSpPr>
        <p:spPr>
          <a:xfrm>
            <a:off x="1547664" y="263691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接點 63"/>
          <p:cNvCxnSpPr>
            <a:stCxn id="52" idx="4"/>
            <a:endCxn id="53" idx="0"/>
          </p:cNvCxnSpPr>
          <p:nvPr/>
        </p:nvCxnSpPr>
        <p:spPr>
          <a:xfrm>
            <a:off x="1547664" y="335699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接點 65"/>
          <p:cNvCxnSpPr>
            <a:stCxn id="53" idx="4"/>
            <a:endCxn id="54" idx="0"/>
          </p:cNvCxnSpPr>
          <p:nvPr/>
        </p:nvCxnSpPr>
        <p:spPr>
          <a:xfrm>
            <a:off x="1547664" y="40770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接點 67"/>
          <p:cNvCxnSpPr>
            <a:stCxn id="54" idx="4"/>
            <a:endCxn id="55" idx="0"/>
          </p:cNvCxnSpPr>
          <p:nvPr/>
        </p:nvCxnSpPr>
        <p:spPr>
          <a:xfrm>
            <a:off x="1547664" y="479715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接點 69"/>
          <p:cNvCxnSpPr>
            <a:stCxn id="55" idx="4"/>
            <a:endCxn id="56" idx="0"/>
          </p:cNvCxnSpPr>
          <p:nvPr/>
        </p:nvCxnSpPr>
        <p:spPr>
          <a:xfrm>
            <a:off x="1547664" y="5517232"/>
            <a:ext cx="0" cy="2160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descr="C:\Documents and Settings\ADMIN\桌面\pic2.JPG"/>
          <p:cNvPicPr>
            <a:picLocks noChangeAspect="1" noChangeArrowheads="1"/>
          </p:cNvPicPr>
          <p:nvPr/>
        </p:nvPicPr>
        <p:blipFill>
          <a:blip r:embed="rId2" cstate="print"/>
          <a:srcRect/>
          <a:stretch>
            <a:fillRect/>
          </a:stretch>
        </p:blipFill>
        <p:spPr bwMode="auto">
          <a:xfrm>
            <a:off x="251520" y="1484784"/>
            <a:ext cx="8676457" cy="46112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descr="C:\Documents and Settings\ADMIN\桌面\pic3.JPG"/>
          <p:cNvPicPr>
            <a:picLocks noChangeAspect="1" noChangeArrowheads="1"/>
          </p:cNvPicPr>
          <p:nvPr/>
        </p:nvPicPr>
        <p:blipFill>
          <a:blip r:embed="rId2" cstate="print"/>
          <a:srcRect/>
          <a:stretch>
            <a:fillRect/>
          </a:stretch>
        </p:blipFill>
        <p:spPr bwMode="auto">
          <a:xfrm>
            <a:off x="539551" y="1628800"/>
            <a:ext cx="8389817" cy="45613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ADMIN\桌面\pic1.JPG"/>
          <p:cNvPicPr>
            <a:picLocks noGrp="1" noChangeAspect="1" noChangeArrowheads="1"/>
          </p:cNvPicPr>
          <p:nvPr>
            <p:ph idx="1"/>
          </p:nvPr>
        </p:nvPicPr>
        <p:blipFill>
          <a:blip r:embed="rId2" cstate="print"/>
          <a:srcRect/>
          <a:stretch>
            <a:fillRect/>
          </a:stretch>
        </p:blipFill>
        <p:spPr bwMode="auto">
          <a:xfrm>
            <a:off x="1403648" y="1052736"/>
            <a:ext cx="5904656" cy="5462030"/>
          </a:xfrm>
          <a:prstGeom prst="rect">
            <a:avLst/>
          </a:prstGeom>
          <a:noFill/>
        </p:spPr>
      </p:pic>
      <p:sp>
        <p:nvSpPr>
          <p:cNvPr id="2" name="標題 1"/>
          <p:cNvSpPr>
            <a:spLocks noGrp="1"/>
          </p:cNvSpPr>
          <p:nvPr>
            <p:ph type="title"/>
          </p:nvPr>
        </p:nvSpPr>
        <p:spPr/>
        <p:txBody>
          <a:bodyPr/>
          <a:lstStyle/>
          <a:p>
            <a:r>
              <a:rPr lang="en-US" altLang="zh-TW" dirty="0" smtClean="0"/>
              <a:t>MSEARCH</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a:xfrm>
            <a:off x="5940152" y="1600200"/>
            <a:ext cx="3024336" cy="4525963"/>
          </a:xfrm>
        </p:spPr>
        <p:txBody>
          <a:bodyPr/>
          <a:lstStyle/>
          <a:p>
            <a:r>
              <a:rPr lang="en-US" altLang="zh-TW" dirty="0" smtClean="0"/>
              <a:t>{59,3,31,0,28,0,0,0}</a:t>
            </a:r>
          </a:p>
          <a:p>
            <a:r>
              <a:rPr lang="en-US" altLang="zh-TW" dirty="0" smtClean="0"/>
              <a:t>K=3</a:t>
            </a:r>
          </a:p>
          <a:p>
            <a:r>
              <a:rPr lang="en-US" altLang="zh-TW" dirty="0" smtClean="0"/>
              <a:t>Median: (3+0)/2=1.5</a:t>
            </a:r>
          </a:p>
          <a:p>
            <a:r>
              <a:rPr lang="en-US" altLang="zh-TW" dirty="0" smtClean="0"/>
              <a:t>FTEST0: ok</a:t>
            </a:r>
          </a:p>
          <a:p>
            <a:r>
              <a:rPr lang="en-US" altLang="zh-TW" dirty="0" smtClean="0"/>
              <a:t>Set </a:t>
            </a:r>
            <a:r>
              <a:rPr lang="el-GR" altLang="zh-TW" dirty="0" smtClean="0"/>
              <a:t>λ</a:t>
            </a:r>
            <a:r>
              <a:rPr lang="en-US" altLang="zh-TW" baseline="-25000" dirty="0" smtClean="0"/>
              <a:t>1</a:t>
            </a:r>
            <a:r>
              <a:rPr lang="en-US" altLang="zh-TW" dirty="0" smtClean="0"/>
              <a:t>=1.5</a:t>
            </a:r>
          </a:p>
          <a:p>
            <a:r>
              <a:rPr lang="en-US" altLang="zh-TW" dirty="0" smtClean="0"/>
              <a:t>Discard matrix</a:t>
            </a:r>
          </a:p>
          <a:p>
            <a:endParaRPr lang="zh-TW" altLang="en-US" dirty="0"/>
          </a:p>
        </p:txBody>
      </p:sp>
      <p:pic>
        <p:nvPicPr>
          <p:cNvPr id="1027" name="Picture 3" descr="C:\Documents and Settings\ADMIN\桌面\pic5.JPG"/>
          <p:cNvPicPr>
            <a:picLocks noChangeAspect="1" noChangeArrowheads="1"/>
          </p:cNvPicPr>
          <p:nvPr/>
        </p:nvPicPr>
        <p:blipFill>
          <a:blip r:embed="rId2" cstate="print"/>
          <a:srcRect/>
          <a:stretch>
            <a:fillRect/>
          </a:stretch>
        </p:blipFill>
        <p:spPr bwMode="auto">
          <a:xfrm>
            <a:off x="1043608" y="1340768"/>
            <a:ext cx="4939472" cy="4702106"/>
          </a:xfrm>
          <a:prstGeom prst="rect">
            <a:avLst/>
          </a:prstGeom>
          <a:noFill/>
        </p:spPr>
      </p:pic>
      <p:grpSp>
        <p:nvGrpSpPr>
          <p:cNvPr id="4" name="群組 21"/>
          <p:cNvGrpSpPr/>
          <p:nvPr/>
        </p:nvGrpSpPr>
        <p:grpSpPr>
          <a:xfrm>
            <a:off x="323528" y="908720"/>
            <a:ext cx="720080" cy="5544616"/>
            <a:chOff x="0" y="908720"/>
            <a:chExt cx="720080" cy="5544616"/>
          </a:xfrm>
        </p:grpSpPr>
        <p:sp>
          <p:nvSpPr>
            <p:cNvPr id="7" name="橢圓 6"/>
            <p:cNvSpPr/>
            <p:nvPr/>
          </p:nvSpPr>
          <p:spPr>
            <a:xfrm>
              <a:off x="0" y="23488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8" name="橢圓 7"/>
            <p:cNvSpPr/>
            <p:nvPr/>
          </p:nvSpPr>
          <p:spPr>
            <a:xfrm>
              <a:off x="0" y="9087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9" name="橢圓 8"/>
            <p:cNvSpPr/>
            <p:nvPr/>
          </p:nvSpPr>
          <p:spPr>
            <a:xfrm>
              <a:off x="0" y="16288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10" name="橢圓 9"/>
            <p:cNvSpPr/>
            <p:nvPr/>
          </p:nvSpPr>
          <p:spPr>
            <a:xfrm>
              <a:off x="0" y="306896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11" name="橢圓 10"/>
            <p:cNvSpPr/>
            <p:nvPr/>
          </p:nvSpPr>
          <p:spPr>
            <a:xfrm>
              <a:off x="0" y="378904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12" name="橢圓 11"/>
            <p:cNvSpPr/>
            <p:nvPr/>
          </p:nvSpPr>
          <p:spPr>
            <a:xfrm>
              <a:off x="0" y="45091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13" name="橢圓 12"/>
            <p:cNvSpPr/>
            <p:nvPr/>
          </p:nvSpPr>
          <p:spPr>
            <a:xfrm>
              <a:off x="0" y="52292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14" name="橢圓 13"/>
            <p:cNvSpPr/>
            <p:nvPr/>
          </p:nvSpPr>
          <p:spPr>
            <a:xfrm>
              <a:off x="0" y="59492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15" name="直線接點 14"/>
            <p:cNvCxnSpPr>
              <a:stCxn id="8" idx="4"/>
              <a:endCxn id="9" idx="0"/>
            </p:cNvCxnSpPr>
            <p:nvPr/>
          </p:nvCxnSpPr>
          <p:spPr>
            <a:xfrm>
              <a:off x="360040" y="14127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4"/>
              <a:endCxn id="7" idx="0"/>
            </p:cNvCxnSpPr>
            <p:nvPr/>
          </p:nvCxnSpPr>
          <p:spPr>
            <a:xfrm>
              <a:off x="360040" y="213285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7" idx="4"/>
              <a:endCxn id="10" idx="0"/>
            </p:cNvCxnSpPr>
            <p:nvPr/>
          </p:nvCxnSpPr>
          <p:spPr>
            <a:xfrm>
              <a:off x="360040" y="285293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4"/>
              <a:endCxn id="11" idx="0"/>
            </p:cNvCxnSpPr>
            <p:nvPr/>
          </p:nvCxnSpPr>
          <p:spPr>
            <a:xfrm>
              <a:off x="3600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1" idx="4"/>
              <a:endCxn id="12" idx="0"/>
            </p:cNvCxnSpPr>
            <p:nvPr/>
          </p:nvCxnSpPr>
          <p:spPr>
            <a:xfrm>
              <a:off x="360040" y="429309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2" idx="4"/>
              <a:endCxn id="13" idx="0"/>
            </p:cNvCxnSpPr>
            <p:nvPr/>
          </p:nvCxnSpPr>
          <p:spPr>
            <a:xfrm>
              <a:off x="360040"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3" idx="4"/>
              <a:endCxn id="14" idx="0"/>
            </p:cNvCxnSpPr>
            <p:nvPr/>
          </p:nvCxnSpPr>
          <p:spPr>
            <a:xfrm>
              <a:off x="360040" y="5733256"/>
              <a:ext cx="0" cy="21602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a:xfrm>
            <a:off x="5940152" y="1600200"/>
            <a:ext cx="3024336" cy="4525963"/>
          </a:xfrm>
        </p:spPr>
        <p:txBody>
          <a:bodyPr/>
          <a:lstStyle/>
          <a:p>
            <a:r>
              <a:rPr lang="en-US" altLang="zh-TW" dirty="0" smtClean="0"/>
              <a:t>{59,3,31,0,28,0}</a:t>
            </a:r>
          </a:p>
          <a:p>
            <a:r>
              <a:rPr lang="en-US" altLang="zh-TW" dirty="0" smtClean="0"/>
              <a:t>K=3</a:t>
            </a:r>
          </a:p>
          <a:p>
            <a:r>
              <a:rPr lang="en-US" altLang="zh-TW" dirty="0" smtClean="0"/>
              <a:t>Median: (28+3)/2=15.5</a:t>
            </a:r>
          </a:p>
          <a:p>
            <a:r>
              <a:rPr lang="en-US" altLang="zh-TW" dirty="0" smtClean="0"/>
              <a:t>FTEST0: no</a:t>
            </a:r>
          </a:p>
          <a:p>
            <a:r>
              <a:rPr lang="en-US" altLang="zh-TW" dirty="0" smtClean="0"/>
              <a:t>Set </a:t>
            </a:r>
            <a:r>
              <a:rPr lang="el-GR" altLang="zh-TW" dirty="0" smtClean="0"/>
              <a:t>λ</a:t>
            </a:r>
            <a:r>
              <a:rPr lang="en-US" altLang="zh-TW" baseline="-25000" dirty="0" smtClean="0"/>
              <a:t>2</a:t>
            </a:r>
            <a:r>
              <a:rPr lang="en-US" altLang="zh-TW" dirty="0" smtClean="0"/>
              <a:t>=15.5</a:t>
            </a:r>
          </a:p>
          <a:p>
            <a:r>
              <a:rPr lang="en-US" altLang="zh-TW" dirty="0" smtClean="0"/>
              <a:t>No discard </a:t>
            </a:r>
            <a:r>
              <a:rPr lang="en-US" altLang="zh-TW" dirty="0" err="1" smtClean="0"/>
              <a:t>matirx</a:t>
            </a:r>
            <a:endParaRPr lang="en-US" altLang="zh-TW" dirty="0" smtClean="0"/>
          </a:p>
          <a:p>
            <a:endParaRPr lang="zh-TW" altLang="en-US" dirty="0"/>
          </a:p>
        </p:txBody>
      </p:sp>
      <p:grpSp>
        <p:nvGrpSpPr>
          <p:cNvPr id="4" name="群組 21"/>
          <p:cNvGrpSpPr/>
          <p:nvPr/>
        </p:nvGrpSpPr>
        <p:grpSpPr>
          <a:xfrm>
            <a:off x="323528" y="908720"/>
            <a:ext cx="720080" cy="5544616"/>
            <a:chOff x="0" y="908720"/>
            <a:chExt cx="720080" cy="5544616"/>
          </a:xfrm>
        </p:grpSpPr>
        <p:sp>
          <p:nvSpPr>
            <p:cNvPr id="7" name="橢圓 6"/>
            <p:cNvSpPr/>
            <p:nvPr/>
          </p:nvSpPr>
          <p:spPr>
            <a:xfrm>
              <a:off x="0" y="23488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8" name="橢圓 7"/>
            <p:cNvSpPr/>
            <p:nvPr/>
          </p:nvSpPr>
          <p:spPr>
            <a:xfrm>
              <a:off x="0" y="9087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9" name="橢圓 8"/>
            <p:cNvSpPr/>
            <p:nvPr/>
          </p:nvSpPr>
          <p:spPr>
            <a:xfrm>
              <a:off x="0" y="16288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10" name="橢圓 9"/>
            <p:cNvSpPr/>
            <p:nvPr/>
          </p:nvSpPr>
          <p:spPr>
            <a:xfrm>
              <a:off x="0" y="306896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11" name="橢圓 10"/>
            <p:cNvSpPr/>
            <p:nvPr/>
          </p:nvSpPr>
          <p:spPr>
            <a:xfrm>
              <a:off x="0" y="378904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12" name="橢圓 11"/>
            <p:cNvSpPr/>
            <p:nvPr/>
          </p:nvSpPr>
          <p:spPr>
            <a:xfrm>
              <a:off x="0" y="45091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13" name="橢圓 12"/>
            <p:cNvSpPr/>
            <p:nvPr/>
          </p:nvSpPr>
          <p:spPr>
            <a:xfrm>
              <a:off x="0" y="52292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14" name="橢圓 13"/>
            <p:cNvSpPr/>
            <p:nvPr/>
          </p:nvSpPr>
          <p:spPr>
            <a:xfrm>
              <a:off x="0" y="59492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15" name="直線接點 14"/>
            <p:cNvCxnSpPr>
              <a:stCxn id="8" idx="4"/>
              <a:endCxn id="9" idx="0"/>
            </p:cNvCxnSpPr>
            <p:nvPr/>
          </p:nvCxnSpPr>
          <p:spPr>
            <a:xfrm>
              <a:off x="360040" y="14127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4"/>
              <a:endCxn id="7" idx="0"/>
            </p:cNvCxnSpPr>
            <p:nvPr/>
          </p:nvCxnSpPr>
          <p:spPr>
            <a:xfrm>
              <a:off x="360040" y="213285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7" idx="4"/>
              <a:endCxn id="10" idx="0"/>
            </p:cNvCxnSpPr>
            <p:nvPr/>
          </p:nvCxnSpPr>
          <p:spPr>
            <a:xfrm>
              <a:off x="360040" y="285293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4"/>
              <a:endCxn id="11" idx="0"/>
            </p:cNvCxnSpPr>
            <p:nvPr/>
          </p:nvCxnSpPr>
          <p:spPr>
            <a:xfrm>
              <a:off x="3600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1" idx="4"/>
              <a:endCxn id="12" idx="0"/>
            </p:cNvCxnSpPr>
            <p:nvPr/>
          </p:nvCxnSpPr>
          <p:spPr>
            <a:xfrm>
              <a:off x="360040" y="429309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2" idx="4"/>
              <a:endCxn id="13" idx="0"/>
            </p:cNvCxnSpPr>
            <p:nvPr/>
          </p:nvCxnSpPr>
          <p:spPr>
            <a:xfrm>
              <a:off x="360040"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3" idx="4"/>
              <a:endCxn id="14" idx="0"/>
            </p:cNvCxnSpPr>
            <p:nvPr/>
          </p:nvCxnSpPr>
          <p:spPr>
            <a:xfrm>
              <a:off x="360040" y="5733256"/>
              <a:ext cx="0" cy="21602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descr="C:\Documents and Settings\ADMIN\桌面\pic6.JPG"/>
          <p:cNvPicPr>
            <a:picLocks noChangeAspect="1" noChangeArrowheads="1"/>
          </p:cNvPicPr>
          <p:nvPr/>
        </p:nvPicPr>
        <p:blipFill>
          <a:blip r:embed="rId2" cstate="print"/>
          <a:srcRect/>
          <a:stretch>
            <a:fillRect/>
          </a:stretch>
        </p:blipFill>
        <p:spPr bwMode="auto">
          <a:xfrm>
            <a:off x="1115616" y="1419697"/>
            <a:ext cx="4824536" cy="459269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a:xfrm>
            <a:off x="5940152" y="1600200"/>
            <a:ext cx="3203848" cy="4525963"/>
          </a:xfrm>
        </p:spPr>
        <p:txBody>
          <a:bodyPr>
            <a:normAutofit/>
          </a:bodyPr>
          <a:lstStyle/>
          <a:p>
            <a:r>
              <a:rPr lang="en-US" altLang="zh-TW" dirty="0" smtClean="0"/>
              <a:t>{59,45,42,25,31,22,15,0,44,23,27,3,16,0,0,028,20,11,0,17,0,0,0}</a:t>
            </a:r>
          </a:p>
          <a:p>
            <a:r>
              <a:rPr lang="en-US" altLang="zh-TW" dirty="0" smtClean="0"/>
              <a:t>K=3</a:t>
            </a:r>
          </a:p>
          <a:p>
            <a:r>
              <a:rPr lang="en-US" altLang="zh-TW" dirty="0" smtClean="0"/>
              <a:t>Median: 16.5</a:t>
            </a:r>
          </a:p>
          <a:p>
            <a:r>
              <a:rPr lang="en-US" altLang="zh-TW" dirty="0" smtClean="0"/>
              <a:t>Discard matrixes</a:t>
            </a:r>
          </a:p>
          <a:p>
            <a:endParaRPr lang="zh-TW" altLang="en-US" dirty="0"/>
          </a:p>
        </p:txBody>
      </p:sp>
      <p:grpSp>
        <p:nvGrpSpPr>
          <p:cNvPr id="4" name="群組 21"/>
          <p:cNvGrpSpPr/>
          <p:nvPr/>
        </p:nvGrpSpPr>
        <p:grpSpPr>
          <a:xfrm>
            <a:off x="323528" y="908720"/>
            <a:ext cx="720080" cy="5544616"/>
            <a:chOff x="0" y="908720"/>
            <a:chExt cx="720080" cy="5544616"/>
          </a:xfrm>
        </p:grpSpPr>
        <p:sp>
          <p:nvSpPr>
            <p:cNvPr id="7" name="橢圓 6"/>
            <p:cNvSpPr/>
            <p:nvPr/>
          </p:nvSpPr>
          <p:spPr>
            <a:xfrm>
              <a:off x="0" y="23488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8" name="橢圓 7"/>
            <p:cNvSpPr/>
            <p:nvPr/>
          </p:nvSpPr>
          <p:spPr>
            <a:xfrm>
              <a:off x="0" y="9087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9" name="橢圓 8"/>
            <p:cNvSpPr/>
            <p:nvPr/>
          </p:nvSpPr>
          <p:spPr>
            <a:xfrm>
              <a:off x="0" y="16288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10" name="橢圓 9"/>
            <p:cNvSpPr/>
            <p:nvPr/>
          </p:nvSpPr>
          <p:spPr>
            <a:xfrm>
              <a:off x="0" y="306896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11" name="橢圓 10"/>
            <p:cNvSpPr/>
            <p:nvPr/>
          </p:nvSpPr>
          <p:spPr>
            <a:xfrm>
              <a:off x="0" y="378904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12" name="橢圓 11"/>
            <p:cNvSpPr/>
            <p:nvPr/>
          </p:nvSpPr>
          <p:spPr>
            <a:xfrm>
              <a:off x="0" y="45091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13" name="橢圓 12"/>
            <p:cNvSpPr/>
            <p:nvPr/>
          </p:nvSpPr>
          <p:spPr>
            <a:xfrm>
              <a:off x="0" y="52292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14" name="橢圓 13"/>
            <p:cNvSpPr/>
            <p:nvPr/>
          </p:nvSpPr>
          <p:spPr>
            <a:xfrm>
              <a:off x="0" y="59492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15" name="直線接點 14"/>
            <p:cNvCxnSpPr>
              <a:stCxn id="8" idx="4"/>
              <a:endCxn id="9" idx="0"/>
            </p:cNvCxnSpPr>
            <p:nvPr/>
          </p:nvCxnSpPr>
          <p:spPr>
            <a:xfrm>
              <a:off x="360040" y="14127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4"/>
              <a:endCxn id="7" idx="0"/>
            </p:cNvCxnSpPr>
            <p:nvPr/>
          </p:nvCxnSpPr>
          <p:spPr>
            <a:xfrm>
              <a:off x="360040" y="213285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7" idx="4"/>
              <a:endCxn id="10" idx="0"/>
            </p:cNvCxnSpPr>
            <p:nvPr/>
          </p:nvCxnSpPr>
          <p:spPr>
            <a:xfrm>
              <a:off x="360040" y="285293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4"/>
              <a:endCxn id="11" idx="0"/>
            </p:cNvCxnSpPr>
            <p:nvPr/>
          </p:nvCxnSpPr>
          <p:spPr>
            <a:xfrm>
              <a:off x="3600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1" idx="4"/>
              <a:endCxn id="12" idx="0"/>
            </p:cNvCxnSpPr>
            <p:nvPr/>
          </p:nvCxnSpPr>
          <p:spPr>
            <a:xfrm>
              <a:off x="360040" y="429309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2" idx="4"/>
              <a:endCxn id="13" idx="0"/>
            </p:cNvCxnSpPr>
            <p:nvPr/>
          </p:nvCxnSpPr>
          <p:spPr>
            <a:xfrm>
              <a:off x="360040"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3" idx="4"/>
              <a:endCxn id="14" idx="0"/>
            </p:cNvCxnSpPr>
            <p:nvPr/>
          </p:nvCxnSpPr>
          <p:spPr>
            <a:xfrm>
              <a:off x="360040" y="5733256"/>
              <a:ext cx="0" cy="21602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74" name="Picture 2" descr="C:\Documents and Settings\ADMIN\桌面\pic7.JPG"/>
          <p:cNvPicPr>
            <a:picLocks noChangeAspect="1" noChangeArrowheads="1"/>
          </p:cNvPicPr>
          <p:nvPr/>
        </p:nvPicPr>
        <p:blipFill>
          <a:blip r:embed="rId2" cstate="print"/>
          <a:srcRect/>
          <a:stretch>
            <a:fillRect/>
          </a:stretch>
        </p:blipFill>
        <p:spPr bwMode="auto">
          <a:xfrm>
            <a:off x="1187624" y="1692926"/>
            <a:ext cx="4752528" cy="45558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1. What is tree partition problem</a:t>
            </a:r>
          </a:p>
          <a:p>
            <a:r>
              <a:rPr lang="en-US" altLang="zh-TW" dirty="0" smtClean="0"/>
              <a:t>2. Tree partition history</a:t>
            </a:r>
          </a:p>
          <a:p>
            <a:r>
              <a:rPr lang="en-US" altLang="zh-TW" dirty="0" smtClean="0"/>
              <a:t>3. some tool will be used here</a:t>
            </a:r>
          </a:p>
          <a:p>
            <a:pPr lvl="1"/>
            <a:r>
              <a:rPr lang="en-US" altLang="zh-TW" dirty="0" smtClean="0"/>
              <a:t>FTEST0</a:t>
            </a:r>
          </a:p>
          <a:p>
            <a:pPr lvl="1"/>
            <a:r>
              <a:rPr lang="en-US" altLang="zh-TW" dirty="0" smtClean="0"/>
              <a:t>M(P) and MSEARCH</a:t>
            </a:r>
          </a:p>
          <a:p>
            <a:r>
              <a:rPr lang="en-US" altLang="zh-TW" dirty="0" smtClean="0"/>
              <a:t>4. Path partitioning</a:t>
            </a:r>
          </a:p>
          <a:p>
            <a:r>
              <a:rPr lang="en-US" altLang="zh-TW" dirty="0" smtClean="0"/>
              <a:t>5. Tree partitioning</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a:xfrm>
            <a:off x="5940152" y="1600200"/>
            <a:ext cx="3203848" cy="4525963"/>
          </a:xfrm>
        </p:spPr>
        <p:txBody>
          <a:bodyPr>
            <a:normAutofit/>
          </a:bodyPr>
          <a:lstStyle/>
          <a:p>
            <a:r>
              <a:rPr lang="en-US" altLang="zh-TW" dirty="0" smtClean="0"/>
              <a:t>{15,0,16,0,27,3,11,0,17,0}</a:t>
            </a:r>
          </a:p>
          <a:p>
            <a:r>
              <a:rPr lang="en-US" altLang="zh-TW" dirty="0" smtClean="0"/>
              <a:t>K=3</a:t>
            </a:r>
          </a:p>
          <a:p>
            <a:r>
              <a:rPr lang="en-US" altLang="zh-TW" dirty="0" smtClean="0"/>
              <a:t>Median: (11+3)/2=7</a:t>
            </a:r>
          </a:p>
          <a:p>
            <a:r>
              <a:rPr lang="en-US" altLang="zh-TW" dirty="0" smtClean="0"/>
              <a:t>Set </a:t>
            </a:r>
            <a:r>
              <a:rPr lang="el-GR" altLang="zh-TW" dirty="0" smtClean="0"/>
              <a:t>λ</a:t>
            </a:r>
            <a:r>
              <a:rPr lang="en-US" altLang="zh-TW" baseline="-25000" dirty="0" smtClean="0"/>
              <a:t>1</a:t>
            </a:r>
            <a:r>
              <a:rPr lang="en-US" altLang="zh-TW" dirty="0" smtClean="0"/>
              <a:t>=7</a:t>
            </a:r>
          </a:p>
          <a:p>
            <a:r>
              <a:rPr lang="en-US" altLang="zh-TW" dirty="0" smtClean="0"/>
              <a:t>No discard matrixes</a:t>
            </a:r>
          </a:p>
          <a:p>
            <a:endParaRPr lang="zh-TW" altLang="en-US" dirty="0"/>
          </a:p>
        </p:txBody>
      </p:sp>
      <p:grpSp>
        <p:nvGrpSpPr>
          <p:cNvPr id="4" name="群組 21"/>
          <p:cNvGrpSpPr/>
          <p:nvPr/>
        </p:nvGrpSpPr>
        <p:grpSpPr>
          <a:xfrm>
            <a:off x="323528" y="908720"/>
            <a:ext cx="720080" cy="5544616"/>
            <a:chOff x="0" y="908720"/>
            <a:chExt cx="720080" cy="5544616"/>
          </a:xfrm>
        </p:grpSpPr>
        <p:sp>
          <p:nvSpPr>
            <p:cNvPr id="7" name="橢圓 6"/>
            <p:cNvSpPr/>
            <p:nvPr/>
          </p:nvSpPr>
          <p:spPr>
            <a:xfrm>
              <a:off x="0" y="23488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8" name="橢圓 7"/>
            <p:cNvSpPr/>
            <p:nvPr/>
          </p:nvSpPr>
          <p:spPr>
            <a:xfrm>
              <a:off x="0" y="9087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9" name="橢圓 8"/>
            <p:cNvSpPr/>
            <p:nvPr/>
          </p:nvSpPr>
          <p:spPr>
            <a:xfrm>
              <a:off x="0" y="16288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10" name="橢圓 9"/>
            <p:cNvSpPr/>
            <p:nvPr/>
          </p:nvSpPr>
          <p:spPr>
            <a:xfrm>
              <a:off x="0" y="306896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11" name="橢圓 10"/>
            <p:cNvSpPr/>
            <p:nvPr/>
          </p:nvSpPr>
          <p:spPr>
            <a:xfrm>
              <a:off x="0" y="378904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12" name="橢圓 11"/>
            <p:cNvSpPr/>
            <p:nvPr/>
          </p:nvSpPr>
          <p:spPr>
            <a:xfrm>
              <a:off x="0" y="45091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13" name="橢圓 12"/>
            <p:cNvSpPr/>
            <p:nvPr/>
          </p:nvSpPr>
          <p:spPr>
            <a:xfrm>
              <a:off x="0" y="52292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14" name="橢圓 13"/>
            <p:cNvSpPr/>
            <p:nvPr/>
          </p:nvSpPr>
          <p:spPr>
            <a:xfrm>
              <a:off x="0" y="59492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15" name="直線接點 14"/>
            <p:cNvCxnSpPr>
              <a:stCxn id="8" idx="4"/>
              <a:endCxn id="9" idx="0"/>
            </p:cNvCxnSpPr>
            <p:nvPr/>
          </p:nvCxnSpPr>
          <p:spPr>
            <a:xfrm>
              <a:off x="360040" y="14127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4"/>
              <a:endCxn id="7" idx="0"/>
            </p:cNvCxnSpPr>
            <p:nvPr/>
          </p:nvCxnSpPr>
          <p:spPr>
            <a:xfrm>
              <a:off x="360040" y="213285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7" idx="4"/>
              <a:endCxn id="10" idx="0"/>
            </p:cNvCxnSpPr>
            <p:nvPr/>
          </p:nvCxnSpPr>
          <p:spPr>
            <a:xfrm>
              <a:off x="360040" y="285293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4"/>
              <a:endCxn id="11" idx="0"/>
            </p:cNvCxnSpPr>
            <p:nvPr/>
          </p:nvCxnSpPr>
          <p:spPr>
            <a:xfrm>
              <a:off x="3600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1" idx="4"/>
              <a:endCxn id="12" idx="0"/>
            </p:cNvCxnSpPr>
            <p:nvPr/>
          </p:nvCxnSpPr>
          <p:spPr>
            <a:xfrm>
              <a:off x="360040" y="429309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2" idx="4"/>
              <a:endCxn id="13" idx="0"/>
            </p:cNvCxnSpPr>
            <p:nvPr/>
          </p:nvCxnSpPr>
          <p:spPr>
            <a:xfrm>
              <a:off x="360040"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3" idx="4"/>
              <a:endCxn id="14" idx="0"/>
            </p:cNvCxnSpPr>
            <p:nvPr/>
          </p:nvCxnSpPr>
          <p:spPr>
            <a:xfrm>
              <a:off x="360040" y="5733256"/>
              <a:ext cx="0" cy="21602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98" name="Picture 2" descr="C:\Documents and Settings\ADMIN\桌面\pic8.JPG"/>
          <p:cNvPicPr>
            <a:picLocks noChangeAspect="1" noChangeArrowheads="1"/>
          </p:cNvPicPr>
          <p:nvPr/>
        </p:nvPicPr>
        <p:blipFill>
          <a:blip r:embed="rId2" cstate="print"/>
          <a:srcRect/>
          <a:stretch>
            <a:fillRect/>
          </a:stretch>
        </p:blipFill>
        <p:spPr bwMode="auto">
          <a:xfrm>
            <a:off x="1331640" y="1700808"/>
            <a:ext cx="4613542" cy="46836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a:xfrm>
            <a:off x="1403648" y="1600200"/>
            <a:ext cx="7740352" cy="4525963"/>
          </a:xfrm>
        </p:spPr>
        <p:txBody>
          <a:bodyPr>
            <a:normAutofit/>
          </a:bodyPr>
          <a:lstStyle/>
          <a:p>
            <a:r>
              <a:rPr lang="en-US" altLang="zh-TW" dirty="0" smtClean="0"/>
              <a:t>{15,8,7,0,16,15,1,0,27,18,12,3,11,2,9,0,17,11,6,0}</a:t>
            </a:r>
          </a:p>
          <a:p>
            <a:r>
              <a:rPr lang="en-US" altLang="zh-TW" dirty="0" smtClean="0"/>
              <a:t>K=3</a:t>
            </a:r>
          </a:p>
          <a:p>
            <a:r>
              <a:rPr lang="en-US" altLang="zh-TW" dirty="0" smtClean="0"/>
              <a:t>Median: (8+9)/2=8.5</a:t>
            </a:r>
          </a:p>
          <a:p>
            <a:r>
              <a:rPr lang="en-US" altLang="zh-TW" dirty="0" smtClean="0"/>
              <a:t>Set </a:t>
            </a:r>
            <a:r>
              <a:rPr lang="el-GR" altLang="zh-TW" dirty="0" smtClean="0"/>
              <a:t>λ</a:t>
            </a:r>
            <a:r>
              <a:rPr lang="en-US" altLang="zh-TW" baseline="-25000" dirty="0" smtClean="0"/>
              <a:t>1</a:t>
            </a:r>
            <a:r>
              <a:rPr lang="en-US" altLang="zh-TW" dirty="0" smtClean="0"/>
              <a:t>=8.5</a:t>
            </a:r>
          </a:p>
          <a:p>
            <a:r>
              <a:rPr lang="en-US" altLang="zh-TW" dirty="0" smtClean="0"/>
              <a:t>Discard half matrixes</a:t>
            </a:r>
          </a:p>
          <a:p>
            <a:r>
              <a:rPr lang="en-US" altLang="zh-TW" dirty="0" smtClean="0"/>
              <a:t>And finally get median=12</a:t>
            </a:r>
          </a:p>
          <a:p>
            <a:endParaRPr lang="zh-TW" altLang="en-US" dirty="0"/>
          </a:p>
        </p:txBody>
      </p:sp>
      <p:grpSp>
        <p:nvGrpSpPr>
          <p:cNvPr id="4" name="群組 21"/>
          <p:cNvGrpSpPr/>
          <p:nvPr/>
        </p:nvGrpSpPr>
        <p:grpSpPr>
          <a:xfrm>
            <a:off x="323528" y="908720"/>
            <a:ext cx="720080" cy="5544616"/>
            <a:chOff x="0" y="908720"/>
            <a:chExt cx="720080" cy="5544616"/>
          </a:xfrm>
        </p:grpSpPr>
        <p:sp>
          <p:nvSpPr>
            <p:cNvPr id="7" name="橢圓 6"/>
            <p:cNvSpPr/>
            <p:nvPr/>
          </p:nvSpPr>
          <p:spPr>
            <a:xfrm>
              <a:off x="0" y="23488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9</a:t>
              </a:r>
              <a:endParaRPr lang="zh-TW" altLang="en-US" dirty="0"/>
            </a:p>
          </p:txBody>
        </p:sp>
        <p:sp>
          <p:nvSpPr>
            <p:cNvPr id="8" name="橢圓 7"/>
            <p:cNvSpPr/>
            <p:nvPr/>
          </p:nvSpPr>
          <p:spPr>
            <a:xfrm>
              <a:off x="0" y="9087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6</a:t>
              </a:r>
              <a:endParaRPr lang="zh-TW" altLang="en-US" dirty="0"/>
            </a:p>
          </p:txBody>
        </p:sp>
        <p:sp>
          <p:nvSpPr>
            <p:cNvPr id="9" name="橢圓 8"/>
            <p:cNvSpPr/>
            <p:nvPr/>
          </p:nvSpPr>
          <p:spPr>
            <a:xfrm>
              <a:off x="0" y="16288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11</a:t>
              </a:r>
              <a:endParaRPr lang="zh-TW" altLang="en-US" dirty="0"/>
            </a:p>
          </p:txBody>
        </p:sp>
        <p:sp>
          <p:nvSpPr>
            <p:cNvPr id="10" name="橢圓 9"/>
            <p:cNvSpPr/>
            <p:nvPr/>
          </p:nvSpPr>
          <p:spPr>
            <a:xfrm>
              <a:off x="0" y="306896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2</a:t>
              </a:r>
              <a:endParaRPr lang="zh-TW" altLang="en-US" dirty="0"/>
            </a:p>
          </p:txBody>
        </p:sp>
        <p:sp>
          <p:nvSpPr>
            <p:cNvPr id="11" name="橢圓 10"/>
            <p:cNvSpPr/>
            <p:nvPr/>
          </p:nvSpPr>
          <p:spPr>
            <a:xfrm>
              <a:off x="0" y="378904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a:t>
              </a:r>
              <a:endParaRPr lang="zh-TW" altLang="en-US" dirty="0"/>
            </a:p>
          </p:txBody>
        </p:sp>
        <p:sp>
          <p:nvSpPr>
            <p:cNvPr id="12" name="橢圓 11"/>
            <p:cNvSpPr/>
            <p:nvPr/>
          </p:nvSpPr>
          <p:spPr>
            <a:xfrm>
              <a:off x="0" y="450912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15</a:t>
              </a:r>
              <a:endParaRPr lang="zh-TW" altLang="en-US" dirty="0"/>
            </a:p>
          </p:txBody>
        </p:sp>
        <p:sp>
          <p:nvSpPr>
            <p:cNvPr id="13" name="橢圓 12"/>
            <p:cNvSpPr/>
            <p:nvPr/>
          </p:nvSpPr>
          <p:spPr>
            <a:xfrm>
              <a:off x="0" y="522920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7</a:t>
              </a:r>
              <a:endParaRPr lang="zh-TW" altLang="en-US" dirty="0"/>
            </a:p>
          </p:txBody>
        </p:sp>
        <p:sp>
          <p:nvSpPr>
            <p:cNvPr id="14" name="橢圓 13"/>
            <p:cNvSpPr/>
            <p:nvPr/>
          </p:nvSpPr>
          <p:spPr>
            <a:xfrm>
              <a:off x="0" y="5949280"/>
              <a:ext cx="72008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t>8</a:t>
              </a:r>
              <a:endParaRPr lang="zh-TW" altLang="en-US" dirty="0"/>
            </a:p>
          </p:txBody>
        </p:sp>
        <p:cxnSp>
          <p:nvCxnSpPr>
            <p:cNvPr id="15" name="直線接點 14"/>
            <p:cNvCxnSpPr>
              <a:stCxn id="8" idx="4"/>
              <a:endCxn id="9" idx="0"/>
            </p:cNvCxnSpPr>
            <p:nvPr/>
          </p:nvCxnSpPr>
          <p:spPr>
            <a:xfrm>
              <a:off x="360040" y="14127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4"/>
              <a:endCxn id="7" idx="0"/>
            </p:cNvCxnSpPr>
            <p:nvPr/>
          </p:nvCxnSpPr>
          <p:spPr>
            <a:xfrm>
              <a:off x="360040" y="213285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7" idx="4"/>
              <a:endCxn id="10" idx="0"/>
            </p:cNvCxnSpPr>
            <p:nvPr/>
          </p:nvCxnSpPr>
          <p:spPr>
            <a:xfrm>
              <a:off x="360040" y="285293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4"/>
              <a:endCxn id="11" idx="0"/>
            </p:cNvCxnSpPr>
            <p:nvPr/>
          </p:nvCxnSpPr>
          <p:spPr>
            <a:xfrm>
              <a:off x="3600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1" idx="4"/>
              <a:endCxn id="12" idx="0"/>
            </p:cNvCxnSpPr>
            <p:nvPr/>
          </p:nvCxnSpPr>
          <p:spPr>
            <a:xfrm>
              <a:off x="360040" y="429309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2" idx="4"/>
              <a:endCxn id="13" idx="0"/>
            </p:cNvCxnSpPr>
            <p:nvPr/>
          </p:nvCxnSpPr>
          <p:spPr>
            <a:xfrm>
              <a:off x="360040"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3" idx="4"/>
              <a:endCxn id="14" idx="0"/>
            </p:cNvCxnSpPr>
            <p:nvPr/>
          </p:nvCxnSpPr>
          <p:spPr>
            <a:xfrm>
              <a:off x="360040" y="5733256"/>
              <a:ext cx="0" cy="21602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lstStyle/>
          <a:p>
            <a:r>
              <a:rPr lang="en-US" altLang="zh-TW" dirty="0" smtClean="0"/>
              <a:t>b</a:t>
            </a:r>
            <a:r>
              <a:rPr lang="en-US" altLang="zh-TW" baseline="-25000" dirty="0" smtClean="0"/>
              <a:t>ij</a:t>
            </a:r>
            <a:r>
              <a:rPr lang="en-US" altLang="zh-TW" dirty="0" smtClean="0"/>
              <a:t> = </a:t>
            </a:r>
            <a:r>
              <a:rPr lang="en-US" altLang="zh-TW" dirty="0" err="1" smtClean="0"/>
              <a:t>i</a:t>
            </a:r>
            <a:r>
              <a:rPr lang="en-US" altLang="zh-TW" dirty="0" smtClean="0"/>
              <a:t> </a:t>
            </a:r>
            <a:r>
              <a:rPr lang="en-US" altLang="zh-TW" dirty="0" err="1" smtClean="0"/>
              <a:t>th</a:t>
            </a:r>
            <a:r>
              <a:rPr lang="en-US" altLang="zh-TW" dirty="0" smtClean="0"/>
              <a:t> iteration, the j </a:t>
            </a:r>
            <a:r>
              <a:rPr lang="en-US" altLang="zh-TW" dirty="0" err="1" smtClean="0"/>
              <a:t>th</a:t>
            </a:r>
            <a:r>
              <a:rPr lang="en-US" altLang="zh-TW" dirty="0" smtClean="0"/>
              <a:t> matrix</a:t>
            </a:r>
          </a:p>
          <a:p>
            <a:r>
              <a:rPr lang="en-US" altLang="zh-TW" dirty="0" smtClean="0"/>
              <a:t>B</a:t>
            </a:r>
            <a:r>
              <a:rPr lang="en-US" altLang="zh-TW" baseline="-25000" dirty="0" smtClean="0"/>
              <a:t>i</a:t>
            </a:r>
            <a:r>
              <a:rPr lang="en-US" altLang="zh-TW" dirty="0" smtClean="0"/>
              <a:t> = </a:t>
            </a:r>
            <a:r>
              <a:rPr lang="el-GR" altLang="zh-TW" dirty="0" smtClean="0"/>
              <a:t>Σ</a:t>
            </a:r>
            <a:r>
              <a:rPr lang="en-US" altLang="zh-TW" baseline="30000" dirty="0" err="1" smtClean="0"/>
              <a:t>N</a:t>
            </a:r>
            <a:r>
              <a:rPr lang="en-US" altLang="zh-TW" baseline="-25000" dirty="0" err="1" smtClean="0"/>
              <a:t>j</a:t>
            </a:r>
            <a:r>
              <a:rPr lang="en-US" altLang="zh-TW" baseline="-25000" dirty="0" smtClean="0"/>
              <a:t>=1 </a:t>
            </a:r>
            <a:r>
              <a:rPr lang="en-US" altLang="zh-TW" dirty="0" smtClean="0"/>
              <a:t>b</a:t>
            </a:r>
            <a:r>
              <a:rPr lang="en-US" altLang="zh-TW" baseline="-25000" dirty="0" smtClean="0"/>
              <a:t>ij</a:t>
            </a:r>
            <a:r>
              <a:rPr lang="en-US" altLang="zh-TW" dirty="0" smtClean="0"/>
              <a:t> </a:t>
            </a:r>
          </a:p>
          <a:p>
            <a:r>
              <a:rPr lang="en-US" altLang="zh-TW" dirty="0" err="1" smtClean="0"/>
              <a:t>ncells</a:t>
            </a:r>
            <a:r>
              <a:rPr lang="en-US" altLang="zh-TW" dirty="0" smtClean="0"/>
              <a:t>(</a:t>
            </a:r>
            <a:r>
              <a:rPr lang="en-US" altLang="zh-TW" dirty="0" err="1" smtClean="0"/>
              <a:t>i</a:t>
            </a:r>
            <a:r>
              <a:rPr lang="en-US" altLang="zh-TW" dirty="0" smtClean="0"/>
              <a:t>) = after cutting, remain cells</a:t>
            </a:r>
          </a:p>
          <a:p>
            <a:r>
              <a:rPr lang="en-US" altLang="zh-TW" dirty="0" err="1" smtClean="0"/>
              <a:t>ncells</a:t>
            </a:r>
            <a:r>
              <a:rPr lang="en-US" altLang="zh-TW" dirty="0" smtClean="0"/>
              <a:t>’(</a:t>
            </a:r>
            <a:r>
              <a:rPr lang="en-US" altLang="zh-TW" dirty="0" err="1" smtClean="0"/>
              <a:t>i</a:t>
            </a:r>
            <a:r>
              <a:rPr lang="en-US" altLang="zh-TW" dirty="0" smtClean="0"/>
              <a:t>) = after deleting, remain cells</a:t>
            </a:r>
          </a:p>
          <a:p>
            <a:r>
              <a:rPr lang="en-US" altLang="zh-TW" dirty="0" smtClean="0"/>
              <a:t>K</a:t>
            </a:r>
            <a:r>
              <a:rPr lang="en-US" altLang="zh-TW" baseline="-25000" dirty="0" smtClean="0"/>
              <a:t>i </a:t>
            </a:r>
            <a:r>
              <a:rPr lang="en-US" altLang="zh-TW" dirty="0" smtClean="0"/>
              <a:t>= the matrixes be added in this iteration</a:t>
            </a:r>
          </a:p>
          <a:p>
            <a:endParaRPr lang="zh-TW" altLang="en-US" baseline="30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normAutofit/>
          </a:bodyPr>
          <a:lstStyle/>
          <a:p>
            <a:r>
              <a:rPr lang="en-US" altLang="zh-TW" dirty="0" smtClean="0"/>
              <a:t>Proof: </a:t>
            </a:r>
          </a:p>
          <a:p>
            <a:r>
              <a:rPr lang="en-US" altLang="zh-TW" dirty="0" smtClean="0"/>
              <a:t>Let </a:t>
            </a:r>
            <a:r>
              <a:rPr lang="en-US" altLang="zh-TW" dirty="0" err="1" smtClean="0"/>
              <a:t>ncells</a:t>
            </a:r>
            <a:r>
              <a:rPr lang="en-US" altLang="zh-TW" dirty="0" smtClean="0"/>
              <a:t>’(</a:t>
            </a:r>
            <a:r>
              <a:rPr lang="en-US" altLang="zh-TW" dirty="0" err="1" smtClean="0"/>
              <a:t>i</a:t>
            </a:r>
            <a:r>
              <a:rPr lang="en-US" altLang="zh-TW" dirty="0" smtClean="0"/>
              <a:t>) ≦2B</a:t>
            </a:r>
            <a:r>
              <a:rPr lang="en-US" altLang="zh-TW" baseline="-25000" dirty="0" smtClean="0"/>
              <a:t>i</a:t>
            </a:r>
            <a:r>
              <a:rPr lang="en-US" altLang="zh-TW" dirty="0" smtClean="0"/>
              <a:t>+2 be the result</a:t>
            </a:r>
          </a:p>
          <a:p>
            <a:r>
              <a:rPr lang="en-US" altLang="zh-TW" dirty="0" smtClean="0"/>
              <a:t>4*(</a:t>
            </a:r>
            <a:r>
              <a:rPr lang="en-US" altLang="zh-TW" dirty="0" err="1" smtClean="0"/>
              <a:t>ncells</a:t>
            </a:r>
            <a:r>
              <a:rPr lang="en-US" altLang="zh-TW" dirty="0" smtClean="0"/>
              <a:t>’(i-1)+k</a:t>
            </a:r>
            <a:r>
              <a:rPr lang="en-US" altLang="zh-TW" baseline="-25000" dirty="0" smtClean="0"/>
              <a:t>i</a:t>
            </a:r>
            <a:r>
              <a:rPr lang="en-US" altLang="zh-TW" dirty="0" smtClean="0"/>
              <a:t>) = </a:t>
            </a:r>
            <a:r>
              <a:rPr lang="en-US" altLang="zh-TW" dirty="0" err="1" smtClean="0"/>
              <a:t>ncells</a:t>
            </a:r>
            <a:r>
              <a:rPr lang="en-US" altLang="zh-TW" dirty="0" smtClean="0"/>
              <a:t>(</a:t>
            </a:r>
            <a:r>
              <a:rPr lang="en-US" altLang="zh-TW" dirty="0" err="1" smtClean="0"/>
              <a:t>i</a:t>
            </a:r>
            <a:r>
              <a:rPr lang="en-US" altLang="zh-TW" dirty="0" smtClean="0"/>
              <a:t>)</a:t>
            </a:r>
          </a:p>
          <a:p>
            <a:r>
              <a:rPr lang="en-US" altLang="zh-TW" dirty="0" smtClean="0"/>
              <a:t>By induction: </a:t>
            </a:r>
            <a:r>
              <a:rPr lang="en-US" altLang="zh-TW" dirty="0" err="1" smtClean="0"/>
              <a:t>ncells</a:t>
            </a:r>
            <a:r>
              <a:rPr lang="en-US" altLang="zh-TW" dirty="0" smtClean="0"/>
              <a:t>’(i-1) ≦2B</a:t>
            </a:r>
            <a:r>
              <a:rPr lang="en-US" altLang="zh-TW" baseline="-25000" dirty="0" smtClean="0"/>
              <a:t>i-1</a:t>
            </a:r>
            <a:r>
              <a:rPr lang="en-US" altLang="zh-TW" dirty="0" smtClean="0"/>
              <a:t>+2</a:t>
            </a:r>
          </a:p>
          <a:p>
            <a:r>
              <a:rPr lang="en-US" altLang="zh-TW" dirty="0" err="1" smtClean="0"/>
              <a:t>ncells</a:t>
            </a:r>
            <a:r>
              <a:rPr lang="en-US" altLang="zh-TW" dirty="0" smtClean="0"/>
              <a:t>(</a:t>
            </a:r>
            <a:r>
              <a:rPr lang="en-US" altLang="zh-TW" dirty="0" err="1" smtClean="0"/>
              <a:t>i</a:t>
            </a:r>
            <a:r>
              <a:rPr lang="en-US" altLang="zh-TW" dirty="0" smtClean="0"/>
              <a:t>) ≦4*(2B</a:t>
            </a:r>
            <a:r>
              <a:rPr lang="en-US" altLang="zh-TW" baseline="-25000" dirty="0" smtClean="0"/>
              <a:t>i-1</a:t>
            </a:r>
            <a:r>
              <a:rPr lang="en-US" altLang="zh-TW" dirty="0" smtClean="0"/>
              <a:t>+2+ </a:t>
            </a:r>
            <a:r>
              <a:rPr lang="en-US" altLang="zh-TW" dirty="0" err="1" smtClean="0"/>
              <a:t>k</a:t>
            </a:r>
            <a:r>
              <a:rPr lang="en-US" altLang="zh-TW" baseline="-25000" dirty="0" err="1" smtClean="0"/>
              <a:t>i</a:t>
            </a:r>
            <a:r>
              <a:rPr lang="en-US" altLang="zh-TW" dirty="0" smtClean="0"/>
              <a:t>)</a:t>
            </a:r>
          </a:p>
          <a:p>
            <a:pPr>
              <a:buNone/>
            </a:pPr>
            <a:r>
              <a:rPr lang="en-US" altLang="zh-TW" dirty="0" smtClean="0"/>
              <a:t>		         ≦4*(2B</a:t>
            </a:r>
            <a:r>
              <a:rPr lang="en-US" altLang="zh-TW" baseline="-25000" dirty="0" smtClean="0"/>
              <a:t>i-1</a:t>
            </a:r>
            <a:r>
              <a:rPr lang="en-US" altLang="zh-TW" dirty="0" smtClean="0"/>
              <a:t>+2k</a:t>
            </a:r>
            <a:r>
              <a:rPr lang="en-US" altLang="zh-TW" baseline="-25000" dirty="0" smtClean="0"/>
              <a:t>i </a:t>
            </a:r>
            <a:r>
              <a:rPr lang="en-US" altLang="zh-TW" dirty="0" smtClean="0"/>
              <a:t>+2)</a:t>
            </a:r>
          </a:p>
          <a:p>
            <a:pPr>
              <a:buNone/>
            </a:pPr>
            <a:r>
              <a:rPr lang="en-US" altLang="zh-TW" dirty="0" smtClean="0"/>
              <a:t>		         ≦4*(2B</a:t>
            </a:r>
            <a:r>
              <a:rPr lang="en-US" altLang="zh-TW" baseline="-25000" dirty="0" smtClean="0"/>
              <a:t>i</a:t>
            </a:r>
            <a:r>
              <a:rPr lang="en-US" altLang="zh-TW" dirty="0" smtClean="0"/>
              <a:t>+2) ≦8B</a:t>
            </a:r>
            <a:r>
              <a:rPr lang="en-US" altLang="zh-TW" baseline="-25000" dirty="0" smtClean="0"/>
              <a:t>i</a:t>
            </a:r>
            <a:r>
              <a:rPr lang="en-US" altLang="zh-TW" dirty="0" smtClean="0"/>
              <a:t>+8</a:t>
            </a:r>
          </a:p>
          <a:p>
            <a:pPr>
              <a:buNone/>
            </a:pPr>
            <a:endParaRPr lang="en-US" altLang="zh-TW" dirty="0" smtClean="0"/>
          </a:p>
          <a:p>
            <a:pPr>
              <a:buNone/>
            </a:pPr>
            <a:endParaRPr lang="en-US" altLang="zh-TW" dirty="0" smtClean="0"/>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lstStyle/>
          <a:p>
            <a:r>
              <a:rPr lang="en-US" altLang="zh-TW" dirty="0" smtClean="0"/>
              <a:t>For the second part of MSEARCH, each iteration will discard d1+d2+d3:</a:t>
            </a:r>
          </a:p>
          <a:p>
            <a:pPr lvl="1"/>
            <a:r>
              <a:rPr lang="en-US" altLang="zh-TW" dirty="0" smtClean="0"/>
              <a:t>First time: d1 &gt;= </a:t>
            </a:r>
            <a:r>
              <a:rPr lang="en-US" altLang="zh-TW" dirty="0" err="1" smtClean="0"/>
              <a:t>ncells</a:t>
            </a:r>
            <a:r>
              <a:rPr lang="en-US" altLang="zh-TW" dirty="0" smtClean="0"/>
              <a:t>(</a:t>
            </a:r>
            <a:r>
              <a:rPr lang="en-US" altLang="zh-TW" dirty="0" err="1" smtClean="0"/>
              <a:t>i</a:t>
            </a:r>
            <a:r>
              <a:rPr lang="en-US" altLang="zh-TW" dirty="0" smtClean="0"/>
              <a:t>) – B</a:t>
            </a:r>
            <a:r>
              <a:rPr lang="en-US" altLang="zh-TW" baseline="-25000" dirty="0" smtClean="0"/>
              <a:t>i</a:t>
            </a:r>
            <a:r>
              <a:rPr lang="en-US" altLang="zh-TW" dirty="0" smtClean="0"/>
              <a:t> /2</a:t>
            </a:r>
          </a:p>
          <a:p>
            <a:pPr lvl="1"/>
            <a:r>
              <a:rPr lang="en-US" altLang="zh-TW" dirty="0" smtClean="0"/>
              <a:t>Second time: d2 &gt;= </a:t>
            </a:r>
            <a:r>
              <a:rPr lang="en-US" altLang="zh-TW" dirty="0" err="1" smtClean="0"/>
              <a:t>ncells</a:t>
            </a:r>
            <a:r>
              <a:rPr lang="en-US" altLang="zh-TW" dirty="0" smtClean="0"/>
              <a:t>(</a:t>
            </a:r>
            <a:r>
              <a:rPr lang="en-US" altLang="zh-TW" dirty="0" err="1" smtClean="0"/>
              <a:t>i</a:t>
            </a:r>
            <a:r>
              <a:rPr lang="en-US" altLang="zh-TW" dirty="0" smtClean="0"/>
              <a:t>) – d1 - B</a:t>
            </a:r>
            <a:r>
              <a:rPr lang="en-US" altLang="zh-TW" baseline="-25000" dirty="0" smtClean="0"/>
              <a:t>i</a:t>
            </a:r>
            <a:r>
              <a:rPr lang="en-US" altLang="zh-TW" dirty="0" smtClean="0"/>
              <a:t> /2</a:t>
            </a:r>
          </a:p>
          <a:p>
            <a:pPr lvl="1"/>
            <a:r>
              <a:rPr lang="en-US" altLang="zh-TW" dirty="0" smtClean="0"/>
              <a:t>Third time: d3 &gt;= </a:t>
            </a:r>
            <a:r>
              <a:rPr lang="en-US" altLang="zh-TW" dirty="0" err="1" smtClean="0"/>
              <a:t>ncells</a:t>
            </a:r>
            <a:r>
              <a:rPr lang="en-US" altLang="zh-TW" dirty="0" smtClean="0"/>
              <a:t>(</a:t>
            </a:r>
            <a:r>
              <a:rPr lang="en-US" altLang="zh-TW" dirty="0" err="1" smtClean="0"/>
              <a:t>i</a:t>
            </a:r>
            <a:r>
              <a:rPr lang="en-US" altLang="zh-TW" dirty="0" smtClean="0"/>
              <a:t>) – d1 – d2 - B</a:t>
            </a:r>
            <a:r>
              <a:rPr lang="en-US" altLang="zh-TW" baseline="-25000" dirty="0" smtClean="0"/>
              <a:t>i</a:t>
            </a:r>
            <a:r>
              <a:rPr lang="en-US" altLang="zh-TW" dirty="0" smtClean="0"/>
              <a:t> /2</a:t>
            </a:r>
          </a:p>
          <a:p>
            <a:r>
              <a:rPr lang="en-US" altLang="zh-TW" dirty="0" err="1" smtClean="0"/>
              <a:t>ncells</a:t>
            </a:r>
            <a:r>
              <a:rPr lang="en-US" altLang="zh-TW" dirty="0" smtClean="0"/>
              <a:t>’(</a:t>
            </a:r>
            <a:r>
              <a:rPr lang="en-US" altLang="zh-TW" dirty="0" err="1" smtClean="0"/>
              <a:t>i</a:t>
            </a:r>
            <a:r>
              <a:rPr lang="en-US" altLang="zh-TW" dirty="0" smtClean="0"/>
              <a:t>) = </a:t>
            </a:r>
            <a:r>
              <a:rPr lang="en-US" altLang="zh-TW" dirty="0" err="1" smtClean="0"/>
              <a:t>ncells</a:t>
            </a:r>
            <a:r>
              <a:rPr lang="en-US" altLang="zh-TW" dirty="0" smtClean="0"/>
              <a:t>(</a:t>
            </a:r>
            <a:r>
              <a:rPr lang="en-US" altLang="zh-TW" dirty="0" err="1" smtClean="0"/>
              <a:t>i</a:t>
            </a:r>
            <a:r>
              <a:rPr lang="en-US" altLang="zh-TW" dirty="0" smtClean="0"/>
              <a:t>) – d1 – d2 - d3</a:t>
            </a:r>
            <a:br>
              <a:rPr lang="en-US" altLang="zh-TW" dirty="0" smtClean="0"/>
            </a:br>
            <a:r>
              <a:rPr lang="en-US" altLang="zh-TW" dirty="0" smtClean="0"/>
              <a:t> ≦(15/8)(B</a:t>
            </a:r>
            <a:r>
              <a:rPr lang="en-US" altLang="zh-TW" baseline="-25000" dirty="0" smtClean="0"/>
              <a:t>i</a:t>
            </a:r>
            <a:r>
              <a:rPr lang="en-US" altLang="zh-TW" dirty="0" smtClean="0"/>
              <a:t>+1) &lt; 2B</a:t>
            </a:r>
            <a:r>
              <a:rPr lang="en-US" altLang="zh-TW" baseline="-25000" dirty="0" smtClean="0"/>
              <a:t>i</a:t>
            </a:r>
            <a:r>
              <a:rPr lang="en-US" altLang="zh-TW" dirty="0" smtClean="0"/>
              <a:t>+2</a:t>
            </a:r>
          </a:p>
          <a:p>
            <a:pPr>
              <a:buNone/>
            </a:pPr>
            <a:endParaRPr lang="en-US" altLang="zh-TW" dirty="0" smtClean="0"/>
          </a:p>
          <a:p>
            <a:pPr lvl="1"/>
            <a:endParaRPr lang="en-US" altLang="zh-TW" dirty="0" smtClean="0"/>
          </a:p>
          <a:p>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MSEARCH</a:t>
            </a:r>
            <a:endParaRPr lang="zh-TW" altLang="en-US" dirty="0"/>
          </a:p>
        </p:txBody>
      </p:sp>
      <p:sp>
        <p:nvSpPr>
          <p:cNvPr id="3" name="內容版面配置區 2"/>
          <p:cNvSpPr>
            <a:spLocks noGrp="1"/>
          </p:cNvSpPr>
          <p:nvPr>
            <p:ph idx="1"/>
          </p:nvPr>
        </p:nvSpPr>
        <p:spPr/>
        <p:txBody>
          <a:bodyPr/>
          <a:lstStyle/>
          <a:p>
            <a:r>
              <a:rPr lang="en-US" altLang="zh-TW" dirty="0" smtClean="0"/>
              <a:t>In cross-splitting:</a:t>
            </a:r>
            <a:br>
              <a:rPr lang="en-US" altLang="zh-TW" dirty="0" smtClean="0"/>
            </a:br>
            <a:r>
              <a:rPr lang="en-US" altLang="zh-TW" dirty="0" err="1" smtClean="0"/>
              <a:t>b</a:t>
            </a:r>
            <a:r>
              <a:rPr lang="en-US" altLang="zh-TW" baseline="-25000" dirty="0" err="1" smtClean="0"/>
              <a:t>ij</a:t>
            </a:r>
            <a:r>
              <a:rPr lang="en-US" altLang="zh-TW" dirty="0" smtClean="0"/>
              <a:t> = 2(n</a:t>
            </a:r>
            <a:r>
              <a:rPr lang="en-US" altLang="zh-TW" baseline="-25000" dirty="0" smtClean="0"/>
              <a:t>j</a:t>
            </a:r>
            <a:r>
              <a:rPr lang="en-US" altLang="zh-TW" dirty="0" smtClean="0"/>
              <a:t>m</a:t>
            </a:r>
            <a:r>
              <a:rPr lang="en-US" altLang="zh-TW" baseline="-25000" dirty="0" smtClean="0"/>
              <a:t>j</a:t>
            </a:r>
            <a:r>
              <a:rPr lang="en-US" altLang="zh-TW" dirty="0" smtClean="0"/>
              <a:t>/c)^0.5 -1 = O(2(</a:t>
            </a:r>
            <a:r>
              <a:rPr lang="en-US" altLang="zh-TW" dirty="0" err="1" smtClean="0"/>
              <a:t>n</a:t>
            </a:r>
            <a:r>
              <a:rPr lang="en-US" altLang="zh-TW" baseline="-25000" dirty="0" err="1" smtClean="0"/>
              <a:t>j</a:t>
            </a:r>
            <a:r>
              <a:rPr lang="en-US" altLang="zh-TW" dirty="0" err="1" smtClean="0"/>
              <a:t>m</a:t>
            </a:r>
            <a:r>
              <a:rPr lang="en-US" altLang="zh-TW" baseline="-25000" dirty="0" err="1" smtClean="0"/>
              <a:t>j</a:t>
            </a:r>
            <a:r>
              <a:rPr lang="en-US" altLang="zh-TW" dirty="0" smtClean="0"/>
              <a:t>/c)^0.5)</a:t>
            </a:r>
            <a:br>
              <a:rPr lang="en-US" altLang="zh-TW" dirty="0" smtClean="0"/>
            </a:br>
            <a:r>
              <a:rPr lang="en-US" altLang="zh-TW" dirty="0" smtClean="0"/>
              <a:t> c start from </a:t>
            </a:r>
            <a:r>
              <a:rPr lang="en-US" altLang="zh-TW" dirty="0" err="1" smtClean="0"/>
              <a:t>n</a:t>
            </a:r>
            <a:r>
              <a:rPr lang="en-US" altLang="zh-TW" baseline="-25000" dirty="0" err="1" smtClean="0"/>
              <a:t>j</a:t>
            </a:r>
            <a:r>
              <a:rPr lang="en-US" altLang="zh-TW" dirty="0" err="1" smtClean="0"/>
              <a:t>m</a:t>
            </a:r>
            <a:r>
              <a:rPr lang="en-US" altLang="zh-TW" baseline="-25000" dirty="0" err="1" smtClean="0"/>
              <a:t>j</a:t>
            </a:r>
            <a:r>
              <a:rPr lang="en-US" altLang="zh-TW" dirty="0" smtClean="0"/>
              <a:t>/4 down to 1.</a:t>
            </a:r>
            <a:br>
              <a:rPr lang="en-US" altLang="zh-TW" dirty="0" smtClean="0"/>
            </a:br>
            <a:r>
              <a:rPr lang="en-US" altLang="zh-TW" dirty="0" smtClean="0"/>
              <a:t> 4 * (2^logm</a:t>
            </a:r>
            <a:r>
              <a:rPr lang="en-US" altLang="zh-TW" baseline="-25000" dirty="0" smtClean="0"/>
              <a:t>j</a:t>
            </a:r>
            <a:r>
              <a:rPr lang="en-US" altLang="zh-TW" dirty="0" smtClean="0"/>
              <a:t> -1) / 2-1 = O(</a:t>
            </a:r>
            <a:r>
              <a:rPr lang="en-US" altLang="zh-TW" dirty="0" err="1" smtClean="0"/>
              <a:t>m</a:t>
            </a:r>
            <a:r>
              <a:rPr lang="en-US" altLang="zh-TW" baseline="-25000" dirty="0" err="1" smtClean="0"/>
              <a:t>j</a:t>
            </a:r>
            <a:r>
              <a:rPr lang="en-US" altLang="zh-TW" dirty="0" smtClean="0"/>
              <a:t>)</a:t>
            </a:r>
          </a:p>
          <a:p>
            <a:r>
              <a:rPr lang="en-US" altLang="zh-TW" dirty="0" smtClean="0"/>
              <a:t>In </a:t>
            </a:r>
            <a:r>
              <a:rPr lang="en-US" altLang="zh-TW" dirty="0" err="1" smtClean="0"/>
              <a:t>quatering</a:t>
            </a:r>
            <a:r>
              <a:rPr lang="en-US" altLang="zh-TW" dirty="0" smtClean="0"/>
              <a:t>-splitting</a:t>
            </a:r>
            <a:br>
              <a:rPr lang="en-US" altLang="zh-TW" dirty="0" smtClean="0"/>
            </a:br>
            <a:r>
              <a:rPr lang="en-US" altLang="zh-TW" dirty="0" smtClean="0"/>
              <a:t> </a:t>
            </a:r>
            <a:r>
              <a:rPr lang="en-US" altLang="zh-TW" dirty="0" err="1" smtClean="0"/>
              <a:t>b</a:t>
            </a:r>
            <a:r>
              <a:rPr lang="en-US" altLang="zh-TW" baseline="-25000" dirty="0" err="1" smtClean="0"/>
              <a:t>ij</a:t>
            </a:r>
            <a:r>
              <a:rPr lang="en-US" altLang="zh-TW" dirty="0" smtClean="0"/>
              <a:t> = O(log(</a:t>
            </a:r>
            <a:r>
              <a:rPr lang="en-US" altLang="zh-TW" dirty="0" err="1" smtClean="0"/>
              <a:t>n</a:t>
            </a:r>
            <a:r>
              <a:rPr lang="en-US" altLang="zh-TW" baseline="-25000" dirty="0" err="1" smtClean="0"/>
              <a:t>j</a:t>
            </a:r>
            <a:r>
              <a:rPr lang="en-US" altLang="zh-TW" dirty="0" smtClean="0"/>
              <a:t>/</a:t>
            </a:r>
            <a:r>
              <a:rPr lang="en-US" altLang="zh-TW" dirty="0" err="1" smtClean="0"/>
              <a:t>m</a:t>
            </a:r>
            <a:r>
              <a:rPr lang="en-US" altLang="zh-TW" baseline="-25000" dirty="0" err="1" smtClean="0"/>
              <a:t>j</a:t>
            </a:r>
            <a:r>
              <a:rPr lang="en-US" altLang="zh-TW" dirty="0" smtClean="0"/>
              <a:t>))</a:t>
            </a:r>
          </a:p>
          <a:p>
            <a:r>
              <a:rPr lang="en-US" altLang="zh-TW" dirty="0" smtClean="0"/>
              <a:t>The total splitting time complexity = O(</a:t>
            </a:r>
            <a:r>
              <a:rPr lang="en-US" altLang="zh-TW" dirty="0" err="1" smtClean="0"/>
              <a:t>m</a:t>
            </a:r>
            <a:r>
              <a:rPr lang="en-US" altLang="zh-TW" baseline="-25000" dirty="0" err="1" smtClean="0"/>
              <a:t>j</a:t>
            </a:r>
            <a:r>
              <a:rPr lang="en-US" altLang="zh-TW" dirty="0" err="1" smtClean="0"/>
              <a:t>log</a:t>
            </a:r>
            <a:r>
              <a:rPr lang="en-US" altLang="zh-TW" dirty="0" smtClean="0"/>
              <a:t>(</a:t>
            </a:r>
            <a:r>
              <a:rPr lang="en-US" altLang="zh-TW" dirty="0" err="1" smtClean="0"/>
              <a:t>n</a:t>
            </a:r>
            <a:r>
              <a:rPr lang="en-US" altLang="zh-TW" baseline="-25000" dirty="0" err="1" smtClean="0"/>
              <a:t>j</a:t>
            </a:r>
            <a:r>
              <a:rPr lang="en-US" altLang="zh-TW" dirty="0" smtClean="0"/>
              <a:t>/</a:t>
            </a:r>
            <a:r>
              <a:rPr lang="en-US" altLang="zh-TW" dirty="0" err="1" smtClean="0"/>
              <a:t>m</a:t>
            </a:r>
            <a:r>
              <a:rPr lang="en-US" altLang="zh-TW" baseline="-25000" dirty="0" err="1" smtClean="0"/>
              <a:t>j</a:t>
            </a:r>
            <a:r>
              <a:rPr lang="en-US" altLang="zh-TW" dirty="0" smtClean="0"/>
              <a:t>))</a:t>
            </a:r>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Partitioning </a:t>
            </a:r>
            <a:r>
              <a:rPr lang="en-US" altLang="zh-TW" dirty="0" smtClean="0"/>
              <a:t>a Path</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377651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Partitioning a path</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a:bodyPr>
              <a:lstStyle/>
              <a:p>
                <a:r>
                  <a:rPr lang="en-US" altLang="zh-TW" sz="2800" dirty="0" smtClean="0"/>
                  <a:t>Given k, partition </a:t>
                </a:r>
                <a:r>
                  <a:rPr lang="en-US" altLang="zh-TW" sz="2800" dirty="0" smtClean="0"/>
                  <a:t>a path </a:t>
                </a:r>
                <a:r>
                  <a:rPr lang="en-US" altLang="zh-TW" sz="2800" dirty="0" smtClean="0"/>
                  <a:t>of </a:t>
                </a:r>
                <a14:m>
                  <m:oMath xmlns:m="http://schemas.openxmlformats.org/officeDocument/2006/math">
                    <m:r>
                      <a:rPr lang="en-US" altLang="zh-TW" sz="2800" i="1" dirty="0" smtClean="0">
                        <a:latin typeface="Cambria Math"/>
                      </a:rPr>
                      <m:t>𝑛</m:t>
                    </m:r>
                  </m:oMath>
                </a14:m>
                <a:r>
                  <a:rPr lang="en-US" altLang="zh-TW" sz="2800" dirty="0" smtClean="0"/>
                  <a:t> </a:t>
                </a:r>
                <a:r>
                  <a:rPr lang="en-US" altLang="zh-TW" sz="2800" dirty="0" smtClean="0"/>
                  <a:t>vertices for </a:t>
                </a:r>
                <a:r>
                  <a:rPr lang="en-US" altLang="zh-TW" sz="2800" smtClean="0"/>
                  <a:t>max-min.</a:t>
                </a:r>
                <a:endParaRPr lang="en-US" altLang="zh-TW" sz="2800" dirty="0" smtClean="0"/>
              </a:p>
              <a:p>
                <a:r>
                  <a:rPr lang="en-US" altLang="zh-TW" sz="2800" dirty="0" smtClean="0"/>
                  <a:t>The proposed three algorithm </a:t>
                </a:r>
                <a:r>
                  <a:rPr lang="en-US" altLang="zh-TW" sz="2800" dirty="0" smtClean="0"/>
                  <a:t>overview</a:t>
                </a:r>
                <a:endParaRPr lang="zh-TW" altLang="en-US" sz="28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259" t="-1213"/>
                </a:stretch>
              </a:blipFill>
            </p:spPr>
            <p:txBody>
              <a:bodyPr/>
              <a:lstStyle/>
              <a:p>
                <a:r>
                  <a:rPr lang="zh-TW" altLang="en-US">
                    <a:noFill/>
                  </a:rPr>
                  <a:t> </a:t>
                </a:r>
              </a:p>
            </p:txBody>
          </p:sp>
        </mc:Fallback>
      </mc:AlternateContent>
      <p:graphicFrame>
        <p:nvGraphicFramePr>
          <p:cNvPr id="5" name="資料庫圖表 4"/>
          <p:cNvGraphicFramePr/>
          <p:nvPr>
            <p:extLst>
              <p:ext uri="{D42A27DB-BD31-4B8C-83A1-F6EECF244321}">
                <p14:modId xmlns:p14="http://schemas.microsoft.com/office/powerpoint/2010/main" xmlns="" val="1902032867"/>
              </p:ext>
            </p:extLst>
          </p:nvPr>
        </p:nvGraphicFramePr>
        <p:xfrm>
          <a:off x="1043608" y="3068960"/>
          <a:ext cx="6624736"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21800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t>Algorithm</a:t>
            </a:r>
            <a:r>
              <a:rPr lang="en-US" altLang="zh-TW" dirty="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98672" y="2523376"/>
            <a:ext cx="4536504"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2089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標題 1"/>
              <p:cNvSpPr>
                <a:spLocks noGrp="1"/>
              </p:cNvSpPr>
              <p:nvPr>
                <p:ph type="title"/>
              </p:nvPr>
            </p:nvSpPr>
            <p:spPr/>
            <p:txBody>
              <a:bodyPr>
                <a:normAutofit/>
              </a:bodyPr>
              <a:lstStyle/>
              <a:p>
                <a:pPr lvl="1" algn="ctr" rtl="0">
                  <a:spcBef>
                    <a:spcPct val="0"/>
                  </a:spcBef>
                </a:pPr>
                <a:r>
                  <a:rPr lang="en-US" altLang="zh-TW" sz="4400" kern="1200" dirty="0">
                    <a:solidFill>
                      <a:schemeClr val="tx1"/>
                    </a:solidFill>
                    <a:latin typeface="+mj-lt"/>
                    <a:ea typeface="+mj-ea"/>
                    <a:cs typeface="+mj-cs"/>
                  </a:rPr>
                  <a:t>Form an f(n)-partition of path </a:t>
                </a:r>
                <a14:m>
                  <m:oMath xmlns:m="http://schemas.openxmlformats.org/officeDocument/2006/math">
                    <m:r>
                      <a:rPr lang="en-US" altLang="zh-TW" sz="4400" i="1" kern="1200" dirty="0" smtClean="0">
                        <a:solidFill>
                          <a:schemeClr val="tx1"/>
                        </a:solidFill>
                        <a:latin typeface="Cambria Math"/>
                        <a:ea typeface="+mj-ea"/>
                        <a:cs typeface="+mj-cs"/>
                      </a:rPr>
                      <m:t>𝑃</m:t>
                    </m:r>
                  </m:oMath>
                </a14:m>
                <a:endParaRPr lang="zh-TW" altLang="en-US" sz="4400" kern="1200" dirty="0">
                  <a:solidFill>
                    <a:schemeClr val="tx1"/>
                  </a:solidFill>
                  <a:latin typeface="+mj-lt"/>
                  <a:ea typeface="+mj-ea"/>
                  <a:cs typeface="+mj-cs"/>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rotWithShape="1">
                <a:blip r:embed="rId3" cstate="print"/>
                <a:stretch>
                  <a:fillRect b="-851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lnSpcReduction="10000"/>
              </a:bodyPr>
              <a:lstStyle/>
              <a:p>
                <a:r>
                  <a:rPr lang="en-US" altLang="zh-TW" i="1" dirty="0" smtClean="0"/>
                  <a:t>r-partition</a:t>
                </a:r>
                <a:r>
                  <a:rPr lang="en-US" altLang="zh-TW" dirty="0" smtClean="0"/>
                  <a:t> of a path </a:t>
                </a:r>
                <a14:m>
                  <m:oMath xmlns:m="http://schemas.openxmlformats.org/officeDocument/2006/math">
                    <m:r>
                      <a:rPr lang="en-US" altLang="zh-TW" i="1" dirty="0" smtClean="0">
                        <a:latin typeface="Cambria Math"/>
                      </a:rPr>
                      <m:t>𝑃</m:t>
                    </m:r>
                  </m:oMath>
                </a14:m>
                <a:endParaRPr lang="en-US" altLang="zh-TW" dirty="0" smtClean="0"/>
              </a:p>
              <a:p>
                <a:pPr lvl="1"/>
                <a:r>
                  <a:rPr lang="en-US" altLang="zh-TW" dirty="0" smtClean="0"/>
                  <a:t>A partition of the vertices of </a:t>
                </a:r>
                <a14:m>
                  <m:oMath xmlns:m="http://schemas.openxmlformats.org/officeDocument/2006/math">
                    <m:r>
                      <a:rPr lang="en-US" altLang="zh-TW" i="1" dirty="0" smtClean="0">
                        <a:latin typeface="Cambria Math"/>
                      </a:rPr>
                      <m:t>𝑃</m:t>
                    </m:r>
                  </m:oMath>
                </a14:m>
                <a:r>
                  <a:rPr lang="en-US" altLang="zh-TW" dirty="0" smtClean="0"/>
                  <a:t> into </a:t>
                </a:r>
                <a:r>
                  <a:rPr lang="en-US" altLang="zh-TW" dirty="0" err="1" smtClean="0"/>
                  <a:t>subpaths</a:t>
                </a:r>
                <a:r>
                  <a:rPr lang="en-US" altLang="zh-TW" dirty="0" smtClean="0"/>
                  <a:t>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en-US" altLang="zh-TW" dirty="0" smtClean="0"/>
                  <a:t>, where each </a:t>
                </a:r>
                <a:r>
                  <a:rPr lang="en-US" altLang="zh-TW" dirty="0" err="1" smtClean="0"/>
                  <a:t>subpath</a:t>
                </a:r>
                <a:r>
                  <a:rPr lang="en-US" altLang="zh-TW" dirty="0" smtClean="0"/>
                  <a:t> contains </a:t>
                </a:r>
                <a14:m>
                  <m:oMath xmlns:m="http://schemas.openxmlformats.org/officeDocument/2006/math">
                    <m:r>
                      <a:rPr lang="en-US" altLang="zh-TW" i="1" dirty="0" smtClean="0">
                        <a:latin typeface="Cambria Math"/>
                      </a:rPr>
                      <m:t>𝑟</m:t>
                    </m:r>
                  </m:oMath>
                </a14:m>
                <a:r>
                  <a:rPr lang="en-US" altLang="zh-TW" dirty="0" smtClean="0"/>
                  <a:t> vertices, and the last </a:t>
                </a:r>
                <a:r>
                  <a:rPr lang="en-US" altLang="zh-TW" dirty="0" err="1" smtClean="0"/>
                  <a:t>subpath</a:t>
                </a:r>
                <a:r>
                  <a:rPr lang="en-US" altLang="zh-TW" dirty="0" smtClean="0"/>
                  <a:t> contains at most </a:t>
                </a:r>
                <a14:m>
                  <m:oMath xmlns:m="http://schemas.openxmlformats.org/officeDocument/2006/math">
                    <m:r>
                      <a:rPr lang="en-US" altLang="zh-TW" i="1" dirty="0" smtClean="0">
                        <a:latin typeface="Cambria Math"/>
                      </a:rPr>
                      <m:t>𝑟</m:t>
                    </m:r>
                  </m:oMath>
                </a14:m>
                <a:r>
                  <a:rPr lang="en-US" altLang="zh-TW" dirty="0" smtClean="0"/>
                  <a:t> vertices.</a:t>
                </a:r>
              </a:p>
              <a:p>
                <a:pPr lvl="8"/>
                <a:endParaRPr lang="en-US" altLang="zh-TW" dirty="0" smtClean="0"/>
              </a:p>
              <a:p>
                <a:r>
                  <a:rPr lang="en-US" altLang="zh-TW" dirty="0" smtClean="0"/>
                  <a:t>f(n) </a:t>
                </a:r>
              </a:p>
              <a:p>
                <a:pPr lvl="1"/>
                <a:r>
                  <a:rPr lang="en-US" altLang="zh-TW" dirty="0" smtClean="0"/>
                  <a:t>The largest power of 2 which no larger than </a:t>
                </a:r>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oMath>
                </a14:m>
                <a:r>
                  <a:rPr lang="en-US" altLang="zh-TW" dirty="0" smtClean="0"/>
                  <a:t>.</a:t>
                </a:r>
              </a:p>
              <a:p>
                <a:pPr lvl="8"/>
                <a:endParaRPr lang="en-US" altLang="zh-TW" dirty="0" smtClean="0"/>
              </a:p>
              <a:p>
                <a:r>
                  <a:rPr lang="en-US" altLang="zh-TW" dirty="0" smtClean="0"/>
                  <a:t>Total </a:t>
                </a:r>
                <a14:m>
                  <m:oMath xmlns:m="http://schemas.openxmlformats.org/officeDocument/2006/math">
                    <m:d>
                      <m:dPr>
                        <m:begChr m:val="⌈"/>
                        <m:endChr m:val="⌉"/>
                        <m:ctrlPr>
                          <a:rPr lang="en-US" altLang="zh-TW"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𝑓</m:t>
                            </m:r>
                            <m:r>
                              <a:rPr lang="en-US" altLang="zh-TW" b="0" i="1" smtClean="0">
                                <a:latin typeface="Cambria Math"/>
                              </a:rPr>
                              <m:t>(</m:t>
                            </m:r>
                            <m:r>
                              <a:rPr lang="en-US" altLang="zh-TW" b="0" i="1" smtClean="0">
                                <a:latin typeface="Cambria Math"/>
                              </a:rPr>
                              <m:t>𝑛</m:t>
                            </m:r>
                            <m:r>
                              <a:rPr lang="en-US" altLang="zh-TW" b="0" i="1" smtClean="0">
                                <a:latin typeface="Cambria Math"/>
                              </a:rPr>
                              <m:t>)</m:t>
                            </m:r>
                          </m:den>
                        </m:f>
                      </m:e>
                    </m:d>
                  </m:oMath>
                </a14:m>
                <a:r>
                  <a:rPr lang="zh-TW" altLang="en-US" dirty="0" smtClean="0"/>
                  <a:t> </a:t>
                </a:r>
                <a:r>
                  <a:rPr lang="en-US" altLang="zh-TW" dirty="0" smtClean="0"/>
                  <a:t>subpaths.</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4" cstate="print"/>
                <a:stretch>
                  <a:fillRect l="-1630" t="-2695" r="-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137784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Tree partition(1/2)</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a:buNone/>
            </a:pPr>
            <a:r>
              <a:rPr lang="zh-TW" altLang="en-US" dirty="0" smtClean="0"/>
              <a:t>                                              </a:t>
            </a:r>
            <a:r>
              <a:rPr lang="en-US" altLang="zh-TW" dirty="0" smtClean="0"/>
              <a:t>+</a:t>
            </a:r>
            <a:r>
              <a:rPr lang="zh-TW" altLang="en-US" dirty="0" smtClean="0"/>
              <a:t>                            </a:t>
            </a:r>
            <a:r>
              <a:rPr lang="en-US" altLang="zh-TW" dirty="0" smtClean="0"/>
              <a:t>=</a:t>
            </a:r>
            <a:r>
              <a:rPr lang="zh-TW" altLang="en-US" dirty="0" smtClean="0"/>
              <a:t> </a:t>
            </a:r>
            <a:r>
              <a:rPr lang="en-US" altLang="zh-TW" dirty="0" smtClean="0"/>
              <a:t>??</a:t>
            </a:r>
            <a:r>
              <a:rPr lang="zh-TW" altLang="en-US" dirty="0" smtClean="0"/>
              <a:t> </a:t>
            </a:r>
            <a:endParaRPr lang="zh-TW" altLang="en-US" dirty="0"/>
          </a:p>
        </p:txBody>
      </p:sp>
      <p:pic>
        <p:nvPicPr>
          <p:cNvPr id="2050" name="Picture 2" descr="C:\Documents and Settings\kobe\桌面\GoldChristmasTree.jpg"/>
          <p:cNvPicPr>
            <a:picLocks noChangeAspect="1" noChangeArrowheads="1"/>
          </p:cNvPicPr>
          <p:nvPr/>
        </p:nvPicPr>
        <p:blipFill>
          <a:blip r:embed="rId2" cstate="print"/>
          <a:srcRect/>
          <a:stretch>
            <a:fillRect/>
          </a:stretch>
        </p:blipFill>
        <p:spPr bwMode="auto">
          <a:xfrm>
            <a:off x="899592" y="1196752"/>
            <a:ext cx="3744416" cy="5345916"/>
          </a:xfrm>
          <a:prstGeom prst="rect">
            <a:avLst/>
          </a:prstGeom>
          <a:noFill/>
        </p:spPr>
      </p:pic>
      <p:pic>
        <p:nvPicPr>
          <p:cNvPr id="2051" name="Picture 3" descr="C:\Documents and Settings\kobe\桌面\knife.jpg"/>
          <p:cNvPicPr>
            <a:picLocks noChangeAspect="1" noChangeArrowheads="1"/>
          </p:cNvPicPr>
          <p:nvPr/>
        </p:nvPicPr>
        <p:blipFill>
          <a:blip r:embed="rId3" cstate="print"/>
          <a:srcRect/>
          <a:stretch>
            <a:fillRect/>
          </a:stretch>
        </p:blipFill>
        <p:spPr bwMode="auto">
          <a:xfrm>
            <a:off x="5364088" y="2924944"/>
            <a:ext cx="2157412" cy="17986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t>Algorithm</a:t>
            </a:r>
            <a:r>
              <a:rPr lang="en-US" altLang="zh-TW" dirty="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98672" y="2966472"/>
            <a:ext cx="481348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162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標題 1"/>
              <p:cNvSpPr>
                <a:spLocks noGrp="1"/>
              </p:cNvSpPr>
              <p:nvPr>
                <p:ph type="title"/>
              </p:nvPr>
            </p:nvSpPr>
            <p:spPr/>
            <p:txBody>
              <a:bodyPr>
                <a:normAutofit/>
              </a:bodyPr>
              <a:lstStyle/>
              <a:p>
                <a:r>
                  <a:rPr lang="en-US" altLang="zh-TW" dirty="0" smtClean="0"/>
                  <a:t>Form a set </a:t>
                </a:r>
                <a14:m>
                  <m:oMath xmlns:m="http://schemas.openxmlformats.org/officeDocument/2006/math">
                    <m:sSub>
                      <m:sSubPr>
                        <m:ctrlPr>
                          <a:rPr lang="en-US" altLang="zh-TW" b="0" i="1" dirty="0" smtClean="0">
                            <a:latin typeface="Cambria Math"/>
                          </a:rPr>
                        </m:ctrlPr>
                      </m:sSubPr>
                      <m:e>
                        <m:r>
                          <a:rPr lang="en-US" altLang="zh-TW" i="1" dirty="0" smtClean="0">
                            <a:latin typeface="Cambria Math"/>
                          </a:rPr>
                          <m:t>ℳ</m:t>
                        </m:r>
                      </m:e>
                      <m:sub>
                        <m:r>
                          <a:rPr lang="en-US" altLang="zh-TW" b="0" i="1" dirty="0" smtClean="0">
                            <a:latin typeface="Cambria Math"/>
                          </a:rPr>
                          <m:t>1</m:t>
                        </m:r>
                      </m:sub>
                    </m:sSub>
                  </m:oMath>
                </a14:m>
                <a:r>
                  <a:rPr lang="en-US" altLang="zh-TW" dirty="0" smtClean="0"/>
                  <a:t> of sorted matrices</a:t>
                </a:r>
                <a:endParaRPr lang="zh-TW" altLang="en-US" dirty="0"/>
              </a:p>
            </p:txBody>
          </p:sp>
        </mc:Choice>
        <mc:Fallback>
          <p:sp>
            <p:nvSpPr>
              <p:cNvPr id="2" name="標題 1"/>
              <p:cNvSpPr>
                <a:spLocks noGrp="1" noRot="1" noChangeAspect="1" noMove="1" noResize="1" noEditPoints="1" noAdjustHandles="1" noChangeArrowheads="1" noChangeShapeType="1" noTextEdit="1"/>
              </p:cNvSpPr>
              <p:nvPr>
                <p:ph type="title"/>
              </p:nvPr>
            </p:nvSpPr>
            <p:spPr>
              <a:blipFill rotWithShape="1">
                <a:blip r:embed="rId3" cstate="print"/>
                <a:stretch>
                  <a:fillRect l="-296" r="-296" b="-851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lstStyle/>
              <a:p>
                <a:r>
                  <a:rPr lang="en-US" altLang="zh-TW" dirty="0" smtClean="0"/>
                  <a:t>Each </a:t>
                </a:r>
                <a:r>
                  <a:rPr lang="en-US" altLang="zh-TW" dirty="0" err="1" smtClean="0"/>
                  <a:t>subpath</a:t>
                </a:r>
                <a:r>
                  <a:rPr lang="en-US" altLang="zh-TW" dirty="0" smtClean="0"/>
                  <a:t>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zh-TW" altLang="en-US" dirty="0" smtClean="0"/>
                  <a:t> </a:t>
                </a:r>
                <a:r>
                  <a:rPr lang="en-US" altLang="zh-TW" dirty="0" smtClean="0"/>
                  <a:t>forms a sorted matrix </a:t>
                </a:r>
                <a14:m>
                  <m:oMath xmlns:m="http://schemas.openxmlformats.org/officeDocument/2006/math">
                    <m:r>
                      <a:rPr lang="en-US" altLang="zh-TW" b="0" i="1" smtClean="0">
                        <a:latin typeface="Cambria Math"/>
                      </a:rPr>
                      <m:t>𝑀</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r>
                      <a:rPr lang="en-US" altLang="zh-TW" b="0" i="1" smtClean="0">
                        <a:latin typeface="Cambria Math"/>
                      </a:rPr>
                      <m:t>)</m:t>
                    </m:r>
                  </m:oMath>
                </a14:m>
                <a:r>
                  <a:rPr lang="en-US" altLang="zh-TW" dirty="0" smtClean="0"/>
                  <a:t>.</a:t>
                </a:r>
              </a:p>
              <a:p>
                <a:pPr lvl="1"/>
                <a:r>
                  <a:rPr lang="en-US" altLang="zh-TW" dirty="0" smtClean="0"/>
                  <a:t>Each </a:t>
                </a:r>
                <a14:m>
                  <m:oMath xmlns:m="http://schemas.openxmlformats.org/officeDocument/2006/math">
                    <m:r>
                      <a:rPr lang="en-US" altLang="zh-TW" b="0" i="1" smtClean="0">
                        <a:latin typeface="Cambria Math"/>
                      </a:rPr>
                      <m:t>𝑀</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r>
                      <a:rPr lang="en-US" altLang="zh-TW" b="0" i="1" smtClean="0">
                        <a:latin typeface="Cambria Math"/>
                      </a:rPr>
                      <m:t>)</m:t>
                    </m:r>
                  </m:oMath>
                </a14:m>
                <a:r>
                  <a:rPr lang="zh-TW" altLang="en-US" dirty="0" smtClean="0"/>
                  <a:t> </a:t>
                </a:r>
                <a:r>
                  <a:rPr lang="en-US" altLang="zh-TW" dirty="0" smtClean="0"/>
                  <a:t>with dimension </a:t>
                </a:r>
                <a14:m>
                  <m:oMath xmlns:m="http://schemas.openxmlformats.org/officeDocument/2006/math">
                    <m:r>
                      <a:rPr lang="en-US" altLang="zh-TW" b="0" i="1" smtClean="0">
                        <a:latin typeface="Cambria Math"/>
                      </a:rPr>
                      <m:t>𝑓</m:t>
                    </m:r>
                    <m:d>
                      <m:dPr>
                        <m:ctrlPr>
                          <a:rPr lang="en-US" altLang="zh-TW" b="0" i="1" smtClean="0">
                            <a:latin typeface="Cambria Math"/>
                          </a:rPr>
                        </m:ctrlPr>
                      </m:dPr>
                      <m:e>
                        <m:r>
                          <a:rPr lang="en-US" altLang="zh-TW" b="0" i="1" smtClean="0">
                            <a:latin typeface="Cambria Math"/>
                          </a:rPr>
                          <m:t>𝑛</m:t>
                        </m:r>
                      </m:e>
                    </m:d>
                    <m:r>
                      <a:rPr lang="en-US" altLang="zh-TW" i="1">
                        <a:latin typeface="Cambria Math"/>
                        <a:ea typeface="Cambria Math"/>
                      </a:rPr>
                      <m:t>×</m:t>
                    </m:r>
                    <m:r>
                      <a:rPr lang="en-US" altLang="zh-TW" b="0" i="1" smtClean="0">
                        <a:latin typeface="Cambria Math"/>
                        <a:ea typeface="Cambria Math"/>
                      </a:rPr>
                      <m:t>𝑓</m:t>
                    </m:r>
                    <m:d>
                      <m:dPr>
                        <m:ctrlPr>
                          <a:rPr lang="en-US" altLang="zh-TW" b="0" i="1" smtClean="0">
                            <a:latin typeface="Cambria Math"/>
                            <a:ea typeface="Cambria Math"/>
                          </a:rPr>
                        </m:ctrlPr>
                      </m:dPr>
                      <m:e>
                        <m:r>
                          <a:rPr lang="en-US" altLang="zh-TW" b="0" i="1" smtClean="0">
                            <a:latin typeface="Cambria Math"/>
                            <a:ea typeface="Cambria Math"/>
                          </a:rPr>
                          <m:t>𝑛</m:t>
                        </m:r>
                      </m:e>
                    </m:d>
                  </m:oMath>
                </a14:m>
                <a:r>
                  <a:rPr lang="en-US" altLang="zh-TW" b="0" dirty="0" smtClean="0">
                    <a:ea typeface="Cambria Math"/>
                  </a:rPr>
                  <a:t>.</a:t>
                </a:r>
              </a:p>
              <a:p>
                <a:pPr lvl="1"/>
                <a:r>
                  <a:rPr lang="en-US" altLang="zh-TW" dirty="0" smtClean="0"/>
                  <a:t>Last one might have smaller dimension size.</a:t>
                </a:r>
              </a:p>
              <a:p>
                <a:pPr lvl="1"/>
                <a:endParaRPr lang="en-US" altLang="zh-TW" dirty="0"/>
              </a:p>
              <a:p>
                <a:r>
                  <a:rPr lang="en-US" altLang="zh-TW" dirty="0" smtClean="0"/>
                  <a:t>All </a:t>
                </a:r>
                <a14:m>
                  <m:oMath xmlns:m="http://schemas.openxmlformats.org/officeDocument/2006/math">
                    <m:r>
                      <a:rPr lang="en-US" altLang="zh-TW" b="0" i="1" smtClean="0">
                        <a:latin typeface="Cambria Math"/>
                      </a:rPr>
                      <m:t>𝑀</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r>
                      <a:rPr lang="en-US" altLang="zh-TW" b="0" i="1" smtClean="0">
                        <a:latin typeface="Cambria Math"/>
                      </a:rPr>
                      <m:t>)</m:t>
                    </m:r>
                  </m:oMath>
                </a14:m>
                <a:r>
                  <a:rPr lang="zh-TW" altLang="en-US" dirty="0" smtClean="0"/>
                  <a:t> </a:t>
                </a:r>
                <a:r>
                  <a:rPr lang="en-US" altLang="zh-TW" dirty="0" smtClean="0"/>
                  <a:t>form a set </a:t>
                </a:r>
                <a14:m>
                  <m:oMath xmlns:m="http://schemas.openxmlformats.org/officeDocument/2006/math">
                    <m:sSub>
                      <m:sSubPr>
                        <m:ctrlPr>
                          <a:rPr lang="en-US" altLang="zh-TW" b="0" i="1" smtClean="0">
                            <a:latin typeface="Cambria Math"/>
                          </a:rPr>
                        </m:ctrlPr>
                      </m:sSubPr>
                      <m:e>
                        <m:r>
                          <a:rPr lang="en-US" altLang="zh-TW" b="0" i="1" smtClean="0">
                            <a:latin typeface="Cambria Math"/>
                          </a:rPr>
                          <m:t>ℳ</m:t>
                        </m:r>
                      </m:e>
                      <m:sub>
                        <m:r>
                          <a:rPr lang="en-US" altLang="zh-TW" b="0" i="1" smtClean="0">
                            <a:latin typeface="Cambria Math"/>
                          </a:rPr>
                          <m:t>1</m:t>
                        </m:r>
                      </m:sub>
                    </m:sSub>
                  </m:oMath>
                </a14:m>
                <a:r>
                  <a:rPr lang="zh-TW" altLang="en-US" dirty="0" smtClean="0"/>
                  <a:t> </a:t>
                </a:r>
                <a:r>
                  <a:rPr lang="en-US" altLang="zh-TW" dirty="0" smtClean="0"/>
                  <a:t>of </a:t>
                </a:r>
                <a14:m>
                  <m:oMath xmlns:m="http://schemas.openxmlformats.org/officeDocument/2006/math">
                    <m:d>
                      <m:dPr>
                        <m:begChr m:val="⌈"/>
                        <m:endChr m:val="⌉"/>
                        <m:ctrlPr>
                          <a:rPr lang="en-US" altLang="zh-TW"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𝑓</m:t>
                            </m:r>
                            <m:r>
                              <a:rPr lang="en-US" altLang="zh-TW" b="0" i="1" smtClean="0">
                                <a:latin typeface="Cambria Math"/>
                              </a:rPr>
                              <m:t>(</m:t>
                            </m:r>
                            <m:r>
                              <a:rPr lang="en-US" altLang="zh-TW" b="0" i="1" smtClean="0">
                                <a:latin typeface="Cambria Math"/>
                              </a:rPr>
                              <m:t>𝑛</m:t>
                            </m:r>
                            <m:r>
                              <a:rPr lang="en-US" altLang="zh-TW" b="0" i="1" smtClean="0">
                                <a:latin typeface="Cambria Math"/>
                              </a:rPr>
                              <m:t>)</m:t>
                            </m:r>
                          </m:den>
                        </m:f>
                      </m:e>
                    </m:d>
                  </m:oMath>
                </a14:m>
                <a:r>
                  <a:rPr lang="zh-TW" altLang="en-US" dirty="0" smtClean="0"/>
                  <a:t> </a:t>
                </a:r>
                <a:r>
                  <a:rPr lang="en-US" altLang="zh-TW" dirty="0" smtClean="0"/>
                  <a:t>sorted matrices.</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4" cstate="print"/>
                <a:stretch>
                  <a:fillRect l="-1630" t="-16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1911027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t>Algorithm</a:t>
            </a:r>
            <a:r>
              <a:rPr lang="en-US" altLang="zh-TW" dirty="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98672" y="3387472"/>
            <a:ext cx="5677584"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7624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568952" cy="1143000"/>
          </a:xfrm>
        </p:spPr>
        <p:txBody>
          <a:bodyPr>
            <a:normAutofit fontScale="90000"/>
          </a:bodyPr>
          <a:lstStyle/>
          <a:p>
            <a:r>
              <a:rPr lang="zh-TW" altLang="en-US" dirty="0" smtClean="0"/>
              <a:t>𝑀𝑆𝐸𝐴𝑅𝐶𝐻 </a:t>
            </a:r>
            <a:r>
              <a:rPr lang="en-US" altLang="zh-TW" dirty="0" smtClean="0"/>
              <a:t>using feasibility test </a:t>
            </a:r>
            <a:r>
              <a:rPr lang="zh-TW" altLang="en-US" dirty="0" smtClean="0"/>
              <a:t>𝐹𝑇𝐸𝑆𝑇</a:t>
            </a:r>
            <a:r>
              <a:rPr lang="en-US" altLang="zh-TW" dirty="0" smtClean="0"/>
              <a:t>0</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fontScale="92500" lnSpcReduction="20000"/>
              </a:bodyPr>
              <a:lstStyle/>
              <a:p>
                <a:r>
                  <a:rPr lang="en-US" altLang="zh-TW" dirty="0" smtClean="0"/>
                  <a:t>Call </a:t>
                </a:r>
                <a14:m>
                  <m:oMath xmlns:m="http://schemas.openxmlformats.org/officeDocument/2006/math">
                    <m:r>
                      <a:rPr lang="en-US" altLang="zh-TW" b="0" i="1" smtClean="0">
                        <a:latin typeface="Cambria Math"/>
                      </a:rPr>
                      <m:t>𝑀𝑆𝐸𝐴𝑅𝐶𝐻</m:t>
                    </m:r>
                  </m:oMath>
                </a14:m>
                <a:r>
                  <a:rPr lang="zh-TW" altLang="en-US" dirty="0" smtClean="0"/>
                  <a:t> </a:t>
                </a:r>
                <a:r>
                  <a:rPr lang="en-US" altLang="zh-TW" dirty="0" smtClean="0"/>
                  <a:t>with algorithm input:</a:t>
                </a:r>
              </a:p>
              <a:p>
                <a:pPr lvl="1"/>
                <a:r>
                  <a:rPr lang="en-US" altLang="zh-TW" b="0" dirty="0" smtClean="0"/>
                  <a:t>The set </a:t>
                </a:r>
                <a14:m>
                  <m:oMath xmlns:m="http://schemas.openxmlformats.org/officeDocument/2006/math">
                    <m:sSub>
                      <m:sSubPr>
                        <m:ctrlPr>
                          <a:rPr lang="en-US" altLang="zh-TW" b="0" i="1" smtClean="0">
                            <a:latin typeface="Cambria Math"/>
                          </a:rPr>
                        </m:ctrlPr>
                      </m:sSubPr>
                      <m:e>
                        <m:r>
                          <a:rPr lang="en-US" altLang="zh-TW" b="0" i="1" smtClean="0">
                            <a:latin typeface="Cambria Math"/>
                          </a:rPr>
                          <m:t>ℳ</m:t>
                        </m:r>
                      </m:e>
                      <m:sub>
                        <m:r>
                          <a:rPr lang="en-US" altLang="zh-TW" b="0" i="1" smtClean="0">
                            <a:latin typeface="Cambria Math"/>
                          </a:rPr>
                          <m:t>1</m:t>
                        </m:r>
                      </m:sub>
                    </m:sSub>
                  </m:oMath>
                </a14:m>
                <a:r>
                  <a:rPr lang="en-US" altLang="zh-TW" b="0" dirty="0" smtClean="0"/>
                  <a:t> of matrices</a:t>
                </a:r>
              </a:p>
              <a:p>
                <a:pPr lvl="1"/>
                <a:r>
                  <a:rPr lang="en-US" altLang="zh-TW" dirty="0" smtClean="0"/>
                  <a:t>Stopping count </a:t>
                </a:r>
                <a14:m>
                  <m:oMath xmlns:m="http://schemas.openxmlformats.org/officeDocument/2006/math">
                    <m:f>
                      <m:fPr>
                        <m:ctrlPr>
                          <a:rPr lang="en-US" altLang="zh-TW" b="0" i="1" smtClean="0">
                            <a:latin typeface="Cambria Math"/>
                          </a:rPr>
                        </m:ctrlPr>
                      </m:fPr>
                      <m:num>
                        <m:r>
                          <a:rPr lang="en-US" altLang="zh-TW" b="0" i="1" smtClean="0">
                            <a:latin typeface="Cambria Math"/>
                          </a:rPr>
                          <m:t>𝑛</m:t>
                        </m:r>
                      </m:num>
                      <m:den>
                        <m:sSup>
                          <m:sSupPr>
                            <m:ctrlPr>
                              <a:rPr lang="en-US" altLang="zh-TW" b="0" i="1" smtClean="0">
                                <a:latin typeface="Cambria Math"/>
                              </a:rPr>
                            </m:ctrlPr>
                          </m:sSupPr>
                          <m:e>
                            <m:d>
                              <m:dPr>
                                <m:ctrlPr>
                                  <a:rPr lang="en-US" altLang="zh-TW" b="0" i="1" smtClean="0">
                                    <a:latin typeface="Cambria Math"/>
                                  </a:rPr>
                                </m:ctrlPr>
                              </m:dPr>
                              <m:e>
                                <m:r>
                                  <a:rPr lang="en-US" altLang="zh-TW" b="0" i="1" smtClean="0">
                                    <a:latin typeface="Cambria Math"/>
                                  </a:rPr>
                                  <m:t>𝑓</m:t>
                                </m:r>
                                <m:d>
                                  <m:dPr>
                                    <m:ctrlPr>
                                      <a:rPr lang="en-US" altLang="zh-TW" b="0" i="1" smtClean="0">
                                        <a:latin typeface="Cambria Math"/>
                                      </a:rPr>
                                    </m:ctrlPr>
                                  </m:dPr>
                                  <m:e>
                                    <m:r>
                                      <a:rPr lang="en-US" altLang="zh-TW" b="0" i="1" smtClean="0">
                                        <a:latin typeface="Cambria Math"/>
                                      </a:rPr>
                                      <m:t>𝑛</m:t>
                                    </m:r>
                                  </m:e>
                                </m:d>
                              </m:e>
                            </m:d>
                          </m:e>
                          <m:sup>
                            <m:r>
                              <a:rPr lang="en-US" altLang="zh-TW" b="0" i="1" smtClean="0">
                                <a:latin typeface="Cambria Math"/>
                              </a:rPr>
                              <m:t>2</m:t>
                            </m:r>
                          </m:sup>
                        </m:sSup>
                        <m:r>
                          <m:rPr>
                            <m:nor/>
                          </m:rPr>
                          <a:rPr lang="en-US" altLang="zh-TW" dirty="0" smtClean="0"/>
                          <m:t> </m:t>
                        </m:r>
                      </m:den>
                    </m:f>
                  </m:oMath>
                </a14:m>
                <a:endParaRPr lang="en-US" altLang="zh-TW" dirty="0" smtClean="0"/>
              </a:p>
              <a:p>
                <a:pPr lvl="8"/>
                <a:endParaRPr lang="en-US" altLang="zh-TW" dirty="0" smtClean="0"/>
              </a:p>
              <a:p>
                <a:r>
                  <a:rPr lang="en-US" altLang="zh-TW" dirty="0" smtClean="0"/>
                  <a:t>Using feasibility </a:t>
                </a:r>
                <a:r>
                  <a:rPr lang="en-US" altLang="zh-TW" dirty="0" smtClean="0"/>
                  <a:t>test </a:t>
                </a:r>
                <a14:m>
                  <m:oMath xmlns:m="http://schemas.openxmlformats.org/officeDocument/2006/math">
                    <m:r>
                      <a:rPr lang="en-US" altLang="zh-TW" b="0" i="1" smtClean="0">
                        <a:latin typeface="Cambria Math"/>
                      </a:rPr>
                      <m:t>𝐹𝑇𝐸𝑆𝑇</m:t>
                    </m:r>
                    <m:r>
                      <a:rPr lang="en-US" altLang="zh-TW" b="0" i="1" smtClean="0">
                        <a:latin typeface="Cambria Math"/>
                      </a:rPr>
                      <m:t>0</m:t>
                    </m:r>
                  </m:oMath>
                </a14:m>
                <a:endParaRPr lang="en-US" altLang="zh-TW" b="0" dirty="0" smtClean="0"/>
              </a:p>
              <a:p>
                <a:pPr lvl="8"/>
                <a:endParaRPr lang="en-US" altLang="zh-TW" dirty="0" smtClean="0"/>
              </a:p>
              <a:p>
                <a:pPr marL="342900" lvl="1" indent="-342900">
                  <a:buFont typeface="Arial" pitchFamily="34" charset="0"/>
                  <a:buChar char="•"/>
                </a:pPr>
                <a:r>
                  <a:rPr lang="en-US" altLang="zh-TW" dirty="0" smtClean="0"/>
                  <a:t>Output search boundary </a:t>
                </a:r>
                <a14:m>
                  <m:oMath xmlns:m="http://schemas.openxmlformats.org/officeDocument/2006/math">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oMath>
                </a14:m>
                <a:endParaRPr lang="en-US" altLang="zh-TW" dirty="0" smtClean="0"/>
              </a:p>
              <a:p>
                <a:pPr marL="342900" lvl="1" indent="-342900">
                  <a:buFont typeface="Arial" pitchFamily="34" charset="0"/>
                  <a:buChar char="•"/>
                </a:pPr>
                <a:r>
                  <a:rPr lang="en-US" altLang="zh-TW" dirty="0" smtClean="0"/>
                  <a:t>At </a:t>
                </a:r>
                <a:r>
                  <a:rPr lang="en-US" altLang="zh-TW" dirty="0" smtClean="0"/>
                  <a:t>most </a:t>
                </a:r>
                <a14:m>
                  <m:oMath xmlns:m="http://schemas.openxmlformats.org/officeDocument/2006/math">
                    <m:f>
                      <m:fPr>
                        <m:ctrlPr>
                          <a:rPr lang="en-US" altLang="zh-TW" b="0" i="1" smtClean="0">
                            <a:latin typeface="Cambria Math"/>
                          </a:rPr>
                        </m:ctrlPr>
                      </m:fPr>
                      <m:num>
                        <m:r>
                          <a:rPr lang="en-US" altLang="zh-TW" b="0" i="1" smtClean="0">
                            <a:latin typeface="Cambria Math"/>
                          </a:rPr>
                          <m:t>𝑛</m:t>
                        </m:r>
                      </m:num>
                      <m:den>
                        <m:sSup>
                          <m:sSupPr>
                            <m:ctrlPr>
                              <a:rPr lang="en-US" altLang="zh-TW" b="0" i="1" smtClean="0">
                                <a:latin typeface="Cambria Math"/>
                              </a:rPr>
                            </m:ctrlPr>
                          </m:sSupPr>
                          <m:e>
                            <m:d>
                              <m:dPr>
                                <m:ctrlPr>
                                  <a:rPr lang="en-US" altLang="zh-TW" b="0" i="1" smtClean="0">
                                    <a:latin typeface="Cambria Math"/>
                                  </a:rPr>
                                </m:ctrlPr>
                              </m:dPr>
                              <m:e>
                                <m:r>
                                  <a:rPr lang="en-US" altLang="zh-TW" b="0" i="1" smtClean="0">
                                    <a:latin typeface="Cambria Math"/>
                                  </a:rPr>
                                  <m:t>𝑓</m:t>
                                </m:r>
                                <m:d>
                                  <m:dPr>
                                    <m:ctrlPr>
                                      <a:rPr lang="en-US" altLang="zh-TW" b="0" i="1" smtClean="0">
                                        <a:latin typeface="Cambria Math"/>
                                      </a:rPr>
                                    </m:ctrlPr>
                                  </m:dPr>
                                  <m:e>
                                    <m:r>
                                      <a:rPr lang="en-US" altLang="zh-TW" b="0" i="1" smtClean="0">
                                        <a:latin typeface="Cambria Math"/>
                                      </a:rPr>
                                      <m:t>𝑛</m:t>
                                    </m:r>
                                  </m:e>
                                </m:d>
                              </m:e>
                            </m:d>
                          </m:e>
                          <m:sup>
                            <m:r>
                              <a:rPr lang="en-US" altLang="zh-TW" b="0" i="1" smtClean="0">
                                <a:latin typeface="Cambria Math"/>
                              </a:rPr>
                              <m:t>2</m:t>
                            </m:r>
                          </m:sup>
                        </m:sSup>
                        <m:r>
                          <m:rPr>
                            <m:nor/>
                          </m:rPr>
                          <a:rPr lang="en-US" altLang="zh-TW" dirty="0" smtClean="0"/>
                          <m:t> </m:t>
                        </m:r>
                      </m:den>
                    </m:f>
                  </m:oMath>
                </a14:m>
                <a:r>
                  <a:rPr lang="en-US" altLang="zh-TW" dirty="0" smtClean="0"/>
                  <a:t> </a:t>
                </a:r>
                <a:r>
                  <a:rPr lang="en-US" altLang="zh-TW" dirty="0" smtClean="0">
                    <a:solidFill>
                      <a:schemeClr val="accent1"/>
                    </a:solidFill>
                  </a:rPr>
                  <a:t>active values</a:t>
                </a:r>
                <a:r>
                  <a:rPr lang="en-US" altLang="zh-TW" dirty="0" smtClean="0"/>
                  <a:t> remains.</a:t>
                </a:r>
              </a:p>
              <a:p>
                <a:pPr lvl="1"/>
                <a:r>
                  <a:rPr lang="en-US" altLang="zh-TW" dirty="0" smtClean="0"/>
                  <a:t>Active value is any candidate value </a:t>
                </a:r>
                <a14:m>
                  <m:oMath xmlns:m="http://schemas.openxmlformats.org/officeDocument/2006/math">
                    <m:r>
                      <a:rPr lang="en-US" altLang="zh-TW" b="0" i="1" smtClean="0">
                        <a:latin typeface="Cambria Math"/>
                      </a:rPr>
                      <m:t>𝜆</m:t>
                    </m:r>
                  </m:oMath>
                </a14:m>
                <a:r>
                  <a:rPr lang="zh-TW" altLang="en-US" dirty="0" smtClean="0"/>
                  <a:t> </a:t>
                </a:r>
                <a:r>
                  <a:rPr lang="en-US" altLang="zh-TW" dirty="0" smtClean="0"/>
                  <a:t>from a </a:t>
                </a:r>
                <a:r>
                  <a:rPr lang="en-US" altLang="zh-TW" dirty="0" err="1" smtClean="0"/>
                  <a:t>subpath</a:t>
                </a:r>
                <a:r>
                  <a:rPr lang="en-US" altLang="zh-TW" dirty="0" smtClean="0"/>
                  <a:t> and </a:t>
                </a:r>
                <a14:m>
                  <m:oMath xmlns:m="http://schemas.openxmlformats.org/officeDocument/2006/math">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&lt;</m:t>
                    </m:r>
                    <m:r>
                      <a:rPr lang="en-US" altLang="zh-TW" b="0" i="1" smtClean="0">
                        <a:latin typeface="Cambria Math"/>
                      </a:rPr>
                      <m:t>𝜆</m:t>
                    </m:r>
                    <m:r>
                      <a:rPr lang="en-US" altLang="zh-TW" b="0" i="1" smtClean="0">
                        <a:latin typeface="Cambria Math"/>
                      </a:rPr>
                      <m:t>&lt;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oMath>
                </a14:m>
                <a:r>
                  <a:rPr lang="en-US" altLang="zh-TW" dirty="0" smtClean="0"/>
                  <a:t>.</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481" t="-35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79807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t>Algorithm</a:t>
            </a:r>
            <a:r>
              <a:rPr lang="en-US" altLang="zh-TW" dirty="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98672" y="3789040"/>
            <a:ext cx="5101520"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19119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Compute functions using </a:t>
            </a:r>
            <a:r>
              <a:rPr lang="zh-TW" altLang="en-US" dirty="0" smtClean="0"/>
              <a:t>𝐷𝐼𝐺𝐸𝑆𝑇</a:t>
            </a:r>
            <a:r>
              <a:rPr lang="en-US" altLang="zh-TW" dirty="0" smtClean="0"/>
              <a:t>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484784"/>
                <a:ext cx="8229600" cy="4525963"/>
              </a:xfrm>
            </p:spPr>
            <p:txBody>
              <a:bodyPr>
                <a:normAutofit/>
              </a:bodyPr>
              <a:lstStyle/>
              <a:p>
                <a:r>
                  <a:rPr lang="en-US" altLang="zh-TW" sz="3000" dirty="0" smtClean="0"/>
                  <a:t>For </a:t>
                </a:r>
                <a:r>
                  <a:rPr lang="en-US" altLang="zh-TW" sz="3000" dirty="0" err="1" smtClean="0"/>
                  <a:t>subpaths</a:t>
                </a:r>
                <a:r>
                  <a:rPr lang="en-US" altLang="zh-TW" sz="3000" dirty="0" smtClean="0"/>
                  <a:t> with no active values in their matrices, compute</a:t>
                </a:r>
              </a:p>
              <a:p>
                <a:pPr lvl="1"/>
                <a14:m>
                  <m:oMath xmlns:m="http://schemas.openxmlformats.org/officeDocument/2006/math">
                    <m:r>
                      <a:rPr lang="en-US" altLang="zh-TW" i="1" dirty="0" smtClean="0">
                        <a:latin typeface="Cambria Math"/>
                      </a:rPr>
                      <m:t>𝑛𝑐𝑢𝑡</m:t>
                    </m:r>
                    <m:r>
                      <a:rPr lang="en-US" altLang="zh-TW" i="1" dirty="0" smtClean="0">
                        <a:latin typeface="Cambria Math"/>
                      </a:rPr>
                      <m:t>(</m:t>
                    </m:r>
                    <m:r>
                      <a:rPr lang="en-US" altLang="zh-TW" i="1" dirty="0" smtClean="0">
                        <a:latin typeface="Cambria Math"/>
                      </a:rPr>
                      <m:t>𝑙</m:t>
                    </m:r>
                    <m:r>
                      <a:rPr lang="en-US" altLang="zh-TW" i="1" dirty="0" smtClean="0">
                        <a:latin typeface="Cambria Math"/>
                      </a:rPr>
                      <m:t>) </m:t>
                    </m:r>
                  </m:oMath>
                </a14:m>
                <a:endParaRPr lang="en-US" altLang="zh-TW" dirty="0" smtClean="0"/>
              </a:p>
              <a:p>
                <a:pPr lvl="2"/>
                <a:r>
                  <a:rPr lang="en-US" altLang="zh-TW" dirty="0" smtClean="0"/>
                  <a:t>Maximum number of cuts from </a:t>
                </a:r>
                <a14:m>
                  <m:oMath xmlns:m="http://schemas.openxmlformats.org/officeDocument/2006/math">
                    <m:sSub>
                      <m:sSubPr>
                        <m:ctrlPr>
                          <a:rPr lang="en-US" altLang="zh-TW" b="0" i="1" smtClean="0">
                            <a:latin typeface="Cambria Math"/>
                          </a:rPr>
                        </m:ctrlPr>
                      </m:sSubPr>
                      <m:e>
                        <m:r>
                          <a:rPr lang="en-US" altLang="zh-TW" b="0" i="1" smtClean="0">
                            <a:latin typeface="Cambria Math"/>
                          </a:rPr>
                          <m:t>𝑣</m:t>
                        </m:r>
                      </m:e>
                      <m:sub>
                        <m:r>
                          <a:rPr lang="en-US" altLang="zh-TW" b="0" i="1" smtClean="0">
                            <a:latin typeface="Cambria Math"/>
                          </a:rPr>
                          <m:t>𝑙</m:t>
                        </m:r>
                      </m:sub>
                    </m:sSub>
                  </m:oMath>
                </a14:m>
                <a:r>
                  <a:rPr lang="en-US" altLang="zh-TW" dirty="0" smtClean="0"/>
                  <a:t> to </a:t>
                </a:r>
                <a14:m>
                  <m:oMath xmlns:m="http://schemas.openxmlformats.org/officeDocument/2006/math">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𝑗</m:t>
                        </m:r>
                      </m:sub>
                    </m:sSub>
                  </m:oMath>
                </a14:m>
                <a:r>
                  <a:rPr lang="en-US" altLang="zh-TW" dirty="0" smtClean="0"/>
                  <a:t>, that each connected component except the last, has weight </a:t>
                </a:r>
                <a14:m>
                  <m:oMath xmlns:m="http://schemas.openxmlformats.org/officeDocument/2006/math">
                    <m:r>
                      <a:rPr lang="en-US" altLang="zh-TW" i="1" smtClean="0">
                        <a:latin typeface="Cambria Math"/>
                        <a:ea typeface="Cambria Math"/>
                      </a:rPr>
                      <m:t>≥</m:t>
                    </m:r>
                    <m:sSub>
                      <m:sSubPr>
                        <m:ctrlPr>
                          <a:rPr lang="en-US" altLang="zh-TW" b="0" i="1" smtClean="0">
                            <a:latin typeface="Cambria Math"/>
                            <a:ea typeface="Cambria Math"/>
                          </a:rPr>
                        </m:ctrlPr>
                      </m:sSubPr>
                      <m:e>
                        <m:r>
                          <a:rPr lang="en-US" altLang="zh-TW" b="0" i="1" smtClean="0">
                            <a:latin typeface="Cambria Math"/>
                            <a:ea typeface="Cambria Math"/>
                          </a:rPr>
                          <m:t>𝜆</m:t>
                        </m:r>
                      </m:e>
                      <m:sub>
                        <m:r>
                          <a:rPr lang="en-US" altLang="zh-TW" b="0" i="1" smtClean="0">
                            <a:latin typeface="Cambria Math"/>
                            <a:ea typeface="Cambria Math"/>
                          </a:rPr>
                          <m:t>2</m:t>
                        </m:r>
                      </m:sub>
                    </m:sSub>
                  </m:oMath>
                </a14:m>
                <a:r>
                  <a:rPr lang="en-US" altLang="zh-TW" dirty="0" smtClean="0"/>
                  <a:t>.</a:t>
                </a:r>
              </a:p>
              <a:p>
                <a:pPr lvl="8"/>
                <a:endParaRPr lang="en-US" altLang="zh-TW" dirty="0" smtClean="0"/>
              </a:p>
              <a:p>
                <a:pPr lvl="1"/>
                <a14:m>
                  <m:oMath xmlns:m="http://schemas.openxmlformats.org/officeDocument/2006/math">
                    <m:r>
                      <a:rPr lang="en-US" altLang="zh-TW" i="1" dirty="0" smtClean="0">
                        <a:latin typeface="Cambria Math"/>
                      </a:rPr>
                      <m:t>𝑟𝑚𝑑𝑟</m:t>
                    </m:r>
                    <m:r>
                      <a:rPr lang="en-US" altLang="zh-TW" i="1" dirty="0" smtClean="0">
                        <a:latin typeface="Cambria Math"/>
                      </a:rPr>
                      <m:t>(</m:t>
                    </m:r>
                    <m:r>
                      <a:rPr lang="en-US" altLang="zh-TW" i="1" dirty="0" smtClean="0">
                        <a:latin typeface="Cambria Math"/>
                      </a:rPr>
                      <m:t>𝑙</m:t>
                    </m:r>
                    <m:r>
                      <a:rPr lang="en-US" altLang="zh-TW" i="1" dirty="0" smtClean="0">
                        <a:latin typeface="Cambria Math"/>
                      </a:rPr>
                      <m:t>)</m:t>
                    </m:r>
                  </m:oMath>
                </a14:m>
                <a:endParaRPr lang="en-US" altLang="zh-TW" dirty="0" smtClean="0"/>
              </a:p>
              <a:p>
                <a:pPr lvl="2"/>
                <a:r>
                  <a:rPr lang="en-US" altLang="zh-TW" dirty="0" smtClean="0"/>
                  <a:t>Maximum possible weight of the last component given number of cut in </a:t>
                </a:r>
                <a:r>
                  <a:rPr lang="en-US" altLang="zh-TW" dirty="0" err="1" smtClean="0"/>
                  <a:t>subpath</a:t>
                </a:r>
                <a:r>
                  <a:rPr lang="en-US" altLang="zh-TW" dirty="0" smtClean="0"/>
                  <a:t> from </a:t>
                </a:r>
                <a14:m>
                  <m:oMath xmlns:m="http://schemas.openxmlformats.org/officeDocument/2006/math">
                    <m:sSub>
                      <m:sSubPr>
                        <m:ctrlPr>
                          <a:rPr lang="en-US" altLang="zh-TW" b="0" i="1" smtClean="0">
                            <a:latin typeface="Cambria Math"/>
                          </a:rPr>
                        </m:ctrlPr>
                      </m:sSubPr>
                      <m:e>
                        <m:r>
                          <a:rPr lang="en-US" altLang="zh-TW" b="0" i="1" smtClean="0">
                            <a:latin typeface="Cambria Math"/>
                          </a:rPr>
                          <m:t>𝑣</m:t>
                        </m:r>
                      </m:e>
                      <m:sub>
                        <m:r>
                          <a:rPr lang="en-US" altLang="zh-TW" b="0" i="1" smtClean="0">
                            <a:latin typeface="Cambria Math"/>
                          </a:rPr>
                          <m:t>𝑙</m:t>
                        </m:r>
                      </m:sub>
                    </m:sSub>
                  </m:oMath>
                </a14:m>
                <a:r>
                  <a:rPr lang="en-US" altLang="zh-TW" b="0" i="0" dirty="0" smtClean="0">
                    <a:latin typeface="Cambria Math"/>
                  </a:rPr>
                  <a:t> to </a:t>
                </a:r>
                <a14:m>
                  <m:oMath xmlns:m="http://schemas.openxmlformats.org/officeDocument/2006/math">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𝑗</m:t>
                        </m:r>
                      </m:sub>
                    </m:sSub>
                  </m:oMath>
                </a14:m>
                <a:r>
                  <a:rPr lang="en-US" altLang="zh-TW" b="0" i="0" dirty="0" smtClean="0">
                    <a:latin typeface="Cambria Math"/>
                  </a:rPr>
                  <a:t> is </a:t>
                </a:r>
                <a14:m>
                  <m:oMath xmlns:m="http://schemas.openxmlformats.org/officeDocument/2006/math">
                    <m:r>
                      <a:rPr lang="en-US" altLang="zh-TW" b="0" i="1" smtClean="0">
                        <a:latin typeface="Cambria Math"/>
                      </a:rPr>
                      <m:t>𝑛𝑐𝑢𝑡</m:t>
                    </m:r>
                    <m:r>
                      <a:rPr lang="en-US" altLang="zh-TW" b="0" i="1" smtClean="0">
                        <a:latin typeface="Cambria Math"/>
                      </a:rPr>
                      <m:t>(</m:t>
                    </m:r>
                    <m:r>
                      <a:rPr lang="en-US" altLang="zh-TW" b="0" i="1" smtClean="0">
                        <a:latin typeface="Cambria Math"/>
                      </a:rPr>
                      <m:t>𝑙</m:t>
                    </m:r>
                    <m:r>
                      <a:rPr lang="en-US" altLang="zh-TW" b="0" i="1" smtClean="0">
                        <a:latin typeface="Cambria Math"/>
                      </a:rPr>
                      <m:t>)</m:t>
                    </m:r>
                  </m:oMath>
                </a14:m>
                <a:r>
                  <a:rPr lang="en-US" altLang="zh-TW" dirty="0" smtClean="0"/>
                  <a:t>. </a:t>
                </a:r>
                <a:endParaRPr lang="en-US" altLang="zh-TW" dirty="0" smtClean="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484784"/>
                <a:ext cx="8229600" cy="4525963"/>
              </a:xfrm>
              <a:blipFill rotWithShape="1">
                <a:blip r:embed="rId3" cstate="print"/>
                <a:stretch>
                  <a:fillRect l="-1481" t="-1617" r="-963"/>
                </a:stretch>
              </a:blipFill>
            </p:spPr>
            <p:txBody>
              <a:bodyPr/>
              <a:lstStyle/>
              <a:p>
                <a:r>
                  <a:rPr lang="zh-TW" altLang="en-US">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540" y="5678760"/>
            <a:ext cx="5838825"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弧形箭號 (左彎) 12"/>
          <p:cNvSpPr/>
          <p:nvPr/>
        </p:nvSpPr>
        <p:spPr>
          <a:xfrm>
            <a:off x="5940152" y="5778152"/>
            <a:ext cx="432048" cy="1035224"/>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mc:AlternateContent xmlns:mc="http://schemas.openxmlformats.org/markup-compatibility/2006">
        <mc:Choice xmlns:a14="http://schemas.microsoft.com/office/drawing/2010/main" xmlns="" Requires="a14">
          <p:sp>
            <p:nvSpPr>
              <p:cNvPr id="7" name="文字方塊 6"/>
              <p:cNvSpPr txBox="1"/>
              <p:nvPr/>
            </p:nvSpPr>
            <p:spPr>
              <a:xfrm>
                <a:off x="3419872" y="6495819"/>
                <a:ext cx="576064"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a:rPr>
                          </m:ctrlPr>
                        </m:sSubPr>
                        <m:e>
                          <m:r>
                            <a:rPr lang="en-US" altLang="zh-TW" sz="2000" b="0" i="1" smtClean="0">
                              <a:latin typeface="Cambria Math"/>
                            </a:rPr>
                            <m:t>𝑣</m:t>
                          </m:r>
                        </m:e>
                        <m:sub>
                          <m:r>
                            <a:rPr lang="en-US" altLang="zh-TW" sz="2000" b="0" i="1" smtClean="0">
                              <a:latin typeface="Cambria Math"/>
                            </a:rPr>
                            <m:t>𝑙</m:t>
                          </m:r>
                        </m:sub>
                      </m:sSub>
                    </m:oMath>
                  </m:oMathPara>
                </a14:m>
                <a:endParaRPr lang="zh-TW" altLang="en-US" sz="2000" dirty="0"/>
              </a:p>
            </p:txBody>
          </p:sp>
        </mc:Choice>
        <mc:Fallback>
          <p:sp>
            <p:nvSpPr>
              <p:cNvPr id="7" name="文字方塊 6"/>
              <p:cNvSpPr txBox="1">
                <a:spLocks noRot="1" noChangeAspect="1" noMove="1" noResize="1" noEditPoints="1" noAdjustHandles="1" noChangeArrowheads="1" noChangeShapeType="1" noTextEdit="1"/>
              </p:cNvSpPr>
              <p:nvPr/>
            </p:nvSpPr>
            <p:spPr>
              <a:xfrm>
                <a:off x="3419872" y="6495819"/>
                <a:ext cx="576064" cy="400110"/>
              </a:xfrm>
              <a:prstGeom prst="rect">
                <a:avLst/>
              </a:prstGeom>
              <a:blipFill rotWithShape="1">
                <a:blip r:embed="rId5" cstate="print"/>
                <a:stretch>
                  <a:fillRect b="-153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5" name="文字方塊 14"/>
              <p:cNvSpPr txBox="1"/>
              <p:nvPr/>
            </p:nvSpPr>
            <p:spPr>
              <a:xfrm>
                <a:off x="6804248" y="6269250"/>
                <a:ext cx="576064" cy="4247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a:rPr>
                          </m:ctrlPr>
                        </m:sSubPr>
                        <m:e>
                          <m:r>
                            <a:rPr lang="en-US" altLang="zh-TW" sz="2000" b="0" i="1" smtClean="0">
                              <a:latin typeface="Cambria Math"/>
                            </a:rPr>
                            <m:t>𝑡</m:t>
                          </m:r>
                        </m:e>
                        <m:sub>
                          <m:r>
                            <a:rPr lang="en-US" altLang="zh-TW" sz="2000" b="0" i="1" smtClean="0">
                              <a:latin typeface="Cambria Math"/>
                            </a:rPr>
                            <m:t>𝑗</m:t>
                          </m:r>
                        </m:sub>
                      </m:sSub>
                    </m:oMath>
                  </m:oMathPara>
                </a14:m>
                <a:endParaRPr lang="zh-TW" altLang="en-US" sz="2000" dirty="0"/>
              </a:p>
            </p:txBody>
          </p:sp>
        </mc:Choice>
        <mc:Fallback>
          <p:sp>
            <p:nvSpPr>
              <p:cNvPr id="15" name="文字方塊 14"/>
              <p:cNvSpPr txBox="1">
                <a:spLocks noRot="1" noChangeAspect="1" noMove="1" noResize="1" noEditPoints="1" noAdjustHandles="1" noChangeArrowheads="1" noChangeShapeType="1" noTextEdit="1"/>
              </p:cNvSpPr>
              <p:nvPr/>
            </p:nvSpPr>
            <p:spPr>
              <a:xfrm>
                <a:off x="6804248" y="6269250"/>
                <a:ext cx="576064" cy="424796"/>
              </a:xfrm>
              <a:prstGeom prst="rect">
                <a:avLst/>
              </a:prstGeom>
              <a:blipFill rotWithShape="1">
                <a:blip r:embed="rId6" cstate="print"/>
                <a:stretch>
                  <a:fillRect b="-857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4" name="文字方塊 13"/>
              <p:cNvSpPr txBox="1"/>
              <p:nvPr/>
            </p:nvSpPr>
            <p:spPr>
              <a:xfrm>
                <a:off x="7308304" y="6021288"/>
                <a:ext cx="1656184"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TW" b="0" i="1" smtClean="0">
                          <a:latin typeface="Cambria Math"/>
                        </a:rPr>
                        <m:t>𝑛𝑐𝑢𝑡</m:t>
                      </m:r>
                      <m:d>
                        <m:dPr>
                          <m:ctrlPr>
                            <a:rPr lang="en-US" altLang="zh-TW" b="0" i="1" smtClean="0">
                              <a:latin typeface="Cambria Math"/>
                            </a:rPr>
                          </m:ctrlPr>
                        </m:dPr>
                        <m:e>
                          <m:r>
                            <a:rPr lang="en-US" altLang="zh-TW" b="0" i="1" smtClean="0">
                              <a:latin typeface="Cambria Math"/>
                            </a:rPr>
                            <m:t>𝑙</m:t>
                          </m:r>
                        </m:e>
                      </m:d>
                      <m:r>
                        <a:rPr lang="en-US" altLang="zh-TW" b="0" i="1" smtClean="0">
                          <a:latin typeface="Cambria Math"/>
                        </a:rPr>
                        <m:t>=</m:t>
                      </m:r>
                      <m:r>
                        <a:rPr lang="en-US" altLang="zh-TW" b="0" i="0" smtClean="0">
                          <a:latin typeface="Cambria Math"/>
                        </a:rPr>
                        <m:t>1</m:t>
                      </m:r>
                    </m:oMath>
                  </m:oMathPara>
                </a14:m>
                <a:endParaRPr lang="en-US" altLang="zh-TW" b="0" dirty="0" smtClean="0"/>
              </a:p>
              <a:p>
                <a14:m>
                  <m:oMathPara xmlns:m="http://schemas.openxmlformats.org/officeDocument/2006/math">
                    <m:oMathParaPr>
                      <m:jc m:val="centerGroup"/>
                    </m:oMathParaPr>
                    <m:oMath xmlns:m="http://schemas.openxmlformats.org/officeDocument/2006/math">
                      <m:r>
                        <a:rPr lang="en-US" altLang="zh-TW" b="0" i="1" smtClean="0">
                          <a:latin typeface="Cambria Math"/>
                        </a:rPr>
                        <m:t>𝑟𝑚𝑑𝑟</m:t>
                      </m:r>
                      <m:d>
                        <m:dPr>
                          <m:ctrlPr>
                            <a:rPr lang="en-US" altLang="zh-TW" b="0" i="1" smtClean="0">
                              <a:latin typeface="Cambria Math"/>
                            </a:rPr>
                          </m:ctrlPr>
                        </m:dPr>
                        <m:e>
                          <m:r>
                            <a:rPr lang="en-US" altLang="zh-TW" b="0" i="1" smtClean="0">
                              <a:latin typeface="Cambria Math"/>
                            </a:rPr>
                            <m:t>𝑙</m:t>
                          </m:r>
                        </m:e>
                      </m:d>
                      <m:r>
                        <a:rPr lang="en-US" altLang="zh-TW" b="0" i="1" smtClean="0">
                          <a:latin typeface="Cambria Math"/>
                        </a:rPr>
                        <m:t>=</m:t>
                      </m:r>
                      <m:r>
                        <a:rPr lang="en-US" altLang="zh-TW" b="0" i="0" smtClean="0">
                          <a:latin typeface="Cambria Math"/>
                        </a:rPr>
                        <m:t>8</m:t>
                      </m:r>
                    </m:oMath>
                  </m:oMathPara>
                </a14:m>
                <a:endParaRPr lang="zh-TW" altLang="en-US" dirty="0"/>
              </a:p>
            </p:txBody>
          </p:sp>
        </mc:Choice>
        <mc:Fallback>
          <p:sp>
            <p:nvSpPr>
              <p:cNvPr id="14" name="文字方塊 13"/>
              <p:cNvSpPr txBox="1">
                <a:spLocks noRot="1" noChangeAspect="1" noMove="1" noResize="1" noEditPoints="1" noAdjustHandles="1" noChangeArrowheads="1" noChangeShapeType="1" noTextEdit="1"/>
              </p:cNvSpPr>
              <p:nvPr/>
            </p:nvSpPr>
            <p:spPr>
              <a:xfrm>
                <a:off x="7308304" y="6021288"/>
                <a:ext cx="1656184" cy="646331"/>
              </a:xfrm>
              <a:prstGeom prst="rect">
                <a:avLst/>
              </a:prstGeom>
              <a:blipFill rotWithShape="1">
                <a:blip r:embed="rId7"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6" name="文字方塊 15"/>
              <p:cNvSpPr txBox="1"/>
              <p:nvPr/>
            </p:nvSpPr>
            <p:spPr>
              <a:xfrm>
                <a:off x="179512" y="5693186"/>
                <a:ext cx="1224136" cy="400110"/>
              </a:xfrm>
              <a:prstGeom prst="rect">
                <a:avLst/>
              </a:prstGeom>
              <a:noFill/>
            </p:spPr>
            <p:txBody>
              <a:bodyPr wrap="square" rtlCol="0">
                <a:spAutoFit/>
              </a:bodyPr>
              <a:lstStyle/>
              <a:p>
                <a14:m>
                  <m:oMath xmlns:m="http://schemas.openxmlformats.org/officeDocument/2006/math">
                    <m:sSub>
                      <m:sSubPr>
                        <m:ctrlPr>
                          <a:rPr lang="en-US" altLang="zh-TW" sz="2000" b="0" i="1" smtClean="0">
                            <a:solidFill>
                              <a:schemeClr val="accent5"/>
                            </a:solidFill>
                            <a:latin typeface="Cambria Math"/>
                          </a:rPr>
                        </m:ctrlPr>
                      </m:sSubPr>
                      <m:e>
                        <m:r>
                          <a:rPr lang="en-US" altLang="zh-TW" sz="2000" b="0" i="1" smtClean="0">
                            <a:solidFill>
                              <a:schemeClr val="accent5"/>
                            </a:solidFill>
                            <a:latin typeface="Cambria Math"/>
                          </a:rPr>
                          <m:t>𝜆</m:t>
                        </m:r>
                      </m:e>
                      <m:sub>
                        <m:r>
                          <a:rPr lang="en-US" altLang="zh-TW" sz="2000" b="0" i="1" smtClean="0">
                            <a:solidFill>
                              <a:schemeClr val="accent5"/>
                            </a:solidFill>
                            <a:latin typeface="Cambria Math"/>
                          </a:rPr>
                          <m:t>2</m:t>
                        </m:r>
                      </m:sub>
                    </m:sSub>
                    <m:r>
                      <a:rPr lang="en-US" altLang="zh-TW" sz="2000" b="0" i="1" smtClean="0">
                        <a:solidFill>
                          <a:schemeClr val="accent5"/>
                        </a:solidFill>
                        <a:latin typeface="Cambria Math"/>
                      </a:rPr>
                      <m:t>=</m:t>
                    </m:r>
                  </m:oMath>
                </a14:m>
                <a:r>
                  <a:rPr lang="en-US" altLang="zh-TW" sz="2000" dirty="0" smtClean="0">
                    <a:solidFill>
                      <a:schemeClr val="accent5"/>
                    </a:solidFill>
                  </a:rPr>
                  <a:t>20</a:t>
                </a:r>
                <a:endParaRPr lang="zh-TW" altLang="en-US" sz="2000" dirty="0">
                  <a:solidFill>
                    <a:schemeClr val="accent5"/>
                  </a:solidFill>
                </a:endParaRPr>
              </a:p>
            </p:txBody>
          </p:sp>
        </mc:Choice>
        <mc:Fallback>
          <p:sp>
            <p:nvSpPr>
              <p:cNvPr id="16" name="文字方塊 15"/>
              <p:cNvSpPr txBox="1">
                <a:spLocks noRot="1" noChangeAspect="1" noMove="1" noResize="1" noEditPoints="1" noAdjustHandles="1" noChangeArrowheads="1" noChangeShapeType="1" noTextEdit="1"/>
              </p:cNvSpPr>
              <p:nvPr/>
            </p:nvSpPr>
            <p:spPr>
              <a:xfrm>
                <a:off x="179512" y="5693186"/>
                <a:ext cx="1224136" cy="400110"/>
              </a:xfrm>
              <a:prstGeom prst="rect">
                <a:avLst/>
              </a:prstGeom>
              <a:blipFill rotWithShape="1">
                <a:blip r:embed="rId8" cstate="print"/>
                <a:stretch>
                  <a:fillRect t="-7576" b="-257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3604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標題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𝐷𝐼𝐺𝐸𝑆𝑇</m:t>
                      </m:r>
                      <m:r>
                        <a:rPr lang="en-US" altLang="zh-TW" b="0" i="1" smtClean="0">
                          <a:latin typeface="Cambria Math"/>
                        </a:rPr>
                        <m:t>1</m:t>
                      </m:r>
                    </m:oMath>
                  </m:oMathPara>
                </a14:m>
                <a:endParaRPr lang="zh-TW" altLang="en-US" dirty="0"/>
              </a:p>
            </p:txBody>
          </p:sp>
        </mc:Choice>
        <mc:Fallback>
          <p:sp>
            <p:nvSpPr>
              <p:cNvPr id="2" name="標題 1"/>
              <p:cNvSpPr>
                <a:spLocks noGrp="1" noRot="1" noChangeAspect="1" noMove="1" noResize="1" noEditPoints="1" noAdjustHandles="1" noChangeArrowheads="1" noChangeShapeType="1" noTextEdit="1"/>
              </p:cNvSpPr>
              <p:nvPr>
                <p:ph type="title"/>
              </p:nvPr>
            </p:nvSpPr>
            <p:spPr>
              <a:blipFill rotWithShape="1">
                <a:blip r:embed="rId3"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lstStyle/>
              <a:p>
                <a:r>
                  <a:rPr lang="en-US" altLang="zh-TW" sz="3000" dirty="0" smtClean="0"/>
                  <a:t>A dynamic programming to compute </a:t>
                </a:r>
                <a14:m>
                  <m:oMath xmlns:m="http://schemas.openxmlformats.org/officeDocument/2006/math">
                    <m:r>
                      <a:rPr lang="en-US" altLang="zh-TW" sz="3000" b="0" i="1" smtClean="0">
                        <a:latin typeface="Cambria Math"/>
                      </a:rPr>
                      <m:t>𝑛𝑐𝑢𝑡</m:t>
                    </m:r>
                    <m:r>
                      <a:rPr lang="en-US" altLang="zh-TW" sz="3000" b="0" i="1" smtClean="0">
                        <a:latin typeface="Cambria Math"/>
                      </a:rPr>
                      <m:t>(</m:t>
                    </m:r>
                    <m:r>
                      <a:rPr lang="en-US" altLang="zh-TW" sz="3000" b="0" i="1" smtClean="0">
                        <a:latin typeface="Cambria Math"/>
                      </a:rPr>
                      <m:t>𝑙</m:t>
                    </m:r>
                    <m:r>
                      <a:rPr lang="en-US" altLang="zh-TW" sz="3000" b="0" i="1" smtClean="0">
                        <a:latin typeface="Cambria Math"/>
                      </a:rPr>
                      <m:t>)</m:t>
                    </m:r>
                  </m:oMath>
                </a14:m>
                <a:r>
                  <a:rPr lang="zh-TW" altLang="en-US" sz="3000" dirty="0" smtClean="0"/>
                  <a:t> </a:t>
                </a:r>
                <a:r>
                  <a:rPr lang="en-US" altLang="zh-TW" sz="3000" dirty="0" smtClean="0"/>
                  <a:t>and </a:t>
                </a:r>
                <a14:m>
                  <m:oMath xmlns:m="http://schemas.openxmlformats.org/officeDocument/2006/math">
                    <m:r>
                      <a:rPr lang="en-US" altLang="zh-TW" sz="3000" b="0" i="1" smtClean="0">
                        <a:latin typeface="Cambria Math"/>
                      </a:rPr>
                      <m:t>𝑟𝑚𝑑𝑟</m:t>
                    </m:r>
                    <m:r>
                      <a:rPr lang="en-US" altLang="zh-TW" sz="3000" b="0" i="1" smtClean="0">
                        <a:latin typeface="Cambria Math"/>
                      </a:rPr>
                      <m:t>(</m:t>
                    </m:r>
                    <m:r>
                      <a:rPr lang="en-US" altLang="zh-TW" sz="3000" b="0" i="1" smtClean="0">
                        <a:latin typeface="Cambria Math"/>
                      </a:rPr>
                      <m:t>𝑙</m:t>
                    </m:r>
                    <m:r>
                      <a:rPr lang="en-US" altLang="zh-TW" sz="3000" b="0" i="1" smtClean="0">
                        <a:latin typeface="Cambria Math"/>
                      </a:rPr>
                      <m:t>)</m:t>
                    </m:r>
                  </m:oMath>
                </a14:m>
                <a:r>
                  <a:rPr lang="zh-TW" altLang="en-US" sz="3000" dirty="0" smtClean="0"/>
                  <a:t> </a:t>
                </a:r>
                <a:r>
                  <a:rPr lang="en-US" altLang="zh-TW" sz="3000" dirty="0" smtClean="0"/>
                  <a:t>for all vertices </a:t>
                </a:r>
                <a14:m>
                  <m:oMath xmlns:m="http://schemas.openxmlformats.org/officeDocument/2006/math">
                    <m:sSub>
                      <m:sSubPr>
                        <m:ctrlPr>
                          <a:rPr lang="en-US" altLang="zh-TW" sz="3000" b="0" i="1" smtClean="0">
                            <a:latin typeface="Cambria Math"/>
                          </a:rPr>
                        </m:ctrlPr>
                      </m:sSubPr>
                      <m:e>
                        <m:r>
                          <a:rPr lang="en-US" altLang="zh-TW" sz="3000" b="0" i="1" smtClean="0">
                            <a:latin typeface="Cambria Math"/>
                          </a:rPr>
                          <m:t>𝑣</m:t>
                        </m:r>
                      </m:e>
                      <m:sub>
                        <m:r>
                          <a:rPr lang="en-US" altLang="zh-TW" sz="3000" b="0" i="1" smtClean="0">
                            <a:latin typeface="Cambria Math"/>
                          </a:rPr>
                          <m:t>𝑙</m:t>
                        </m:r>
                      </m:sub>
                    </m:sSub>
                  </m:oMath>
                </a14:m>
                <a:r>
                  <a:rPr lang="zh-TW" altLang="en-US" sz="3000" dirty="0" smtClean="0"/>
                  <a:t> </a:t>
                </a:r>
                <a:r>
                  <a:rPr lang="en-US" altLang="zh-TW" sz="3000" dirty="0" smtClean="0"/>
                  <a:t>in </a:t>
                </a:r>
                <a:r>
                  <a:rPr lang="en-US" altLang="zh-TW" sz="3000" dirty="0" err="1" smtClean="0"/>
                  <a:t>subpath</a:t>
                </a:r>
                <a:r>
                  <a:rPr lang="en-US" altLang="zh-TW" sz="3000" dirty="0" smtClean="0"/>
                  <a:t> </a:t>
                </a:r>
                <a14:m>
                  <m:oMath xmlns:m="http://schemas.openxmlformats.org/officeDocument/2006/math">
                    <m:sSub>
                      <m:sSubPr>
                        <m:ctrlPr>
                          <a:rPr lang="en-US" altLang="zh-TW" sz="3000" b="0" i="1" smtClean="0">
                            <a:latin typeface="Cambria Math"/>
                          </a:rPr>
                        </m:ctrlPr>
                      </m:sSubPr>
                      <m:e>
                        <m:r>
                          <a:rPr lang="en-US" altLang="zh-TW" sz="3000" b="0" i="1" smtClean="0">
                            <a:latin typeface="Cambria Math"/>
                          </a:rPr>
                          <m:t>𝑃</m:t>
                        </m:r>
                      </m:e>
                      <m:sub>
                        <m:r>
                          <a:rPr lang="en-US" altLang="zh-TW" sz="3000" b="0" i="1" smtClean="0">
                            <a:latin typeface="Cambria Math"/>
                          </a:rPr>
                          <m:t>𝑗</m:t>
                        </m:r>
                      </m:sub>
                    </m:sSub>
                  </m:oMath>
                </a14:m>
                <a:r>
                  <a:rPr lang="en-US" altLang="zh-TW" sz="3000" dirty="0" smtClean="0"/>
                  <a:t>.</a:t>
                </a:r>
              </a:p>
              <a:p>
                <a:pPr lvl="1"/>
                <a:r>
                  <a:rPr lang="en-US" altLang="zh-TW" dirty="0" smtClean="0"/>
                  <a:t>Range </a:t>
                </a:r>
                <a14:m>
                  <m:oMath xmlns:m="http://schemas.openxmlformats.org/officeDocument/2006/math">
                    <m:r>
                      <a:rPr lang="en-US" altLang="zh-TW" b="0" i="1" smtClean="0">
                        <a:latin typeface="Cambria Math"/>
                      </a:rPr>
                      <m:t>𝑙</m:t>
                    </m:r>
                  </m:oMath>
                </a14:m>
                <a:r>
                  <a:rPr lang="zh-TW" altLang="en-US" dirty="0" smtClean="0"/>
                  <a:t> </a:t>
                </a:r>
                <a:r>
                  <a:rPr lang="en-US" altLang="zh-TW" dirty="0" smtClean="0"/>
                  <a:t>from </a:t>
                </a:r>
                <a14:m>
                  <m:oMath xmlns:m="http://schemas.openxmlformats.org/officeDocument/2006/math">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𝑗</m:t>
                        </m:r>
                      </m:sub>
                    </m:sSub>
                  </m:oMath>
                </a14:m>
                <a:r>
                  <a:rPr lang="zh-TW" altLang="en-US" dirty="0" smtClean="0"/>
                  <a:t> </a:t>
                </a:r>
                <a:r>
                  <a:rPr lang="en-US" altLang="zh-TW" dirty="0" smtClean="0"/>
                  <a:t>back to </a:t>
                </a:r>
                <a14:m>
                  <m:oMath xmlns:m="http://schemas.openxmlformats.org/officeDocument/2006/math">
                    <m:sSub>
                      <m:sSubPr>
                        <m:ctrlPr>
                          <a:rPr lang="en-US" altLang="zh-TW" b="0" i="1" smtClean="0">
                            <a:latin typeface="Cambria Math"/>
                          </a:rPr>
                        </m:ctrlPr>
                      </m:sSubPr>
                      <m:e>
                        <m:r>
                          <a:rPr lang="en-US" altLang="zh-TW" b="0" i="1" smtClean="0">
                            <a:latin typeface="Cambria Math"/>
                          </a:rPr>
                          <m:t>𝑓</m:t>
                        </m:r>
                      </m:e>
                      <m:sub>
                        <m:r>
                          <a:rPr lang="en-US" altLang="zh-TW" b="0" i="1" smtClean="0">
                            <a:latin typeface="Cambria Math"/>
                          </a:rPr>
                          <m:t>𝑗</m:t>
                        </m:r>
                      </m:sub>
                    </m:sSub>
                  </m:oMath>
                </a14:m>
                <a:r>
                  <a:rPr lang="en-US" altLang="zh-TW" dirty="0" smtClean="0"/>
                  <a:t>.</a:t>
                </a:r>
              </a:p>
              <a:p>
                <a:pPr lvl="8"/>
                <a:endParaRPr lang="en-US" altLang="zh-TW" sz="1000" dirty="0" smtClean="0"/>
              </a:p>
              <a:p>
                <a:pPr lvl="1"/>
                <a:r>
                  <a:rPr lang="en-US" altLang="zh-TW" dirty="0" smtClean="0"/>
                  <a:t>If </a:t>
                </a:r>
                <a14:m>
                  <m:oMath xmlns:m="http://schemas.openxmlformats.org/officeDocument/2006/math">
                    <m:r>
                      <a:rPr lang="en-US" altLang="zh-TW" b="0" i="1" smtClean="0">
                        <a:latin typeface="Cambria Math"/>
                      </a:rPr>
                      <m:t>𝑤</m:t>
                    </m:r>
                    <m:d>
                      <m:dPr>
                        <m:ctrlPr>
                          <a:rPr lang="en-US" altLang="zh-TW" b="0" i="1" smtClean="0">
                            <a:latin typeface="Cambria Math"/>
                          </a:rPr>
                        </m:ctrlPr>
                      </m:dPr>
                      <m:e>
                        <m:r>
                          <a:rPr lang="en-US" altLang="zh-TW" b="0" i="1" smtClean="0">
                            <a:latin typeface="Cambria Math"/>
                          </a:rPr>
                          <m:t>𝑙</m:t>
                        </m:r>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𝑗</m:t>
                            </m:r>
                          </m:sub>
                        </m:sSub>
                      </m:e>
                    </m:d>
                    <m:r>
                      <a:rPr lang="en-US" altLang="zh-TW" b="0" i="1" smtClean="0">
                        <a:latin typeface="Cambria Math"/>
                      </a:rPr>
                      <m:t>&lt;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oMath>
                </a14:m>
                <a:r>
                  <a:rPr lang="en-US" altLang="zh-TW" dirty="0" smtClean="0"/>
                  <a:t>, </a:t>
                </a:r>
                <a14:m>
                  <m:oMath xmlns:m="http://schemas.openxmlformats.org/officeDocument/2006/math">
                    <m:r>
                      <a:rPr lang="en-US" altLang="zh-TW" b="0" i="1" dirty="0" smtClean="0">
                        <a:latin typeface="Cambria Math"/>
                      </a:rPr>
                      <m:t>𝑛𝑐𝑢𝑡</m:t>
                    </m:r>
                    <m:d>
                      <m:dPr>
                        <m:ctrlPr>
                          <a:rPr lang="en-US" altLang="zh-TW" b="0" i="1" dirty="0" smtClean="0">
                            <a:latin typeface="Cambria Math"/>
                          </a:rPr>
                        </m:ctrlPr>
                      </m:dPr>
                      <m:e>
                        <m:r>
                          <a:rPr lang="en-US" altLang="zh-TW" b="0" i="1" dirty="0" smtClean="0">
                            <a:latin typeface="Cambria Math"/>
                          </a:rPr>
                          <m:t>𝑙</m:t>
                        </m:r>
                      </m:e>
                    </m:d>
                    <m:r>
                      <a:rPr lang="en-US" altLang="zh-TW" b="0" i="0" dirty="0" smtClean="0">
                        <a:latin typeface="Cambria Math"/>
                      </a:rPr>
                      <m:t>=</m:t>
                    </m:r>
                    <m:r>
                      <a:rPr lang="en-US" altLang="zh-TW" b="0" i="1" dirty="0" smtClean="0">
                        <a:latin typeface="Cambria Math"/>
                      </a:rPr>
                      <m:t>0, </m:t>
                    </m:r>
                    <m:r>
                      <a:rPr lang="en-US" altLang="zh-TW" b="0" i="1" dirty="0" smtClean="0">
                        <a:latin typeface="Cambria Math"/>
                      </a:rPr>
                      <m:t>𝑟𝑚𝑑𝑟</m:t>
                    </m:r>
                    <m:d>
                      <m:dPr>
                        <m:ctrlPr>
                          <a:rPr lang="en-US" altLang="zh-TW" b="0" i="1" dirty="0" smtClean="0">
                            <a:latin typeface="Cambria Math"/>
                          </a:rPr>
                        </m:ctrlPr>
                      </m:dPr>
                      <m:e>
                        <m:r>
                          <a:rPr lang="en-US" altLang="zh-TW" b="0" i="1" dirty="0" smtClean="0">
                            <a:latin typeface="Cambria Math"/>
                          </a:rPr>
                          <m:t>𝑙</m:t>
                        </m:r>
                      </m:e>
                    </m:d>
                    <m:r>
                      <a:rPr lang="en-US" altLang="zh-TW" b="0" i="1" dirty="0" smtClean="0">
                        <a:latin typeface="Cambria Math"/>
                      </a:rPr>
                      <m:t>=</m:t>
                    </m:r>
                    <m:r>
                      <a:rPr lang="en-US" altLang="zh-TW" b="0" i="1" dirty="0" smtClean="0">
                        <a:latin typeface="Cambria Math"/>
                      </a:rPr>
                      <m:t>𝑤</m:t>
                    </m:r>
                    <m:d>
                      <m:dPr>
                        <m:ctrlPr>
                          <a:rPr lang="en-US" altLang="zh-TW" b="0" i="1" dirty="0" smtClean="0">
                            <a:latin typeface="Cambria Math"/>
                          </a:rPr>
                        </m:ctrlPr>
                      </m:dPr>
                      <m:e>
                        <m:r>
                          <a:rPr lang="en-US" altLang="zh-TW" b="0" i="1" dirty="0" smtClean="0">
                            <a:latin typeface="Cambria Math"/>
                          </a:rPr>
                          <m:t>𝑙</m:t>
                        </m:r>
                        <m:r>
                          <a:rPr lang="en-US" altLang="zh-TW" b="0" i="1" dirty="0" smtClean="0">
                            <a:latin typeface="Cambria Math"/>
                          </a:rPr>
                          <m:t>,</m:t>
                        </m:r>
                        <m:sSub>
                          <m:sSubPr>
                            <m:ctrlPr>
                              <a:rPr lang="en-US" altLang="zh-TW" b="0" i="1" dirty="0" smtClean="0">
                                <a:latin typeface="Cambria Math"/>
                              </a:rPr>
                            </m:ctrlPr>
                          </m:sSubPr>
                          <m:e>
                            <m:r>
                              <a:rPr lang="en-US" altLang="zh-TW" b="0" i="1" dirty="0" smtClean="0">
                                <a:latin typeface="Cambria Math"/>
                              </a:rPr>
                              <m:t>𝑡</m:t>
                            </m:r>
                          </m:e>
                          <m:sub>
                            <m:r>
                              <a:rPr lang="en-US" altLang="zh-TW" b="0" i="1" dirty="0" smtClean="0">
                                <a:latin typeface="Cambria Math"/>
                              </a:rPr>
                              <m:t>𝑗</m:t>
                            </m:r>
                          </m:sub>
                        </m:sSub>
                      </m:e>
                    </m:d>
                    <m:r>
                      <a:rPr lang="en-US" altLang="zh-TW" b="0" i="1" dirty="0" smtClean="0">
                        <a:latin typeface="Cambria Math"/>
                      </a:rPr>
                      <m:t>.</m:t>
                    </m:r>
                  </m:oMath>
                </a14:m>
                <a:endParaRPr lang="en-US" altLang="zh-TW" dirty="0" smtClean="0"/>
              </a:p>
              <a:p>
                <a:pPr lvl="1"/>
                <a:r>
                  <a:rPr lang="en-US" altLang="zh-TW" dirty="0" smtClean="0"/>
                  <a:t>Otherwise, </a:t>
                </a:r>
                <a14:m>
                  <m:oMath xmlns:m="http://schemas.openxmlformats.org/officeDocument/2006/math">
                    <m:r>
                      <a:rPr lang="en-US" altLang="zh-TW" b="0" i="1" smtClean="0">
                        <a:latin typeface="Cambria Math"/>
                      </a:rPr>
                      <m:t>𝑛𝑐𝑢𝑡</m:t>
                    </m:r>
                    <m:d>
                      <m:dPr>
                        <m:ctrlPr>
                          <a:rPr lang="en-US" altLang="zh-TW" b="0" i="1" smtClean="0">
                            <a:latin typeface="Cambria Math"/>
                          </a:rPr>
                        </m:ctrlPr>
                      </m:dPr>
                      <m:e>
                        <m:r>
                          <a:rPr lang="en-US" altLang="zh-TW" b="0" i="1" smtClean="0">
                            <a:latin typeface="Cambria Math"/>
                          </a:rPr>
                          <m:t>𝑙</m:t>
                        </m:r>
                      </m:e>
                    </m:d>
                    <m:r>
                      <a:rPr lang="en-US" altLang="zh-TW" b="0" i="1" smtClean="0">
                        <a:latin typeface="Cambria Math"/>
                      </a:rPr>
                      <m:t>=1+</m:t>
                    </m:r>
                    <m:r>
                      <a:rPr lang="en-US" altLang="zh-TW" b="0" i="1" smtClean="0">
                        <a:latin typeface="Cambria Math"/>
                      </a:rPr>
                      <m:t>𝑛𝑐𝑢𝑡</m:t>
                    </m:r>
                    <m:d>
                      <m:dPr>
                        <m:ctrlPr>
                          <a:rPr lang="en-US" altLang="zh-TW" b="0" i="1" smtClean="0">
                            <a:latin typeface="Cambria Math"/>
                          </a:rPr>
                        </m:ctrlPr>
                      </m:dPr>
                      <m:e>
                        <m:r>
                          <a:rPr lang="en-US" altLang="zh-TW" b="0" i="1" smtClean="0">
                            <a:latin typeface="Cambria Math"/>
                          </a:rPr>
                          <m:t>h</m:t>
                        </m:r>
                        <m:r>
                          <a:rPr lang="en-US" altLang="zh-TW" b="0" i="1" smtClean="0">
                            <a:latin typeface="Cambria Math"/>
                          </a:rPr>
                          <m:t>+1</m:t>
                        </m:r>
                      </m:e>
                    </m:d>
                  </m:oMath>
                </a14:m>
                <a:r>
                  <a:rPr lang="en-US" altLang="zh-TW" dirty="0" smtClean="0"/>
                  <a:t>, </a:t>
                </a:r>
                <a14:m>
                  <m:oMath xmlns:m="http://schemas.openxmlformats.org/officeDocument/2006/math">
                    <m:r>
                      <a:rPr lang="en-US" altLang="zh-TW" i="1">
                        <a:latin typeface="Cambria Math"/>
                      </a:rPr>
                      <m:t>𝑟𝑚𝑑𝑟</m:t>
                    </m:r>
                    <m:d>
                      <m:dPr>
                        <m:ctrlPr>
                          <a:rPr lang="en-US" altLang="zh-TW" i="1">
                            <a:latin typeface="Cambria Math"/>
                          </a:rPr>
                        </m:ctrlPr>
                      </m:dPr>
                      <m:e>
                        <m:r>
                          <a:rPr lang="en-US" altLang="zh-TW" i="1">
                            <a:latin typeface="Cambria Math"/>
                          </a:rPr>
                          <m:t>𝑙</m:t>
                        </m:r>
                      </m:e>
                    </m:d>
                    <m:r>
                      <a:rPr lang="en-US" altLang="zh-TW" i="1">
                        <a:latin typeface="Cambria Math"/>
                      </a:rPr>
                      <m:t>=</m:t>
                    </m:r>
                    <m:r>
                      <a:rPr lang="en-US" altLang="zh-TW" i="1">
                        <a:latin typeface="Cambria Math"/>
                      </a:rPr>
                      <m:t>𝑟𝑚𝑑𝑟</m:t>
                    </m:r>
                    <m:d>
                      <m:dPr>
                        <m:ctrlPr>
                          <a:rPr lang="en-US" altLang="zh-TW" i="1">
                            <a:latin typeface="Cambria Math"/>
                          </a:rPr>
                        </m:ctrlPr>
                      </m:dPr>
                      <m:e>
                        <m:r>
                          <a:rPr lang="en-US" altLang="zh-TW" i="1">
                            <a:latin typeface="Cambria Math"/>
                          </a:rPr>
                          <m:t>h</m:t>
                        </m:r>
                        <m:r>
                          <a:rPr lang="en-US" altLang="zh-TW" i="1">
                            <a:latin typeface="Cambria Math"/>
                          </a:rPr>
                          <m:t>+1</m:t>
                        </m:r>
                      </m:e>
                    </m:d>
                    <m:r>
                      <a:rPr lang="en-US" altLang="zh-TW" i="1">
                        <a:latin typeface="Cambria Math"/>
                      </a:rPr>
                      <m:t>.</m:t>
                    </m:r>
                  </m:oMath>
                </a14:m>
                <a:endParaRPr lang="en-US" altLang="zh-TW" dirty="0" smtClean="0"/>
              </a:p>
              <a:p>
                <a:pPr lvl="2"/>
                <a14:m>
                  <m:oMath xmlns:m="http://schemas.openxmlformats.org/officeDocument/2006/math">
                    <m:r>
                      <a:rPr lang="en-US" altLang="zh-TW" b="0" i="1" smtClean="0">
                        <a:latin typeface="Cambria Math"/>
                      </a:rPr>
                      <m:t>h</m:t>
                    </m:r>
                  </m:oMath>
                </a14:m>
                <a:r>
                  <a:rPr lang="zh-TW" altLang="en-US" dirty="0" smtClean="0"/>
                  <a:t> </a:t>
                </a:r>
                <a:r>
                  <a:rPr lang="en-US" altLang="zh-TW" dirty="0" smtClean="0"/>
                  <a:t>is the smallest index such that </a:t>
                </a:r>
                <a14:m>
                  <m:oMath xmlns:m="http://schemas.openxmlformats.org/officeDocument/2006/math">
                    <m:r>
                      <a:rPr lang="en-US" altLang="zh-TW" b="0" i="1" smtClean="0">
                        <a:latin typeface="Cambria Math"/>
                      </a:rPr>
                      <m:t>𝑤</m:t>
                    </m:r>
                    <m:d>
                      <m:dPr>
                        <m:ctrlPr>
                          <a:rPr lang="en-US" altLang="zh-TW" b="0" i="1" smtClean="0">
                            <a:latin typeface="Cambria Math"/>
                          </a:rPr>
                        </m:ctrlPr>
                      </m:dPr>
                      <m:e>
                        <m:r>
                          <a:rPr lang="en-US" altLang="zh-TW" b="0" i="1" smtClean="0">
                            <a:latin typeface="Cambria Math"/>
                          </a:rPr>
                          <m:t>𝑙</m:t>
                        </m:r>
                        <m:r>
                          <a:rPr lang="en-US" altLang="zh-TW" b="0" i="1" smtClean="0">
                            <a:latin typeface="Cambria Math"/>
                          </a:rPr>
                          <m:t>,</m:t>
                        </m:r>
                        <m:r>
                          <a:rPr lang="en-US" altLang="zh-TW" b="0" i="1" smtClean="0">
                            <a:latin typeface="Cambria Math"/>
                          </a:rPr>
                          <m:t>h</m:t>
                        </m:r>
                      </m:e>
                    </m:d>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oMath>
                </a14:m>
                <a:r>
                  <a:rPr lang="en-US" altLang="zh-TW" dirty="0" smtClean="0"/>
                  <a:t>.</a:t>
                </a:r>
                <a:r>
                  <a:rPr lang="zh-TW" altLang="en-US" dirty="0" smtClean="0"/>
                  <a:t> </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4" cstate="print"/>
                <a:stretch>
                  <a:fillRect l="-1481" t="-1617" r="-2000"/>
                </a:stretch>
              </a:blipFill>
            </p:spPr>
            <p:txBody>
              <a:bodyPr/>
              <a:lstStyle/>
              <a:p>
                <a:r>
                  <a:rPr lang="zh-TW" altLang="en-US">
                    <a:noFill/>
                  </a:rPr>
                  <a:t> </a:t>
                </a:r>
              </a:p>
            </p:txBody>
          </p:sp>
        </mc:Fallback>
      </mc:AlternateContent>
      <p:grpSp>
        <p:nvGrpSpPr>
          <p:cNvPr id="7" name="群組 12"/>
          <p:cNvGrpSpPr/>
          <p:nvPr/>
        </p:nvGrpSpPr>
        <p:grpSpPr>
          <a:xfrm>
            <a:off x="1475656" y="5589240"/>
            <a:ext cx="6336704" cy="1055356"/>
            <a:chOff x="899592" y="5678760"/>
            <a:chExt cx="6336704" cy="1055356"/>
          </a:xfrm>
        </p:grpSpPr>
        <mc:AlternateContent xmlns:mc="http://schemas.openxmlformats.org/markup-compatibility/2006">
          <mc:Choice xmlns:a14="http://schemas.microsoft.com/office/drawing/2010/main" xmlns="" Requires="a14">
            <p:sp>
              <p:nvSpPr>
                <p:cNvPr id="5" name="文字方塊 4"/>
                <p:cNvSpPr txBox="1"/>
                <p:nvPr/>
              </p:nvSpPr>
              <p:spPr>
                <a:xfrm>
                  <a:off x="899592" y="6295764"/>
                  <a:ext cx="576064" cy="4247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a:rPr>
                            </m:ctrlPr>
                          </m:sSubPr>
                          <m:e>
                            <m:r>
                              <a:rPr lang="en-US" altLang="zh-TW" sz="2000" b="0" i="1" smtClean="0">
                                <a:latin typeface="Cambria Math"/>
                              </a:rPr>
                              <m:t>𝑓</m:t>
                            </m:r>
                          </m:e>
                          <m:sub>
                            <m:r>
                              <a:rPr lang="en-US" altLang="zh-TW" sz="2000" b="0" i="1" smtClean="0">
                                <a:latin typeface="Cambria Math"/>
                              </a:rPr>
                              <m:t>𝑗</m:t>
                            </m:r>
                          </m:sub>
                        </m:sSub>
                      </m:oMath>
                    </m:oMathPara>
                  </a14:m>
                  <a:endParaRPr lang="zh-TW" altLang="en-US" sz="2000" dirty="0"/>
                </a:p>
              </p:txBody>
            </p:sp>
          </mc:Choice>
          <mc:Fallback>
            <p:sp>
              <p:nvSpPr>
                <p:cNvPr id="5" name="文字方塊 4"/>
                <p:cNvSpPr txBox="1">
                  <a:spLocks noRot="1" noChangeAspect="1" noMove="1" noResize="1" noEditPoints="1" noAdjustHandles="1" noChangeArrowheads="1" noChangeShapeType="1" noTextEdit="1"/>
                </p:cNvSpPr>
                <p:nvPr/>
              </p:nvSpPr>
              <p:spPr>
                <a:xfrm>
                  <a:off x="899592" y="6295764"/>
                  <a:ext cx="576064" cy="424796"/>
                </a:xfrm>
                <a:prstGeom prst="rect">
                  <a:avLst/>
                </a:prstGeom>
                <a:blipFill rotWithShape="1">
                  <a:blip r:embed="rId5" cstate="print"/>
                  <a:stretch>
                    <a:fillRect b="-8571"/>
                  </a:stretch>
                </a:blipFill>
              </p:spPr>
              <p:txBody>
                <a:bodyPr/>
                <a:lstStyle/>
                <a:p>
                  <a:r>
                    <a:rPr lang="zh-TW" altLang="en-US">
                      <a:noFill/>
                    </a:rPr>
                    <a:t> </a:t>
                  </a:r>
                </a:p>
              </p:txBody>
            </p:sp>
          </mc:Fallback>
        </mc:AlternateContent>
        <p:pic>
          <p:nvPicPr>
            <p:cNvPr id="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0540" y="5678760"/>
              <a:ext cx="5838825"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6" name="文字方塊 5"/>
                <p:cNvSpPr txBox="1"/>
                <p:nvPr/>
              </p:nvSpPr>
              <p:spPr>
                <a:xfrm>
                  <a:off x="6660232" y="6309320"/>
                  <a:ext cx="576064" cy="4247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a:rPr>
                            </m:ctrlPr>
                          </m:sSubPr>
                          <m:e>
                            <m:r>
                              <a:rPr lang="en-US" altLang="zh-TW" sz="2000" b="0" i="1" smtClean="0">
                                <a:latin typeface="Cambria Math"/>
                              </a:rPr>
                              <m:t>𝑡</m:t>
                            </m:r>
                          </m:e>
                          <m:sub>
                            <m:r>
                              <a:rPr lang="en-US" altLang="zh-TW" sz="2000" b="0" i="1" smtClean="0">
                                <a:latin typeface="Cambria Math"/>
                              </a:rPr>
                              <m:t>𝑗</m:t>
                            </m:r>
                          </m:sub>
                        </m:sSub>
                      </m:oMath>
                    </m:oMathPara>
                  </a14:m>
                  <a:endParaRPr lang="zh-TW" altLang="en-US" sz="2000" dirty="0"/>
                </a:p>
              </p:txBody>
            </p:sp>
          </mc:Choice>
          <mc:Fallback>
            <p:sp>
              <p:nvSpPr>
                <p:cNvPr id="6" name="文字方塊 5"/>
                <p:cNvSpPr txBox="1">
                  <a:spLocks noRot="1" noChangeAspect="1" noMove="1" noResize="1" noEditPoints="1" noAdjustHandles="1" noChangeArrowheads="1" noChangeShapeType="1" noTextEdit="1"/>
                </p:cNvSpPr>
                <p:nvPr/>
              </p:nvSpPr>
              <p:spPr>
                <a:xfrm>
                  <a:off x="6660232" y="6309320"/>
                  <a:ext cx="576064" cy="424796"/>
                </a:xfrm>
                <a:prstGeom prst="rect">
                  <a:avLst/>
                </a:prstGeom>
                <a:blipFill rotWithShape="1">
                  <a:blip r:embed="rId7" cstate="print"/>
                  <a:stretch>
                    <a:fillRect b="-8571"/>
                  </a:stretch>
                </a:blipFill>
              </p:spPr>
              <p:txBody>
                <a:bodyPr/>
                <a:lstStyle/>
                <a:p>
                  <a:r>
                    <a:rPr lang="zh-TW" altLang="en-US">
                      <a:noFill/>
                    </a:rPr>
                    <a:t> </a:t>
                  </a:r>
                </a:p>
              </p:txBody>
            </p:sp>
          </mc:Fallback>
        </mc:AlternateContent>
      </p:grpSp>
      <p:sp>
        <p:nvSpPr>
          <p:cNvPr id="15" name="弧形箭號 (左彎) 14"/>
          <p:cNvSpPr/>
          <p:nvPr/>
        </p:nvSpPr>
        <p:spPr>
          <a:xfrm>
            <a:off x="3059832" y="5733256"/>
            <a:ext cx="432048" cy="1035224"/>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16" name="弧形箭號 (左彎) 15"/>
          <p:cNvSpPr/>
          <p:nvPr/>
        </p:nvSpPr>
        <p:spPr>
          <a:xfrm>
            <a:off x="5148064" y="5733256"/>
            <a:ext cx="432048" cy="1035224"/>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17" name="弧形箭號 (左彎) 16"/>
          <p:cNvSpPr/>
          <p:nvPr/>
        </p:nvSpPr>
        <p:spPr>
          <a:xfrm>
            <a:off x="5940152" y="5733256"/>
            <a:ext cx="432048" cy="1035224"/>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mc:AlternateContent xmlns:mc="http://schemas.openxmlformats.org/markup-compatibility/2006">
        <mc:Choice xmlns:a14="http://schemas.microsoft.com/office/drawing/2010/main" xmlns="" Requires="a14">
          <p:sp>
            <p:nvSpPr>
              <p:cNvPr id="18" name="文字方塊 17"/>
              <p:cNvSpPr txBox="1"/>
              <p:nvPr/>
            </p:nvSpPr>
            <p:spPr>
              <a:xfrm>
                <a:off x="827584" y="5621178"/>
                <a:ext cx="1224136"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TW" sz="2000" b="0" i="1" smtClean="0">
                              <a:solidFill>
                                <a:schemeClr val="accent5"/>
                              </a:solidFill>
                              <a:latin typeface="Cambria Math"/>
                            </a:rPr>
                          </m:ctrlPr>
                        </m:sSubPr>
                        <m:e>
                          <m:r>
                            <a:rPr lang="en-US" altLang="zh-TW" sz="2000" b="0" i="1" smtClean="0">
                              <a:solidFill>
                                <a:schemeClr val="accent5"/>
                              </a:solidFill>
                              <a:latin typeface="Cambria Math"/>
                            </a:rPr>
                            <m:t>𝜆</m:t>
                          </m:r>
                        </m:e>
                        <m:sub>
                          <m:r>
                            <a:rPr lang="en-US" altLang="zh-TW" sz="2000" b="0" i="1" smtClean="0">
                              <a:solidFill>
                                <a:schemeClr val="accent5"/>
                              </a:solidFill>
                              <a:latin typeface="Cambria Math"/>
                            </a:rPr>
                            <m:t>2</m:t>
                          </m:r>
                        </m:sub>
                      </m:sSub>
                      <m:r>
                        <a:rPr lang="en-US" altLang="zh-TW" sz="2000" b="0" i="1" smtClean="0">
                          <a:solidFill>
                            <a:schemeClr val="accent5"/>
                          </a:solidFill>
                          <a:latin typeface="Cambria Math"/>
                        </a:rPr>
                        <m:t>=12</m:t>
                      </m:r>
                    </m:oMath>
                  </m:oMathPara>
                </a14:m>
                <a:endParaRPr lang="zh-TW" altLang="en-US" sz="2000" dirty="0">
                  <a:solidFill>
                    <a:schemeClr val="accent5"/>
                  </a:solidFill>
                </a:endParaRPr>
              </a:p>
            </p:txBody>
          </p:sp>
        </mc:Choice>
        <mc:Fallback>
          <p:sp>
            <p:nvSpPr>
              <p:cNvPr id="18" name="文字方塊 17"/>
              <p:cNvSpPr txBox="1">
                <a:spLocks noRot="1" noChangeAspect="1" noMove="1" noResize="1" noEditPoints="1" noAdjustHandles="1" noChangeArrowheads="1" noChangeShapeType="1" noTextEdit="1"/>
              </p:cNvSpPr>
              <p:nvPr/>
            </p:nvSpPr>
            <p:spPr>
              <a:xfrm>
                <a:off x="827584" y="5621178"/>
                <a:ext cx="1224136" cy="400110"/>
              </a:xfrm>
              <a:prstGeom prst="rect">
                <a:avLst/>
              </a:prstGeom>
              <a:blipFill rotWithShape="1">
                <a:blip r:embed="rId8" cstate="print"/>
                <a:stretch>
                  <a:fillRect/>
                </a:stretch>
              </a:blipFill>
            </p:spPr>
            <p:txBody>
              <a:bodyPr/>
              <a:lstStyle/>
              <a:p>
                <a:r>
                  <a:rPr lang="zh-TW" altLang="en-US">
                    <a:noFill/>
                  </a:rPr>
                  <a:t> </a:t>
                </a:r>
              </a:p>
            </p:txBody>
          </p:sp>
        </mc:Fallback>
      </mc:AlternateContent>
      <p:sp>
        <p:nvSpPr>
          <p:cNvPr id="19" name="弧形箭號 (左彎) 18"/>
          <p:cNvSpPr/>
          <p:nvPr/>
        </p:nvSpPr>
        <p:spPr>
          <a:xfrm>
            <a:off x="7308304" y="5733256"/>
            <a:ext cx="432048" cy="1035224"/>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xmlns="" val="138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87624" y="5085184"/>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11657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3995936" y="118581"/>
            <a:ext cx="5112568" cy="718131"/>
            <a:chOff x="971600" y="1268760"/>
            <a:chExt cx="6048672" cy="849620"/>
          </a:xfrm>
          <a:noFill/>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268760"/>
              <a:ext cx="6048672" cy="849620"/>
            </a:xfrm>
            <a:prstGeom prst="rect">
              <a:avLst/>
            </a:prstGeom>
            <a:grpFill/>
            <a:ln w="9525">
              <a:solidFill>
                <a:schemeClr val="accent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直線接點 7"/>
            <p:cNvCxnSpPr/>
            <p:nvPr/>
          </p:nvCxnSpPr>
          <p:spPr>
            <a:xfrm>
              <a:off x="3419872" y="1268760"/>
              <a:ext cx="0" cy="849620"/>
            </a:xfrm>
            <a:prstGeom prst="line">
              <a:avLst/>
            </a:prstGeom>
            <a:grpFill/>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572000" y="1268760"/>
              <a:ext cx="0" cy="849620"/>
            </a:xfrm>
            <a:prstGeom prst="line">
              <a:avLst/>
            </a:prstGeom>
            <a:grpFill/>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724128" y="1268760"/>
              <a:ext cx="0" cy="849620"/>
            </a:xfrm>
            <a:prstGeom prst="line">
              <a:avLst/>
            </a:prstGeom>
            <a:grpFill/>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13" y="888876"/>
            <a:ext cx="8715375" cy="357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4345260"/>
            <a:ext cx="8153400" cy="232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8513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37556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Tree partition(2/2</a:t>
            </a:r>
            <a:r>
              <a:rPr lang="en-US" altLang="zh-TW" dirty="0" smtClean="0"/>
              <a:t>)</a:t>
            </a:r>
            <a:endParaRPr lang="zh-TW" altLang="en-US" dirty="0"/>
          </a:p>
        </p:txBody>
      </p:sp>
      <p:pic>
        <p:nvPicPr>
          <p:cNvPr id="6" name="Picture 2" descr="C:\Documents and Settings\kobe\桌面\GoldChristmasTree.jpg"/>
          <p:cNvPicPr>
            <a:picLocks noChangeAspect="1" noChangeArrowheads="1"/>
          </p:cNvPicPr>
          <p:nvPr/>
        </p:nvPicPr>
        <p:blipFill>
          <a:blip r:embed="rId2" cstate="print"/>
          <a:srcRect/>
          <a:stretch>
            <a:fillRect/>
          </a:stretch>
        </p:blipFill>
        <p:spPr bwMode="auto">
          <a:xfrm>
            <a:off x="827584" y="4221088"/>
            <a:ext cx="1424349" cy="2033548"/>
          </a:xfrm>
          <a:prstGeom prst="rect">
            <a:avLst/>
          </a:prstGeom>
          <a:noFill/>
        </p:spPr>
      </p:pic>
      <p:pic>
        <p:nvPicPr>
          <p:cNvPr id="7" name="Picture 2" descr="C:\Documents and Settings\kobe\桌面\GoldChristmasTree.jpg"/>
          <p:cNvPicPr>
            <a:picLocks noChangeAspect="1" noChangeArrowheads="1"/>
          </p:cNvPicPr>
          <p:nvPr/>
        </p:nvPicPr>
        <p:blipFill>
          <a:blip r:embed="rId2" cstate="print"/>
          <a:srcRect/>
          <a:stretch>
            <a:fillRect/>
          </a:stretch>
        </p:blipFill>
        <p:spPr bwMode="auto">
          <a:xfrm>
            <a:off x="3851920" y="1700808"/>
            <a:ext cx="3312368" cy="4729080"/>
          </a:xfrm>
          <a:prstGeom prst="rect">
            <a:avLst/>
          </a:prstGeom>
          <a:noFill/>
        </p:spPr>
      </p:pic>
      <p:sp>
        <p:nvSpPr>
          <p:cNvPr id="8" name="矩形 7"/>
          <p:cNvSpPr/>
          <p:nvPr/>
        </p:nvSpPr>
        <p:spPr>
          <a:xfrm>
            <a:off x="5076056" y="2852936"/>
            <a:ext cx="3312368" cy="1077218"/>
          </a:xfrm>
          <a:prstGeom prst="rect">
            <a:avLst/>
          </a:prstGeom>
        </p:spPr>
        <p:txBody>
          <a:bodyPr wrap="square">
            <a:spAutoFit/>
          </a:bodyPr>
          <a:lstStyle/>
          <a:p>
            <a:r>
              <a:rPr lang="en-US" altLang="zh-TW" sz="3200" dirty="0" smtClean="0"/>
              <a:t>Min-max problem</a:t>
            </a:r>
          </a:p>
          <a:p>
            <a:r>
              <a:rPr lang="en-US" altLang="zh-TW" sz="3200" dirty="0" smtClean="0"/>
              <a:t>Max-min problem</a:t>
            </a:r>
            <a:endParaRPr lang="zh-TW" altLang="en-US" sz="3200" dirty="0"/>
          </a:p>
        </p:txBody>
      </p:sp>
      <p:pic>
        <p:nvPicPr>
          <p:cNvPr id="5" name="Picture 2" descr="C:\Documents and Settings\kobe\桌面\GoldChristmasTree.jpg"/>
          <p:cNvPicPr>
            <a:picLocks noChangeAspect="1" noChangeArrowheads="1"/>
          </p:cNvPicPr>
          <p:nvPr/>
        </p:nvPicPr>
        <p:blipFill>
          <a:blip r:embed="rId3" cstate="print"/>
          <a:srcRect/>
          <a:stretch>
            <a:fillRect/>
          </a:stretch>
        </p:blipFill>
        <p:spPr bwMode="auto">
          <a:xfrm>
            <a:off x="2555776" y="1412776"/>
            <a:ext cx="1726966" cy="2465596"/>
          </a:xfrm>
          <a:prstGeom prst="rect">
            <a:avLst/>
          </a:prstGeom>
          <a:noFill/>
        </p:spPr>
      </p:pic>
      <p:pic>
        <p:nvPicPr>
          <p:cNvPr id="10" name="Picture 2" descr="C:\Documents and Settings\kobe\桌面\GoldChristmasTree.jpg"/>
          <p:cNvPicPr>
            <a:picLocks noGrp="1" noChangeAspect="1" noChangeArrowheads="1"/>
          </p:cNvPicPr>
          <p:nvPr>
            <p:ph idx="1"/>
          </p:nvPr>
        </p:nvPicPr>
        <p:blipFill>
          <a:blip r:embed="rId4" cstate="print"/>
          <a:srcRect/>
          <a:stretch>
            <a:fillRect/>
          </a:stretch>
        </p:blipFill>
        <p:spPr bwMode="auto">
          <a:xfrm>
            <a:off x="467544" y="1196752"/>
            <a:ext cx="2123728" cy="303120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309560"/>
            <a:ext cx="3600400" cy="3503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4" name="內容版面配置區 3"/>
              <p:cNvSpPr>
                <a:spLocks noGrp="1"/>
              </p:cNvSpPr>
              <p:nvPr>
                <p:ph idx="1"/>
              </p:nvPr>
            </p:nvSpPr>
            <p:spPr>
              <a:xfrm>
                <a:off x="457200" y="1567333"/>
                <a:ext cx="8229600" cy="4525963"/>
              </a:xfrm>
            </p:spPr>
            <p:txBody>
              <a:bodyPr>
                <a:normAutofit/>
              </a:bodyPr>
              <a:lstStyle/>
              <a:p>
                <a:endParaRPr lang="en-US" altLang="zh-TW" sz="2400" dirty="0" smtClean="0"/>
              </a:p>
              <a:p>
                <a14:m>
                  <m:oMath xmlns:m="http://schemas.openxmlformats.org/officeDocument/2006/math">
                    <m:r>
                      <a:rPr lang="en-US" altLang="zh-TW" sz="2400" b="0" i="1" smtClean="0">
                        <a:latin typeface="Cambria Math"/>
                      </a:rPr>
                      <m:t>𝑘</m:t>
                    </m:r>
                    <m:r>
                      <a:rPr lang="en-US" altLang="zh-TW" sz="2400" b="0" i="1" smtClean="0">
                        <a:latin typeface="Cambria Math"/>
                      </a:rPr>
                      <m:t>=3, </m:t>
                    </m:r>
                    <m:r>
                      <a:rPr lang="en-US" altLang="zh-TW" sz="2400" b="0" i="1" smtClean="0">
                        <a:latin typeface="Cambria Math"/>
                      </a:rPr>
                      <m:t>𝑛</m:t>
                    </m:r>
                    <m:r>
                      <a:rPr lang="en-US" altLang="zh-TW" sz="2400" b="0" i="1" smtClean="0">
                        <a:latin typeface="Cambria Math"/>
                      </a:rPr>
                      <m:t>=8, </m:t>
                    </m:r>
                    <m:r>
                      <a:rPr lang="en-US" altLang="zh-TW" sz="2400" b="0" i="1" smtClean="0">
                        <a:latin typeface="Cambria Math"/>
                      </a:rPr>
                      <m:t>𝑓</m:t>
                    </m:r>
                    <m:d>
                      <m:dPr>
                        <m:ctrlPr>
                          <a:rPr lang="en-US" altLang="zh-TW" sz="2400" b="0" i="1" smtClean="0">
                            <a:latin typeface="Cambria Math"/>
                          </a:rPr>
                        </m:ctrlPr>
                      </m:dPr>
                      <m:e>
                        <m:r>
                          <a:rPr lang="en-US" altLang="zh-TW" sz="2400" b="0" i="1" smtClean="0">
                            <a:latin typeface="Cambria Math"/>
                          </a:rPr>
                          <m:t>𝑛</m:t>
                        </m:r>
                      </m:e>
                    </m:d>
                    <m:r>
                      <a:rPr lang="en-US" altLang="zh-TW" sz="2400" b="0" i="1" smtClean="0">
                        <a:latin typeface="Cambria Math"/>
                      </a:rPr>
                      <m:t>=2</m:t>
                    </m:r>
                  </m:oMath>
                </a14:m>
                <a:endParaRPr lang="en-US" altLang="zh-TW" sz="2400" dirty="0" smtClean="0"/>
              </a:p>
              <a:p>
                <a:r>
                  <a:rPr lang="en-US" altLang="zh-TW" sz="2400" dirty="0" smtClean="0"/>
                  <a:t>Stopping count </a:t>
                </a:r>
                <a14:m>
                  <m:oMath xmlns:m="http://schemas.openxmlformats.org/officeDocument/2006/math">
                    <m:r>
                      <a:rPr lang="en-US" altLang="zh-TW" sz="2400" b="0" i="0" smtClean="0">
                        <a:latin typeface="Cambria Math"/>
                      </a:rPr>
                      <m:t>=</m:t>
                    </m:r>
                    <m:f>
                      <m:fPr>
                        <m:ctrlPr>
                          <a:rPr lang="en-US" altLang="zh-TW" sz="2400" b="0" i="1" smtClean="0">
                            <a:latin typeface="Cambria Math"/>
                          </a:rPr>
                        </m:ctrlPr>
                      </m:fPr>
                      <m:num>
                        <m:r>
                          <a:rPr lang="en-US" altLang="zh-TW" sz="2400" b="0" i="1" smtClean="0">
                            <a:latin typeface="Cambria Math"/>
                          </a:rPr>
                          <m:t>𝑛</m:t>
                        </m:r>
                      </m:num>
                      <m:den>
                        <m:r>
                          <a:rPr lang="en-US" altLang="zh-TW" sz="2400" b="0" i="1" smtClean="0">
                            <a:latin typeface="Cambria Math"/>
                          </a:rPr>
                          <m:t>(</m:t>
                        </m:r>
                        <m:r>
                          <a:rPr lang="en-US" altLang="zh-TW" sz="2400" b="0" i="1" smtClean="0">
                            <a:latin typeface="Cambria Math"/>
                          </a:rPr>
                          <m:t>𝑓</m:t>
                        </m:r>
                        <m:sSup>
                          <m:sSupPr>
                            <m:ctrlPr>
                              <a:rPr lang="en-US" altLang="zh-TW" sz="2400" b="0" i="1" smtClean="0">
                                <a:latin typeface="Cambria Math"/>
                              </a:rPr>
                            </m:ctrlPr>
                          </m:sSupPr>
                          <m:e>
                            <m:d>
                              <m:dPr>
                                <m:ctrlPr>
                                  <a:rPr lang="en-US" altLang="zh-TW" sz="2400" b="0" i="1" smtClean="0">
                                    <a:latin typeface="Cambria Math"/>
                                  </a:rPr>
                                </m:ctrlPr>
                              </m:dPr>
                              <m:e>
                                <m:r>
                                  <a:rPr lang="en-US" altLang="zh-TW" sz="2400" b="0" i="1" smtClean="0">
                                    <a:latin typeface="Cambria Math"/>
                                  </a:rPr>
                                  <m:t>𝑛</m:t>
                                </m:r>
                              </m:e>
                            </m:d>
                          </m:e>
                          <m:sup>
                            <m:r>
                              <a:rPr lang="en-US" altLang="zh-TW" sz="2400" b="0" i="1" smtClean="0">
                                <a:latin typeface="Cambria Math"/>
                              </a:rPr>
                              <m:t>2</m:t>
                            </m:r>
                          </m:sup>
                        </m:sSup>
                        <m:r>
                          <a:rPr lang="en-US" altLang="zh-TW" sz="2400" b="0" i="1" smtClean="0">
                            <a:latin typeface="Cambria Math"/>
                          </a:rPr>
                          <m:t>)</m:t>
                        </m:r>
                      </m:den>
                    </m:f>
                    <m:r>
                      <a:rPr lang="en-US" altLang="zh-TW" sz="2400" b="0" i="1" smtClean="0">
                        <a:latin typeface="Cambria Math"/>
                      </a:rPr>
                      <m:t>=2</m:t>
                    </m:r>
                  </m:oMath>
                </a14:m>
                <a:endParaRPr lang="en-US" altLang="zh-TW" sz="2400" b="0" dirty="0" smtClean="0"/>
              </a:p>
              <a:p>
                <a14:m>
                  <m:oMath xmlns:m="http://schemas.openxmlformats.org/officeDocument/2006/math">
                    <m:sSub>
                      <m:sSubPr>
                        <m:ctrlPr>
                          <a:rPr lang="en-US" altLang="zh-TW" sz="2400" i="1">
                            <a:latin typeface="Cambria Math"/>
                          </a:rPr>
                        </m:ctrlPr>
                      </m:sSubPr>
                      <m:e>
                        <m:r>
                          <a:rPr lang="en-US" altLang="zh-TW" sz="2400" i="1">
                            <a:latin typeface="Cambria Math"/>
                          </a:rPr>
                          <m:t>ℳ</m:t>
                        </m:r>
                      </m:e>
                      <m:sub>
                        <m:r>
                          <a:rPr lang="en-US" altLang="zh-TW" sz="2400" i="1">
                            <a:latin typeface="Cambria Math"/>
                          </a:rPr>
                          <m:t>1</m:t>
                        </m:r>
                      </m:sub>
                    </m:sSub>
                  </m:oMath>
                </a14:m>
                <a:endParaRPr lang="zh-TW" altLang="en-US" sz="2400" dirty="0"/>
              </a:p>
            </p:txBody>
          </p:sp>
        </mc:Choice>
        <mc:Fallback>
          <p:sp>
            <p:nvSpPr>
              <p:cNvPr id="4" name="內容版面配置區 3"/>
              <p:cNvSpPr>
                <a:spLocks noGrp="1" noRot="1" noChangeAspect="1" noMove="1" noResize="1" noEditPoints="1" noAdjustHandles="1" noChangeArrowheads="1" noChangeShapeType="1" noTextEdit="1"/>
              </p:cNvSpPr>
              <p:nvPr>
                <p:ph idx="1"/>
              </p:nvPr>
            </p:nvSpPr>
            <p:spPr>
              <a:xfrm>
                <a:off x="457200" y="1567333"/>
                <a:ext cx="8229600" cy="4525963"/>
              </a:xfrm>
              <a:blipFill rotWithShape="1">
                <a:blip r:embed="rId4" cstate="print"/>
                <a:stretch>
                  <a:fillRect l="-963"/>
                </a:stretch>
              </a:blipFill>
            </p:spPr>
            <p:txBody>
              <a:bodyPr/>
              <a:lstStyle/>
              <a:p>
                <a:r>
                  <a:rPr lang="zh-TW" altLang="en-US">
                    <a:noFill/>
                  </a:rPr>
                  <a:t> </a:t>
                </a:r>
              </a:p>
            </p:txBody>
          </p:sp>
        </mc:Fallback>
      </mc:AlternateContent>
      <p:sp>
        <p:nvSpPr>
          <p:cNvPr id="2" name="標題 1"/>
          <p:cNvSpPr>
            <a:spLocks noGrp="1"/>
          </p:cNvSpPr>
          <p:nvPr>
            <p:ph type="title"/>
          </p:nvPr>
        </p:nvSpPr>
        <p:spPr/>
        <p:txBody>
          <a:bodyPr/>
          <a:lstStyle/>
          <a:p>
            <a:r>
              <a:rPr lang="en-US" altLang="zh-TW" dirty="0" smtClean="0"/>
              <a:t>Example </a:t>
            </a:r>
            <a:r>
              <a:rPr lang="en-US" altLang="zh-TW" sz="2000" dirty="0" smtClean="0"/>
              <a:t>(1/6)</a:t>
            </a:r>
            <a:endParaRPr lang="zh-TW" alt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直線接點 5"/>
          <p:cNvCxnSpPr/>
          <p:nvPr/>
        </p:nvCxnSpPr>
        <p:spPr>
          <a:xfrm>
            <a:off x="3450352" y="3212976"/>
            <a:ext cx="0" cy="119956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 name="直線接點 7"/>
          <p:cNvCxnSpPr/>
          <p:nvPr/>
        </p:nvCxnSpPr>
        <p:spPr>
          <a:xfrm>
            <a:off x="2843808" y="3789040"/>
            <a:ext cx="1224136"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1" name="直線接點 10"/>
          <p:cNvCxnSpPr/>
          <p:nvPr/>
        </p:nvCxnSpPr>
        <p:spPr>
          <a:xfrm>
            <a:off x="2643024" y="4005064"/>
            <a:ext cx="0" cy="119956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 name="直線接點 11"/>
          <p:cNvCxnSpPr/>
          <p:nvPr/>
        </p:nvCxnSpPr>
        <p:spPr>
          <a:xfrm>
            <a:off x="2051720" y="4596368"/>
            <a:ext cx="1224136"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3" name="直線接點 12"/>
          <p:cNvCxnSpPr/>
          <p:nvPr/>
        </p:nvCxnSpPr>
        <p:spPr>
          <a:xfrm>
            <a:off x="1866176" y="4869160"/>
            <a:ext cx="0" cy="119956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4" name="直線接點 13"/>
          <p:cNvCxnSpPr/>
          <p:nvPr/>
        </p:nvCxnSpPr>
        <p:spPr>
          <a:xfrm>
            <a:off x="1259632" y="5445224"/>
            <a:ext cx="1224136"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5" name="直線接點 14"/>
          <p:cNvCxnSpPr/>
          <p:nvPr/>
        </p:nvCxnSpPr>
        <p:spPr>
          <a:xfrm>
            <a:off x="1002080" y="5661248"/>
            <a:ext cx="0" cy="119956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6" name="直線接點 15"/>
          <p:cNvCxnSpPr/>
          <p:nvPr/>
        </p:nvCxnSpPr>
        <p:spPr>
          <a:xfrm>
            <a:off x="395536" y="6237312"/>
            <a:ext cx="1224136"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xmlns="" Requires="a14">
          <p:sp>
            <p:nvSpPr>
              <p:cNvPr id="10" name="文字方塊 9"/>
              <p:cNvSpPr txBox="1"/>
              <p:nvPr/>
            </p:nvSpPr>
            <p:spPr>
              <a:xfrm>
                <a:off x="5364088" y="3097699"/>
                <a:ext cx="3240360" cy="835357"/>
              </a:xfrm>
              <a:prstGeom prst="rect">
                <a:avLst/>
              </a:prstGeom>
              <a:noFill/>
            </p:spPr>
            <p:txBody>
              <a:bodyPr wrap="square" rtlCol="0">
                <a:spAutoFit/>
              </a:bodyPr>
              <a:lstStyle/>
              <a:p>
                <a:r>
                  <a:rPr lang="en-US" altLang="zh-TW" sz="2000" dirty="0" smtClean="0"/>
                  <a:t>Medeian</a:t>
                </a:r>
                <a14:m>
                  <m:oMath xmlns:m="http://schemas.openxmlformats.org/officeDocument/2006/math">
                    <m:r>
                      <a:rPr lang="en-US" altLang="zh-TW" sz="2000" b="0" i="1" smtClean="0">
                        <a:latin typeface="Cambria Math"/>
                      </a:rPr>
                      <m:t>=</m:t>
                    </m:r>
                    <m:f>
                      <m:fPr>
                        <m:ctrlPr>
                          <a:rPr lang="en-US" altLang="zh-TW" sz="2000" b="0" i="1" smtClean="0">
                            <a:latin typeface="Cambria Math"/>
                          </a:rPr>
                        </m:ctrlPr>
                      </m:fPr>
                      <m:num>
                        <m:r>
                          <a:rPr lang="en-US" altLang="zh-TW" sz="2000" b="0" i="1" smtClean="0">
                            <a:latin typeface="Cambria Math"/>
                          </a:rPr>
                          <m:t>7+8</m:t>
                        </m:r>
                      </m:num>
                      <m:den>
                        <m:r>
                          <a:rPr lang="en-US" altLang="zh-TW" sz="2000" b="0" i="1" smtClean="0">
                            <a:latin typeface="Cambria Math"/>
                          </a:rPr>
                          <m:t>2</m:t>
                        </m:r>
                      </m:den>
                    </m:f>
                    <m:r>
                      <a:rPr lang="en-US" altLang="zh-TW" sz="2000" b="0" i="1" smtClean="0">
                        <a:latin typeface="Cambria Math"/>
                      </a:rPr>
                      <m:t>=7.5</m:t>
                    </m:r>
                  </m:oMath>
                </a14:m>
                <a:endParaRPr lang="en-US" altLang="zh-TW" sz="2000" b="0" dirty="0" smtClean="0"/>
              </a:p>
              <a:p>
                <a14:m>
                  <m:oMath xmlns:m="http://schemas.openxmlformats.org/officeDocument/2006/math">
                    <m:r>
                      <a:rPr lang="en-US" altLang="zh-TW" sz="2000" b="0" i="1" smtClean="0">
                        <a:latin typeface="Cambria Math"/>
                      </a:rPr>
                      <m:t>𝜆</m:t>
                    </m:r>
                    <m:r>
                      <a:rPr lang="en-US" altLang="zh-TW" sz="2000" b="0" i="1" smtClean="0">
                        <a:latin typeface="Cambria Math"/>
                      </a:rPr>
                      <m:t>=7.5</m:t>
                    </m:r>
                  </m:oMath>
                </a14:m>
                <a:r>
                  <a:rPr lang="zh-TW" altLang="en-US" sz="2000" dirty="0" smtClean="0"/>
                  <a:t> </a:t>
                </a:r>
                <a:r>
                  <a:rPr lang="en-US" altLang="zh-TW" sz="2000" dirty="0" smtClean="0"/>
                  <a:t>(O) -&gt; </a:t>
                </a:r>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=7.5</m:t>
                    </m:r>
                  </m:oMath>
                </a14:m>
                <a:endParaRPr lang="zh-TW" altLang="en-US" sz="2000" dirty="0"/>
              </a:p>
            </p:txBody>
          </p:sp>
        </mc:Choice>
        <mc:Fallback>
          <p:sp>
            <p:nvSpPr>
              <p:cNvPr id="10" name="文字方塊 9"/>
              <p:cNvSpPr txBox="1">
                <a:spLocks noRot="1" noChangeAspect="1" noMove="1" noResize="1" noEditPoints="1" noAdjustHandles="1" noChangeArrowheads="1" noChangeShapeType="1" noTextEdit="1"/>
              </p:cNvSpPr>
              <p:nvPr/>
            </p:nvSpPr>
            <p:spPr>
              <a:xfrm>
                <a:off x="5364088" y="3097699"/>
                <a:ext cx="3240360" cy="835357"/>
              </a:xfrm>
              <a:prstGeom prst="rect">
                <a:avLst/>
              </a:prstGeom>
              <a:blipFill rotWithShape="1">
                <a:blip r:embed="rId6" cstate="print"/>
                <a:stretch>
                  <a:fillRect l="-2072" b="-1240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7" name="文字方塊 16"/>
              <p:cNvSpPr txBox="1"/>
              <p:nvPr/>
            </p:nvSpPr>
            <p:spPr>
              <a:xfrm>
                <a:off x="5580112" y="2564904"/>
                <a:ext cx="187220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r>
                      <a:rPr lang="en-US" altLang="zh-TW" sz="2000" b="0" i="1" smtClean="0">
                        <a:latin typeface="Cambria Math"/>
                        <a:ea typeface="Cambria Math"/>
                      </a:rPr>
                      <m:t>∞</m:t>
                    </m:r>
                  </m:oMath>
                </a14:m>
                <a:r>
                  <a:rPr lang="zh-TW" altLang="en-US" sz="2000" dirty="0" smtClean="0"/>
                  <a:t> </a:t>
                </a:r>
                <a:endParaRPr lang="zh-TW" altLang="en-US" sz="2000" dirty="0"/>
              </a:p>
            </p:txBody>
          </p:sp>
        </mc:Choice>
        <mc:Fallback>
          <p:sp>
            <p:nvSpPr>
              <p:cNvPr id="17" name="文字方塊 16"/>
              <p:cNvSpPr txBox="1">
                <a:spLocks noRot="1" noChangeAspect="1" noMove="1" noResize="1" noEditPoints="1" noAdjustHandles="1" noChangeArrowheads="1" noChangeShapeType="1" noTextEdit="1"/>
              </p:cNvSpPr>
              <p:nvPr/>
            </p:nvSpPr>
            <p:spPr>
              <a:xfrm>
                <a:off x="5580112" y="2564904"/>
                <a:ext cx="1872208" cy="400110"/>
              </a:xfrm>
              <a:prstGeom prst="rect">
                <a:avLst/>
              </a:prstGeom>
              <a:blipFill rotWithShape="1">
                <a:blip r:embed="rId7"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20" name="文字方塊 19"/>
              <p:cNvSpPr txBox="1"/>
              <p:nvPr/>
            </p:nvSpPr>
            <p:spPr>
              <a:xfrm>
                <a:off x="5580112"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=7.5,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r>
                      <a:rPr lang="en-US" altLang="zh-TW" sz="2000" b="0" i="1" smtClean="0">
                        <a:latin typeface="Cambria Math"/>
                        <a:ea typeface="Cambria Math"/>
                      </a:rPr>
                      <m:t>∞</m:t>
                    </m:r>
                  </m:oMath>
                </a14:m>
                <a:r>
                  <a:rPr lang="zh-TW" altLang="en-US" sz="2000" dirty="0" smtClean="0"/>
                  <a:t> </a:t>
                </a:r>
                <a:endParaRPr lang="zh-TW" altLang="en-US" sz="2000" dirty="0"/>
              </a:p>
            </p:txBody>
          </p:sp>
        </mc:Choice>
        <mc:Fallback>
          <p:sp>
            <p:nvSpPr>
              <p:cNvPr id="20" name="文字方塊 19"/>
              <p:cNvSpPr txBox="1">
                <a:spLocks noRot="1" noChangeAspect="1" noMove="1" noResize="1" noEditPoints="1" noAdjustHandles="1" noChangeArrowheads="1" noChangeShapeType="1" noTextEdit="1"/>
              </p:cNvSpPr>
              <p:nvPr/>
            </p:nvSpPr>
            <p:spPr>
              <a:xfrm>
                <a:off x="5580112" y="2564904"/>
                <a:ext cx="2016224" cy="400110"/>
              </a:xfrm>
              <a:prstGeom prst="rect">
                <a:avLst/>
              </a:prstGeom>
              <a:blipFill rotWithShape="1">
                <a:blip r:embed="rId8" cstate="print"/>
                <a:stretch>
                  <a:fillRect/>
                </a:stretch>
              </a:blipFill>
            </p:spPr>
            <p:txBody>
              <a:bodyPr/>
              <a:lstStyle/>
              <a:p>
                <a:r>
                  <a:rPr lang="zh-TW" altLang="en-US">
                    <a:noFill/>
                  </a:rPr>
                  <a:t> </a:t>
                </a:r>
              </a:p>
            </p:txBody>
          </p:sp>
        </mc:Fallback>
      </mc:AlternateContent>
      <p:sp>
        <p:nvSpPr>
          <p:cNvPr id="18" name="橢圓 17"/>
          <p:cNvSpPr/>
          <p:nvPr/>
        </p:nvSpPr>
        <p:spPr>
          <a:xfrm>
            <a:off x="3059832" y="386104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橢圓 21"/>
          <p:cNvSpPr/>
          <p:nvPr/>
        </p:nvSpPr>
        <p:spPr>
          <a:xfrm>
            <a:off x="3505044" y="386104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3" name="橢圓 22"/>
          <p:cNvSpPr/>
          <p:nvPr/>
        </p:nvSpPr>
        <p:spPr>
          <a:xfrm>
            <a:off x="2267744" y="4668376"/>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4" name="橢圓 23"/>
          <p:cNvSpPr/>
          <p:nvPr/>
        </p:nvSpPr>
        <p:spPr>
          <a:xfrm>
            <a:off x="2684552" y="464968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5" name="橢圓 24"/>
          <p:cNvSpPr/>
          <p:nvPr/>
        </p:nvSpPr>
        <p:spPr>
          <a:xfrm>
            <a:off x="1877224" y="506146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6" name="橢圓 25"/>
          <p:cNvSpPr/>
          <p:nvPr/>
        </p:nvSpPr>
        <p:spPr>
          <a:xfrm>
            <a:off x="1877224" y="5501992"/>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7" name="橢圓 26"/>
          <p:cNvSpPr/>
          <p:nvPr/>
        </p:nvSpPr>
        <p:spPr>
          <a:xfrm>
            <a:off x="1100376" y="626102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8" name="橢圓 27"/>
          <p:cNvSpPr/>
          <p:nvPr/>
        </p:nvSpPr>
        <p:spPr>
          <a:xfrm>
            <a:off x="653088" y="6276268"/>
            <a:ext cx="318512" cy="3185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29" name="文字方塊 28"/>
              <p:cNvSpPr txBox="1"/>
              <p:nvPr/>
            </p:nvSpPr>
            <p:spPr>
              <a:xfrm>
                <a:off x="5364088" y="3961795"/>
                <a:ext cx="3240360" cy="835357"/>
              </a:xfrm>
              <a:prstGeom prst="rect">
                <a:avLst/>
              </a:prstGeom>
              <a:noFill/>
            </p:spPr>
            <p:txBody>
              <a:bodyPr wrap="square" rtlCol="0">
                <a:spAutoFit/>
              </a:bodyPr>
              <a:lstStyle/>
              <a:p>
                <a:r>
                  <a:rPr lang="en-US" altLang="zh-TW" sz="2000" dirty="0" smtClean="0"/>
                  <a:t>Medeian</a:t>
                </a:r>
                <a14:m>
                  <m:oMath xmlns:m="http://schemas.openxmlformats.org/officeDocument/2006/math">
                    <m:r>
                      <a:rPr lang="en-US" altLang="zh-TW" sz="2000" b="0" i="1" smtClean="0">
                        <a:latin typeface="Cambria Math"/>
                      </a:rPr>
                      <m:t>=</m:t>
                    </m:r>
                    <m:f>
                      <m:fPr>
                        <m:ctrlPr>
                          <a:rPr lang="en-US" altLang="zh-TW" sz="2000" b="0" i="1" smtClean="0">
                            <a:latin typeface="Cambria Math"/>
                          </a:rPr>
                        </m:ctrlPr>
                      </m:fPr>
                      <m:num>
                        <m:r>
                          <a:rPr lang="en-US" altLang="zh-TW" sz="2000" b="0" i="1" smtClean="0">
                            <a:latin typeface="Cambria Math"/>
                          </a:rPr>
                          <m:t>11</m:t>
                        </m:r>
                        <m:r>
                          <a:rPr lang="en-US" altLang="zh-TW" sz="2000" b="0" i="1" smtClean="0">
                            <a:latin typeface="Cambria Math"/>
                          </a:rPr>
                          <m:t>+15</m:t>
                        </m:r>
                      </m:num>
                      <m:den>
                        <m:r>
                          <a:rPr lang="en-US" altLang="zh-TW" sz="2000" b="0" i="1" smtClean="0">
                            <a:latin typeface="Cambria Math"/>
                          </a:rPr>
                          <m:t>2</m:t>
                        </m:r>
                      </m:den>
                    </m:f>
                    <m:r>
                      <a:rPr lang="en-US" altLang="zh-TW" sz="2000" b="0" i="1" smtClean="0">
                        <a:latin typeface="Cambria Math"/>
                      </a:rPr>
                      <m:t>=13</m:t>
                    </m:r>
                  </m:oMath>
                </a14:m>
                <a:endParaRPr lang="en-US" altLang="zh-TW" sz="2000" b="0" dirty="0" smtClean="0"/>
              </a:p>
              <a:p>
                <a14:m>
                  <m:oMath xmlns:m="http://schemas.openxmlformats.org/officeDocument/2006/math">
                    <m:r>
                      <a:rPr lang="en-US" altLang="zh-TW" sz="2000" b="0" i="1" smtClean="0">
                        <a:latin typeface="Cambria Math"/>
                      </a:rPr>
                      <m:t>𝜆</m:t>
                    </m:r>
                    <m:r>
                      <a:rPr lang="en-US" altLang="zh-TW" sz="2000" b="0" i="1" smtClean="0">
                        <a:latin typeface="Cambria Math"/>
                      </a:rPr>
                      <m:t>=13</m:t>
                    </m:r>
                  </m:oMath>
                </a14:m>
                <a:r>
                  <a:rPr lang="zh-TW" altLang="en-US" sz="2000" dirty="0" smtClean="0"/>
                  <a:t> </a:t>
                </a:r>
                <a:r>
                  <a:rPr lang="en-US" altLang="zh-TW" sz="2000" dirty="0" smtClean="0"/>
                  <a:t>(X) -&gt; </a:t>
                </a:r>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=13</m:t>
                    </m:r>
                  </m:oMath>
                </a14:m>
                <a:endParaRPr lang="zh-TW" altLang="en-US" sz="2000" dirty="0"/>
              </a:p>
            </p:txBody>
          </p:sp>
        </mc:Choice>
        <mc:Fallback>
          <p:sp>
            <p:nvSpPr>
              <p:cNvPr id="29" name="文字方塊 28"/>
              <p:cNvSpPr txBox="1">
                <a:spLocks noRot="1" noChangeAspect="1" noMove="1" noResize="1" noEditPoints="1" noAdjustHandles="1" noChangeArrowheads="1" noChangeShapeType="1" noTextEdit="1"/>
              </p:cNvSpPr>
              <p:nvPr/>
            </p:nvSpPr>
            <p:spPr>
              <a:xfrm>
                <a:off x="5364088" y="3961795"/>
                <a:ext cx="3240360" cy="835357"/>
              </a:xfrm>
              <a:prstGeom prst="rect">
                <a:avLst/>
              </a:prstGeom>
              <a:blipFill rotWithShape="1">
                <a:blip r:embed="rId9" cstate="print"/>
                <a:stretch>
                  <a:fillRect l="-2072" b="-1313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0" name="文字方塊 29"/>
              <p:cNvSpPr txBox="1"/>
              <p:nvPr/>
            </p:nvSpPr>
            <p:spPr>
              <a:xfrm>
                <a:off x="5580112"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=7.5,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0" name="文字方塊 29"/>
              <p:cNvSpPr txBox="1">
                <a:spLocks noRot="1" noChangeAspect="1" noMove="1" noResize="1" noEditPoints="1" noAdjustHandles="1" noChangeArrowheads="1" noChangeShapeType="1" noTextEdit="1"/>
              </p:cNvSpPr>
              <p:nvPr/>
            </p:nvSpPr>
            <p:spPr>
              <a:xfrm>
                <a:off x="5580112" y="2564904"/>
                <a:ext cx="2016224" cy="400110"/>
              </a:xfrm>
              <a:prstGeom prst="rect">
                <a:avLst/>
              </a:prstGeom>
              <a:blipFill rotWithShape="1">
                <a:blip r:embed="rId10" cstate="print"/>
                <a:stretch>
                  <a:fillRect t="-4348" r="-2687" b="-23188"/>
                </a:stretch>
              </a:blipFill>
            </p:spPr>
            <p:txBody>
              <a:bodyPr/>
              <a:lstStyle/>
              <a:p>
                <a:r>
                  <a:rPr lang="zh-TW" altLang="en-US">
                    <a:noFill/>
                  </a:rPr>
                  <a:t> </a:t>
                </a:r>
              </a:p>
            </p:txBody>
          </p:sp>
        </mc:Fallback>
      </mc:AlternateContent>
      <p:sp>
        <p:nvSpPr>
          <p:cNvPr id="31" name="橢圓 30"/>
          <p:cNvSpPr/>
          <p:nvPr/>
        </p:nvSpPr>
        <p:spPr>
          <a:xfrm>
            <a:off x="3070880" y="3463764"/>
            <a:ext cx="318512" cy="3185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2" name="橢圓 31"/>
          <p:cNvSpPr/>
          <p:nvPr/>
        </p:nvSpPr>
        <p:spPr>
          <a:xfrm>
            <a:off x="2669312" y="4253280"/>
            <a:ext cx="318512" cy="3185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3" name="橢圓 32"/>
          <p:cNvSpPr/>
          <p:nvPr/>
        </p:nvSpPr>
        <p:spPr>
          <a:xfrm>
            <a:off x="2265864" y="4250697"/>
            <a:ext cx="318512" cy="3185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4" name="橢圓 33"/>
          <p:cNvSpPr/>
          <p:nvPr/>
        </p:nvSpPr>
        <p:spPr>
          <a:xfrm>
            <a:off x="653088" y="5878673"/>
            <a:ext cx="318512" cy="3185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35" name="文字方塊 34"/>
              <p:cNvSpPr txBox="1"/>
              <p:nvPr/>
            </p:nvSpPr>
            <p:spPr>
              <a:xfrm>
                <a:off x="5364088" y="4825891"/>
                <a:ext cx="3240360" cy="835357"/>
              </a:xfrm>
              <a:prstGeom prst="rect">
                <a:avLst/>
              </a:prstGeom>
              <a:noFill/>
            </p:spPr>
            <p:txBody>
              <a:bodyPr wrap="square" rtlCol="0">
                <a:spAutoFit/>
              </a:bodyPr>
              <a:lstStyle/>
              <a:p>
                <a:r>
                  <a:rPr lang="en-US" altLang="zh-TW" sz="2000" dirty="0" smtClean="0"/>
                  <a:t>Medeian</a:t>
                </a:r>
                <a14:m>
                  <m:oMath xmlns:m="http://schemas.openxmlformats.org/officeDocument/2006/math">
                    <m:r>
                      <a:rPr lang="en-US" altLang="zh-TW" sz="2000" b="0" i="1" smtClean="0">
                        <a:latin typeface="Cambria Math"/>
                      </a:rPr>
                      <m:t>=</m:t>
                    </m:r>
                    <m:f>
                      <m:fPr>
                        <m:ctrlPr>
                          <a:rPr lang="en-US" altLang="zh-TW" sz="2000" b="0" i="1" smtClean="0">
                            <a:latin typeface="Cambria Math"/>
                          </a:rPr>
                        </m:ctrlPr>
                      </m:fPr>
                      <m:num>
                        <m:r>
                          <a:rPr lang="en-US" altLang="zh-TW" sz="2000" b="0" i="1" smtClean="0">
                            <a:latin typeface="Cambria Math"/>
                          </a:rPr>
                          <m:t>9</m:t>
                        </m:r>
                        <m:r>
                          <a:rPr lang="en-US" altLang="zh-TW" sz="2000" b="0" i="1" smtClean="0">
                            <a:latin typeface="Cambria Math"/>
                          </a:rPr>
                          <m:t>+11</m:t>
                        </m:r>
                      </m:num>
                      <m:den>
                        <m:r>
                          <a:rPr lang="en-US" altLang="zh-TW" sz="2000" b="0" i="1" smtClean="0">
                            <a:latin typeface="Cambria Math"/>
                          </a:rPr>
                          <m:t>2</m:t>
                        </m:r>
                      </m:den>
                    </m:f>
                    <m:r>
                      <a:rPr lang="en-US" altLang="zh-TW" sz="2000" b="0" i="1" smtClean="0">
                        <a:latin typeface="Cambria Math"/>
                      </a:rPr>
                      <m:t>=1</m:t>
                    </m:r>
                  </m:oMath>
                </a14:m>
                <a:r>
                  <a:rPr lang="en-US" altLang="zh-TW" sz="2000" b="0" dirty="0" smtClean="0"/>
                  <a:t>0</a:t>
                </a:r>
              </a:p>
              <a:p>
                <a14:m>
                  <m:oMath xmlns:m="http://schemas.openxmlformats.org/officeDocument/2006/math">
                    <m:r>
                      <a:rPr lang="en-US" altLang="zh-TW" sz="2000" b="0" i="1" smtClean="0">
                        <a:latin typeface="Cambria Math"/>
                      </a:rPr>
                      <m:t>𝜆</m:t>
                    </m:r>
                    <m:r>
                      <a:rPr lang="en-US" altLang="zh-TW" sz="2000" b="0" i="1" smtClean="0">
                        <a:latin typeface="Cambria Math"/>
                      </a:rPr>
                      <m:t>=10</m:t>
                    </m:r>
                  </m:oMath>
                </a14:m>
                <a:r>
                  <a:rPr lang="zh-TW" altLang="en-US" sz="2000" dirty="0" smtClean="0"/>
                  <a:t> </a:t>
                </a:r>
                <a:r>
                  <a:rPr lang="en-US" altLang="zh-TW" sz="2000" dirty="0" smtClean="0"/>
                  <a:t>(O) -&gt; </a:t>
                </a:r>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m:t>
                    </m:r>
                  </m:oMath>
                </a14:m>
                <a:r>
                  <a:rPr lang="en-US" altLang="zh-TW" sz="2000" dirty="0" smtClean="0"/>
                  <a:t>0</a:t>
                </a:r>
                <a:endParaRPr lang="zh-TW" altLang="en-US" sz="2000" dirty="0"/>
              </a:p>
            </p:txBody>
          </p:sp>
        </mc:Choice>
        <mc:Fallback>
          <p:sp>
            <p:nvSpPr>
              <p:cNvPr id="35" name="文字方塊 34"/>
              <p:cNvSpPr txBox="1">
                <a:spLocks noRot="1" noChangeAspect="1" noMove="1" noResize="1" noEditPoints="1" noAdjustHandles="1" noChangeArrowheads="1" noChangeShapeType="1" noTextEdit="1"/>
              </p:cNvSpPr>
              <p:nvPr/>
            </p:nvSpPr>
            <p:spPr>
              <a:xfrm>
                <a:off x="5364088" y="4825891"/>
                <a:ext cx="3240360" cy="835357"/>
              </a:xfrm>
              <a:prstGeom prst="rect">
                <a:avLst/>
              </a:prstGeom>
              <a:blipFill rotWithShape="1">
                <a:blip r:embed="rId11" cstate="print"/>
                <a:stretch>
                  <a:fillRect l="-2072" b="-1240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6" name="文字方塊 35"/>
              <p:cNvSpPr txBox="1"/>
              <p:nvPr/>
            </p:nvSpPr>
            <p:spPr>
              <a:xfrm>
                <a:off x="5580112"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5580112" y="2564904"/>
                <a:ext cx="2016224" cy="400110"/>
              </a:xfrm>
              <a:prstGeom prst="rect">
                <a:avLst/>
              </a:prstGeom>
              <a:blipFill rotWithShape="1">
                <a:blip r:embed="rId12" cstate="print"/>
                <a:stretch>
                  <a:fillRect t="-4348" b="-23188"/>
                </a:stretch>
              </a:blipFill>
            </p:spPr>
            <p:txBody>
              <a:bodyPr/>
              <a:lstStyle/>
              <a:p>
                <a:r>
                  <a:rPr lang="zh-TW" altLang="en-US">
                    <a:noFill/>
                  </a:rPr>
                  <a:t> </a:t>
                </a:r>
              </a:p>
            </p:txBody>
          </p:sp>
        </mc:Fallback>
      </mc:AlternateContent>
      <p:sp>
        <p:nvSpPr>
          <p:cNvPr id="37" name="橢圓 36"/>
          <p:cNvSpPr/>
          <p:nvPr/>
        </p:nvSpPr>
        <p:spPr>
          <a:xfrm>
            <a:off x="3508492" y="3450225"/>
            <a:ext cx="318512" cy="3185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8" name="橢圓 37"/>
          <p:cNvSpPr/>
          <p:nvPr/>
        </p:nvSpPr>
        <p:spPr>
          <a:xfrm>
            <a:off x="1475656" y="5481781"/>
            <a:ext cx="318512" cy="3185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19" name="文字方塊 18"/>
              <p:cNvSpPr txBox="1"/>
              <p:nvPr/>
            </p:nvSpPr>
            <p:spPr>
              <a:xfrm>
                <a:off x="3275856" y="5878673"/>
                <a:ext cx="5688632" cy="707886"/>
              </a:xfrm>
              <a:prstGeom prst="rect">
                <a:avLst/>
              </a:prstGeom>
              <a:noFill/>
            </p:spPr>
            <p:txBody>
              <a:bodyPr wrap="square" rtlCol="0">
                <a:spAutoFit/>
              </a:bodyPr>
              <a:lstStyle/>
              <a:p>
                <a:r>
                  <a:rPr lang="en-US" altLang="zh-TW" sz="2000" dirty="0" smtClean="0"/>
                  <a:t>The number of value remains </a:t>
                </a:r>
                <a14:m>
                  <m:oMath xmlns:m="http://schemas.openxmlformats.org/officeDocument/2006/math">
                    <m:r>
                      <a:rPr lang="en-US" altLang="zh-TW" sz="2000" b="0" i="1" smtClean="0">
                        <a:latin typeface="Cambria Math"/>
                      </a:rPr>
                      <m:t>≤</m:t>
                    </m:r>
                  </m:oMath>
                </a14:m>
                <a:r>
                  <a:rPr lang="en-US" altLang="zh-TW" sz="2000" dirty="0" smtClean="0"/>
                  <a:t> stopping value 2</a:t>
                </a:r>
              </a:p>
              <a:p>
                <a:r>
                  <a:rPr lang="en-US" altLang="zh-TW" sz="2000" dirty="0" smtClean="0"/>
                  <a:t>-&gt; </a:t>
                </a:r>
                <a14:m>
                  <m:oMath xmlns:m="http://schemas.openxmlformats.org/officeDocument/2006/math">
                    <m:r>
                      <a:rPr lang="en-US" altLang="zh-TW" sz="2000" b="0" i="1" smtClean="0">
                        <a:latin typeface="Cambria Math"/>
                      </a:rPr>
                      <m:t>𝑀𝑆𝐸𝐴𝑅𝐶𝐻</m:t>
                    </m:r>
                  </m:oMath>
                </a14:m>
                <a:r>
                  <a:rPr lang="zh-TW" altLang="en-US" sz="2000" dirty="0" smtClean="0"/>
                  <a:t> </a:t>
                </a:r>
                <a:r>
                  <a:rPr lang="en-US" altLang="zh-TW" sz="2000" dirty="0" smtClean="0"/>
                  <a:t>stops</a:t>
                </a:r>
                <a:endParaRPr lang="zh-TW" altLang="en-US" sz="2000" dirty="0"/>
              </a:p>
            </p:txBody>
          </p:sp>
        </mc:Choice>
        <mc:Fallback>
          <p:sp>
            <p:nvSpPr>
              <p:cNvPr id="19" name="文字方塊 18"/>
              <p:cNvSpPr txBox="1">
                <a:spLocks noRot="1" noChangeAspect="1" noMove="1" noResize="1" noEditPoints="1" noAdjustHandles="1" noChangeArrowheads="1" noChangeShapeType="1" noTextEdit="1"/>
              </p:cNvSpPr>
              <p:nvPr/>
            </p:nvSpPr>
            <p:spPr>
              <a:xfrm>
                <a:off x="3275856" y="5878673"/>
                <a:ext cx="5688632" cy="707886"/>
              </a:xfrm>
              <a:prstGeom prst="rect">
                <a:avLst/>
              </a:prstGeom>
              <a:blipFill rotWithShape="1">
                <a:blip r:embed="rId13" cstate="print"/>
                <a:stretch>
                  <a:fillRect l="-1071" t="-4310" b="-14655"/>
                </a:stretch>
              </a:blipFill>
            </p:spPr>
            <p:txBody>
              <a:bodyPr/>
              <a:lstStyle/>
              <a:p>
                <a:r>
                  <a:rPr lang="zh-TW" altLang="en-US">
                    <a:noFill/>
                  </a:rPr>
                  <a:t> </a:t>
                </a:r>
              </a:p>
            </p:txBody>
          </p:sp>
        </mc:Fallback>
      </mc:AlternateContent>
      <p:cxnSp>
        <p:nvCxnSpPr>
          <p:cNvPr id="2048" name="直線接點 2047"/>
          <p:cNvCxnSpPr/>
          <p:nvPr/>
        </p:nvCxnSpPr>
        <p:spPr>
          <a:xfrm>
            <a:off x="2843808"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3995936"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148064"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82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0"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內容版面配置區 3"/>
              <p:cNvSpPr>
                <a:spLocks noGrp="1"/>
              </p:cNvSpPr>
              <p:nvPr>
                <p:ph idx="1"/>
              </p:nvPr>
            </p:nvSpPr>
            <p:spPr>
              <a:xfrm>
                <a:off x="457200" y="1567333"/>
                <a:ext cx="8229600" cy="4525963"/>
              </a:xfrm>
            </p:spPr>
            <p:txBody>
              <a:bodyPr>
                <a:normAutofit/>
              </a:bodyPr>
              <a:lstStyle/>
              <a:p>
                <a:endParaRPr lang="en-US" altLang="zh-TW" sz="2400" dirty="0" smtClean="0"/>
              </a:p>
              <a:p>
                <a14:m>
                  <m:oMath xmlns:m="http://schemas.openxmlformats.org/officeDocument/2006/math">
                    <m:r>
                      <a:rPr lang="en-US" altLang="zh-TW" sz="2400" b="0" i="1" smtClean="0">
                        <a:latin typeface="Cambria Math"/>
                      </a:rPr>
                      <m:t>𝑘</m:t>
                    </m:r>
                    <m:r>
                      <a:rPr lang="en-US" altLang="zh-TW" sz="2400" b="0" i="1" smtClean="0">
                        <a:latin typeface="Cambria Math"/>
                      </a:rPr>
                      <m:t>=3, </m:t>
                    </m:r>
                    <m:r>
                      <a:rPr lang="en-US" altLang="zh-TW" sz="2400" b="0" i="1" smtClean="0">
                        <a:latin typeface="Cambria Math"/>
                      </a:rPr>
                      <m:t>𝑛</m:t>
                    </m:r>
                    <m:r>
                      <a:rPr lang="en-US" altLang="zh-TW" sz="2400" b="0" i="1" smtClean="0">
                        <a:latin typeface="Cambria Math"/>
                      </a:rPr>
                      <m:t>=8, </m:t>
                    </m:r>
                    <m:r>
                      <a:rPr lang="en-US" altLang="zh-TW" sz="2400" b="0" i="1" smtClean="0">
                        <a:latin typeface="Cambria Math"/>
                      </a:rPr>
                      <m:t>𝑓</m:t>
                    </m:r>
                    <m:d>
                      <m:dPr>
                        <m:ctrlPr>
                          <a:rPr lang="en-US" altLang="zh-TW" sz="2400" b="0" i="1" smtClean="0">
                            <a:latin typeface="Cambria Math"/>
                          </a:rPr>
                        </m:ctrlPr>
                      </m:dPr>
                      <m:e>
                        <m:r>
                          <a:rPr lang="en-US" altLang="zh-TW" sz="2400" b="0" i="1" smtClean="0">
                            <a:latin typeface="Cambria Math"/>
                          </a:rPr>
                          <m:t>𝑛</m:t>
                        </m:r>
                      </m:e>
                    </m:d>
                    <m:r>
                      <a:rPr lang="en-US" altLang="zh-TW" sz="2400" b="0" i="1" smtClean="0">
                        <a:latin typeface="Cambria Math"/>
                      </a:rPr>
                      <m:t>=2</m:t>
                    </m:r>
                  </m:oMath>
                </a14:m>
                <a:endParaRPr lang="en-US" altLang="zh-TW" sz="2400" dirty="0" smtClean="0"/>
              </a:p>
              <a:p>
                <a14:m>
                  <m:oMath xmlns:m="http://schemas.openxmlformats.org/officeDocument/2006/math">
                    <m:sSub>
                      <m:sSubPr>
                        <m:ctrlPr>
                          <a:rPr lang="en-US" altLang="zh-TW" sz="2400" i="1">
                            <a:latin typeface="Cambria Math"/>
                          </a:rPr>
                        </m:ctrlPr>
                      </m:sSubPr>
                      <m:e>
                        <m:r>
                          <a:rPr lang="en-US" altLang="zh-TW" sz="2400" i="1">
                            <a:latin typeface="Cambria Math"/>
                          </a:rPr>
                          <m:t>ℳ</m:t>
                        </m:r>
                      </m:e>
                      <m:sub>
                        <m:r>
                          <a:rPr lang="en-US" altLang="zh-TW" sz="2400" i="1">
                            <a:latin typeface="Cambria Math"/>
                          </a:rPr>
                          <m:t>1</m:t>
                        </m:r>
                      </m:sub>
                    </m:sSub>
                  </m:oMath>
                </a14:m>
                <a:endParaRPr lang="zh-TW" altLang="en-US" sz="2400" dirty="0"/>
              </a:p>
            </p:txBody>
          </p:sp>
        </mc:Choice>
        <mc:Fallback>
          <p:sp>
            <p:nvSpPr>
              <p:cNvPr id="4" name="內容版面配置區 3"/>
              <p:cNvSpPr>
                <a:spLocks noGrp="1" noRot="1" noChangeAspect="1" noMove="1" noResize="1" noEditPoints="1" noAdjustHandles="1" noChangeArrowheads="1" noChangeShapeType="1" noTextEdit="1"/>
              </p:cNvSpPr>
              <p:nvPr>
                <p:ph idx="1"/>
              </p:nvPr>
            </p:nvSpPr>
            <p:spPr>
              <a:xfrm>
                <a:off x="457200" y="1567333"/>
                <a:ext cx="8229600" cy="4525963"/>
              </a:xfrm>
              <a:blipFill rotWithShape="1">
                <a:blip r:embed="rId3" cstate="print"/>
                <a:stretch>
                  <a:fillRect l="-963"/>
                </a:stretch>
              </a:blipFill>
            </p:spPr>
            <p:txBody>
              <a:bodyPr/>
              <a:lstStyle/>
              <a:p>
                <a:r>
                  <a:rPr lang="zh-TW" altLang="en-US">
                    <a:noFill/>
                  </a:rPr>
                  <a:t> </a:t>
                </a:r>
              </a:p>
            </p:txBody>
          </p:sp>
        </mc:Fallback>
      </mc:AlternateContent>
      <p:sp>
        <p:nvSpPr>
          <p:cNvPr id="2" name="標題 1"/>
          <p:cNvSpPr>
            <a:spLocks noGrp="1"/>
          </p:cNvSpPr>
          <p:nvPr>
            <p:ph type="title"/>
          </p:nvPr>
        </p:nvSpPr>
        <p:spPr/>
        <p:txBody>
          <a:bodyPr/>
          <a:lstStyle/>
          <a:p>
            <a:r>
              <a:rPr lang="en-US" altLang="zh-TW" dirty="0" smtClean="0"/>
              <a:t>Example </a:t>
            </a:r>
            <a:r>
              <a:rPr lang="en-US" altLang="zh-TW" sz="2000" dirty="0" smtClean="0"/>
              <a:t>(2/6)</a:t>
            </a:r>
            <a:endParaRPr lang="zh-TW" altLang="en-US" sz="20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36" name="文字方塊 35"/>
              <p:cNvSpPr txBox="1"/>
              <p:nvPr/>
            </p:nvSpPr>
            <p:spPr>
              <a:xfrm>
                <a:off x="5581520" y="2492896"/>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5581520" y="2492896"/>
                <a:ext cx="2016224" cy="400110"/>
              </a:xfrm>
              <a:prstGeom prst="rect">
                <a:avLst/>
              </a:prstGeom>
              <a:blipFill rotWithShape="1">
                <a:blip r:embed="rId5" cstate="print"/>
                <a:stretch>
                  <a:fillRect t="-4286" b="-21429"/>
                </a:stretch>
              </a:blipFill>
            </p:spPr>
            <p:txBody>
              <a:bodyPr/>
              <a:lstStyle/>
              <a:p>
                <a:r>
                  <a:rPr lang="zh-TW" altLang="en-US">
                    <a:noFill/>
                  </a:rPr>
                  <a:t> </a:t>
                </a:r>
              </a:p>
            </p:txBody>
          </p:sp>
        </mc:Fallback>
      </mc:AlternateContent>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6503" y="2901904"/>
            <a:ext cx="3600400" cy="3503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48" name="直線接點 2047"/>
          <p:cNvCxnSpPr/>
          <p:nvPr/>
        </p:nvCxnSpPr>
        <p:spPr>
          <a:xfrm>
            <a:off x="2843808"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3995936"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148064" y="1268760"/>
            <a:ext cx="0" cy="849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5" name="文字方塊 4"/>
              <p:cNvSpPr txBox="1"/>
              <p:nvPr/>
            </p:nvSpPr>
            <p:spPr>
              <a:xfrm>
                <a:off x="5220072" y="3068960"/>
                <a:ext cx="3816424" cy="3046988"/>
              </a:xfrm>
              <a:prstGeom prst="rect">
                <a:avLst/>
              </a:prstGeom>
              <a:noFill/>
            </p:spPr>
            <p:txBody>
              <a:bodyPr wrap="square" rtlCol="0">
                <a:spAutoFit/>
              </a:bodyPr>
              <a:lstStyle/>
              <a:p>
                <a:r>
                  <a:rPr lang="en-US" altLang="zh-TW" sz="2000" dirty="0" smtClean="0"/>
                  <a:t>Subpaths with no active value:</a:t>
                </a:r>
              </a:p>
              <a:p>
                <a:pPr algn="ctr"/>
                <a:r>
                  <a:rPr lang="en-US" altLang="zh-TW" sz="2000" dirty="0" smtClean="0"/>
                  <a:t> </a:t>
                </a:r>
                <a14:m>
                  <m:oMath xmlns:m="http://schemas.openxmlformats.org/officeDocument/2006/math">
                    <m:r>
                      <a:rPr lang="en-US" altLang="zh-TW" sz="2000" b="0" i="1" smtClean="0">
                        <a:latin typeface="Cambria Math"/>
                      </a:rPr>
                      <m:t>𝑛𝑐𝑢𝑡</m:t>
                    </m:r>
                    <m:d>
                      <m:dPr>
                        <m:ctrlPr>
                          <a:rPr lang="en-US" altLang="zh-TW" sz="2000" b="0" i="1" smtClean="0">
                            <a:latin typeface="Cambria Math"/>
                          </a:rPr>
                        </m:ctrlPr>
                      </m:dPr>
                      <m:e>
                        <m:r>
                          <a:rPr lang="en-US" altLang="zh-TW" sz="2000" b="0" i="1" smtClean="0">
                            <a:latin typeface="Cambria Math"/>
                          </a:rPr>
                          <m:t>5</m:t>
                        </m:r>
                      </m:e>
                    </m:d>
                    <m:r>
                      <a:rPr lang="en-US" altLang="zh-TW" sz="2000" b="0" i="1" smtClean="0">
                        <a:latin typeface="Cambria Math"/>
                      </a:rPr>
                      <m:t>=1</m:t>
                    </m:r>
                  </m:oMath>
                </a14:m>
                <a:endParaRPr lang="en-US" altLang="zh-TW" sz="2000" b="0" dirty="0" smtClean="0"/>
              </a:p>
              <a:p>
                <a:pPr algn="ctr"/>
                <a:r>
                  <a:rPr lang="en-US" altLang="zh-TW" sz="2000" dirty="0" smtClean="0"/>
                  <a:t> </a:t>
                </a:r>
                <a14:m>
                  <m:oMath xmlns:m="http://schemas.openxmlformats.org/officeDocument/2006/math">
                    <m:r>
                      <a:rPr lang="en-US" altLang="zh-TW" sz="2000" b="0" i="1" smtClean="0">
                        <a:latin typeface="Cambria Math"/>
                      </a:rPr>
                      <m:t>𝑟𝑚𝑑𝑟</m:t>
                    </m:r>
                    <m:d>
                      <m:dPr>
                        <m:ctrlPr>
                          <a:rPr lang="en-US" altLang="zh-TW" sz="2000" b="0" i="1" smtClean="0">
                            <a:latin typeface="Cambria Math"/>
                          </a:rPr>
                        </m:ctrlPr>
                      </m:dPr>
                      <m:e>
                        <m:r>
                          <a:rPr lang="en-US" altLang="zh-TW" sz="2000" b="0" i="1" smtClean="0">
                            <a:latin typeface="Cambria Math"/>
                          </a:rPr>
                          <m:t>5</m:t>
                        </m:r>
                      </m:e>
                    </m:d>
                    <m:r>
                      <a:rPr lang="en-US" altLang="zh-TW" sz="2000" b="0" i="1" smtClean="0">
                        <a:latin typeface="Cambria Math"/>
                      </a:rPr>
                      <m:t>=0</m:t>
                    </m:r>
                  </m:oMath>
                </a14:m>
                <a:endParaRPr lang="en-US" altLang="zh-TW" sz="2000" b="0" dirty="0" smtClean="0"/>
              </a:p>
              <a:p>
                <a:pPr algn="ctr"/>
                <a14:m>
                  <m:oMathPara xmlns:m="http://schemas.openxmlformats.org/officeDocument/2006/math">
                    <m:oMathParaPr>
                      <m:jc m:val="centerGroup"/>
                    </m:oMathParaPr>
                    <m:oMath xmlns:m="http://schemas.openxmlformats.org/officeDocument/2006/math">
                      <m:r>
                        <a:rPr lang="en-US" altLang="zh-TW" sz="2000" b="0" i="1" smtClean="0">
                          <a:latin typeface="Cambria Math"/>
                        </a:rPr>
                        <m:t>𝑛𝑐𝑢𝑡</m:t>
                      </m:r>
                      <m:d>
                        <m:dPr>
                          <m:ctrlPr>
                            <a:rPr lang="en-US" altLang="zh-TW" sz="2000" b="0" i="1" smtClean="0">
                              <a:latin typeface="Cambria Math"/>
                            </a:rPr>
                          </m:ctrlPr>
                        </m:dPr>
                        <m:e>
                          <m:r>
                            <a:rPr lang="en-US" altLang="zh-TW" sz="2000" b="0" i="1" smtClean="0">
                              <a:latin typeface="Cambria Math"/>
                            </a:rPr>
                            <m:t>6</m:t>
                          </m:r>
                        </m:e>
                      </m:d>
                      <m:r>
                        <a:rPr lang="en-US" altLang="zh-TW" sz="2000" b="0" i="1" smtClean="0">
                          <a:latin typeface="Cambria Math"/>
                        </a:rPr>
                        <m:t>=1</m:t>
                      </m:r>
                    </m:oMath>
                  </m:oMathPara>
                </a14:m>
                <a:endParaRPr lang="en-US" altLang="zh-TW" sz="2000" b="0" dirty="0" smtClean="0"/>
              </a:p>
              <a:p>
                <a:pPr algn="ctr"/>
                <a:r>
                  <a:rPr lang="en-US" altLang="zh-TW" sz="2000" dirty="0" smtClean="0"/>
                  <a:t> </a:t>
                </a:r>
                <a14:m>
                  <m:oMath xmlns:m="http://schemas.openxmlformats.org/officeDocument/2006/math">
                    <m:r>
                      <a:rPr lang="en-US" altLang="zh-TW" sz="2000" b="0" i="1" smtClean="0">
                        <a:latin typeface="Cambria Math"/>
                      </a:rPr>
                      <m:t>𝑟𝑚𝑑𝑟</m:t>
                    </m:r>
                    <m:d>
                      <m:dPr>
                        <m:ctrlPr>
                          <a:rPr lang="en-US" altLang="zh-TW" sz="2000" b="0" i="1" smtClean="0">
                            <a:latin typeface="Cambria Math"/>
                          </a:rPr>
                        </m:ctrlPr>
                      </m:dPr>
                      <m:e>
                        <m:r>
                          <a:rPr lang="en-US" altLang="zh-TW" sz="2000" b="0" i="1" smtClean="0">
                            <a:latin typeface="Cambria Math"/>
                          </a:rPr>
                          <m:t>6</m:t>
                        </m:r>
                      </m:e>
                    </m:d>
                    <m:r>
                      <a:rPr lang="en-US" altLang="zh-TW" sz="2000" b="0" i="1" smtClean="0">
                        <a:latin typeface="Cambria Math"/>
                      </a:rPr>
                      <m:t>=0</m:t>
                    </m:r>
                  </m:oMath>
                </a14:m>
                <a:endParaRPr lang="en-US" altLang="zh-TW" sz="2000" b="0" dirty="0" smtClean="0"/>
              </a:p>
              <a:p>
                <a:pPr algn="ctr"/>
                <a:endParaRPr lang="en-US" altLang="zh-TW" sz="1050" b="0" dirty="0" smtClean="0"/>
              </a:p>
              <a:p>
                <a:pPr algn="ctr"/>
                <a14:m>
                  <m:oMathPara xmlns:m="http://schemas.openxmlformats.org/officeDocument/2006/math">
                    <m:oMathParaPr>
                      <m:jc m:val="centerGroup"/>
                    </m:oMathParaPr>
                    <m:oMath xmlns:m="http://schemas.openxmlformats.org/officeDocument/2006/math">
                      <m:r>
                        <a:rPr lang="en-US" altLang="zh-TW" sz="2000" b="0" i="1" smtClean="0">
                          <a:latin typeface="Cambria Math"/>
                        </a:rPr>
                        <m:t>𝑛𝑐𝑢𝑡</m:t>
                      </m:r>
                      <m:d>
                        <m:dPr>
                          <m:ctrlPr>
                            <a:rPr lang="en-US" altLang="zh-TW" sz="2000" b="0" i="1" smtClean="0">
                              <a:latin typeface="Cambria Math"/>
                            </a:rPr>
                          </m:ctrlPr>
                        </m:dPr>
                        <m:e>
                          <m:r>
                            <a:rPr lang="en-US" altLang="zh-TW" sz="2000" b="0" i="1" smtClean="0">
                              <a:latin typeface="Cambria Math"/>
                            </a:rPr>
                            <m:t>7</m:t>
                          </m:r>
                        </m:e>
                      </m:d>
                      <m:r>
                        <a:rPr lang="en-US" altLang="zh-TW" sz="2000" b="0" i="1" smtClean="0">
                          <a:latin typeface="Cambria Math"/>
                        </a:rPr>
                        <m:t>=1</m:t>
                      </m:r>
                    </m:oMath>
                  </m:oMathPara>
                </a14:m>
                <a:endParaRPr lang="en-US" altLang="zh-TW" sz="2000" b="0" dirty="0" smtClean="0"/>
              </a:p>
              <a:p>
                <a:pPr algn="ctr"/>
                <a:r>
                  <a:rPr lang="en-US" altLang="zh-TW" sz="2000" dirty="0" smtClean="0"/>
                  <a:t> </a:t>
                </a:r>
                <a14:m>
                  <m:oMath xmlns:m="http://schemas.openxmlformats.org/officeDocument/2006/math">
                    <m:r>
                      <a:rPr lang="en-US" altLang="zh-TW" sz="2000" b="0" i="1" smtClean="0">
                        <a:latin typeface="Cambria Math"/>
                      </a:rPr>
                      <m:t>𝑟𝑚𝑑𝑟</m:t>
                    </m:r>
                    <m:d>
                      <m:dPr>
                        <m:ctrlPr>
                          <a:rPr lang="en-US" altLang="zh-TW" sz="2000" b="0" i="1" smtClean="0">
                            <a:latin typeface="Cambria Math"/>
                          </a:rPr>
                        </m:ctrlPr>
                      </m:dPr>
                      <m:e>
                        <m:r>
                          <a:rPr lang="en-US" altLang="zh-TW" sz="2000" b="0" i="1" smtClean="0">
                            <a:latin typeface="Cambria Math"/>
                          </a:rPr>
                          <m:t>7</m:t>
                        </m:r>
                      </m:e>
                    </m:d>
                    <m:r>
                      <a:rPr lang="en-US" altLang="zh-TW" sz="2000" b="0" i="1" smtClean="0">
                        <a:latin typeface="Cambria Math"/>
                      </a:rPr>
                      <m:t>=0</m:t>
                    </m:r>
                  </m:oMath>
                </a14:m>
                <a:endParaRPr lang="en-US" altLang="zh-TW" sz="2000" b="0" dirty="0" smtClean="0"/>
              </a:p>
              <a:p>
                <a:pPr algn="ctr"/>
                <a:r>
                  <a:rPr lang="en-US" altLang="zh-TW" sz="2000" dirty="0" smtClean="0"/>
                  <a:t> </a:t>
                </a:r>
                <a14:m>
                  <m:oMath xmlns:m="http://schemas.openxmlformats.org/officeDocument/2006/math">
                    <m:r>
                      <a:rPr lang="en-US" altLang="zh-TW" sz="2000" b="0" i="1" smtClean="0">
                        <a:latin typeface="Cambria Math"/>
                      </a:rPr>
                      <m:t>𝑛𝑐𝑢𝑡</m:t>
                    </m:r>
                    <m:d>
                      <m:dPr>
                        <m:ctrlPr>
                          <a:rPr lang="en-US" altLang="zh-TW" sz="2000" b="0" i="1" smtClean="0">
                            <a:latin typeface="Cambria Math"/>
                          </a:rPr>
                        </m:ctrlPr>
                      </m:dPr>
                      <m:e>
                        <m:r>
                          <a:rPr lang="en-US" altLang="zh-TW" sz="2000" b="0" i="1" smtClean="0">
                            <a:latin typeface="Cambria Math"/>
                          </a:rPr>
                          <m:t>8</m:t>
                        </m:r>
                      </m:e>
                    </m:d>
                    <m:r>
                      <a:rPr lang="en-US" altLang="zh-TW" sz="2000" b="0" i="1" smtClean="0">
                        <a:latin typeface="Cambria Math"/>
                      </a:rPr>
                      <m:t>=0</m:t>
                    </m:r>
                  </m:oMath>
                </a14:m>
                <a:endParaRPr lang="en-US" altLang="zh-TW" sz="2000" b="0" dirty="0" smtClean="0"/>
              </a:p>
              <a:p>
                <a:pPr algn="ctr"/>
                <a:r>
                  <a:rPr lang="en-US" altLang="zh-TW" sz="2000" dirty="0" smtClean="0"/>
                  <a:t> </a:t>
                </a:r>
                <a14:m>
                  <m:oMath xmlns:m="http://schemas.openxmlformats.org/officeDocument/2006/math">
                    <m:r>
                      <a:rPr lang="en-US" altLang="zh-TW" sz="2000" b="0" i="1" smtClean="0">
                        <a:latin typeface="Cambria Math"/>
                      </a:rPr>
                      <m:t>𝑟𝑚𝑑𝑟</m:t>
                    </m:r>
                    <m:d>
                      <m:dPr>
                        <m:ctrlPr>
                          <a:rPr lang="en-US" altLang="zh-TW" sz="2000" b="0" i="1" smtClean="0">
                            <a:latin typeface="Cambria Math"/>
                          </a:rPr>
                        </m:ctrlPr>
                      </m:dPr>
                      <m:e>
                        <m:r>
                          <a:rPr lang="en-US" altLang="zh-TW" sz="2000" b="0" i="1" smtClean="0">
                            <a:latin typeface="Cambria Math"/>
                          </a:rPr>
                          <m:t>8</m:t>
                        </m:r>
                      </m:e>
                    </m:d>
                    <m:r>
                      <a:rPr lang="en-US" altLang="zh-TW" sz="2000" b="0" i="1" smtClean="0">
                        <a:latin typeface="Cambria Math"/>
                      </a:rPr>
                      <m:t>=8</m:t>
                    </m:r>
                  </m:oMath>
                </a14:m>
                <a:endParaRPr lang="en-US" altLang="zh-TW" sz="2000" dirty="0" smtClean="0"/>
              </a:p>
            </p:txBody>
          </p:sp>
        </mc:Choice>
        <mc:Fallback>
          <p:sp>
            <p:nvSpPr>
              <p:cNvPr id="5" name="文字方塊 4"/>
              <p:cNvSpPr txBox="1">
                <a:spLocks noRot="1" noChangeAspect="1" noMove="1" noResize="1" noEditPoints="1" noAdjustHandles="1" noChangeArrowheads="1" noChangeShapeType="1" noTextEdit="1"/>
              </p:cNvSpPr>
              <p:nvPr/>
            </p:nvSpPr>
            <p:spPr>
              <a:xfrm>
                <a:off x="5220072" y="3068960"/>
                <a:ext cx="3816424" cy="3046988"/>
              </a:xfrm>
              <a:prstGeom prst="rect">
                <a:avLst/>
              </a:prstGeom>
              <a:blipFill rotWithShape="1">
                <a:blip r:embed="rId7" cstate="print"/>
                <a:stretch>
                  <a:fillRect l="-1597" t="-1000"/>
                </a:stretch>
              </a:blipFill>
            </p:spPr>
            <p:txBody>
              <a:bodyPr/>
              <a:lstStyle/>
              <a:p>
                <a:r>
                  <a:rPr lang="zh-TW" altLang="en-US">
                    <a:noFill/>
                  </a:rPr>
                  <a:t> </a:t>
                </a:r>
              </a:p>
            </p:txBody>
          </p:sp>
        </mc:Fallback>
      </mc:AlternateContent>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93973" y="3553941"/>
            <a:ext cx="100965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15473" y="4938489"/>
            <a:ext cx="1038225" cy="86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13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charRg st="2" end="2"/>
                                            </p:txEl>
                                          </p:spTgt>
                                        </p:tgtEl>
                                        <p:attrNameLst>
                                          <p:attrName>style.visibility</p:attrName>
                                        </p:attrNameLst>
                                      </p:cBhvr>
                                      <p:to>
                                        <p:strVal val="visible"/>
                                      </p:to>
                                    </p:set>
                                    <p:animEffect transition="in" filter="fade">
                                      <p:cBhvr>
                                        <p:cTn id="15" dur="500"/>
                                        <p:tgtEl>
                                          <p:spTgt spid="5">
                                            <p:txEl>
                                              <p:char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charRg st="2" end="2"/>
                                            </p:txEl>
                                          </p:spTgt>
                                        </p:tgtEl>
                                        <p:attrNameLst>
                                          <p:attrName>style.visibility</p:attrName>
                                        </p:attrNameLst>
                                      </p:cBhvr>
                                      <p:to>
                                        <p:strVal val="visible"/>
                                      </p:to>
                                    </p:set>
                                    <p:animEffect transition="in" filter="fade">
                                      <p:cBhvr>
                                        <p:cTn id="18" dur="500"/>
                                        <p:tgtEl>
                                          <p:spTgt spid="5">
                                            <p:txEl>
                                              <p:char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charRg st="2" end="2"/>
                                            </p:txEl>
                                          </p:spTgt>
                                        </p:tgtEl>
                                        <p:attrNameLst>
                                          <p:attrName>style.visibility</p:attrName>
                                        </p:attrNameLst>
                                      </p:cBhvr>
                                      <p:to>
                                        <p:strVal val="visible"/>
                                      </p:to>
                                    </p:set>
                                    <p:animEffect transition="in" filter="fade">
                                      <p:cBhvr>
                                        <p:cTn id="21" dur="500"/>
                                        <p:tgtEl>
                                          <p:spTgt spid="5">
                                            <p:txEl>
                                              <p:char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charRg st="2" end="2"/>
                                            </p:txEl>
                                          </p:spTgt>
                                        </p:tgtEl>
                                        <p:attrNameLst>
                                          <p:attrName>style.visibility</p:attrName>
                                        </p:attrNameLst>
                                      </p:cBhvr>
                                      <p:to>
                                        <p:strVal val="visible"/>
                                      </p:to>
                                    </p:set>
                                    <p:animEffect transition="in" filter="fade">
                                      <p:cBhvr>
                                        <p:cTn id="24" dur="500"/>
                                        <p:tgtEl>
                                          <p:spTgt spid="5">
                                            <p:txEl>
                                              <p:char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charRg st="2" end="2"/>
                                            </p:txEl>
                                          </p:spTgt>
                                        </p:tgtEl>
                                        <p:attrNameLst>
                                          <p:attrName>style.visibility</p:attrName>
                                        </p:attrNameLst>
                                      </p:cBhvr>
                                      <p:to>
                                        <p:strVal val="visible"/>
                                      </p:to>
                                    </p:set>
                                    <p:animEffect transition="in" filter="fade">
                                      <p:cBhvr>
                                        <p:cTn id="29" dur="500"/>
                                        <p:tgtEl>
                                          <p:spTgt spid="5">
                                            <p:txEl>
                                              <p:char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charRg st="2" end="2"/>
                                            </p:txEl>
                                          </p:spTgt>
                                        </p:tgtEl>
                                        <p:attrNameLst>
                                          <p:attrName>style.visibility</p:attrName>
                                        </p:attrNameLst>
                                      </p:cBhvr>
                                      <p:to>
                                        <p:strVal val="visible"/>
                                      </p:to>
                                    </p:set>
                                    <p:animEffect transition="in" filter="fade">
                                      <p:cBhvr>
                                        <p:cTn id="32" dur="500"/>
                                        <p:tgtEl>
                                          <p:spTgt spid="5">
                                            <p:txEl>
                                              <p:char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charRg st="2" end="2"/>
                                            </p:txEl>
                                          </p:spTgt>
                                        </p:tgtEl>
                                        <p:attrNameLst>
                                          <p:attrName>style.visibility</p:attrName>
                                        </p:attrNameLst>
                                      </p:cBhvr>
                                      <p:to>
                                        <p:strVal val="visible"/>
                                      </p:to>
                                    </p:set>
                                    <p:animEffect transition="in" filter="fade">
                                      <p:cBhvr>
                                        <p:cTn id="35" dur="500"/>
                                        <p:tgtEl>
                                          <p:spTgt spid="5">
                                            <p:txEl>
                                              <p:char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charRg st="2" end="2"/>
                                            </p:txEl>
                                          </p:spTgt>
                                        </p:tgtEl>
                                        <p:attrNameLst>
                                          <p:attrName>style.visibility</p:attrName>
                                        </p:attrNameLst>
                                      </p:cBhvr>
                                      <p:to>
                                        <p:strVal val="visible"/>
                                      </p:to>
                                    </p:set>
                                    <p:animEffect transition="in" filter="fade">
                                      <p:cBhvr>
                                        <p:cTn id="38" dur="500"/>
                                        <p:tgtEl>
                                          <p:spTgt spid="5">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sz="2000" dirty="0" smtClean="0"/>
              <a:t>(3/6)</a:t>
            </a:r>
            <a:endParaRPr lang="zh-TW" altLang="en-US" dirty="0"/>
          </a:p>
        </p:txBody>
      </p:sp>
      <mc:AlternateContent xmlns:mc="http://schemas.openxmlformats.org/markup-compatibility/2006">
        <mc:Choice xmlns:a14="http://schemas.microsoft.com/office/drawing/2010/main" xmlns="" Requires="a14">
          <p:sp>
            <p:nvSpPr>
              <p:cNvPr id="5" name="內容版面配置區 4"/>
              <p:cNvSpPr>
                <a:spLocks noGrp="1"/>
              </p:cNvSpPr>
              <p:nvPr>
                <p:ph sz="half" idx="2"/>
              </p:nvPr>
            </p:nvSpPr>
            <p:spPr>
              <a:xfrm>
                <a:off x="4061792" y="2708920"/>
                <a:ext cx="4686672" cy="2365723"/>
              </a:xfrm>
            </p:spPr>
            <p:txBody>
              <a:bodyPr/>
              <a:lstStyle/>
              <a:p>
                <a:r>
                  <a:rPr lang="en-US" altLang="zh-TW" dirty="0"/>
                  <a:t>Phase 2 of </a:t>
                </a:r>
                <a:r>
                  <a:rPr lang="en-US" altLang="zh-TW" i="1" dirty="0"/>
                  <a:t>algorithm</a:t>
                </a:r>
                <a:r>
                  <a:rPr lang="en-US" altLang="zh-TW" dirty="0"/>
                  <a:t> PATH1</a:t>
                </a:r>
                <a:r>
                  <a:rPr lang="en-US" altLang="zh-TW" dirty="0" smtClean="0"/>
                  <a:t>:</a:t>
                </a:r>
                <a:endParaRPr lang="en-US" altLang="zh-TW" dirty="0"/>
              </a:p>
              <a:p>
                <a:pPr lvl="1"/>
                <a:r>
                  <a:rPr lang="en-US" altLang="zh-TW" dirty="0"/>
                  <a:t>Only </a:t>
                </a:r>
                <a:r>
                  <a:rPr lang="en-US" altLang="zh-TW" dirty="0" smtClean="0"/>
                  <a:t>test </a:t>
                </a:r>
                <a:r>
                  <a:rPr lang="en-US" altLang="zh-TW" dirty="0"/>
                  <a:t>a value </a:t>
                </a:r>
                <a14:m>
                  <m:oMath xmlns:m="http://schemas.openxmlformats.org/officeDocument/2006/math">
                    <m:r>
                      <a:rPr lang="en-US" altLang="zh-TW" i="1">
                        <a:latin typeface="Cambria Math"/>
                      </a:rPr>
                      <m:t>𝜆</m:t>
                    </m:r>
                  </m:oMath>
                </a14:m>
                <a:r>
                  <a:rPr lang="en-US" altLang="zh-TW" dirty="0"/>
                  <a:t> which </a:t>
                </a:r>
                <a14:m>
                  <m:oMath xmlns:m="http://schemas.openxmlformats.org/officeDocument/2006/math">
                    <m:r>
                      <a:rPr lang="en-US" altLang="zh-TW" i="1">
                        <a:latin typeface="Cambria Math"/>
                      </a:rPr>
                      <m:t>10&lt;</m:t>
                    </m:r>
                    <m:r>
                      <a:rPr lang="en-US" altLang="zh-TW" i="1">
                        <a:latin typeface="Cambria Math"/>
                      </a:rPr>
                      <m:t>𝜆</m:t>
                    </m:r>
                    <m:r>
                      <a:rPr lang="en-US" altLang="zh-TW" i="1">
                        <a:latin typeface="Cambria Math"/>
                      </a:rPr>
                      <m:t>&lt;13</m:t>
                    </m:r>
                  </m:oMath>
                </a14:m>
                <a:endParaRPr lang="en-US" altLang="zh-TW" dirty="0"/>
              </a:p>
              <a:p>
                <a:pPr lvl="1"/>
                <a:r>
                  <a:rPr lang="en-US" altLang="zh-TW" dirty="0" smtClean="0"/>
                  <a:t>Test </a:t>
                </a:r>
                <a:r>
                  <a:rPr lang="en-US" altLang="zh-TW" dirty="0"/>
                  <a:t>feasibility of </a:t>
                </a:r>
                <a14:m>
                  <m:oMath xmlns:m="http://schemas.openxmlformats.org/officeDocument/2006/math">
                    <m:r>
                      <a:rPr lang="en-US" altLang="zh-TW" i="1">
                        <a:latin typeface="Cambria Math"/>
                      </a:rPr>
                      <m:t>𝜆</m:t>
                    </m:r>
                  </m:oMath>
                </a14:m>
                <a:r>
                  <a:rPr lang="en-US" altLang="zh-TW" dirty="0"/>
                  <a:t> using </a:t>
                </a:r>
                <a14:m>
                  <m:oMath xmlns:m="http://schemas.openxmlformats.org/officeDocument/2006/math">
                    <m:r>
                      <a:rPr lang="en-US" altLang="zh-TW" i="1">
                        <a:latin typeface="Cambria Math"/>
                      </a:rPr>
                      <m:t>𝐹𝑇𝐸𝑆𝑇</m:t>
                    </m:r>
                    <m:r>
                      <a:rPr lang="en-US" altLang="zh-TW" i="1">
                        <a:latin typeface="Cambria Math"/>
                      </a:rPr>
                      <m:t>1</m:t>
                    </m:r>
                  </m:oMath>
                </a14:m>
                <a:endParaRPr lang="zh-TW" altLang="en-US" dirty="0"/>
              </a:p>
            </p:txBody>
          </p:sp>
        </mc:Choice>
        <mc:Fallback>
          <p:sp>
            <p:nvSpPr>
              <p:cNvPr id="5" name="內容版面配置區 4"/>
              <p:cNvSpPr>
                <a:spLocks noGrp="1" noRot="1" noChangeAspect="1" noMove="1" noResize="1" noEditPoints="1" noAdjustHandles="1" noChangeArrowheads="1" noChangeShapeType="1" noTextEdit="1"/>
              </p:cNvSpPr>
              <p:nvPr>
                <p:ph sz="half" idx="2"/>
              </p:nvPr>
            </p:nvSpPr>
            <p:spPr>
              <a:xfrm>
                <a:off x="4061792" y="2708920"/>
                <a:ext cx="4686672" cy="2365723"/>
              </a:xfrm>
              <a:blipFill rotWithShape="1">
                <a:blip r:embed="rId3" cstate="print"/>
                <a:stretch>
                  <a:fillRect l="-2211" t="-2320" r="-780"/>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36" name="文字方塊 35"/>
              <p:cNvSpPr txBox="1"/>
              <p:nvPr/>
            </p:nvSpPr>
            <p:spPr>
              <a:xfrm>
                <a:off x="827584"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827584" y="2564904"/>
                <a:ext cx="2016224" cy="400110"/>
              </a:xfrm>
              <a:prstGeom prst="rect">
                <a:avLst/>
              </a:prstGeom>
              <a:blipFill rotWithShape="1">
                <a:blip r:embed="rId5" cstate="print"/>
                <a:stretch>
                  <a:fillRect t="-4348" b="-23188"/>
                </a:stretch>
              </a:blipFill>
            </p:spPr>
            <p:txBody>
              <a:bodyPr/>
              <a:lstStyle/>
              <a:p>
                <a:r>
                  <a:rPr lang="zh-TW" altLang="en-US">
                    <a:noFill/>
                  </a:rPr>
                  <a:t> </a:t>
                </a:r>
              </a:p>
            </p:txBody>
          </p:sp>
        </mc:Fallback>
      </mc:AlternateContent>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3140968"/>
            <a:ext cx="3460588" cy="3642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58" name="直線接點 2057"/>
          <p:cNvCxnSpPr/>
          <p:nvPr/>
        </p:nvCxnSpPr>
        <p:spPr>
          <a:xfrm>
            <a:off x="2386246" y="3573016"/>
            <a:ext cx="0" cy="2808312"/>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060" name="直線接點 2059"/>
          <p:cNvCxnSpPr/>
          <p:nvPr/>
        </p:nvCxnSpPr>
        <p:spPr>
          <a:xfrm>
            <a:off x="683568" y="5116180"/>
            <a:ext cx="3100548"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xmlns="" Requires="a14">
          <p:sp>
            <p:nvSpPr>
              <p:cNvPr id="2062" name="文字方塊 2061"/>
              <p:cNvSpPr txBox="1"/>
              <p:nvPr/>
            </p:nvSpPr>
            <p:spPr>
              <a:xfrm>
                <a:off x="4499992" y="5373216"/>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=1.5</m:t>
                    </m:r>
                  </m:oMath>
                </a14:m>
                <a:r>
                  <a:rPr lang="zh-TW" altLang="en-US" sz="2000" dirty="0" smtClean="0"/>
                  <a:t> </a:t>
                </a:r>
                <a:endParaRPr lang="zh-TW" altLang="en-US" sz="2000" dirty="0"/>
              </a:p>
            </p:txBody>
          </p:sp>
        </mc:Choice>
        <mc:Fallback>
          <p:sp>
            <p:nvSpPr>
              <p:cNvPr id="2062" name="文字方塊 2061"/>
              <p:cNvSpPr txBox="1">
                <a:spLocks noRot="1" noChangeAspect="1" noMove="1" noResize="1" noEditPoints="1" noAdjustHandles="1" noChangeArrowheads="1" noChangeShapeType="1" noTextEdit="1"/>
              </p:cNvSpPr>
              <p:nvPr/>
            </p:nvSpPr>
            <p:spPr>
              <a:xfrm>
                <a:off x="4499992" y="5373216"/>
                <a:ext cx="2016224" cy="400110"/>
              </a:xfrm>
              <a:prstGeom prst="rect">
                <a:avLst/>
              </a:prstGeom>
              <a:blipFill rotWithShape="1">
                <a:blip r:embed="rId7"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61" name="文字方塊 60"/>
              <p:cNvSpPr txBox="1"/>
              <p:nvPr/>
            </p:nvSpPr>
            <p:spPr>
              <a:xfrm>
                <a:off x="4499992" y="5693186"/>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m:t>
                    </m:r>
                  </m:oMath>
                </a14:m>
                <a:r>
                  <a:rPr lang="en-US" altLang="zh-TW" sz="2000" dirty="0" smtClean="0"/>
                  <a:t>17</a:t>
                </a:r>
                <a:r>
                  <a:rPr lang="zh-TW" altLang="en-US" sz="2000" dirty="0" smtClean="0"/>
                  <a:t> </a:t>
                </a:r>
                <a:endParaRPr lang="zh-TW" altLang="en-US" sz="2000" dirty="0"/>
              </a:p>
            </p:txBody>
          </p:sp>
        </mc:Choice>
        <mc:Fallback>
          <p:sp>
            <p:nvSpPr>
              <p:cNvPr id="61" name="文字方塊 60"/>
              <p:cNvSpPr txBox="1">
                <a:spLocks noRot="1" noChangeAspect="1" noMove="1" noResize="1" noEditPoints="1" noAdjustHandles="1" noChangeArrowheads="1" noChangeShapeType="1" noTextEdit="1"/>
              </p:cNvSpPr>
              <p:nvPr/>
            </p:nvSpPr>
            <p:spPr>
              <a:xfrm>
                <a:off x="4499992" y="5693186"/>
                <a:ext cx="2016224" cy="400110"/>
              </a:xfrm>
              <a:prstGeom prst="rect">
                <a:avLst/>
              </a:prstGeom>
              <a:blipFill rotWithShape="1">
                <a:blip r:embed="rId8" cstate="print"/>
                <a:stretch>
                  <a:fillRect t="-7576" b="-257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37339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500"/>
                                        <p:tgtEl>
                                          <p:spTgt spid="2060"/>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500"/>
                                        <p:tgtEl>
                                          <p:spTgt spid="20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sz="2000" dirty="0" smtClean="0"/>
              <a:t>(4/6)</a:t>
            </a:r>
            <a:endParaRPr lang="zh-TW" altLang="en-US" dirty="0"/>
          </a:p>
        </p:txBody>
      </p:sp>
      <mc:AlternateContent xmlns:mc="http://schemas.openxmlformats.org/markup-compatibility/2006">
        <mc:Choice xmlns:a14="http://schemas.microsoft.com/office/drawing/2010/main" xmlns="" Requires="a14">
          <p:sp>
            <p:nvSpPr>
              <p:cNvPr id="5" name="內容版面配置區 4"/>
              <p:cNvSpPr>
                <a:spLocks noGrp="1"/>
              </p:cNvSpPr>
              <p:nvPr>
                <p:ph sz="half" idx="2"/>
              </p:nvPr>
            </p:nvSpPr>
            <p:spPr>
              <a:xfrm>
                <a:off x="4061792" y="2708920"/>
                <a:ext cx="4686672" cy="2365723"/>
              </a:xfrm>
            </p:spPr>
            <p:txBody>
              <a:bodyPr/>
              <a:lstStyle/>
              <a:p>
                <a:r>
                  <a:rPr lang="en-US" altLang="zh-TW" dirty="0"/>
                  <a:t>Phase 2 of </a:t>
                </a:r>
                <a:r>
                  <a:rPr lang="en-US" altLang="zh-TW" i="1" dirty="0"/>
                  <a:t>algorithm</a:t>
                </a:r>
                <a:r>
                  <a:rPr lang="en-US" altLang="zh-TW" dirty="0"/>
                  <a:t> PATH1</a:t>
                </a:r>
                <a:r>
                  <a:rPr lang="en-US" altLang="zh-TW" dirty="0" smtClean="0"/>
                  <a:t>:</a:t>
                </a:r>
                <a:endParaRPr lang="en-US" altLang="zh-TW" dirty="0"/>
              </a:p>
              <a:p>
                <a:pPr lvl="1"/>
                <a:r>
                  <a:rPr lang="en-US" altLang="zh-TW" dirty="0"/>
                  <a:t>Only consider a value </a:t>
                </a:r>
                <a14:m>
                  <m:oMath xmlns:m="http://schemas.openxmlformats.org/officeDocument/2006/math">
                    <m:r>
                      <a:rPr lang="en-US" altLang="zh-TW" i="1">
                        <a:latin typeface="Cambria Math"/>
                      </a:rPr>
                      <m:t>𝜆</m:t>
                    </m:r>
                  </m:oMath>
                </a14:m>
                <a:r>
                  <a:rPr lang="en-US" altLang="zh-TW" dirty="0"/>
                  <a:t> which </a:t>
                </a:r>
                <a14:m>
                  <m:oMath xmlns:m="http://schemas.openxmlformats.org/officeDocument/2006/math">
                    <m:r>
                      <a:rPr lang="en-US" altLang="zh-TW" i="1">
                        <a:latin typeface="Cambria Math"/>
                      </a:rPr>
                      <m:t>10&lt;</m:t>
                    </m:r>
                    <m:r>
                      <a:rPr lang="en-US" altLang="zh-TW" i="1">
                        <a:latin typeface="Cambria Math"/>
                      </a:rPr>
                      <m:t>𝜆</m:t>
                    </m:r>
                    <m:r>
                      <a:rPr lang="en-US" altLang="zh-TW" i="1">
                        <a:latin typeface="Cambria Math"/>
                      </a:rPr>
                      <m:t>&lt;13</m:t>
                    </m:r>
                  </m:oMath>
                </a14:m>
                <a:endParaRPr lang="en-US" altLang="zh-TW" dirty="0"/>
              </a:p>
              <a:p>
                <a:pPr lvl="1"/>
                <a:r>
                  <a:rPr lang="en-US" altLang="zh-TW" dirty="0" smtClean="0"/>
                  <a:t>Test </a:t>
                </a:r>
                <a:r>
                  <a:rPr lang="en-US" altLang="zh-TW" dirty="0"/>
                  <a:t>feasibility of </a:t>
                </a:r>
                <a14:m>
                  <m:oMath xmlns:m="http://schemas.openxmlformats.org/officeDocument/2006/math">
                    <m:r>
                      <a:rPr lang="en-US" altLang="zh-TW" i="1">
                        <a:latin typeface="Cambria Math"/>
                      </a:rPr>
                      <m:t>𝜆</m:t>
                    </m:r>
                  </m:oMath>
                </a14:m>
                <a:r>
                  <a:rPr lang="en-US" altLang="zh-TW" dirty="0"/>
                  <a:t> using </a:t>
                </a:r>
                <a14:m>
                  <m:oMath xmlns:m="http://schemas.openxmlformats.org/officeDocument/2006/math">
                    <m:r>
                      <a:rPr lang="en-US" altLang="zh-TW" i="1">
                        <a:latin typeface="Cambria Math"/>
                      </a:rPr>
                      <m:t>𝐹𝑇𝐸𝑆𝑇</m:t>
                    </m:r>
                    <m:r>
                      <a:rPr lang="en-US" altLang="zh-TW" i="1">
                        <a:latin typeface="Cambria Math"/>
                      </a:rPr>
                      <m:t>1</m:t>
                    </m:r>
                  </m:oMath>
                </a14:m>
                <a:endParaRPr lang="zh-TW" altLang="en-US" dirty="0"/>
              </a:p>
            </p:txBody>
          </p:sp>
        </mc:Choice>
        <mc:Fallback>
          <p:sp>
            <p:nvSpPr>
              <p:cNvPr id="5" name="內容版面配置區 4"/>
              <p:cNvSpPr>
                <a:spLocks noGrp="1" noRot="1" noChangeAspect="1" noMove="1" noResize="1" noEditPoints="1" noAdjustHandles="1" noChangeArrowheads="1" noChangeShapeType="1" noTextEdit="1"/>
              </p:cNvSpPr>
              <p:nvPr>
                <p:ph sz="half" idx="2"/>
              </p:nvPr>
            </p:nvSpPr>
            <p:spPr>
              <a:xfrm>
                <a:off x="4061792" y="2708920"/>
                <a:ext cx="4686672" cy="2365723"/>
              </a:xfrm>
              <a:blipFill rotWithShape="1">
                <a:blip r:embed="rId3" cstate="print"/>
                <a:stretch>
                  <a:fillRect l="-2211" t="-2320" r="-1691"/>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36" name="文字方塊 35"/>
              <p:cNvSpPr txBox="1"/>
              <p:nvPr/>
            </p:nvSpPr>
            <p:spPr>
              <a:xfrm>
                <a:off x="827584"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827584" y="2564904"/>
                <a:ext cx="2016224" cy="400110"/>
              </a:xfrm>
              <a:prstGeom prst="rect">
                <a:avLst/>
              </a:prstGeom>
              <a:blipFill rotWithShape="1">
                <a:blip r:embed="rId5" cstate="print"/>
                <a:stretch>
                  <a:fillRect t="-4348" b="-23188"/>
                </a:stretch>
              </a:blipFill>
            </p:spPr>
            <p:txBody>
              <a:bodyPr/>
              <a:lstStyle/>
              <a:p>
                <a:r>
                  <a:rPr lang="zh-TW" altLang="en-US">
                    <a:noFill/>
                  </a:rPr>
                  <a:t> </a:t>
                </a:r>
              </a:p>
            </p:txBody>
          </p:sp>
        </mc:Fallback>
      </mc:AlternateContent>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3356" y="3717032"/>
            <a:ext cx="3160588" cy="2875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10" name="文字方塊 9"/>
              <p:cNvSpPr txBox="1"/>
              <p:nvPr/>
            </p:nvSpPr>
            <p:spPr>
              <a:xfrm>
                <a:off x="4499992" y="5373216"/>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=16.5</m:t>
                    </m:r>
                  </m:oMath>
                </a14:m>
                <a:r>
                  <a:rPr lang="zh-TW" altLang="en-US" sz="2000" dirty="0" smtClean="0"/>
                  <a:t> </a:t>
                </a:r>
                <a:endParaRPr lang="zh-TW" altLang="en-US" sz="2000" dirty="0"/>
              </a:p>
            </p:txBody>
          </p:sp>
        </mc:Choice>
        <mc:Fallback>
          <p:sp>
            <p:nvSpPr>
              <p:cNvPr id="10" name="文字方塊 9"/>
              <p:cNvSpPr txBox="1">
                <a:spLocks noRot="1" noChangeAspect="1" noMove="1" noResize="1" noEditPoints="1" noAdjustHandles="1" noChangeArrowheads="1" noChangeShapeType="1" noTextEdit="1"/>
              </p:cNvSpPr>
              <p:nvPr/>
            </p:nvSpPr>
            <p:spPr>
              <a:xfrm>
                <a:off x="4499992" y="5373216"/>
                <a:ext cx="2016224" cy="400110"/>
              </a:xfrm>
              <a:prstGeom prst="rect">
                <a:avLst/>
              </a:prstGeom>
              <a:blipFill rotWithShape="1">
                <a:blip r:embed="rId7"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1" name="文字方塊 10"/>
              <p:cNvSpPr txBox="1"/>
              <p:nvPr/>
            </p:nvSpPr>
            <p:spPr>
              <a:xfrm>
                <a:off x="4499992" y="5765194"/>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m:t>
                    </m:r>
                  </m:oMath>
                </a14:m>
                <a:r>
                  <a:rPr lang="en-US" altLang="zh-TW" sz="2000" dirty="0" smtClean="0"/>
                  <a:t>0</a:t>
                </a:r>
                <a:r>
                  <a:rPr lang="zh-TW" altLang="en-US" sz="2000" dirty="0" smtClean="0"/>
                  <a:t> </a:t>
                </a:r>
                <a:endParaRPr lang="zh-TW" altLang="en-US" sz="2000" dirty="0"/>
              </a:p>
            </p:txBody>
          </p:sp>
        </mc:Choice>
        <mc:Fallback>
          <p:sp>
            <p:nvSpPr>
              <p:cNvPr id="11" name="文字方塊 10"/>
              <p:cNvSpPr txBox="1">
                <a:spLocks noRot="1" noChangeAspect="1" noMove="1" noResize="1" noEditPoints="1" noAdjustHandles="1" noChangeArrowheads="1" noChangeShapeType="1" noTextEdit="1"/>
              </p:cNvSpPr>
              <p:nvPr/>
            </p:nvSpPr>
            <p:spPr>
              <a:xfrm>
                <a:off x="4499992" y="5765194"/>
                <a:ext cx="2016224" cy="400110"/>
              </a:xfrm>
              <a:prstGeom prst="rect">
                <a:avLst/>
              </a:prstGeom>
              <a:blipFill rotWithShape="1">
                <a:blip r:embed="rId8" cstate="print"/>
                <a:stretch>
                  <a:fillRect t="-7692" b="-27692"/>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2" name="文字方塊 11"/>
              <p:cNvSpPr txBox="1"/>
              <p:nvPr/>
            </p:nvSpPr>
            <p:spPr>
              <a:xfrm>
                <a:off x="4499992" y="6192210"/>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m:t>
                    </m:r>
                  </m:oMath>
                </a14:m>
                <a:r>
                  <a:rPr lang="en-US" altLang="zh-TW" sz="2000" dirty="0" smtClean="0"/>
                  <a:t>7</a:t>
                </a:r>
                <a:r>
                  <a:rPr lang="zh-TW" altLang="en-US" sz="2000" dirty="0" smtClean="0"/>
                  <a:t> </a:t>
                </a:r>
                <a:endParaRPr lang="zh-TW" altLang="en-US" sz="2000" dirty="0"/>
              </a:p>
            </p:txBody>
          </p:sp>
        </mc:Choice>
        <mc:Fallback>
          <p:sp>
            <p:nvSpPr>
              <p:cNvPr id="12" name="文字方塊 11"/>
              <p:cNvSpPr txBox="1">
                <a:spLocks noRot="1" noChangeAspect="1" noMove="1" noResize="1" noEditPoints="1" noAdjustHandles="1" noChangeArrowheads="1" noChangeShapeType="1" noTextEdit="1"/>
              </p:cNvSpPr>
              <p:nvPr/>
            </p:nvSpPr>
            <p:spPr>
              <a:xfrm>
                <a:off x="4499992" y="6192210"/>
                <a:ext cx="2016224" cy="400110"/>
              </a:xfrm>
              <a:prstGeom prst="rect">
                <a:avLst/>
              </a:prstGeom>
              <a:blipFill rotWithShape="1">
                <a:blip r:embed="rId9" cstate="print"/>
                <a:stretch>
                  <a:fillRect t="-7692" b="-27692"/>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9070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sz="2000" dirty="0" smtClean="0"/>
              <a:t>(5/6)</a:t>
            </a:r>
            <a:endParaRPr lang="zh-TW" altLang="en-US" dirty="0"/>
          </a:p>
        </p:txBody>
      </p:sp>
      <mc:AlternateContent xmlns:mc="http://schemas.openxmlformats.org/markup-compatibility/2006">
        <mc:Choice xmlns:a14="http://schemas.microsoft.com/office/drawing/2010/main" xmlns="" Requires="a14">
          <p:sp>
            <p:nvSpPr>
              <p:cNvPr id="5" name="內容版面配置區 4"/>
              <p:cNvSpPr>
                <a:spLocks noGrp="1"/>
              </p:cNvSpPr>
              <p:nvPr>
                <p:ph sz="half" idx="2"/>
              </p:nvPr>
            </p:nvSpPr>
            <p:spPr>
              <a:xfrm>
                <a:off x="4061792" y="2708920"/>
                <a:ext cx="4686672" cy="2365723"/>
              </a:xfrm>
            </p:spPr>
            <p:txBody>
              <a:bodyPr/>
              <a:lstStyle/>
              <a:p>
                <a:r>
                  <a:rPr lang="en-US" altLang="zh-TW" dirty="0"/>
                  <a:t>Phase 2 of </a:t>
                </a:r>
                <a:r>
                  <a:rPr lang="en-US" altLang="zh-TW" i="1" dirty="0"/>
                  <a:t>algorithm</a:t>
                </a:r>
                <a:r>
                  <a:rPr lang="en-US" altLang="zh-TW" dirty="0"/>
                  <a:t> PATH1</a:t>
                </a:r>
                <a:r>
                  <a:rPr lang="en-US" altLang="zh-TW" dirty="0" smtClean="0"/>
                  <a:t>:</a:t>
                </a:r>
                <a:endParaRPr lang="en-US" altLang="zh-TW" dirty="0"/>
              </a:p>
              <a:p>
                <a:pPr lvl="1"/>
                <a:r>
                  <a:rPr lang="en-US" altLang="zh-TW" dirty="0"/>
                  <a:t>Only consider a value </a:t>
                </a:r>
                <a14:m>
                  <m:oMath xmlns:m="http://schemas.openxmlformats.org/officeDocument/2006/math">
                    <m:r>
                      <a:rPr lang="en-US" altLang="zh-TW" i="1">
                        <a:latin typeface="Cambria Math"/>
                      </a:rPr>
                      <m:t>𝜆</m:t>
                    </m:r>
                  </m:oMath>
                </a14:m>
                <a:r>
                  <a:rPr lang="en-US" altLang="zh-TW" dirty="0"/>
                  <a:t> which </a:t>
                </a:r>
                <a14:m>
                  <m:oMath xmlns:m="http://schemas.openxmlformats.org/officeDocument/2006/math">
                    <m:r>
                      <a:rPr lang="en-US" altLang="zh-TW" i="1">
                        <a:latin typeface="Cambria Math"/>
                      </a:rPr>
                      <m:t>10&lt;</m:t>
                    </m:r>
                    <m:r>
                      <a:rPr lang="en-US" altLang="zh-TW" i="1">
                        <a:latin typeface="Cambria Math"/>
                      </a:rPr>
                      <m:t>𝜆</m:t>
                    </m:r>
                    <m:r>
                      <a:rPr lang="en-US" altLang="zh-TW" i="1">
                        <a:latin typeface="Cambria Math"/>
                      </a:rPr>
                      <m:t>&lt;13</m:t>
                    </m:r>
                  </m:oMath>
                </a14:m>
                <a:endParaRPr lang="en-US" altLang="zh-TW" dirty="0"/>
              </a:p>
              <a:p>
                <a:pPr lvl="1"/>
                <a:r>
                  <a:rPr lang="en-US" altLang="zh-TW" dirty="0" smtClean="0"/>
                  <a:t>Test </a:t>
                </a:r>
                <a:r>
                  <a:rPr lang="en-US" altLang="zh-TW" dirty="0"/>
                  <a:t>feasibility of </a:t>
                </a:r>
                <a14:m>
                  <m:oMath xmlns:m="http://schemas.openxmlformats.org/officeDocument/2006/math">
                    <m:r>
                      <a:rPr lang="en-US" altLang="zh-TW" i="1">
                        <a:latin typeface="Cambria Math"/>
                      </a:rPr>
                      <m:t>𝜆</m:t>
                    </m:r>
                  </m:oMath>
                </a14:m>
                <a:r>
                  <a:rPr lang="en-US" altLang="zh-TW" dirty="0"/>
                  <a:t> using </a:t>
                </a:r>
                <a14:m>
                  <m:oMath xmlns:m="http://schemas.openxmlformats.org/officeDocument/2006/math">
                    <m:r>
                      <a:rPr lang="en-US" altLang="zh-TW" i="1">
                        <a:latin typeface="Cambria Math"/>
                      </a:rPr>
                      <m:t>𝐹𝑇𝐸𝑆𝑇</m:t>
                    </m:r>
                    <m:r>
                      <a:rPr lang="en-US" altLang="zh-TW" i="1">
                        <a:latin typeface="Cambria Math"/>
                      </a:rPr>
                      <m:t>1</m:t>
                    </m:r>
                  </m:oMath>
                </a14:m>
                <a:endParaRPr lang="zh-TW" altLang="en-US" dirty="0"/>
              </a:p>
            </p:txBody>
          </p:sp>
        </mc:Choice>
        <mc:Fallback>
          <p:sp>
            <p:nvSpPr>
              <p:cNvPr id="5" name="內容版面配置區 4"/>
              <p:cNvSpPr>
                <a:spLocks noGrp="1" noRot="1" noChangeAspect="1" noMove="1" noResize="1" noEditPoints="1" noAdjustHandles="1" noChangeArrowheads="1" noChangeShapeType="1" noTextEdit="1"/>
              </p:cNvSpPr>
              <p:nvPr>
                <p:ph sz="half" idx="2"/>
              </p:nvPr>
            </p:nvSpPr>
            <p:spPr>
              <a:xfrm>
                <a:off x="4061792" y="2708920"/>
                <a:ext cx="4686672" cy="2365723"/>
              </a:xfrm>
              <a:blipFill rotWithShape="1">
                <a:blip r:embed="rId3" cstate="print"/>
                <a:stretch>
                  <a:fillRect l="-2211" t="-2320" r="-1691"/>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36" name="文字方塊 35"/>
              <p:cNvSpPr txBox="1"/>
              <p:nvPr/>
            </p:nvSpPr>
            <p:spPr>
              <a:xfrm>
                <a:off x="827584"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827584" y="2564904"/>
                <a:ext cx="2016224" cy="400110"/>
              </a:xfrm>
              <a:prstGeom prst="rect">
                <a:avLst/>
              </a:prstGeom>
              <a:blipFill rotWithShape="1">
                <a:blip r:embed="rId5" cstate="print"/>
                <a:stretch>
                  <a:fillRect t="-4348" b="-23188"/>
                </a:stretch>
              </a:blipFill>
            </p:spPr>
            <p:txBody>
              <a:bodyPr/>
              <a:lstStyle/>
              <a:p>
                <a:r>
                  <a:rPr lang="zh-TW" altLang="en-US">
                    <a:noFill/>
                  </a:rPr>
                  <a:t> </a:t>
                </a:r>
              </a:p>
            </p:txBody>
          </p:sp>
        </mc:Fallback>
      </mc:AlternateContent>
      <p:pic>
        <p:nvPicPr>
          <p:cNvPr id="9"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2612" y="3796783"/>
            <a:ext cx="2716190" cy="2707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10" name="文字方塊 9"/>
              <p:cNvSpPr txBox="1"/>
              <p:nvPr/>
            </p:nvSpPr>
            <p:spPr>
              <a:xfrm>
                <a:off x="4499992" y="5085184"/>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=8.5</m:t>
                    </m:r>
                  </m:oMath>
                </a14:m>
                <a:r>
                  <a:rPr lang="zh-TW" altLang="en-US" sz="2000" dirty="0" smtClean="0"/>
                  <a:t> </a:t>
                </a:r>
                <a:endParaRPr lang="zh-TW" altLang="en-US" sz="2000" dirty="0"/>
              </a:p>
            </p:txBody>
          </p:sp>
        </mc:Choice>
        <mc:Fallback>
          <p:sp>
            <p:nvSpPr>
              <p:cNvPr id="10" name="文字方塊 9"/>
              <p:cNvSpPr txBox="1">
                <a:spLocks noRot="1" noChangeAspect="1" noMove="1" noResize="1" noEditPoints="1" noAdjustHandles="1" noChangeArrowheads="1" noChangeShapeType="1" noTextEdit="1"/>
              </p:cNvSpPr>
              <p:nvPr/>
            </p:nvSpPr>
            <p:spPr>
              <a:xfrm>
                <a:off x="4499992" y="5085184"/>
                <a:ext cx="2016224" cy="400110"/>
              </a:xfrm>
              <a:prstGeom prst="rect">
                <a:avLst/>
              </a:prstGeom>
              <a:blipFill rotWithShape="1">
                <a:blip r:embed="rId7" cstate="print"/>
                <a:stretch>
                  <a:fillRect/>
                </a:stretch>
              </a:blipFill>
            </p:spPr>
            <p:txBody>
              <a:bodyPr/>
              <a:lstStyle/>
              <a:p>
                <a:r>
                  <a:rPr lang="zh-TW" altLang="en-US">
                    <a:noFill/>
                  </a:rPr>
                  <a:t> </a:t>
                </a:r>
              </a:p>
            </p:txBody>
          </p:sp>
        </mc:Fallback>
      </mc:AlternateContent>
      <p:grpSp>
        <p:nvGrpSpPr>
          <p:cNvPr id="3" name="群組 14"/>
          <p:cNvGrpSpPr/>
          <p:nvPr/>
        </p:nvGrpSpPr>
        <p:grpSpPr>
          <a:xfrm>
            <a:off x="2411760" y="4581128"/>
            <a:ext cx="576064" cy="569445"/>
            <a:chOff x="2411760" y="4581128"/>
            <a:chExt cx="576064" cy="569445"/>
          </a:xfrm>
        </p:grpSpPr>
        <p:cxnSp>
          <p:nvCxnSpPr>
            <p:cNvPr id="11" name="直線接點 10"/>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 name="直線接點 11"/>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4" name="群組 20"/>
          <p:cNvGrpSpPr/>
          <p:nvPr/>
        </p:nvGrpSpPr>
        <p:grpSpPr>
          <a:xfrm>
            <a:off x="3059832" y="3939675"/>
            <a:ext cx="576064" cy="569445"/>
            <a:chOff x="2411760" y="4581128"/>
            <a:chExt cx="576064" cy="569445"/>
          </a:xfrm>
        </p:grpSpPr>
        <p:cxnSp>
          <p:nvCxnSpPr>
            <p:cNvPr id="22" name="直線接點 21"/>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3" name="直線接點 22"/>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6" name="群組 23"/>
          <p:cNvGrpSpPr/>
          <p:nvPr/>
        </p:nvGrpSpPr>
        <p:grpSpPr>
          <a:xfrm>
            <a:off x="1763688" y="4596626"/>
            <a:ext cx="576064" cy="569445"/>
            <a:chOff x="2411760" y="4581128"/>
            <a:chExt cx="576064" cy="569445"/>
          </a:xfrm>
        </p:grpSpPr>
        <p:cxnSp>
          <p:nvCxnSpPr>
            <p:cNvPr id="25" name="直線接點 24"/>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6" name="直線接點 25"/>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7" name="群組 26"/>
          <p:cNvGrpSpPr/>
          <p:nvPr/>
        </p:nvGrpSpPr>
        <p:grpSpPr>
          <a:xfrm>
            <a:off x="1779186" y="5220321"/>
            <a:ext cx="576064" cy="569445"/>
            <a:chOff x="2411760" y="4581128"/>
            <a:chExt cx="576064" cy="569445"/>
          </a:xfrm>
        </p:grpSpPr>
        <p:cxnSp>
          <p:nvCxnSpPr>
            <p:cNvPr id="28" name="直線接點 27"/>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9" name="直線接點 28"/>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8" name="群組 29"/>
          <p:cNvGrpSpPr/>
          <p:nvPr/>
        </p:nvGrpSpPr>
        <p:grpSpPr>
          <a:xfrm>
            <a:off x="1115616" y="5883891"/>
            <a:ext cx="576064" cy="569445"/>
            <a:chOff x="2411760" y="4581128"/>
            <a:chExt cx="576064" cy="569445"/>
          </a:xfrm>
        </p:grpSpPr>
        <p:cxnSp>
          <p:nvCxnSpPr>
            <p:cNvPr id="31" name="直線接點 30"/>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32" name="直線接點 31"/>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mc:Choice xmlns:a14="http://schemas.microsoft.com/office/drawing/2010/main" xmlns="" Requires="a14">
          <p:sp>
            <p:nvSpPr>
              <p:cNvPr id="33" name="文字方塊 32"/>
              <p:cNvSpPr txBox="1"/>
              <p:nvPr/>
            </p:nvSpPr>
            <p:spPr>
              <a:xfrm>
                <a:off x="4499992" y="5405154"/>
                <a:ext cx="2016224"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=15</m:t>
                    </m:r>
                  </m:oMath>
                </a14:m>
                <a:r>
                  <a:rPr lang="zh-TW" altLang="en-US" sz="2000" dirty="0" smtClean="0"/>
                  <a:t> </a:t>
                </a:r>
                <a:endParaRPr lang="zh-TW" altLang="en-US" sz="2000" dirty="0"/>
              </a:p>
            </p:txBody>
          </p:sp>
        </mc:Choice>
        <mc:Fallback>
          <p:sp>
            <p:nvSpPr>
              <p:cNvPr id="33" name="文字方塊 32"/>
              <p:cNvSpPr txBox="1">
                <a:spLocks noRot="1" noChangeAspect="1" noMove="1" noResize="1" noEditPoints="1" noAdjustHandles="1" noChangeArrowheads="1" noChangeShapeType="1" noTextEdit="1"/>
              </p:cNvSpPr>
              <p:nvPr/>
            </p:nvSpPr>
            <p:spPr>
              <a:xfrm>
                <a:off x="4499992" y="5405154"/>
                <a:ext cx="2016224" cy="400110"/>
              </a:xfrm>
              <a:prstGeom prst="rect">
                <a:avLst/>
              </a:prstGeom>
              <a:blipFill rotWithShape="1">
                <a:blip r:embed="rId8"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4" name="文字方塊 33"/>
              <p:cNvSpPr txBox="1"/>
              <p:nvPr/>
            </p:nvSpPr>
            <p:spPr>
              <a:xfrm>
                <a:off x="4525506" y="5765194"/>
                <a:ext cx="2494766"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m:t>
                    </m:r>
                  </m:oMath>
                </a14:m>
                <a:r>
                  <a:rPr lang="en-US" altLang="zh-TW" sz="2000" dirty="0" smtClean="0"/>
                  <a:t>11 -&gt; </a:t>
                </a:r>
                <a14:m>
                  <m:oMath xmlns:m="http://schemas.openxmlformats.org/officeDocument/2006/math">
                    <m:r>
                      <a:rPr lang="en-US" altLang="zh-TW" sz="2000" b="0" i="1" smtClean="0">
                        <a:latin typeface="Cambria Math"/>
                      </a:rPr>
                      <m:t>𝐹𝑇𝐸𝑆𝑇</m:t>
                    </m:r>
                    <m:r>
                      <a:rPr lang="en-US" altLang="zh-TW" sz="2000" b="0" i="1" smtClean="0">
                        <a:latin typeface="Cambria Math"/>
                      </a:rPr>
                      <m:t>1</m:t>
                    </m:r>
                  </m:oMath>
                </a14:m>
                <a:r>
                  <a:rPr lang="en-US" altLang="zh-TW" sz="2000" dirty="0" smtClean="0"/>
                  <a:t>(O)</a:t>
                </a:r>
                <a:r>
                  <a:rPr lang="zh-TW" altLang="en-US" sz="2000" dirty="0" smtClean="0"/>
                  <a:t> </a:t>
                </a:r>
                <a:endParaRPr lang="zh-TW" altLang="en-US" sz="2000" dirty="0"/>
              </a:p>
            </p:txBody>
          </p:sp>
        </mc:Choice>
        <mc:Fallback>
          <p:sp>
            <p:nvSpPr>
              <p:cNvPr id="34" name="文字方塊 33"/>
              <p:cNvSpPr txBox="1">
                <a:spLocks noRot="1" noChangeAspect="1" noMove="1" noResize="1" noEditPoints="1" noAdjustHandles="1" noChangeArrowheads="1" noChangeShapeType="1" noTextEdit="1"/>
              </p:cNvSpPr>
              <p:nvPr/>
            </p:nvSpPr>
            <p:spPr>
              <a:xfrm>
                <a:off x="4525506" y="5765194"/>
                <a:ext cx="2494766" cy="400110"/>
              </a:xfrm>
              <a:prstGeom prst="rect">
                <a:avLst/>
              </a:prstGeom>
              <a:blipFill rotWithShape="1">
                <a:blip r:embed="rId9" cstate="print"/>
                <a:stretch>
                  <a:fillRect t="-7692" b="-27692"/>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5" name="文字方塊 34"/>
              <p:cNvSpPr txBox="1"/>
              <p:nvPr/>
            </p:nvSpPr>
            <p:spPr>
              <a:xfrm>
                <a:off x="840502" y="256232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=11,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5" name="文字方塊 34"/>
              <p:cNvSpPr txBox="1">
                <a:spLocks noRot="1" noChangeAspect="1" noMove="1" noResize="1" noEditPoints="1" noAdjustHandles="1" noChangeArrowheads="1" noChangeShapeType="1" noTextEdit="1"/>
              </p:cNvSpPr>
              <p:nvPr/>
            </p:nvSpPr>
            <p:spPr>
              <a:xfrm>
                <a:off x="840502" y="2562324"/>
                <a:ext cx="2016224" cy="400110"/>
              </a:xfrm>
              <a:prstGeom prst="rect">
                <a:avLst/>
              </a:prstGeom>
              <a:blipFill rotWithShape="1">
                <a:blip r:embed="rId10" cstate="print"/>
                <a:stretch>
                  <a:fillRect t="-4286" b="-214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9070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animBg="1"/>
      <p:bldP spid="34"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sz="2000" dirty="0" smtClean="0"/>
              <a:t>(6/6)</a:t>
            </a:r>
            <a:endParaRPr lang="zh-TW" altLang="en-US" dirty="0"/>
          </a:p>
        </p:txBody>
      </p:sp>
      <mc:AlternateContent xmlns:mc="http://schemas.openxmlformats.org/markup-compatibility/2006">
        <mc:Choice xmlns:a14="http://schemas.microsoft.com/office/drawing/2010/main" xmlns="" Requires="a14">
          <p:sp>
            <p:nvSpPr>
              <p:cNvPr id="5" name="內容版面配置區 4"/>
              <p:cNvSpPr>
                <a:spLocks noGrp="1"/>
              </p:cNvSpPr>
              <p:nvPr>
                <p:ph sz="half" idx="2"/>
              </p:nvPr>
            </p:nvSpPr>
            <p:spPr>
              <a:xfrm>
                <a:off x="4061792" y="2708920"/>
                <a:ext cx="4686672" cy="2365723"/>
              </a:xfrm>
            </p:spPr>
            <p:txBody>
              <a:bodyPr/>
              <a:lstStyle/>
              <a:p>
                <a:r>
                  <a:rPr lang="en-US" altLang="zh-TW" dirty="0"/>
                  <a:t>Phase 2 of </a:t>
                </a:r>
                <a:r>
                  <a:rPr lang="en-US" altLang="zh-TW" i="1" dirty="0"/>
                  <a:t>algorithm</a:t>
                </a:r>
                <a:r>
                  <a:rPr lang="en-US" altLang="zh-TW" dirty="0"/>
                  <a:t> PATH1</a:t>
                </a:r>
                <a:r>
                  <a:rPr lang="en-US" altLang="zh-TW" dirty="0" smtClean="0"/>
                  <a:t>:</a:t>
                </a:r>
                <a:endParaRPr lang="en-US" altLang="zh-TW" dirty="0"/>
              </a:p>
              <a:p>
                <a:pPr lvl="1"/>
                <a:r>
                  <a:rPr lang="en-US" altLang="zh-TW" dirty="0"/>
                  <a:t>Only consider a value </a:t>
                </a:r>
                <a14:m>
                  <m:oMath xmlns:m="http://schemas.openxmlformats.org/officeDocument/2006/math">
                    <m:r>
                      <a:rPr lang="en-US" altLang="zh-TW" i="1">
                        <a:latin typeface="Cambria Math"/>
                      </a:rPr>
                      <m:t>𝜆</m:t>
                    </m:r>
                  </m:oMath>
                </a14:m>
                <a:r>
                  <a:rPr lang="en-US" altLang="zh-TW" dirty="0"/>
                  <a:t> which </a:t>
                </a:r>
                <a14:m>
                  <m:oMath xmlns:m="http://schemas.openxmlformats.org/officeDocument/2006/math">
                    <m:r>
                      <a:rPr lang="en-US" altLang="zh-TW" i="1">
                        <a:latin typeface="Cambria Math"/>
                      </a:rPr>
                      <m:t>10&lt;</m:t>
                    </m:r>
                    <m:r>
                      <a:rPr lang="en-US" altLang="zh-TW" i="1">
                        <a:latin typeface="Cambria Math"/>
                      </a:rPr>
                      <m:t>𝜆</m:t>
                    </m:r>
                    <m:r>
                      <a:rPr lang="en-US" altLang="zh-TW" i="1">
                        <a:latin typeface="Cambria Math"/>
                      </a:rPr>
                      <m:t>&lt;13</m:t>
                    </m:r>
                  </m:oMath>
                </a14:m>
                <a:endParaRPr lang="en-US" altLang="zh-TW" dirty="0"/>
              </a:p>
              <a:p>
                <a:pPr lvl="1"/>
                <a:r>
                  <a:rPr lang="en-US" altLang="zh-TW" dirty="0" smtClean="0"/>
                  <a:t>Test </a:t>
                </a:r>
                <a:r>
                  <a:rPr lang="en-US" altLang="zh-TW" dirty="0"/>
                  <a:t>feasibility of </a:t>
                </a:r>
                <a14:m>
                  <m:oMath xmlns:m="http://schemas.openxmlformats.org/officeDocument/2006/math">
                    <m:r>
                      <a:rPr lang="en-US" altLang="zh-TW" i="1">
                        <a:latin typeface="Cambria Math"/>
                      </a:rPr>
                      <m:t>𝜆</m:t>
                    </m:r>
                  </m:oMath>
                </a14:m>
                <a:r>
                  <a:rPr lang="en-US" altLang="zh-TW" dirty="0"/>
                  <a:t> using </a:t>
                </a:r>
                <a14:m>
                  <m:oMath xmlns:m="http://schemas.openxmlformats.org/officeDocument/2006/math">
                    <m:r>
                      <a:rPr lang="en-US" altLang="zh-TW" i="1">
                        <a:latin typeface="Cambria Math"/>
                      </a:rPr>
                      <m:t>𝐹𝑇𝐸𝑆𝑇</m:t>
                    </m:r>
                    <m:r>
                      <a:rPr lang="en-US" altLang="zh-TW" i="1">
                        <a:latin typeface="Cambria Math"/>
                      </a:rPr>
                      <m:t>1</m:t>
                    </m:r>
                  </m:oMath>
                </a14:m>
                <a:endParaRPr lang="zh-TW" altLang="en-US" dirty="0"/>
              </a:p>
            </p:txBody>
          </p:sp>
        </mc:Choice>
        <mc:Fallback>
          <p:sp>
            <p:nvSpPr>
              <p:cNvPr id="5" name="內容版面配置區 4"/>
              <p:cNvSpPr>
                <a:spLocks noGrp="1" noRot="1" noChangeAspect="1" noMove="1" noResize="1" noEditPoints="1" noAdjustHandles="1" noChangeArrowheads="1" noChangeShapeType="1" noTextEdit="1"/>
              </p:cNvSpPr>
              <p:nvPr>
                <p:ph sz="half" idx="2"/>
              </p:nvPr>
            </p:nvSpPr>
            <p:spPr>
              <a:xfrm>
                <a:off x="4061792" y="2708920"/>
                <a:ext cx="4686672" cy="2365723"/>
              </a:xfrm>
              <a:blipFill rotWithShape="1">
                <a:blip r:embed="rId3" cstate="print"/>
                <a:stretch>
                  <a:fillRect l="-2211" t="-2320" r="-1691"/>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6048672" cy="84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36" name="文字方塊 35"/>
              <p:cNvSpPr txBox="1"/>
              <p:nvPr/>
            </p:nvSpPr>
            <p:spPr>
              <a:xfrm>
                <a:off x="827584"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=10,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6" name="文字方塊 35"/>
              <p:cNvSpPr txBox="1">
                <a:spLocks noRot="1" noChangeAspect="1" noMove="1" noResize="1" noEditPoints="1" noAdjustHandles="1" noChangeArrowheads="1" noChangeShapeType="1" noTextEdit="1"/>
              </p:cNvSpPr>
              <p:nvPr/>
            </p:nvSpPr>
            <p:spPr>
              <a:xfrm>
                <a:off x="827584" y="2564904"/>
                <a:ext cx="2016224" cy="400110"/>
              </a:xfrm>
              <a:prstGeom prst="rect">
                <a:avLst/>
              </a:prstGeom>
              <a:blipFill rotWithShape="1">
                <a:blip r:embed="rId5" cstate="print"/>
                <a:stretch>
                  <a:fillRect t="-4348" b="-23188"/>
                </a:stretch>
              </a:blipFill>
            </p:spPr>
            <p:txBody>
              <a:bodyPr/>
              <a:lstStyle/>
              <a:p>
                <a:r>
                  <a:rPr lang="zh-TW" altLang="en-US">
                    <a:noFill/>
                  </a:rPr>
                  <a:t> </a:t>
                </a:r>
              </a:p>
            </p:txBody>
          </p:sp>
        </mc:Fallback>
      </mc:AlternateContent>
      <p:pic>
        <p:nvPicPr>
          <p:cNvPr id="9"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2612" y="3796783"/>
            <a:ext cx="2716190" cy="2707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群組 14"/>
          <p:cNvGrpSpPr/>
          <p:nvPr/>
        </p:nvGrpSpPr>
        <p:grpSpPr>
          <a:xfrm>
            <a:off x="2411760" y="4581128"/>
            <a:ext cx="576064" cy="569445"/>
            <a:chOff x="2411760" y="4581128"/>
            <a:chExt cx="576064" cy="569445"/>
          </a:xfrm>
        </p:grpSpPr>
        <p:cxnSp>
          <p:nvCxnSpPr>
            <p:cNvPr id="11" name="直線接點 10"/>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 name="直線接點 11"/>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6" name="群組 20"/>
          <p:cNvGrpSpPr/>
          <p:nvPr/>
        </p:nvGrpSpPr>
        <p:grpSpPr>
          <a:xfrm>
            <a:off x="3059832" y="3939675"/>
            <a:ext cx="576064" cy="569445"/>
            <a:chOff x="2411760" y="4581128"/>
            <a:chExt cx="576064" cy="569445"/>
          </a:xfrm>
        </p:grpSpPr>
        <p:cxnSp>
          <p:nvCxnSpPr>
            <p:cNvPr id="22" name="直線接點 21"/>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3" name="直線接點 22"/>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7" name="群組 23"/>
          <p:cNvGrpSpPr/>
          <p:nvPr/>
        </p:nvGrpSpPr>
        <p:grpSpPr>
          <a:xfrm>
            <a:off x="1763688" y="4596626"/>
            <a:ext cx="576064" cy="569445"/>
            <a:chOff x="2411760" y="4581128"/>
            <a:chExt cx="576064" cy="569445"/>
          </a:xfrm>
        </p:grpSpPr>
        <p:cxnSp>
          <p:nvCxnSpPr>
            <p:cNvPr id="25" name="直線接點 24"/>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6" name="直線接點 25"/>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8" name="群組 26"/>
          <p:cNvGrpSpPr/>
          <p:nvPr/>
        </p:nvGrpSpPr>
        <p:grpSpPr>
          <a:xfrm>
            <a:off x="1779186" y="5220321"/>
            <a:ext cx="576064" cy="569445"/>
            <a:chOff x="2411760" y="4581128"/>
            <a:chExt cx="576064" cy="569445"/>
          </a:xfrm>
        </p:grpSpPr>
        <p:cxnSp>
          <p:nvCxnSpPr>
            <p:cNvPr id="28" name="直線接點 27"/>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9" name="直線接點 28"/>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10" name="群組 29"/>
          <p:cNvGrpSpPr/>
          <p:nvPr/>
        </p:nvGrpSpPr>
        <p:grpSpPr>
          <a:xfrm>
            <a:off x="1115616" y="5883891"/>
            <a:ext cx="576064" cy="569445"/>
            <a:chOff x="2411760" y="4581128"/>
            <a:chExt cx="576064" cy="569445"/>
          </a:xfrm>
        </p:grpSpPr>
        <p:cxnSp>
          <p:nvCxnSpPr>
            <p:cNvPr id="31" name="直線接點 30"/>
            <p:cNvCxnSpPr/>
            <p:nvPr/>
          </p:nvCxnSpPr>
          <p:spPr>
            <a:xfrm>
              <a:off x="2715290" y="4581128"/>
              <a:ext cx="0" cy="569445"/>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32" name="直線接點 31"/>
            <p:cNvCxnSpPr/>
            <p:nvPr/>
          </p:nvCxnSpPr>
          <p:spPr>
            <a:xfrm>
              <a:off x="2411760" y="4795956"/>
              <a:ext cx="5760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mc:Choice xmlns:a14="http://schemas.microsoft.com/office/drawing/2010/main" xmlns="" Requires="a14">
          <p:sp>
            <p:nvSpPr>
              <p:cNvPr id="35" name="文字方塊 34"/>
              <p:cNvSpPr txBox="1"/>
              <p:nvPr/>
            </p:nvSpPr>
            <p:spPr>
              <a:xfrm>
                <a:off x="840502" y="256232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=11,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5" name="文字方塊 34"/>
              <p:cNvSpPr txBox="1">
                <a:spLocks noRot="1" noChangeAspect="1" noMove="1" noResize="1" noEditPoints="1" noAdjustHandles="1" noChangeArrowheads="1" noChangeShapeType="1" noTextEdit="1"/>
              </p:cNvSpPr>
              <p:nvPr/>
            </p:nvSpPr>
            <p:spPr>
              <a:xfrm>
                <a:off x="840502" y="2562324"/>
                <a:ext cx="2016224" cy="400110"/>
              </a:xfrm>
              <a:prstGeom prst="rect">
                <a:avLst/>
              </a:prstGeom>
              <a:blipFill rotWithShape="1">
                <a:blip r:embed="rId7" cstate="print"/>
                <a:stretch>
                  <a:fillRect t="-4286" b="-2142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7" name="文字方塊 36"/>
              <p:cNvSpPr txBox="1"/>
              <p:nvPr/>
            </p:nvSpPr>
            <p:spPr>
              <a:xfrm>
                <a:off x="4510730" y="4966016"/>
                <a:ext cx="2494766" cy="400110"/>
              </a:xfrm>
              <a:prstGeom prst="rect">
                <a:avLst/>
              </a:prstGeom>
              <a:noFill/>
            </p:spPr>
            <p:txBody>
              <a:bodyPr wrap="square" rtlCol="0">
                <a:spAutoFit/>
              </a:bodyPr>
              <a:lstStyle/>
              <a:p>
                <a14:m>
                  <m:oMath xmlns:m="http://schemas.openxmlformats.org/officeDocument/2006/math">
                    <m:r>
                      <a:rPr lang="en-US" altLang="zh-TW" sz="2000" b="0" i="1" smtClean="0">
                        <a:latin typeface="Cambria Math"/>
                      </a:rPr>
                      <m:t>𝜆</m:t>
                    </m:r>
                    <m:r>
                      <a:rPr lang="en-US" altLang="zh-TW" sz="2000" b="0" i="1" smtClean="0">
                        <a:latin typeface="Cambria Math"/>
                      </a:rPr>
                      <m:t>=</m:t>
                    </m:r>
                  </m:oMath>
                </a14:m>
                <a:r>
                  <a:rPr lang="en-US" altLang="zh-TW" sz="2000" dirty="0" smtClean="0"/>
                  <a:t>12 -&gt; </a:t>
                </a:r>
                <a14:m>
                  <m:oMath xmlns:m="http://schemas.openxmlformats.org/officeDocument/2006/math">
                    <m:r>
                      <a:rPr lang="en-US" altLang="zh-TW" sz="2000" b="0" i="1" smtClean="0">
                        <a:latin typeface="Cambria Math"/>
                      </a:rPr>
                      <m:t>𝐹𝑇𝐸𝑆𝑇</m:t>
                    </m:r>
                    <m:r>
                      <a:rPr lang="en-US" altLang="zh-TW" sz="2000" b="0" i="1" smtClean="0">
                        <a:latin typeface="Cambria Math"/>
                      </a:rPr>
                      <m:t>1</m:t>
                    </m:r>
                  </m:oMath>
                </a14:m>
                <a:r>
                  <a:rPr lang="en-US" altLang="zh-TW" sz="2000" dirty="0" smtClean="0"/>
                  <a:t>(O)</a:t>
                </a:r>
                <a:r>
                  <a:rPr lang="zh-TW" altLang="en-US" sz="2000" dirty="0" smtClean="0"/>
                  <a:t> </a:t>
                </a:r>
                <a:endParaRPr lang="zh-TW" altLang="en-US" sz="2000" dirty="0"/>
              </a:p>
            </p:txBody>
          </p:sp>
        </mc:Choice>
        <mc:Fallback>
          <p:sp>
            <p:nvSpPr>
              <p:cNvPr id="37" name="文字方塊 36"/>
              <p:cNvSpPr txBox="1">
                <a:spLocks noRot="1" noChangeAspect="1" noMove="1" noResize="1" noEditPoints="1" noAdjustHandles="1" noChangeArrowheads="1" noChangeShapeType="1" noTextEdit="1"/>
              </p:cNvSpPr>
              <p:nvPr/>
            </p:nvSpPr>
            <p:spPr>
              <a:xfrm>
                <a:off x="4510730" y="4966016"/>
                <a:ext cx="2494766" cy="400110"/>
              </a:xfrm>
              <a:prstGeom prst="rect">
                <a:avLst/>
              </a:prstGeom>
              <a:blipFill rotWithShape="1">
                <a:blip r:embed="rId8" cstate="print"/>
                <a:stretch>
                  <a:fillRect t="-7692" b="-27692"/>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8" name="文字方塊 37"/>
              <p:cNvSpPr txBox="1"/>
              <p:nvPr/>
            </p:nvSpPr>
            <p:spPr>
              <a:xfrm>
                <a:off x="827584" y="2564904"/>
                <a:ext cx="20162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1</m:t>
                        </m:r>
                      </m:sub>
                    </m:sSub>
                    <m:r>
                      <a:rPr lang="en-US" altLang="zh-TW" sz="2000" b="0" i="1" smtClean="0">
                        <a:latin typeface="Cambria Math"/>
                      </a:rPr>
                      <m:t>=12, </m:t>
                    </m:r>
                    <m:sSub>
                      <m:sSubPr>
                        <m:ctrlPr>
                          <a:rPr lang="en-US" altLang="zh-TW" sz="2000" b="0" i="1" smtClean="0">
                            <a:latin typeface="Cambria Math"/>
                          </a:rPr>
                        </m:ctrlPr>
                      </m:sSubPr>
                      <m:e>
                        <m:r>
                          <a:rPr lang="en-US" altLang="zh-TW" sz="2000" b="0" i="1" smtClean="0">
                            <a:latin typeface="Cambria Math"/>
                          </a:rPr>
                          <m:t>𝜆</m:t>
                        </m:r>
                      </m:e>
                      <m:sub>
                        <m:r>
                          <a:rPr lang="en-US" altLang="zh-TW" sz="2000" b="0" i="1" smtClean="0">
                            <a:latin typeface="Cambria Math"/>
                          </a:rPr>
                          <m:t>2</m:t>
                        </m:r>
                      </m:sub>
                    </m:sSub>
                    <m:r>
                      <a:rPr lang="en-US" altLang="zh-TW" sz="2000" b="0" i="1" smtClean="0">
                        <a:latin typeface="Cambria Math"/>
                      </a:rPr>
                      <m:t>=</m:t>
                    </m:r>
                  </m:oMath>
                </a14:m>
                <a:r>
                  <a:rPr lang="en-US" altLang="zh-TW" sz="2000" dirty="0" smtClean="0"/>
                  <a:t>13 </a:t>
                </a:r>
                <a:endParaRPr lang="zh-TW" altLang="en-US" sz="2000" dirty="0"/>
              </a:p>
            </p:txBody>
          </p:sp>
        </mc:Choice>
        <mc:Fallback>
          <p:sp>
            <p:nvSpPr>
              <p:cNvPr id="38" name="文字方塊 37"/>
              <p:cNvSpPr txBox="1">
                <a:spLocks noRot="1" noChangeAspect="1" noMove="1" noResize="1" noEditPoints="1" noAdjustHandles="1" noChangeArrowheads="1" noChangeShapeType="1" noTextEdit="1"/>
              </p:cNvSpPr>
              <p:nvPr/>
            </p:nvSpPr>
            <p:spPr>
              <a:xfrm>
                <a:off x="827584" y="2564904"/>
                <a:ext cx="2016224" cy="400110"/>
              </a:xfrm>
              <a:prstGeom prst="rect">
                <a:avLst/>
              </a:prstGeom>
              <a:blipFill rotWithShape="1">
                <a:blip r:embed="rId9" cstate="print"/>
                <a:stretch>
                  <a:fillRect t="-4348" b="-23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3" name="文字方塊 2"/>
              <p:cNvSpPr txBox="1"/>
              <p:nvPr/>
            </p:nvSpPr>
            <p:spPr>
              <a:xfrm>
                <a:off x="2771800" y="5766355"/>
                <a:ext cx="6156176" cy="830997"/>
              </a:xfrm>
              <a:prstGeom prst="rect">
                <a:avLst/>
              </a:prstGeom>
              <a:noFill/>
            </p:spPr>
            <p:txBody>
              <a:bodyPr wrap="square" rtlCol="0">
                <a:spAutoFit/>
              </a:bodyPr>
              <a:lstStyle/>
              <a:p>
                <a:r>
                  <a:rPr lang="en-US" altLang="zh-TW" sz="2400" dirty="0" smtClean="0"/>
                  <a:t>All values are discarded, </a:t>
                </a:r>
                <a14:m>
                  <m:oMath xmlns:m="http://schemas.openxmlformats.org/officeDocument/2006/math">
                    <m:r>
                      <a:rPr lang="en-US" altLang="zh-TW" sz="2400" b="0" i="1" smtClean="0">
                        <a:latin typeface="Cambria Math"/>
                      </a:rPr>
                      <m:t>𝑀𝑆𝐸𝐴𝑅𝐶𝐻</m:t>
                    </m:r>
                  </m:oMath>
                </a14:m>
                <a:r>
                  <a:rPr lang="zh-TW" altLang="en-US" sz="2400" dirty="0" smtClean="0"/>
                  <a:t> </a:t>
                </a:r>
                <a:r>
                  <a:rPr lang="en-US" altLang="zh-TW" sz="2400" dirty="0" smtClean="0"/>
                  <a:t>terminates.</a:t>
                </a:r>
              </a:p>
              <a:p>
                <a:r>
                  <a:rPr lang="en-US" altLang="zh-TW" sz="2400" dirty="0" smtClean="0"/>
                  <a:t>Return </a:t>
                </a: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𝜆</m:t>
                        </m:r>
                      </m:e>
                      <m:sup>
                        <m:r>
                          <a:rPr lang="en-US" altLang="zh-TW" sz="2400" b="0" i="1" smtClean="0">
                            <a:latin typeface="Cambria Math"/>
                          </a:rPr>
                          <m:t>∗</m:t>
                        </m:r>
                      </m:sup>
                    </m:sSup>
                    <m:r>
                      <a:rPr lang="en-US" altLang="zh-TW" sz="2400" b="0" i="1" smtClean="0">
                        <a:latin typeface="Cambria Math"/>
                      </a:rPr>
                      <m:t>=</m:t>
                    </m:r>
                    <m:sSub>
                      <m:sSubPr>
                        <m:ctrlPr>
                          <a:rPr lang="en-US" altLang="zh-TW" sz="2400" b="0" i="1" smtClean="0">
                            <a:latin typeface="Cambria Math"/>
                          </a:rPr>
                        </m:ctrlPr>
                      </m:sSubPr>
                      <m:e>
                        <m:r>
                          <a:rPr lang="en-US" altLang="zh-TW" sz="2400" b="0" i="1" smtClean="0">
                            <a:latin typeface="Cambria Math"/>
                          </a:rPr>
                          <m:t>𝜆</m:t>
                        </m:r>
                      </m:e>
                      <m:sub>
                        <m:r>
                          <a:rPr lang="en-US" altLang="zh-TW" sz="2400" b="0" i="1" smtClean="0">
                            <a:latin typeface="Cambria Math"/>
                          </a:rPr>
                          <m:t>1</m:t>
                        </m:r>
                      </m:sub>
                    </m:sSub>
                    <m:r>
                      <a:rPr lang="en-US" altLang="zh-TW" sz="2400" b="0" i="1" smtClean="0">
                        <a:latin typeface="Cambria Math"/>
                      </a:rPr>
                      <m:t>=12</m:t>
                    </m:r>
                  </m:oMath>
                </a14:m>
                <a:endParaRPr lang="en-US" altLang="zh-TW" sz="2400" b="0" dirty="0" smtClean="0"/>
              </a:p>
            </p:txBody>
          </p:sp>
        </mc:Choice>
        <mc:Fallback>
          <p:sp>
            <p:nvSpPr>
              <p:cNvPr id="3" name="文字方塊 2"/>
              <p:cNvSpPr txBox="1">
                <a:spLocks noRot="1" noChangeAspect="1" noMove="1" noResize="1" noEditPoints="1" noAdjustHandles="1" noChangeArrowheads="1" noChangeShapeType="1" noTextEdit="1"/>
              </p:cNvSpPr>
              <p:nvPr/>
            </p:nvSpPr>
            <p:spPr>
              <a:xfrm>
                <a:off x="2771800" y="5766355"/>
                <a:ext cx="6156176" cy="830997"/>
              </a:xfrm>
              <a:prstGeom prst="rect">
                <a:avLst/>
              </a:prstGeom>
              <a:blipFill rotWithShape="1">
                <a:blip r:embed="rId10" cstate="print"/>
                <a:stretch>
                  <a:fillRect l="-1584" t="-5882" r="-1089" b="-161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352607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of </a:t>
            </a:r>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87624" y="5085184"/>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圓角矩形 5"/>
          <p:cNvSpPr/>
          <p:nvPr/>
        </p:nvSpPr>
        <p:spPr>
          <a:xfrm>
            <a:off x="1187624" y="3861048"/>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1187624" y="3356992"/>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21613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rmAutofit fontScale="90000"/>
          </a:bodyPr>
          <a:lstStyle/>
          <a:p>
            <a:r>
              <a:rPr lang="zh-TW" altLang="en-US" dirty="0"/>
              <a:t>𝑀𝑆𝐸𝐴𝑅𝐶𝐻 </a:t>
            </a:r>
            <a:r>
              <a:rPr lang="en-US" altLang="zh-TW" dirty="0"/>
              <a:t>using feasibility test </a:t>
            </a:r>
            <a:r>
              <a:rPr lang="zh-TW" altLang="en-US" dirty="0"/>
              <a:t>𝐹𝑇𝐸𝑆𝑇</a:t>
            </a:r>
            <a:r>
              <a:rPr lang="en-US" altLang="zh-TW" dirty="0"/>
              <a:t>0</a:t>
            </a:r>
            <a:r>
              <a:rPr lang="en-US" altLang="zh-TW" dirty="0" smtClean="0"/>
              <a:t>.</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lstStyle/>
              <a:p>
                <a:r>
                  <a:rPr lang="en-US" altLang="zh-TW" dirty="0" smtClean="0"/>
                  <a:t>By Theorem 2.1, the number of test values is </a:t>
                </a:r>
                <a14:m>
                  <m:oMath xmlns:m="http://schemas.openxmlformats.org/officeDocument/2006/math">
                    <m:r>
                      <a:rPr lang="en-US" altLang="zh-TW" i="1" dirty="0" smtClean="0">
                        <a:latin typeface="Cambria Math"/>
                      </a:rPr>
                      <m:t>𝑂</m:t>
                    </m:r>
                    <m:r>
                      <a:rPr lang="en-US" altLang="zh-TW" i="1" dirty="0" smtClean="0">
                        <a:latin typeface="Cambria Math"/>
                      </a:rPr>
                      <m:t>(</m:t>
                    </m:r>
                    <m:r>
                      <m:rPr>
                        <m:sty m:val="p"/>
                      </m:rPr>
                      <a:rPr lang="en-US" altLang="zh-TW" i="1" dirty="0" smtClean="0">
                        <a:latin typeface="Cambria Math"/>
                      </a:rPr>
                      <m:t>max</m:t>
                    </m:r>
                    <m:r>
                      <a:rPr lang="en-US" altLang="zh-TW" i="1" dirty="0" smtClean="0">
                        <a:latin typeface="Cambria Math"/>
                      </a:rPr>
                      <m:t>⁡{</m:t>
                    </m:r>
                    <m:r>
                      <m:rPr>
                        <m:sty m:val="p"/>
                      </m:rPr>
                      <a:rPr lang="en-US" altLang="zh-TW" i="1" dirty="0" smtClean="0">
                        <a:latin typeface="Cambria Math"/>
                      </a:rPr>
                      <m:t>log</m:t>
                    </m:r>
                    <m:func>
                      <m:funcPr>
                        <m:ctrlPr>
                          <a:rPr lang="en-US" altLang="zh-TW" b="0" i="1" dirty="0" smtClean="0">
                            <a:latin typeface="Cambria Math"/>
                          </a:rPr>
                        </m:ctrlPr>
                      </m:funcPr>
                      <m:fName>
                        <m:limLow>
                          <m:limLowPr>
                            <m:ctrlPr>
                              <a:rPr lang="en-US" altLang="zh-TW" b="0" i="1" dirty="0" smtClean="0">
                                <a:latin typeface="Cambria Math"/>
                              </a:rPr>
                            </m:ctrlPr>
                          </m:limLowPr>
                          <m:e>
                            <m:r>
                              <m:rPr>
                                <m:sty m:val="p"/>
                              </m:rPr>
                              <a:rPr lang="en-US" altLang="zh-TW" b="0" i="0" dirty="0" smtClean="0">
                                <a:latin typeface="Cambria Math"/>
                              </a:rPr>
                              <m:t>max</m:t>
                            </m:r>
                          </m:e>
                          <m:lim>
                            <m:r>
                              <a:rPr lang="en-US" altLang="zh-TW" b="0" i="1" dirty="0" smtClean="0">
                                <a:latin typeface="Cambria Math"/>
                              </a:rPr>
                              <m:t>𝑗</m:t>
                            </m:r>
                          </m:lim>
                        </m:limLow>
                      </m:fName>
                      <m:e>
                        <m:d>
                          <m:dPr>
                            <m:begChr m:val="{"/>
                            <m:endChr m:val="}"/>
                            <m:ctrlPr>
                              <a:rPr lang="en-US" altLang="zh-TW" b="0" i="1" dirty="0" smtClean="0">
                                <a:latin typeface="Cambria Math"/>
                              </a:rPr>
                            </m:ctrlPr>
                          </m:dPr>
                          <m:e>
                            <m:sSub>
                              <m:sSubPr>
                                <m:ctrlPr>
                                  <a:rPr lang="en-US" altLang="zh-TW" b="0" i="1" dirty="0" smtClean="0">
                                    <a:latin typeface="Cambria Math"/>
                                  </a:rPr>
                                </m:ctrlPr>
                              </m:sSubPr>
                              <m:e>
                                <m:r>
                                  <a:rPr lang="en-US" altLang="zh-TW" b="0" i="1" dirty="0" smtClean="0">
                                    <a:latin typeface="Cambria Math"/>
                                  </a:rPr>
                                  <m:t>𝑛</m:t>
                                </m:r>
                              </m:e>
                              <m:sub>
                                <m:r>
                                  <a:rPr lang="en-US" altLang="zh-TW" b="0" i="1" dirty="0" smtClean="0">
                                    <a:latin typeface="Cambria Math"/>
                                  </a:rPr>
                                  <m:t>𝑗</m:t>
                                </m:r>
                              </m:sub>
                            </m:sSub>
                          </m:e>
                        </m:d>
                        <m:r>
                          <a:rPr lang="en-US" altLang="zh-TW" b="0" i="1" dirty="0" smtClean="0">
                            <a:latin typeface="Cambria Math"/>
                          </a:rPr>
                          <m:t>, </m:t>
                        </m:r>
                        <m:r>
                          <m:rPr>
                            <m:sty m:val="p"/>
                          </m:rPr>
                          <a:rPr lang="en-US" altLang="zh-TW" b="0" i="0" dirty="0" smtClean="0">
                            <a:latin typeface="Cambria Math"/>
                          </a:rPr>
                          <m:t>log</m:t>
                        </m:r>
                        <m:r>
                          <a:rPr lang="en-US" altLang="zh-TW" b="0" i="1" dirty="0" smtClean="0">
                            <a:latin typeface="Cambria Math"/>
                          </a:rPr>
                          <m:t>⁡(</m:t>
                        </m:r>
                        <m:f>
                          <m:fPr>
                            <m:ctrlPr>
                              <a:rPr lang="en-US" altLang="zh-TW" b="0" i="1" dirty="0" smtClean="0">
                                <a:latin typeface="Cambria Math"/>
                              </a:rPr>
                            </m:ctrlPr>
                          </m:fPr>
                          <m:num>
                            <m:r>
                              <a:rPr lang="en-US" altLang="zh-TW" b="0" i="1" dirty="0" smtClean="0">
                                <a:latin typeface="Cambria Math"/>
                              </a:rPr>
                              <m:t>𝑚</m:t>
                            </m:r>
                          </m:num>
                          <m:den>
                            <m:r>
                              <a:rPr lang="en-US" altLang="zh-TW" b="0" i="1" dirty="0" smtClean="0">
                                <a:latin typeface="Cambria Math"/>
                              </a:rPr>
                              <m:t>𝑝</m:t>
                            </m:r>
                            <m:r>
                              <a:rPr lang="en-US" altLang="zh-TW" b="0" i="1" dirty="0" smtClean="0">
                                <a:latin typeface="Cambria Math"/>
                              </a:rPr>
                              <m:t>+1</m:t>
                            </m:r>
                          </m:den>
                        </m:f>
                        <m:r>
                          <a:rPr lang="en-US" altLang="zh-TW" b="0" i="1" dirty="0" smtClean="0">
                            <a:latin typeface="Cambria Math"/>
                          </a:rPr>
                          <m:t>)</m:t>
                        </m:r>
                      </m:e>
                    </m:func>
                    <m:r>
                      <a:rPr lang="en-US" altLang="zh-TW" i="1" dirty="0" smtClean="0">
                        <a:latin typeface="Cambria Math"/>
                      </a:rPr>
                      <m:t>⁡})</m:t>
                    </m:r>
                  </m:oMath>
                </a14:m>
                <a:r>
                  <a:rPr lang="en-US" altLang="zh-TW" dirty="0" smtClean="0"/>
                  <a:t>.</a:t>
                </a:r>
              </a:p>
              <a:p>
                <a:pPr lvl="1"/>
                <a14:m>
                  <m:oMath xmlns:m="http://schemas.openxmlformats.org/officeDocument/2006/math">
                    <m:r>
                      <a:rPr lang="en-US" altLang="zh-TW" b="0" i="1" smtClean="0">
                        <a:latin typeface="Cambria Math"/>
                      </a:rPr>
                      <m:t>𝑝</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𝑛</m:t>
                        </m:r>
                      </m:num>
                      <m:den>
                        <m:sSup>
                          <m:sSupPr>
                            <m:ctrlPr>
                              <a:rPr lang="en-US" altLang="zh-TW" b="0" i="1" smtClean="0">
                                <a:latin typeface="Cambria Math"/>
                              </a:rPr>
                            </m:ctrlPr>
                          </m:sSupPr>
                          <m:e>
                            <m:r>
                              <a:rPr lang="en-US" altLang="zh-TW" b="0" i="1" smtClean="0">
                                <a:latin typeface="Cambria Math"/>
                              </a:rPr>
                              <m:t>𝑟</m:t>
                            </m:r>
                          </m:e>
                          <m:sup>
                            <m:r>
                              <a:rPr lang="en-US" altLang="zh-TW" b="0" i="1" smtClean="0">
                                <a:latin typeface="Cambria Math"/>
                              </a:rPr>
                              <m:t>2</m:t>
                            </m:r>
                          </m:sup>
                        </m:sSup>
                      </m:den>
                    </m:f>
                  </m:oMath>
                </a14:m>
                <a:r>
                  <a:rPr lang="en-US" altLang="zh-TW" b="0" dirty="0" smtClean="0"/>
                  <a:t> -&gt; number of test values</a:t>
                </a:r>
                <a14:m>
                  <m:oMath xmlns:m="http://schemas.openxmlformats.org/officeDocument/2006/math">
                    <m:r>
                      <a:rPr lang="en-US" altLang="zh-TW" b="0" i="1" smtClean="0">
                        <a:latin typeface="Cambria Math"/>
                      </a:rPr>
                      <m:t>=</m:t>
                    </m:r>
                    <m:r>
                      <a:rPr lang="en-US" altLang="zh-TW" b="0" i="1" smtClean="0">
                        <a:latin typeface="Cambria Math"/>
                      </a:rPr>
                      <m:t>𝑂</m:t>
                    </m:r>
                    <m:r>
                      <a:rPr lang="en-US" altLang="zh-TW" b="0" i="1" smtClean="0">
                        <a:latin typeface="Cambria Math"/>
                      </a:rPr>
                      <m:t>(</m:t>
                    </m:r>
                    <m:func>
                      <m:funcPr>
                        <m:ctrlPr>
                          <a:rPr lang="en-US" altLang="zh-TW" b="0" i="1" smtClean="0">
                            <a:latin typeface="Cambria Math"/>
                          </a:rPr>
                        </m:ctrlPr>
                      </m:funcPr>
                      <m:fName>
                        <m:r>
                          <m:rPr>
                            <m:sty m:val="p"/>
                          </m:rPr>
                          <a:rPr lang="en-US" altLang="zh-TW" b="0" i="0" smtClean="0">
                            <a:latin typeface="Cambria Math"/>
                          </a:rPr>
                          <m:t>log</m:t>
                        </m:r>
                      </m:fName>
                      <m:e>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e>
                    </m:func>
                    <m:r>
                      <a:rPr lang="en-US" altLang="zh-TW" b="0" i="1" smtClean="0">
                        <a:latin typeface="Cambria Math"/>
                      </a:rPr>
                      <m:t>)</m:t>
                    </m:r>
                  </m:oMath>
                </a14:m>
                <a:endParaRPr lang="en-US" altLang="zh-TW" b="0" dirty="0" smtClean="0"/>
              </a:p>
              <a:p>
                <a:r>
                  <a:rPr lang="en-US" altLang="zh-TW" dirty="0" smtClean="0"/>
                  <a:t>The test values are produced in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en-US" altLang="zh-TW" b="0" dirty="0" smtClean="0"/>
                  <a:t>.</a:t>
                </a:r>
              </a:p>
              <a:p>
                <a:r>
                  <a:rPr lang="en-US" altLang="zh-TW" dirty="0" smtClean="0"/>
                  <a:t>Each feasibility test using </a:t>
                </a:r>
                <a14:m>
                  <m:oMath xmlns:m="http://schemas.openxmlformats.org/officeDocument/2006/math">
                    <m:r>
                      <a:rPr lang="en-US" altLang="zh-TW" b="0" i="1" smtClean="0">
                        <a:latin typeface="Cambria Math"/>
                      </a:rPr>
                      <m:t>𝐹𝑇𝐸𝑆𝑇</m:t>
                    </m:r>
                    <m:r>
                      <a:rPr lang="en-US" altLang="zh-TW" b="0" i="1" smtClean="0">
                        <a:latin typeface="Cambria Math"/>
                      </a:rPr>
                      <m:t>0</m:t>
                    </m:r>
                  </m:oMath>
                </a14:m>
                <a:r>
                  <a:rPr lang="en-US" altLang="zh-TW" b="0" dirty="0" smtClean="0"/>
                  <a:t> takes </a:t>
                </a:r>
                <a14:m>
                  <m:oMath xmlns:m="http://schemas.openxmlformats.org/officeDocument/2006/math">
                    <m:r>
                      <a:rPr lang="en-US" altLang="zh-TW" b="0" i="1" smtClean="0">
                        <a:latin typeface="Cambria Math"/>
                      </a:rPr>
                      <m:t>𝑂</m:t>
                    </m:r>
                    <m:d>
                      <m:dPr>
                        <m:ctrlPr>
                          <a:rPr lang="en-US" altLang="zh-TW" b="0" i="1" smtClean="0">
                            <a:latin typeface="Cambria Math"/>
                          </a:rPr>
                        </m:ctrlPr>
                      </m:dPr>
                      <m:e>
                        <m:r>
                          <a:rPr lang="en-US" altLang="zh-TW" b="0" i="1" smtClean="0">
                            <a:latin typeface="Cambria Math"/>
                          </a:rPr>
                          <m:t>𝑛</m:t>
                        </m:r>
                      </m:e>
                    </m:d>
                    <m:r>
                      <a:rPr lang="en-US" altLang="zh-TW" b="0" i="1" smtClean="0">
                        <a:latin typeface="Cambria Math"/>
                      </a:rPr>
                      <m:t>.</m:t>
                    </m:r>
                  </m:oMath>
                </a14:m>
                <a:endParaRPr lang="en-US" altLang="zh-TW" b="0" dirty="0" smtClean="0"/>
              </a:p>
              <a:p>
                <a:endParaRPr lang="en-US" altLang="zh-TW" b="0" dirty="0" smtClean="0"/>
              </a:p>
              <a:p>
                <a:r>
                  <a:rPr lang="en-US" altLang="zh-TW" dirty="0" smtClean="0"/>
                  <a:t>The total time is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func>
                      <m:funcPr>
                        <m:ctrlPr>
                          <a:rPr lang="en-US" altLang="zh-TW" b="0" i="1" smtClean="0">
                            <a:latin typeface="Cambria Math"/>
                          </a:rPr>
                        </m:ctrlPr>
                      </m:funcPr>
                      <m:fName>
                        <m:r>
                          <m:rPr>
                            <m:sty m:val="p"/>
                          </m:rPr>
                          <a:rPr lang="en-US" altLang="zh-TW" b="0" i="0" smtClean="0">
                            <a:latin typeface="Cambria Math"/>
                          </a:rPr>
                          <m:t>log</m:t>
                        </m:r>
                      </m:fName>
                      <m:e>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r>
                          <a:rPr lang="en-US" altLang="zh-TW" b="0" i="1" smtClean="0">
                            <a:latin typeface="Cambria Math"/>
                          </a:rPr>
                          <m:t>)</m:t>
                        </m:r>
                      </m:e>
                    </m:func>
                    <m:r>
                      <a:rPr lang="en-US" altLang="zh-TW" b="0" i="1" smtClean="0">
                        <a:latin typeface="Cambria Math"/>
                      </a:rPr>
                      <m:t>.</m:t>
                    </m:r>
                  </m:oMath>
                </a14:m>
                <a:endParaRPr lang="en-US" altLang="zh-TW" b="0" dirty="0" smtClean="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324340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of </a:t>
            </a:r>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87624" y="5085184"/>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圓角矩形 5"/>
          <p:cNvSpPr/>
          <p:nvPr/>
        </p:nvSpPr>
        <p:spPr>
          <a:xfrm>
            <a:off x="1187624" y="3861048"/>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1187624" y="3356992"/>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4" name="矩形 3"/>
              <p:cNvSpPr/>
              <p:nvPr/>
            </p:nvSpPr>
            <p:spPr>
              <a:xfrm>
                <a:off x="7163481" y="3356992"/>
                <a:ext cx="1728999"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func>
                        <m:funcPr>
                          <m:ctrlPr>
                            <a:rPr lang="en-US" altLang="zh-TW" sz="2000" i="1">
                              <a:latin typeface="Cambria Math"/>
                            </a:rPr>
                          </m:ctrlPr>
                        </m:funcPr>
                        <m:fName>
                          <m:r>
                            <m:rPr>
                              <m:sty m:val="p"/>
                            </m:rPr>
                            <a:rPr lang="en-US" altLang="zh-TW" sz="2000">
                              <a:latin typeface="Cambria Math"/>
                            </a:rPr>
                            <m:t>log</m:t>
                          </m:r>
                        </m:fName>
                        <m:e>
                          <m:func>
                            <m:funcPr>
                              <m:ctrlPr>
                                <a:rPr lang="en-US" altLang="zh-TW" sz="2000" i="1">
                                  <a:latin typeface="Cambria Math"/>
                                </a:rPr>
                              </m:ctrlPr>
                            </m:funcPr>
                            <m:fName>
                              <m:r>
                                <m:rPr>
                                  <m:sty m:val="p"/>
                                </m:rPr>
                                <a:rPr lang="en-US" altLang="zh-TW" sz="2000">
                                  <a:latin typeface="Cambria Math"/>
                                </a:rPr>
                                <m:t>log</m:t>
                              </m:r>
                            </m:fName>
                            <m:e>
                              <m:r>
                                <a:rPr lang="en-US" altLang="zh-TW" sz="2000" i="1">
                                  <a:latin typeface="Cambria Math"/>
                                </a:rPr>
                                <m:t>𝑛</m:t>
                              </m:r>
                            </m:e>
                          </m:func>
                          <m:r>
                            <a:rPr lang="en-US" altLang="zh-TW" sz="2000" i="1">
                              <a:latin typeface="Cambria Math"/>
                            </a:rPr>
                            <m:t>)</m:t>
                          </m:r>
                        </m:e>
                      </m:func>
                    </m:oMath>
                  </m:oMathPara>
                </a14:m>
                <a:endParaRPr lang="zh-TW" altLang="en-US" sz="2000" dirty="0"/>
              </a:p>
            </p:txBody>
          </p:sp>
        </mc:Choice>
        <mc:Fallback>
          <p:sp>
            <p:nvSpPr>
              <p:cNvPr id="4" name="矩形 3"/>
              <p:cNvSpPr>
                <a:spLocks noRot="1" noChangeAspect="1" noMove="1" noResize="1" noEditPoints="1" noAdjustHandles="1" noChangeArrowheads="1" noChangeShapeType="1" noTextEdit="1"/>
              </p:cNvSpPr>
              <p:nvPr/>
            </p:nvSpPr>
            <p:spPr>
              <a:xfrm>
                <a:off x="7163481" y="3356992"/>
                <a:ext cx="1728999" cy="400110"/>
              </a:xfrm>
              <a:prstGeom prst="rect">
                <a:avLst/>
              </a:prstGeom>
              <a:blipFill rotWithShape="1">
                <a:blip r:embed="rId4" cstate="print"/>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41120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Compute functions using </a:t>
            </a:r>
            <a:r>
              <a:rPr lang="zh-TW" altLang="en-US" dirty="0"/>
              <a:t>𝐷𝐼𝐺𝐸𝑆𝑇</a:t>
            </a:r>
            <a:r>
              <a:rPr lang="en-US" altLang="zh-TW" dirty="0" smtClean="0"/>
              <a:t>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fontScale="92500" lnSpcReduction="20000"/>
              </a:bodyPr>
              <a:lstStyle/>
              <a:p>
                <a:r>
                  <a:rPr lang="en-US" altLang="zh-TW" dirty="0" smtClean="0"/>
                  <a:t>Lemma 3.1.  Let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zh-TW" altLang="en-US" dirty="0" smtClean="0"/>
                  <a:t> </a:t>
                </a:r>
                <a:r>
                  <a:rPr lang="en-US" altLang="zh-TW" dirty="0" smtClean="0"/>
                  <a:t>be a </a:t>
                </a:r>
                <a:r>
                  <a:rPr lang="en-US" altLang="zh-TW" dirty="0" err="1" smtClean="0"/>
                  <a:t>subpath</a:t>
                </a:r>
                <a:r>
                  <a:rPr lang="en-US" altLang="zh-TW" dirty="0" smtClean="0"/>
                  <a:t> with no active values. Then </a:t>
                </a:r>
                <a14:m>
                  <m:oMath xmlns:m="http://schemas.openxmlformats.org/officeDocument/2006/math">
                    <m:r>
                      <a:rPr lang="en-US" altLang="zh-TW" b="0" i="1" smtClean="0">
                        <a:latin typeface="Cambria Math"/>
                      </a:rPr>
                      <m:t>𝐷𝐼𝐺𝐸𝑆𝑇</m:t>
                    </m:r>
                    <m:r>
                      <a:rPr lang="en-US" altLang="zh-TW" b="0" i="1" smtClean="0">
                        <a:latin typeface="Cambria Math"/>
                      </a:rPr>
                      <m:t>1</m:t>
                    </m:r>
                  </m:oMath>
                </a14:m>
                <a:r>
                  <a:rPr lang="zh-TW" altLang="en-US" dirty="0" smtClean="0"/>
                  <a:t> </a:t>
                </a:r>
                <a:r>
                  <a:rPr lang="en-US" altLang="zh-TW" dirty="0" smtClean="0"/>
                  <a:t>computes </a:t>
                </a:r>
                <a14:m>
                  <m:oMath xmlns:m="http://schemas.openxmlformats.org/officeDocument/2006/math">
                    <m:r>
                      <a:rPr lang="en-US" altLang="zh-TW" b="0" i="1" smtClean="0">
                        <a:latin typeface="Cambria Math"/>
                      </a:rPr>
                      <m:t>𝑛𝑐𝑢𝑡</m:t>
                    </m:r>
                    <m:r>
                      <a:rPr lang="en-US" altLang="zh-TW" b="0" i="1" smtClean="0">
                        <a:latin typeface="Cambria Math"/>
                      </a:rPr>
                      <m:t>(</m:t>
                    </m:r>
                    <m:r>
                      <a:rPr lang="en-US" altLang="zh-TW" b="0" i="1" smtClean="0">
                        <a:latin typeface="Cambria Math"/>
                      </a:rPr>
                      <m:t>𝑙</m:t>
                    </m:r>
                    <m:r>
                      <a:rPr lang="en-US" altLang="zh-TW" b="0" i="1" smtClean="0">
                        <a:latin typeface="Cambria Math"/>
                      </a:rPr>
                      <m:t>)</m:t>
                    </m:r>
                  </m:oMath>
                </a14:m>
                <a:r>
                  <a:rPr lang="zh-TW" altLang="en-US" dirty="0" smtClean="0"/>
                  <a:t> </a:t>
                </a:r>
                <a:r>
                  <a:rPr lang="en-US" altLang="zh-TW" dirty="0" smtClean="0"/>
                  <a:t>and </a:t>
                </a:r>
                <a14:m>
                  <m:oMath xmlns:m="http://schemas.openxmlformats.org/officeDocument/2006/math">
                    <m:r>
                      <a:rPr lang="en-US" altLang="zh-TW" b="0" i="1" smtClean="0">
                        <a:latin typeface="Cambria Math"/>
                      </a:rPr>
                      <m:t>𝑟𝑚𝑑𝑟</m:t>
                    </m:r>
                    <m:r>
                      <a:rPr lang="en-US" altLang="zh-TW" b="0" i="1" smtClean="0">
                        <a:latin typeface="Cambria Math"/>
                      </a:rPr>
                      <m:t>(</m:t>
                    </m:r>
                    <m:r>
                      <a:rPr lang="en-US" altLang="zh-TW" b="0" i="1" smtClean="0">
                        <a:latin typeface="Cambria Math"/>
                      </a:rPr>
                      <m:t>𝑙</m:t>
                    </m:r>
                    <m:r>
                      <a:rPr lang="en-US" altLang="zh-TW" b="0" i="1" smtClean="0">
                        <a:latin typeface="Cambria Math"/>
                      </a:rPr>
                      <m:t>)</m:t>
                    </m:r>
                  </m:oMath>
                </a14:m>
                <a:r>
                  <a:rPr lang="zh-TW" altLang="en-US" dirty="0" smtClean="0"/>
                  <a:t> </a:t>
                </a:r>
                <a:r>
                  <a:rPr lang="en-US" altLang="zh-TW" dirty="0" smtClean="0"/>
                  <a:t>for all vertices </a:t>
                </a:r>
                <a14:m>
                  <m:oMath xmlns:m="http://schemas.openxmlformats.org/officeDocument/2006/math">
                    <m:sSub>
                      <m:sSubPr>
                        <m:ctrlPr>
                          <a:rPr lang="en-US" altLang="zh-TW" b="0" i="1" smtClean="0">
                            <a:latin typeface="Cambria Math"/>
                          </a:rPr>
                        </m:ctrlPr>
                      </m:sSubPr>
                      <m:e>
                        <m:r>
                          <a:rPr lang="en-US" altLang="zh-TW" b="0" i="1" smtClean="0">
                            <a:latin typeface="Cambria Math"/>
                          </a:rPr>
                          <m:t>𝑣</m:t>
                        </m:r>
                      </m:e>
                      <m:sub>
                        <m:r>
                          <a:rPr lang="en-US" altLang="zh-TW" b="0" i="1" smtClean="0">
                            <a:latin typeface="Cambria Math"/>
                          </a:rPr>
                          <m:t>𝑙</m:t>
                        </m:r>
                      </m:sub>
                    </m:sSub>
                  </m:oMath>
                </a14:m>
                <a:r>
                  <a:rPr lang="zh-TW" altLang="en-US" dirty="0" smtClean="0"/>
                  <a:t> </a:t>
                </a:r>
                <a:r>
                  <a:rPr lang="en-US" altLang="zh-TW" dirty="0" smtClean="0"/>
                  <a:t>in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zh-TW" altLang="en-US" dirty="0" smtClean="0"/>
                  <a:t> </a:t>
                </a:r>
                <a:r>
                  <a:rPr lang="en-US" altLang="zh-TW" dirty="0" smtClean="0"/>
                  <a:t>in linear time.</a:t>
                </a:r>
              </a:p>
              <a:p>
                <a:pPr lvl="8"/>
                <a:endParaRPr lang="en-US" altLang="zh-TW" dirty="0" smtClean="0"/>
              </a:p>
              <a:p>
                <a:pPr marL="457200" lvl="1" indent="0">
                  <a:buNone/>
                </a:pPr>
                <a:r>
                  <a:rPr lang="en-US" altLang="zh-TW" dirty="0" smtClean="0"/>
                  <a:t>For each of </a:t>
                </a:r>
                <a14:m>
                  <m:oMath xmlns:m="http://schemas.openxmlformats.org/officeDocument/2006/math">
                    <m:r>
                      <a:rPr lang="en-US" altLang="zh-TW" i="1" dirty="0" smtClean="0">
                        <a:latin typeface="Cambria Math"/>
                      </a:rPr>
                      <m:t>𝑟</m:t>
                    </m:r>
                  </m:oMath>
                </a14:m>
                <a:r>
                  <a:rPr lang="en-US" altLang="zh-TW" dirty="0" smtClean="0"/>
                  <a:t> values of </a:t>
                </a:r>
                <a14:m>
                  <m:oMath xmlns:m="http://schemas.openxmlformats.org/officeDocument/2006/math">
                    <m:r>
                      <a:rPr lang="en-US" altLang="zh-TW" b="0" i="1" smtClean="0">
                        <a:latin typeface="Cambria Math"/>
                      </a:rPr>
                      <m:t>h</m:t>
                    </m:r>
                  </m:oMath>
                </a14:m>
                <a:r>
                  <a:rPr lang="en-US" altLang="zh-TW" dirty="0" smtClean="0"/>
                  <a:t>, a constant time amount of work is done. The remaining work can be apportioned as constant for each of </a:t>
                </a:r>
                <a14:m>
                  <m:oMath xmlns:m="http://schemas.openxmlformats.org/officeDocument/2006/math">
                    <m:r>
                      <a:rPr lang="en-US" altLang="zh-TW" b="0" i="1" smtClean="0">
                        <a:latin typeface="Cambria Math"/>
                      </a:rPr>
                      <m:t>𝑂</m:t>
                    </m:r>
                    <m:d>
                      <m:dPr>
                        <m:ctrlPr>
                          <a:rPr lang="en-US" altLang="zh-TW" b="0" i="1" smtClean="0">
                            <a:latin typeface="Cambria Math"/>
                          </a:rPr>
                        </m:ctrlPr>
                      </m:dPr>
                      <m:e>
                        <m:r>
                          <a:rPr lang="en-US" altLang="zh-TW" b="0" i="1" smtClean="0">
                            <a:latin typeface="Cambria Math"/>
                          </a:rPr>
                          <m:t>𝑟</m:t>
                        </m:r>
                      </m:e>
                    </m:d>
                  </m:oMath>
                </a14:m>
                <a:r>
                  <a:rPr lang="en-US" altLang="zh-TW" dirty="0" smtClean="0"/>
                  <a:t> values of </a:t>
                </a:r>
                <a14:m>
                  <m:oMath xmlns:m="http://schemas.openxmlformats.org/officeDocument/2006/math">
                    <m:r>
                      <a:rPr lang="en-US" altLang="zh-TW" b="0" i="1" smtClean="0">
                        <a:latin typeface="Cambria Math"/>
                      </a:rPr>
                      <m:t>𝑙</m:t>
                    </m:r>
                  </m:oMath>
                </a14:m>
                <a:r>
                  <a:rPr lang="en-US" altLang="zh-TW" dirty="0" smtClean="0"/>
                  <a:t>.</a:t>
                </a:r>
              </a:p>
              <a:p>
                <a:pPr lvl="8"/>
                <a:endParaRPr lang="en-US" altLang="zh-TW" dirty="0" smtClean="0"/>
              </a:p>
              <a:p>
                <a:r>
                  <a:rPr lang="en-US" altLang="zh-TW" dirty="0" smtClean="0"/>
                  <a:t>For each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en-US" altLang="zh-TW" dirty="0" smtClean="0"/>
                  <a:t>, takes </a:t>
                </a:r>
                <a14:m>
                  <m:oMath xmlns:m="http://schemas.openxmlformats.org/officeDocument/2006/math">
                    <m:r>
                      <a:rPr lang="en-US" altLang="zh-TW" b="0" i="1" smtClean="0">
                        <a:latin typeface="Cambria Math"/>
                      </a:rPr>
                      <m:t>𝑂</m:t>
                    </m:r>
                    <m:r>
                      <a:rPr lang="en-US" altLang="zh-TW" b="0" i="1" smtClean="0">
                        <a:latin typeface="Cambria Math"/>
                      </a:rPr>
                      <m:t>(</m:t>
                    </m:r>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r>
                      <a:rPr lang="en-US" altLang="zh-TW" b="0" i="1" smtClean="0">
                        <a:latin typeface="Cambria Math"/>
                      </a:rPr>
                      <m:t>)</m:t>
                    </m:r>
                  </m:oMath>
                </a14:m>
                <a:r>
                  <a:rPr lang="en-US" altLang="zh-TW" dirty="0" smtClean="0"/>
                  <a:t>.</a:t>
                </a:r>
              </a:p>
              <a:p>
                <a:r>
                  <a:rPr lang="en-US" altLang="zh-TW" dirty="0" smtClean="0"/>
                  <a:t>There are total </a:t>
                </a:r>
                <a14:m>
                  <m:oMath xmlns:m="http://schemas.openxmlformats.org/officeDocument/2006/math">
                    <m:r>
                      <m:rPr>
                        <m:sty m:val="p"/>
                      </m:rPr>
                      <a:rPr lang="el-GR" altLang="zh-TW" i="1" smtClean="0">
                        <a:latin typeface="Cambria Math"/>
                        <a:ea typeface="Cambria Math"/>
                      </a:rPr>
                      <m:t>Θ</m:t>
                    </m:r>
                    <m:r>
                      <a:rPr lang="en-US" altLang="zh-TW" b="0" i="1" smtClean="0">
                        <a:latin typeface="Cambria Math"/>
                        <a:ea typeface="Cambria Math"/>
                      </a:rPr>
                      <m:t>(</m:t>
                    </m:r>
                    <m:f>
                      <m:fPr>
                        <m:ctrlPr>
                          <a:rPr lang="en-US" altLang="zh-TW" b="0" i="1" smtClean="0">
                            <a:latin typeface="Cambria Math"/>
                            <a:ea typeface="Cambria Math"/>
                          </a:rPr>
                        </m:ctrlPr>
                      </m:fPr>
                      <m:num>
                        <m:r>
                          <a:rPr lang="en-US" altLang="zh-TW" b="0" i="1" smtClean="0">
                            <a:latin typeface="Cambria Math"/>
                            <a:ea typeface="Cambria Math"/>
                          </a:rPr>
                          <m:t>𝑛</m:t>
                        </m:r>
                      </m:num>
                      <m:den>
                        <m:r>
                          <a:rPr lang="en-US" altLang="zh-TW" b="0" i="1" smtClean="0">
                            <a:latin typeface="Cambria Math"/>
                            <a:ea typeface="Cambria Math"/>
                          </a:rPr>
                          <m:t>𝑙𝑜𝑔𝑛</m:t>
                        </m:r>
                      </m:den>
                    </m:f>
                    <m:r>
                      <a:rPr lang="en-US" altLang="zh-TW" b="0" i="1" smtClean="0">
                        <a:latin typeface="Cambria Math"/>
                        <a:ea typeface="Cambria Math"/>
                      </a:rPr>
                      <m:t>)</m:t>
                    </m:r>
                  </m:oMath>
                </a14:m>
                <a:r>
                  <a:rPr lang="zh-TW" altLang="en-US" dirty="0" smtClean="0"/>
                  <a:t> </a:t>
                </a:r>
                <a:r>
                  <a:rPr lang="en-US" altLang="zh-TW" dirty="0" smtClean="0"/>
                  <a:t>paths and thus takes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zh-TW" altLang="en-US" dirty="0" smtClean="0"/>
                  <a:t> </a:t>
                </a:r>
                <a:r>
                  <a:rPr lang="en-US" altLang="zh-TW" dirty="0" smtClean="0"/>
                  <a:t>time to complete all.</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481" t="-3235" b="-1213"/>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18174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History</a:t>
            </a:r>
            <a:endParaRPr lang="zh-TW" altLang="en-US" dirty="0"/>
          </a:p>
        </p:txBody>
      </p:sp>
      <p:graphicFrame>
        <p:nvGraphicFramePr>
          <p:cNvPr id="4" name="內容版面配置區 3"/>
          <p:cNvGraphicFramePr>
            <a:graphicFrameLocks noGrp="1"/>
          </p:cNvGraphicFramePr>
          <p:nvPr>
            <p:ph idx="1"/>
          </p:nvPr>
        </p:nvGraphicFramePr>
        <p:xfrm>
          <a:off x="457200" y="1600201"/>
          <a:ext cx="8435280" cy="4123668"/>
        </p:xfrm>
        <a:graphic>
          <a:graphicData uri="http://schemas.openxmlformats.org/drawingml/2006/table">
            <a:tbl>
              <a:tblPr firstRow="1" bandRow="1">
                <a:tableStyleId>{5C22544A-7EE6-4342-B048-85BDC9FD1C3A}</a:tableStyleId>
              </a:tblPr>
              <a:tblGrid>
                <a:gridCol w="946448"/>
                <a:gridCol w="3888432"/>
                <a:gridCol w="3600400"/>
              </a:tblGrid>
              <a:tr h="550857">
                <a:tc>
                  <a:txBody>
                    <a:bodyPr/>
                    <a:lstStyle/>
                    <a:p>
                      <a:r>
                        <a:rPr lang="en-US" altLang="zh-TW" dirty="0" smtClean="0"/>
                        <a:t>Year</a:t>
                      </a:r>
                      <a:endParaRPr lang="zh-TW" altLang="en-US" dirty="0"/>
                    </a:p>
                  </a:txBody>
                  <a:tcPr/>
                </a:tc>
                <a:tc>
                  <a:txBody>
                    <a:bodyPr/>
                    <a:lstStyle/>
                    <a:p>
                      <a:r>
                        <a:rPr lang="en-US" altLang="zh-TW" dirty="0" smtClean="0"/>
                        <a:t>Complexity</a:t>
                      </a:r>
                      <a:endParaRPr lang="zh-TW" altLang="en-US" dirty="0"/>
                    </a:p>
                  </a:txBody>
                  <a:tcPr/>
                </a:tc>
                <a:tc>
                  <a:txBody>
                    <a:bodyPr/>
                    <a:lstStyle/>
                    <a:p>
                      <a:r>
                        <a:rPr lang="en-US" altLang="zh-TW" dirty="0" smtClean="0"/>
                        <a:t>Note</a:t>
                      </a:r>
                      <a:endParaRPr lang="zh-TW" altLang="en-US" dirty="0"/>
                    </a:p>
                  </a:txBody>
                  <a:tcPr/>
                </a:tc>
              </a:tr>
              <a:tr h="550857">
                <a:tc>
                  <a:txBody>
                    <a:bodyPr/>
                    <a:lstStyle/>
                    <a:p>
                      <a:r>
                        <a:rPr lang="en-US" altLang="zh-TW" dirty="0" smtClean="0"/>
                        <a:t>1981</a:t>
                      </a:r>
                      <a:endParaRPr lang="zh-TW" altLang="en-US" dirty="0"/>
                    </a:p>
                  </a:txBody>
                  <a:tcPr/>
                </a:tc>
                <a:tc>
                  <a:txBody>
                    <a:bodyPr/>
                    <a:lstStyle/>
                    <a:p>
                      <a:r>
                        <a:rPr lang="en-US" altLang="zh-TW" dirty="0" smtClean="0"/>
                        <a:t>Time : O(n(</a:t>
                      </a:r>
                      <a:r>
                        <a:rPr lang="en-US" altLang="zh-TW" dirty="0" err="1" smtClean="0"/>
                        <a:t>logn</a:t>
                      </a:r>
                      <a:r>
                        <a:rPr lang="en-US" altLang="zh-TW" dirty="0" smtClean="0"/>
                        <a:t>)</a:t>
                      </a:r>
                      <a:r>
                        <a:rPr lang="en-US" altLang="zh-TW" baseline="30000" dirty="0" smtClean="0"/>
                        <a:t>2</a:t>
                      </a:r>
                      <a:r>
                        <a:rPr lang="en-US" altLang="zh-TW" dirty="0" smtClean="0"/>
                        <a:t>) ,Space</a:t>
                      </a:r>
                      <a:r>
                        <a:rPr lang="en-US" altLang="zh-TW" dirty="0" smtClean="0">
                          <a:sym typeface="Wingdings" pitchFamily="2" charset="2"/>
                        </a:rPr>
                        <a:t>:</a:t>
                      </a:r>
                      <a:r>
                        <a:rPr lang="en-US" altLang="zh-TW" baseline="0" dirty="0" smtClean="0">
                          <a:sym typeface="Wingdings" pitchFamily="2" charset="2"/>
                        </a:rPr>
                        <a:t> O(</a:t>
                      </a:r>
                      <a:r>
                        <a:rPr lang="en-US" altLang="zh-TW" baseline="0" dirty="0" err="1" smtClean="0">
                          <a:sym typeface="Wingdings" pitchFamily="2" charset="2"/>
                        </a:rPr>
                        <a:t>nlogn</a:t>
                      </a:r>
                      <a:r>
                        <a:rPr lang="en-US" altLang="zh-TW" baseline="0" dirty="0" smtClean="0">
                          <a:sym typeface="Wingdings" pitchFamily="2" charset="2"/>
                        </a:rPr>
                        <a:t>)</a:t>
                      </a:r>
                      <a:endParaRPr lang="zh-TW" altLang="en-US" dirty="0"/>
                    </a:p>
                  </a:txBody>
                  <a:tcPr/>
                </a:tc>
                <a:tc>
                  <a:txBody>
                    <a:bodyPr/>
                    <a:lstStyle/>
                    <a:p>
                      <a:r>
                        <a:rPr lang="en-US" altLang="zh-TW" dirty="0" smtClean="0"/>
                        <a:t>[MTZC], N. Megiddo, will be improved here</a:t>
                      </a:r>
                      <a:endParaRPr lang="zh-TW" altLang="en-US" dirty="0"/>
                    </a:p>
                  </a:txBody>
                  <a:tcPr/>
                </a:tc>
              </a:tr>
              <a:tr h="550857">
                <a:tc>
                  <a:txBody>
                    <a:bodyPr/>
                    <a:lstStyle/>
                    <a:p>
                      <a:r>
                        <a:rPr lang="en-US" altLang="zh-TW" dirty="0" smtClean="0"/>
                        <a:t>1981</a:t>
                      </a:r>
                      <a:endParaRPr lang="zh-TW" altLang="en-US" dirty="0"/>
                    </a:p>
                  </a:txBody>
                  <a:tcPr/>
                </a:tc>
                <a:tc>
                  <a:txBody>
                    <a:bodyPr/>
                    <a:lstStyle/>
                    <a:p>
                      <a:r>
                        <a:rPr lang="en-US" altLang="zh-TW" dirty="0" smtClean="0"/>
                        <a:t>Time: O(k</a:t>
                      </a:r>
                      <a:r>
                        <a:rPr lang="en-US" altLang="zh-TW" baseline="30000" dirty="0" smtClean="0"/>
                        <a:t>2</a:t>
                      </a:r>
                      <a:r>
                        <a:rPr lang="en-US" altLang="zh-TW" dirty="0" smtClean="0"/>
                        <a:t>rd(T)+</a:t>
                      </a:r>
                      <a:r>
                        <a:rPr lang="en-US" altLang="zh-TW" dirty="0" err="1" smtClean="0"/>
                        <a:t>kn</a:t>
                      </a:r>
                      <a:r>
                        <a:rPr lang="en-US" altLang="zh-TW" dirty="0" smtClean="0"/>
                        <a:t>)</a:t>
                      </a:r>
                      <a:endParaRPr lang="zh-TW" altLang="en-US" dirty="0"/>
                    </a:p>
                  </a:txBody>
                  <a:tcPr/>
                </a:tc>
                <a:tc>
                  <a:txBody>
                    <a:bodyPr/>
                    <a:lstStyle/>
                    <a:p>
                      <a:r>
                        <a:rPr lang="en-US" altLang="zh-TW" dirty="0" smtClean="0"/>
                        <a:t>[PS], Y. Perl</a:t>
                      </a:r>
                      <a:endParaRPr lang="zh-TW" altLang="en-US" dirty="0"/>
                    </a:p>
                  </a:txBody>
                  <a:tcPr/>
                </a:tc>
              </a:tr>
              <a:tr h="611892">
                <a:tc>
                  <a:txBody>
                    <a:bodyPr/>
                    <a:lstStyle/>
                    <a:p>
                      <a:r>
                        <a:rPr lang="en-US" altLang="zh-TW" dirty="0" smtClean="0"/>
                        <a:t>1982</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Time:</a:t>
                      </a:r>
                      <a:r>
                        <a:rPr lang="en-US" altLang="zh-TW" baseline="0" dirty="0" smtClean="0"/>
                        <a:t> </a:t>
                      </a:r>
                      <a:r>
                        <a:rPr lang="en-US" altLang="zh-TW" dirty="0" smtClean="0"/>
                        <a:t>O(k</a:t>
                      </a:r>
                      <a:r>
                        <a:rPr lang="en-US" altLang="zh-TW" baseline="30000" dirty="0" smtClean="0"/>
                        <a:t>3</a:t>
                      </a:r>
                      <a:r>
                        <a:rPr lang="en-US" altLang="zh-TW" dirty="0" smtClean="0"/>
                        <a:t>rd(T)+</a:t>
                      </a:r>
                      <a:r>
                        <a:rPr lang="en-US" altLang="zh-TW" dirty="0" err="1" smtClean="0"/>
                        <a:t>kn</a:t>
                      </a:r>
                      <a:r>
                        <a:rPr lang="en-US" altLang="zh-TW" dirty="0" smtClean="0"/>
                        <a:t>)</a:t>
                      </a:r>
                      <a:endParaRPr lang="zh-TW" altLang="en-US" dirty="0" smtClean="0"/>
                    </a:p>
                    <a:p>
                      <a:endParaRPr lang="zh-TW" altLang="en-US" dirty="0"/>
                    </a:p>
                  </a:txBody>
                  <a:tcPr/>
                </a:tc>
                <a:tc>
                  <a:txBody>
                    <a:bodyPr/>
                    <a:lstStyle/>
                    <a:p>
                      <a:r>
                        <a:rPr lang="en-US" altLang="zh-TW" dirty="0" smtClean="0"/>
                        <a:t>[BPS], R. I.</a:t>
                      </a:r>
                      <a:r>
                        <a:rPr lang="en-US" altLang="zh-TW" baseline="0" dirty="0" smtClean="0"/>
                        <a:t> Becker and Y. Perl</a:t>
                      </a:r>
                      <a:endParaRPr lang="zh-TW" altLang="en-US" dirty="0"/>
                    </a:p>
                  </a:txBody>
                  <a:tcPr/>
                </a:tc>
              </a:tr>
              <a:tr h="550857">
                <a:tc>
                  <a:txBody>
                    <a:bodyPr/>
                    <a:lstStyle/>
                    <a:p>
                      <a:r>
                        <a:rPr lang="en-US" altLang="zh-TW" dirty="0" smtClean="0"/>
                        <a:t>1983</a:t>
                      </a:r>
                      <a:endParaRPr lang="zh-TW" altLang="en-US" dirty="0"/>
                    </a:p>
                  </a:txBody>
                  <a:tcPr/>
                </a:tc>
                <a:tc>
                  <a:txBody>
                    <a:bodyPr/>
                    <a:lstStyle/>
                    <a:p>
                      <a:r>
                        <a:rPr lang="en-US" altLang="zh-TW" dirty="0" smtClean="0"/>
                        <a:t>Time and Space: O(</a:t>
                      </a:r>
                      <a:r>
                        <a:rPr lang="en-US" altLang="zh-TW" dirty="0" err="1" smtClean="0"/>
                        <a:t>nlogn</a:t>
                      </a:r>
                      <a:r>
                        <a:rPr lang="en-US" altLang="zh-TW" dirty="0" smtClean="0"/>
                        <a:t>)</a:t>
                      </a:r>
                      <a:endParaRPr lang="zh-TW" altLang="en-US" dirty="0"/>
                    </a:p>
                  </a:txBody>
                  <a:tcPr/>
                </a:tc>
                <a:tc>
                  <a:txBody>
                    <a:bodyPr/>
                    <a:lstStyle/>
                    <a:p>
                      <a:r>
                        <a:rPr lang="en-US" altLang="zh-TW" dirty="0" smtClean="0"/>
                        <a:t>[FJ1], will</a:t>
                      </a:r>
                      <a:r>
                        <a:rPr lang="en-US" altLang="zh-TW" baseline="0" dirty="0" smtClean="0"/>
                        <a:t> be improved here</a:t>
                      </a:r>
                      <a:endParaRPr lang="zh-TW" altLang="en-US" dirty="0"/>
                    </a:p>
                  </a:txBody>
                  <a:tcPr/>
                </a:tc>
              </a:tr>
              <a:tr h="550857">
                <a:tc>
                  <a:txBody>
                    <a:bodyPr/>
                    <a:lstStyle/>
                    <a:p>
                      <a:r>
                        <a:rPr lang="en-US" altLang="zh-TW" dirty="0" smtClean="0"/>
                        <a:t>1983</a:t>
                      </a:r>
                      <a:endParaRPr lang="zh-TW" altLang="en-US" dirty="0"/>
                    </a:p>
                  </a:txBody>
                  <a:tcPr/>
                </a:tc>
                <a:tc>
                  <a:txBody>
                    <a:bodyPr/>
                    <a:lstStyle/>
                    <a:p>
                      <a:r>
                        <a:rPr lang="en-US" altLang="zh-TW" dirty="0" smtClean="0"/>
                        <a:t>Time : O(n(</a:t>
                      </a:r>
                      <a:r>
                        <a:rPr lang="en-US" altLang="zh-TW" dirty="0" err="1" smtClean="0"/>
                        <a:t>logn</a:t>
                      </a:r>
                      <a:r>
                        <a:rPr lang="en-US" altLang="zh-TW" dirty="0" smtClean="0"/>
                        <a:t>)</a:t>
                      </a:r>
                      <a:r>
                        <a:rPr lang="en-US" altLang="zh-TW" baseline="30000" dirty="0" smtClean="0"/>
                        <a:t>2</a:t>
                      </a:r>
                      <a:r>
                        <a:rPr lang="en-US" altLang="zh-TW" dirty="0" smtClean="0"/>
                        <a:t>) , Time : O(n(</a:t>
                      </a:r>
                      <a:r>
                        <a:rPr lang="en-US" altLang="zh-TW" dirty="0" err="1" smtClean="0"/>
                        <a:t>logn</a:t>
                      </a:r>
                      <a:r>
                        <a:rPr lang="en-US" altLang="zh-TW" dirty="0" smtClean="0"/>
                        <a:t>)</a:t>
                      </a:r>
                      <a:r>
                        <a:rPr lang="en-US" altLang="zh-TW" baseline="30000" dirty="0" smtClean="0"/>
                        <a:t>3</a:t>
                      </a:r>
                      <a:r>
                        <a:rPr lang="en-US" altLang="zh-TW" dirty="0" smtClean="0"/>
                        <a:t>) </a:t>
                      </a:r>
                      <a:endParaRPr lang="zh-TW" altLang="en-US" dirty="0"/>
                    </a:p>
                  </a:txBody>
                  <a:tcPr/>
                </a:tc>
                <a:tc>
                  <a:txBody>
                    <a:bodyPr/>
                    <a:lstStyle/>
                    <a:p>
                      <a:r>
                        <a:rPr lang="en-US" altLang="zh-TW" dirty="0" smtClean="0"/>
                        <a:t>[M], O(n(</a:t>
                      </a:r>
                      <a:r>
                        <a:rPr lang="en-US" altLang="zh-TW" dirty="0" err="1" smtClean="0"/>
                        <a:t>logn</a:t>
                      </a:r>
                      <a:r>
                        <a:rPr lang="en-US" altLang="zh-TW" dirty="0" smtClean="0"/>
                        <a:t>)</a:t>
                      </a:r>
                      <a:r>
                        <a:rPr lang="en-US" altLang="zh-TW" baseline="30000" dirty="0" smtClean="0"/>
                        <a:t>2</a:t>
                      </a:r>
                      <a:r>
                        <a:rPr lang="en-US" altLang="zh-TW" dirty="0" smtClean="0"/>
                        <a:t>) if the tree is a path,</a:t>
                      </a:r>
                    </a:p>
                    <a:p>
                      <a:r>
                        <a:rPr lang="en-US" altLang="zh-TW" dirty="0" smtClean="0"/>
                        <a:t>O(n(</a:t>
                      </a:r>
                      <a:r>
                        <a:rPr lang="en-US" altLang="zh-TW" dirty="0" err="1" smtClean="0"/>
                        <a:t>logn</a:t>
                      </a:r>
                      <a:r>
                        <a:rPr lang="en-US" altLang="zh-TW" dirty="0" smtClean="0"/>
                        <a:t>)</a:t>
                      </a:r>
                      <a:r>
                        <a:rPr lang="en-US" altLang="zh-TW" baseline="30000" dirty="0" smtClean="0"/>
                        <a:t>3</a:t>
                      </a:r>
                      <a:r>
                        <a:rPr lang="en-US" altLang="zh-TW" dirty="0" smtClean="0"/>
                        <a:t>) if a</a:t>
                      </a:r>
                      <a:r>
                        <a:rPr lang="en-US" altLang="zh-TW" baseline="0" dirty="0" smtClean="0"/>
                        <a:t> general tree</a:t>
                      </a:r>
                      <a:endParaRPr lang="zh-TW" altLang="en-US" dirty="0"/>
                    </a:p>
                  </a:txBody>
                  <a:tcPr/>
                </a:tc>
              </a:tr>
              <a:tr h="550857">
                <a:tc>
                  <a:txBody>
                    <a:bodyPr/>
                    <a:lstStyle/>
                    <a:p>
                      <a:r>
                        <a:rPr lang="en-US" altLang="zh-TW" dirty="0" smtClean="0"/>
                        <a:t>1985</a:t>
                      </a:r>
                      <a:endParaRPr lang="zh-TW" altLang="en-US" dirty="0"/>
                    </a:p>
                  </a:txBody>
                  <a:tcPr/>
                </a:tc>
                <a:tc>
                  <a:txBody>
                    <a:bodyPr/>
                    <a:lstStyle/>
                    <a:p>
                      <a:r>
                        <a:rPr lang="en-US" altLang="zh-TW" dirty="0" smtClean="0"/>
                        <a:t>Time: O(</a:t>
                      </a:r>
                      <a:r>
                        <a:rPr lang="en-US" altLang="zh-TW" dirty="0" err="1" smtClean="0"/>
                        <a:t>krd</a:t>
                      </a:r>
                      <a:r>
                        <a:rPr lang="en-US" altLang="zh-TW" dirty="0" smtClean="0"/>
                        <a:t>(T)(</a:t>
                      </a:r>
                      <a:r>
                        <a:rPr lang="en-US" altLang="zh-TW" dirty="0" err="1" smtClean="0"/>
                        <a:t>k+log</a:t>
                      </a:r>
                      <a:r>
                        <a:rPr lang="en-US" altLang="zh-TW" dirty="0" smtClean="0"/>
                        <a:t>△)+n)</a:t>
                      </a:r>
                      <a:endParaRPr lang="zh-TW" altLang="en-US" dirty="0"/>
                    </a:p>
                  </a:txBody>
                  <a:tcPr/>
                </a:tc>
                <a:tc>
                  <a:txBody>
                    <a:bodyPr/>
                    <a:lstStyle/>
                    <a:p>
                      <a:r>
                        <a:rPr lang="en-US" altLang="zh-TW" dirty="0" smtClean="0"/>
                        <a:t>[PV] , Y. Perl, improved</a:t>
                      </a:r>
                      <a:r>
                        <a:rPr lang="en-US" altLang="zh-TW" baseline="0" dirty="0" smtClean="0"/>
                        <a:t> BPS</a:t>
                      </a:r>
                      <a:endParaRPr lang="zh-TW" altLang="en-US" dirty="0"/>
                    </a:p>
                  </a:txBody>
                  <a:tcPr/>
                </a:tc>
              </a:tr>
            </a:tbl>
          </a:graphicData>
        </a:graphic>
      </p:graphicFrame>
      <p:sp>
        <p:nvSpPr>
          <p:cNvPr id="5" name="矩形 4"/>
          <p:cNvSpPr/>
          <p:nvPr/>
        </p:nvSpPr>
        <p:spPr>
          <a:xfrm>
            <a:off x="467544" y="5733256"/>
            <a:ext cx="4572000" cy="646331"/>
          </a:xfrm>
          <a:prstGeom prst="rect">
            <a:avLst/>
          </a:prstGeom>
        </p:spPr>
        <p:txBody>
          <a:bodyPr>
            <a:spAutoFit/>
          </a:bodyPr>
          <a:lstStyle/>
          <a:p>
            <a:r>
              <a:rPr lang="zh-TW" altLang="en-US" dirty="0" smtClean="0"/>
              <a:t>△ </a:t>
            </a:r>
            <a:r>
              <a:rPr lang="en-US" altLang="zh-TW" dirty="0" smtClean="0"/>
              <a:t>is the max degree in the tree</a:t>
            </a:r>
          </a:p>
          <a:p>
            <a:r>
              <a:rPr lang="en-US" altLang="zh-TW" dirty="0" smtClean="0"/>
              <a:t>rd(T) is the radius of the tree</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of </a:t>
            </a:r>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87624" y="5085184"/>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圓角矩形 5"/>
          <p:cNvSpPr/>
          <p:nvPr/>
        </p:nvSpPr>
        <p:spPr>
          <a:xfrm>
            <a:off x="1187624" y="3861048"/>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1187624" y="3356992"/>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8" name="矩形 7"/>
              <p:cNvSpPr/>
              <p:nvPr/>
            </p:nvSpPr>
            <p:spPr>
              <a:xfrm>
                <a:off x="7163481" y="3356992"/>
                <a:ext cx="1728999"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func>
                        <m:funcPr>
                          <m:ctrlPr>
                            <a:rPr lang="en-US" altLang="zh-TW" sz="2000" i="1">
                              <a:latin typeface="Cambria Math"/>
                            </a:rPr>
                          </m:ctrlPr>
                        </m:funcPr>
                        <m:fName>
                          <m:r>
                            <m:rPr>
                              <m:sty m:val="p"/>
                            </m:rPr>
                            <a:rPr lang="en-US" altLang="zh-TW" sz="2000">
                              <a:latin typeface="Cambria Math"/>
                            </a:rPr>
                            <m:t>log</m:t>
                          </m:r>
                        </m:fName>
                        <m:e>
                          <m:func>
                            <m:funcPr>
                              <m:ctrlPr>
                                <a:rPr lang="en-US" altLang="zh-TW" sz="2000" i="1">
                                  <a:latin typeface="Cambria Math"/>
                                </a:rPr>
                              </m:ctrlPr>
                            </m:funcPr>
                            <m:fName>
                              <m:r>
                                <m:rPr>
                                  <m:sty m:val="p"/>
                                </m:rPr>
                                <a:rPr lang="en-US" altLang="zh-TW" sz="2000">
                                  <a:latin typeface="Cambria Math"/>
                                </a:rPr>
                                <m:t>log</m:t>
                              </m:r>
                            </m:fName>
                            <m:e>
                              <m:r>
                                <a:rPr lang="en-US" altLang="zh-TW" sz="2000" i="1">
                                  <a:latin typeface="Cambria Math"/>
                                </a:rPr>
                                <m:t>𝑛</m:t>
                              </m:r>
                            </m:e>
                          </m:func>
                          <m:r>
                            <a:rPr lang="en-US" altLang="zh-TW" sz="2000" i="1">
                              <a:latin typeface="Cambria Math"/>
                            </a:rPr>
                            <m:t>)</m:t>
                          </m:r>
                        </m:e>
                      </m:func>
                    </m:oMath>
                  </m:oMathPara>
                </a14:m>
                <a:endParaRPr lang="zh-TW" altLang="en-US" sz="2000" dirty="0"/>
              </a:p>
            </p:txBody>
          </p:sp>
        </mc:Choice>
        <mc:Fallback>
          <p:sp>
            <p:nvSpPr>
              <p:cNvPr id="8" name="矩形 7"/>
              <p:cNvSpPr>
                <a:spLocks noRot="1" noChangeAspect="1" noMove="1" noResize="1" noEditPoints="1" noAdjustHandles="1" noChangeArrowheads="1" noChangeShapeType="1" noTextEdit="1"/>
              </p:cNvSpPr>
              <p:nvPr/>
            </p:nvSpPr>
            <p:spPr>
              <a:xfrm>
                <a:off x="7163481" y="3356992"/>
                <a:ext cx="1728999" cy="400110"/>
              </a:xfrm>
              <a:prstGeom prst="rect">
                <a:avLst/>
              </a:prstGeom>
              <a:blipFill rotWithShape="1">
                <a:blip r:embed="rId4"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9" name="矩形 8"/>
              <p:cNvSpPr/>
              <p:nvPr/>
            </p:nvSpPr>
            <p:spPr>
              <a:xfrm>
                <a:off x="7163481" y="3861048"/>
                <a:ext cx="700256"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oMath>
                </a14:m>
                <a:r>
                  <a:rPr lang="en-US" altLang="zh-TW" sz="2000" dirty="0" smtClean="0"/>
                  <a:t>)</a:t>
                </a:r>
                <a:endParaRPr lang="zh-TW" altLang="en-US" sz="2000" dirty="0"/>
              </a:p>
            </p:txBody>
          </p:sp>
        </mc:Choice>
        <mc:Fallback>
          <p:sp>
            <p:nvSpPr>
              <p:cNvPr id="9" name="矩形 8"/>
              <p:cNvSpPr>
                <a:spLocks noRot="1" noChangeAspect="1" noMove="1" noResize="1" noEditPoints="1" noAdjustHandles="1" noChangeArrowheads="1" noChangeShapeType="1" noTextEdit="1"/>
              </p:cNvSpPr>
              <p:nvPr/>
            </p:nvSpPr>
            <p:spPr>
              <a:xfrm>
                <a:off x="7163481" y="3861048"/>
                <a:ext cx="700256" cy="400110"/>
              </a:xfrm>
              <a:prstGeom prst="rect">
                <a:avLst/>
              </a:prstGeom>
              <a:blipFill rotWithShape="1">
                <a:blip r:embed="rId5" cstate="print"/>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41120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640960" cy="1143000"/>
          </a:xfrm>
        </p:spPr>
        <p:txBody>
          <a:bodyPr>
            <a:normAutofit fontScale="90000"/>
          </a:bodyPr>
          <a:lstStyle/>
          <a:p>
            <a:r>
              <a:rPr lang="zh-TW" altLang="en-US" dirty="0"/>
              <a:t>𝑀𝑆𝐸𝐴𝑅𝐶𝐻 </a:t>
            </a:r>
            <a:r>
              <a:rPr lang="en-US" altLang="zh-TW" dirty="0"/>
              <a:t>using feasibility test </a:t>
            </a:r>
            <a:r>
              <a:rPr lang="zh-TW" altLang="en-US" dirty="0"/>
              <a:t>𝐹𝑇𝐸𝑆𝑇</a:t>
            </a:r>
            <a:r>
              <a:rPr lang="en-US" altLang="zh-TW" dirty="0" smtClean="0"/>
              <a:t>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a:bodyPr>
              <a:lstStyle/>
              <a:p>
                <a:r>
                  <a:rPr lang="en-US" altLang="zh-TW" dirty="0" smtClean="0"/>
                  <a:t>Produce test values</a:t>
                </a:r>
                <a:endParaRPr lang="en-US" altLang="zh-TW" dirty="0"/>
              </a:p>
              <a:p>
                <a:pPr lvl="1"/>
                <a:r>
                  <a:rPr lang="en-US" altLang="zh-TW" dirty="0" smtClean="0"/>
                  <a:t>By Theorem 2.1, the number of test values is </a:t>
                </a:r>
                <a14:m>
                  <m:oMath xmlns:m="http://schemas.openxmlformats.org/officeDocument/2006/math">
                    <m:r>
                      <a:rPr lang="en-US" altLang="zh-TW" b="0" i="1" dirty="0" smtClean="0">
                        <a:latin typeface="Cambria Math"/>
                      </a:rPr>
                      <m:t>𝑂</m:t>
                    </m:r>
                    <m:d>
                      <m:dPr>
                        <m:ctrlPr>
                          <a:rPr lang="en-US" altLang="zh-TW" b="0" i="1" dirty="0" smtClean="0">
                            <a:latin typeface="Cambria Math"/>
                          </a:rPr>
                        </m:ctrlPr>
                      </m:dPr>
                      <m:e>
                        <m:func>
                          <m:funcPr>
                            <m:ctrlPr>
                              <a:rPr lang="en-US" altLang="zh-TW" b="0" i="1" dirty="0" smtClean="0">
                                <a:latin typeface="Cambria Math"/>
                              </a:rPr>
                            </m:ctrlPr>
                          </m:funcPr>
                          <m:fName>
                            <m:r>
                              <m:rPr>
                                <m:sty m:val="p"/>
                              </m:rPr>
                              <a:rPr lang="en-US" altLang="zh-TW" b="0" i="0" dirty="0" smtClean="0">
                                <a:latin typeface="Cambria Math"/>
                              </a:rPr>
                              <m:t>log</m:t>
                            </m:r>
                          </m:fName>
                          <m:e>
                            <m:r>
                              <a:rPr lang="en-US" altLang="zh-TW" b="0" i="1" dirty="0" smtClean="0">
                                <a:latin typeface="Cambria Math"/>
                              </a:rPr>
                              <m:t>𝑛</m:t>
                            </m:r>
                          </m:e>
                        </m:func>
                      </m:e>
                    </m:d>
                  </m:oMath>
                </a14:m>
                <a:r>
                  <a:rPr lang="en-US" altLang="zh-TW" dirty="0" smtClean="0"/>
                  <a:t> and produced in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en-US" altLang="zh-TW" dirty="0" smtClean="0"/>
                  <a:t>.</a:t>
                </a:r>
              </a:p>
              <a:p>
                <a:pPr lvl="8"/>
                <a:endParaRPr lang="en-US" altLang="zh-TW" dirty="0" smtClean="0"/>
              </a:p>
              <a:p>
                <a:pPr lvl="8"/>
                <a:endParaRPr lang="en-US" altLang="zh-TW" dirty="0"/>
              </a:p>
              <a:p>
                <a:r>
                  <a:rPr lang="en-US" altLang="zh-TW" dirty="0" smtClean="0"/>
                  <a:t>Test feasibility</a:t>
                </a:r>
              </a:p>
              <a:p>
                <a:pPr lvl="1"/>
                <a:r>
                  <a:rPr lang="en-US" altLang="zh-TW" dirty="0" smtClean="0"/>
                  <a:t>What is the complexity of </a:t>
                </a:r>
                <a14:m>
                  <m:oMath xmlns:m="http://schemas.openxmlformats.org/officeDocument/2006/math">
                    <m:r>
                      <a:rPr lang="en-US" altLang="zh-TW" b="0" i="1" smtClean="0">
                        <a:latin typeface="Cambria Math"/>
                      </a:rPr>
                      <m:t>𝐹𝑇𝐸𝑆𝑇</m:t>
                    </m:r>
                    <m:r>
                      <a:rPr lang="en-US" altLang="zh-TW" b="0" i="1" smtClean="0">
                        <a:latin typeface="Cambria Math"/>
                      </a:rPr>
                      <m:t>1</m:t>
                    </m:r>
                  </m:oMath>
                </a14:m>
                <a:r>
                  <a:rPr lang="en-US" altLang="zh-TW" dirty="0" smtClean="0"/>
                  <a:t>?</a:t>
                </a:r>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3567928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640960" cy="1143000"/>
          </a:xfrm>
        </p:spPr>
        <p:txBody>
          <a:bodyPr>
            <a:normAutofit fontScale="90000"/>
          </a:bodyPr>
          <a:lstStyle/>
          <a:p>
            <a:r>
              <a:rPr lang="zh-TW" altLang="en-US" dirty="0"/>
              <a:t>𝑀𝑆𝐸𝐴𝑅𝐶𝐻 </a:t>
            </a:r>
            <a:r>
              <a:rPr lang="en-US" altLang="zh-TW" dirty="0"/>
              <a:t>using feasibility test </a:t>
            </a:r>
            <a:r>
              <a:rPr lang="zh-TW" altLang="en-US" dirty="0"/>
              <a:t>𝐹𝑇𝐸𝑆𝑇</a:t>
            </a:r>
            <a:r>
              <a:rPr lang="en-US" altLang="zh-TW" dirty="0" smtClean="0"/>
              <a:t>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5141168"/>
              </a:xfrm>
            </p:spPr>
            <p:txBody>
              <a:bodyPr>
                <a:normAutofit fontScale="77500" lnSpcReduction="20000"/>
              </a:bodyPr>
              <a:lstStyle/>
              <a:p>
                <a:r>
                  <a:rPr lang="en-US" altLang="zh-TW" dirty="0" smtClean="0"/>
                  <a:t>Lemma 3.2. Let </a:t>
                </a:r>
                <a14:m>
                  <m:oMath xmlns:m="http://schemas.openxmlformats.org/officeDocument/2006/math">
                    <m:r>
                      <a:rPr lang="en-US" altLang="zh-TW" b="0" i="1" smtClean="0">
                        <a:latin typeface="Cambria Math"/>
                      </a:rPr>
                      <m:t>𝑃</m:t>
                    </m:r>
                  </m:oMath>
                </a14:m>
                <a:r>
                  <a:rPr lang="en-US" altLang="zh-TW" dirty="0" smtClean="0"/>
                  <a:t> be a path of n vertices partitioned into </a:t>
                </a:r>
                <a14:m>
                  <m:oMath xmlns:m="http://schemas.openxmlformats.org/officeDocument/2006/math">
                    <m:d>
                      <m:dPr>
                        <m:begChr m:val="⌈"/>
                        <m:endChr m:val="⌉"/>
                        <m:ctrlPr>
                          <a:rPr lang="en-US" altLang="zh-TW"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𝑟</m:t>
                            </m:r>
                          </m:den>
                        </m:f>
                      </m:e>
                    </m:d>
                  </m:oMath>
                </a14:m>
                <a:r>
                  <a:rPr lang="en-US" altLang="zh-TW" dirty="0" smtClean="0"/>
                  <a:t> </a:t>
                </a:r>
                <a:r>
                  <a:rPr lang="en-US" altLang="zh-TW" dirty="0" err="1" smtClean="0"/>
                  <a:t>subpaths</a:t>
                </a:r>
                <a:r>
                  <a:rPr lang="en-US" altLang="zh-TW" dirty="0" smtClean="0"/>
                  <a:t>, each of size at most </a:t>
                </a:r>
                <a14:m>
                  <m:oMath xmlns:m="http://schemas.openxmlformats.org/officeDocument/2006/math">
                    <m:r>
                      <a:rPr lang="en-US" altLang="zh-TW" b="0" i="1" smtClean="0">
                        <a:latin typeface="Cambria Math"/>
                      </a:rPr>
                      <m:t>𝑟</m:t>
                    </m:r>
                  </m:oMath>
                </a14:m>
                <a:r>
                  <a:rPr lang="en-US" altLang="zh-TW" dirty="0" smtClean="0"/>
                  <a:t>. Let all but at most </a:t>
                </a:r>
                <a14:m>
                  <m:oMath xmlns:m="http://schemas.openxmlformats.org/officeDocument/2006/math">
                    <m:f>
                      <m:fPr>
                        <m:ctrlPr>
                          <a:rPr lang="en-US" altLang="zh-TW" b="0" i="1" smtClean="0">
                            <a:latin typeface="Cambria Math"/>
                          </a:rPr>
                        </m:ctrlPr>
                      </m:fPr>
                      <m:num>
                        <m:r>
                          <a:rPr lang="en-US" altLang="zh-TW" b="0" i="1" smtClean="0">
                            <a:latin typeface="Cambria Math"/>
                          </a:rPr>
                          <m:t>𝑛</m:t>
                        </m:r>
                      </m:num>
                      <m:den>
                        <m:sSup>
                          <m:sSupPr>
                            <m:ctrlPr>
                              <a:rPr lang="en-US" altLang="zh-TW" b="0" i="1" smtClean="0">
                                <a:latin typeface="Cambria Math"/>
                              </a:rPr>
                            </m:ctrlPr>
                          </m:sSupPr>
                          <m:e>
                            <m:r>
                              <a:rPr lang="en-US" altLang="zh-TW" b="0" i="1" smtClean="0">
                                <a:latin typeface="Cambria Math"/>
                              </a:rPr>
                              <m:t>𝑟</m:t>
                            </m:r>
                          </m:e>
                          <m:sup>
                            <m:r>
                              <a:rPr lang="en-US" altLang="zh-TW" b="0" i="1" smtClean="0">
                                <a:latin typeface="Cambria Math"/>
                              </a:rPr>
                              <m:t>2</m:t>
                            </m:r>
                          </m:sup>
                        </m:sSup>
                      </m:den>
                    </m:f>
                  </m:oMath>
                </a14:m>
                <a:r>
                  <a:rPr lang="en-US" altLang="zh-TW" dirty="0" smtClean="0"/>
                  <a:t> </a:t>
                </a:r>
                <a:r>
                  <a:rPr lang="en-US" altLang="zh-TW" dirty="0" err="1" smtClean="0"/>
                  <a:t>subpaths</a:t>
                </a:r>
                <a:r>
                  <a:rPr lang="en-US" altLang="zh-TW" dirty="0" smtClean="0"/>
                  <a:t> have computed all </a:t>
                </a:r>
                <a14:m>
                  <m:oMath xmlns:m="http://schemas.openxmlformats.org/officeDocument/2006/math">
                    <m:r>
                      <a:rPr lang="en-US" altLang="zh-TW" b="0" i="1" smtClean="0">
                        <a:latin typeface="Cambria Math"/>
                      </a:rPr>
                      <m:t>𝑛𝑐𝑢𝑡</m:t>
                    </m:r>
                    <m:r>
                      <a:rPr lang="en-US" altLang="zh-TW" b="0" i="1" smtClean="0">
                        <a:latin typeface="Cambria Math"/>
                      </a:rPr>
                      <m:t>(</m:t>
                    </m:r>
                    <m:r>
                      <a:rPr lang="en-US" altLang="zh-TW" b="0" i="1" smtClean="0">
                        <a:latin typeface="Cambria Math"/>
                      </a:rPr>
                      <m:t>𝑙</m:t>
                    </m:r>
                    <m:r>
                      <a:rPr lang="en-US" altLang="zh-TW" b="0" i="1" smtClean="0">
                        <a:latin typeface="Cambria Math"/>
                      </a:rPr>
                      <m:t>)</m:t>
                    </m:r>
                  </m:oMath>
                </a14:m>
                <a:r>
                  <a:rPr lang="en-US" altLang="zh-TW" dirty="0" smtClean="0"/>
                  <a:t> and </a:t>
                </a:r>
                <a14:m>
                  <m:oMath xmlns:m="http://schemas.openxmlformats.org/officeDocument/2006/math">
                    <m:r>
                      <a:rPr lang="en-US" altLang="zh-TW" b="0" i="1" smtClean="0">
                        <a:latin typeface="Cambria Math"/>
                      </a:rPr>
                      <m:t>𝑟𝑚𝑑𝑟</m:t>
                    </m:r>
                    <m:d>
                      <m:dPr>
                        <m:ctrlPr>
                          <a:rPr lang="en-US" altLang="zh-TW" b="0" i="1" smtClean="0">
                            <a:latin typeface="Cambria Math"/>
                          </a:rPr>
                        </m:ctrlPr>
                      </m:dPr>
                      <m:e>
                        <m:r>
                          <a:rPr lang="en-US" altLang="zh-TW" b="0" i="1" smtClean="0">
                            <a:latin typeface="Cambria Math"/>
                          </a:rPr>
                          <m:t>𝑙</m:t>
                        </m:r>
                      </m:e>
                    </m:d>
                  </m:oMath>
                </a14:m>
                <a:r>
                  <a:rPr lang="en-US" altLang="zh-TW" dirty="0" smtClean="0"/>
                  <a:t>. </a:t>
                </a:r>
                <a14:m>
                  <m:oMath xmlns:m="http://schemas.openxmlformats.org/officeDocument/2006/math">
                    <m:r>
                      <a:rPr lang="en-US" altLang="zh-TW" b="0" i="1" dirty="0" smtClean="0">
                        <a:latin typeface="Cambria Math"/>
                      </a:rPr>
                      <m:t>𝐹𝑇𝐸𝑆𝑇</m:t>
                    </m:r>
                    <m:r>
                      <a:rPr lang="en-US" altLang="zh-TW" b="0" i="1" dirty="0" smtClean="0">
                        <a:latin typeface="Cambria Math"/>
                      </a:rPr>
                      <m:t>1</m:t>
                    </m:r>
                  </m:oMath>
                </a14:m>
                <a:r>
                  <a:rPr lang="en-US" altLang="zh-TW" dirty="0" smtClean="0"/>
                  <a:t> determines the feasibility of a test in </a:t>
                </a:r>
                <a14:m>
                  <m:oMath xmlns:m="http://schemas.openxmlformats.org/officeDocument/2006/math">
                    <m:r>
                      <a:rPr lang="en-US" altLang="zh-TW" b="0" i="1" smtClean="0">
                        <a:latin typeface="Cambria Math"/>
                      </a:rPr>
                      <m:t>𝑂</m:t>
                    </m:r>
                    <m:r>
                      <a:rPr lang="en-US" altLang="zh-TW" b="0" i="1" smtClean="0">
                        <a:latin typeface="Cambria Math"/>
                      </a:rPr>
                      <m:t>(</m:t>
                    </m:r>
                    <m:d>
                      <m:dPr>
                        <m:ctrlPr>
                          <a:rPr lang="en-US" altLang="zh-TW" b="0"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𝑟</m:t>
                            </m:r>
                          </m:den>
                        </m:f>
                      </m:e>
                    </m:d>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𝑟</m:t>
                        </m:r>
                      </m:e>
                    </m:func>
                    <m:r>
                      <a:rPr lang="en-US" altLang="zh-TW" b="0" i="1" smtClean="0">
                        <a:latin typeface="Cambria Math"/>
                      </a:rPr>
                      <m:t>)</m:t>
                    </m:r>
                  </m:oMath>
                </a14:m>
                <a:r>
                  <a:rPr lang="en-US" altLang="zh-TW" dirty="0" smtClean="0"/>
                  <a:t> time.</a:t>
                </a:r>
              </a:p>
              <a:p>
                <a:pPr lvl="8"/>
                <a:endParaRPr lang="en-US" altLang="zh-TW" dirty="0" smtClean="0"/>
              </a:p>
              <a:p>
                <a:pPr marL="457200" lvl="1" indent="0">
                  <a:buNone/>
                </a:pPr>
                <a:r>
                  <a:rPr lang="en-US" altLang="zh-TW" dirty="0" smtClean="0"/>
                  <a:t>There are </a:t>
                </a:r>
                <a14:m>
                  <m:oMath xmlns:m="http://schemas.openxmlformats.org/officeDocument/2006/math">
                    <m:d>
                      <m:dPr>
                        <m:begChr m:val="⌈"/>
                        <m:endChr m:val="⌉"/>
                        <m:ctrlPr>
                          <a:rPr lang="en-US" altLang="zh-TW"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𝑟</m:t>
                            </m:r>
                          </m:den>
                        </m:f>
                      </m:e>
                    </m:d>
                  </m:oMath>
                </a14:m>
                <a:r>
                  <a:rPr lang="en-US" altLang="zh-TW" dirty="0" smtClean="0"/>
                  <a:t> </a:t>
                </a:r>
                <a:r>
                  <a:rPr lang="en-US" altLang="zh-TW" dirty="0" err="1" smtClean="0"/>
                  <a:t>subpaths</a:t>
                </a:r>
                <a:r>
                  <a:rPr lang="en-US" altLang="zh-TW" dirty="0" smtClean="0"/>
                  <a:t> to be examined. Consider </a:t>
                </a:r>
                <a:r>
                  <a:rPr lang="en-US" altLang="zh-TW" dirty="0" err="1" smtClean="0"/>
                  <a:t>subpath</a:t>
                </a:r>
                <a:r>
                  <a:rPr lang="en-US" altLang="zh-TW" dirty="0" smtClean="0"/>
                  <a:t>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en-US" altLang="zh-TW" dirty="0" smtClean="0"/>
                  <a:t>. The search for </a:t>
                </a:r>
                <a14:m>
                  <m:oMath xmlns:m="http://schemas.openxmlformats.org/officeDocument/2006/math">
                    <m:sSub>
                      <m:sSubPr>
                        <m:ctrlPr>
                          <a:rPr lang="en-US" altLang="zh-TW" b="0" i="1" smtClean="0">
                            <a:latin typeface="Cambria Math"/>
                          </a:rPr>
                        </m:ctrlPr>
                      </m:sSubPr>
                      <m:e>
                        <m:r>
                          <a:rPr lang="en-US" altLang="zh-TW" b="0" i="1" smtClean="0">
                            <a:latin typeface="Cambria Math"/>
                          </a:rPr>
                          <m:t>𝑣</m:t>
                        </m:r>
                      </m:e>
                      <m:sub>
                        <m:r>
                          <a:rPr lang="en-US" altLang="zh-TW" b="0" i="1" smtClean="0">
                            <a:latin typeface="Cambria Math"/>
                          </a:rPr>
                          <m:t>𝑙</m:t>
                        </m:r>
                      </m:sub>
                    </m:sSub>
                  </m:oMath>
                </a14:m>
                <a:r>
                  <a:rPr lang="en-US" altLang="zh-TW" dirty="0" smtClean="0"/>
                  <a:t> uses </a:t>
                </a:r>
                <a14:m>
                  <m:oMath xmlns:m="http://schemas.openxmlformats.org/officeDocument/2006/math">
                    <m:r>
                      <a:rPr lang="en-US" altLang="zh-TW" b="0" i="1" smtClean="0">
                        <a:latin typeface="Cambria Math"/>
                      </a:rPr>
                      <m:t>𝑂</m:t>
                    </m:r>
                    <m:d>
                      <m:dPr>
                        <m:ctrlPr>
                          <a:rPr lang="en-US" altLang="zh-TW" b="0" i="1" smtClean="0">
                            <a:latin typeface="Cambria Math"/>
                          </a:rPr>
                        </m:ctrlPr>
                      </m:dPr>
                      <m:e>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𝑟</m:t>
                            </m:r>
                          </m:e>
                        </m:func>
                      </m:e>
                    </m:d>
                  </m:oMath>
                </a14:m>
                <a:r>
                  <a:rPr lang="en-US" altLang="zh-TW" dirty="0" smtClean="0"/>
                  <a:t> time. </a:t>
                </a:r>
              </a:p>
              <a:p>
                <a:pPr marL="457200" lvl="1" indent="0">
                  <a:buNone/>
                </a:pPr>
                <a:r>
                  <a:rPr lang="en-US" altLang="zh-TW" dirty="0" smtClean="0"/>
                  <a:t>If there are no active values in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en-US" altLang="zh-TW" dirty="0" smtClean="0"/>
                  <a:t>, the remained operations take constant time. There are </a:t>
                </a:r>
                <a14:m>
                  <m:oMath xmlns:m="http://schemas.openxmlformats.org/officeDocument/2006/math">
                    <m:r>
                      <m:rPr>
                        <m:sty m:val="p"/>
                      </m:rPr>
                      <a:rPr lang="el-GR" altLang="zh-TW" i="1" smtClean="0">
                        <a:latin typeface="Cambria Math"/>
                        <a:ea typeface="Cambria Math"/>
                      </a:rPr>
                      <m:t>Θ</m:t>
                    </m:r>
                    <m:r>
                      <a:rPr lang="en-US" altLang="zh-TW" b="0" i="1" smtClean="0">
                        <a:latin typeface="Cambria Math"/>
                        <a:ea typeface="Cambria Math"/>
                      </a:rPr>
                      <m:t>(</m:t>
                    </m:r>
                    <m:f>
                      <m:fPr>
                        <m:ctrlPr>
                          <a:rPr lang="en-US" altLang="zh-TW" b="0" i="1" smtClean="0">
                            <a:latin typeface="Cambria Math"/>
                            <a:ea typeface="Cambria Math"/>
                          </a:rPr>
                        </m:ctrlPr>
                      </m:fPr>
                      <m:num>
                        <m:r>
                          <a:rPr lang="en-US" altLang="zh-TW" b="0" i="1" smtClean="0">
                            <a:latin typeface="Cambria Math"/>
                            <a:ea typeface="Cambria Math"/>
                          </a:rPr>
                          <m:t>𝑛</m:t>
                        </m:r>
                      </m:num>
                      <m:den>
                        <m:r>
                          <a:rPr lang="en-US" altLang="zh-TW" b="0" i="1" smtClean="0">
                            <a:latin typeface="Cambria Math"/>
                            <a:ea typeface="Cambria Math"/>
                          </a:rPr>
                          <m:t>𝑟</m:t>
                        </m:r>
                      </m:den>
                    </m:f>
                    <m:r>
                      <a:rPr lang="en-US" altLang="zh-TW" b="0" i="1" smtClean="0">
                        <a:latin typeface="Cambria Math"/>
                        <a:ea typeface="Cambria Math"/>
                      </a:rPr>
                      <m:t>)</m:t>
                    </m:r>
                  </m:oMath>
                </a14:m>
                <a:r>
                  <a:rPr lang="en-US" altLang="zh-TW" dirty="0" smtClean="0"/>
                  <a:t> such paths, which take </a:t>
                </a:r>
                <a14:m>
                  <m:oMath xmlns:m="http://schemas.openxmlformats.org/officeDocument/2006/math">
                    <m:r>
                      <a:rPr lang="en-US" altLang="zh-TW" b="0" i="1" smtClean="0">
                        <a:latin typeface="Cambria Math"/>
                      </a:rPr>
                      <m:t>𝑂</m:t>
                    </m:r>
                    <m:d>
                      <m:dPr>
                        <m:ctrlPr>
                          <a:rPr lang="en-US" altLang="zh-TW" b="0" i="1" smtClean="0">
                            <a:latin typeface="Cambria Math"/>
                          </a:rPr>
                        </m:ctrlPr>
                      </m:dPr>
                      <m:e>
                        <m:d>
                          <m:dPr>
                            <m:ctrlPr>
                              <a:rPr lang="en-US" altLang="zh-TW" b="0" i="1" smtClean="0">
                                <a:latin typeface="Cambria Math"/>
                              </a:rPr>
                            </m:ctrlPr>
                          </m:dPr>
                          <m:e>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𝑟</m:t>
                                </m:r>
                              </m:den>
                            </m:f>
                          </m:e>
                        </m:d>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𝑟</m:t>
                            </m:r>
                          </m:e>
                        </m:func>
                      </m:e>
                    </m:d>
                  </m:oMath>
                </a14:m>
                <a:r>
                  <a:rPr lang="en-US" altLang="zh-TW" b="0" dirty="0" smtClean="0"/>
                  <a:t> in total.</a:t>
                </a:r>
              </a:p>
              <a:p>
                <a:pPr marL="457200" lvl="1" indent="0">
                  <a:buNone/>
                </a:pPr>
                <a:r>
                  <a:rPr lang="en-US" altLang="zh-TW" dirty="0" smtClean="0"/>
                  <a:t>If there active values for </a:t>
                </a:r>
                <a14:m>
                  <m:oMath xmlns:m="http://schemas.openxmlformats.org/officeDocument/2006/math">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𝑗</m:t>
                        </m:r>
                      </m:sub>
                    </m:sSub>
                  </m:oMath>
                </a14:m>
                <a:r>
                  <a:rPr lang="en-US" altLang="zh-TW" b="0" dirty="0" smtClean="0"/>
                  <a:t>, exam the path takes </a:t>
                </a:r>
                <a14:m>
                  <m:oMath xmlns:m="http://schemas.openxmlformats.org/officeDocument/2006/math">
                    <m:r>
                      <a:rPr lang="en-US" altLang="zh-TW" b="0" i="1" smtClean="0">
                        <a:latin typeface="Cambria Math"/>
                      </a:rPr>
                      <m:t>𝑂</m:t>
                    </m:r>
                    <m:d>
                      <m:dPr>
                        <m:ctrlPr>
                          <a:rPr lang="en-US" altLang="zh-TW" b="0" i="1" smtClean="0">
                            <a:latin typeface="Cambria Math"/>
                          </a:rPr>
                        </m:ctrlPr>
                      </m:dPr>
                      <m:e>
                        <m:r>
                          <a:rPr lang="en-US" altLang="zh-TW" b="0" i="1" smtClean="0">
                            <a:latin typeface="Cambria Math"/>
                          </a:rPr>
                          <m:t>𝑟</m:t>
                        </m:r>
                      </m:e>
                    </m:d>
                  </m:oMath>
                </a14:m>
                <a:r>
                  <a:rPr lang="en-US" altLang="zh-TW" b="0" dirty="0" smtClean="0"/>
                  <a:t>. Only </a:t>
                </a:r>
                <a14:m>
                  <m:oMath xmlns:m="http://schemas.openxmlformats.org/officeDocument/2006/math">
                    <m:r>
                      <a:rPr lang="en-US" altLang="zh-TW" b="0" i="1" smtClean="0">
                        <a:latin typeface="Cambria Math"/>
                      </a:rPr>
                      <m:t>𝑂</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𝑛</m:t>
                        </m:r>
                      </m:num>
                      <m:den>
                        <m:sSup>
                          <m:sSupPr>
                            <m:ctrlPr>
                              <a:rPr lang="en-US" altLang="zh-TW" b="0" i="1" smtClean="0">
                                <a:latin typeface="Cambria Math"/>
                              </a:rPr>
                            </m:ctrlPr>
                          </m:sSupPr>
                          <m:e>
                            <m:r>
                              <a:rPr lang="en-US" altLang="zh-TW" b="0" i="1" smtClean="0">
                                <a:latin typeface="Cambria Math"/>
                              </a:rPr>
                              <m:t>𝑟</m:t>
                            </m:r>
                          </m:e>
                          <m:sup>
                            <m:r>
                              <a:rPr lang="en-US" altLang="zh-TW" b="0" i="1" smtClean="0">
                                <a:latin typeface="Cambria Math"/>
                              </a:rPr>
                              <m:t>2</m:t>
                            </m:r>
                          </m:sup>
                        </m:sSup>
                      </m:den>
                    </m:f>
                    <m:r>
                      <a:rPr lang="en-US" altLang="zh-TW" b="0" i="1" smtClean="0">
                        <a:latin typeface="Cambria Math"/>
                      </a:rPr>
                      <m:t>)</m:t>
                    </m:r>
                  </m:oMath>
                </a14:m>
                <a:r>
                  <a:rPr lang="en-US" altLang="zh-TW" b="0" dirty="0" smtClean="0"/>
                  <a:t> subpaths with active values, which take </a:t>
                </a:r>
                <a14:m>
                  <m:oMath xmlns:m="http://schemas.openxmlformats.org/officeDocument/2006/math">
                    <m:r>
                      <a:rPr lang="en-US" altLang="zh-TW" b="0" i="1" smtClean="0">
                        <a:latin typeface="Cambria Math"/>
                      </a:rPr>
                      <m:t>𝑂</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𝑛</m:t>
                        </m:r>
                      </m:num>
                      <m:den>
                        <m:r>
                          <a:rPr lang="en-US" altLang="zh-TW" b="0" i="1" smtClean="0">
                            <a:latin typeface="Cambria Math"/>
                          </a:rPr>
                          <m:t>𝑟</m:t>
                        </m:r>
                      </m:den>
                    </m:f>
                    <m:r>
                      <a:rPr lang="en-US" altLang="zh-TW" b="0" i="1" smtClean="0">
                        <a:latin typeface="Cambria Math"/>
                      </a:rPr>
                      <m:t>)</m:t>
                    </m:r>
                  </m:oMath>
                </a14:m>
                <a:r>
                  <a:rPr lang="en-US" altLang="zh-TW" b="0" dirty="0" smtClean="0"/>
                  <a:t> in total.</a:t>
                </a:r>
              </a:p>
              <a:p>
                <a:pPr marL="457200" lvl="1" indent="0">
                  <a:buNone/>
                </a:pPr>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3" cstate="print"/>
                <a:stretch>
                  <a:fillRect l="-1037" t="-21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287125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640960" cy="1143000"/>
          </a:xfrm>
        </p:spPr>
        <p:txBody>
          <a:bodyPr>
            <a:normAutofit fontScale="90000"/>
          </a:bodyPr>
          <a:lstStyle/>
          <a:p>
            <a:r>
              <a:rPr lang="zh-TW" altLang="en-US" dirty="0"/>
              <a:t>𝑀𝑆𝐸𝐴𝑅𝐶𝐻 </a:t>
            </a:r>
            <a:r>
              <a:rPr lang="en-US" altLang="zh-TW" dirty="0"/>
              <a:t>using feasibility test </a:t>
            </a:r>
            <a:r>
              <a:rPr lang="zh-TW" altLang="en-US" dirty="0"/>
              <a:t>𝐹𝑇𝐸𝑆𝑇</a:t>
            </a:r>
            <a:r>
              <a:rPr lang="en-US" altLang="zh-TW" dirty="0" smtClean="0"/>
              <a:t>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a:bodyPr>
              <a:lstStyle/>
              <a:p>
                <a:r>
                  <a:rPr lang="en-US" altLang="zh-TW" dirty="0" smtClean="0"/>
                  <a:t>Produce test values</a:t>
                </a:r>
                <a:endParaRPr lang="en-US" altLang="zh-TW" dirty="0"/>
              </a:p>
              <a:p>
                <a:pPr lvl="1"/>
                <a:r>
                  <a:rPr lang="en-US" altLang="zh-TW" dirty="0" smtClean="0"/>
                  <a:t>By Theorem 2.1, the number of test values is </a:t>
                </a:r>
                <a14:m>
                  <m:oMath xmlns:m="http://schemas.openxmlformats.org/officeDocument/2006/math">
                    <m:r>
                      <a:rPr lang="en-US" altLang="zh-TW" b="0" i="1" dirty="0" smtClean="0">
                        <a:latin typeface="Cambria Math"/>
                      </a:rPr>
                      <m:t>𝑂</m:t>
                    </m:r>
                    <m:d>
                      <m:dPr>
                        <m:ctrlPr>
                          <a:rPr lang="en-US" altLang="zh-TW" b="0" i="1" dirty="0" smtClean="0">
                            <a:latin typeface="Cambria Math"/>
                          </a:rPr>
                        </m:ctrlPr>
                      </m:dPr>
                      <m:e>
                        <m:func>
                          <m:funcPr>
                            <m:ctrlPr>
                              <a:rPr lang="en-US" altLang="zh-TW" b="0" i="1" dirty="0" smtClean="0">
                                <a:latin typeface="Cambria Math"/>
                              </a:rPr>
                            </m:ctrlPr>
                          </m:funcPr>
                          <m:fName>
                            <m:r>
                              <m:rPr>
                                <m:sty m:val="p"/>
                              </m:rPr>
                              <a:rPr lang="en-US" altLang="zh-TW" b="0" i="0" dirty="0" smtClean="0">
                                <a:latin typeface="Cambria Math"/>
                              </a:rPr>
                              <m:t>log</m:t>
                            </m:r>
                          </m:fName>
                          <m:e>
                            <m:r>
                              <a:rPr lang="en-US" altLang="zh-TW" b="0" i="1" dirty="0" smtClean="0">
                                <a:latin typeface="Cambria Math"/>
                              </a:rPr>
                              <m:t>𝑛</m:t>
                            </m:r>
                          </m:e>
                        </m:func>
                      </m:e>
                    </m:d>
                  </m:oMath>
                </a14:m>
                <a:r>
                  <a:rPr lang="en-US" altLang="zh-TW" dirty="0" smtClean="0"/>
                  <a:t> and produced in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en-US" altLang="zh-TW" dirty="0" smtClean="0"/>
                  <a:t>.</a:t>
                </a:r>
              </a:p>
              <a:p>
                <a:pPr lvl="8"/>
                <a:endParaRPr lang="en-US" altLang="zh-TW" dirty="0" smtClean="0"/>
              </a:p>
              <a:p>
                <a:pPr lvl="8"/>
                <a:endParaRPr lang="en-US" altLang="zh-TW" dirty="0"/>
              </a:p>
              <a:p>
                <a:r>
                  <a:rPr lang="en-US" altLang="zh-TW" dirty="0" smtClean="0"/>
                  <a:t>Test feasibility</a:t>
                </a:r>
              </a:p>
              <a:p>
                <a:pPr lvl="1"/>
                <a:r>
                  <a:rPr lang="en-US" altLang="zh-TW" dirty="0" smtClean="0"/>
                  <a:t>Each feasibility test takes </a:t>
                </a:r>
                <a14:m>
                  <m:oMath xmlns:m="http://schemas.openxmlformats.org/officeDocument/2006/math">
                    <m:r>
                      <a:rPr lang="en-US" altLang="zh-TW" b="0" i="1" smtClean="0">
                        <a:latin typeface="Cambria Math"/>
                      </a:rPr>
                      <m:t>𝑂</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𝑛</m:t>
                        </m:r>
                        <m:func>
                          <m:funcPr>
                            <m:ctrlPr>
                              <a:rPr lang="en-US" altLang="zh-TW" b="0" i="1" smtClean="0">
                                <a:latin typeface="Cambria Math"/>
                              </a:rPr>
                            </m:ctrlPr>
                          </m:funcPr>
                          <m:fName>
                            <m:r>
                              <m:rPr>
                                <m:sty m:val="p"/>
                              </m:rPr>
                              <a:rPr lang="en-US" altLang="zh-TW" b="0" i="0" smtClean="0">
                                <a:latin typeface="Cambria Math"/>
                              </a:rPr>
                              <m:t>log</m:t>
                            </m:r>
                          </m:fName>
                          <m:e>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e>
                        </m:func>
                      </m:num>
                      <m:den>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den>
                    </m:f>
                    <m:r>
                      <a:rPr lang="en-US" altLang="zh-TW" b="0" i="1" smtClean="0">
                        <a:latin typeface="Cambria Math"/>
                      </a:rPr>
                      <m:t>)</m:t>
                    </m:r>
                  </m:oMath>
                </a14:m>
                <a:r>
                  <a:rPr lang="en-US" altLang="zh-TW" dirty="0" smtClean="0"/>
                  <a:t>.</a:t>
                </a:r>
              </a:p>
              <a:p>
                <a:pPr lvl="1"/>
                <a:r>
                  <a:rPr lang="en-US" altLang="zh-TW" dirty="0" smtClean="0"/>
                  <a:t>All tests take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func>
                      <m:funcPr>
                        <m:ctrlPr>
                          <a:rPr lang="en-US" altLang="zh-TW" b="0" i="1" smtClean="0">
                            <a:latin typeface="Cambria Math"/>
                          </a:rPr>
                        </m:ctrlPr>
                      </m:funcPr>
                      <m:fName>
                        <m:r>
                          <m:rPr>
                            <m:sty m:val="p"/>
                          </m:rPr>
                          <a:rPr lang="en-US" altLang="zh-TW" b="0" i="0" smtClean="0">
                            <a:latin typeface="Cambria Math"/>
                          </a:rPr>
                          <m:t>log</m:t>
                        </m:r>
                      </m:fName>
                      <m:e>
                        <m:func>
                          <m:funcPr>
                            <m:ctrlPr>
                              <a:rPr lang="en-US" altLang="zh-TW" b="0" i="1" smtClean="0">
                                <a:latin typeface="Cambria Math"/>
                              </a:rPr>
                            </m:ctrlPr>
                          </m:funcPr>
                          <m:fName>
                            <m:r>
                              <m:rPr>
                                <m:sty m:val="p"/>
                              </m:rPr>
                              <a:rPr lang="en-US" altLang="zh-TW" b="0" i="0" smtClean="0">
                                <a:latin typeface="Cambria Math"/>
                              </a:rPr>
                              <m:t>log</m:t>
                            </m:r>
                          </m:fName>
                          <m:e>
                            <m:r>
                              <a:rPr lang="en-US" altLang="zh-TW" b="0" i="1" smtClean="0">
                                <a:latin typeface="Cambria Math"/>
                              </a:rPr>
                              <m:t>𝑛</m:t>
                            </m:r>
                          </m:e>
                        </m:func>
                      </m:e>
                    </m:func>
                    <m:r>
                      <a:rPr lang="en-US" altLang="zh-TW" b="0" i="1" smtClean="0">
                        <a:latin typeface="Cambria Math"/>
                      </a:rPr>
                      <m:t>)</m:t>
                    </m:r>
                  </m:oMath>
                </a14:m>
                <a:r>
                  <a:rPr lang="en-US" altLang="zh-TW" dirty="0" smtClean="0"/>
                  <a:t>.</a:t>
                </a:r>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3680029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of </a:t>
            </a:r>
            <a:r>
              <a:rPr lang="en-US" altLang="zh-TW" i="1" dirty="0" smtClean="0"/>
              <a:t>Algorithm</a:t>
            </a:r>
            <a:r>
              <a:rPr lang="en-US" altLang="zh-TW" dirty="0" smtClean="0"/>
              <a:t> PATH1</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a:xfrm>
                <a:off x="457200" y="1600200"/>
                <a:ext cx="8229600" cy="492514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altLang="zh-TW" b="1" dirty="0" smtClean="0"/>
                  <a:t>Phase 1</a:t>
                </a:r>
                <a:r>
                  <a:rPr lang="en-US" altLang="zh-TW" dirty="0" smtClean="0"/>
                  <a:t> – collect information</a:t>
                </a:r>
              </a:p>
              <a:p>
                <a:pPr lvl="1"/>
                <a:r>
                  <a:rPr lang="en-US" altLang="zh-TW" dirty="0" smtClean="0"/>
                  <a:t>Set </a:t>
                </a:r>
                <a14:m>
                  <m:oMath xmlns:m="http://schemas.openxmlformats.org/officeDocument/2006/math">
                    <m:sSub>
                      <m:sSubPr>
                        <m:ctrlPr>
                          <a:rPr lang="en-US" altLang="zh-TW" b="0" i="1" smtClean="0">
                            <a:latin typeface="Cambria Math"/>
                          </a:rPr>
                        </m:ctrlPr>
                      </m:sSubPr>
                      <m:e>
                        <m:r>
                          <a:rPr lang="zh-TW" altLang="en-US" i="1" smtClean="0">
                            <a:latin typeface="Cambria Math"/>
                          </a:rPr>
                          <m:t>𝜆</m:t>
                        </m:r>
                      </m:e>
                      <m:sub>
                        <m:r>
                          <a:rPr lang="en-US" altLang="zh-TW" b="0" i="1" smtClean="0">
                            <a:latin typeface="Cambria Math"/>
                          </a:rPr>
                          <m:t>1</m:t>
                        </m:r>
                      </m:sub>
                    </m:sSub>
                    <m:r>
                      <a:rPr lang="en-US" altLang="zh-TW" b="0" i="1" smtClean="0">
                        <a:latin typeface="Cambria Math"/>
                      </a:rPr>
                      <m:t>=0,  </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r>
                      <a:rPr lang="en-US" altLang="zh-TW" b="0" i="1" smtClean="0">
                        <a:latin typeface="Cambria Math"/>
                      </a:rPr>
                      <m:t>=</m:t>
                    </m:r>
                    <m:r>
                      <a:rPr lang="en-US" altLang="zh-TW" b="0" i="1" smtClean="0">
                        <a:latin typeface="Cambria Math"/>
                        <a:ea typeface="Cambria Math"/>
                      </a:rPr>
                      <m:t>∞</m:t>
                    </m:r>
                  </m:oMath>
                </a14:m>
                <a:r>
                  <a:rPr lang="en-US" altLang="zh-TW" dirty="0" smtClean="0"/>
                  <a:t>.</a:t>
                </a:r>
              </a:p>
              <a:p>
                <a:pPr lvl="1"/>
                <a:r>
                  <a:rPr lang="en-US" altLang="zh-TW" dirty="0" smtClean="0"/>
                  <a:t>Form an </a:t>
                </a:r>
                <a:r>
                  <a:rPr lang="en-US" altLang="zh-TW" i="1" dirty="0" smtClean="0"/>
                  <a:t>f(n)-partition</a:t>
                </a:r>
                <a:r>
                  <a:rPr lang="en-US" altLang="zh-TW" dirty="0" smtClean="0"/>
                  <a:t> of path </a:t>
                </a:r>
                <a14:m>
                  <m:oMath xmlns:m="http://schemas.openxmlformats.org/officeDocument/2006/math">
                    <m:r>
                      <a:rPr lang="en-US" altLang="zh-TW" i="1" dirty="0" smtClean="0">
                        <a:latin typeface="Cambria Math"/>
                      </a:rPr>
                      <m:t>𝑃</m:t>
                    </m:r>
                  </m:oMath>
                </a14:m>
                <a:r>
                  <a:rPr lang="en-US" altLang="zh-TW" dirty="0" smtClean="0"/>
                  <a:t>.</a:t>
                </a:r>
              </a:p>
              <a:p>
                <a:pPr lvl="1"/>
                <a:r>
                  <a:rPr lang="en-US" altLang="zh-TW" dirty="0" smtClean="0"/>
                  <a:t>Form a set </a:t>
                </a:r>
                <a14:m>
                  <m:oMath xmlns:m="http://schemas.openxmlformats.org/officeDocument/2006/math">
                    <m:sSub>
                      <m:sSubPr>
                        <m:ctrlPr>
                          <a:rPr lang="en-US" altLang="zh-TW" b="0" i="1" smtClean="0">
                            <a:latin typeface="Cambria Math"/>
                            <a:ea typeface="Cambria Math"/>
                          </a:rPr>
                        </m:ctrlPr>
                      </m:sSubPr>
                      <m:e>
                        <m:r>
                          <a:rPr lang="en-US" altLang="zh-TW" i="1" smtClean="0">
                            <a:latin typeface="Cambria Math"/>
                            <a:ea typeface="Cambria Math"/>
                          </a:rPr>
                          <m:t>ℳ</m:t>
                        </m:r>
                      </m:e>
                      <m:sub>
                        <m:r>
                          <a:rPr lang="en-US" altLang="zh-TW" b="0" i="1" smtClean="0">
                            <a:latin typeface="Cambria Math"/>
                            <a:ea typeface="Cambria Math"/>
                          </a:rPr>
                          <m:t>1</m:t>
                        </m:r>
                      </m:sub>
                    </m:sSub>
                  </m:oMath>
                </a14:m>
                <a:r>
                  <a:rPr lang="en-US" altLang="zh-TW" dirty="0" smtClean="0"/>
                  <a:t> of sorted matrices.</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0</m:t>
                    </m:r>
                  </m:oMath>
                </a14:m>
                <a:r>
                  <a:rPr lang="en-US" altLang="zh-TW" dirty="0" smtClean="0"/>
                  <a:t>.</a:t>
                </a:r>
              </a:p>
              <a:p>
                <a:pPr lvl="1"/>
                <a:r>
                  <a:rPr lang="en-US" altLang="zh-TW" dirty="0" smtClean="0"/>
                  <a:t>Compute functions using </a:t>
                </a:r>
                <a14:m>
                  <m:oMath xmlns:m="http://schemas.openxmlformats.org/officeDocument/2006/math">
                    <m:r>
                      <a:rPr lang="en-US" altLang="zh-TW" i="1" dirty="0" smtClean="0">
                        <a:latin typeface="Cambria Math"/>
                      </a:rPr>
                      <m:t>𝐷𝐼𝐺𝐸𝑆𝑇</m:t>
                    </m:r>
                    <m:r>
                      <a:rPr lang="en-US" altLang="zh-TW" i="1" dirty="0" smtClean="0">
                        <a:latin typeface="Cambria Math"/>
                      </a:rPr>
                      <m:t>1</m:t>
                    </m:r>
                  </m:oMath>
                </a14:m>
                <a:r>
                  <a:rPr lang="en-US" altLang="zh-TW" dirty="0" smtClean="0"/>
                  <a:t>.</a:t>
                </a:r>
              </a:p>
              <a:p>
                <a:pPr lvl="8"/>
                <a:endParaRPr lang="en-US" altLang="zh-TW" dirty="0" smtClean="0"/>
              </a:p>
              <a:p>
                <a:r>
                  <a:rPr lang="en-US" altLang="zh-TW" b="1" dirty="0" smtClean="0"/>
                  <a:t>Phase 2</a:t>
                </a:r>
                <a:r>
                  <a:rPr lang="en-US" altLang="zh-TW" dirty="0" smtClean="0"/>
                  <a:t> – complete parametric search</a:t>
                </a:r>
              </a:p>
              <a:p>
                <a:pPr lvl="1"/>
                <a14:m>
                  <m:oMath xmlns:m="http://schemas.openxmlformats.org/officeDocument/2006/math">
                    <m:r>
                      <a:rPr lang="en-US" altLang="zh-TW" i="1" dirty="0" smtClean="0">
                        <a:latin typeface="Cambria Math"/>
                      </a:rPr>
                      <m:t>𝑀𝑆𝐸𝐴𝑅𝐶𝐻</m:t>
                    </m:r>
                  </m:oMath>
                </a14:m>
                <a:r>
                  <a:rPr lang="en-US" altLang="zh-TW" dirty="0" smtClean="0"/>
                  <a:t> using feasibility test </a:t>
                </a:r>
                <a14:m>
                  <m:oMath xmlns:m="http://schemas.openxmlformats.org/officeDocument/2006/math">
                    <m:r>
                      <a:rPr lang="en-US" altLang="zh-TW" i="1" dirty="0" smtClean="0">
                        <a:latin typeface="Cambria Math"/>
                      </a:rPr>
                      <m:t>𝐹𝑇𝐸𝑆𝑇</m:t>
                    </m:r>
                    <m:r>
                      <a:rPr lang="en-US" altLang="zh-TW" i="1" dirty="0" smtClean="0">
                        <a:latin typeface="Cambria Math"/>
                      </a:rPr>
                      <m:t>1</m:t>
                    </m:r>
                  </m:oMath>
                </a14:m>
                <a:r>
                  <a:rPr lang="en-US" altLang="zh-TW" dirty="0" smtClean="0"/>
                  <a:t>.</a:t>
                </a:r>
              </a:p>
              <a:p>
                <a:pPr lvl="1"/>
                <a14:m>
                  <m:oMath xmlns:m="http://schemas.openxmlformats.org/officeDocument/2006/math">
                    <m:sSup>
                      <m:sSupPr>
                        <m:ctrlPr>
                          <a:rPr lang="en-US" altLang="zh-TW" b="0" i="1" smtClean="0">
                            <a:latin typeface="Cambria Math"/>
                          </a:rPr>
                        </m:ctrlPr>
                      </m:sSupPr>
                      <m:e>
                        <m:r>
                          <a:rPr lang="en-US" altLang="zh-TW" b="0" i="1" smtClean="0">
                            <a:latin typeface="Cambria Math"/>
                          </a:rPr>
                          <m:t>𝜆</m:t>
                        </m:r>
                      </m:e>
                      <m:sup>
                        <m:r>
                          <a:rPr lang="en-US" altLang="zh-TW" b="0" i="1" smtClean="0">
                            <a:latin typeface="Cambria Math"/>
                          </a:rPr>
                          <m:t>∗</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r>
                      <a:rPr lang="en-US" altLang="zh-TW" b="0" i="1" smtClean="0">
                        <a:latin typeface="Cambria Math"/>
                      </a:rPr>
                      <m:t>                         </m:t>
                    </m:r>
                  </m:oMath>
                </a14:m>
                <a:endParaRPr lang="en-US" altLang="zh-TW" b="0" i="1" dirty="0" smtClean="0">
                  <a:latin typeface="Cambria Math"/>
                </a:endParaRPr>
              </a:p>
              <a:p>
                <a:pPr marL="457200" lvl="1" indent="0">
                  <a:buNone/>
                </a:pPr>
                <a:r>
                  <a:rPr lang="en-US" altLang="zh-TW" b="0" dirty="0" smtClean="0"/>
                  <a:t>					</a:t>
                </a:r>
                <a14:m>
                  <m:oMath xmlns:m="http://schemas.openxmlformats.org/officeDocument/2006/math">
                    <m:r>
                      <a:rPr lang="en-US" altLang="zh-TW" b="0" i="1" smtClean="0">
                        <a:latin typeface="Cambria Math"/>
                      </a:rPr>
                      <m:t>                                  </m:t>
                    </m:r>
                    <m:r>
                      <a:rPr lang="en-US" altLang="zh-TW" b="0" i="1" smtClean="0">
                        <a:latin typeface="Cambria Math"/>
                        <a:ea typeface="Cambria Math"/>
                      </a:rPr>
                      <m:t>∎</m:t>
                    </m:r>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cstate="print"/>
                <a:stretch>
                  <a:fillRect l="-1329" t="-2219"/>
                </a:stretch>
              </a:blipFill>
            </p:spPr>
            <p:txBody>
              <a:bodyPr/>
              <a:lstStyle/>
              <a:p>
                <a:r>
                  <a:rPr lang="zh-TW" altLang="en-US">
                    <a:noFill/>
                  </a:rPr>
                  <a:t> </a:t>
                </a:r>
              </a:p>
            </p:txBody>
          </p:sp>
        </mc:Fallback>
      </mc:AlternateContent>
      <p:sp>
        <p:nvSpPr>
          <p:cNvPr id="5" name="圓角矩形 4"/>
          <p:cNvSpPr/>
          <p:nvPr/>
        </p:nvSpPr>
        <p:spPr>
          <a:xfrm>
            <a:off x="1187624" y="5085184"/>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圓角矩形 5"/>
          <p:cNvSpPr/>
          <p:nvPr/>
        </p:nvSpPr>
        <p:spPr>
          <a:xfrm>
            <a:off x="1187624" y="3861048"/>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1187624" y="3356992"/>
            <a:ext cx="5832648" cy="43204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mc:AlternateContent xmlns:mc="http://schemas.openxmlformats.org/markup-compatibility/2006">
        <mc:Choice xmlns:a14="http://schemas.microsoft.com/office/drawing/2010/main" xmlns="" Requires="a14">
          <p:sp>
            <p:nvSpPr>
              <p:cNvPr id="8" name="矩形 7"/>
              <p:cNvSpPr/>
              <p:nvPr/>
            </p:nvSpPr>
            <p:spPr>
              <a:xfrm>
                <a:off x="7163481" y="3356992"/>
                <a:ext cx="1728999"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func>
                        <m:funcPr>
                          <m:ctrlPr>
                            <a:rPr lang="en-US" altLang="zh-TW" sz="2000" i="1">
                              <a:latin typeface="Cambria Math"/>
                            </a:rPr>
                          </m:ctrlPr>
                        </m:funcPr>
                        <m:fName>
                          <m:r>
                            <m:rPr>
                              <m:sty m:val="p"/>
                            </m:rPr>
                            <a:rPr lang="en-US" altLang="zh-TW" sz="2000">
                              <a:latin typeface="Cambria Math"/>
                            </a:rPr>
                            <m:t>log</m:t>
                          </m:r>
                        </m:fName>
                        <m:e>
                          <m:func>
                            <m:funcPr>
                              <m:ctrlPr>
                                <a:rPr lang="en-US" altLang="zh-TW" sz="2000" i="1">
                                  <a:latin typeface="Cambria Math"/>
                                </a:rPr>
                              </m:ctrlPr>
                            </m:funcPr>
                            <m:fName>
                              <m:r>
                                <m:rPr>
                                  <m:sty m:val="p"/>
                                </m:rPr>
                                <a:rPr lang="en-US" altLang="zh-TW" sz="2000">
                                  <a:latin typeface="Cambria Math"/>
                                </a:rPr>
                                <m:t>log</m:t>
                              </m:r>
                            </m:fName>
                            <m:e>
                              <m:r>
                                <a:rPr lang="en-US" altLang="zh-TW" sz="2000" i="1">
                                  <a:latin typeface="Cambria Math"/>
                                </a:rPr>
                                <m:t>𝑛</m:t>
                              </m:r>
                            </m:e>
                          </m:func>
                          <m:r>
                            <a:rPr lang="en-US" altLang="zh-TW" sz="2000" i="1">
                              <a:latin typeface="Cambria Math"/>
                            </a:rPr>
                            <m:t>)</m:t>
                          </m:r>
                        </m:e>
                      </m:func>
                    </m:oMath>
                  </m:oMathPara>
                </a14:m>
                <a:endParaRPr lang="zh-TW" altLang="en-US" sz="2000" dirty="0"/>
              </a:p>
            </p:txBody>
          </p:sp>
        </mc:Choice>
        <mc:Fallback>
          <p:sp>
            <p:nvSpPr>
              <p:cNvPr id="8" name="矩形 7"/>
              <p:cNvSpPr>
                <a:spLocks noRot="1" noChangeAspect="1" noMove="1" noResize="1" noEditPoints="1" noAdjustHandles="1" noChangeArrowheads="1" noChangeShapeType="1" noTextEdit="1"/>
              </p:cNvSpPr>
              <p:nvPr/>
            </p:nvSpPr>
            <p:spPr>
              <a:xfrm>
                <a:off x="7163481" y="3356992"/>
                <a:ext cx="1728999" cy="400110"/>
              </a:xfrm>
              <a:prstGeom prst="rect">
                <a:avLst/>
              </a:prstGeom>
              <a:blipFill rotWithShape="1">
                <a:blip r:embed="rId4"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9" name="矩形 8"/>
              <p:cNvSpPr/>
              <p:nvPr/>
            </p:nvSpPr>
            <p:spPr>
              <a:xfrm>
                <a:off x="7163481" y="3861048"/>
                <a:ext cx="700256"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oMath>
                </a14:m>
                <a:r>
                  <a:rPr lang="en-US" altLang="zh-TW" sz="2000" dirty="0" smtClean="0"/>
                  <a:t>)</a:t>
                </a:r>
                <a:endParaRPr lang="zh-TW" altLang="en-US" sz="2000" dirty="0"/>
              </a:p>
            </p:txBody>
          </p:sp>
        </mc:Choice>
        <mc:Fallback>
          <p:sp>
            <p:nvSpPr>
              <p:cNvPr id="9" name="矩形 8"/>
              <p:cNvSpPr>
                <a:spLocks noRot="1" noChangeAspect="1" noMove="1" noResize="1" noEditPoints="1" noAdjustHandles="1" noChangeArrowheads="1" noChangeShapeType="1" noTextEdit="1"/>
              </p:cNvSpPr>
              <p:nvPr/>
            </p:nvSpPr>
            <p:spPr>
              <a:xfrm>
                <a:off x="7163481" y="3861048"/>
                <a:ext cx="700256" cy="400110"/>
              </a:xfrm>
              <a:prstGeom prst="rect">
                <a:avLst/>
              </a:prstGeom>
              <a:blipFill rotWithShape="1">
                <a:blip r:embed="rId5"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0" name="矩形 9"/>
              <p:cNvSpPr/>
              <p:nvPr/>
            </p:nvSpPr>
            <p:spPr>
              <a:xfrm>
                <a:off x="7163481" y="5100682"/>
                <a:ext cx="1728999"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TW" sz="2000" i="1">
                          <a:latin typeface="Cambria Math"/>
                        </a:rPr>
                        <m:t>𝑂</m:t>
                      </m:r>
                      <m:r>
                        <a:rPr lang="en-US" altLang="zh-TW" sz="2000" i="1">
                          <a:latin typeface="Cambria Math"/>
                        </a:rPr>
                        <m:t>(</m:t>
                      </m:r>
                      <m:r>
                        <a:rPr lang="en-US" altLang="zh-TW" sz="2000" i="1">
                          <a:latin typeface="Cambria Math"/>
                        </a:rPr>
                        <m:t>𝑛</m:t>
                      </m:r>
                      <m:func>
                        <m:funcPr>
                          <m:ctrlPr>
                            <a:rPr lang="en-US" altLang="zh-TW" sz="2000" i="1">
                              <a:latin typeface="Cambria Math"/>
                            </a:rPr>
                          </m:ctrlPr>
                        </m:funcPr>
                        <m:fName>
                          <m:r>
                            <m:rPr>
                              <m:sty m:val="p"/>
                            </m:rPr>
                            <a:rPr lang="en-US" altLang="zh-TW" sz="2000">
                              <a:latin typeface="Cambria Math"/>
                            </a:rPr>
                            <m:t>log</m:t>
                          </m:r>
                        </m:fName>
                        <m:e>
                          <m:func>
                            <m:funcPr>
                              <m:ctrlPr>
                                <a:rPr lang="en-US" altLang="zh-TW" sz="2000" i="1">
                                  <a:latin typeface="Cambria Math"/>
                                </a:rPr>
                              </m:ctrlPr>
                            </m:funcPr>
                            <m:fName>
                              <m:r>
                                <m:rPr>
                                  <m:sty m:val="p"/>
                                </m:rPr>
                                <a:rPr lang="en-US" altLang="zh-TW" sz="2000">
                                  <a:latin typeface="Cambria Math"/>
                                </a:rPr>
                                <m:t>log</m:t>
                              </m:r>
                            </m:fName>
                            <m:e>
                              <m:r>
                                <a:rPr lang="en-US" altLang="zh-TW" sz="2000" i="1">
                                  <a:latin typeface="Cambria Math"/>
                                </a:rPr>
                                <m:t>𝑛</m:t>
                              </m:r>
                            </m:e>
                          </m:func>
                          <m:r>
                            <a:rPr lang="en-US" altLang="zh-TW" sz="2000" i="1">
                              <a:latin typeface="Cambria Math"/>
                            </a:rPr>
                            <m:t>)</m:t>
                          </m:r>
                        </m:e>
                      </m:func>
                    </m:oMath>
                  </m:oMathPara>
                </a14:m>
                <a:endParaRPr lang="zh-TW" altLang="en-US" sz="2000" dirty="0"/>
              </a:p>
            </p:txBody>
          </p:sp>
        </mc:Choice>
        <mc:Fallback>
          <p:sp>
            <p:nvSpPr>
              <p:cNvPr id="10" name="矩形 9"/>
              <p:cNvSpPr>
                <a:spLocks noRot="1" noChangeAspect="1" noMove="1" noResize="1" noEditPoints="1" noAdjustHandles="1" noChangeArrowheads="1" noChangeShapeType="1" noTextEdit="1"/>
              </p:cNvSpPr>
              <p:nvPr/>
            </p:nvSpPr>
            <p:spPr>
              <a:xfrm>
                <a:off x="7163481" y="5100682"/>
                <a:ext cx="1728999" cy="400110"/>
              </a:xfrm>
              <a:prstGeom prst="rect">
                <a:avLst/>
              </a:prstGeom>
              <a:blipFill rotWithShape="1">
                <a:blip r:embed="rId6" cstate="print"/>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xmlns="" Requires="a14">
          <p:sp>
            <p:nvSpPr>
              <p:cNvPr id="11" name="矩形 10"/>
              <p:cNvSpPr/>
              <p:nvPr/>
            </p:nvSpPr>
            <p:spPr>
              <a:xfrm>
                <a:off x="2853738" y="5961474"/>
                <a:ext cx="3590470" cy="76944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14:m>
                  <m:oMathPara xmlns:m="http://schemas.openxmlformats.org/officeDocument/2006/math">
                    <m:oMathParaPr>
                      <m:jc m:val="centerGroup"/>
                    </m:oMathParaPr>
                    <m:oMath xmlns:m="http://schemas.openxmlformats.org/officeDocument/2006/math">
                      <m:r>
                        <a:rPr lang="en-US" altLang="zh-TW" sz="4400" i="1">
                          <a:latin typeface="Cambria Math"/>
                        </a:rPr>
                        <m:t>𝑂</m:t>
                      </m:r>
                      <m:r>
                        <a:rPr lang="en-US" altLang="zh-TW" sz="4400" i="1">
                          <a:latin typeface="Cambria Math"/>
                        </a:rPr>
                        <m:t>(</m:t>
                      </m:r>
                      <m:r>
                        <a:rPr lang="en-US" altLang="zh-TW" sz="4400" i="1">
                          <a:latin typeface="Cambria Math"/>
                        </a:rPr>
                        <m:t>𝑛</m:t>
                      </m:r>
                      <m:func>
                        <m:funcPr>
                          <m:ctrlPr>
                            <a:rPr lang="en-US" altLang="zh-TW" sz="4400" i="1">
                              <a:latin typeface="Cambria Math"/>
                            </a:rPr>
                          </m:ctrlPr>
                        </m:funcPr>
                        <m:fName>
                          <m:r>
                            <m:rPr>
                              <m:sty m:val="p"/>
                            </m:rPr>
                            <a:rPr lang="en-US" altLang="zh-TW" sz="4400">
                              <a:latin typeface="Cambria Math"/>
                            </a:rPr>
                            <m:t>log</m:t>
                          </m:r>
                        </m:fName>
                        <m:e>
                          <m:func>
                            <m:funcPr>
                              <m:ctrlPr>
                                <a:rPr lang="en-US" altLang="zh-TW" sz="4400" i="1">
                                  <a:latin typeface="Cambria Math"/>
                                </a:rPr>
                              </m:ctrlPr>
                            </m:funcPr>
                            <m:fName>
                              <m:r>
                                <m:rPr>
                                  <m:sty m:val="p"/>
                                </m:rPr>
                                <a:rPr lang="en-US" altLang="zh-TW" sz="4400">
                                  <a:latin typeface="Cambria Math"/>
                                </a:rPr>
                                <m:t>log</m:t>
                              </m:r>
                            </m:fName>
                            <m:e>
                              <m:r>
                                <a:rPr lang="en-US" altLang="zh-TW" sz="4400" i="1">
                                  <a:latin typeface="Cambria Math"/>
                                </a:rPr>
                                <m:t>𝑛</m:t>
                              </m:r>
                            </m:e>
                          </m:func>
                          <m:r>
                            <a:rPr lang="en-US" altLang="zh-TW" sz="4400" i="1">
                              <a:latin typeface="Cambria Math"/>
                            </a:rPr>
                            <m:t>)</m:t>
                          </m:r>
                        </m:e>
                      </m:func>
                    </m:oMath>
                  </m:oMathPara>
                </a14:m>
                <a:endParaRPr lang="zh-TW" altLang="en-US" sz="4400" dirty="0"/>
              </a:p>
            </p:txBody>
          </p:sp>
        </mc:Choice>
        <mc:Fallback>
          <p:sp>
            <p:nvSpPr>
              <p:cNvPr id="11" name="矩形 10"/>
              <p:cNvSpPr>
                <a:spLocks noRot="1" noChangeAspect="1" noMove="1" noResize="1" noEditPoints="1" noAdjustHandles="1" noChangeArrowheads="1" noChangeShapeType="1" noTextEdit="1"/>
              </p:cNvSpPr>
              <p:nvPr/>
            </p:nvSpPr>
            <p:spPr>
              <a:xfrm>
                <a:off x="2853738" y="5961474"/>
                <a:ext cx="3590470" cy="769441"/>
              </a:xfrm>
              <a:prstGeom prst="rect">
                <a:avLst/>
              </a:prstGeom>
              <a:blipFill rotWithShape="1">
                <a:blip r:embed="rId7" cstate="print"/>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25804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PATH2</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a:bodyPr>
              <a:lstStyle/>
              <a:p>
                <a:r>
                  <a:rPr lang="en-US" altLang="zh-TW" dirty="0" smtClean="0"/>
                  <a:t>PATH2 is an improved algorithm of PATH1.</a:t>
                </a:r>
              </a:p>
              <a:p>
                <a:pPr lvl="1"/>
                <a:r>
                  <a:rPr lang="en-US" altLang="zh-TW" dirty="0"/>
                  <a:t>With complexity </a:t>
                </a:r>
                <a14:m>
                  <m:oMath xmlns:m="http://schemas.openxmlformats.org/officeDocument/2006/math">
                    <m:r>
                      <a:rPr lang="en-US" altLang="zh-TW" i="1">
                        <a:latin typeface="Cambria Math"/>
                      </a:rPr>
                      <m:t>𝑂</m:t>
                    </m:r>
                    <m:d>
                      <m:dPr>
                        <m:ctrlPr>
                          <a:rPr lang="en-US" altLang="zh-TW" i="1">
                            <a:latin typeface="Cambria Math"/>
                          </a:rPr>
                        </m:ctrlPr>
                      </m:dPr>
                      <m:e>
                        <m:r>
                          <a:rPr lang="en-US" altLang="zh-TW" i="1">
                            <a:latin typeface="Cambria Math"/>
                          </a:rPr>
                          <m:t>𝑛</m:t>
                        </m:r>
                        <m:func>
                          <m:funcPr>
                            <m:ctrlPr>
                              <a:rPr lang="en-US" altLang="zh-TW" i="1">
                                <a:latin typeface="Cambria Math"/>
                              </a:rPr>
                            </m:ctrlPr>
                          </m:funcPr>
                          <m:fName>
                            <m:sSup>
                              <m:sSupPr>
                                <m:ctrlPr>
                                  <a:rPr lang="en-US" altLang="zh-TW" i="1">
                                    <a:latin typeface="Cambria Math"/>
                                  </a:rPr>
                                </m:ctrlPr>
                              </m:sSupPr>
                              <m:e>
                                <m:r>
                                  <m:rPr>
                                    <m:sty m:val="p"/>
                                  </m:rPr>
                                  <a:rPr lang="en-US" altLang="zh-TW">
                                    <a:latin typeface="Cambria Math"/>
                                  </a:rPr>
                                  <m:t>log</m:t>
                                </m:r>
                              </m:e>
                              <m:sup>
                                <m:r>
                                  <a:rPr lang="en-US" altLang="zh-TW" i="1">
                                    <a:latin typeface="Cambria Math"/>
                                  </a:rPr>
                                  <m:t>∗</m:t>
                                </m:r>
                              </m:sup>
                            </m:sSup>
                          </m:fName>
                          <m:e>
                            <m:r>
                              <a:rPr lang="en-US" altLang="zh-TW" i="1">
                                <a:latin typeface="Cambria Math"/>
                              </a:rPr>
                              <m:t>𝑛</m:t>
                            </m:r>
                          </m:e>
                        </m:func>
                      </m:e>
                    </m:d>
                    <m:r>
                      <a:rPr lang="en-US" altLang="zh-TW" i="1">
                        <a:latin typeface="Cambria Math"/>
                      </a:rPr>
                      <m:t>.</m:t>
                    </m:r>
                  </m:oMath>
                </a14:m>
                <a:endParaRPr lang="en-US" altLang="zh-TW" dirty="0"/>
              </a:p>
              <a:p>
                <a:pPr lvl="1"/>
                <a:r>
                  <a:rPr lang="en-US" altLang="zh-TW" dirty="0" smtClean="0"/>
                  <a:t>By applying PATH1 strategy with more than two phases.</a:t>
                </a:r>
              </a:p>
              <a:p>
                <a:pPr lvl="1"/>
                <a:endParaRPr lang="en-US" altLang="zh-TW" dirty="0" smtClean="0"/>
              </a:p>
              <a:p>
                <a:pPr lvl="1"/>
                <a:r>
                  <a:rPr lang="en-US" altLang="zh-TW" dirty="0" smtClean="0"/>
                  <a:t>The size of </a:t>
                </a:r>
                <a:r>
                  <a:rPr lang="en-US" altLang="zh-TW" dirty="0" err="1" smtClean="0"/>
                  <a:t>subpath</a:t>
                </a:r>
                <a:r>
                  <a:rPr lang="en-US" altLang="zh-TW" dirty="0" err="1" smtClean="0"/>
                  <a:t>s</a:t>
                </a:r>
                <a:r>
                  <a:rPr lang="en-US" altLang="zh-TW" dirty="0" smtClean="0"/>
                  <a:t> will be larger and larger in each phase. </a:t>
                </a:r>
              </a:p>
              <a:p>
                <a:pPr lvl="2"/>
                <a:r>
                  <a:rPr lang="en-US" altLang="zh-TW" dirty="0" smtClean="0"/>
                  <a:t>Prior phase provide data to fasten the current phase, and decrease the difference between </a:t>
                </a:r>
                <a14:m>
                  <m:oMath xmlns:m="http://schemas.openxmlformats.org/officeDocument/2006/math">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1</m:t>
                        </m:r>
                      </m:sub>
                    </m:sSub>
                  </m:oMath>
                </a14:m>
                <a:r>
                  <a:rPr lang="zh-TW" altLang="en-US" dirty="0" smtClean="0"/>
                  <a:t> </a:t>
                </a:r>
                <a:r>
                  <a:rPr lang="en-US" altLang="zh-TW" dirty="0" smtClean="0"/>
                  <a:t>and </a:t>
                </a:r>
                <a14:m>
                  <m:oMath xmlns:m="http://schemas.openxmlformats.org/officeDocument/2006/math">
                    <m:sSub>
                      <m:sSubPr>
                        <m:ctrlPr>
                          <a:rPr lang="en-US" altLang="zh-TW" b="0" i="1" smtClean="0">
                            <a:latin typeface="Cambria Math"/>
                          </a:rPr>
                        </m:ctrlPr>
                      </m:sSubPr>
                      <m:e>
                        <m:r>
                          <a:rPr lang="en-US" altLang="zh-TW" b="0" i="1" smtClean="0">
                            <a:latin typeface="Cambria Math"/>
                          </a:rPr>
                          <m:t>𝜆</m:t>
                        </m:r>
                      </m:e>
                      <m:sub>
                        <m:r>
                          <a:rPr lang="en-US" altLang="zh-TW" b="0" i="1" smtClean="0">
                            <a:latin typeface="Cambria Math"/>
                          </a:rPr>
                          <m:t>2</m:t>
                        </m:r>
                      </m:sub>
                    </m:sSub>
                  </m:oMath>
                </a14:m>
                <a:r>
                  <a:rPr lang="en-US" altLang="zh-TW" dirty="0" smtClean="0"/>
                  <a:t>.</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630" t="-1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1899583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450" y="1228725"/>
            <a:ext cx="8039100"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4" name="文字方塊 3"/>
              <p:cNvSpPr txBox="1"/>
              <p:nvPr/>
            </p:nvSpPr>
            <p:spPr>
              <a:xfrm>
                <a:off x="6012160" y="555502"/>
                <a:ext cx="288032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TW" sz="2000" dirty="0" smtClean="0"/>
                  <a:t>PATH2 are called only when </a:t>
                </a:r>
                <a14:m>
                  <m:oMath xmlns:m="http://schemas.openxmlformats.org/officeDocument/2006/math">
                    <m:r>
                      <a:rPr lang="en-US" altLang="zh-TW" sz="2000" b="0" i="1" smtClean="0">
                        <a:latin typeface="Cambria Math"/>
                      </a:rPr>
                      <m:t>𝑛</m:t>
                    </m:r>
                    <m:r>
                      <a:rPr lang="en-US" altLang="zh-TW" sz="2000" b="0" i="1" smtClean="0">
                        <a:latin typeface="Cambria Math"/>
                      </a:rPr>
                      <m:t>≥16.</m:t>
                    </m:r>
                  </m:oMath>
                </a14:m>
                <a:endParaRPr lang="zh-TW" altLang="en-US" sz="2000" dirty="0"/>
              </a:p>
            </p:txBody>
          </p:sp>
        </mc:Choice>
        <mc:Fallback>
          <p:sp>
            <p:nvSpPr>
              <p:cNvPr id="4" name="文字方塊 3"/>
              <p:cNvSpPr txBox="1">
                <a:spLocks noRot="1" noChangeAspect="1" noMove="1" noResize="1" noEditPoints="1" noAdjustHandles="1" noChangeArrowheads="1" noChangeShapeType="1" noTextEdit="1"/>
              </p:cNvSpPr>
              <p:nvPr/>
            </p:nvSpPr>
            <p:spPr>
              <a:xfrm>
                <a:off x="6012160" y="555502"/>
                <a:ext cx="2880320" cy="707886"/>
              </a:xfrm>
              <a:prstGeom prst="rect">
                <a:avLst/>
              </a:prstGeom>
              <a:blipFill rotWithShape="1">
                <a:blip r:embed="rId4" cstate="print"/>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11029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of PATH2</a:t>
            </a:r>
            <a:endParaRPr lang="zh-TW" altLang="en-US" dirty="0"/>
          </a:p>
        </p:txBody>
      </p:sp>
      <mc:AlternateContent xmlns:mc="http://schemas.openxmlformats.org/markup-compatibility/2006">
        <mc:Choice xmlns:a14="http://schemas.microsoft.com/office/drawing/2010/main" xmlns="" Requires="a14">
          <p:sp>
            <p:nvSpPr>
              <p:cNvPr id="3" name="內容版面配置區 2"/>
              <p:cNvSpPr>
                <a:spLocks noGrp="1"/>
              </p:cNvSpPr>
              <p:nvPr>
                <p:ph idx="1"/>
              </p:nvPr>
            </p:nvSpPr>
            <p:spPr/>
            <p:txBody>
              <a:bodyPr>
                <a:normAutofit fontScale="85000" lnSpcReduction="20000"/>
              </a:bodyPr>
              <a:lstStyle/>
              <a:p>
                <a:r>
                  <a:rPr lang="en-US" altLang="zh-TW" dirty="0" smtClean="0"/>
                  <a:t>Theorem 3.4. Algorithm PATH2 solves the max-min k-partitioning problem on a path of n vertices in </a:t>
                </a:r>
                <a14:m>
                  <m:oMath xmlns:m="http://schemas.openxmlformats.org/officeDocument/2006/math">
                    <m:r>
                      <m:rPr>
                        <m:sty m:val="p"/>
                      </m:rPr>
                      <a:rPr lang="en-US" altLang="zh-TW" b="0" i="0" smtClean="0">
                        <a:latin typeface="Cambria Math"/>
                      </a:rPr>
                      <m:t>O</m:t>
                    </m:r>
                    <m:r>
                      <a:rPr lang="en-US" altLang="zh-TW" b="0" i="1" smtClean="0">
                        <a:latin typeface="Cambria Math"/>
                      </a:rPr>
                      <m:t>(</m:t>
                    </m:r>
                    <m:r>
                      <a:rPr lang="en-US" altLang="zh-TW" b="0" i="1" smtClean="0">
                        <a:latin typeface="Cambria Math"/>
                      </a:rPr>
                      <m:t>𝑛</m:t>
                    </m:r>
                    <m:func>
                      <m:funcPr>
                        <m:ctrlPr>
                          <a:rPr lang="en-US" altLang="zh-TW" b="0" i="1" smtClean="0">
                            <a:latin typeface="Cambria Math"/>
                          </a:rPr>
                        </m:ctrlPr>
                      </m:funcPr>
                      <m:fName>
                        <m:sSup>
                          <m:sSupPr>
                            <m:ctrlPr>
                              <a:rPr lang="en-US" altLang="zh-TW" b="0" i="1" smtClean="0">
                                <a:latin typeface="Cambria Math"/>
                              </a:rPr>
                            </m:ctrlPr>
                          </m:sSupPr>
                          <m:e>
                            <m:r>
                              <m:rPr>
                                <m:sty m:val="p"/>
                              </m:rPr>
                              <a:rPr lang="en-US" altLang="zh-TW" b="0" i="0" smtClean="0">
                                <a:latin typeface="Cambria Math"/>
                              </a:rPr>
                              <m:t>log</m:t>
                            </m:r>
                          </m:e>
                          <m:sup>
                            <m:r>
                              <a:rPr lang="en-US" altLang="zh-TW" b="0" i="1" smtClean="0">
                                <a:latin typeface="Cambria Math"/>
                              </a:rPr>
                              <m:t>∗</m:t>
                            </m:r>
                          </m:sup>
                        </m:sSup>
                      </m:fName>
                      <m:e>
                        <m:r>
                          <a:rPr lang="en-US" altLang="zh-TW" b="0" i="1" smtClean="0">
                            <a:latin typeface="Cambria Math"/>
                          </a:rPr>
                          <m:t>𝑛</m:t>
                        </m:r>
                      </m:e>
                    </m:func>
                    <m:r>
                      <a:rPr lang="en-US" altLang="zh-TW" b="0" i="1" smtClean="0">
                        <a:latin typeface="Cambria Math"/>
                      </a:rPr>
                      <m:t>)</m:t>
                    </m:r>
                  </m:oMath>
                </a14:m>
                <a:r>
                  <a:rPr lang="zh-TW" altLang="en-US" dirty="0" smtClean="0"/>
                  <a:t> </a:t>
                </a:r>
                <a:r>
                  <a:rPr lang="en-US" altLang="zh-TW" dirty="0" smtClean="0"/>
                  <a:t>time.</a:t>
                </a:r>
              </a:p>
              <a:p>
                <a:pPr lvl="8"/>
                <a:endParaRPr lang="en-US" altLang="zh-TW" dirty="0" smtClean="0"/>
              </a:p>
              <a:p>
                <a:pPr marL="457200" lvl="1" indent="0">
                  <a:buNone/>
                </a:pPr>
                <a:r>
                  <a:rPr lang="en-US" altLang="zh-TW" dirty="0" smtClean="0"/>
                  <a:t>There are </a:t>
                </a:r>
                <a14:m>
                  <m:oMath xmlns:m="http://schemas.openxmlformats.org/officeDocument/2006/math">
                    <m:r>
                      <a:rPr lang="en-US" altLang="zh-TW" i="1" dirty="0" smtClean="0">
                        <a:latin typeface="Cambria Math"/>
                      </a:rPr>
                      <m:t>𝑙𝑒𝑣</m:t>
                    </m:r>
                    <m:r>
                      <a:rPr lang="en-US" altLang="zh-TW" i="1" dirty="0" smtClean="0">
                        <a:latin typeface="Cambria Math"/>
                      </a:rPr>
                      <m:t>+1</m:t>
                    </m:r>
                  </m:oMath>
                </a14:m>
                <a:r>
                  <a:rPr lang="en-US" altLang="zh-TW" dirty="0" smtClean="0"/>
                  <a:t> phases, where </a:t>
                </a:r>
                <a14:m>
                  <m:oMath xmlns:m="http://schemas.openxmlformats.org/officeDocument/2006/math">
                    <m:r>
                      <a:rPr lang="en-US" altLang="zh-TW" b="0" i="1" smtClean="0">
                        <a:latin typeface="Cambria Math"/>
                      </a:rPr>
                      <m:t>𝑙𝑒𝑣</m:t>
                    </m:r>
                  </m:oMath>
                </a14:m>
                <a:r>
                  <a:rPr lang="en-US" altLang="zh-TW" dirty="0" smtClean="0"/>
                  <a:t> is </a:t>
                </a:r>
                <a14:m>
                  <m:oMath xmlns:m="http://schemas.openxmlformats.org/officeDocument/2006/math">
                    <m:r>
                      <a:rPr lang="en-US" altLang="zh-TW" b="0" i="1" smtClean="0">
                        <a:latin typeface="Cambria Math"/>
                      </a:rPr>
                      <m:t>𝑂</m:t>
                    </m:r>
                    <m:r>
                      <a:rPr lang="en-US" altLang="zh-TW" b="0" i="1" smtClean="0">
                        <a:latin typeface="Cambria Math"/>
                      </a:rPr>
                      <m:t>(</m:t>
                    </m:r>
                    <m:func>
                      <m:funcPr>
                        <m:ctrlPr>
                          <a:rPr lang="en-US" altLang="zh-TW" b="0" i="1" smtClean="0">
                            <a:latin typeface="Cambria Math"/>
                          </a:rPr>
                        </m:ctrlPr>
                      </m:funcPr>
                      <m:fName>
                        <m:sSup>
                          <m:sSupPr>
                            <m:ctrlPr>
                              <a:rPr lang="en-US" altLang="zh-TW" b="0" i="1" smtClean="0">
                                <a:latin typeface="Cambria Math"/>
                              </a:rPr>
                            </m:ctrlPr>
                          </m:sSupPr>
                          <m:e>
                            <m:r>
                              <m:rPr>
                                <m:sty m:val="p"/>
                              </m:rPr>
                              <a:rPr lang="en-US" altLang="zh-TW" b="0" i="0" smtClean="0">
                                <a:latin typeface="Cambria Math"/>
                              </a:rPr>
                              <m:t>log</m:t>
                            </m:r>
                          </m:e>
                          <m:sup>
                            <m:r>
                              <a:rPr lang="en-US" altLang="zh-TW" b="0" i="1" smtClean="0">
                                <a:latin typeface="Cambria Math"/>
                              </a:rPr>
                              <m:t>∗</m:t>
                            </m:r>
                          </m:sup>
                        </m:sSup>
                      </m:fName>
                      <m:e>
                        <m:r>
                          <a:rPr lang="en-US" altLang="zh-TW" b="0" i="1" smtClean="0">
                            <a:latin typeface="Cambria Math"/>
                          </a:rPr>
                          <m:t>𝑛</m:t>
                        </m:r>
                      </m:e>
                    </m:func>
                    <m:r>
                      <a:rPr lang="en-US" altLang="zh-TW" b="0" i="1" smtClean="0">
                        <a:latin typeface="Cambria Math"/>
                      </a:rPr>
                      <m:t>)</m:t>
                    </m:r>
                  </m:oMath>
                </a14:m>
                <a:r>
                  <a:rPr lang="en-US" altLang="zh-TW" dirty="0" smtClean="0"/>
                  <a:t>. Each call to </a:t>
                </a:r>
                <a14:m>
                  <m:oMath xmlns:m="http://schemas.openxmlformats.org/officeDocument/2006/math">
                    <m:r>
                      <a:rPr lang="en-US" altLang="zh-TW" b="0" i="1" smtClean="0">
                        <a:latin typeface="Cambria Math"/>
                      </a:rPr>
                      <m:t>𝑀𝑆𝐸𝐴𝑅𝐶𝐻</m:t>
                    </m:r>
                  </m:oMath>
                </a14:m>
                <a:r>
                  <a:rPr lang="en-US" altLang="zh-TW" dirty="0" smtClean="0"/>
                  <a:t> with matrices of size </a:t>
                </a:r>
                <a14:m>
                  <m:oMath xmlns:m="http://schemas.openxmlformats.org/officeDocument/2006/math">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sub>
                    </m:sSub>
                  </m:oMath>
                </a14:m>
                <a:r>
                  <a:rPr lang="en-US" altLang="zh-TW" dirty="0" smtClean="0"/>
                  <a:t> uses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en-US" altLang="zh-TW" dirty="0" smtClean="0"/>
                  <a:t> time and generates  </a:t>
                </a:r>
                <a14:m>
                  <m:oMath xmlns:m="http://schemas.openxmlformats.org/officeDocument/2006/math">
                    <m:r>
                      <a:rPr lang="en-US" altLang="zh-TW" b="0" i="1" smtClean="0">
                        <a:latin typeface="Cambria Math"/>
                      </a:rPr>
                      <m:t>𝑂</m:t>
                    </m:r>
                    <m:r>
                      <a:rPr lang="en-US" altLang="zh-TW" b="0" i="1" smtClean="0">
                        <a:latin typeface="Cambria Math"/>
                      </a:rPr>
                      <m:t>(</m:t>
                    </m:r>
                    <m:func>
                      <m:funcPr>
                        <m:ctrlPr>
                          <a:rPr lang="en-US" altLang="zh-TW" b="0" i="1" smtClean="0">
                            <a:latin typeface="Cambria Math"/>
                          </a:rPr>
                        </m:ctrlPr>
                      </m:funcPr>
                      <m:fName>
                        <m:r>
                          <m:rPr>
                            <m:sty m:val="p"/>
                          </m:rPr>
                          <a:rPr lang="en-US" altLang="zh-TW" b="0" i="0" smtClean="0">
                            <a:latin typeface="Cambria Math"/>
                          </a:rPr>
                          <m:t>log</m:t>
                        </m:r>
                      </m:fName>
                      <m:e>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sub>
                        </m:sSub>
                      </m:e>
                    </m:func>
                    <m:r>
                      <a:rPr lang="en-US" altLang="zh-TW" b="0" i="1" smtClean="0">
                        <a:latin typeface="Cambria Math"/>
                      </a:rPr>
                      <m:t>)</m:t>
                    </m:r>
                  </m:oMath>
                </a14:m>
                <a:r>
                  <a:rPr lang="en-US" altLang="zh-TW" dirty="0" smtClean="0"/>
                  <a:t> test values.</a:t>
                </a:r>
              </a:p>
              <a:p>
                <a:pPr lvl="8"/>
                <a:endParaRPr lang="en-US" altLang="zh-TW" dirty="0" smtClean="0"/>
              </a:p>
              <a:p>
                <a:pPr marL="457200" lvl="1" indent="0">
                  <a:buNone/>
                </a:pPr>
                <a:r>
                  <a:rPr lang="en-US" altLang="zh-TW" dirty="0" smtClean="0"/>
                  <a:t>On phase </a:t>
                </a:r>
                <a14:m>
                  <m:oMath xmlns:m="http://schemas.openxmlformats.org/officeDocument/2006/math">
                    <m:r>
                      <a:rPr lang="en-US" altLang="zh-TW" b="0" i="1" smtClean="0">
                        <a:latin typeface="Cambria Math"/>
                      </a:rPr>
                      <m:t>𝑙𝑒𝑣</m:t>
                    </m:r>
                  </m:oMath>
                </a14:m>
                <a:r>
                  <a:rPr lang="en-US" altLang="zh-TW" dirty="0" smtClean="0"/>
                  <a:t>, performing all tests takes </a:t>
                </a:r>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𝑛</m:t>
                    </m:r>
                    <m:r>
                      <a:rPr lang="en-US" altLang="zh-TW" b="0" i="1" smtClean="0">
                        <a:latin typeface="Cambria Math"/>
                      </a:rPr>
                      <m:t>)</m:t>
                    </m:r>
                  </m:oMath>
                </a14:m>
                <a:r>
                  <a:rPr lang="en-US" altLang="zh-TW" dirty="0" smtClean="0"/>
                  <a:t>.</a:t>
                </a:r>
              </a:p>
              <a:p>
                <a:pPr marL="457200" lvl="1" indent="0">
                  <a:buNone/>
                </a:pPr>
                <a:r>
                  <a:rPr lang="en-US" altLang="zh-TW" dirty="0" smtClean="0"/>
                  <a:t>On other phase I, takes </a:t>
                </a:r>
                <a14:m>
                  <m:oMath xmlns:m="http://schemas.openxmlformats.org/officeDocument/2006/math">
                    <m:r>
                      <a:rPr lang="en-US" altLang="zh-TW" b="0" i="1" smtClean="0">
                        <a:latin typeface="Cambria Math"/>
                      </a:rPr>
                      <m:t>𝑂</m:t>
                    </m:r>
                    <m:d>
                      <m:dPr>
                        <m:ctrlPr>
                          <a:rPr lang="en-US" altLang="zh-TW" b="0" i="1" smtClean="0">
                            <a:latin typeface="Cambria Math"/>
                          </a:rPr>
                        </m:ctrlPr>
                      </m:dPr>
                      <m:e>
                        <m:f>
                          <m:fPr>
                            <m:ctrlPr>
                              <a:rPr lang="en-US" altLang="zh-TW" b="0" i="1" smtClean="0">
                                <a:latin typeface="Cambria Math"/>
                              </a:rPr>
                            </m:ctrlPr>
                          </m:fPr>
                          <m:num>
                            <m:r>
                              <a:rPr lang="en-US" altLang="zh-TW" b="0" i="1" smtClean="0">
                                <a:latin typeface="Cambria Math"/>
                              </a:rPr>
                              <m:t>𝑛</m:t>
                            </m:r>
                          </m:num>
                          <m:den>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r>
                                  <a:rPr lang="en-US" altLang="zh-TW" b="0" i="1" smtClean="0">
                                    <a:latin typeface="Cambria Math"/>
                                  </a:rPr>
                                  <m:t>+1</m:t>
                                </m:r>
                              </m:sub>
                            </m:sSub>
                          </m:den>
                        </m:f>
                        <m:func>
                          <m:funcPr>
                            <m:ctrlPr>
                              <a:rPr lang="en-US" altLang="zh-TW" b="0" i="1" smtClean="0">
                                <a:latin typeface="Cambria Math"/>
                              </a:rPr>
                            </m:ctrlPr>
                          </m:funcPr>
                          <m:fName>
                            <m:r>
                              <m:rPr>
                                <m:sty m:val="p"/>
                              </m:rPr>
                              <a:rPr lang="en-US" altLang="zh-TW" b="0" i="0" smtClean="0">
                                <a:latin typeface="Cambria Math"/>
                              </a:rPr>
                              <m:t>log</m:t>
                            </m:r>
                          </m:fName>
                          <m:e>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r>
                                  <a:rPr lang="en-US" altLang="zh-TW" b="0" i="1" smtClean="0">
                                    <a:latin typeface="Cambria Math"/>
                                  </a:rPr>
                                  <m:t>+1</m:t>
                                </m:r>
                              </m:sub>
                            </m:sSub>
                          </m:e>
                        </m:func>
                        <m:func>
                          <m:funcPr>
                            <m:ctrlPr>
                              <a:rPr lang="en-US" altLang="zh-TW" b="0" i="1" smtClean="0">
                                <a:latin typeface="Cambria Math"/>
                              </a:rPr>
                            </m:ctrlPr>
                          </m:funcPr>
                          <m:fName>
                            <m:r>
                              <m:rPr>
                                <m:sty m:val="p"/>
                              </m:rPr>
                              <a:rPr lang="en-US" altLang="zh-TW" b="0" i="0" smtClean="0">
                                <a:latin typeface="Cambria Math"/>
                              </a:rPr>
                              <m:t>log</m:t>
                            </m:r>
                          </m:fName>
                          <m:e>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sub>
                            </m:sSub>
                          </m:e>
                        </m:func>
                      </m:e>
                    </m:d>
                    <m:r>
                      <a:rPr lang="en-US" altLang="zh-TW" b="0" i="1" smtClean="0">
                        <a:latin typeface="Cambria Math"/>
                      </a:rPr>
                      <m:t>.</m:t>
                    </m:r>
                  </m:oMath>
                </a14:m>
                <a:endParaRPr lang="en-US" altLang="zh-TW" b="0" dirty="0" smtClean="0"/>
              </a:p>
              <a:p>
                <a:pPr marL="457200" lvl="1" indent="0">
                  <a:buNone/>
                </a:pPr>
                <a:r>
                  <a:rPr lang="en-US" altLang="zh-TW" dirty="0" smtClean="0"/>
                  <a:t>Since </a:t>
                </a:r>
                <a14:m>
                  <m:oMath xmlns:m="http://schemas.openxmlformats.org/officeDocument/2006/math">
                    <m:sSub>
                      <m:sSubPr>
                        <m:ctrlPr>
                          <a:rPr lang="en-US" altLang="zh-TW" b="0" i="1" smtClean="0">
                            <a:latin typeface="Cambria Math"/>
                          </a:rPr>
                        </m:ctrlPr>
                      </m:sSubPr>
                      <m:e>
                        <m:r>
                          <a:rPr lang="en-US" altLang="zh-TW" b="0" i="1" smtClean="0">
                            <a:latin typeface="Cambria Math"/>
                          </a:rPr>
                          <m:t>𝑟</m:t>
                        </m:r>
                      </m:e>
                      <m:sub>
                        <m:r>
                          <a:rPr lang="en-US" altLang="zh-TW" b="0" i="1" smtClean="0">
                            <a:latin typeface="Cambria Math"/>
                          </a:rPr>
                          <m:t>𝑖</m:t>
                        </m:r>
                        <m:r>
                          <a:rPr lang="en-US" altLang="zh-TW" b="0" i="1" smtClean="0">
                            <a:latin typeface="Cambria Math"/>
                          </a:rPr>
                          <m:t>+1</m:t>
                        </m:r>
                      </m:sub>
                    </m:sSub>
                  </m:oMath>
                </a14:m>
                <a:r>
                  <a:rPr lang="en-US" altLang="zh-TW" dirty="0" smtClean="0"/>
                  <a:t> is </a:t>
                </a:r>
                <a14:m>
                  <m:oMath xmlns:m="http://schemas.openxmlformats.org/officeDocument/2006/math">
                    <m:r>
                      <m:rPr>
                        <m:sty m:val="p"/>
                      </m:rPr>
                      <a:rPr lang="el-GR" altLang="zh-TW" i="1" smtClean="0">
                        <a:latin typeface="Cambria Math"/>
                        <a:ea typeface="Cambria Math"/>
                      </a:rPr>
                      <m:t>Θ</m:t>
                    </m:r>
                    <m:d>
                      <m:dPr>
                        <m:ctrlPr>
                          <a:rPr lang="en-US" altLang="zh-TW" b="0" i="1" smtClean="0">
                            <a:latin typeface="Cambria Math"/>
                            <a:ea typeface="Cambria Math"/>
                          </a:rPr>
                        </m:ctrlPr>
                      </m:dPr>
                      <m:e>
                        <m:sSup>
                          <m:sSupPr>
                            <m:ctrlPr>
                              <a:rPr lang="en-US" altLang="zh-TW" b="0" i="1" smtClean="0">
                                <a:latin typeface="Cambria Math"/>
                                <a:ea typeface="Cambria Math"/>
                              </a:rPr>
                            </m:ctrlPr>
                          </m:sSupPr>
                          <m:e>
                            <m:d>
                              <m:dPr>
                                <m:ctrlPr>
                                  <a:rPr lang="en-US" altLang="zh-TW" b="0" i="1" smtClean="0">
                                    <a:latin typeface="Cambria Math"/>
                                    <a:ea typeface="Cambria Math"/>
                                  </a:rPr>
                                </m:ctrlPr>
                              </m:dPr>
                              <m:e>
                                <m:func>
                                  <m:funcPr>
                                    <m:ctrlPr>
                                      <a:rPr lang="en-US" altLang="zh-TW" b="0" i="1" smtClean="0">
                                        <a:latin typeface="Cambria Math"/>
                                        <a:ea typeface="Cambria Math"/>
                                      </a:rPr>
                                    </m:ctrlPr>
                                  </m:funcPr>
                                  <m:fName>
                                    <m:r>
                                      <m:rPr>
                                        <m:sty m:val="p"/>
                                      </m:rPr>
                                      <a:rPr lang="en-US" altLang="zh-TW" b="0" i="0" smtClean="0">
                                        <a:latin typeface="Cambria Math"/>
                                        <a:ea typeface="Cambria Math"/>
                                      </a:rPr>
                                      <m:t>log</m:t>
                                    </m:r>
                                  </m:fName>
                                  <m:e>
                                    <m:sSub>
                                      <m:sSubPr>
                                        <m:ctrlPr>
                                          <a:rPr lang="en-US" altLang="zh-TW" b="0" i="1" smtClean="0">
                                            <a:latin typeface="Cambria Math"/>
                                            <a:ea typeface="Cambria Math"/>
                                          </a:rPr>
                                        </m:ctrlPr>
                                      </m:sSubPr>
                                      <m:e>
                                        <m:r>
                                          <a:rPr lang="en-US" altLang="zh-TW" b="0" i="1" smtClean="0">
                                            <a:latin typeface="Cambria Math"/>
                                            <a:ea typeface="Cambria Math"/>
                                          </a:rPr>
                                          <m:t>𝑟</m:t>
                                        </m:r>
                                      </m:e>
                                      <m:sub>
                                        <m:r>
                                          <a:rPr lang="en-US" altLang="zh-TW" b="0" i="1" smtClean="0">
                                            <a:latin typeface="Cambria Math"/>
                                            <a:ea typeface="Cambria Math"/>
                                          </a:rPr>
                                          <m:t>𝑖</m:t>
                                        </m:r>
                                      </m:sub>
                                    </m:sSub>
                                  </m:e>
                                </m:func>
                              </m:e>
                            </m:d>
                          </m:e>
                          <m:sup>
                            <m:r>
                              <a:rPr lang="en-US" altLang="zh-TW" b="0" i="1" smtClean="0">
                                <a:latin typeface="Cambria Math"/>
                                <a:ea typeface="Cambria Math"/>
                              </a:rPr>
                              <m:t>2</m:t>
                            </m:r>
                          </m:sup>
                        </m:sSup>
                      </m:e>
                    </m:d>
                  </m:oMath>
                </a14:m>
                <a:r>
                  <a:rPr lang="en-US" altLang="zh-TW" dirty="0" smtClean="0"/>
                  <a:t>, total time is </a:t>
                </a:r>
                <a14:m>
                  <m:oMath xmlns:m="http://schemas.openxmlformats.org/officeDocument/2006/math">
                    <m:r>
                      <a:rPr lang="en-US" altLang="zh-TW" b="0" i="1" smtClean="0">
                        <a:latin typeface="Cambria Math"/>
                      </a:rPr>
                      <m:t>𝑂</m:t>
                    </m:r>
                    <m:d>
                      <m:dPr>
                        <m:ctrlPr>
                          <a:rPr lang="en-US" altLang="zh-TW" b="0" i="1" smtClean="0">
                            <a:latin typeface="Cambria Math"/>
                          </a:rPr>
                        </m:ctrlPr>
                      </m:dPr>
                      <m:e>
                        <m:r>
                          <a:rPr lang="en-US" altLang="zh-TW" b="0" i="1" smtClean="0">
                            <a:latin typeface="Cambria Math"/>
                          </a:rPr>
                          <m:t>𝑛</m:t>
                        </m:r>
                      </m:e>
                    </m:d>
                  </m:oMath>
                </a14:m>
                <a:r>
                  <a:rPr lang="en-US" altLang="zh-TW" dirty="0" smtClean="0"/>
                  <a:t>.</a:t>
                </a:r>
              </a:p>
              <a:p>
                <a:pPr marL="457200" lvl="1" indent="0">
                  <a:buNone/>
                </a:pPr>
                <a:r>
                  <a:rPr lang="en-US" altLang="zh-TW" dirty="0" smtClean="0"/>
                  <a:t>The time to compute </a:t>
                </a:r>
                <a14:m>
                  <m:oMath xmlns:m="http://schemas.openxmlformats.org/officeDocument/2006/math">
                    <m:r>
                      <a:rPr lang="en-US" altLang="zh-TW" b="0" i="1" smtClean="0">
                        <a:latin typeface="Cambria Math"/>
                      </a:rPr>
                      <m:t>𝑛𝑐𝑢𝑡</m:t>
                    </m:r>
                    <m:r>
                      <a:rPr lang="en-US" altLang="zh-TW" b="0" i="1" smtClean="0">
                        <a:latin typeface="Cambria Math"/>
                      </a:rPr>
                      <m:t>(∙)</m:t>
                    </m:r>
                  </m:oMath>
                </a14:m>
                <a:r>
                  <a:rPr lang="en-US" altLang="zh-TW" dirty="0" smtClean="0"/>
                  <a:t> and </a:t>
                </a:r>
                <a14:m>
                  <m:oMath xmlns:m="http://schemas.openxmlformats.org/officeDocument/2006/math">
                    <m:r>
                      <a:rPr lang="en-US" altLang="zh-TW" b="0" i="1" smtClean="0">
                        <a:latin typeface="Cambria Math"/>
                      </a:rPr>
                      <m:t>𝑟𝑚𝑑𝑟</m:t>
                    </m:r>
                    <m:r>
                      <a:rPr lang="en-US" altLang="zh-TW" b="0" i="1" smtClean="0">
                        <a:latin typeface="Cambria Math"/>
                      </a:rPr>
                      <m:t>(∙)</m:t>
                    </m:r>
                  </m:oMath>
                </a14:m>
                <a:r>
                  <a:rPr lang="en-US" altLang="zh-TW" dirty="0" smtClean="0"/>
                  <a:t> is </a:t>
                </a:r>
                <a14:m>
                  <m:oMath xmlns:m="http://schemas.openxmlformats.org/officeDocument/2006/math">
                    <m:r>
                      <a:rPr lang="en-US" altLang="zh-TW" b="0" i="1" smtClean="0">
                        <a:latin typeface="Cambria Math"/>
                      </a:rPr>
                      <m:t>𝑂</m:t>
                    </m:r>
                    <m:d>
                      <m:dPr>
                        <m:ctrlPr>
                          <a:rPr lang="en-US" altLang="zh-TW" b="0" i="1" smtClean="0">
                            <a:latin typeface="Cambria Math"/>
                          </a:rPr>
                        </m:ctrlPr>
                      </m:dPr>
                      <m:e>
                        <m:r>
                          <a:rPr lang="en-US" altLang="zh-TW" b="0" i="1" smtClean="0">
                            <a:latin typeface="Cambria Math"/>
                          </a:rPr>
                          <m:t>𝑛</m:t>
                        </m:r>
                      </m:e>
                    </m:d>
                  </m:oMath>
                </a14:m>
                <a:r>
                  <a:rPr lang="en-US" altLang="zh-TW" dirty="0" smtClean="0"/>
                  <a:t>.</a:t>
                </a:r>
                <a:endParaRPr lang="en-US" altLang="zh-TW" dirty="0"/>
              </a:p>
              <a:p>
                <a:pPr lvl="8"/>
                <a:endParaRPr lang="en-US" altLang="zh-TW" dirty="0" smtClean="0"/>
              </a:p>
              <a:p>
                <a:pPr marL="457200" lvl="1"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cstate="print"/>
                <a:stretch>
                  <a:fillRect l="-1185" t="-2695"/>
                </a:stretch>
              </a:blipFill>
            </p:spPr>
            <p:txBody>
              <a:bodyPr/>
              <a:lstStyle/>
              <a:p>
                <a:r>
                  <a:rPr lang="zh-TW" altLang="en-US">
                    <a:noFill/>
                  </a:rPr>
                  <a:t> </a:t>
                </a:r>
              </a:p>
            </p:txBody>
          </p:sp>
        </mc:Fallback>
      </mc:AlternateContent>
    </p:spTree>
    <p:extLst>
      <p:ext uri="{BB962C8B-B14F-4D97-AF65-F5344CB8AC3E}">
        <p14:creationId xmlns:p14="http://schemas.microsoft.com/office/powerpoint/2010/main" xmlns="" val="1920391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PATH3: Linear time path partitioning</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3776517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Before we start…</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algorithm of O(</a:t>
            </a:r>
            <a:r>
              <a:rPr lang="en-US" altLang="zh-TW" dirty="0" err="1" smtClean="0"/>
              <a:t>nlog</a:t>
            </a:r>
            <a:r>
              <a:rPr lang="en-US" altLang="zh-TW" dirty="0" smtClean="0"/>
              <a:t>*n) time complexity (PATH2):</a:t>
            </a:r>
          </a:p>
          <a:p>
            <a:pPr lvl="1"/>
            <a:r>
              <a:rPr lang="en-US" altLang="zh-TW" dirty="0" smtClean="0"/>
              <a:t>For each rotation, find a closer bound to the answer by dividing into larger </a:t>
            </a:r>
            <a:r>
              <a:rPr lang="en-US" altLang="zh-TW" dirty="0" err="1" smtClean="0"/>
              <a:t>subpath</a:t>
            </a:r>
            <a:r>
              <a:rPr lang="en-US" altLang="zh-TW" dirty="0" smtClean="0"/>
              <a:t> each time </a:t>
            </a:r>
          </a:p>
          <a:p>
            <a:pPr lvl="1"/>
            <a:r>
              <a:rPr lang="en-US" altLang="zh-TW" dirty="0" smtClean="0"/>
              <a:t>Total O(log*n) rotations is needed to get the answer</a:t>
            </a:r>
          </a:p>
          <a:p>
            <a:pPr lvl="1"/>
            <a:r>
              <a:rPr lang="en-US" altLang="zh-TW" dirty="0" smtClean="0"/>
              <a:t>O(n) time for each rotation is required to do MSEARCH and counting inactive cells’ </a:t>
            </a:r>
            <a:r>
              <a:rPr lang="en-US" altLang="zh-TW" dirty="0" err="1" smtClean="0"/>
              <a:t>rmdr</a:t>
            </a:r>
            <a:r>
              <a:rPr lang="en-US" altLang="zh-TW" dirty="0" smtClean="0"/>
              <a:t>/</a:t>
            </a:r>
            <a:r>
              <a:rPr lang="en-US" altLang="zh-TW" dirty="0" err="1" smtClean="0"/>
              <a:t>ncut</a:t>
            </a:r>
            <a:endParaRPr lang="en-US" altLang="zh-TW"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FTEST0</a:t>
            </a:r>
            <a:endParaRPr lang="zh-TW" altLang="en-US" dirty="0"/>
          </a:p>
        </p:txBody>
      </p:sp>
      <p:sp>
        <p:nvSpPr>
          <p:cNvPr id="3" name="內容版面配置區 2"/>
          <p:cNvSpPr>
            <a:spLocks noGrp="1"/>
          </p:cNvSpPr>
          <p:nvPr>
            <p:ph idx="1"/>
          </p:nvPr>
        </p:nvSpPr>
        <p:spPr/>
        <p:txBody>
          <a:bodyPr>
            <a:normAutofit/>
          </a:bodyPr>
          <a:lstStyle/>
          <a:p>
            <a:endParaRPr lang="zh-TW" altLang="en-US" sz="2400"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8" name="橢圓 7"/>
          <p:cNvSpPr/>
          <p:nvPr/>
        </p:nvSpPr>
        <p:spPr>
          <a:xfrm>
            <a:off x="2843808"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9" name="橢圓 8"/>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1</a:t>
            </a:r>
            <a:endParaRPr lang="zh-TW" altLang="en-US" sz="2400" dirty="0"/>
          </a:p>
        </p:txBody>
      </p:sp>
      <p:sp>
        <p:nvSpPr>
          <p:cNvPr id="10" name="橢圓 9"/>
          <p:cNvSpPr/>
          <p:nvPr/>
        </p:nvSpPr>
        <p:spPr>
          <a:xfrm>
            <a:off x="6372200" y="544522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12" name="橢圓 11"/>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13" name="橢圓 12"/>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14" name="橢圓 13"/>
          <p:cNvSpPr/>
          <p:nvPr/>
        </p:nvSpPr>
        <p:spPr>
          <a:xfrm>
            <a:off x="5508104" y="443711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15" name="橢圓 14"/>
          <p:cNvSpPr/>
          <p:nvPr/>
        </p:nvSpPr>
        <p:spPr>
          <a:xfrm>
            <a:off x="4716016" y="558924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6" name="橢圓 15"/>
          <p:cNvSpPr/>
          <p:nvPr/>
        </p:nvSpPr>
        <p:spPr>
          <a:xfrm>
            <a:off x="3707904"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cxnSp>
        <p:nvCxnSpPr>
          <p:cNvPr id="19" name="直線接點 18"/>
          <p:cNvCxnSpPr>
            <a:stCxn id="4" idx="3"/>
            <a:endCxn id="8" idx="7"/>
          </p:cNvCxnSpPr>
          <p:nvPr/>
        </p:nvCxnSpPr>
        <p:spPr>
          <a:xfrm flipH="1">
            <a:off x="3458435" y="2974052"/>
            <a:ext cx="498938"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4" idx="4"/>
            <a:endCxn id="9"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a:stCxn id="4" idx="5"/>
            <a:endCxn id="13"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p:cNvCxnSpPr>
            <a:stCxn id="8" idx="4"/>
            <a:endCxn id="12" idx="0"/>
          </p:cNvCxnSpPr>
          <p:nvPr/>
        </p:nvCxnSpPr>
        <p:spPr>
          <a:xfrm flipH="1">
            <a:off x="2627784" y="4005064"/>
            <a:ext cx="57606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a:stCxn id="9" idx="4"/>
            <a:endCxn id="16" idx="0"/>
          </p:cNvCxnSpPr>
          <p:nvPr/>
        </p:nvCxnSpPr>
        <p:spPr>
          <a:xfrm flipH="1">
            <a:off x="4067944"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a:stCxn id="13" idx="5"/>
            <a:endCxn id="14" idx="0"/>
          </p:cNvCxnSpPr>
          <p:nvPr/>
        </p:nvCxnSpPr>
        <p:spPr>
          <a:xfrm>
            <a:off x="5546667" y="3910156"/>
            <a:ext cx="321477" cy="526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a:stCxn id="16" idx="4"/>
          </p:cNvCxnSpPr>
          <p:nvPr/>
        </p:nvCxnSpPr>
        <p:spPr>
          <a:xfrm>
            <a:off x="4067944" y="5229200"/>
            <a:ext cx="64807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接點 34"/>
          <p:cNvCxnSpPr>
            <a:stCxn id="14" idx="5"/>
            <a:endCxn id="10" idx="0"/>
          </p:cNvCxnSpPr>
          <p:nvPr/>
        </p:nvCxnSpPr>
        <p:spPr>
          <a:xfrm>
            <a:off x="6122731" y="4990276"/>
            <a:ext cx="609509" cy="4549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cxnSp>
        <p:nvCxnSpPr>
          <p:cNvPr id="57" name="直線接點 56"/>
          <p:cNvCxnSpPr>
            <a:stCxn id="55"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main idea to speed up PATH2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Instead of recounting all values every rotation,   reuse the </a:t>
            </a:r>
            <a:r>
              <a:rPr lang="en-US" altLang="zh-TW" dirty="0" err="1" smtClean="0"/>
              <a:t>ncut</a:t>
            </a:r>
            <a:r>
              <a:rPr lang="en-US" altLang="zh-TW" dirty="0" smtClean="0"/>
              <a:t> and </a:t>
            </a:r>
            <a:r>
              <a:rPr lang="en-US" altLang="zh-TW" dirty="0" err="1" smtClean="0"/>
              <a:t>rmdr</a:t>
            </a:r>
            <a:r>
              <a:rPr lang="en-US" altLang="zh-TW" dirty="0" smtClean="0"/>
              <a:t> values counted in last rotation</a:t>
            </a:r>
          </a:p>
          <a:p>
            <a:endParaRPr lang="en-US" altLang="zh-TW" dirty="0" smtClean="0"/>
          </a:p>
          <a:p>
            <a:r>
              <a:rPr lang="en-US" altLang="zh-TW" dirty="0" smtClean="0"/>
              <a:t>Trimming the matrix between rotations, so that MSEARCH</a:t>
            </a:r>
            <a:r>
              <a:rPr lang="zh-TW" altLang="en-US" dirty="0" smtClean="0"/>
              <a:t> </a:t>
            </a:r>
            <a:r>
              <a:rPr lang="en-US" altLang="zh-TW" dirty="0" smtClean="0"/>
              <a:t>will not need to process</a:t>
            </a:r>
            <a:r>
              <a:rPr lang="zh-TW" altLang="en-US" dirty="0" smtClean="0"/>
              <a:t> </a:t>
            </a:r>
            <a:r>
              <a:rPr lang="en-US" altLang="zh-TW" dirty="0" smtClean="0"/>
              <a:t>all the sub-matrices</a:t>
            </a:r>
            <a:endParaRPr lang="zh-TW"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first part: a new digest way </a:t>
            </a:r>
            <a:endParaRPr lang="zh-TW" altLang="en-US" dirty="0"/>
          </a:p>
        </p:txBody>
      </p:sp>
      <p:sp>
        <p:nvSpPr>
          <p:cNvPr id="3" name="內容版面配置區 2"/>
          <p:cNvSpPr>
            <a:spLocks noGrp="1"/>
          </p:cNvSpPr>
          <p:nvPr>
            <p:ph idx="1"/>
          </p:nvPr>
        </p:nvSpPr>
        <p:spPr/>
        <p:txBody>
          <a:bodyPr/>
          <a:lstStyle/>
          <a:p>
            <a:r>
              <a:rPr lang="en-US" altLang="zh-TW" dirty="0" smtClean="0"/>
              <a:t>No need to recalculate all inactive cells’ vertices every time, just recalculate them when needed</a:t>
            </a:r>
          </a:p>
          <a:p>
            <a:pPr lvl="1"/>
            <a:r>
              <a:rPr lang="en-US" altLang="zh-TW" dirty="0" smtClean="0"/>
              <a:t>When to?</a:t>
            </a:r>
          </a:p>
          <a:p>
            <a:pPr lvl="1"/>
            <a:r>
              <a:rPr lang="en-US" altLang="zh-TW" dirty="0" smtClean="0"/>
              <a:t>How to?</a:t>
            </a:r>
          </a:p>
          <a:p>
            <a:pPr lvl="1"/>
            <a:r>
              <a:rPr lang="en-US" altLang="zh-TW" dirty="0" smtClean="0"/>
              <a:t>How about the complexity?</a:t>
            </a:r>
          </a:p>
          <a:p>
            <a:pPr>
              <a:buNone/>
            </a:pPr>
            <a:endParaRPr lang="en-US" altLang="zh-TW"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DIGEST2</a:t>
            </a:r>
            <a:endParaRPr lang="zh-TW" altLang="en-US" dirty="0"/>
          </a:p>
        </p:txBody>
      </p:sp>
      <p:pic>
        <p:nvPicPr>
          <p:cNvPr id="4" name="內容版面配置區 3" descr="DIGEST2.jpg"/>
          <p:cNvPicPr>
            <a:picLocks noGrp="1" noChangeAspect="1"/>
          </p:cNvPicPr>
          <p:nvPr>
            <p:ph idx="1"/>
          </p:nvPr>
        </p:nvPicPr>
        <p:blipFill>
          <a:blip r:embed="rId2" cstate="print"/>
          <a:stretch>
            <a:fillRect/>
          </a:stretch>
        </p:blipFill>
        <p:spPr>
          <a:xfrm>
            <a:off x="1403648" y="1340768"/>
            <a:ext cx="6372982" cy="534032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When to do DIGEST2</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Maintain a queue for those vertices(in the </a:t>
            </a:r>
            <a:r>
              <a:rPr lang="en-US" altLang="zh-TW" dirty="0" err="1" smtClean="0"/>
              <a:t>subpath</a:t>
            </a:r>
            <a:r>
              <a:rPr lang="en-US" altLang="zh-TW" dirty="0" smtClean="0"/>
              <a:t>) of which </a:t>
            </a:r>
            <a:r>
              <a:rPr lang="en-US" altLang="zh-TW" dirty="0" err="1" smtClean="0"/>
              <a:t>rmdr</a:t>
            </a:r>
            <a:r>
              <a:rPr lang="en-US" altLang="zh-TW" dirty="0" smtClean="0"/>
              <a:t> and </a:t>
            </a:r>
            <a:r>
              <a:rPr lang="en-US" altLang="zh-TW" dirty="0" err="1" smtClean="0"/>
              <a:t>ncut</a:t>
            </a:r>
            <a:r>
              <a:rPr lang="en-US" altLang="zh-TW" dirty="0" smtClean="0"/>
              <a:t> values needed to be updated</a:t>
            </a:r>
          </a:p>
          <a:p>
            <a:pPr lvl="1"/>
            <a:r>
              <a:rPr lang="en-US" altLang="zh-TW" dirty="0" smtClean="0"/>
              <a:t>When does a vertex needed to be updated? </a:t>
            </a:r>
          </a:p>
          <a:p>
            <a:pPr lvl="2"/>
            <a:r>
              <a:rPr lang="en-US" altLang="zh-TW" dirty="0" smtClean="0"/>
              <a:t>The first time this vertex was become inactive</a:t>
            </a:r>
          </a:p>
          <a:p>
            <a:pPr lvl="2"/>
            <a:r>
              <a:rPr lang="en-US" altLang="zh-TW" dirty="0" smtClean="0"/>
              <a:t>The end of the </a:t>
            </a:r>
            <a:r>
              <a:rPr lang="en-US" altLang="zh-TW" dirty="0" err="1" smtClean="0"/>
              <a:t>subpath</a:t>
            </a:r>
            <a:r>
              <a:rPr lang="en-US" altLang="zh-TW" dirty="0" smtClean="0"/>
              <a:t> been extended since the </a:t>
            </a:r>
            <a:r>
              <a:rPr lang="en-US" altLang="zh-TW" dirty="0" err="1" smtClean="0"/>
              <a:t>subpath</a:t>
            </a:r>
            <a:r>
              <a:rPr lang="en-US" altLang="zh-TW" dirty="0" smtClean="0"/>
              <a:t> growing larger so that new cuts can be found in the new </a:t>
            </a:r>
            <a:r>
              <a:rPr lang="en-US" altLang="zh-TW" dirty="0" err="1" smtClean="0"/>
              <a:t>subpath</a:t>
            </a:r>
            <a:endParaRPr lang="en-US" altLang="zh-TW" dirty="0" smtClean="0"/>
          </a:p>
          <a:p>
            <a:pPr lvl="1"/>
            <a:r>
              <a:rPr lang="en-US" altLang="zh-TW" dirty="0" smtClean="0"/>
              <a:t>In other words: </a:t>
            </a:r>
            <a:br>
              <a:rPr lang="en-US" altLang="zh-TW" dirty="0" smtClean="0"/>
            </a:br>
            <a:r>
              <a:rPr lang="en-US" altLang="zh-TW" dirty="0" smtClean="0"/>
              <a:t>the total weight from next(l) to the end of </a:t>
            </a:r>
            <a:r>
              <a:rPr lang="en-US" altLang="zh-TW" dirty="0" err="1" smtClean="0"/>
              <a:t>subpath</a:t>
            </a:r>
            <a:r>
              <a:rPr lang="en-US" altLang="zh-TW" dirty="0" smtClean="0"/>
              <a:t> &gt; current upper bound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to do DIGEST2</a:t>
            </a:r>
            <a:endParaRPr lang="zh-TW" altLang="en-US" dirty="0"/>
          </a:p>
        </p:txBody>
      </p:sp>
      <p:sp>
        <p:nvSpPr>
          <p:cNvPr id="3" name="內容版面配置區 2"/>
          <p:cNvSpPr>
            <a:spLocks noGrp="1"/>
          </p:cNvSpPr>
          <p:nvPr>
            <p:ph idx="1"/>
          </p:nvPr>
        </p:nvSpPr>
        <p:spPr/>
        <p:txBody>
          <a:bodyPr/>
          <a:lstStyle/>
          <a:p>
            <a:r>
              <a:rPr lang="en-US" altLang="zh-TW" dirty="0" smtClean="0"/>
              <a:t>For each vertex: </a:t>
            </a:r>
          </a:p>
          <a:p>
            <a:pPr lvl="1"/>
            <a:r>
              <a:rPr lang="en-US" altLang="zh-TW" dirty="0" smtClean="0"/>
              <a:t>Updating it’s </a:t>
            </a:r>
            <a:r>
              <a:rPr lang="en-US" altLang="zh-TW" dirty="0" err="1" smtClean="0"/>
              <a:t>ncut</a:t>
            </a:r>
            <a:r>
              <a:rPr lang="en-US" altLang="zh-TW" dirty="0" smtClean="0"/>
              <a:t> value by:</a:t>
            </a:r>
          </a:p>
          <a:p>
            <a:pPr marL="1371600" lvl="2" indent="-457200">
              <a:buAutoNum type="arabicPeriod"/>
            </a:pPr>
            <a:r>
              <a:rPr lang="en-US" altLang="zh-TW" dirty="0" smtClean="0"/>
              <a:t>Generating the value for a new vertex, or</a:t>
            </a:r>
          </a:p>
          <a:p>
            <a:pPr marL="1371600" lvl="2" indent="-457200">
              <a:buAutoNum type="arabicPeriod"/>
            </a:pPr>
            <a:r>
              <a:rPr lang="en-US" altLang="zh-TW" dirty="0" smtClean="0"/>
              <a:t>Using its previous result + number of new cut appeared after previous “next vertex”</a:t>
            </a:r>
          </a:p>
          <a:p>
            <a:pPr lvl="1"/>
            <a:r>
              <a:rPr lang="en-US" altLang="zh-TW" dirty="0" smtClean="0"/>
              <a:t>Keep updating “next” value instead of </a:t>
            </a:r>
            <a:r>
              <a:rPr lang="en-US" altLang="zh-TW" dirty="0" err="1" smtClean="0"/>
              <a:t>rmdr</a:t>
            </a:r>
            <a:r>
              <a:rPr lang="en-US" altLang="zh-TW" dirty="0" smtClean="0"/>
              <a:t> value for each vertex</a:t>
            </a:r>
          </a:p>
          <a:p>
            <a:pPr lvl="1"/>
            <a:r>
              <a:rPr lang="en-US" altLang="zh-TW" dirty="0" smtClean="0"/>
              <a:t>Only the </a:t>
            </a:r>
            <a:r>
              <a:rPr lang="en-US" altLang="zh-TW" dirty="0" err="1" smtClean="0"/>
              <a:t>rmdr</a:t>
            </a:r>
            <a:r>
              <a:rPr lang="en-US" altLang="zh-TW" dirty="0" smtClean="0"/>
              <a:t> value of the vertices at the tail of </a:t>
            </a:r>
            <a:r>
              <a:rPr lang="en-US" altLang="zh-TW" dirty="0" err="1" smtClean="0"/>
              <a:t>subpath</a:t>
            </a:r>
            <a:r>
              <a:rPr lang="en-US" altLang="zh-TW" dirty="0" smtClean="0"/>
              <a:t> needed to be updated</a:t>
            </a:r>
          </a:p>
          <a:p>
            <a:pPr marL="1371600" lvl="2" indent="-457200">
              <a:buNone/>
            </a:pPr>
            <a:endParaRPr lang="en-US" altLang="zh-TW"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to do DIGEST2: Step by step</a:t>
            </a:r>
            <a:endParaRPr lang="zh-TW" altLang="en-US" dirty="0"/>
          </a:p>
        </p:txBody>
      </p:sp>
      <p:sp>
        <p:nvSpPr>
          <p:cNvPr id="3" name="內容版面配置區 2"/>
          <p:cNvSpPr>
            <a:spLocks noGrp="1"/>
          </p:cNvSpPr>
          <p:nvPr>
            <p:ph idx="1"/>
          </p:nvPr>
        </p:nvSpPr>
        <p:spPr/>
        <p:txBody>
          <a:bodyPr>
            <a:normAutofit fontScale="85000" lnSpcReduction="20000"/>
          </a:bodyPr>
          <a:lstStyle/>
          <a:p>
            <a:pPr marL="514350" indent="-514350">
              <a:buAutoNum type="arabicPeriod"/>
            </a:pPr>
            <a:r>
              <a:rPr lang="en-US" altLang="zh-TW" dirty="0" smtClean="0"/>
              <a:t>Check if the vertex needs to be updated in order</a:t>
            </a:r>
          </a:p>
          <a:p>
            <a:pPr marL="514350" indent="-514350">
              <a:buAutoNum type="arabicPeriod"/>
            </a:pPr>
            <a:r>
              <a:rPr lang="en-US" altLang="zh-TW" dirty="0" smtClean="0"/>
              <a:t>Find the next “related” vertex</a:t>
            </a:r>
          </a:p>
          <a:p>
            <a:pPr marL="914400" lvl="1" indent="-514350">
              <a:buAutoNum type="alphaLcPeriod"/>
            </a:pPr>
            <a:r>
              <a:rPr lang="en-US" altLang="zh-TW" dirty="0" smtClean="0"/>
              <a:t>If the “next” vertex exists, relate to it</a:t>
            </a:r>
          </a:p>
          <a:p>
            <a:pPr marL="914400" lvl="1" indent="-514350">
              <a:buAutoNum type="alphaLcPeriod"/>
            </a:pPr>
            <a:r>
              <a:rPr lang="en-US" altLang="zh-TW" dirty="0" smtClean="0"/>
              <a:t>If not, it’s its first time been updated. Check vertex by vertex </a:t>
            </a:r>
            <a:br>
              <a:rPr lang="en-US" altLang="zh-TW" dirty="0" smtClean="0"/>
            </a:br>
            <a:endParaRPr lang="en-US" altLang="zh-TW" dirty="0" smtClean="0"/>
          </a:p>
          <a:p>
            <a:pPr marL="514350" indent="-514350">
              <a:buAutoNum type="arabicPeriod"/>
            </a:pPr>
            <a:r>
              <a:rPr lang="en-US" altLang="zh-TW" dirty="0" smtClean="0"/>
              <a:t>Check if the related vertex we found is a vertex at the end part of the </a:t>
            </a:r>
            <a:r>
              <a:rPr lang="en-US" altLang="zh-TW" dirty="0" err="1" smtClean="0"/>
              <a:t>subpath</a:t>
            </a:r>
            <a:r>
              <a:rPr lang="en-US" altLang="zh-TW" dirty="0" smtClean="0"/>
              <a:t>?</a:t>
            </a:r>
            <a:endParaRPr lang="en-US" altLang="zh-TW" dirty="0"/>
          </a:p>
          <a:p>
            <a:pPr marL="914400" lvl="1" indent="-514350">
              <a:buAutoNum type="alphaLcPeriod"/>
            </a:pPr>
            <a:r>
              <a:rPr lang="en-US" altLang="zh-TW" dirty="0" smtClean="0"/>
              <a:t>If yes, then the update end here.</a:t>
            </a:r>
          </a:p>
          <a:p>
            <a:pPr marL="914400" lvl="1" indent="-514350">
              <a:buAutoNum type="alphaLcPeriod"/>
            </a:pPr>
            <a:r>
              <a:rPr lang="en-US" altLang="zh-TW" dirty="0" smtClean="0"/>
              <a:t>If no, then put the related vertex into queue.</a:t>
            </a:r>
          </a:p>
          <a:p>
            <a:pPr marL="914400" lvl="1" indent="-514350">
              <a:buNone/>
            </a:pPr>
            <a:endParaRPr lang="en-US" altLang="zh-TW" dirty="0" smtClean="0"/>
          </a:p>
          <a:p>
            <a:pPr marL="514350" indent="-514350">
              <a:buAutoNum type="arabicPeriod"/>
            </a:pPr>
            <a:r>
              <a:rPr lang="en-US" altLang="zh-TW" dirty="0" smtClean="0"/>
              <a:t>Update the vertex next/</a:t>
            </a:r>
            <a:r>
              <a:rPr lang="en-US" altLang="zh-TW" dirty="0" err="1" smtClean="0"/>
              <a:t>ncut</a:t>
            </a:r>
            <a:r>
              <a:rPr lang="en-US" altLang="zh-TW" dirty="0" smtClean="0"/>
              <a:t> in reverse order.</a:t>
            </a:r>
          </a:p>
          <a:p>
            <a:pPr marL="514350" indent="-514350">
              <a:buAutoNum type="arabicPeriod"/>
            </a:pPr>
            <a:endParaRPr lang="en-US" altLang="zh-TW"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Time complexity of DIGEST2</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For each vertex, it needs a “vertex by vertex update” once totally in all rotation at most. It costs O(n) time</a:t>
            </a:r>
          </a:p>
          <a:p>
            <a:r>
              <a:rPr lang="en-US" altLang="zh-TW" dirty="0" smtClean="0"/>
              <a:t>How many times will a vertex be updated more than once in total? </a:t>
            </a:r>
          </a:p>
          <a:p>
            <a:pPr lvl="1"/>
            <a:r>
              <a:rPr lang="en-US" altLang="zh-TW" dirty="0" smtClean="0"/>
              <a:t>Each round bounded by (n/r</a:t>
            </a:r>
            <a:r>
              <a:rPr lang="en-US" altLang="zh-TW" baseline="-25000" dirty="0" smtClean="0"/>
              <a:t>i</a:t>
            </a:r>
            <a:r>
              <a:rPr lang="en-US" altLang="zh-TW" dirty="0" smtClean="0"/>
              <a:t>)*r</a:t>
            </a:r>
            <a:r>
              <a:rPr lang="en-US" altLang="zh-TW" baseline="-25000" dirty="0" smtClean="0"/>
              <a:t>i+1</a:t>
            </a:r>
            <a:r>
              <a:rPr lang="en-US" altLang="zh-TW" dirty="0" smtClean="0"/>
              <a:t>  </a:t>
            </a:r>
          </a:p>
          <a:p>
            <a:r>
              <a:rPr lang="en-US" altLang="zh-TW" dirty="0" smtClean="0"/>
              <a:t>The time complexity of rearrangements of queues is O(n) because it’s always a rotated sorted list</a:t>
            </a:r>
          </a:p>
          <a:p>
            <a:endParaRPr lang="zh-TW"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Trim the matrix</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Counting all </a:t>
            </a:r>
            <a:r>
              <a:rPr lang="en-US" altLang="zh-TW" dirty="0" err="1" smtClean="0"/>
              <a:t>submatrices</a:t>
            </a:r>
            <a:r>
              <a:rPr lang="en-US" altLang="zh-TW" dirty="0" smtClean="0"/>
              <a:t> is not efficient enough! </a:t>
            </a:r>
          </a:p>
          <a:p>
            <a:r>
              <a:rPr lang="en-US" altLang="zh-TW" dirty="0" smtClean="0"/>
              <a:t>Trim the </a:t>
            </a:r>
            <a:r>
              <a:rPr lang="en-US" altLang="zh-TW" dirty="0" err="1" smtClean="0"/>
              <a:t>submatrices</a:t>
            </a:r>
            <a:r>
              <a:rPr lang="en-US" altLang="zh-TW" dirty="0" smtClean="0"/>
              <a:t> before send them to MSEARCH:</a:t>
            </a:r>
          </a:p>
          <a:p>
            <a:pPr lvl="1"/>
            <a:r>
              <a:rPr lang="en-US" altLang="zh-TW" dirty="0" smtClean="0"/>
              <a:t>Trim the row or column that are too small before each rotation</a:t>
            </a:r>
          </a:p>
          <a:p>
            <a:pPr lvl="1"/>
            <a:r>
              <a:rPr lang="en-US" altLang="zh-TW" dirty="0" smtClean="0"/>
              <a:t>Between rotations, keep a “possible area” that contains only matrix of which value is not too large. Send only the intersection area that both in trimmed matrix and possible area to be processed in MSEARCH</a:t>
            </a:r>
          </a:p>
          <a:p>
            <a:r>
              <a:rPr lang="en-US" altLang="zh-TW" dirty="0" smtClean="0"/>
              <a:t>In order to trim the matrix, the “thin matrices” should be processed by MSEARCH to get the information needed for trimming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Trim the matrix: process thin matrices</a:t>
            </a:r>
            <a:endParaRPr lang="zh-TW" altLang="en-US" dirty="0"/>
          </a:p>
        </p:txBody>
      </p:sp>
      <p:sp>
        <p:nvSpPr>
          <p:cNvPr id="3" name="內容版面配置區 2"/>
          <p:cNvSpPr>
            <a:spLocks noGrp="1"/>
          </p:cNvSpPr>
          <p:nvPr>
            <p:ph idx="1"/>
          </p:nvPr>
        </p:nvSpPr>
        <p:spPr/>
        <p:txBody>
          <a:bodyPr/>
          <a:lstStyle/>
          <a:p>
            <a:r>
              <a:rPr lang="en-US" altLang="zh-TW" dirty="0" smtClean="0"/>
              <a:t>At the very beginning of each rotation, take every </a:t>
            </a:r>
            <a:r>
              <a:rPr lang="en-US" altLang="zh-TW" dirty="0" err="1" smtClean="0"/>
              <a:t>submatrices</a:t>
            </a:r>
            <a:r>
              <a:rPr lang="en-US" altLang="zh-TW" dirty="0" smtClean="0"/>
              <a:t>’ first column and row as a ”thin matrix” and apply them to  MSEARCH first</a:t>
            </a:r>
          </a:p>
          <a:p>
            <a:r>
              <a:rPr lang="en-US" altLang="zh-TW" dirty="0" smtClean="0"/>
              <a:t>For each value on the thin matrices, find out whether it is too large, too small or in active area</a:t>
            </a:r>
            <a:endParaRPr lang="zh-TW"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Trim the matrix: </a:t>
            </a:r>
            <a:br>
              <a:rPr lang="en-US" altLang="zh-TW" dirty="0" smtClean="0"/>
            </a:br>
            <a:r>
              <a:rPr lang="en-US" altLang="zh-TW" dirty="0" smtClean="0"/>
              <a:t>process thin matrices(cont.)</a:t>
            </a:r>
            <a:endParaRPr lang="zh-TW" altLang="en-US" dirty="0"/>
          </a:p>
        </p:txBody>
      </p:sp>
      <p:pic>
        <p:nvPicPr>
          <p:cNvPr id="4" name="內容版面配置區 3" descr="thin.jpg"/>
          <p:cNvPicPr>
            <a:picLocks noGrp="1" noChangeAspect="1"/>
          </p:cNvPicPr>
          <p:nvPr>
            <p:ph idx="1"/>
          </p:nvPr>
        </p:nvPicPr>
        <p:blipFill>
          <a:blip r:embed="rId2" cstate="print"/>
          <a:stretch>
            <a:fillRect/>
          </a:stretch>
        </p:blipFill>
        <p:spPr>
          <a:xfrm>
            <a:off x="2195736" y="1340768"/>
            <a:ext cx="4908923" cy="51130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FTEST0</a:t>
            </a:r>
            <a:endParaRPr lang="zh-TW" altLang="en-US" dirty="0"/>
          </a:p>
        </p:txBody>
      </p:sp>
      <p:sp>
        <p:nvSpPr>
          <p:cNvPr id="3" name="內容版面配置區 2"/>
          <p:cNvSpPr>
            <a:spLocks noGrp="1"/>
          </p:cNvSpPr>
          <p:nvPr>
            <p:ph idx="1"/>
          </p:nvPr>
        </p:nvSpPr>
        <p:spPr/>
        <p:txBody>
          <a:bodyPr/>
          <a:lstStyle/>
          <a:p>
            <a:r>
              <a:rPr lang="el-GR" altLang="zh-TW" dirty="0" smtClean="0"/>
              <a:t>λ</a:t>
            </a:r>
            <a:r>
              <a:rPr lang="en-US" altLang="zh-TW" dirty="0" smtClean="0"/>
              <a:t>=5</a:t>
            </a:r>
          </a:p>
          <a:p>
            <a:r>
              <a:rPr lang="en-US" altLang="zh-TW" dirty="0" smtClean="0"/>
              <a:t>k=4</a:t>
            </a:r>
            <a:endParaRPr lang="zh-TW" altLang="en-US"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27</a:t>
            </a:r>
            <a:endParaRPr lang="zh-TW" altLang="en-US" sz="2400" dirty="0"/>
          </a:p>
        </p:txBody>
      </p:sp>
      <p:sp>
        <p:nvSpPr>
          <p:cNvPr id="5" name="橢圓 4"/>
          <p:cNvSpPr/>
          <p:nvPr/>
        </p:nvSpPr>
        <p:spPr>
          <a:xfrm>
            <a:off x="2843808"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6" name="橢圓 5"/>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9</a:t>
            </a:r>
            <a:endParaRPr lang="zh-TW" altLang="en-US" sz="2400" dirty="0"/>
          </a:p>
        </p:txBody>
      </p:sp>
      <p:sp>
        <p:nvSpPr>
          <p:cNvPr id="7" name="橢圓 6"/>
          <p:cNvSpPr/>
          <p:nvPr/>
        </p:nvSpPr>
        <p:spPr>
          <a:xfrm>
            <a:off x="6372200" y="544522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8" name="橢圓 7"/>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9" name="橢圓 8"/>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sp>
        <p:nvSpPr>
          <p:cNvPr id="10" name="橢圓 9"/>
          <p:cNvSpPr/>
          <p:nvPr/>
        </p:nvSpPr>
        <p:spPr>
          <a:xfrm>
            <a:off x="5508104" y="443711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6</a:t>
            </a:r>
            <a:endParaRPr lang="zh-TW" altLang="en-US" sz="2400" dirty="0"/>
          </a:p>
        </p:txBody>
      </p:sp>
      <p:sp>
        <p:nvSpPr>
          <p:cNvPr id="11" name="橢圓 10"/>
          <p:cNvSpPr/>
          <p:nvPr/>
        </p:nvSpPr>
        <p:spPr>
          <a:xfrm>
            <a:off x="4716016" y="558924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2" name="橢圓 11"/>
          <p:cNvSpPr/>
          <p:nvPr/>
        </p:nvSpPr>
        <p:spPr>
          <a:xfrm>
            <a:off x="3707904"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13" name="直線接點 12"/>
          <p:cNvCxnSpPr>
            <a:stCxn id="4" idx="3"/>
            <a:endCxn id="5" idx="7"/>
          </p:cNvCxnSpPr>
          <p:nvPr/>
        </p:nvCxnSpPr>
        <p:spPr>
          <a:xfrm flipH="1">
            <a:off x="3458435" y="2974052"/>
            <a:ext cx="498938"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a:stCxn id="4" idx="4"/>
            <a:endCxn id="6"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4" idx="5"/>
            <a:endCxn id="9"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4"/>
            <a:endCxn id="8" idx="0"/>
          </p:cNvCxnSpPr>
          <p:nvPr/>
        </p:nvCxnSpPr>
        <p:spPr>
          <a:xfrm flipH="1">
            <a:off x="2627784" y="4005064"/>
            <a:ext cx="57606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6" idx="4"/>
            <a:endCxn id="12" idx="0"/>
          </p:cNvCxnSpPr>
          <p:nvPr/>
        </p:nvCxnSpPr>
        <p:spPr>
          <a:xfrm flipH="1">
            <a:off x="4067944"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9" idx="5"/>
            <a:endCxn id="10" idx="0"/>
          </p:cNvCxnSpPr>
          <p:nvPr/>
        </p:nvCxnSpPr>
        <p:spPr>
          <a:xfrm>
            <a:off x="5546667" y="3910156"/>
            <a:ext cx="321477" cy="526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2" idx="4"/>
          </p:cNvCxnSpPr>
          <p:nvPr/>
        </p:nvCxnSpPr>
        <p:spPr>
          <a:xfrm>
            <a:off x="4067944" y="5229200"/>
            <a:ext cx="64807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0" idx="5"/>
            <a:endCxn id="7" idx="0"/>
          </p:cNvCxnSpPr>
          <p:nvPr/>
        </p:nvCxnSpPr>
        <p:spPr>
          <a:xfrm>
            <a:off x="6122731" y="4990276"/>
            <a:ext cx="609509" cy="4549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30</a:t>
            </a:r>
            <a:endParaRPr lang="zh-TW" altLang="en-US" sz="2400" dirty="0"/>
          </a:p>
        </p:txBody>
      </p:sp>
      <p:cxnSp>
        <p:nvCxnSpPr>
          <p:cNvPr id="22" name="直線接點 21"/>
          <p:cNvCxnSpPr>
            <a:stCxn id="21"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Trim the matrix: trim the small part </a:t>
            </a:r>
            <a:endParaRPr lang="zh-TW" altLang="en-US" dirty="0"/>
          </a:p>
        </p:txBody>
      </p:sp>
      <p:sp>
        <p:nvSpPr>
          <p:cNvPr id="3" name="內容版面配置區 2"/>
          <p:cNvSpPr>
            <a:spLocks noGrp="1"/>
          </p:cNvSpPr>
          <p:nvPr>
            <p:ph idx="1"/>
          </p:nvPr>
        </p:nvSpPr>
        <p:spPr/>
        <p:txBody>
          <a:bodyPr/>
          <a:lstStyle/>
          <a:p>
            <a:r>
              <a:rPr lang="en-US" altLang="zh-TW" dirty="0" smtClean="0"/>
              <a:t>Discard all rows and columns start with a too small value and form a new set of matrices</a:t>
            </a:r>
          </a:p>
          <a:p>
            <a:endParaRPr lang="en-US" altLang="zh-TW" dirty="0" smtClean="0"/>
          </a:p>
          <a:p>
            <a:endParaRPr lang="zh-TW" altLang="en-US" dirty="0"/>
          </a:p>
        </p:txBody>
      </p:sp>
      <p:pic>
        <p:nvPicPr>
          <p:cNvPr id="4" name="圖片 3" descr="thin_res.jpg"/>
          <p:cNvPicPr>
            <a:picLocks noChangeAspect="1"/>
          </p:cNvPicPr>
          <p:nvPr/>
        </p:nvPicPr>
        <p:blipFill>
          <a:blip r:embed="rId2" cstate="print"/>
          <a:stretch>
            <a:fillRect/>
          </a:stretch>
        </p:blipFill>
        <p:spPr>
          <a:xfrm>
            <a:off x="1187624" y="3068960"/>
            <a:ext cx="2381250" cy="2362200"/>
          </a:xfrm>
          <a:prstGeom prst="rect">
            <a:avLst/>
          </a:prstGeom>
        </p:spPr>
      </p:pic>
      <p:pic>
        <p:nvPicPr>
          <p:cNvPr id="5" name="圖片 4" descr="trim_small.jpg"/>
          <p:cNvPicPr>
            <a:picLocks noChangeAspect="1"/>
          </p:cNvPicPr>
          <p:nvPr/>
        </p:nvPicPr>
        <p:blipFill>
          <a:blip r:embed="rId3" cstate="print"/>
          <a:stretch>
            <a:fillRect/>
          </a:stretch>
        </p:blipFill>
        <p:spPr>
          <a:xfrm>
            <a:off x="4067944" y="3140968"/>
            <a:ext cx="2314575" cy="22860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smtClean="0"/>
              <a:t>Trim the matrix: </a:t>
            </a:r>
            <a:br>
              <a:rPr lang="en-US" altLang="zh-TW" sz="3600" dirty="0" smtClean="0"/>
            </a:br>
            <a:r>
              <a:rPr lang="en-US" altLang="zh-TW" sz="3600" dirty="0" smtClean="0"/>
              <a:t>build possible area and find intersection</a:t>
            </a:r>
            <a:endParaRPr lang="zh-TW" altLang="en-US" sz="3600" dirty="0"/>
          </a:p>
        </p:txBody>
      </p:sp>
      <p:sp>
        <p:nvSpPr>
          <p:cNvPr id="3" name="內容版面配置區 2"/>
          <p:cNvSpPr>
            <a:spLocks noGrp="1"/>
          </p:cNvSpPr>
          <p:nvPr>
            <p:ph idx="1"/>
          </p:nvPr>
        </p:nvSpPr>
        <p:spPr/>
        <p:txBody>
          <a:bodyPr/>
          <a:lstStyle/>
          <a:p>
            <a:r>
              <a:rPr lang="en-US" altLang="zh-TW" dirty="0" smtClean="0"/>
              <a:t>Maintain a area that could have active value in it by removing those rows or columns ended with a too large value</a:t>
            </a:r>
          </a:p>
        </p:txBody>
      </p:sp>
      <p:pic>
        <p:nvPicPr>
          <p:cNvPr id="4" name="圖片 3" descr="thin_res.jpg"/>
          <p:cNvPicPr>
            <a:picLocks noChangeAspect="1"/>
          </p:cNvPicPr>
          <p:nvPr/>
        </p:nvPicPr>
        <p:blipFill>
          <a:blip r:embed="rId2" cstate="print"/>
          <a:stretch>
            <a:fillRect/>
          </a:stretch>
        </p:blipFill>
        <p:spPr>
          <a:xfrm>
            <a:off x="1331640" y="3356992"/>
            <a:ext cx="2381250" cy="2362200"/>
          </a:xfrm>
          <a:prstGeom prst="rect">
            <a:avLst/>
          </a:prstGeom>
        </p:spPr>
      </p:pic>
      <p:pic>
        <p:nvPicPr>
          <p:cNvPr id="5" name="圖片 4" descr="trim_large.jpg"/>
          <p:cNvPicPr>
            <a:picLocks noChangeAspect="1"/>
          </p:cNvPicPr>
          <p:nvPr/>
        </p:nvPicPr>
        <p:blipFill>
          <a:blip r:embed="rId3" cstate="print"/>
          <a:stretch>
            <a:fillRect/>
          </a:stretch>
        </p:blipFill>
        <p:spPr>
          <a:xfrm>
            <a:off x="3779912" y="3429000"/>
            <a:ext cx="2333625" cy="223837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Trim the matrix: </a:t>
            </a:r>
            <a:br>
              <a:rPr lang="en-US" altLang="zh-TW" sz="3200" dirty="0" smtClean="0"/>
            </a:br>
            <a:r>
              <a:rPr lang="en-US" altLang="zh-TW" sz="3200" dirty="0" smtClean="0"/>
              <a:t>build possible area and find intersection (cont.)</a:t>
            </a:r>
            <a:endParaRPr lang="zh-TW" altLang="en-US" sz="3200" dirty="0"/>
          </a:p>
        </p:txBody>
      </p:sp>
      <p:sp>
        <p:nvSpPr>
          <p:cNvPr id="3" name="內容版面配置區 2"/>
          <p:cNvSpPr>
            <a:spLocks noGrp="1"/>
          </p:cNvSpPr>
          <p:nvPr>
            <p:ph idx="1"/>
          </p:nvPr>
        </p:nvSpPr>
        <p:spPr/>
        <p:txBody>
          <a:bodyPr>
            <a:normAutofit lnSpcReduction="10000"/>
          </a:bodyPr>
          <a:lstStyle/>
          <a:p>
            <a:r>
              <a:rPr lang="en-US" altLang="zh-TW" dirty="0" smtClean="0"/>
              <a:t>Since the memory can only keep matrix area, some scattered active value not in the matrix area might be abandoned</a:t>
            </a:r>
          </a:p>
          <a:p>
            <a:r>
              <a:rPr lang="en-US" altLang="zh-TW" dirty="0" smtClean="0"/>
              <a:t>In that case, use another set to keep those active value from missing</a:t>
            </a:r>
          </a:p>
          <a:p>
            <a:r>
              <a:rPr lang="en-US" altLang="zh-TW" dirty="0" smtClean="0"/>
              <a:t>In the following rotations, send both the intersection area of possible areas and trim matrices and possible active values kept in set to  MSEARCH to  process</a:t>
            </a:r>
          </a:p>
          <a:p>
            <a:endParaRPr lang="zh-TW" altLang="en-US" dirty="0" smtClean="0"/>
          </a:p>
          <a:p>
            <a:endParaRPr lang="zh-TW"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PATH3</a:t>
            </a:r>
            <a:endParaRPr lang="zh-TW" altLang="en-US" dirty="0"/>
          </a:p>
        </p:txBody>
      </p:sp>
      <p:pic>
        <p:nvPicPr>
          <p:cNvPr id="4" name="內容版面配置區 3" descr="PATH3_1.jpg"/>
          <p:cNvPicPr>
            <a:picLocks noGrp="1" noChangeAspect="1"/>
          </p:cNvPicPr>
          <p:nvPr>
            <p:ph idx="1"/>
          </p:nvPr>
        </p:nvPicPr>
        <p:blipFill>
          <a:blip r:embed="rId2" cstate="print"/>
          <a:stretch>
            <a:fillRect/>
          </a:stretch>
        </p:blipFill>
        <p:spPr>
          <a:xfrm>
            <a:off x="1554058" y="1070962"/>
            <a:ext cx="5467350" cy="4505325"/>
          </a:xfrm>
        </p:spPr>
      </p:pic>
      <p:pic>
        <p:nvPicPr>
          <p:cNvPr id="5" name="圖片 4" descr="PATH3_2.jpg"/>
          <p:cNvPicPr>
            <a:picLocks noChangeAspect="1"/>
          </p:cNvPicPr>
          <p:nvPr/>
        </p:nvPicPr>
        <p:blipFill>
          <a:blip r:embed="rId3" cstate="print"/>
          <a:stretch>
            <a:fillRect/>
          </a:stretch>
        </p:blipFill>
        <p:spPr>
          <a:xfrm>
            <a:off x="1619672" y="5476875"/>
            <a:ext cx="4772025" cy="138112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Before complexity analysis:</a:t>
            </a:r>
            <a:br>
              <a:rPr lang="en-US" altLang="zh-TW" dirty="0" smtClean="0"/>
            </a:br>
            <a:r>
              <a:rPr lang="en-US" altLang="zh-TW" dirty="0" smtClean="0"/>
              <a:t>Reviewing theorem 2.1</a:t>
            </a:r>
            <a:endParaRPr lang="zh-TW" altLang="en-US" dirty="0"/>
          </a:p>
        </p:txBody>
      </p:sp>
      <p:pic>
        <p:nvPicPr>
          <p:cNvPr id="4" name="內容版面配置區 3" descr="thm2_1.jpg"/>
          <p:cNvPicPr>
            <a:picLocks noGrp="1" noChangeAspect="1"/>
          </p:cNvPicPr>
          <p:nvPr>
            <p:ph idx="1"/>
          </p:nvPr>
        </p:nvPicPr>
        <p:blipFill>
          <a:blip r:embed="rId2" cstate="print"/>
          <a:stretch>
            <a:fillRect/>
          </a:stretch>
        </p:blipFill>
        <p:spPr>
          <a:xfrm>
            <a:off x="251520" y="2636912"/>
            <a:ext cx="8364650" cy="222334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Time complexity of trimming process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Analysis: rotation </a:t>
            </a:r>
            <a:r>
              <a:rPr lang="en-US" altLang="zh-TW" dirty="0" err="1" smtClean="0"/>
              <a:t>i</a:t>
            </a:r>
            <a:r>
              <a:rPr lang="en-US" altLang="zh-TW" dirty="0" smtClean="0"/>
              <a:t> for instance</a:t>
            </a:r>
          </a:p>
          <a:p>
            <a:pPr lvl="1"/>
            <a:r>
              <a:rPr lang="en-US" altLang="zh-TW" dirty="0" smtClean="0"/>
              <a:t>It takes O(n/r</a:t>
            </a:r>
            <a:r>
              <a:rPr lang="en-US" altLang="zh-TW" baseline="-25000" dirty="0" smtClean="0"/>
              <a:t>i+1</a:t>
            </a:r>
            <a:r>
              <a:rPr lang="en-US" altLang="zh-TW" dirty="0" smtClean="0"/>
              <a:t>) time to form intersection </a:t>
            </a:r>
            <a:r>
              <a:rPr lang="en-US" altLang="zh-TW" dirty="0" err="1" smtClean="0"/>
              <a:t>submatrices</a:t>
            </a:r>
            <a:r>
              <a:rPr lang="en-US" altLang="zh-TW" dirty="0" smtClean="0"/>
              <a:t>. These </a:t>
            </a:r>
            <a:r>
              <a:rPr lang="en-US" altLang="zh-TW" dirty="0" err="1" smtClean="0"/>
              <a:t>submatrices</a:t>
            </a:r>
            <a:r>
              <a:rPr lang="en-US" altLang="zh-TW" dirty="0" smtClean="0"/>
              <a:t> include O(n/r</a:t>
            </a:r>
            <a:r>
              <a:rPr lang="en-US" altLang="zh-TW" baseline="-25000" dirty="0" smtClean="0"/>
              <a:t>i+1</a:t>
            </a:r>
            <a:r>
              <a:rPr lang="en-US" altLang="zh-TW" dirty="0" smtClean="0"/>
              <a:t>) thin matrices. And O((n/r</a:t>
            </a:r>
            <a:r>
              <a:rPr lang="en-US" altLang="zh-TW" baseline="-25000" dirty="0" smtClean="0"/>
              <a:t>i+1</a:t>
            </a:r>
            <a:r>
              <a:rPr lang="en-US" altLang="zh-TW" dirty="0" smtClean="0"/>
              <a:t>)</a:t>
            </a:r>
            <a:r>
              <a:rPr lang="en-US" altLang="zh-TW" dirty="0" err="1" smtClean="0"/>
              <a:t>logr</a:t>
            </a:r>
            <a:r>
              <a:rPr lang="en-US" altLang="zh-TW" baseline="-25000" dirty="0" err="1" smtClean="0"/>
              <a:t>i</a:t>
            </a:r>
            <a:r>
              <a:rPr lang="en-US" altLang="zh-TW" dirty="0" smtClean="0"/>
              <a:t>) time is consumed to process O(</a:t>
            </a:r>
            <a:r>
              <a:rPr lang="en-US" altLang="zh-TW" dirty="0" err="1" smtClean="0"/>
              <a:t>logr</a:t>
            </a:r>
            <a:r>
              <a:rPr lang="en-US" altLang="zh-TW" baseline="-25000" dirty="0" err="1" smtClean="0"/>
              <a:t>i</a:t>
            </a:r>
            <a:r>
              <a:rPr lang="en-US" altLang="zh-TW" dirty="0" smtClean="0"/>
              <a:t>) search values</a:t>
            </a:r>
          </a:p>
          <a:p>
            <a:pPr lvl="1"/>
            <a:r>
              <a:rPr lang="en-US" altLang="zh-TW" dirty="0" smtClean="0"/>
              <a:t>O(n/r</a:t>
            </a:r>
            <a:r>
              <a:rPr lang="en-US" altLang="zh-TW" baseline="-25000" dirty="0" smtClean="0"/>
              <a:t>i+1</a:t>
            </a:r>
            <a:r>
              <a:rPr lang="en-US" altLang="zh-TW" dirty="0" smtClean="0"/>
              <a:t>) time is used to trim the matrix</a:t>
            </a:r>
          </a:p>
          <a:p>
            <a:pPr lvl="1"/>
            <a:r>
              <a:rPr lang="en-US" altLang="zh-TW" dirty="0" smtClean="0"/>
              <a:t>The total dimension value of remaining </a:t>
            </a:r>
            <a:r>
              <a:rPr lang="en-US" altLang="zh-TW" dirty="0" err="1" smtClean="0"/>
              <a:t>submatrices</a:t>
            </a:r>
            <a:r>
              <a:rPr lang="en-US" altLang="zh-TW" dirty="0" smtClean="0"/>
              <a:t> is bounded by O(2n/r</a:t>
            </a:r>
            <a:r>
              <a:rPr lang="en-US" altLang="zh-TW" baseline="-25000" dirty="0" smtClean="0"/>
              <a:t>i </a:t>
            </a:r>
            <a:r>
              <a:rPr lang="en-US" altLang="zh-TW" dirty="0" smtClean="0"/>
              <a:t>+ large(</a:t>
            </a:r>
            <a:r>
              <a:rPr lang="en-US" altLang="zh-TW" dirty="0" err="1" smtClean="0"/>
              <a:t>i</a:t>
            </a:r>
            <a:r>
              <a:rPr lang="en-US" altLang="zh-TW" dirty="0" smtClean="0"/>
              <a:t>)), thus there will be O((n/r</a:t>
            </a:r>
            <a:r>
              <a:rPr lang="en-US" altLang="zh-TW" baseline="-25000" dirty="0" smtClean="0"/>
              <a:t>i </a:t>
            </a:r>
            <a:r>
              <a:rPr lang="en-US" altLang="zh-TW" dirty="0" smtClean="0"/>
              <a:t>+ large(</a:t>
            </a:r>
            <a:r>
              <a:rPr lang="en-US" altLang="zh-TW" dirty="0" err="1" smtClean="0"/>
              <a:t>i</a:t>
            </a:r>
            <a:r>
              <a:rPr lang="en-US" altLang="zh-TW" dirty="0" smtClean="0"/>
              <a:t>))/r</a:t>
            </a:r>
            <a:r>
              <a:rPr lang="en-US" altLang="zh-TW" baseline="-25000" dirty="0" smtClean="0"/>
              <a:t>i </a:t>
            </a:r>
            <a:r>
              <a:rPr lang="en-US" altLang="zh-TW" dirty="0" smtClean="0"/>
              <a:t>) r</a:t>
            </a:r>
            <a:r>
              <a:rPr lang="en-US" altLang="zh-TW" baseline="-25000" dirty="0" smtClean="0"/>
              <a:t>i </a:t>
            </a:r>
            <a:r>
              <a:rPr lang="en-US" altLang="zh-TW" dirty="0" smtClean="0"/>
              <a:t>x </a:t>
            </a:r>
            <a:r>
              <a:rPr lang="en-US" altLang="zh-TW" dirty="0" err="1" smtClean="0"/>
              <a:t>r</a:t>
            </a:r>
            <a:r>
              <a:rPr lang="en-US" altLang="zh-TW" baseline="-25000" dirty="0" err="1" smtClean="0"/>
              <a:t>i</a:t>
            </a:r>
            <a:r>
              <a:rPr lang="en-US" altLang="zh-TW" baseline="-25000" dirty="0" smtClean="0"/>
              <a:t> </a:t>
            </a:r>
            <a:r>
              <a:rPr lang="en-US" altLang="zh-TW" dirty="0" smtClean="0"/>
              <a:t> matrices in the worse case</a:t>
            </a:r>
          </a:p>
          <a:p>
            <a:pPr lvl="1"/>
            <a:endParaRPr lang="zh-TW"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Time complexity of trimming process (cont.)</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By theorem 2.1, the time to process matrices and set of possible values by MSEARCH is as following:</a:t>
            </a:r>
          </a:p>
          <a:p>
            <a:pPr lvl="1"/>
            <a:r>
              <a:rPr lang="en-US" altLang="zh-TW" dirty="0" smtClean="0"/>
              <a:t>It takes O((n/r</a:t>
            </a:r>
            <a:r>
              <a:rPr lang="en-US" altLang="zh-TW" baseline="-25000" dirty="0" smtClean="0"/>
              <a:t>i </a:t>
            </a:r>
            <a:r>
              <a:rPr lang="en-US" altLang="zh-TW" dirty="0" smtClean="0"/>
              <a:t>+ large(</a:t>
            </a:r>
            <a:r>
              <a:rPr lang="en-US" altLang="zh-TW" dirty="0" err="1" smtClean="0"/>
              <a:t>i</a:t>
            </a:r>
            <a:r>
              <a:rPr lang="en-US" altLang="zh-TW" dirty="0" smtClean="0"/>
              <a:t>)) + n/r</a:t>
            </a:r>
            <a:r>
              <a:rPr lang="en-US" altLang="zh-TW" baseline="-25000" dirty="0" smtClean="0"/>
              <a:t>i+1 </a:t>
            </a:r>
            <a:r>
              <a:rPr lang="en-US" altLang="zh-TW" dirty="0" smtClean="0"/>
              <a:t>) time to produce O(log r</a:t>
            </a:r>
            <a:r>
              <a:rPr lang="en-US" altLang="zh-TW" baseline="-25000" dirty="0" smtClean="0"/>
              <a:t>i</a:t>
            </a:r>
            <a:r>
              <a:rPr lang="en-US" altLang="zh-TW" dirty="0" smtClean="0"/>
              <a:t>) search values</a:t>
            </a:r>
          </a:p>
          <a:p>
            <a:pPr lvl="1"/>
            <a:r>
              <a:rPr lang="en-US" altLang="zh-TW" dirty="0" smtClean="0"/>
              <a:t>Each search value costs O(n/r</a:t>
            </a:r>
            <a:r>
              <a:rPr lang="en-US" altLang="zh-TW" baseline="-25000" dirty="0" smtClean="0"/>
              <a:t>i+1</a:t>
            </a:r>
            <a:r>
              <a:rPr lang="en-US" altLang="zh-TW" dirty="0" smtClean="0"/>
              <a:t>(log r</a:t>
            </a:r>
            <a:r>
              <a:rPr lang="en-US" altLang="zh-TW" baseline="-25000" dirty="0" smtClean="0"/>
              <a:t>i+1</a:t>
            </a:r>
            <a:r>
              <a:rPr lang="en-US" altLang="zh-TW" dirty="0" smtClean="0"/>
              <a:t>)) time to test.</a:t>
            </a:r>
          </a:p>
          <a:p>
            <a:r>
              <a:rPr lang="en-US" altLang="zh-TW" dirty="0" smtClean="0"/>
              <a:t>But while generating search value, the new “possible area” for next rotation is also produced at the same time. Thus, the total cost of producing search value + generating possible area = O(n/r</a:t>
            </a:r>
            <a:r>
              <a:rPr lang="en-US" altLang="zh-TW" baseline="-25000" dirty="0" smtClean="0"/>
              <a:t>i+1</a:t>
            </a:r>
            <a:r>
              <a:rPr lang="en-US" altLang="zh-TW" dirty="0" smtClean="0"/>
              <a:t>(log r</a:t>
            </a:r>
            <a:r>
              <a:rPr lang="en-US" altLang="zh-TW" baseline="-25000" dirty="0" smtClean="0"/>
              <a:t>i</a:t>
            </a:r>
            <a:r>
              <a:rPr lang="en-US" altLang="zh-TW" dirty="0" smtClean="0"/>
              <a:t>) + large(</a:t>
            </a:r>
            <a:r>
              <a:rPr lang="en-US" altLang="zh-TW" dirty="0" err="1" smtClean="0"/>
              <a:t>i</a:t>
            </a:r>
            <a:r>
              <a:rPr lang="en-US" altLang="zh-TW" dirty="0" smtClean="0"/>
              <a:t>))</a:t>
            </a:r>
            <a:endParaRPr lang="zh-TW"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Tree Partitioning</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377651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Methods</a:t>
            </a:r>
            <a:endParaRPr lang="zh-TW" altLang="en-US" dirty="0"/>
          </a:p>
        </p:txBody>
      </p:sp>
      <p:sp>
        <p:nvSpPr>
          <p:cNvPr id="3" name="內容版面配置區 2"/>
          <p:cNvSpPr>
            <a:spLocks noGrp="1"/>
          </p:cNvSpPr>
          <p:nvPr>
            <p:ph idx="1"/>
          </p:nvPr>
        </p:nvSpPr>
        <p:spPr/>
        <p:txBody>
          <a:bodyPr/>
          <a:lstStyle/>
          <a:p>
            <a:r>
              <a:rPr lang="en-US" altLang="zh-TW" dirty="0" smtClean="0"/>
              <a:t>1. </a:t>
            </a:r>
          </a:p>
          <a:p>
            <a:r>
              <a:rPr lang="en-US" altLang="zh-TW" dirty="0" smtClean="0"/>
              <a:t>2.</a:t>
            </a:r>
          </a:p>
          <a:p>
            <a:r>
              <a:rPr lang="en-US" altLang="zh-TW" dirty="0" smtClean="0"/>
              <a:t>3.  </a:t>
            </a:r>
            <a:endParaRPr lang="zh-TW" altLang="en-US" dirty="0"/>
          </a:p>
        </p:txBody>
      </p:sp>
      <p:pic>
        <p:nvPicPr>
          <p:cNvPr id="1028" name="Picture 4"/>
          <p:cNvPicPr>
            <a:picLocks noChangeAspect="1" noChangeArrowheads="1"/>
          </p:cNvPicPr>
          <p:nvPr/>
        </p:nvPicPr>
        <p:blipFill>
          <a:blip r:embed="rId2" cstate="print"/>
          <a:srcRect/>
          <a:stretch>
            <a:fillRect/>
          </a:stretch>
        </p:blipFill>
        <p:spPr bwMode="auto">
          <a:xfrm>
            <a:off x="1428727" y="1714488"/>
            <a:ext cx="1816137" cy="396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428728" y="2285992"/>
            <a:ext cx="1328746" cy="428628"/>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1428728" y="2928934"/>
            <a:ext cx="681120" cy="3960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partition</a:t>
            </a:r>
            <a:endParaRPr lang="zh-TW" altLang="en-US" dirty="0"/>
          </a:p>
        </p:txBody>
      </p:sp>
      <p:pic>
        <p:nvPicPr>
          <p:cNvPr id="4" name="內容版面配置區 3" descr="edge.png"/>
          <p:cNvPicPr>
            <a:picLocks noGrp="1" noChangeAspect="1"/>
          </p:cNvPicPr>
          <p:nvPr>
            <p:ph idx="1"/>
          </p:nvPr>
        </p:nvPicPr>
        <p:blipFill>
          <a:blip r:embed="rId2" cstate="print"/>
          <a:stretch>
            <a:fillRect/>
          </a:stretch>
        </p:blipFill>
        <p:spPr>
          <a:xfrm>
            <a:off x="3000364" y="1928802"/>
            <a:ext cx="2994920" cy="377222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Documents and Settings\kobe\桌面\knife.jpg"/>
          <p:cNvPicPr>
            <a:picLocks noChangeAspect="1" noChangeArrowheads="1"/>
          </p:cNvPicPr>
          <p:nvPr/>
        </p:nvPicPr>
        <p:blipFill>
          <a:blip r:embed="rId2" cstate="print"/>
          <a:srcRect/>
          <a:stretch>
            <a:fillRect/>
          </a:stretch>
        </p:blipFill>
        <p:spPr bwMode="auto">
          <a:xfrm>
            <a:off x="4499992" y="3861048"/>
            <a:ext cx="1293698" cy="1078558"/>
          </a:xfrm>
          <a:prstGeom prst="rect">
            <a:avLst/>
          </a:prstGeom>
          <a:noFill/>
        </p:spPr>
      </p:pic>
      <p:sp>
        <p:nvSpPr>
          <p:cNvPr id="2" name="標題 1"/>
          <p:cNvSpPr>
            <a:spLocks noGrp="1"/>
          </p:cNvSpPr>
          <p:nvPr>
            <p:ph type="title"/>
          </p:nvPr>
        </p:nvSpPr>
        <p:spPr/>
        <p:txBody>
          <a:bodyPr/>
          <a:lstStyle/>
          <a:p>
            <a:r>
              <a:rPr lang="en-US" altLang="zh-TW" dirty="0" smtClean="0"/>
              <a:t>FTEST0</a:t>
            </a:r>
            <a:endParaRPr lang="zh-TW" altLang="en-US" dirty="0"/>
          </a:p>
        </p:txBody>
      </p:sp>
      <p:sp>
        <p:nvSpPr>
          <p:cNvPr id="3" name="內容版面配置區 2"/>
          <p:cNvSpPr>
            <a:spLocks noGrp="1"/>
          </p:cNvSpPr>
          <p:nvPr>
            <p:ph idx="1"/>
          </p:nvPr>
        </p:nvSpPr>
        <p:spPr/>
        <p:txBody>
          <a:bodyPr/>
          <a:lstStyle/>
          <a:p>
            <a:r>
              <a:rPr lang="el-GR" altLang="zh-TW" dirty="0" smtClean="0"/>
              <a:t>λ</a:t>
            </a:r>
            <a:r>
              <a:rPr lang="en-US" altLang="zh-TW" dirty="0" smtClean="0"/>
              <a:t>=5</a:t>
            </a:r>
          </a:p>
          <a:p>
            <a:r>
              <a:rPr lang="en-US" altLang="zh-TW" dirty="0" smtClean="0"/>
              <a:t>k=4</a:t>
            </a:r>
            <a:endParaRPr lang="zh-TW" altLang="en-US"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27</a:t>
            </a:r>
            <a:endParaRPr lang="zh-TW" altLang="en-US" sz="2400" dirty="0"/>
          </a:p>
        </p:txBody>
      </p:sp>
      <p:sp>
        <p:nvSpPr>
          <p:cNvPr id="5" name="橢圓 4"/>
          <p:cNvSpPr/>
          <p:nvPr/>
        </p:nvSpPr>
        <p:spPr>
          <a:xfrm>
            <a:off x="2843808"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6" name="橢圓 5"/>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9</a:t>
            </a:r>
            <a:endParaRPr lang="zh-TW" altLang="en-US" sz="2400" dirty="0"/>
          </a:p>
        </p:txBody>
      </p:sp>
      <p:sp>
        <p:nvSpPr>
          <p:cNvPr id="7" name="橢圓 6"/>
          <p:cNvSpPr/>
          <p:nvPr/>
        </p:nvSpPr>
        <p:spPr>
          <a:xfrm>
            <a:off x="6372200" y="544522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8" name="橢圓 7"/>
          <p:cNvSpPr/>
          <p:nvPr/>
        </p:nvSpPr>
        <p:spPr>
          <a:xfrm>
            <a:off x="2267744" y="479715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9" name="橢圓 8"/>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sp>
        <p:nvSpPr>
          <p:cNvPr id="10" name="橢圓 9"/>
          <p:cNvSpPr/>
          <p:nvPr/>
        </p:nvSpPr>
        <p:spPr>
          <a:xfrm>
            <a:off x="5508104" y="443711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6</a:t>
            </a:r>
            <a:endParaRPr lang="zh-TW" altLang="en-US" sz="2400" dirty="0"/>
          </a:p>
        </p:txBody>
      </p:sp>
      <p:sp>
        <p:nvSpPr>
          <p:cNvPr id="11" name="橢圓 10"/>
          <p:cNvSpPr/>
          <p:nvPr/>
        </p:nvSpPr>
        <p:spPr>
          <a:xfrm>
            <a:off x="4716016" y="558924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2" name="橢圓 11"/>
          <p:cNvSpPr/>
          <p:nvPr/>
        </p:nvSpPr>
        <p:spPr>
          <a:xfrm>
            <a:off x="3707904" y="458112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13" name="直線接點 12"/>
          <p:cNvCxnSpPr>
            <a:stCxn id="4" idx="3"/>
            <a:endCxn id="5" idx="7"/>
          </p:cNvCxnSpPr>
          <p:nvPr/>
        </p:nvCxnSpPr>
        <p:spPr>
          <a:xfrm flipH="1">
            <a:off x="3458435" y="2974052"/>
            <a:ext cx="498938"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a:stCxn id="4" idx="4"/>
            <a:endCxn id="6"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4" idx="5"/>
            <a:endCxn id="9"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4"/>
            <a:endCxn id="8" idx="0"/>
          </p:cNvCxnSpPr>
          <p:nvPr/>
        </p:nvCxnSpPr>
        <p:spPr>
          <a:xfrm flipH="1">
            <a:off x="2627784" y="4005064"/>
            <a:ext cx="57606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6" idx="4"/>
            <a:endCxn id="12" idx="0"/>
          </p:cNvCxnSpPr>
          <p:nvPr/>
        </p:nvCxnSpPr>
        <p:spPr>
          <a:xfrm flipH="1">
            <a:off x="4067944" y="4077072"/>
            <a:ext cx="7200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9" idx="5"/>
            <a:endCxn id="10" idx="0"/>
          </p:cNvCxnSpPr>
          <p:nvPr/>
        </p:nvCxnSpPr>
        <p:spPr>
          <a:xfrm>
            <a:off x="5546667" y="3910156"/>
            <a:ext cx="321477" cy="526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2" idx="4"/>
          </p:cNvCxnSpPr>
          <p:nvPr/>
        </p:nvCxnSpPr>
        <p:spPr>
          <a:xfrm>
            <a:off x="4067944" y="5229200"/>
            <a:ext cx="64807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0" idx="5"/>
            <a:endCxn id="7" idx="0"/>
          </p:cNvCxnSpPr>
          <p:nvPr/>
        </p:nvCxnSpPr>
        <p:spPr>
          <a:xfrm>
            <a:off x="6122731" y="4990276"/>
            <a:ext cx="609509" cy="4549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30</a:t>
            </a:r>
            <a:endParaRPr lang="zh-TW" altLang="en-US" sz="2400" dirty="0"/>
          </a:p>
        </p:txBody>
      </p:sp>
      <p:cxnSp>
        <p:nvCxnSpPr>
          <p:cNvPr id="22" name="直線接點 21"/>
          <p:cNvCxnSpPr>
            <a:stCxn id="21"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3" descr="C:\Documents and Settings\kobe\桌面\knife.jpg"/>
          <p:cNvPicPr>
            <a:picLocks noChangeAspect="1" noChangeArrowheads="1"/>
          </p:cNvPicPr>
          <p:nvPr/>
        </p:nvPicPr>
        <p:blipFill>
          <a:blip r:embed="rId2" cstate="print"/>
          <a:srcRect/>
          <a:stretch>
            <a:fillRect/>
          </a:stretch>
        </p:blipFill>
        <p:spPr bwMode="auto">
          <a:xfrm>
            <a:off x="6300192" y="3356992"/>
            <a:ext cx="1293698" cy="1078558"/>
          </a:xfrm>
          <a:prstGeom prst="rect">
            <a:avLst/>
          </a:prstGeom>
          <a:noFill/>
        </p:spPr>
      </p:pic>
      <p:cxnSp>
        <p:nvCxnSpPr>
          <p:cNvPr id="25" name="直線單箭頭接點 24"/>
          <p:cNvCxnSpPr>
            <a:stCxn id="23" idx="1"/>
          </p:cNvCxnSpPr>
          <p:nvPr/>
        </p:nvCxnSpPr>
        <p:spPr>
          <a:xfrm flipH="1">
            <a:off x="5868144" y="3896271"/>
            <a:ext cx="432048" cy="3248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a:off x="4139952" y="4221088"/>
            <a:ext cx="504056" cy="25280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9" name="Picture 3" descr="C:\Documents and Settings\kobe\桌面\knife.jpg"/>
          <p:cNvPicPr>
            <a:picLocks noChangeAspect="1" noChangeArrowheads="1"/>
          </p:cNvPicPr>
          <p:nvPr/>
        </p:nvPicPr>
        <p:blipFill>
          <a:blip r:embed="rId2" cstate="print"/>
          <a:srcRect/>
          <a:stretch>
            <a:fillRect/>
          </a:stretch>
        </p:blipFill>
        <p:spPr bwMode="auto">
          <a:xfrm>
            <a:off x="1979712" y="2204864"/>
            <a:ext cx="1293698" cy="1078558"/>
          </a:xfrm>
          <a:prstGeom prst="rect">
            <a:avLst/>
          </a:prstGeom>
          <a:noFill/>
        </p:spPr>
      </p:pic>
      <p:cxnSp>
        <p:nvCxnSpPr>
          <p:cNvPr id="30" name="直線單箭頭接點 29"/>
          <p:cNvCxnSpPr/>
          <p:nvPr/>
        </p:nvCxnSpPr>
        <p:spPr>
          <a:xfrm>
            <a:off x="3059832" y="2852936"/>
            <a:ext cx="539947" cy="3019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Vertex partition</a:t>
            </a:r>
            <a:endParaRPr lang="zh-TW" altLang="en-US" dirty="0"/>
          </a:p>
        </p:txBody>
      </p:sp>
      <p:pic>
        <p:nvPicPr>
          <p:cNvPr id="4" name="內容版面配置區 3" descr="vertex.png"/>
          <p:cNvPicPr>
            <a:picLocks noGrp="1" noChangeAspect="1"/>
          </p:cNvPicPr>
          <p:nvPr>
            <p:ph idx="1"/>
          </p:nvPr>
        </p:nvPicPr>
        <p:blipFill>
          <a:blip r:embed="rId2" cstate="print"/>
          <a:stretch>
            <a:fillRect/>
          </a:stretch>
        </p:blipFill>
        <p:spPr>
          <a:xfrm>
            <a:off x="1771407" y="1805603"/>
            <a:ext cx="5601186" cy="4115157"/>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r-partition</a:t>
            </a:r>
            <a:endParaRPr lang="zh-TW" altLang="en-US" dirty="0"/>
          </a:p>
        </p:txBody>
      </p:sp>
      <p:pic>
        <p:nvPicPr>
          <p:cNvPr id="4" name="內容版面配置區 3" descr="r-partition.png"/>
          <p:cNvPicPr>
            <a:picLocks noGrp="1" noChangeAspect="1"/>
          </p:cNvPicPr>
          <p:nvPr>
            <p:ph idx="1"/>
          </p:nvPr>
        </p:nvPicPr>
        <p:blipFill>
          <a:blip r:embed="rId2" cstate="print"/>
          <a:stretch>
            <a:fillRect/>
          </a:stretch>
        </p:blipFill>
        <p:spPr>
          <a:xfrm>
            <a:off x="3173608" y="2125671"/>
            <a:ext cx="2796783" cy="3475021"/>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Two phases</a:t>
            </a:r>
          </a:p>
          <a:p>
            <a:r>
              <a:rPr lang="en-US" altLang="zh-TW" dirty="0" smtClean="0"/>
              <a:t>First phase reduce the problem of partitioning a tree to the problem of partitioning a tree with fewer than             leaves.</a:t>
            </a:r>
          </a:p>
          <a:p>
            <a:r>
              <a:rPr lang="en-US" altLang="zh-TW" dirty="0" smtClean="0"/>
              <a:t>When there are at least              leaves, at least half of the leaf-paths are of length at most </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3571868" y="3286124"/>
            <a:ext cx="1116219" cy="3571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929585" y="4429132"/>
            <a:ext cx="653145" cy="285752"/>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857752" y="3929066"/>
            <a:ext cx="1116219" cy="35719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Initialize</a:t>
            </a:r>
            <a:endParaRPr lang="zh-TW" altLang="en-US" dirty="0"/>
          </a:p>
        </p:txBody>
      </p:sp>
      <p:pic>
        <p:nvPicPr>
          <p:cNvPr id="4" name="圖片 3" descr="tree1_1.png"/>
          <p:cNvPicPr>
            <a:picLocks noChangeAspect="1"/>
          </p:cNvPicPr>
          <p:nvPr/>
        </p:nvPicPr>
        <p:blipFill>
          <a:blip r:embed="rId2" cstate="print"/>
          <a:stretch>
            <a:fillRect/>
          </a:stretch>
        </p:blipFill>
        <p:spPr>
          <a:xfrm>
            <a:off x="857224" y="2214554"/>
            <a:ext cx="4262813" cy="17859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First phase</a:t>
            </a:r>
            <a:endParaRPr lang="zh-TW" altLang="en-US" dirty="0"/>
          </a:p>
        </p:txBody>
      </p:sp>
      <p:pic>
        <p:nvPicPr>
          <p:cNvPr id="6" name="圖片 5" descr="tree1_2.png"/>
          <p:cNvPicPr>
            <a:picLocks noChangeAspect="1"/>
          </p:cNvPicPr>
          <p:nvPr/>
        </p:nvPicPr>
        <p:blipFill>
          <a:blip r:embed="rId2" cstate="print"/>
          <a:stretch>
            <a:fillRect/>
          </a:stretch>
        </p:blipFill>
        <p:spPr>
          <a:xfrm>
            <a:off x="928662" y="2285992"/>
            <a:ext cx="7000924" cy="2446346"/>
          </a:xfrm>
          <a:prstGeom prst="rect">
            <a:avLst/>
          </a:prstGeom>
        </p:spPr>
      </p:pic>
      <p:pic>
        <p:nvPicPr>
          <p:cNvPr id="8" name="圖片 7" descr="tree1_3.png"/>
          <p:cNvPicPr>
            <a:picLocks noChangeAspect="1"/>
          </p:cNvPicPr>
          <p:nvPr/>
        </p:nvPicPr>
        <p:blipFill>
          <a:blip r:embed="rId3" cstate="print"/>
          <a:stretch>
            <a:fillRect/>
          </a:stretch>
        </p:blipFill>
        <p:spPr>
          <a:xfrm>
            <a:off x="928662" y="4572008"/>
            <a:ext cx="6929486" cy="163980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Second phase</a:t>
            </a:r>
            <a:endParaRPr lang="zh-TW" altLang="en-US" dirty="0"/>
          </a:p>
        </p:txBody>
      </p:sp>
      <p:pic>
        <p:nvPicPr>
          <p:cNvPr id="4" name="圖片 3" descr="tree1_4.png"/>
          <p:cNvPicPr>
            <a:picLocks noChangeAspect="1"/>
          </p:cNvPicPr>
          <p:nvPr/>
        </p:nvPicPr>
        <p:blipFill>
          <a:blip r:embed="rId2" cstate="print"/>
          <a:stretch>
            <a:fillRect/>
          </a:stretch>
        </p:blipFill>
        <p:spPr>
          <a:xfrm>
            <a:off x="785786" y="2428868"/>
            <a:ext cx="7259883" cy="3041443"/>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pic>
        <p:nvPicPr>
          <p:cNvPr id="4" name="內容版面配置區 3" descr="lemma.png"/>
          <p:cNvPicPr>
            <a:picLocks noGrp="1" noChangeAspect="1"/>
          </p:cNvPicPr>
          <p:nvPr>
            <p:ph idx="1"/>
          </p:nvPr>
        </p:nvPicPr>
        <p:blipFill>
          <a:blip r:embed="rId2" cstate="print"/>
          <a:stretch>
            <a:fillRect/>
          </a:stretch>
        </p:blipFill>
        <p:spPr>
          <a:xfrm>
            <a:off x="714348" y="2214554"/>
            <a:ext cx="7980316" cy="214464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In the while loop of phase 1: </a:t>
            </a:r>
          </a:p>
          <a:p>
            <a:r>
              <a:rPr lang="en-US" altLang="zh-TW" dirty="0" smtClean="0"/>
              <a:t>MSEARCH take O(n) to produce O(</a:t>
            </a:r>
            <a:r>
              <a:rPr lang="en-US" altLang="zh-TW" dirty="0" err="1" smtClean="0"/>
              <a:t>loglogn</a:t>
            </a:r>
            <a:r>
              <a:rPr lang="en-US" altLang="zh-TW" dirty="0" smtClean="0"/>
              <a:t>) search value. And cost O(n) to test each search value.</a:t>
            </a:r>
          </a:p>
          <a:p>
            <a:r>
              <a:rPr lang="en-US" altLang="zh-TW" dirty="0" smtClean="0"/>
              <a:t>It needs O(</a:t>
            </a:r>
            <a:r>
              <a:rPr lang="en-US" altLang="zh-TW" dirty="0" err="1" smtClean="0"/>
              <a:t>logr</a:t>
            </a:r>
            <a:r>
              <a:rPr lang="en-US" altLang="zh-TW" dirty="0" smtClean="0"/>
              <a:t>) = O(</a:t>
            </a:r>
            <a:r>
              <a:rPr lang="en-US" altLang="zh-TW" dirty="0" err="1" smtClean="0"/>
              <a:t>loglogn</a:t>
            </a:r>
            <a:r>
              <a:rPr lang="en-US" altLang="zh-TW" dirty="0" smtClean="0"/>
              <a:t>)</a:t>
            </a:r>
          </a:p>
          <a:p>
            <a:r>
              <a:rPr lang="en-US" altLang="zh-TW" dirty="0" smtClean="0"/>
              <a:t>So the total time is O(n(</a:t>
            </a:r>
            <a:r>
              <a:rPr lang="en-US" altLang="zh-TW" dirty="0" err="1" smtClean="0"/>
              <a:t>loglogn</a:t>
            </a:r>
            <a:r>
              <a:rPr lang="en-US" altLang="zh-TW" dirty="0" smtClean="0"/>
              <a:t>)^2)</a:t>
            </a:r>
            <a:endParaRPr lang="zh-TW"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1</a:t>
            </a:r>
            <a:endParaRPr lang="zh-TW" altLang="en-US" dirty="0"/>
          </a:p>
        </p:txBody>
      </p:sp>
      <p:sp>
        <p:nvSpPr>
          <p:cNvPr id="3" name="內容版面配置區 2"/>
          <p:cNvSpPr>
            <a:spLocks noGrp="1"/>
          </p:cNvSpPr>
          <p:nvPr>
            <p:ph idx="1"/>
          </p:nvPr>
        </p:nvSpPr>
        <p:spPr/>
        <p:txBody>
          <a:bodyPr/>
          <a:lstStyle/>
          <a:p>
            <a:r>
              <a:rPr lang="en-US" altLang="zh-TW" dirty="0" smtClean="0"/>
              <a:t>By lemma 4.1, feasibility test will use O((n/r)</a:t>
            </a:r>
            <a:r>
              <a:rPr lang="en-US" altLang="zh-TW" dirty="0" err="1" smtClean="0"/>
              <a:t>logr</a:t>
            </a:r>
            <a:r>
              <a:rPr lang="en-US" altLang="zh-TW" dirty="0" smtClean="0"/>
              <a:t>) = O(</a:t>
            </a:r>
            <a:r>
              <a:rPr lang="en-US" altLang="zh-TW" dirty="0" err="1" smtClean="0"/>
              <a:t>nloglogn</a:t>
            </a:r>
            <a:r>
              <a:rPr lang="en-US" altLang="zh-TW" dirty="0" smtClean="0"/>
              <a:t>/(</a:t>
            </a:r>
            <a:r>
              <a:rPr lang="en-US" altLang="zh-TW" dirty="0" err="1" smtClean="0"/>
              <a:t>logn</a:t>
            </a:r>
            <a:r>
              <a:rPr lang="en-US" altLang="zh-TW" dirty="0" smtClean="0"/>
              <a:t>)^2)</a:t>
            </a:r>
          </a:p>
          <a:p>
            <a:r>
              <a:rPr lang="en-US" altLang="zh-TW" dirty="0" smtClean="0"/>
              <a:t>The number of calls to MSEARCH is O(</a:t>
            </a:r>
            <a:r>
              <a:rPr lang="en-US" altLang="zh-TW" dirty="0" err="1" smtClean="0"/>
              <a:t>logn</a:t>
            </a:r>
            <a:r>
              <a:rPr lang="en-US" altLang="zh-TW" dirty="0" smtClean="0"/>
              <a:t>), and each call will produce O(</a:t>
            </a:r>
            <a:r>
              <a:rPr lang="en-US" altLang="zh-TW" dirty="0" err="1" smtClean="0"/>
              <a:t>logn</a:t>
            </a:r>
            <a:r>
              <a:rPr lang="en-US" altLang="zh-TW" dirty="0" smtClean="0"/>
              <a:t>) test value.</a:t>
            </a:r>
          </a:p>
          <a:p>
            <a:r>
              <a:rPr lang="en-US" altLang="zh-TW" dirty="0" smtClean="0"/>
              <a:t>Then the total time of phase 2 is O(</a:t>
            </a:r>
            <a:r>
              <a:rPr lang="en-US" altLang="zh-TW" dirty="0" err="1" smtClean="0"/>
              <a:t>nloglogn</a:t>
            </a:r>
            <a:r>
              <a:rPr lang="en-US" altLang="zh-TW" dirty="0" smtClean="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2</a:t>
            </a:r>
            <a:endParaRPr lang="zh-TW" altLang="en-US" dirty="0"/>
          </a:p>
        </p:txBody>
      </p:sp>
      <p:pic>
        <p:nvPicPr>
          <p:cNvPr id="4" name="內容版面配置區 3" descr="tree2.png"/>
          <p:cNvPicPr>
            <a:picLocks noGrp="1" noChangeAspect="1"/>
          </p:cNvPicPr>
          <p:nvPr>
            <p:ph idx="1"/>
          </p:nvPr>
        </p:nvPicPr>
        <p:blipFill>
          <a:blip r:embed="rId2" cstate="print"/>
          <a:stretch>
            <a:fillRect/>
          </a:stretch>
        </p:blipFill>
        <p:spPr>
          <a:xfrm>
            <a:off x="1071538" y="2071678"/>
            <a:ext cx="6982003" cy="2740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FTEST0</a:t>
            </a:r>
            <a:endParaRPr lang="zh-TW" altLang="en-US" dirty="0"/>
          </a:p>
        </p:txBody>
      </p:sp>
      <p:sp>
        <p:nvSpPr>
          <p:cNvPr id="3" name="內容版面配置區 2"/>
          <p:cNvSpPr>
            <a:spLocks noGrp="1"/>
          </p:cNvSpPr>
          <p:nvPr>
            <p:ph idx="1"/>
          </p:nvPr>
        </p:nvSpPr>
        <p:spPr/>
        <p:txBody>
          <a:bodyPr/>
          <a:lstStyle/>
          <a:p>
            <a:r>
              <a:rPr lang="el-GR" altLang="zh-TW" dirty="0" smtClean="0"/>
              <a:t>λ</a:t>
            </a:r>
            <a:r>
              <a:rPr lang="en-US" altLang="zh-TW" dirty="0" smtClean="0"/>
              <a:t>=5</a:t>
            </a:r>
          </a:p>
          <a:p>
            <a:r>
              <a:rPr lang="en-US" altLang="zh-TW" dirty="0" smtClean="0"/>
              <a:t>k=4</a:t>
            </a:r>
            <a:endParaRPr lang="zh-TW" altLang="en-US" dirty="0"/>
          </a:p>
        </p:txBody>
      </p:sp>
      <p:sp>
        <p:nvSpPr>
          <p:cNvPr id="4" name="橢圓 3"/>
          <p:cNvSpPr/>
          <p:nvPr/>
        </p:nvSpPr>
        <p:spPr>
          <a:xfrm>
            <a:off x="3851920" y="242088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sp>
        <p:nvSpPr>
          <p:cNvPr id="5" name="橢圓 4"/>
          <p:cNvSpPr/>
          <p:nvPr/>
        </p:nvSpPr>
        <p:spPr>
          <a:xfrm>
            <a:off x="2051720" y="3573016"/>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5</a:t>
            </a:r>
            <a:endParaRPr lang="zh-TW" altLang="en-US" sz="2400" dirty="0"/>
          </a:p>
        </p:txBody>
      </p:sp>
      <p:sp>
        <p:nvSpPr>
          <p:cNvPr id="6" name="橢圓 5"/>
          <p:cNvSpPr/>
          <p:nvPr/>
        </p:nvSpPr>
        <p:spPr>
          <a:xfrm>
            <a:off x="3779912" y="3429000"/>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1</a:t>
            </a:r>
            <a:endParaRPr lang="zh-TW" altLang="en-US" sz="2400" dirty="0"/>
          </a:p>
        </p:txBody>
      </p:sp>
      <p:sp>
        <p:nvSpPr>
          <p:cNvPr id="7" name="橢圓 6"/>
          <p:cNvSpPr/>
          <p:nvPr/>
        </p:nvSpPr>
        <p:spPr>
          <a:xfrm>
            <a:off x="7236296" y="51571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3</a:t>
            </a:r>
            <a:endParaRPr lang="zh-TW" altLang="en-US" sz="2400" dirty="0"/>
          </a:p>
        </p:txBody>
      </p:sp>
      <p:sp>
        <p:nvSpPr>
          <p:cNvPr id="8" name="橢圓 7"/>
          <p:cNvSpPr/>
          <p:nvPr/>
        </p:nvSpPr>
        <p:spPr>
          <a:xfrm>
            <a:off x="1691680" y="494116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9" name="橢圓 8"/>
          <p:cNvSpPr/>
          <p:nvPr/>
        </p:nvSpPr>
        <p:spPr>
          <a:xfrm>
            <a:off x="4932040" y="3356992"/>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2</a:t>
            </a:r>
            <a:endParaRPr lang="zh-TW" altLang="en-US" sz="2400" dirty="0"/>
          </a:p>
        </p:txBody>
      </p:sp>
      <p:sp>
        <p:nvSpPr>
          <p:cNvPr id="10" name="橢圓 9"/>
          <p:cNvSpPr/>
          <p:nvPr/>
        </p:nvSpPr>
        <p:spPr>
          <a:xfrm>
            <a:off x="6732240" y="3933056"/>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6</a:t>
            </a:r>
            <a:endParaRPr lang="zh-TW" altLang="en-US" sz="2400" dirty="0"/>
          </a:p>
        </p:txBody>
      </p:sp>
      <p:sp>
        <p:nvSpPr>
          <p:cNvPr id="11" name="橢圓 10"/>
          <p:cNvSpPr/>
          <p:nvPr/>
        </p:nvSpPr>
        <p:spPr>
          <a:xfrm>
            <a:off x="5436096" y="5661248"/>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4</a:t>
            </a:r>
            <a:endParaRPr lang="zh-TW" altLang="en-US" sz="2400" dirty="0"/>
          </a:p>
        </p:txBody>
      </p:sp>
      <p:sp>
        <p:nvSpPr>
          <p:cNvPr id="12" name="橢圓 11"/>
          <p:cNvSpPr/>
          <p:nvPr/>
        </p:nvSpPr>
        <p:spPr>
          <a:xfrm>
            <a:off x="5148064" y="436510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8</a:t>
            </a:r>
            <a:endParaRPr lang="zh-TW" altLang="en-US" sz="2400" dirty="0"/>
          </a:p>
        </p:txBody>
      </p:sp>
      <p:cxnSp>
        <p:nvCxnSpPr>
          <p:cNvPr id="14" name="直線接點 13"/>
          <p:cNvCxnSpPr>
            <a:stCxn id="4" idx="4"/>
            <a:endCxn id="6" idx="0"/>
          </p:cNvCxnSpPr>
          <p:nvPr/>
        </p:nvCxnSpPr>
        <p:spPr>
          <a:xfrm flipH="1">
            <a:off x="4139952" y="3068960"/>
            <a:ext cx="7200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4" idx="5"/>
            <a:endCxn id="9" idx="1"/>
          </p:cNvCxnSpPr>
          <p:nvPr/>
        </p:nvCxnSpPr>
        <p:spPr>
          <a:xfrm>
            <a:off x="4466547" y="2974052"/>
            <a:ext cx="570946" cy="47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4"/>
            <a:endCxn id="8" idx="0"/>
          </p:cNvCxnSpPr>
          <p:nvPr/>
        </p:nvCxnSpPr>
        <p:spPr>
          <a:xfrm flipH="1">
            <a:off x="2051720" y="4221088"/>
            <a:ext cx="36004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2" idx="4"/>
            <a:endCxn id="11" idx="0"/>
          </p:cNvCxnSpPr>
          <p:nvPr/>
        </p:nvCxnSpPr>
        <p:spPr>
          <a:xfrm>
            <a:off x="5508104" y="5013176"/>
            <a:ext cx="28803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0" idx="5"/>
            <a:endCxn id="7" idx="0"/>
          </p:cNvCxnSpPr>
          <p:nvPr/>
        </p:nvCxnSpPr>
        <p:spPr>
          <a:xfrm>
            <a:off x="7346867" y="4486220"/>
            <a:ext cx="249469" cy="670972"/>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851920" y="1484784"/>
            <a:ext cx="720080"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400" dirty="0" smtClean="0"/>
              <a:t>11</a:t>
            </a:r>
            <a:endParaRPr lang="zh-TW" altLang="en-US" sz="2400" dirty="0"/>
          </a:p>
        </p:txBody>
      </p:sp>
      <p:cxnSp>
        <p:nvCxnSpPr>
          <p:cNvPr id="22" name="直線接點 21"/>
          <p:cNvCxnSpPr>
            <a:stCxn id="21" idx="4"/>
            <a:endCxn id="4" idx="0"/>
          </p:cNvCxnSpPr>
          <p:nvPr/>
        </p:nvCxnSpPr>
        <p:spPr>
          <a:xfrm>
            <a:off x="4211960"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7164288" y="3140968"/>
            <a:ext cx="360040" cy="461665"/>
          </a:xfrm>
          <a:prstGeom prst="rect">
            <a:avLst/>
          </a:prstGeom>
        </p:spPr>
        <p:txBody>
          <a:bodyPr wrap="square">
            <a:spAutoFit/>
          </a:bodyPr>
          <a:lstStyle/>
          <a:p>
            <a:r>
              <a:rPr lang="en-US" altLang="zh-TW" sz="2400" dirty="0" smtClean="0">
                <a:solidFill>
                  <a:srgbClr val="FF0000"/>
                </a:solidFill>
              </a:rPr>
              <a:t>1</a:t>
            </a:r>
            <a:endParaRPr lang="zh-TW" altLang="en-US" sz="2400" dirty="0">
              <a:solidFill>
                <a:srgbClr val="FF0000"/>
              </a:solidFill>
            </a:endParaRPr>
          </a:p>
        </p:txBody>
      </p:sp>
      <p:sp>
        <p:nvSpPr>
          <p:cNvPr id="34" name="矩形 33"/>
          <p:cNvSpPr/>
          <p:nvPr/>
        </p:nvSpPr>
        <p:spPr>
          <a:xfrm>
            <a:off x="5724128" y="4005064"/>
            <a:ext cx="360040" cy="461665"/>
          </a:xfrm>
          <a:prstGeom prst="rect">
            <a:avLst/>
          </a:prstGeom>
        </p:spPr>
        <p:txBody>
          <a:bodyPr wrap="square">
            <a:spAutoFit/>
          </a:bodyPr>
          <a:lstStyle/>
          <a:p>
            <a:r>
              <a:rPr lang="en-US" altLang="zh-TW" sz="2400" dirty="0" smtClean="0">
                <a:solidFill>
                  <a:srgbClr val="FF0000"/>
                </a:solidFill>
              </a:rPr>
              <a:t>2</a:t>
            </a:r>
            <a:endParaRPr lang="zh-TW" altLang="en-US" sz="2400" dirty="0">
              <a:solidFill>
                <a:srgbClr val="FF0000"/>
              </a:solidFill>
            </a:endParaRPr>
          </a:p>
        </p:txBody>
      </p:sp>
      <p:sp>
        <p:nvSpPr>
          <p:cNvPr id="35" name="矩形 34"/>
          <p:cNvSpPr/>
          <p:nvPr/>
        </p:nvSpPr>
        <p:spPr>
          <a:xfrm>
            <a:off x="2627784" y="3284984"/>
            <a:ext cx="360040" cy="461665"/>
          </a:xfrm>
          <a:prstGeom prst="rect">
            <a:avLst/>
          </a:prstGeom>
        </p:spPr>
        <p:txBody>
          <a:bodyPr wrap="square">
            <a:spAutoFit/>
          </a:bodyPr>
          <a:lstStyle/>
          <a:p>
            <a:r>
              <a:rPr lang="en-US" altLang="zh-TW" sz="2400" dirty="0" smtClean="0">
                <a:solidFill>
                  <a:srgbClr val="FF0000"/>
                </a:solidFill>
              </a:rPr>
              <a:t>3</a:t>
            </a:r>
            <a:endParaRPr lang="zh-TW" altLang="en-US" sz="2400" dirty="0">
              <a:solidFill>
                <a:srgbClr val="FF0000"/>
              </a:solidFill>
            </a:endParaRPr>
          </a:p>
        </p:txBody>
      </p:sp>
      <p:sp>
        <p:nvSpPr>
          <p:cNvPr id="36" name="矩形 35"/>
          <p:cNvSpPr/>
          <p:nvPr/>
        </p:nvSpPr>
        <p:spPr>
          <a:xfrm>
            <a:off x="4860032" y="1412776"/>
            <a:ext cx="360040" cy="461665"/>
          </a:xfrm>
          <a:prstGeom prst="rect">
            <a:avLst/>
          </a:prstGeom>
        </p:spPr>
        <p:txBody>
          <a:bodyPr wrap="square">
            <a:spAutoFit/>
          </a:bodyPr>
          <a:lstStyle/>
          <a:p>
            <a:r>
              <a:rPr lang="en-US" altLang="zh-TW" sz="2400" dirty="0" smtClean="0">
                <a:solidFill>
                  <a:srgbClr val="FF0000"/>
                </a:solidFill>
              </a:rPr>
              <a:t>4</a:t>
            </a:r>
            <a:endParaRPr lang="zh-TW" altLang="en-US" sz="2400" dirty="0">
              <a:solidFill>
                <a:srgbClr val="FF0000"/>
              </a:solidFill>
            </a:endParaRPr>
          </a:p>
        </p:txBody>
      </p:sp>
      <p:sp>
        <p:nvSpPr>
          <p:cNvPr id="37" name="矩形 36"/>
          <p:cNvSpPr/>
          <p:nvPr/>
        </p:nvSpPr>
        <p:spPr>
          <a:xfrm>
            <a:off x="1979712" y="5805264"/>
            <a:ext cx="3240360" cy="523220"/>
          </a:xfrm>
          <a:prstGeom prst="rect">
            <a:avLst/>
          </a:prstGeom>
        </p:spPr>
        <p:txBody>
          <a:bodyPr wrap="square">
            <a:spAutoFit/>
          </a:bodyPr>
          <a:lstStyle/>
          <a:p>
            <a:r>
              <a:rPr lang="en-US" altLang="zh-TW" sz="2800" dirty="0" smtClean="0"/>
              <a:t>K=4 and return “yes”</a:t>
            </a:r>
            <a:endParaRPr lang="zh-TW" alt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2</a:t>
            </a:r>
            <a:endParaRPr lang="zh-TW" altLang="en-US" dirty="0"/>
          </a:p>
        </p:txBody>
      </p:sp>
      <p:sp>
        <p:nvSpPr>
          <p:cNvPr id="3" name="內容版面配置區 2"/>
          <p:cNvSpPr>
            <a:spLocks noGrp="1"/>
          </p:cNvSpPr>
          <p:nvPr>
            <p:ph idx="1"/>
          </p:nvPr>
        </p:nvSpPr>
        <p:spPr/>
        <p:txBody>
          <a:bodyPr/>
          <a:lstStyle/>
          <a:p>
            <a:r>
              <a:rPr lang="en-US" altLang="zh-TW" dirty="0" smtClean="0"/>
              <a:t>There will be lev+1 phases, where </a:t>
            </a:r>
            <a:r>
              <a:rPr lang="en-US" altLang="zh-TW" dirty="0" err="1" smtClean="0"/>
              <a:t>lev</a:t>
            </a:r>
            <a:r>
              <a:rPr lang="en-US" altLang="zh-TW" dirty="0" smtClean="0"/>
              <a:t> is O(log*n).</a:t>
            </a:r>
          </a:p>
          <a:p>
            <a:r>
              <a:rPr lang="en-US" altLang="zh-TW" dirty="0"/>
              <a:t>P</a:t>
            </a:r>
            <a:r>
              <a:rPr lang="en-US" altLang="zh-TW" dirty="0" smtClean="0"/>
              <a:t>hase </a:t>
            </a:r>
            <a:r>
              <a:rPr lang="en-US" altLang="zh-TW" dirty="0" err="1" smtClean="0"/>
              <a:t>i</a:t>
            </a:r>
            <a:r>
              <a:rPr lang="en-US" altLang="zh-TW" dirty="0" smtClean="0"/>
              <a:t> will produce O((</a:t>
            </a:r>
            <a:r>
              <a:rPr lang="en-US" altLang="zh-TW" dirty="0" err="1" smtClean="0"/>
              <a:t>logri</a:t>
            </a:r>
            <a:r>
              <a:rPr lang="en-US" altLang="zh-TW" dirty="0" smtClean="0"/>
              <a:t>)^2) test values. </a:t>
            </a:r>
          </a:p>
          <a:p>
            <a:r>
              <a:rPr lang="en-US" altLang="zh-TW" dirty="0" smtClean="0"/>
              <a:t>The total time of phase </a:t>
            </a:r>
            <a:r>
              <a:rPr lang="en-US" altLang="zh-TW" dirty="0" err="1" smtClean="0"/>
              <a:t>i</a:t>
            </a:r>
            <a:r>
              <a:rPr lang="en-US" altLang="zh-TW" dirty="0" smtClean="0"/>
              <a:t> will be O((n/ri+1)logri+1(</a:t>
            </a:r>
            <a:r>
              <a:rPr lang="en-US" altLang="zh-TW" dirty="0" err="1" smtClean="0"/>
              <a:t>logri</a:t>
            </a:r>
            <a:r>
              <a:rPr lang="en-US" altLang="zh-TW" dirty="0" smtClean="0"/>
              <a:t>)^2).</a:t>
            </a:r>
          </a:p>
          <a:p>
            <a:r>
              <a:rPr lang="en-US" altLang="zh-TW" dirty="0" smtClean="0"/>
              <a:t>ri+1 is </a:t>
            </a:r>
            <a:r>
              <a:rPr lang="el-GR" altLang="zh-TW" dirty="0" smtClean="0"/>
              <a:t>θ</a:t>
            </a:r>
            <a:r>
              <a:rPr lang="en-US" altLang="zh-TW" dirty="0" smtClean="0"/>
              <a:t>((</a:t>
            </a:r>
            <a:r>
              <a:rPr lang="en-US" altLang="zh-TW" dirty="0" err="1" smtClean="0"/>
              <a:t>logri</a:t>
            </a:r>
            <a:r>
              <a:rPr lang="en-US" altLang="zh-TW" dirty="0" smtClean="0"/>
              <a:t>)^3), then the time of each phase will be O(n)</a:t>
            </a:r>
          </a:p>
          <a:p>
            <a:r>
              <a:rPr lang="en-US" altLang="zh-TW" dirty="0" smtClean="0"/>
              <a:t>The total time is O(</a:t>
            </a:r>
            <a:r>
              <a:rPr lang="en-US" altLang="zh-TW" dirty="0" err="1" smtClean="0"/>
              <a:t>nlog</a:t>
            </a:r>
            <a:r>
              <a:rPr lang="en-US" altLang="zh-TW" dirty="0" smtClean="0"/>
              <a:t>*n)</a:t>
            </a:r>
            <a:endParaRPr lang="zh-TW"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Tree3: Linear Tree partitioning</a:t>
            </a:r>
            <a:endParaRPr lang="zh-TW" altLang="en-US" dirty="0"/>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3776517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General ideas and difficulties encountered</a:t>
            </a:r>
            <a:endParaRPr lang="zh-TW" altLang="en-US" dirty="0"/>
          </a:p>
        </p:txBody>
      </p:sp>
      <p:sp>
        <p:nvSpPr>
          <p:cNvPr id="3" name="內容版面配置區 2"/>
          <p:cNvSpPr>
            <a:spLocks noGrp="1"/>
          </p:cNvSpPr>
          <p:nvPr>
            <p:ph idx="1"/>
          </p:nvPr>
        </p:nvSpPr>
        <p:spPr/>
        <p:txBody>
          <a:bodyPr>
            <a:normAutofit/>
          </a:bodyPr>
          <a:lstStyle/>
          <a:p>
            <a:r>
              <a:rPr lang="en-US" altLang="zh-TW" dirty="0" smtClean="0"/>
              <a:t>Using the same technique transform PATH2 into PATH3 on tree causes some difficulties:</a:t>
            </a:r>
          </a:p>
          <a:p>
            <a:pPr lvl="1"/>
            <a:r>
              <a:rPr lang="en-US" altLang="zh-TW" dirty="0" smtClean="0"/>
              <a:t>Prune a leaf path may cause additional maintain time for DIGEST2 because of the unsure vertex weight changing</a:t>
            </a:r>
          </a:p>
          <a:p>
            <a:pPr lvl="1"/>
            <a:r>
              <a:rPr lang="en-US" altLang="zh-TW" dirty="0" smtClean="0"/>
              <a:t>To trim the </a:t>
            </a:r>
            <a:r>
              <a:rPr lang="en-US" altLang="zh-TW" dirty="0" err="1" smtClean="0"/>
              <a:t>submatrices</a:t>
            </a:r>
            <a:r>
              <a:rPr lang="en-US" altLang="zh-TW" dirty="0" smtClean="0"/>
              <a:t> on trees like PATH3, steady enough </a:t>
            </a:r>
            <a:r>
              <a:rPr lang="en-US" altLang="zh-TW" dirty="0" err="1" smtClean="0"/>
              <a:t>submatrices</a:t>
            </a:r>
            <a:r>
              <a:rPr lang="en-US" altLang="zh-TW" dirty="0" smtClean="0"/>
              <a:t> might be needed </a:t>
            </a:r>
            <a:r>
              <a:rPr lang="en-US" altLang="zh-TW" dirty="0" err="1" smtClean="0"/>
              <a:t>s.t</a:t>
            </a:r>
            <a:r>
              <a:rPr lang="en-US" altLang="zh-TW" dirty="0" smtClean="0"/>
              <a:t>. each rotation can preserve useful information for the following rotations</a:t>
            </a:r>
            <a:endParaRPr lang="zh-TW"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first problem of </a:t>
            </a:r>
            <a:br>
              <a:rPr lang="en-US" altLang="zh-TW" dirty="0" smtClean="0"/>
            </a:br>
            <a:r>
              <a:rPr lang="en-US" altLang="zh-TW" dirty="0" smtClean="0"/>
              <a:t>algorithm improvement</a:t>
            </a:r>
            <a:endParaRPr lang="zh-TW" altLang="en-US" dirty="0"/>
          </a:p>
        </p:txBody>
      </p:sp>
      <p:sp>
        <p:nvSpPr>
          <p:cNvPr id="3" name="內容版面配置區 2"/>
          <p:cNvSpPr>
            <a:spLocks noGrp="1"/>
          </p:cNvSpPr>
          <p:nvPr>
            <p:ph idx="1"/>
          </p:nvPr>
        </p:nvSpPr>
        <p:spPr/>
        <p:txBody>
          <a:bodyPr/>
          <a:lstStyle/>
          <a:p>
            <a:r>
              <a:rPr lang="en-US" altLang="zh-TW" dirty="0" smtClean="0"/>
              <a:t>Copy tree each rotation in a straight forward way cost too much time (O(</a:t>
            </a:r>
            <a:r>
              <a:rPr lang="en-US" altLang="zh-TW" dirty="0" err="1" smtClean="0"/>
              <a:t>nlog</a:t>
            </a:r>
            <a:r>
              <a:rPr lang="en-US" altLang="zh-TW" dirty="0" smtClean="0"/>
              <a:t>*n) totally)</a:t>
            </a:r>
          </a:p>
          <a:p>
            <a:pPr lvl="1"/>
            <a:r>
              <a:rPr lang="en-US" altLang="zh-TW" dirty="0" smtClean="0"/>
              <a:t>Thus, find a new way to maintain and store the pruned tree and original tree is necessary</a:t>
            </a:r>
            <a:endParaRPr lang="zh-TW"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New structure</a:t>
            </a:r>
            <a:endParaRPr lang="zh-TW" altLang="en-US" dirty="0"/>
          </a:p>
        </p:txBody>
      </p:sp>
      <p:pic>
        <p:nvPicPr>
          <p:cNvPr id="4" name="內容版面配置區 3" descr="new_struct.jpg"/>
          <p:cNvPicPr>
            <a:picLocks noGrp="1" noChangeAspect="1"/>
          </p:cNvPicPr>
          <p:nvPr>
            <p:ph idx="1"/>
          </p:nvPr>
        </p:nvPicPr>
        <p:blipFill>
          <a:blip r:embed="rId2" cstate="print"/>
          <a:stretch>
            <a:fillRect/>
          </a:stretch>
        </p:blipFill>
        <p:spPr>
          <a:xfrm>
            <a:off x="2267744" y="1340768"/>
            <a:ext cx="4797930" cy="4922659"/>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does the structure work?</a:t>
            </a:r>
            <a:endParaRPr lang="zh-TW" altLang="en-US" dirty="0"/>
          </a:p>
        </p:txBody>
      </p:sp>
      <p:sp>
        <p:nvSpPr>
          <p:cNvPr id="3" name="內容版面配置區 2"/>
          <p:cNvSpPr>
            <a:spLocks noGrp="1"/>
          </p:cNvSpPr>
          <p:nvPr>
            <p:ph idx="1"/>
          </p:nvPr>
        </p:nvSpPr>
        <p:spPr/>
        <p:txBody>
          <a:bodyPr/>
          <a:lstStyle/>
          <a:p>
            <a:r>
              <a:rPr lang="en-US" altLang="zh-TW" dirty="0" smtClean="0"/>
              <a:t>When pruning a leaf path, simply remove the value in the table</a:t>
            </a:r>
          </a:p>
          <a:p>
            <a:r>
              <a:rPr lang="en-US" altLang="zh-TW" dirty="0" smtClean="0"/>
              <a:t>After pruning, if a leaf path became the only child of some vertex, move the leaf path to the left of its parent to form a new leaf path</a:t>
            </a:r>
          </a:p>
          <a:p>
            <a:r>
              <a:rPr lang="en-US" altLang="zh-TW" dirty="0" smtClean="0"/>
              <a:t>Use pointer to remember where the </a:t>
            </a:r>
            <a:r>
              <a:rPr lang="en-US" altLang="zh-TW" dirty="0" err="1" smtClean="0"/>
              <a:t>subpaths</a:t>
            </a:r>
            <a:r>
              <a:rPr lang="en-US" altLang="zh-TW" dirty="0" smtClean="0"/>
              <a:t>’ parents are</a:t>
            </a:r>
          </a:p>
          <a:p>
            <a:endParaRPr lang="zh-TW"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Additional value</a:t>
            </a:r>
            <a:endParaRPr lang="zh-TW" altLang="en-US" dirty="0"/>
          </a:p>
        </p:txBody>
      </p:sp>
      <p:sp>
        <p:nvSpPr>
          <p:cNvPr id="3" name="內容版面配置區 2"/>
          <p:cNvSpPr>
            <a:spLocks noGrp="1"/>
          </p:cNvSpPr>
          <p:nvPr>
            <p:ph idx="1"/>
          </p:nvPr>
        </p:nvSpPr>
        <p:spPr/>
        <p:txBody>
          <a:bodyPr/>
          <a:lstStyle/>
          <a:p>
            <a:r>
              <a:rPr lang="en-US" altLang="zh-TW" dirty="0" smtClean="0"/>
              <a:t>Keep the value of each vertex’s all descendants’ weight (including itself) </a:t>
            </a:r>
          </a:p>
          <a:p>
            <a:r>
              <a:rPr lang="en-US" altLang="zh-TW" dirty="0" smtClean="0"/>
              <a:t>These value can be maintained in the same cost as the cost of moving when the right most child is always pruned, which is not always the case. Thus, another mechanism to solve this problem is needed</a:t>
            </a:r>
            <a:endParaRPr lang="zh-TW"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Light path</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 light path is a path’s total weight under current upper bond, otherwise it is a heavy path</a:t>
            </a:r>
          </a:p>
          <a:p>
            <a:r>
              <a:rPr lang="en-US" altLang="zh-TW" dirty="0" smtClean="0"/>
              <a:t>For a light path, maintain its total weight only</a:t>
            </a:r>
          </a:p>
          <a:p>
            <a:r>
              <a:rPr lang="en-US" altLang="zh-TW" dirty="0" smtClean="0"/>
              <a:t>At i</a:t>
            </a:r>
            <a:r>
              <a:rPr lang="en-US" altLang="zh-TW" baseline="-25000" dirty="0" smtClean="0"/>
              <a:t>th</a:t>
            </a:r>
            <a:r>
              <a:rPr lang="en-US" altLang="zh-TW" dirty="0" smtClean="0"/>
              <a:t> rotation after tree being pruned, there will be at most O(n/r</a:t>
            </a:r>
            <a:r>
              <a:rPr lang="en-US" altLang="zh-TW" baseline="-25000" dirty="0" smtClean="0"/>
              <a:t>i</a:t>
            </a:r>
            <a:r>
              <a:rPr lang="en-US" altLang="zh-TW" dirty="0" smtClean="0"/>
              <a:t>) light path with active value. Reduce it to O(n/r</a:t>
            </a:r>
            <a:r>
              <a:rPr lang="en-US" altLang="zh-TW" baseline="-25000" dirty="0" smtClean="0"/>
              <a:t>i</a:t>
            </a:r>
            <a:r>
              <a:rPr lang="en-US" altLang="zh-TW" baseline="30000" dirty="0" smtClean="0"/>
              <a:t>2</a:t>
            </a:r>
            <a:r>
              <a:rPr lang="en-US" altLang="zh-TW" dirty="0" smtClean="0"/>
              <a:t>) by applying the total weight of each light path to MSEARCH</a:t>
            </a:r>
          </a:p>
          <a:p>
            <a:endParaRPr lang="zh-TW"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Heavy path</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Use overlapping </a:t>
            </a:r>
            <a:r>
              <a:rPr lang="en-US" altLang="zh-TW" dirty="0" err="1" smtClean="0"/>
              <a:t>subpath</a:t>
            </a:r>
            <a:r>
              <a:rPr lang="en-US" altLang="zh-TW" dirty="0" smtClean="0"/>
              <a:t> idea to maintain the heavy path</a:t>
            </a:r>
          </a:p>
          <a:p>
            <a:r>
              <a:rPr lang="en-US" altLang="zh-TW" dirty="0" smtClean="0"/>
              <a:t>Each vertex will be included in at most 2 overlapping </a:t>
            </a:r>
            <a:r>
              <a:rPr lang="en-US" altLang="zh-TW" dirty="0" err="1" smtClean="0"/>
              <a:t>subpath</a:t>
            </a:r>
            <a:endParaRPr lang="en-US" altLang="zh-TW" dirty="0" smtClean="0"/>
          </a:p>
          <a:p>
            <a:r>
              <a:rPr lang="en-US" altLang="zh-TW" dirty="0" smtClean="0"/>
              <a:t>For any 2 adjacent overlapping </a:t>
            </a:r>
            <a:r>
              <a:rPr lang="en-US" altLang="zh-TW" dirty="0" err="1" smtClean="0"/>
              <a:t>subpath</a:t>
            </a:r>
            <a:r>
              <a:rPr lang="en-US" altLang="zh-TW" dirty="0" smtClean="0"/>
              <a:t>, the overlapping range should be at least larger than current upper bound to ensure all the possible active value can be generated by those </a:t>
            </a:r>
            <a:r>
              <a:rPr lang="en-US" altLang="zh-TW" dirty="0" err="1" smtClean="0"/>
              <a:t>subpaths</a:t>
            </a:r>
            <a:endParaRPr lang="zh-TW"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To maintain heavy path structure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In the beginning, there’s no heavy path</a:t>
            </a:r>
          </a:p>
          <a:p>
            <a:r>
              <a:rPr lang="en-US" altLang="zh-TW" dirty="0" smtClean="0"/>
              <a:t>Heavy path appear when:</a:t>
            </a:r>
          </a:p>
          <a:p>
            <a:pPr lvl="1"/>
            <a:r>
              <a:rPr lang="en-US" altLang="zh-TW" dirty="0" smtClean="0"/>
              <a:t>Upper bound reduced</a:t>
            </a:r>
          </a:p>
          <a:p>
            <a:pPr lvl="2"/>
            <a:r>
              <a:rPr lang="en-US" altLang="zh-TW" dirty="0" smtClean="0"/>
              <a:t>Set 2 overlapping </a:t>
            </a:r>
            <a:r>
              <a:rPr lang="en-US" altLang="zh-TW" dirty="0" err="1" smtClean="0"/>
              <a:t>subpaths</a:t>
            </a:r>
            <a:r>
              <a:rPr lang="en-US" altLang="zh-TW" dirty="0" smtClean="0"/>
              <a:t> as the first and the last </a:t>
            </a:r>
            <a:r>
              <a:rPr lang="en-US" altLang="zh-TW" dirty="0" err="1" smtClean="0"/>
              <a:t>subpath</a:t>
            </a:r>
            <a:r>
              <a:rPr lang="en-US" altLang="zh-TW" dirty="0" smtClean="0"/>
              <a:t> which both cover the whole path</a:t>
            </a:r>
          </a:p>
          <a:p>
            <a:pPr lvl="1"/>
            <a:r>
              <a:rPr lang="en-US" altLang="zh-TW" dirty="0" smtClean="0"/>
              <a:t>Path concatenation</a:t>
            </a:r>
          </a:p>
          <a:p>
            <a:pPr lvl="2"/>
            <a:r>
              <a:rPr lang="en-US" altLang="zh-TW" dirty="0" smtClean="0"/>
              <a:t>There will be 3 cases</a:t>
            </a:r>
          </a:p>
          <a:p>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7309</TotalTime>
  <Words>2752</Words>
  <Application>Microsoft Office PowerPoint</Application>
  <PresentationFormat>如螢幕大小 (4:3)</PresentationFormat>
  <Paragraphs>571</Paragraphs>
  <Slides>105</Slides>
  <Notes>35</Notes>
  <HiddenSlides>0</HiddenSlides>
  <MMClips>0</MMClips>
  <ScaleCrop>false</ScaleCrop>
  <HeadingPairs>
    <vt:vector size="4" baseType="variant">
      <vt:variant>
        <vt:lpstr>佈景主題</vt:lpstr>
      </vt:variant>
      <vt:variant>
        <vt:i4>1</vt:i4>
      </vt:variant>
      <vt:variant>
        <vt:lpstr>投影片標題</vt:lpstr>
      </vt:variant>
      <vt:variant>
        <vt:i4>105</vt:i4>
      </vt:variant>
    </vt:vector>
  </HeadingPairs>
  <TitlesOfParts>
    <vt:vector size="106" baseType="lpstr">
      <vt:lpstr>Office 佈景主題</vt:lpstr>
      <vt:lpstr>投影片 1</vt:lpstr>
      <vt:lpstr>Outline</vt:lpstr>
      <vt:lpstr>Tree partition(1/2)</vt:lpstr>
      <vt:lpstr>Tree partition(2/2)</vt:lpstr>
      <vt:lpstr>History</vt:lpstr>
      <vt:lpstr>FTEST0</vt:lpstr>
      <vt:lpstr>FTEST0</vt:lpstr>
      <vt:lpstr>FTEST0</vt:lpstr>
      <vt:lpstr>FTEST0</vt:lpstr>
      <vt:lpstr>FTEST0(reverse)</vt:lpstr>
      <vt:lpstr>FTEST0(reverse)</vt:lpstr>
      <vt:lpstr>FTEST0(reverse)</vt:lpstr>
      <vt:lpstr>M(P)</vt:lpstr>
      <vt:lpstr>MSEARCH</vt:lpstr>
      <vt:lpstr>MSEARCH</vt:lpstr>
      <vt:lpstr>MSEARCH</vt:lpstr>
      <vt:lpstr>MSEARCH</vt:lpstr>
      <vt:lpstr>MSEARCH</vt:lpstr>
      <vt:lpstr>MSEARCH</vt:lpstr>
      <vt:lpstr>MSEARCH</vt:lpstr>
      <vt:lpstr>MSEARCH</vt:lpstr>
      <vt:lpstr>MSEARCH</vt:lpstr>
      <vt:lpstr>MSEARCH</vt:lpstr>
      <vt:lpstr>MSEARCH</vt:lpstr>
      <vt:lpstr>MSEARCH</vt:lpstr>
      <vt:lpstr>Partitioning a Path</vt:lpstr>
      <vt:lpstr>Partitioning a path</vt:lpstr>
      <vt:lpstr>Algorithm PATH1</vt:lpstr>
      <vt:lpstr> </vt:lpstr>
      <vt:lpstr>Algorithm PATH1</vt:lpstr>
      <vt:lpstr> </vt:lpstr>
      <vt:lpstr>Algorithm PATH1</vt:lpstr>
      <vt:lpstr>𝑀𝑆𝐸𝐴𝑅𝐶𝐻 using feasibility test 𝐹𝑇𝐸𝑆𝑇0</vt:lpstr>
      <vt:lpstr>Algorithm PATH1</vt:lpstr>
      <vt:lpstr>Compute functions using 𝐷𝐼𝐺𝐸𝑆𝑇1</vt:lpstr>
      <vt:lpstr> </vt:lpstr>
      <vt:lpstr>Algorithm PATH1</vt:lpstr>
      <vt:lpstr>投影片 38</vt:lpstr>
      <vt:lpstr>Algorithm PATH1</vt:lpstr>
      <vt:lpstr>Example (1/6)</vt:lpstr>
      <vt:lpstr>Example (2/6)</vt:lpstr>
      <vt:lpstr>Example (3/6)</vt:lpstr>
      <vt:lpstr>Example (4/6)</vt:lpstr>
      <vt:lpstr>Example (5/6)</vt:lpstr>
      <vt:lpstr>Example (6/6)</vt:lpstr>
      <vt:lpstr>Complexity of Algorithm PATH1</vt:lpstr>
      <vt:lpstr>𝑀𝑆𝐸𝐴𝑅𝐶𝐻 using feasibility test 𝐹𝑇𝐸𝑆𝑇0.</vt:lpstr>
      <vt:lpstr>Complexity of Algorithm PATH1</vt:lpstr>
      <vt:lpstr>Compute functions using 𝐷𝐼𝐺𝐸𝑆𝑇1</vt:lpstr>
      <vt:lpstr>Complexity of Algorithm PATH1</vt:lpstr>
      <vt:lpstr>𝑀𝑆𝐸𝐴𝑅𝐶𝐻 using feasibility test 𝐹𝑇𝐸𝑆𝑇1</vt:lpstr>
      <vt:lpstr>𝑀𝑆𝐸𝐴𝑅𝐶𝐻 using feasibility test 𝐹𝑇𝐸𝑆𝑇1</vt:lpstr>
      <vt:lpstr>𝑀𝑆𝐸𝐴𝑅𝐶𝐻 using feasibility test 𝐹𝑇𝐸𝑆𝑇1</vt:lpstr>
      <vt:lpstr>Complexity of Algorithm PATH1</vt:lpstr>
      <vt:lpstr>PATH2</vt:lpstr>
      <vt:lpstr>投影片 56</vt:lpstr>
      <vt:lpstr>Complexity of PATH2</vt:lpstr>
      <vt:lpstr>PATH3: Linear time path partitioning</vt:lpstr>
      <vt:lpstr>Before we start…</vt:lpstr>
      <vt:lpstr>The main idea to speed up PATH2</vt:lpstr>
      <vt:lpstr>The first part: a new digest way </vt:lpstr>
      <vt:lpstr>DIGEST2</vt:lpstr>
      <vt:lpstr>When to do DIGEST2</vt:lpstr>
      <vt:lpstr>How to do DIGEST2</vt:lpstr>
      <vt:lpstr>How to do DIGEST2: Step by step</vt:lpstr>
      <vt:lpstr>Time complexity of DIGEST2</vt:lpstr>
      <vt:lpstr>Trim the matrix</vt:lpstr>
      <vt:lpstr>Trim the matrix: process thin matrices</vt:lpstr>
      <vt:lpstr>Trim the matrix:  process thin matrices(cont.)</vt:lpstr>
      <vt:lpstr>Trim the matrix: trim the small part </vt:lpstr>
      <vt:lpstr>Trim the matrix:  build possible area and find intersection</vt:lpstr>
      <vt:lpstr>Trim the matrix:  build possible area and find intersection (cont.)</vt:lpstr>
      <vt:lpstr>PATH3</vt:lpstr>
      <vt:lpstr>Before complexity analysis: Reviewing theorem 2.1</vt:lpstr>
      <vt:lpstr>Time complexity of trimming process</vt:lpstr>
      <vt:lpstr>Time complexity of trimming process (cont.)</vt:lpstr>
      <vt:lpstr>Tree Partitioning</vt:lpstr>
      <vt:lpstr>Methods</vt:lpstr>
      <vt:lpstr>Edge partition</vt:lpstr>
      <vt:lpstr>Vertex partition</vt:lpstr>
      <vt:lpstr>r-partition</vt:lpstr>
      <vt:lpstr>Method 1</vt:lpstr>
      <vt:lpstr>Method 1</vt:lpstr>
      <vt:lpstr>Method 1</vt:lpstr>
      <vt:lpstr>Method 1</vt:lpstr>
      <vt:lpstr>Method 1</vt:lpstr>
      <vt:lpstr>Method 1</vt:lpstr>
      <vt:lpstr>Method 1</vt:lpstr>
      <vt:lpstr>Method 2</vt:lpstr>
      <vt:lpstr>Method 2</vt:lpstr>
      <vt:lpstr>Tree3: Linear Tree partitioning</vt:lpstr>
      <vt:lpstr>General ideas and difficulties encountered</vt:lpstr>
      <vt:lpstr>The first problem of  algorithm improvement</vt:lpstr>
      <vt:lpstr>New structure</vt:lpstr>
      <vt:lpstr>How does the structure work?</vt:lpstr>
      <vt:lpstr>Additional value</vt:lpstr>
      <vt:lpstr>Light path</vt:lpstr>
      <vt:lpstr>Heavy path</vt:lpstr>
      <vt:lpstr>To maintain heavy path structure</vt:lpstr>
      <vt:lpstr>To maintain heavy path structure(cont.)</vt:lpstr>
      <vt:lpstr>Light/Heavy path mechanism</vt:lpstr>
      <vt:lpstr>Building the RB-tree</vt:lpstr>
      <vt:lpstr>TREE3</vt:lpstr>
      <vt:lpstr>The time complexity for TREE3</vt:lpstr>
      <vt:lpstr>The time complexity for TREE3(cont.)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nico</dc:creator>
  <cp:lastModifiedBy>perfectcamel</cp:lastModifiedBy>
  <cp:revision>213</cp:revision>
  <dcterms:created xsi:type="dcterms:W3CDTF">2011-12-28T07:25:52Z</dcterms:created>
  <dcterms:modified xsi:type="dcterms:W3CDTF">2012-01-10T17:23:16Z</dcterms:modified>
</cp:coreProperties>
</file>