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24" r:id="rId1"/>
  </p:sldMasterIdLst>
  <p:notesMasterIdLst>
    <p:notesMasterId r:id="rId19"/>
  </p:notesMasterIdLst>
  <p:handoutMasterIdLst>
    <p:handoutMasterId r:id="rId20"/>
  </p:handoutMasterIdLst>
  <p:sldIdLst>
    <p:sldId id="357" r:id="rId2"/>
    <p:sldId id="358" r:id="rId3"/>
    <p:sldId id="387" r:id="rId4"/>
    <p:sldId id="338" r:id="rId5"/>
    <p:sldId id="309" r:id="rId6"/>
    <p:sldId id="359" r:id="rId7"/>
    <p:sldId id="335" r:id="rId8"/>
    <p:sldId id="360" r:id="rId9"/>
    <p:sldId id="361" r:id="rId10"/>
    <p:sldId id="336" r:id="rId11"/>
    <p:sldId id="364" r:id="rId12"/>
    <p:sldId id="365" r:id="rId13"/>
    <p:sldId id="367" r:id="rId14"/>
    <p:sldId id="368" r:id="rId15"/>
    <p:sldId id="371" r:id="rId16"/>
    <p:sldId id="362" r:id="rId17"/>
    <p:sldId id="386" r:id="rId18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2702"/>
    <a:srgbClr val="0000CC"/>
    <a:srgbClr val="0000FF"/>
    <a:srgbClr val="2D16D6"/>
    <a:srgbClr val="3333FF"/>
    <a:srgbClr val="000066"/>
    <a:srgbClr val="33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6" autoAdjust="0"/>
    <p:restoredTop sz="78597" autoAdjust="0"/>
  </p:normalViewPr>
  <p:slideViewPr>
    <p:cSldViewPr>
      <p:cViewPr>
        <p:scale>
          <a:sx n="60" d="100"/>
          <a:sy n="60" d="100"/>
        </p:scale>
        <p:origin x="-75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5CBCE0-E632-46FB-89DC-AC715906C1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3722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3563F4F-67F0-470A-9F06-C8EC69274B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4449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28D496C-4B7A-429F-9CAB-03784CFFC805}" type="slidenum">
              <a:rPr lang="en-US" altLang="zh-TW" smtClean="0"/>
              <a:pPr eaLnBrk="1" hangingPunct="1"/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b="1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mtClean="0"/>
          </a:p>
          <a:p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985949E9-CE89-42C9-AA42-A1C8FC3FD0E0}" type="slidenum">
              <a:rPr lang="en-US" altLang="zh-TW" smtClean="0"/>
              <a:pPr eaLnBrk="1" hangingPunct="1"/>
              <a:t>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A995AAA-A164-4310-8AA9-BD4F3A39A41E}" type="slidenum">
              <a:rPr lang="en-US" altLang="zh-TW" smtClean="0"/>
              <a:pPr eaLnBrk="1" hangingPunct="1"/>
              <a:t>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526B4CC-AD3B-4C64-BD17-DE255E45C9DB}" type="slidenum">
              <a:rPr lang="en-US" altLang="zh-TW" smtClean="0"/>
              <a:pPr eaLnBrk="1" hangingPunct="1"/>
              <a:t>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241DBA9-45D5-42C6-BBF9-B69FB51B9D5F}" type="slidenum">
              <a:rPr lang="en-US" altLang="zh-TW" smtClean="0"/>
              <a:pPr eaLnBrk="1" hangingPunct="1"/>
              <a:t>10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2010/4/2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1829-A25C-473B-9621-DAA10114C0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809701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2010/4/2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65CF4-1091-4C3B-8C38-DF3693DBEA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652082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2010/4/2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C63DA-61EE-4AB6-9BBC-5FCEA446DF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845132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2010/4/2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8402B-74D1-4E4A-9A1E-8BAB4F7D98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517070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2010/4/2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FF11B-FBD2-4E8C-B751-9C111BC359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76684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2010/4/2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ABDA3-1DD9-44A9-87CA-BA5E6FFF42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17969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2010/4/2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2A255-80DA-450B-AFA9-2D33FFB660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74098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2010/4/2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A70B2-5D31-48F3-82AA-AB6A89A06A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446165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2010/4/2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B6D17-C85F-4706-B639-EE365F2B97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645341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2010/4/2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50192-3D35-43BC-9A28-AC37CC4533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971936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2010/4/2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F61EC-B7C2-4549-9C0A-F9D566BDE1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81828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2010/4/2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2CF6C-F1E2-4AB6-B921-6D343A0C92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71688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2010/4/2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5C405EE-4AA1-435E-ACB7-66ACA98EB1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7" r:id="rId1"/>
    <p:sldLayoutId id="2147485268" r:id="rId2"/>
    <p:sldLayoutId id="2147485277" r:id="rId3"/>
    <p:sldLayoutId id="2147485269" r:id="rId4"/>
    <p:sldLayoutId id="2147485270" r:id="rId5"/>
    <p:sldLayoutId id="2147485271" r:id="rId6"/>
    <p:sldLayoutId id="2147485272" r:id="rId7"/>
    <p:sldLayoutId id="2147485273" r:id="rId8"/>
    <p:sldLayoutId id="2147485274" r:id="rId9"/>
    <p:sldLayoutId id="2147485275" r:id="rId10"/>
    <p:sldLayoutId id="2147485276" r:id="rId11"/>
    <p:sldLayoutId id="2147485278" r:id="rId12"/>
  </p:sldLayoutIdLst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微軟正黑體" pitchFamily="34" charset="-12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微軟正黑體" pitchFamily="34" charset="-12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微軟正黑體" pitchFamily="34" charset="-12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微軟正黑體" pitchFamily="34" charset="-12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微軟正黑體" pitchFamily="34" charset="-12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微軟正黑體" pitchFamily="34" charset="-12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微軟正黑體" pitchFamily="34" charset="-12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61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2051720" y="5617046"/>
            <a:ext cx="5143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Speaker: Li-Sheng Chen</a:t>
            </a:r>
            <a:endParaRPr lang="zh-TW" altLang="en-US" sz="2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7ECA887-A8DD-4E97-B3F9-99C980A67703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4101" name="矩形 11"/>
          <p:cNvSpPr>
            <a:spLocks noChangeArrowheads="1"/>
          </p:cNvSpPr>
          <p:nvPr/>
        </p:nvSpPr>
        <p:spPr bwMode="auto">
          <a:xfrm>
            <a:off x="3635375" y="6065838"/>
            <a:ext cx="19812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Jan 2, 2012</a:t>
            </a:r>
            <a:endParaRPr lang="zh-TW" alt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-180975" y="2133600"/>
            <a:ext cx="9217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zh-TW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EOBDBR: an Efficient Optimum Branching-Based Distributed Broadcast Routing Protocol for Wireless Ad Hoc Networks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092796" y="5661248"/>
            <a:ext cx="5143500" cy="43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ts val="3000"/>
              </a:lnSpc>
            </a:pPr>
            <a:endParaRPr lang="en-US" altLang="zh-TW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28625" y="765175"/>
                <a:ext cx="8715375" cy="5857875"/>
              </a:xfrm>
            </p:spPr>
            <p:txBody>
              <a:bodyPr/>
              <a:lstStyle/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Input:</a:t>
                </a: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OB           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// Optimum Branching  rooted  at 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zh-TW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Neighbors_Set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zh-TW" altLang="en-US" sz="1400" dirty="0" smtClean="0">
                    <a:solidFill>
                      <a:schemeClr val="accent1">
                        <a:lumMod val="75000"/>
                      </a:schemeClr>
                    </a:solidFill>
                    <a:latin typeface="新細明體" pitchFamily="18" charset="-120"/>
                    <a:cs typeface="Times New Roman" pitchFamily="18" charset="0"/>
                  </a:rPr>
                  <a:t>∀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OB</a:t>
                </a:r>
                <a:endParaRPr lang="zh-TW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Upstreams_Set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   //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The set  of  node 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i’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  upstream nodes     </a:t>
                </a:r>
                <a:r>
                  <a:rPr lang="zh-TW" altLang="en-US" sz="1400" dirty="0" smtClean="0">
                    <a:solidFill>
                      <a:schemeClr val="accent1">
                        <a:lumMod val="75000"/>
                      </a:schemeClr>
                    </a:solidFill>
                    <a:latin typeface="新細明體" pitchFamily="18" charset="-120"/>
                  </a:rPr>
                  <a:t>∀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OB</a:t>
                </a:r>
                <a:endParaRPr lang="zh-TW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Output:</a:t>
                </a:r>
                <a:r>
                  <a:rPr lang="en-US" altLang="zh-TW" sz="14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Set 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       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//The set of unnecessary transmission nodes in OB</a:t>
                </a:r>
                <a:endParaRPr lang="zh-TW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14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Begin</a:t>
                </a: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S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zh-TW" altLang="en-US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∅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For each node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update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Neighbors_Set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according to node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’s  adjusted  transmission  power.</a:t>
                </a:r>
                <a:endParaRPr lang="zh-TW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If  ( node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altLang="zh-TW" sz="1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Neighbors_Set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&amp;&amp; 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Neighbors_Set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zh-TW" sz="20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sz="18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Neighbors_Set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(j)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 ∅    &amp;&amp; 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isn’t 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’s parent  node)</a:t>
                </a:r>
                <a:endParaRPr lang="zh-TW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Then  add  node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to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zh-TW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End if</a:t>
                </a:r>
                <a:endParaRPr lang="zh-TW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If  (number of  elements of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Upstreams_Set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TW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≥</m:t>
                    </m:r>
                  </m:oMath>
                </a14:m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2)</a:t>
                </a: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Then</a:t>
                </a:r>
                <a:r>
                  <a:rPr lang="zh-TW" altLang="en-US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take any two nodes 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Upstreams_Set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If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Neighbors_Set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(x) </a:t>
                </a:r>
                <a:r>
                  <a:rPr lang="en-US" altLang="zh-TW" sz="20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Neighbors_Set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(y)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∅  or {x})</a:t>
                </a:r>
                <a:endParaRPr lang="zh-TW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Then add  node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to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End if</a:t>
                </a:r>
                <a:endParaRPr lang="zh-TW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End if</a:t>
                </a:r>
                <a:endParaRPr lang="zh-TW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Return 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ts val="14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End</a:t>
                </a:r>
                <a:endParaRPr lang="zh-TW" altLang="en-US" sz="14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290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625" y="765175"/>
                <a:ext cx="8715375" cy="5857875"/>
              </a:xfrm>
              <a:blipFill rotWithShape="1">
                <a:blip r:embed="rId3"/>
                <a:stretch>
                  <a:fillRect l="-140" t="-7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0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69F5CA-51EE-4099-94EB-4745D1CEDDCA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7415" name="矩形 9"/>
          <p:cNvSpPr>
            <a:spLocks noChangeArrowheads="1"/>
          </p:cNvSpPr>
          <p:nvPr/>
        </p:nvSpPr>
        <p:spPr bwMode="auto">
          <a:xfrm>
            <a:off x="285750" y="158750"/>
            <a:ext cx="5494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FF"/>
              </a:buClr>
            </a:pPr>
            <a:r>
              <a:rPr kumimoji="0" lang="en-US" altLang="zh-TW" sz="2400" b="1">
                <a:solidFill>
                  <a:schemeClr val="tx2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Algorithm Sweep (Optimum Branching)</a:t>
            </a:r>
            <a:endParaRPr kumimoji="0" lang="zh-TW" altLang="en-US" sz="2400" b="1">
              <a:solidFill>
                <a:schemeClr val="tx2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8"/>
          <p:cNvSpPr txBox="1">
            <a:spLocks noChangeArrowheads="1"/>
          </p:cNvSpPr>
          <p:nvPr/>
        </p:nvSpPr>
        <p:spPr bwMode="auto">
          <a:xfrm>
            <a:off x="3184525" y="149225"/>
            <a:ext cx="174783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2214563" y="1985963"/>
            <a:ext cx="5357812" cy="2808287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Node 2 : </a:t>
            </a:r>
            <a:r>
              <a:rPr kumimoji="0" lang="en-US" altLang="zh-TW" sz="14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Neighbor_Set</a:t>
            </a: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 Node 2) – </a:t>
            </a:r>
            <a:r>
              <a:rPr kumimoji="0" lang="en-US" altLang="zh-TW" sz="14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Neighbor_Set</a:t>
            </a: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 Node R) </a:t>
            </a:r>
          </a:p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= { 2, 3, 4, 7} – { R, 2, 4, 5} = { 3, 7}</a:t>
            </a:r>
          </a:p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Node 3: </a:t>
            </a:r>
            <a:r>
              <a:rPr kumimoji="0" lang="en-US" altLang="zh-TW" sz="14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Neighbor_Set</a:t>
            </a: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 Node 3) – </a:t>
            </a:r>
            <a:r>
              <a:rPr kumimoji="0" lang="en-US" altLang="zh-TW" sz="14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Neighbor_Set</a:t>
            </a: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 Node 2) </a:t>
            </a:r>
          </a:p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= { 2, 3, 4} – { 2, 3, 4, 7 } = Ø </a:t>
            </a:r>
          </a:p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</a:t>
            </a:r>
            <a:r>
              <a:rPr kumimoji="0" lang="en-US" altLang="zh-TW" sz="1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=&gt; Node 3 is a unnecessary transmission node</a:t>
            </a:r>
          </a:p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Node 5: </a:t>
            </a:r>
            <a:r>
              <a:rPr kumimoji="0" lang="en-US" altLang="zh-TW" sz="14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Neighbor_Set</a:t>
            </a: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 Node 5) – </a:t>
            </a:r>
            <a:r>
              <a:rPr kumimoji="0" lang="en-US" altLang="zh-TW" sz="14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Neighbor_Set</a:t>
            </a: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 Node R) </a:t>
            </a:r>
          </a:p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= { 5, 7 } – {R, 2, 4, 5} = { 7}</a:t>
            </a:r>
          </a:p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Node 7: </a:t>
            </a:r>
            <a:r>
              <a:rPr kumimoji="0" lang="en-US" altLang="zh-TW" sz="14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Neighbor_Set</a:t>
            </a: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 Node 7) – </a:t>
            </a:r>
            <a:r>
              <a:rPr kumimoji="0" lang="en-US" altLang="zh-TW" sz="14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Neighbor_Set</a:t>
            </a: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 Node5 ) </a:t>
            </a:r>
          </a:p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= { 2, 5, 6, 7} – { 5, 7 } = { 2, 6 } </a:t>
            </a: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2214563" y="4914900"/>
            <a:ext cx="5589587" cy="1728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Node 2 : </a:t>
            </a:r>
            <a:r>
              <a:rPr kumimoji="0" lang="en-US" altLang="zh-TW" sz="14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Neighbor_Set</a:t>
            </a: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 Node 2) – </a:t>
            </a:r>
            <a:r>
              <a:rPr kumimoji="0" lang="en-US" altLang="zh-TW" sz="14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Neighbor_Set</a:t>
            </a: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 Node 5) </a:t>
            </a:r>
          </a:p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= { 2, 3, 4, 7} – { 5, 7} = { 2, 3, 4}</a:t>
            </a:r>
          </a:p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Node 5: </a:t>
            </a:r>
            <a:r>
              <a:rPr kumimoji="0" lang="en-US" altLang="zh-TW" sz="14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Neighbor_Set</a:t>
            </a: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 Node 5) – </a:t>
            </a:r>
            <a:r>
              <a:rPr kumimoji="0" lang="en-US" altLang="zh-TW" sz="1400" b="1" dirty="0" err="1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Neighbor_Set</a:t>
            </a: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 Node 2) </a:t>
            </a:r>
          </a:p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= { 5, 7 } – { 2, 3, 4, 7} = {5} 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TW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=&gt; Node 5 is a unnecessary transmission node </a:t>
            </a: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2268538" y="1414463"/>
            <a:ext cx="5589587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kumimoji="0" lang="en-US" altLang="zh-TW" sz="15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Leaf nodes don’t need re-broadcast </a:t>
            </a:r>
          </a:p>
        </p:txBody>
      </p:sp>
      <p:sp>
        <p:nvSpPr>
          <p:cNvPr id="38" name="Rectangle 8"/>
          <p:cNvSpPr txBox="1">
            <a:spLocks noChangeArrowheads="1"/>
          </p:cNvSpPr>
          <p:nvPr/>
        </p:nvSpPr>
        <p:spPr>
          <a:xfrm>
            <a:off x="1071563" y="1414463"/>
            <a:ext cx="857250" cy="428625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kumimoji="0" lang="en-US" altLang="zh-TW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Step 1:</a:t>
            </a: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1071563" y="1843088"/>
            <a:ext cx="2087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TW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2:</a:t>
            </a: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1127125" y="4772025"/>
            <a:ext cx="2087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TW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Step 3:</a:t>
            </a:r>
          </a:p>
        </p:txBody>
      </p:sp>
      <p:sp>
        <p:nvSpPr>
          <p:cNvPr id="21513" name="矩形 41"/>
          <p:cNvSpPr>
            <a:spLocks noChangeArrowheads="1"/>
          </p:cNvSpPr>
          <p:nvPr/>
        </p:nvSpPr>
        <p:spPr bwMode="auto">
          <a:xfrm>
            <a:off x="463550" y="692150"/>
            <a:ext cx="8429625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altLang="zh-TW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Sweeping for Eliminating Unnecessary Transmissions</a:t>
            </a:r>
          </a:p>
        </p:txBody>
      </p:sp>
      <p:sp>
        <p:nvSpPr>
          <p:cNvPr id="19466" name="投影片編號版面配置區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15551A4-5085-483F-97BF-B71CAB5BC334}" type="slidenum">
              <a:rPr lang="en-US" altLang="zh-TW" smtClean="0"/>
              <a:pPr>
                <a:defRPr/>
              </a:pPr>
              <a:t>11</a:t>
            </a:fld>
            <a:endParaRPr lang="en-US" altLang="zh-TW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04"/>
          <p:cNvSpPr>
            <a:spLocks noChangeAspect="1" noChangeArrowheads="1"/>
          </p:cNvSpPr>
          <p:nvPr/>
        </p:nvSpPr>
        <p:spPr bwMode="auto">
          <a:xfrm>
            <a:off x="714375" y="1214438"/>
            <a:ext cx="7358063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28" name="矩形 94"/>
          <p:cNvSpPr>
            <a:spLocks noChangeArrowheads="1"/>
          </p:cNvSpPr>
          <p:nvPr/>
        </p:nvSpPr>
        <p:spPr bwMode="auto">
          <a:xfrm>
            <a:off x="428625" y="744538"/>
            <a:ext cx="91440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altLang="zh-TW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Sweeping for Eliminating Unnecessary Transmissions</a:t>
            </a:r>
            <a:endParaRPr lang="zh-TW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6" name="Rectangle 88"/>
          <p:cNvSpPr>
            <a:spLocks noChangeArrowheads="1"/>
          </p:cNvSpPr>
          <p:nvPr/>
        </p:nvSpPr>
        <p:spPr bwMode="auto">
          <a:xfrm>
            <a:off x="971550" y="1268413"/>
            <a:ext cx="1428750" cy="4460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Example:</a:t>
            </a:r>
          </a:p>
        </p:txBody>
      </p:sp>
      <p:sp>
        <p:nvSpPr>
          <p:cNvPr id="19461" name="Rectangle 10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9462" name="Line 78"/>
          <p:cNvSpPr>
            <a:spLocks noChangeShapeType="1"/>
          </p:cNvSpPr>
          <p:nvPr/>
        </p:nvSpPr>
        <p:spPr bwMode="auto">
          <a:xfrm flipV="1">
            <a:off x="5370513" y="3236913"/>
            <a:ext cx="974725" cy="62230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3" name="Line 79"/>
          <p:cNvSpPr>
            <a:spLocks noChangeShapeType="1"/>
          </p:cNvSpPr>
          <p:nvPr/>
        </p:nvSpPr>
        <p:spPr bwMode="auto">
          <a:xfrm>
            <a:off x="4786313" y="5380038"/>
            <a:ext cx="1079500" cy="549275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4" name="Line 78"/>
          <p:cNvSpPr>
            <a:spLocks noChangeShapeType="1"/>
          </p:cNvSpPr>
          <p:nvPr/>
        </p:nvSpPr>
        <p:spPr bwMode="auto">
          <a:xfrm flipV="1">
            <a:off x="5383213" y="3221038"/>
            <a:ext cx="974725" cy="6223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5" name="Line 79"/>
          <p:cNvSpPr>
            <a:spLocks noChangeShapeType="1"/>
          </p:cNvSpPr>
          <p:nvPr/>
        </p:nvSpPr>
        <p:spPr bwMode="auto">
          <a:xfrm>
            <a:off x="4786313" y="5389563"/>
            <a:ext cx="1071562" cy="53975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6" name="Oval 103"/>
          <p:cNvSpPr>
            <a:spLocks noChangeArrowheads="1"/>
          </p:cNvSpPr>
          <p:nvPr/>
        </p:nvSpPr>
        <p:spPr bwMode="auto">
          <a:xfrm>
            <a:off x="3113088" y="2678113"/>
            <a:ext cx="573087" cy="573087"/>
          </a:xfrm>
          <a:prstGeom prst="ellipse">
            <a:avLst/>
          </a:prstGeom>
          <a:solidFill>
            <a:srgbClr val="0000FF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3000"/>
              </a:lnSpc>
            </a:pPr>
            <a:r>
              <a:rPr lang="en-US" altLang="zh-TW" sz="2000" b="1">
                <a:solidFill>
                  <a:srgbClr val="FFFFFF"/>
                </a:solidFill>
              </a:rPr>
              <a:t>R</a:t>
            </a:r>
            <a:endParaRPr lang="en-US" altLang="zh-TW" sz="2000"/>
          </a:p>
        </p:txBody>
      </p:sp>
      <p:sp>
        <p:nvSpPr>
          <p:cNvPr id="19467" name="Oval 102"/>
          <p:cNvSpPr>
            <a:spLocks noChangeArrowheads="1"/>
          </p:cNvSpPr>
          <p:nvPr/>
        </p:nvSpPr>
        <p:spPr bwMode="auto">
          <a:xfrm>
            <a:off x="2373313" y="4532313"/>
            <a:ext cx="573087" cy="573087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zh-TW" altLang="zh-TW" sz="2000" b="1">
                <a:solidFill>
                  <a:srgbClr val="FFFFFF"/>
                </a:solidFill>
              </a:rPr>
              <a:t>5</a:t>
            </a:r>
            <a:endParaRPr lang="zh-TW" altLang="zh-TW" sz="2000"/>
          </a:p>
        </p:txBody>
      </p:sp>
      <p:sp>
        <p:nvSpPr>
          <p:cNvPr id="19468" name="Line 101"/>
          <p:cNvSpPr>
            <a:spLocks noChangeShapeType="1"/>
          </p:cNvSpPr>
          <p:nvPr/>
        </p:nvSpPr>
        <p:spPr bwMode="auto">
          <a:xfrm flipV="1">
            <a:off x="3594100" y="2114550"/>
            <a:ext cx="1328738" cy="642938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9" name="Line 100"/>
          <p:cNvSpPr>
            <a:spLocks noChangeShapeType="1"/>
          </p:cNvSpPr>
          <p:nvPr/>
        </p:nvSpPr>
        <p:spPr bwMode="auto">
          <a:xfrm flipH="1">
            <a:off x="5332413" y="3094038"/>
            <a:ext cx="909637" cy="593725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0" name="Line 99"/>
          <p:cNvSpPr>
            <a:spLocks noChangeShapeType="1"/>
          </p:cNvSpPr>
          <p:nvPr/>
        </p:nvSpPr>
        <p:spPr bwMode="auto">
          <a:xfrm flipV="1">
            <a:off x="5046663" y="2400300"/>
            <a:ext cx="28575" cy="1144588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1" name="Oval 98"/>
          <p:cNvSpPr>
            <a:spLocks noChangeArrowheads="1"/>
          </p:cNvSpPr>
          <p:nvPr/>
        </p:nvSpPr>
        <p:spPr bwMode="auto">
          <a:xfrm>
            <a:off x="4795838" y="3557588"/>
            <a:ext cx="574675" cy="569912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zh-TW" altLang="zh-TW" sz="20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9472" name="Oval 97"/>
          <p:cNvSpPr>
            <a:spLocks noChangeArrowheads="1"/>
          </p:cNvSpPr>
          <p:nvPr/>
        </p:nvSpPr>
        <p:spPr bwMode="auto">
          <a:xfrm>
            <a:off x="4256088" y="5049838"/>
            <a:ext cx="573087" cy="569912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zh-TW" altLang="zh-TW" sz="2000" b="1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9473" name="Line 96"/>
          <p:cNvSpPr>
            <a:spLocks noChangeShapeType="1"/>
          </p:cNvSpPr>
          <p:nvPr/>
        </p:nvSpPr>
        <p:spPr bwMode="auto">
          <a:xfrm>
            <a:off x="5497513" y="2214563"/>
            <a:ext cx="862012" cy="55880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4" name="Line 95"/>
          <p:cNvSpPr>
            <a:spLocks noChangeShapeType="1"/>
          </p:cNvSpPr>
          <p:nvPr/>
        </p:nvSpPr>
        <p:spPr bwMode="auto">
          <a:xfrm flipH="1">
            <a:off x="4602163" y="4084638"/>
            <a:ext cx="304800" cy="99060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5" name="Line 94"/>
          <p:cNvSpPr>
            <a:spLocks noChangeShapeType="1"/>
          </p:cNvSpPr>
          <p:nvPr/>
        </p:nvSpPr>
        <p:spPr bwMode="auto">
          <a:xfrm flipH="1" flipV="1">
            <a:off x="2879725" y="4992688"/>
            <a:ext cx="1376363" cy="46990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6" name="Line 93"/>
          <p:cNvSpPr>
            <a:spLocks noChangeShapeType="1"/>
          </p:cNvSpPr>
          <p:nvPr/>
        </p:nvSpPr>
        <p:spPr bwMode="auto">
          <a:xfrm flipH="1">
            <a:off x="5197475" y="2416175"/>
            <a:ext cx="47625" cy="1141413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7" name="Line 92"/>
          <p:cNvSpPr>
            <a:spLocks noChangeShapeType="1"/>
          </p:cNvSpPr>
          <p:nvPr/>
        </p:nvSpPr>
        <p:spPr bwMode="auto">
          <a:xfrm flipV="1">
            <a:off x="4768850" y="4116388"/>
            <a:ext cx="306388" cy="1012825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8" name="Line 91"/>
          <p:cNvSpPr>
            <a:spLocks noChangeShapeType="1"/>
          </p:cNvSpPr>
          <p:nvPr/>
        </p:nvSpPr>
        <p:spPr bwMode="auto">
          <a:xfrm flipV="1">
            <a:off x="2708275" y="3200400"/>
            <a:ext cx="520700" cy="1331913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9" name="Line 90"/>
          <p:cNvSpPr>
            <a:spLocks noChangeShapeType="1"/>
          </p:cNvSpPr>
          <p:nvPr/>
        </p:nvSpPr>
        <p:spPr bwMode="auto">
          <a:xfrm flipH="1">
            <a:off x="3681413" y="2298700"/>
            <a:ext cx="1341437" cy="67310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80" name="Text Box 89"/>
          <p:cNvSpPr txBox="1">
            <a:spLocks noChangeArrowheads="1"/>
          </p:cNvSpPr>
          <p:nvPr/>
        </p:nvSpPr>
        <p:spPr bwMode="auto">
          <a:xfrm>
            <a:off x="3662363" y="2268538"/>
            <a:ext cx="9540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[63, 73.49]</a:t>
            </a:r>
          </a:p>
        </p:txBody>
      </p:sp>
      <p:sp>
        <p:nvSpPr>
          <p:cNvPr id="19481" name="Oval 88"/>
          <p:cNvSpPr>
            <a:spLocks noChangeArrowheads="1"/>
          </p:cNvSpPr>
          <p:nvPr/>
        </p:nvSpPr>
        <p:spPr bwMode="auto">
          <a:xfrm>
            <a:off x="4918075" y="1843088"/>
            <a:ext cx="576263" cy="573087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en-US" altLang="zh-TW" sz="20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9482" name="Oval 87"/>
          <p:cNvSpPr>
            <a:spLocks noChangeArrowheads="1"/>
          </p:cNvSpPr>
          <p:nvPr/>
        </p:nvSpPr>
        <p:spPr bwMode="auto">
          <a:xfrm>
            <a:off x="5715000" y="5857875"/>
            <a:ext cx="573088" cy="571500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zh-TW" altLang="zh-TW" sz="2000" b="1">
                <a:solidFill>
                  <a:srgbClr val="FFFFFF"/>
                </a:solidFill>
              </a:rPr>
              <a:t> 6</a:t>
            </a:r>
          </a:p>
        </p:txBody>
      </p:sp>
      <p:sp>
        <p:nvSpPr>
          <p:cNvPr id="19483" name="Text Box 86"/>
          <p:cNvSpPr txBox="1">
            <a:spLocks noChangeArrowheads="1"/>
          </p:cNvSpPr>
          <p:nvPr/>
        </p:nvSpPr>
        <p:spPr bwMode="auto">
          <a:xfrm>
            <a:off x="4068763" y="2489200"/>
            <a:ext cx="9334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[63, 46.50]</a:t>
            </a:r>
          </a:p>
        </p:txBody>
      </p:sp>
      <p:sp>
        <p:nvSpPr>
          <p:cNvPr id="19484" name="Line 85"/>
          <p:cNvSpPr>
            <a:spLocks noChangeShapeType="1"/>
          </p:cNvSpPr>
          <p:nvPr/>
        </p:nvSpPr>
        <p:spPr bwMode="auto">
          <a:xfrm flipH="1" flipV="1">
            <a:off x="3667125" y="3040063"/>
            <a:ext cx="1196975" cy="592137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85" name="Oval 84"/>
          <p:cNvSpPr>
            <a:spLocks noChangeArrowheads="1"/>
          </p:cNvSpPr>
          <p:nvPr/>
        </p:nvSpPr>
        <p:spPr bwMode="auto">
          <a:xfrm>
            <a:off x="6242050" y="2728913"/>
            <a:ext cx="574675" cy="573087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zh-TW" altLang="zh-TW" sz="20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9486" name="Line 83"/>
          <p:cNvSpPr>
            <a:spLocks noChangeShapeType="1"/>
          </p:cNvSpPr>
          <p:nvPr/>
        </p:nvSpPr>
        <p:spPr bwMode="auto">
          <a:xfrm flipH="1" flipV="1">
            <a:off x="4714875" y="5572125"/>
            <a:ext cx="1000125" cy="500063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87" name="Line 82"/>
          <p:cNvSpPr>
            <a:spLocks noChangeShapeType="1"/>
          </p:cNvSpPr>
          <p:nvPr/>
        </p:nvSpPr>
        <p:spPr bwMode="auto">
          <a:xfrm>
            <a:off x="3582988" y="3192463"/>
            <a:ext cx="1228725" cy="64770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88" name="Line 81"/>
          <p:cNvSpPr>
            <a:spLocks noChangeShapeType="1"/>
          </p:cNvSpPr>
          <p:nvPr/>
        </p:nvSpPr>
        <p:spPr bwMode="auto">
          <a:xfrm flipH="1">
            <a:off x="2865438" y="3265488"/>
            <a:ext cx="506412" cy="1366837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89" name="Line 80"/>
          <p:cNvSpPr>
            <a:spLocks noChangeShapeType="1"/>
          </p:cNvSpPr>
          <p:nvPr/>
        </p:nvSpPr>
        <p:spPr bwMode="auto">
          <a:xfrm>
            <a:off x="2963863" y="4824413"/>
            <a:ext cx="1323975" cy="47625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90" name="Line 77"/>
          <p:cNvSpPr>
            <a:spLocks noChangeShapeType="1"/>
          </p:cNvSpPr>
          <p:nvPr/>
        </p:nvSpPr>
        <p:spPr bwMode="auto">
          <a:xfrm flipH="1" flipV="1">
            <a:off x="5399088" y="2343150"/>
            <a:ext cx="838200" cy="555625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91" name="Text Box 72"/>
          <p:cNvSpPr txBox="1">
            <a:spLocks noChangeArrowheads="1"/>
          </p:cNvSpPr>
          <p:nvPr/>
        </p:nvSpPr>
        <p:spPr bwMode="auto">
          <a:xfrm>
            <a:off x="5605463" y="3416300"/>
            <a:ext cx="10477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[51, 37.74]</a:t>
            </a:r>
          </a:p>
        </p:txBody>
      </p:sp>
      <p:sp>
        <p:nvSpPr>
          <p:cNvPr id="19492" name="Text Box 71"/>
          <p:cNvSpPr txBox="1">
            <a:spLocks noChangeArrowheads="1"/>
          </p:cNvSpPr>
          <p:nvPr/>
        </p:nvSpPr>
        <p:spPr bwMode="auto">
          <a:xfrm>
            <a:off x="5370513" y="3205163"/>
            <a:ext cx="9128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[51, 30.48]</a:t>
            </a:r>
          </a:p>
        </p:txBody>
      </p:sp>
      <p:sp>
        <p:nvSpPr>
          <p:cNvPr id="19493" name="Text Box 66"/>
          <p:cNvSpPr txBox="1">
            <a:spLocks noChangeArrowheads="1"/>
          </p:cNvSpPr>
          <p:nvPr/>
        </p:nvSpPr>
        <p:spPr bwMode="auto">
          <a:xfrm>
            <a:off x="4256088" y="4389438"/>
            <a:ext cx="893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[50, 36.71]</a:t>
            </a:r>
          </a:p>
        </p:txBody>
      </p:sp>
      <p:sp>
        <p:nvSpPr>
          <p:cNvPr id="19494" name="Text Box 65"/>
          <p:cNvSpPr txBox="1">
            <a:spLocks noChangeArrowheads="1"/>
          </p:cNvSpPr>
          <p:nvPr/>
        </p:nvSpPr>
        <p:spPr bwMode="auto">
          <a:xfrm>
            <a:off x="4824413" y="4606925"/>
            <a:ext cx="881062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[50, 68.48]</a:t>
            </a:r>
          </a:p>
        </p:txBody>
      </p:sp>
      <p:sp>
        <p:nvSpPr>
          <p:cNvPr id="19495" name="Text Box 64"/>
          <p:cNvSpPr txBox="1">
            <a:spLocks noChangeArrowheads="1"/>
          </p:cNvSpPr>
          <p:nvPr/>
        </p:nvSpPr>
        <p:spPr bwMode="auto">
          <a:xfrm>
            <a:off x="4929188" y="5715000"/>
            <a:ext cx="898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[60, 73.91] </a:t>
            </a:r>
          </a:p>
        </p:txBody>
      </p:sp>
      <p:sp>
        <p:nvSpPr>
          <p:cNvPr id="19496" name="Text Box 61"/>
          <p:cNvSpPr txBox="1">
            <a:spLocks noChangeArrowheads="1"/>
          </p:cNvSpPr>
          <p:nvPr/>
        </p:nvSpPr>
        <p:spPr bwMode="auto">
          <a:xfrm>
            <a:off x="4857750" y="5429250"/>
            <a:ext cx="10779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[60, 80.20]</a:t>
            </a:r>
          </a:p>
        </p:txBody>
      </p:sp>
      <p:sp>
        <p:nvSpPr>
          <p:cNvPr id="19497" name="Line 81"/>
          <p:cNvSpPr>
            <a:spLocks noChangeShapeType="1"/>
          </p:cNvSpPr>
          <p:nvPr/>
        </p:nvSpPr>
        <p:spPr bwMode="auto">
          <a:xfrm flipH="1">
            <a:off x="2857500" y="3286125"/>
            <a:ext cx="504825" cy="1366838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98" name="Line 80"/>
          <p:cNvSpPr>
            <a:spLocks noChangeShapeType="1"/>
          </p:cNvSpPr>
          <p:nvPr/>
        </p:nvSpPr>
        <p:spPr bwMode="auto">
          <a:xfrm>
            <a:off x="2928938" y="4794250"/>
            <a:ext cx="1325562" cy="477838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99" name="Line 77"/>
          <p:cNvSpPr>
            <a:spLocks noChangeShapeType="1"/>
          </p:cNvSpPr>
          <p:nvPr/>
        </p:nvSpPr>
        <p:spPr bwMode="auto">
          <a:xfrm flipH="1" flipV="1">
            <a:off x="5378450" y="2343150"/>
            <a:ext cx="836613" cy="557213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500" name="Text Box 67"/>
          <p:cNvSpPr txBox="1">
            <a:spLocks noChangeArrowheads="1"/>
          </p:cNvSpPr>
          <p:nvPr/>
        </p:nvSpPr>
        <p:spPr bwMode="auto">
          <a:xfrm>
            <a:off x="2879725" y="3859213"/>
            <a:ext cx="8810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[65, 79.09]</a:t>
            </a:r>
          </a:p>
        </p:txBody>
      </p:sp>
      <p:sp>
        <p:nvSpPr>
          <p:cNvPr id="19501" name="Text Box 63"/>
          <p:cNvSpPr txBox="1">
            <a:spLocks noChangeArrowheads="1"/>
          </p:cNvSpPr>
          <p:nvPr/>
        </p:nvSpPr>
        <p:spPr bwMode="auto">
          <a:xfrm>
            <a:off x="3103563" y="4870450"/>
            <a:ext cx="9080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[60, 33.42]</a:t>
            </a:r>
          </a:p>
          <a:p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19502" name="Text Box 62"/>
          <p:cNvSpPr txBox="1">
            <a:spLocks noChangeArrowheads="1"/>
          </p:cNvSpPr>
          <p:nvPr/>
        </p:nvSpPr>
        <p:spPr bwMode="auto">
          <a:xfrm>
            <a:off x="3348038" y="5129213"/>
            <a:ext cx="9382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[60, 80.20]</a:t>
            </a:r>
          </a:p>
        </p:txBody>
      </p:sp>
      <p:sp>
        <p:nvSpPr>
          <p:cNvPr id="19503" name="Text Box 76"/>
          <p:cNvSpPr txBox="1">
            <a:spLocks noChangeArrowheads="1"/>
          </p:cNvSpPr>
          <p:nvPr/>
        </p:nvSpPr>
        <p:spPr bwMode="auto">
          <a:xfrm>
            <a:off x="5391150" y="254635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[57, 36.69]</a:t>
            </a:r>
          </a:p>
        </p:txBody>
      </p:sp>
      <p:sp>
        <p:nvSpPr>
          <p:cNvPr id="19504" name="Text Box 73"/>
          <p:cNvSpPr txBox="1">
            <a:spLocks noChangeArrowheads="1"/>
          </p:cNvSpPr>
          <p:nvPr/>
        </p:nvSpPr>
        <p:spPr bwMode="auto">
          <a:xfrm>
            <a:off x="5572125" y="2282825"/>
            <a:ext cx="11414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[57, 37.84]</a:t>
            </a:r>
          </a:p>
        </p:txBody>
      </p:sp>
      <p:sp>
        <p:nvSpPr>
          <p:cNvPr id="19505" name="Text Box 75"/>
          <p:cNvSpPr txBox="1">
            <a:spLocks noChangeArrowheads="1"/>
          </p:cNvSpPr>
          <p:nvPr/>
        </p:nvSpPr>
        <p:spPr bwMode="auto">
          <a:xfrm>
            <a:off x="4584700" y="2757488"/>
            <a:ext cx="901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[50, 36.71]</a:t>
            </a:r>
          </a:p>
        </p:txBody>
      </p:sp>
      <p:sp>
        <p:nvSpPr>
          <p:cNvPr id="19506" name="Text Box 74"/>
          <p:cNvSpPr txBox="1">
            <a:spLocks noChangeArrowheads="1"/>
          </p:cNvSpPr>
          <p:nvPr/>
        </p:nvSpPr>
        <p:spPr bwMode="auto">
          <a:xfrm>
            <a:off x="4948238" y="2970213"/>
            <a:ext cx="9636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[50, 30.47]</a:t>
            </a:r>
          </a:p>
        </p:txBody>
      </p:sp>
      <p:sp>
        <p:nvSpPr>
          <p:cNvPr id="19507" name="Text Box 68"/>
          <p:cNvSpPr txBox="1">
            <a:spLocks noChangeArrowheads="1"/>
          </p:cNvSpPr>
          <p:nvPr/>
        </p:nvSpPr>
        <p:spPr bwMode="auto">
          <a:xfrm>
            <a:off x="2535238" y="3573463"/>
            <a:ext cx="10541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[65, 40.01]</a:t>
            </a:r>
          </a:p>
        </p:txBody>
      </p:sp>
      <p:sp>
        <p:nvSpPr>
          <p:cNvPr id="163" name="橢圓 162"/>
          <p:cNvSpPr/>
          <p:nvPr/>
        </p:nvSpPr>
        <p:spPr>
          <a:xfrm>
            <a:off x="1463675" y="3476625"/>
            <a:ext cx="3000375" cy="2786063"/>
          </a:xfrm>
          <a:prstGeom prst="ellipse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1" name="橢圓 160"/>
          <p:cNvSpPr/>
          <p:nvPr/>
        </p:nvSpPr>
        <p:spPr>
          <a:xfrm>
            <a:off x="2797175" y="3819525"/>
            <a:ext cx="3214688" cy="3057525"/>
          </a:xfrm>
          <a:prstGeom prst="ellipse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2" name="橢圓 161"/>
          <p:cNvSpPr/>
          <p:nvPr/>
        </p:nvSpPr>
        <p:spPr>
          <a:xfrm>
            <a:off x="5014913" y="1719263"/>
            <a:ext cx="2628900" cy="2643187"/>
          </a:xfrm>
          <a:prstGeom prst="ellipse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540" name="投影片編號版面配置區 6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A19FF1-0CD2-4ADC-BDDA-E663E41CA7CE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19514" name="Line 93"/>
          <p:cNvSpPr>
            <a:spLocks noChangeShapeType="1"/>
          </p:cNvSpPr>
          <p:nvPr/>
        </p:nvSpPr>
        <p:spPr bwMode="auto">
          <a:xfrm>
            <a:off x="3581400" y="3187700"/>
            <a:ext cx="1244600" cy="6477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515" name="Text Box 69"/>
          <p:cNvSpPr txBox="1">
            <a:spLocks noChangeArrowheads="1"/>
          </p:cNvSpPr>
          <p:nvPr/>
        </p:nvSpPr>
        <p:spPr bwMode="auto">
          <a:xfrm>
            <a:off x="3986213" y="3411538"/>
            <a:ext cx="1016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[60, 66.05]</a:t>
            </a:r>
          </a:p>
        </p:txBody>
      </p:sp>
      <p:sp>
        <p:nvSpPr>
          <p:cNvPr id="19516" name="Text Box 70"/>
          <p:cNvSpPr txBox="1">
            <a:spLocks noChangeArrowheads="1"/>
          </p:cNvSpPr>
          <p:nvPr/>
        </p:nvSpPr>
        <p:spPr bwMode="auto">
          <a:xfrm>
            <a:off x="3705225" y="3162300"/>
            <a:ext cx="88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[60, 50.32]</a:t>
            </a:r>
          </a:p>
        </p:txBody>
      </p:sp>
      <p:sp>
        <p:nvSpPr>
          <p:cNvPr id="159" name="橢圓 158"/>
          <p:cNvSpPr/>
          <p:nvPr/>
        </p:nvSpPr>
        <p:spPr>
          <a:xfrm>
            <a:off x="1854200" y="1543050"/>
            <a:ext cx="3500438" cy="3357563"/>
          </a:xfrm>
          <a:prstGeom prst="ellipse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8" name="橢圓 157"/>
          <p:cNvSpPr/>
          <p:nvPr/>
        </p:nvSpPr>
        <p:spPr>
          <a:xfrm>
            <a:off x="3502025" y="2317750"/>
            <a:ext cx="2986088" cy="2857500"/>
          </a:xfrm>
          <a:prstGeom prst="ellipse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47813" y="1268413"/>
          <a:ext cx="6059487" cy="2640029"/>
        </p:xfrm>
        <a:graphic>
          <a:graphicData uri="http://schemas.openxmlformats.org/drawingml/2006/table">
            <a:tbl>
              <a:tblPr/>
              <a:tblGrid>
                <a:gridCol w="3314700"/>
                <a:gridCol w="2744787"/>
              </a:tblGrid>
              <a:tr h="42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Number of nodes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 to 50, randomly distributed in a 2D space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Topology sizes (in       )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350*350, 400*400, 450*450, and 500*500 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3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Maximum transmission radius range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100 m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Battery voltage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Randomly distributed between 3V and 4V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9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Data packet size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512 bytes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9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Control packet size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 bytes</a:t>
                      </a:r>
                      <a:endParaRPr kumimoji="0" lang="zh-TW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5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Bit rate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 Mbps</a:t>
                      </a:r>
                      <a:endParaRPr kumimoji="0" lang="zh-TW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8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74" y="1801391"/>
            <a:ext cx="227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68313" y="4292600"/>
            <a:ext cx="2509837" cy="4000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altLang="zh-TW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Performance Metrics</a:t>
            </a:r>
            <a:endParaRPr lang="zh-TW" alt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8313" y="692150"/>
            <a:ext cx="3725862" cy="4000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altLang="zh-TW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Simulation Parameters</a:t>
            </a:r>
            <a:endParaRPr lang="zh-TW" alt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2713" y="5300663"/>
            <a:ext cx="407193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altLang="zh-TW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DBIP        (Broadcast Incremental Power)</a:t>
            </a:r>
            <a:endParaRPr lang="zh-TW" altLang="en-US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22713" y="6330950"/>
            <a:ext cx="3643312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altLang="zh-TW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AHBP      (Ad Hoc Broadcast Protocol)</a:t>
            </a:r>
            <a:endParaRPr lang="zh-TW" altLang="en-US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22713" y="5661025"/>
            <a:ext cx="528637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altLang="zh-TW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DMCDS  (Distributed Minimum Connected Dominating Set)</a:t>
            </a:r>
            <a:endParaRPr lang="zh-TW" altLang="en-US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17950" y="5970588"/>
            <a:ext cx="34290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altLang="zh-TW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FSP          (Flooding with Self-Pruning)</a:t>
            </a:r>
            <a:endParaRPr lang="zh-TW" altLang="en-US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08400" y="4292600"/>
            <a:ext cx="5286375" cy="4000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altLang="zh-TW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Comparison of Broadcast Routing Algorithms</a:t>
            </a:r>
            <a:endParaRPr lang="zh-TW" alt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4213" y="5084763"/>
            <a:ext cx="3357562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Total  Power Consumption</a:t>
            </a:r>
            <a:endParaRPr lang="zh-TW" altLang="en-US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2150" y="5805488"/>
            <a:ext cx="193516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Network Lifetime</a:t>
            </a:r>
            <a:endParaRPr lang="zh-TW" altLang="en-US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2150" y="6165850"/>
            <a:ext cx="200025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Maximum Hop Count </a:t>
            </a:r>
          </a:p>
        </p:txBody>
      </p:sp>
      <p:sp>
        <p:nvSpPr>
          <p:cNvPr id="17" name="矩形 16"/>
          <p:cNvSpPr/>
          <p:nvPr/>
        </p:nvSpPr>
        <p:spPr>
          <a:xfrm>
            <a:off x="692150" y="5445125"/>
            <a:ext cx="28194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Number of  Rebroadcast Nodes</a:t>
            </a:r>
            <a:endParaRPr lang="zh-TW" altLang="en-US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2150" y="4724400"/>
            <a:ext cx="243522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Number of control packets</a:t>
            </a:r>
            <a:endParaRPr lang="zh-TW" altLang="en-US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922713" y="4724400"/>
            <a:ext cx="5143500" cy="58420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>
              <a:buClr>
                <a:srgbClr val="0000FF"/>
              </a:buClr>
              <a:defRPr/>
            </a:pPr>
            <a:r>
              <a:rPr lang="en-US" altLang="zh-TW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EOBDBR (Efficient </a:t>
            </a:r>
            <a:r>
              <a:rPr lang="en-US" altLang="zh-TW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Optimum Branching-Based Distributed </a:t>
            </a:r>
            <a:endParaRPr lang="en-US" altLang="zh-TW" sz="16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buClr>
                <a:srgbClr val="0000FF"/>
              </a:buClr>
              <a:defRPr/>
            </a:pPr>
            <a:r>
              <a:rPr lang="en-US" altLang="zh-TW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Broadcast Routing)</a:t>
            </a:r>
            <a:endParaRPr lang="zh-TW" altLang="en-US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546" name="投影片編號版面配置區 21"/>
          <p:cNvSpPr>
            <a:spLocks noGrp="1"/>
          </p:cNvSpPr>
          <p:nvPr>
            <p:ph type="sldNum" sz="quarter" idx="12"/>
          </p:nvPr>
        </p:nvSpPr>
        <p:spPr bwMode="auto">
          <a:xfrm>
            <a:off x="8609013" y="6334125"/>
            <a:ext cx="366712" cy="365125"/>
          </a:xfrm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7CD3FA3A-EF31-4EFE-9AA4-252E4D8314E3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20523" name="矩形 20"/>
          <p:cNvSpPr>
            <a:spLocks noChangeArrowheads="1"/>
          </p:cNvSpPr>
          <p:nvPr/>
        </p:nvSpPr>
        <p:spPr bwMode="auto">
          <a:xfrm>
            <a:off x="250825" y="215900"/>
            <a:ext cx="43592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TW" sz="2400" b="1">
                <a:solidFill>
                  <a:schemeClr val="tx2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Performance Evaluation </a:t>
            </a:r>
            <a:endParaRPr lang="zh-TW" altLang="en-US" sz="2400" b="1">
              <a:solidFill>
                <a:schemeClr val="tx2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413AF93-A81F-4CEA-BF0F-B2134A902DB1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22532" name="圖表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4"/>
          <a:stretch>
            <a:fillRect/>
          </a:stretch>
        </p:blipFill>
        <p:spPr bwMode="auto">
          <a:xfrm>
            <a:off x="395536" y="3861048"/>
            <a:ext cx="3960440" cy="2602359"/>
          </a:xfrm>
          <a:prstGeom prst="rect">
            <a:avLst/>
          </a:pr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3" name="圖表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4"/>
          <a:stretch>
            <a:fillRect/>
          </a:stretch>
        </p:blipFill>
        <p:spPr bwMode="auto">
          <a:xfrm>
            <a:off x="4920208" y="3861048"/>
            <a:ext cx="3972272" cy="2627065"/>
          </a:xfrm>
          <a:prstGeom prst="rect">
            <a:avLst/>
          </a:pr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4" name="矩形 7"/>
          <p:cNvSpPr>
            <a:spLocks noChangeArrowheads="1"/>
          </p:cNvSpPr>
          <p:nvPr/>
        </p:nvSpPr>
        <p:spPr bwMode="auto">
          <a:xfrm>
            <a:off x="683568" y="6489700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Total Energy Consumption for 30 Nodes</a:t>
            </a:r>
            <a:endParaRPr lang="zh-TW" altLang="en-US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35" name="矩形 8"/>
          <p:cNvSpPr>
            <a:spLocks noChangeArrowheads="1"/>
          </p:cNvSpPr>
          <p:nvPr/>
        </p:nvSpPr>
        <p:spPr bwMode="auto">
          <a:xfrm>
            <a:off x="5220072" y="6488113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Total Energy Consumption for 50 Nodes</a:t>
            </a:r>
            <a:endParaRPr lang="zh-TW" altLang="en-US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圖表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5"/>
          <a:stretch>
            <a:fillRect/>
          </a:stretch>
        </p:blipFill>
        <p:spPr bwMode="auto">
          <a:xfrm>
            <a:off x="395536" y="332656"/>
            <a:ext cx="3960440" cy="2807503"/>
          </a:xfrm>
          <a:prstGeom prst="rect">
            <a:avLst/>
          </a:pr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1115616" y="3140968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Number of Control Packets</a:t>
            </a:r>
            <a:endParaRPr lang="zh-TW" altLang="en-US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圖表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08" y="332656"/>
            <a:ext cx="3972272" cy="280750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矩形 16"/>
          <p:cNvSpPr/>
          <p:nvPr/>
        </p:nvSpPr>
        <p:spPr>
          <a:xfrm>
            <a:off x="5580112" y="3140968"/>
            <a:ext cx="28194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Number of  Rebroadcast Nodes</a:t>
            </a:r>
            <a:endParaRPr lang="zh-TW" altLang="en-US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F7906B4-C51E-450A-81C2-913BD9A573F9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25604" name="圖表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8"/>
          <a:stretch>
            <a:fillRect/>
          </a:stretch>
        </p:blipFill>
        <p:spPr bwMode="auto">
          <a:xfrm>
            <a:off x="187325" y="3716486"/>
            <a:ext cx="4168775" cy="2736850"/>
          </a:xfrm>
          <a:prstGeom prst="rect">
            <a:avLst/>
          </a:pr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5" name="圖表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55" y="3718074"/>
            <a:ext cx="4168775" cy="2735262"/>
          </a:xfrm>
          <a:prstGeom prst="rect">
            <a:avLst/>
          </a:pr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6" name="矩形 7"/>
          <p:cNvSpPr>
            <a:spLocks noChangeArrowheads="1"/>
          </p:cNvSpPr>
          <p:nvPr/>
        </p:nvSpPr>
        <p:spPr bwMode="auto">
          <a:xfrm>
            <a:off x="800957" y="6453336"/>
            <a:ext cx="3122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Maximum Hop Count for 30 Nodes</a:t>
            </a:r>
            <a:endParaRPr lang="zh-TW" altLang="en-US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5607" name="矩形 8"/>
          <p:cNvSpPr>
            <a:spLocks noChangeArrowheads="1"/>
          </p:cNvSpPr>
          <p:nvPr/>
        </p:nvSpPr>
        <p:spPr bwMode="auto">
          <a:xfrm>
            <a:off x="5265453" y="6453336"/>
            <a:ext cx="3122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Maximum Hop Count for 50 Nodes</a:t>
            </a:r>
            <a:endParaRPr lang="zh-TW" altLang="en-US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圖表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6" y="259060"/>
            <a:ext cx="4163114" cy="2909104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899592" y="3162454"/>
            <a:ext cx="2787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Network Lifetime for 30 Nodes</a:t>
            </a:r>
            <a:endParaRPr lang="zh-TW" altLang="en-US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矩形 8"/>
          <p:cNvSpPr>
            <a:spLocks noChangeArrowheads="1"/>
          </p:cNvSpPr>
          <p:nvPr/>
        </p:nvSpPr>
        <p:spPr bwMode="auto">
          <a:xfrm>
            <a:off x="5456465" y="3162454"/>
            <a:ext cx="2787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Network Lifetime for 50 Nodes</a:t>
            </a:r>
            <a:endParaRPr lang="zh-TW" altLang="en-US" sz="1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" name="圖表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1"/>
          <a:stretch>
            <a:fillRect/>
          </a:stretch>
        </p:blipFill>
        <p:spPr bwMode="auto">
          <a:xfrm>
            <a:off x="4692054" y="260648"/>
            <a:ext cx="4136677" cy="2907516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571500" y="1773238"/>
            <a:ext cx="84296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kumimoji="0" lang="en-US" altLang="zh-TW" sz="2400" b="1" dirty="0">
                <a:solidFill>
                  <a:schemeClr val="tx2"/>
                </a:solidFill>
                <a:latin typeface="Times New Roman" pitchFamily="18" charset="0"/>
                <a:ea typeface="+mn-ea"/>
              </a:rPr>
              <a:t>This cost model is more practical when important factors affecting energy cost</a:t>
            </a:r>
          </a:p>
          <a:p>
            <a:pPr marL="342900" indent="-342900">
              <a:lnSpc>
                <a:spcPct val="13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kumimoji="0" lang="en-US" altLang="zh-TW" sz="2400" b="1" dirty="0">
                <a:solidFill>
                  <a:schemeClr val="tx2"/>
                </a:solidFill>
                <a:latin typeface="Times New Roman" pitchFamily="18" charset="0"/>
                <a:ea typeface="+mn-ea"/>
              </a:rPr>
              <a:t>In the directed topology, simple MST algorithms yield only sub-optimal broadcast paths</a:t>
            </a:r>
          </a:p>
          <a:p>
            <a:pPr marL="342900" indent="-342900">
              <a:lnSpc>
                <a:spcPct val="13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kumimoji="0" lang="en-US" altLang="zh-TW" sz="2400" b="1" dirty="0">
                <a:solidFill>
                  <a:schemeClr val="tx2"/>
                </a:solidFill>
                <a:latin typeface="Times New Roman" pitchFamily="18" charset="0"/>
              </a:rPr>
              <a:t>A more robust broadcast route is established with a longer lifetime</a:t>
            </a:r>
            <a:endParaRPr kumimoji="0" lang="en-US" altLang="zh-TW" sz="2400" b="1" dirty="0">
              <a:solidFill>
                <a:schemeClr val="tx2"/>
              </a:solidFill>
              <a:latin typeface="Times New Roman" pitchFamily="18" charset="0"/>
              <a:ea typeface="+mn-ea"/>
            </a:endParaRPr>
          </a:p>
          <a:p>
            <a:pPr marL="342900" indent="-342900">
              <a:lnSpc>
                <a:spcPct val="13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kumimoji="0" lang="en-US" altLang="zh-TW" sz="2400" b="1" dirty="0">
                <a:solidFill>
                  <a:schemeClr val="tx2"/>
                </a:solidFill>
                <a:latin typeface="Times New Roman" pitchFamily="18" charset="0"/>
                <a:ea typeface="+mn-ea"/>
              </a:rPr>
              <a:t>EOBDBR prevails over the others in terms of path energy and lifetime</a:t>
            </a:r>
            <a:r>
              <a:rPr kumimoji="0" lang="en-US" altLang="zh-TW" sz="2400" dirty="0">
                <a:solidFill>
                  <a:schemeClr val="tx2"/>
                </a:solidFill>
                <a:latin typeface="Times New Roman" pitchFamily="18" charset="0"/>
                <a:ea typeface="+mn-ea"/>
              </a:rPr>
              <a:t>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348038" y="982663"/>
            <a:ext cx="2571750" cy="646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Conclusion</a:t>
            </a:r>
            <a:endParaRPr lang="zh-TW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2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0FF4E7-80D5-4440-9A5C-FF4DFC6FF031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428750" y="2643188"/>
            <a:ext cx="6705600" cy="1439862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altLang="zh-TW" sz="4800" i="1" dirty="0" smtClean="0">
                <a:solidFill>
                  <a:srgbClr val="E22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  for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altLang="zh-TW" sz="4800" i="1" dirty="0" smtClean="0">
                <a:solidFill>
                  <a:srgbClr val="E22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Your Attention ~</a:t>
            </a:r>
          </a:p>
        </p:txBody>
      </p:sp>
      <p:sp>
        <p:nvSpPr>
          <p:cNvPr id="2867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1806BA-71EF-4D19-9F72-A18A93003469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DFBA53-E3BA-43DB-8BAC-E79F2157A41C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339975" y="3333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zh-TW" sz="2800" b="1">
              <a:latin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0825" y="1196975"/>
            <a:ext cx="1857375" cy="708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Outline</a:t>
            </a:r>
            <a:endParaRPr lang="zh-TW" alt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188" y="2060575"/>
            <a:ext cx="8531225" cy="3375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320" indent="-274320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zh-TW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 Introduction</a:t>
            </a:r>
          </a:p>
          <a:p>
            <a:pPr marL="274320" indent="-274320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zh-TW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 Related Work</a:t>
            </a:r>
          </a:p>
          <a:p>
            <a:pPr marL="274320" indent="-27432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zh-TW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 EOBDBR: An Efficient Optimum Branching-Based    </a:t>
            </a:r>
          </a:p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zh-TW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     Distributed Broadcast Routing Algorithm</a:t>
            </a:r>
          </a:p>
          <a:p>
            <a:pPr marL="274320" indent="-274320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zh-TW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 Performance Evaluation</a:t>
            </a:r>
          </a:p>
          <a:p>
            <a:pPr marL="274320" indent="-274320" fontAlgn="auto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zh-TW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 Conclusion</a:t>
            </a:r>
            <a:endParaRPr lang="zh-TW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C42C1-E0D4-41BB-A56E-33431AFF80E5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976313" y="3573463"/>
            <a:ext cx="7772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TW" b="1">
                <a:solidFill>
                  <a:schemeClr val="tx2"/>
                </a:solidFill>
                <a:latin typeface="Times New Roman" pitchFamily="18" charset="0"/>
              </a:rPr>
              <a:t>Ad-Hoc Mode</a:t>
            </a:r>
          </a:p>
        </p:txBody>
      </p:sp>
      <p:pic>
        <p:nvPicPr>
          <p:cNvPr id="6148" name="Picture 6" descr="infrastru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3000" y="735013"/>
            <a:ext cx="4608513" cy="2679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3419475" y="2155825"/>
            <a:ext cx="360363" cy="3365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105275" y="2197100"/>
            <a:ext cx="469900" cy="4032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3622675" y="1671638"/>
            <a:ext cx="250825" cy="2428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3584575" y="1101725"/>
            <a:ext cx="1620838" cy="5651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178425" y="1098550"/>
            <a:ext cx="504825" cy="4841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5851525" y="1792288"/>
            <a:ext cx="250825" cy="161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5" name="Rectangle 19"/>
          <p:cNvSpPr>
            <a:spLocks noChangeArrowheads="1"/>
          </p:cNvSpPr>
          <p:nvPr/>
        </p:nvSpPr>
        <p:spPr bwMode="auto">
          <a:xfrm>
            <a:off x="900113" y="541338"/>
            <a:ext cx="302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TW" b="1" dirty="0">
                <a:solidFill>
                  <a:schemeClr val="tx2"/>
                </a:solidFill>
                <a:latin typeface="Times New Roman" pitchFamily="18" charset="0"/>
              </a:rPr>
              <a:t>Infrastructure Mode</a:t>
            </a:r>
          </a:p>
        </p:txBody>
      </p:sp>
      <p:pic>
        <p:nvPicPr>
          <p:cNvPr id="6156" name="Picture 20" descr="adhoc接力傳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976688"/>
            <a:ext cx="439261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3689350" y="5148263"/>
            <a:ext cx="306388" cy="39687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4340225" y="5645150"/>
            <a:ext cx="59213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3717925" y="5199063"/>
            <a:ext cx="282575" cy="3444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flipV="1">
            <a:off x="5191125" y="5505450"/>
            <a:ext cx="457200" cy="1714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107950" y="31750"/>
            <a:ext cx="2500313" cy="576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en-US" altLang="zh-TW" sz="20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kumimoji="1" lang="zh-TW" alt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08304" y="3244334"/>
            <a:ext cx="1667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AP: Access Point</a:t>
            </a:r>
            <a:endParaRPr lang="zh-TW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5" grpId="0" animBg="1"/>
      <p:bldP spid="15" grpId="1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5964238"/>
            <a:ext cx="6337300" cy="920750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u"/>
              <a:defRPr/>
            </a:pPr>
            <a:r>
              <a:rPr lang="en-US" altLang="zh-TW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Efficient  broadcast routing algorithm for Ad Hoc networks </a:t>
            </a:r>
          </a:p>
          <a:p>
            <a:pPr marL="274320" indent="-27432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3" pitchFamily="18" charset="2"/>
              <a:buNone/>
              <a:defRPr/>
            </a:pPr>
            <a:r>
              <a:rPr lang="en-US" altLang="zh-TW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with asymmetric cost model</a:t>
            </a:r>
          </a:p>
        </p:txBody>
      </p:sp>
      <p:sp>
        <p:nvSpPr>
          <p:cNvPr id="15373" name="投影片編號版面配置區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6E986C-2523-4F49-B6D2-95F26529D482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7938"/>
            <a:ext cx="506730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79375"/>
            <a:ext cx="5165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76250" y="5589588"/>
            <a:ext cx="1503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en-US" altLang="zh-TW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Objectives</a:t>
            </a: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32188"/>
            <a:ext cx="30734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429000"/>
            <a:ext cx="30591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標題 1"/>
          <p:cNvSpPr txBox="1">
            <a:spLocks/>
          </p:cNvSpPr>
          <p:nvPr/>
        </p:nvSpPr>
        <p:spPr>
          <a:xfrm>
            <a:off x="3836237" y="3104003"/>
            <a:ext cx="1785950" cy="42748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Network </a:t>
            </a:r>
            <a:r>
              <a:rPr kumimoji="0" lang="en-US" altLang="en-US" sz="1400" b="1" dirty="0">
                <a:solidFill>
                  <a:schemeClr val="tx2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Topology</a:t>
            </a:r>
            <a:endParaRPr kumimoji="0" lang="zh-TW" altLang="en-US" sz="1400" b="1" dirty="0">
              <a:solidFill>
                <a:schemeClr val="tx2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8" name="標題 1"/>
          <p:cNvSpPr txBox="1">
            <a:spLocks/>
          </p:cNvSpPr>
          <p:nvPr/>
        </p:nvSpPr>
        <p:spPr>
          <a:xfrm>
            <a:off x="3635896" y="3073520"/>
            <a:ext cx="2428892" cy="57150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chemeClr val="tx2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Minimum Spanning Tree</a:t>
            </a:r>
            <a:endParaRPr kumimoji="0" lang="zh-TW" altLang="en-US" sz="1400" b="1" dirty="0">
              <a:solidFill>
                <a:schemeClr val="tx2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9" name="標題 1"/>
          <p:cNvSpPr txBox="1">
            <a:spLocks/>
          </p:cNvSpPr>
          <p:nvPr/>
        </p:nvSpPr>
        <p:spPr>
          <a:xfrm>
            <a:off x="1907704" y="5449784"/>
            <a:ext cx="2143140" cy="35548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en-US" sz="1400" b="1" dirty="0">
                <a:solidFill>
                  <a:schemeClr val="tx2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Undirected Graph</a:t>
            </a:r>
            <a:endParaRPr kumimoji="0" lang="zh-TW" altLang="en-US" sz="1400" b="1" dirty="0">
              <a:solidFill>
                <a:schemeClr val="tx2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0" name="標題 1"/>
          <p:cNvSpPr txBox="1">
            <a:spLocks/>
          </p:cNvSpPr>
          <p:nvPr/>
        </p:nvSpPr>
        <p:spPr>
          <a:xfrm>
            <a:off x="6099558" y="5305768"/>
            <a:ext cx="1928826" cy="57150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en-US" altLang="en-US" sz="1400" b="1" dirty="0">
                <a:solidFill>
                  <a:schemeClr val="tx2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Directed Graph</a:t>
            </a:r>
            <a:endParaRPr kumimoji="0" lang="zh-TW" altLang="en-US" sz="1400" b="1" dirty="0">
              <a:solidFill>
                <a:schemeClr val="tx2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16575" y="5949950"/>
            <a:ext cx="45720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4320" indent="-27432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u"/>
              <a:defRPr/>
            </a:pPr>
            <a:r>
              <a:rPr lang="en-US" altLang="zh-TW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Extend </a:t>
            </a:r>
            <a:r>
              <a:rPr lang="en-US" altLang="zh-TW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the network </a:t>
            </a:r>
            <a:r>
              <a:rPr lang="en-US" altLang="zh-TW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lifetime</a:t>
            </a:r>
          </a:p>
          <a:p>
            <a:pPr marL="274320" indent="-27432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u"/>
              <a:defRPr/>
            </a:pPr>
            <a:r>
              <a:rPr lang="en-US" altLang="zh-TW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Local information and distributed </a:t>
            </a:r>
            <a:r>
              <a:rPr lang="en-US" altLang="zh-TW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computing</a:t>
            </a:r>
            <a:endParaRPr lang="en-US" altLang="zh-TW" sz="1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6486555"/>
            <a:ext cx="2733121" cy="326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" pitchFamily="2" charset="2"/>
              <a:buChar char="u"/>
              <a:defRPr/>
            </a:pPr>
            <a:r>
              <a:rPr lang="en-US" altLang="zh-TW" sz="1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Reduce the power consumption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1" descr="uv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33600"/>
            <a:ext cx="37814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76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8196" name="Object 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3516313"/>
            <a:ext cx="46974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ject 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495550"/>
            <a:ext cx="45751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Object 7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5883275"/>
            <a:ext cx="30940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84"/>
          <p:cNvSpPr>
            <a:spLocks noChangeArrowheads="1"/>
          </p:cNvSpPr>
          <p:nvPr/>
        </p:nvSpPr>
        <p:spPr bwMode="auto">
          <a:xfrm>
            <a:off x="3714750" y="3090863"/>
            <a:ext cx="2605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u"/>
            </a:pPr>
            <a:r>
              <a:rPr lang="en-US" altLang="zh-TW" sz="16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</a:t>
            </a:r>
            <a:r>
              <a:rPr lang="en-US" altLang="zh-TW" sz="1600" b="1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Weighting function</a:t>
            </a:r>
            <a:endParaRPr lang="en-US" altLang="zh-TW" sz="1600" b="1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8200" name="Rectangle 88"/>
          <p:cNvSpPr>
            <a:spLocks noChangeArrowheads="1"/>
          </p:cNvSpPr>
          <p:nvPr/>
        </p:nvSpPr>
        <p:spPr bwMode="auto">
          <a:xfrm>
            <a:off x="3678238" y="2227263"/>
            <a:ext cx="3536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u"/>
            </a:pPr>
            <a:r>
              <a:rPr lang="en-US" altLang="zh-TW" sz="16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</a:t>
            </a:r>
            <a:r>
              <a:rPr lang="en-US" altLang="zh-TW" sz="1600" b="1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Curve fitting of  battery discharge</a:t>
            </a:r>
            <a:endParaRPr lang="en-US" altLang="zh-TW" sz="16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8201" name="Rectangle 93"/>
          <p:cNvSpPr>
            <a:spLocks noChangeArrowheads="1"/>
          </p:cNvSpPr>
          <p:nvPr/>
        </p:nvSpPr>
        <p:spPr bwMode="auto">
          <a:xfrm>
            <a:off x="334963" y="5467350"/>
            <a:ext cx="530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u"/>
            </a:pPr>
            <a:r>
              <a:rPr lang="en-US" altLang="zh-TW" sz="16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</a:t>
            </a:r>
            <a:r>
              <a:rPr lang="en-US" altLang="zh-TW" sz="1600" b="1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Link cost between node </a:t>
            </a:r>
            <a:r>
              <a:rPr lang="en-US" altLang="zh-TW" sz="1600" b="1" i="1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</a:t>
            </a:r>
            <a:r>
              <a:rPr lang="en-US" altLang="zh-TW" sz="1600" b="1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and node </a:t>
            </a:r>
            <a:r>
              <a:rPr lang="en-US" altLang="zh-TW" sz="1600" b="1" i="1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j</a:t>
            </a:r>
            <a:r>
              <a:rPr lang="en-US" altLang="zh-TW" sz="1600" b="1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</a:t>
            </a:r>
            <a:endParaRPr lang="en-US" altLang="zh-TW" sz="1600" b="1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51520" y="188640"/>
            <a:ext cx="7929562" cy="69041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buClr>
                <a:srgbClr val="0000FF"/>
              </a:buClr>
              <a:defRPr/>
            </a:pPr>
            <a:r>
              <a:rPr lang="en-US" altLang="zh-TW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Link Cost Model</a:t>
            </a:r>
            <a:endParaRPr lang="zh-TW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203" name="矩形 14"/>
          <p:cNvSpPr>
            <a:spLocks noChangeArrowheads="1"/>
          </p:cNvSpPr>
          <p:nvPr/>
        </p:nvSpPr>
        <p:spPr bwMode="auto">
          <a:xfrm>
            <a:off x="377825" y="90805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u"/>
            </a:pPr>
            <a:r>
              <a:rPr lang="en-US" altLang="zh-TW" sz="1600" b="1">
                <a:solidFill>
                  <a:schemeClr val="tx2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Transmission energy per bit based on two-ray path loss :</a:t>
            </a:r>
            <a:endParaRPr lang="zh-TW" altLang="en-US" sz="1600" b="1">
              <a:solidFill>
                <a:schemeClr val="tx2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u"/>
            </a:pPr>
            <a:endParaRPr lang="zh-TW" altLang="en-US" sz="1600" b="1">
              <a:solidFill>
                <a:schemeClr val="tx2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820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8205" name="Object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68413"/>
            <a:ext cx="4286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Rectangle 90"/>
          <p:cNvSpPr>
            <a:spLocks noChangeArrowheads="1"/>
          </p:cNvSpPr>
          <p:nvPr/>
        </p:nvSpPr>
        <p:spPr bwMode="auto">
          <a:xfrm>
            <a:off x="5830888" y="2822575"/>
            <a:ext cx="33131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sz="1400" b="1" i="1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zh-TW" sz="1400" b="1" dirty="0">
                <a:solidFill>
                  <a:srgbClr val="FF0000"/>
                </a:solidFill>
                <a:latin typeface="Times New Roman" pitchFamily="18" charset="0"/>
              </a:rPr>
              <a:t> is battery voltage </a:t>
            </a:r>
            <a:r>
              <a:rPr lang="en-US" altLang="zh-TW" sz="1400" b="1" i="1" dirty="0">
                <a:solidFill>
                  <a:srgbClr val="FF0000"/>
                </a:solidFill>
                <a:latin typeface="Times New Roman" pitchFamily="18" charset="0"/>
              </a:rPr>
              <a:t>, u </a:t>
            </a:r>
            <a:r>
              <a:rPr lang="en-US" altLang="zh-TW" sz="1400" b="1" dirty="0">
                <a:solidFill>
                  <a:srgbClr val="FF0000"/>
                </a:solidFill>
                <a:latin typeface="Times New Roman" pitchFamily="18" charset="0"/>
              </a:rPr>
              <a:t>is  battery usage</a:t>
            </a:r>
          </a:p>
        </p:txBody>
      </p:sp>
      <p:sp>
        <p:nvSpPr>
          <p:cNvPr id="8207" name="Rectangle 92"/>
          <p:cNvSpPr>
            <a:spLocks noChangeArrowheads="1"/>
          </p:cNvSpPr>
          <p:nvPr/>
        </p:nvSpPr>
        <p:spPr bwMode="auto">
          <a:xfrm>
            <a:off x="4356100" y="6237288"/>
            <a:ext cx="3608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sz="1200" b="1" i="1">
                <a:solidFill>
                  <a:srgbClr val="FF0000"/>
                </a:solidFill>
                <a:latin typeface="Times New Roman" pitchFamily="18" charset="0"/>
              </a:rPr>
              <a:t>C ij</a:t>
            </a:r>
            <a:r>
              <a:rPr lang="en-US" altLang="zh-TW" sz="1200" b="1">
                <a:solidFill>
                  <a:srgbClr val="FF0000"/>
                </a:solidFill>
                <a:latin typeface="Times New Roman" pitchFamily="18" charset="0"/>
              </a:rPr>
              <a:t> = Link cost  between node </a:t>
            </a:r>
            <a:r>
              <a:rPr lang="en-US" altLang="zh-TW" sz="1200" b="1" i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TW" sz="1200" b="1">
                <a:solidFill>
                  <a:srgbClr val="FF0000"/>
                </a:solidFill>
                <a:latin typeface="Times New Roman" pitchFamily="18" charset="0"/>
              </a:rPr>
              <a:t> and node </a:t>
            </a:r>
            <a:r>
              <a:rPr lang="en-US" altLang="zh-TW" sz="1200" b="1" i="1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en-US" altLang="zh-TW" sz="12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altLang="zh-TW" sz="1200" b="1" i="1">
                <a:solidFill>
                  <a:srgbClr val="FF0000"/>
                </a:solidFill>
                <a:latin typeface="Times New Roman" pitchFamily="18" charset="0"/>
              </a:rPr>
              <a:t>d ij</a:t>
            </a:r>
            <a:r>
              <a:rPr lang="en-US" altLang="zh-TW" sz="1200" b="1">
                <a:solidFill>
                  <a:srgbClr val="FF0000"/>
                </a:solidFill>
                <a:latin typeface="Times New Roman" pitchFamily="18" charset="0"/>
              </a:rPr>
              <a:t>  = Distance between node </a:t>
            </a:r>
            <a:r>
              <a:rPr lang="en-US" altLang="zh-TW" sz="1200" b="1" i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TW" sz="1200" b="1">
                <a:solidFill>
                  <a:srgbClr val="FF0000"/>
                </a:solidFill>
                <a:latin typeface="Times New Roman" pitchFamily="18" charset="0"/>
              </a:rPr>
              <a:t> and node </a:t>
            </a:r>
            <a:r>
              <a:rPr lang="en-US" altLang="zh-TW" sz="1200" b="1" i="1">
                <a:solidFill>
                  <a:srgbClr val="FF0000"/>
                </a:solidFill>
                <a:latin typeface="Times New Roman" pitchFamily="18" charset="0"/>
              </a:rPr>
              <a:t>j</a:t>
            </a:r>
            <a:endParaRPr lang="en-US" altLang="zh-TW" sz="1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208" name="Rectangle 88"/>
          <p:cNvSpPr>
            <a:spLocks noChangeArrowheads="1"/>
          </p:cNvSpPr>
          <p:nvPr/>
        </p:nvSpPr>
        <p:spPr bwMode="auto">
          <a:xfrm>
            <a:off x="8675688" y="133032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FF"/>
              </a:buClr>
            </a:pPr>
            <a:r>
              <a:rPr lang="en-US" altLang="zh-TW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(1)</a:t>
            </a:r>
          </a:p>
        </p:txBody>
      </p:sp>
      <p:sp>
        <p:nvSpPr>
          <p:cNvPr id="8209" name="Rectangle 88"/>
          <p:cNvSpPr>
            <a:spLocks noChangeArrowheads="1"/>
          </p:cNvSpPr>
          <p:nvPr/>
        </p:nvSpPr>
        <p:spPr bwMode="auto">
          <a:xfrm>
            <a:off x="8675688" y="248285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FF"/>
              </a:buClr>
            </a:pPr>
            <a:r>
              <a:rPr lang="en-US" altLang="zh-TW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(2)</a:t>
            </a:r>
          </a:p>
        </p:txBody>
      </p:sp>
      <p:sp>
        <p:nvSpPr>
          <p:cNvPr id="8210" name="Rectangle 88"/>
          <p:cNvSpPr>
            <a:spLocks noChangeArrowheads="1"/>
          </p:cNvSpPr>
          <p:nvPr/>
        </p:nvSpPr>
        <p:spPr bwMode="auto">
          <a:xfrm>
            <a:off x="8675688" y="428307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FF"/>
              </a:buClr>
            </a:pPr>
            <a:r>
              <a:rPr lang="en-US" altLang="zh-TW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(3)</a:t>
            </a:r>
          </a:p>
        </p:txBody>
      </p:sp>
      <p:sp>
        <p:nvSpPr>
          <p:cNvPr id="8211" name="Rectangle 88"/>
          <p:cNvSpPr>
            <a:spLocks noChangeArrowheads="1"/>
          </p:cNvSpPr>
          <p:nvPr/>
        </p:nvSpPr>
        <p:spPr bwMode="auto">
          <a:xfrm>
            <a:off x="8680450" y="594995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FF"/>
              </a:buClr>
            </a:pPr>
            <a:r>
              <a:rPr lang="en-US" altLang="zh-TW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(4)</a:t>
            </a:r>
          </a:p>
        </p:txBody>
      </p:sp>
      <p:sp>
        <p:nvSpPr>
          <p:cNvPr id="1043" name="投影片編號版面配置區 25"/>
          <p:cNvSpPr>
            <a:spLocks noGrp="1"/>
          </p:cNvSpPr>
          <p:nvPr>
            <p:ph type="sldNum" sz="quarter" idx="12"/>
          </p:nvPr>
        </p:nvSpPr>
        <p:spPr bwMode="auto">
          <a:xfrm>
            <a:off x="8316913" y="6448425"/>
            <a:ext cx="762000" cy="365125"/>
          </a:xfrm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6D4FAA-B9DD-44A3-ACC8-BE1480B95D3A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AutoShape 176"/>
          <p:cNvCxnSpPr>
            <a:cxnSpLocks noChangeAspect="1" noChangeShapeType="1"/>
            <a:endCxn id="9240" idx="1"/>
          </p:cNvCxnSpPr>
          <p:nvPr/>
        </p:nvCxnSpPr>
        <p:spPr bwMode="auto">
          <a:xfrm>
            <a:off x="5917407" y="5053012"/>
            <a:ext cx="833163" cy="453848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" name="AutoShape 174"/>
          <p:cNvCxnSpPr>
            <a:cxnSpLocks noChangeAspect="1" noChangeShapeType="1"/>
          </p:cNvCxnSpPr>
          <p:nvPr/>
        </p:nvCxnSpPr>
        <p:spPr bwMode="auto">
          <a:xfrm flipV="1">
            <a:off x="5795963" y="4221163"/>
            <a:ext cx="768350" cy="657225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9" name="Rectangle 137"/>
          <p:cNvSpPr>
            <a:spLocks noChangeArrowheads="1"/>
          </p:cNvSpPr>
          <p:nvPr/>
        </p:nvSpPr>
        <p:spPr bwMode="auto">
          <a:xfrm>
            <a:off x="468313" y="6056313"/>
            <a:ext cx="40179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b="1">
                <a:latin typeface="Times New Roman" pitchFamily="18" charset="0"/>
              </a:rPr>
              <a:t>Prim’s MCST: (1, 2), (2, 3), and (1, 4)  </a:t>
            </a:r>
          </a:p>
          <a:p>
            <a:pPr>
              <a:lnSpc>
                <a:spcPct val="120000"/>
              </a:lnSpc>
            </a:pPr>
            <a:r>
              <a:rPr lang="en-US" altLang="zh-TW" b="1">
                <a:latin typeface="Times New Roman" pitchFamily="18" charset="0"/>
              </a:rPr>
              <a:t>                           =  5+5+6 = 16</a:t>
            </a:r>
          </a:p>
        </p:txBody>
      </p:sp>
      <p:sp>
        <p:nvSpPr>
          <p:cNvPr id="9220" name="Rectangle 138"/>
          <p:cNvSpPr>
            <a:spLocks noChangeArrowheads="1"/>
          </p:cNvSpPr>
          <p:nvPr/>
        </p:nvSpPr>
        <p:spPr bwMode="auto">
          <a:xfrm>
            <a:off x="5097463" y="6056313"/>
            <a:ext cx="35782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b="1">
                <a:solidFill>
                  <a:srgbClr val="E22702"/>
                </a:solidFill>
                <a:latin typeface="Times New Roman" pitchFamily="18" charset="0"/>
              </a:rPr>
              <a:t>Real MCST: (1, 2), (1, 4), and (4,3)</a:t>
            </a:r>
          </a:p>
          <a:p>
            <a:pPr>
              <a:lnSpc>
                <a:spcPct val="120000"/>
              </a:lnSpc>
            </a:pPr>
            <a:r>
              <a:rPr lang="en-US" altLang="zh-TW" b="1">
                <a:solidFill>
                  <a:srgbClr val="E22702"/>
                </a:solidFill>
                <a:latin typeface="Times New Roman" pitchFamily="18" charset="0"/>
              </a:rPr>
              <a:t>                       = 5+6+1 = 12 </a:t>
            </a:r>
          </a:p>
        </p:txBody>
      </p:sp>
      <p:sp>
        <p:nvSpPr>
          <p:cNvPr id="9221" name="Oval 149"/>
          <p:cNvSpPr>
            <a:spLocks noChangeAspect="1" noChangeArrowheads="1"/>
          </p:cNvSpPr>
          <p:nvPr/>
        </p:nvSpPr>
        <p:spPr bwMode="auto">
          <a:xfrm>
            <a:off x="684213" y="4703763"/>
            <a:ext cx="523875" cy="519112"/>
          </a:xfrm>
          <a:prstGeom prst="ellipse">
            <a:avLst/>
          </a:prstGeom>
          <a:solidFill>
            <a:srgbClr val="0000FF">
              <a:alpha val="76077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zh-TW" sz="1400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222" name="Oval 150"/>
          <p:cNvSpPr>
            <a:spLocks noChangeAspect="1" noChangeArrowheads="1"/>
          </p:cNvSpPr>
          <p:nvPr/>
        </p:nvSpPr>
        <p:spPr bwMode="auto">
          <a:xfrm>
            <a:off x="1900238" y="3862388"/>
            <a:ext cx="523875" cy="519112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zh-TW" sz="1400" b="1">
                <a:solidFill>
                  <a:srgbClr val="FFFF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223" name="Oval 151"/>
          <p:cNvSpPr>
            <a:spLocks noChangeAspect="1" noChangeArrowheads="1"/>
          </p:cNvSpPr>
          <p:nvPr/>
        </p:nvSpPr>
        <p:spPr bwMode="auto">
          <a:xfrm>
            <a:off x="1993900" y="5357813"/>
            <a:ext cx="523875" cy="519112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zh-TW" sz="1400" b="1">
                <a:solidFill>
                  <a:srgbClr val="FFFF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9224" name="Oval 152"/>
          <p:cNvSpPr>
            <a:spLocks noChangeAspect="1" noChangeArrowheads="1"/>
          </p:cNvSpPr>
          <p:nvPr/>
        </p:nvSpPr>
        <p:spPr bwMode="auto">
          <a:xfrm>
            <a:off x="3114675" y="4608513"/>
            <a:ext cx="523875" cy="520700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zh-TW" sz="1400" b="1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cxnSp>
        <p:nvCxnSpPr>
          <p:cNvPr id="9225" name="AutoShape 153"/>
          <p:cNvCxnSpPr>
            <a:cxnSpLocks noChangeAspect="1" noChangeShapeType="1"/>
            <a:stCxn id="9221" idx="7"/>
            <a:endCxn id="9222" idx="2"/>
          </p:cNvCxnSpPr>
          <p:nvPr/>
        </p:nvCxnSpPr>
        <p:spPr bwMode="auto">
          <a:xfrm flipV="1">
            <a:off x="1131888" y="4122738"/>
            <a:ext cx="768350" cy="657225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6" name="AutoShape 154"/>
          <p:cNvCxnSpPr>
            <a:cxnSpLocks noChangeAspect="1" noChangeShapeType="1"/>
          </p:cNvCxnSpPr>
          <p:nvPr/>
        </p:nvCxnSpPr>
        <p:spPr bwMode="auto">
          <a:xfrm>
            <a:off x="1187450" y="5016500"/>
            <a:ext cx="862013" cy="469900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7" name="AutoShape 155"/>
          <p:cNvCxnSpPr>
            <a:cxnSpLocks noChangeAspect="1" noChangeShapeType="1"/>
            <a:stCxn id="9222" idx="6"/>
            <a:endCxn id="9224" idx="1"/>
          </p:cNvCxnSpPr>
          <p:nvPr/>
        </p:nvCxnSpPr>
        <p:spPr bwMode="auto">
          <a:xfrm>
            <a:off x="2424113" y="4122738"/>
            <a:ext cx="766762" cy="561975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AutoShape 156"/>
          <p:cNvCxnSpPr>
            <a:cxnSpLocks noChangeAspect="1" noChangeShapeType="1"/>
            <a:stCxn id="9223" idx="2"/>
            <a:endCxn id="9221" idx="5"/>
          </p:cNvCxnSpPr>
          <p:nvPr/>
        </p:nvCxnSpPr>
        <p:spPr bwMode="auto">
          <a:xfrm flipH="1" flipV="1">
            <a:off x="1131888" y="5146675"/>
            <a:ext cx="862012" cy="469900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9" name="AutoShape 157"/>
          <p:cNvCxnSpPr>
            <a:cxnSpLocks noChangeAspect="1" noChangeShapeType="1"/>
            <a:stCxn id="9222" idx="3"/>
            <a:endCxn id="9221" idx="6"/>
          </p:cNvCxnSpPr>
          <p:nvPr/>
        </p:nvCxnSpPr>
        <p:spPr bwMode="auto">
          <a:xfrm flipH="1">
            <a:off x="1208088" y="4305300"/>
            <a:ext cx="768350" cy="658813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0" name="AutoShape 158"/>
          <p:cNvCxnSpPr>
            <a:cxnSpLocks noChangeAspect="1" noChangeShapeType="1"/>
            <a:stCxn id="9224" idx="2"/>
            <a:endCxn id="9222" idx="5"/>
          </p:cNvCxnSpPr>
          <p:nvPr/>
        </p:nvCxnSpPr>
        <p:spPr bwMode="auto">
          <a:xfrm flipH="1" flipV="1">
            <a:off x="2347913" y="4305300"/>
            <a:ext cx="766762" cy="563563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1" name="AutoShape 159"/>
          <p:cNvCxnSpPr>
            <a:cxnSpLocks noChangeAspect="1" noChangeShapeType="1"/>
            <a:stCxn id="9224" idx="3"/>
            <a:endCxn id="9223" idx="6"/>
          </p:cNvCxnSpPr>
          <p:nvPr/>
        </p:nvCxnSpPr>
        <p:spPr bwMode="auto">
          <a:xfrm flipH="1">
            <a:off x="2517775" y="5051425"/>
            <a:ext cx="673100" cy="565150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2" name="AutoShape 160"/>
          <p:cNvCxnSpPr>
            <a:cxnSpLocks noChangeAspect="1" noChangeShapeType="1"/>
            <a:stCxn id="9223" idx="7"/>
            <a:endCxn id="9224" idx="2"/>
          </p:cNvCxnSpPr>
          <p:nvPr/>
        </p:nvCxnSpPr>
        <p:spPr bwMode="auto">
          <a:xfrm flipV="1">
            <a:off x="2439988" y="4868863"/>
            <a:ext cx="674687" cy="565150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3" name="Text Box 161"/>
          <p:cNvSpPr txBox="1">
            <a:spLocks noChangeArrowheads="1"/>
          </p:cNvSpPr>
          <p:nvPr/>
        </p:nvSpPr>
        <p:spPr bwMode="auto">
          <a:xfrm>
            <a:off x="1527175" y="4537075"/>
            <a:ext cx="1158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</a:rPr>
              <a:t>7</a:t>
            </a:r>
          </a:p>
        </p:txBody>
      </p:sp>
      <p:sp>
        <p:nvSpPr>
          <p:cNvPr id="9234" name="Text Box 164"/>
          <p:cNvSpPr txBox="1">
            <a:spLocks noChangeArrowheads="1"/>
          </p:cNvSpPr>
          <p:nvPr/>
        </p:nvSpPr>
        <p:spPr bwMode="auto">
          <a:xfrm>
            <a:off x="1343025" y="5311775"/>
            <a:ext cx="420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</a:rPr>
              <a:t>8</a:t>
            </a:r>
          </a:p>
        </p:txBody>
      </p:sp>
      <p:sp>
        <p:nvSpPr>
          <p:cNvPr id="9235" name="Text Box 165"/>
          <p:cNvSpPr txBox="1">
            <a:spLocks noChangeArrowheads="1"/>
          </p:cNvSpPr>
          <p:nvPr/>
        </p:nvSpPr>
        <p:spPr bwMode="auto">
          <a:xfrm>
            <a:off x="2562225" y="4448175"/>
            <a:ext cx="280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</a:rPr>
              <a:t>8</a:t>
            </a:r>
          </a:p>
        </p:txBody>
      </p:sp>
      <p:sp>
        <p:nvSpPr>
          <p:cNvPr id="9236" name="Text Box 167"/>
          <p:cNvSpPr txBox="1">
            <a:spLocks noChangeArrowheads="1"/>
          </p:cNvSpPr>
          <p:nvPr/>
        </p:nvSpPr>
        <p:spPr bwMode="auto">
          <a:xfrm>
            <a:off x="2790825" y="5240338"/>
            <a:ext cx="196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</a:rPr>
              <a:t>7</a:t>
            </a:r>
          </a:p>
        </p:txBody>
      </p:sp>
      <p:sp>
        <p:nvSpPr>
          <p:cNvPr id="9237" name="Text Box 168"/>
          <p:cNvSpPr txBox="1">
            <a:spLocks noChangeArrowheads="1"/>
          </p:cNvSpPr>
          <p:nvPr/>
        </p:nvSpPr>
        <p:spPr bwMode="auto">
          <a:xfrm>
            <a:off x="2555875" y="5013325"/>
            <a:ext cx="225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</a:rPr>
              <a:t>1</a:t>
            </a:r>
          </a:p>
        </p:txBody>
      </p:sp>
      <p:sp>
        <p:nvSpPr>
          <p:cNvPr id="9238" name="Oval 170"/>
          <p:cNvSpPr>
            <a:spLocks noChangeAspect="1" noChangeArrowheads="1"/>
          </p:cNvSpPr>
          <p:nvPr/>
        </p:nvSpPr>
        <p:spPr bwMode="auto">
          <a:xfrm>
            <a:off x="5364163" y="4776788"/>
            <a:ext cx="523875" cy="519112"/>
          </a:xfrm>
          <a:prstGeom prst="ellipse">
            <a:avLst/>
          </a:prstGeom>
          <a:solidFill>
            <a:srgbClr val="0000FF">
              <a:alpha val="76077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zh-TW" sz="1400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239" name="Oval 171"/>
          <p:cNvSpPr>
            <a:spLocks noChangeAspect="1" noChangeArrowheads="1"/>
          </p:cNvSpPr>
          <p:nvPr/>
        </p:nvSpPr>
        <p:spPr bwMode="auto">
          <a:xfrm>
            <a:off x="6580188" y="3935413"/>
            <a:ext cx="523875" cy="519112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zh-TW" sz="1400" b="1">
                <a:solidFill>
                  <a:srgbClr val="FFFF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240" name="Oval 172"/>
          <p:cNvSpPr>
            <a:spLocks noChangeAspect="1" noChangeArrowheads="1"/>
          </p:cNvSpPr>
          <p:nvPr/>
        </p:nvSpPr>
        <p:spPr bwMode="auto">
          <a:xfrm>
            <a:off x="6673850" y="5430838"/>
            <a:ext cx="523875" cy="519112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zh-TW" sz="1400" b="1">
                <a:solidFill>
                  <a:srgbClr val="FFFF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9241" name="Oval 173"/>
          <p:cNvSpPr>
            <a:spLocks noChangeAspect="1" noChangeArrowheads="1"/>
          </p:cNvSpPr>
          <p:nvPr/>
        </p:nvSpPr>
        <p:spPr bwMode="auto">
          <a:xfrm>
            <a:off x="7794625" y="4681538"/>
            <a:ext cx="523875" cy="520700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zh-TW" sz="1400" b="1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cxnSp>
        <p:nvCxnSpPr>
          <p:cNvPr id="18469" name="AutoShape 174"/>
          <p:cNvCxnSpPr>
            <a:cxnSpLocks noChangeAspect="1" noChangeShapeType="1"/>
          </p:cNvCxnSpPr>
          <p:nvPr/>
        </p:nvCxnSpPr>
        <p:spPr bwMode="auto">
          <a:xfrm flipV="1">
            <a:off x="5819775" y="4211638"/>
            <a:ext cx="768350" cy="657225"/>
          </a:xfrm>
          <a:prstGeom prst="straightConnector1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0" name="AutoShape 175"/>
          <p:cNvCxnSpPr>
            <a:cxnSpLocks noChangeAspect="1" noChangeShapeType="1"/>
            <a:endCxn id="9240" idx="1"/>
          </p:cNvCxnSpPr>
          <p:nvPr/>
        </p:nvCxnSpPr>
        <p:spPr bwMode="auto">
          <a:xfrm>
            <a:off x="5918200" y="5063783"/>
            <a:ext cx="832370" cy="443077"/>
          </a:xfrm>
          <a:prstGeom prst="straightConnector1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4" name="AutoShape 176"/>
          <p:cNvCxnSpPr>
            <a:cxnSpLocks noChangeAspect="1" noChangeShapeType="1"/>
            <a:stCxn id="9239" idx="6"/>
            <a:endCxn id="9241" idx="1"/>
          </p:cNvCxnSpPr>
          <p:nvPr/>
        </p:nvCxnSpPr>
        <p:spPr bwMode="auto">
          <a:xfrm>
            <a:off x="7104063" y="4195763"/>
            <a:ext cx="766762" cy="561975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5" name="AutoShape 177"/>
          <p:cNvCxnSpPr>
            <a:cxnSpLocks noChangeAspect="1" noChangeShapeType="1"/>
            <a:stCxn id="9240" idx="2"/>
            <a:endCxn id="9238" idx="5"/>
          </p:cNvCxnSpPr>
          <p:nvPr/>
        </p:nvCxnSpPr>
        <p:spPr bwMode="auto">
          <a:xfrm flipH="1" flipV="1">
            <a:off x="5811838" y="5219700"/>
            <a:ext cx="862012" cy="469900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6" name="AutoShape 178"/>
          <p:cNvCxnSpPr>
            <a:cxnSpLocks noChangeAspect="1" noChangeShapeType="1"/>
            <a:stCxn id="9239" idx="3"/>
            <a:endCxn id="9238" idx="6"/>
          </p:cNvCxnSpPr>
          <p:nvPr/>
        </p:nvCxnSpPr>
        <p:spPr bwMode="auto">
          <a:xfrm flipH="1">
            <a:off x="5888038" y="4378325"/>
            <a:ext cx="768350" cy="658813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7" name="AutoShape 179"/>
          <p:cNvCxnSpPr>
            <a:cxnSpLocks noChangeAspect="1" noChangeShapeType="1"/>
            <a:stCxn id="9241" idx="2"/>
          </p:cNvCxnSpPr>
          <p:nvPr/>
        </p:nvCxnSpPr>
        <p:spPr bwMode="auto">
          <a:xfrm flipH="1" flipV="1">
            <a:off x="7027863" y="4378325"/>
            <a:ext cx="766762" cy="563563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8" name="AutoShape 180"/>
          <p:cNvCxnSpPr>
            <a:cxnSpLocks noChangeAspect="1" noChangeShapeType="1"/>
            <a:stCxn id="9241" idx="3"/>
            <a:endCxn id="9240" idx="6"/>
          </p:cNvCxnSpPr>
          <p:nvPr/>
        </p:nvCxnSpPr>
        <p:spPr bwMode="auto">
          <a:xfrm flipH="1">
            <a:off x="7197725" y="5124450"/>
            <a:ext cx="673100" cy="565150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9" name="AutoShape 181"/>
          <p:cNvCxnSpPr>
            <a:cxnSpLocks noChangeAspect="1" noChangeShapeType="1"/>
          </p:cNvCxnSpPr>
          <p:nvPr/>
        </p:nvCxnSpPr>
        <p:spPr bwMode="auto">
          <a:xfrm flipV="1">
            <a:off x="7137400" y="4940300"/>
            <a:ext cx="674688" cy="565150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0" name="Text Box 182"/>
          <p:cNvSpPr txBox="1">
            <a:spLocks noChangeArrowheads="1"/>
          </p:cNvSpPr>
          <p:nvPr/>
        </p:nvSpPr>
        <p:spPr bwMode="auto">
          <a:xfrm>
            <a:off x="6227763" y="4592638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</a:rPr>
              <a:t>7</a:t>
            </a:r>
          </a:p>
        </p:txBody>
      </p:sp>
      <p:sp>
        <p:nvSpPr>
          <p:cNvPr id="9251" name="Text Box 183"/>
          <p:cNvSpPr txBox="1">
            <a:spLocks noChangeArrowheads="1"/>
          </p:cNvSpPr>
          <p:nvPr/>
        </p:nvSpPr>
        <p:spPr bwMode="auto">
          <a:xfrm>
            <a:off x="6084888" y="4365625"/>
            <a:ext cx="187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</a:rPr>
              <a:t>5</a:t>
            </a:r>
          </a:p>
        </p:txBody>
      </p:sp>
      <p:sp>
        <p:nvSpPr>
          <p:cNvPr id="9252" name="Text Box 184"/>
          <p:cNvSpPr txBox="1">
            <a:spLocks noChangeArrowheads="1"/>
          </p:cNvSpPr>
          <p:nvPr/>
        </p:nvSpPr>
        <p:spPr bwMode="auto">
          <a:xfrm>
            <a:off x="6300788" y="5157788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</a:rPr>
              <a:t>6</a:t>
            </a:r>
          </a:p>
        </p:txBody>
      </p:sp>
      <p:sp>
        <p:nvSpPr>
          <p:cNvPr id="9253" name="Text Box 185"/>
          <p:cNvSpPr txBox="1">
            <a:spLocks noChangeArrowheads="1"/>
          </p:cNvSpPr>
          <p:nvPr/>
        </p:nvSpPr>
        <p:spPr bwMode="auto">
          <a:xfrm flipH="1" flipV="1">
            <a:off x="6229350" y="5378450"/>
            <a:ext cx="203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</a:rPr>
              <a:t>8</a:t>
            </a:r>
          </a:p>
        </p:txBody>
      </p:sp>
      <p:sp>
        <p:nvSpPr>
          <p:cNvPr id="9254" name="Text Box 186"/>
          <p:cNvSpPr txBox="1">
            <a:spLocks noChangeArrowheads="1"/>
          </p:cNvSpPr>
          <p:nvPr/>
        </p:nvSpPr>
        <p:spPr bwMode="auto">
          <a:xfrm>
            <a:off x="7337425" y="4535488"/>
            <a:ext cx="114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</a:rPr>
              <a:t>8</a:t>
            </a:r>
          </a:p>
        </p:txBody>
      </p:sp>
      <p:sp>
        <p:nvSpPr>
          <p:cNvPr id="9255" name="Text Box 187"/>
          <p:cNvSpPr txBox="1">
            <a:spLocks noChangeArrowheads="1"/>
          </p:cNvSpPr>
          <p:nvPr/>
        </p:nvSpPr>
        <p:spPr bwMode="auto">
          <a:xfrm>
            <a:off x="7451725" y="4292600"/>
            <a:ext cx="1158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</a:rPr>
              <a:t>5</a:t>
            </a:r>
          </a:p>
        </p:txBody>
      </p:sp>
      <p:sp>
        <p:nvSpPr>
          <p:cNvPr id="9256" name="Text Box 188"/>
          <p:cNvSpPr txBox="1">
            <a:spLocks noChangeArrowheads="1"/>
          </p:cNvSpPr>
          <p:nvPr/>
        </p:nvSpPr>
        <p:spPr bwMode="auto">
          <a:xfrm>
            <a:off x="7524750" y="5311775"/>
            <a:ext cx="114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</a:rPr>
              <a:t>7</a:t>
            </a:r>
          </a:p>
        </p:txBody>
      </p:sp>
      <p:cxnSp>
        <p:nvCxnSpPr>
          <p:cNvPr id="18485" name="AutoShape 190"/>
          <p:cNvCxnSpPr>
            <a:cxnSpLocks noChangeAspect="1" noChangeShapeType="1"/>
            <a:stCxn id="9221" idx="7"/>
            <a:endCxn id="9222" idx="2"/>
          </p:cNvCxnSpPr>
          <p:nvPr/>
        </p:nvCxnSpPr>
        <p:spPr bwMode="auto">
          <a:xfrm flipV="1">
            <a:off x="1131888" y="4122738"/>
            <a:ext cx="768350" cy="657225"/>
          </a:xfrm>
          <a:prstGeom prst="straightConnector1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6" name="AutoShape 191"/>
          <p:cNvCxnSpPr>
            <a:cxnSpLocks noChangeAspect="1" noChangeShapeType="1"/>
            <a:stCxn id="9222" idx="6"/>
            <a:endCxn id="9224" idx="1"/>
          </p:cNvCxnSpPr>
          <p:nvPr/>
        </p:nvCxnSpPr>
        <p:spPr bwMode="auto">
          <a:xfrm>
            <a:off x="2424113" y="4122738"/>
            <a:ext cx="766762" cy="561975"/>
          </a:xfrm>
          <a:prstGeom prst="straightConnector1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7" name="AutoShape 194"/>
          <p:cNvCxnSpPr>
            <a:cxnSpLocks noChangeAspect="1" noChangeShapeType="1"/>
          </p:cNvCxnSpPr>
          <p:nvPr/>
        </p:nvCxnSpPr>
        <p:spPr bwMode="auto">
          <a:xfrm>
            <a:off x="1187450" y="5016500"/>
            <a:ext cx="862013" cy="469900"/>
          </a:xfrm>
          <a:prstGeom prst="straightConnector1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60" name="Text Box 162"/>
          <p:cNvSpPr txBox="1">
            <a:spLocks noChangeArrowheads="1"/>
          </p:cNvSpPr>
          <p:nvPr/>
        </p:nvSpPr>
        <p:spPr bwMode="auto">
          <a:xfrm>
            <a:off x="1358900" y="4286250"/>
            <a:ext cx="260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</a:rPr>
              <a:t>5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250825" y="519113"/>
            <a:ext cx="8824913" cy="4619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FF"/>
              </a:buClr>
              <a:defRPr/>
            </a:pPr>
            <a:r>
              <a:rPr kumimoji="0" lang="en-US" altLang="zh-TW" sz="2400" b="1" dirty="0">
                <a:solidFill>
                  <a:schemeClr val="tx2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M</a:t>
            </a:r>
            <a:r>
              <a:rPr kumimoji="0" lang="zh-TW" altLang="zh-TW" sz="2400" b="1" dirty="0">
                <a:solidFill>
                  <a:schemeClr val="tx2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inimum </a:t>
            </a:r>
            <a:r>
              <a:rPr kumimoji="0" lang="en-US" altLang="zh-TW" sz="2400" b="1" dirty="0">
                <a:solidFill>
                  <a:schemeClr val="tx2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</a:t>
            </a:r>
            <a:r>
              <a:rPr kumimoji="0" lang="zh-TW" altLang="zh-TW" sz="2400" b="1" dirty="0">
                <a:solidFill>
                  <a:schemeClr val="tx2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ost </a:t>
            </a:r>
            <a:r>
              <a:rPr kumimoji="0" lang="en-US" altLang="zh-TW" sz="2400" b="1" dirty="0">
                <a:solidFill>
                  <a:schemeClr val="tx2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</a:t>
            </a:r>
            <a:r>
              <a:rPr kumimoji="0" lang="zh-TW" altLang="zh-TW" sz="2400" b="1" dirty="0">
                <a:solidFill>
                  <a:schemeClr val="tx2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panning </a:t>
            </a:r>
            <a:r>
              <a:rPr kumimoji="0" lang="en-US" altLang="zh-TW" sz="2400" b="1" dirty="0">
                <a:solidFill>
                  <a:schemeClr val="tx2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T</a:t>
            </a:r>
            <a:r>
              <a:rPr kumimoji="0" lang="zh-TW" altLang="zh-TW" sz="2400" b="1" dirty="0">
                <a:solidFill>
                  <a:schemeClr val="tx2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ree (MCST) </a:t>
            </a:r>
            <a:r>
              <a:rPr lang="en-US" altLang="zh-TW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 </a:t>
            </a:r>
            <a:r>
              <a:rPr kumimoji="0" lang="en-US" altLang="zh-TW" sz="2400" b="1" dirty="0">
                <a:solidFill>
                  <a:schemeClr val="tx2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Directed Graph</a:t>
            </a:r>
            <a:endParaRPr lang="zh-TW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442" name="投影片編號版面配置區 7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AAB0C9-74DC-4D86-ADC4-BEDE1CC56A58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cxnSp>
        <p:nvCxnSpPr>
          <p:cNvPr id="71" name="AutoShape 181"/>
          <p:cNvCxnSpPr>
            <a:cxnSpLocks noChangeAspect="1" noChangeShapeType="1"/>
          </p:cNvCxnSpPr>
          <p:nvPr/>
        </p:nvCxnSpPr>
        <p:spPr bwMode="auto">
          <a:xfrm flipV="1">
            <a:off x="7129463" y="4949825"/>
            <a:ext cx="674687" cy="565150"/>
          </a:xfrm>
          <a:prstGeom prst="straightConnector1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64" name="文字方塊 72"/>
          <p:cNvSpPr txBox="1">
            <a:spLocks noChangeArrowheads="1"/>
          </p:cNvSpPr>
          <p:nvPr/>
        </p:nvSpPr>
        <p:spPr bwMode="auto">
          <a:xfrm>
            <a:off x="611188" y="1125538"/>
            <a:ext cx="8963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Clr>
                <a:srgbClr val="0000FF"/>
              </a:buClr>
            </a:pPr>
            <a:r>
              <a:rPr kumimoji="0" lang="en-US" altLang="zh-TW" b="1">
                <a:solidFill>
                  <a:srgbClr val="00B05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Note: Below we will often call a m</a:t>
            </a:r>
            <a:r>
              <a:rPr kumimoji="0" lang="zh-TW" altLang="zh-TW" b="1">
                <a:solidFill>
                  <a:srgbClr val="00B05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inimum </a:t>
            </a:r>
            <a:r>
              <a:rPr kumimoji="0" lang="en-US" altLang="zh-TW" b="1">
                <a:solidFill>
                  <a:srgbClr val="00B05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</a:t>
            </a:r>
            <a:r>
              <a:rPr kumimoji="0" lang="zh-TW" altLang="zh-TW" b="1">
                <a:solidFill>
                  <a:srgbClr val="00B05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ost </a:t>
            </a:r>
            <a:r>
              <a:rPr kumimoji="0" lang="en-US" altLang="zh-TW" b="1">
                <a:solidFill>
                  <a:srgbClr val="00B05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</a:t>
            </a:r>
            <a:r>
              <a:rPr kumimoji="0" lang="zh-TW" altLang="zh-TW" b="1">
                <a:solidFill>
                  <a:srgbClr val="00B05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panning </a:t>
            </a:r>
            <a:r>
              <a:rPr kumimoji="0" lang="en-US" altLang="zh-TW" b="1">
                <a:solidFill>
                  <a:srgbClr val="00B05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t</a:t>
            </a:r>
            <a:r>
              <a:rPr kumimoji="0" lang="zh-TW" altLang="zh-TW" b="1">
                <a:solidFill>
                  <a:srgbClr val="00B05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ree</a:t>
            </a:r>
            <a:r>
              <a:rPr kumimoji="0" lang="en-US" altLang="zh-TW" b="1">
                <a:solidFill>
                  <a:srgbClr val="00B05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an optimum branching</a:t>
            </a:r>
          </a:p>
        </p:txBody>
      </p:sp>
      <p:sp>
        <p:nvSpPr>
          <p:cNvPr id="9265" name="Oval 150"/>
          <p:cNvSpPr>
            <a:spLocks noChangeAspect="1" noChangeArrowheads="1"/>
          </p:cNvSpPr>
          <p:nvPr/>
        </p:nvSpPr>
        <p:spPr bwMode="auto">
          <a:xfrm>
            <a:off x="4376738" y="1535113"/>
            <a:ext cx="523875" cy="519112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zh-TW" sz="1400" b="1">
                <a:solidFill>
                  <a:srgbClr val="FFFF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266" name="Oval 151"/>
          <p:cNvSpPr>
            <a:spLocks noChangeAspect="1" noChangeArrowheads="1"/>
          </p:cNvSpPr>
          <p:nvPr/>
        </p:nvSpPr>
        <p:spPr bwMode="auto">
          <a:xfrm>
            <a:off x="4335463" y="3109913"/>
            <a:ext cx="523875" cy="519112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zh-TW" sz="1400" b="1">
                <a:solidFill>
                  <a:srgbClr val="FFFF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9267" name="Oval 152"/>
          <p:cNvSpPr>
            <a:spLocks noChangeAspect="1" noChangeArrowheads="1"/>
          </p:cNvSpPr>
          <p:nvPr/>
        </p:nvSpPr>
        <p:spPr bwMode="auto">
          <a:xfrm>
            <a:off x="5724525" y="2287588"/>
            <a:ext cx="523875" cy="520700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zh-TW" sz="1400" b="1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cxnSp>
        <p:nvCxnSpPr>
          <p:cNvPr id="9268" name="AutoShape 153"/>
          <p:cNvCxnSpPr>
            <a:cxnSpLocks noChangeAspect="1" noChangeShapeType="1"/>
            <a:stCxn id="9284" idx="7"/>
            <a:endCxn id="9265" idx="2"/>
          </p:cNvCxnSpPr>
          <p:nvPr/>
        </p:nvCxnSpPr>
        <p:spPr bwMode="auto">
          <a:xfrm flipV="1">
            <a:off x="3414713" y="1795463"/>
            <a:ext cx="962025" cy="647700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69" name="AutoShape 154"/>
          <p:cNvCxnSpPr>
            <a:cxnSpLocks noChangeAspect="1" noChangeShapeType="1"/>
            <a:stCxn id="9284" idx="6"/>
            <a:endCxn id="9266" idx="1"/>
          </p:cNvCxnSpPr>
          <p:nvPr/>
        </p:nvCxnSpPr>
        <p:spPr bwMode="auto">
          <a:xfrm>
            <a:off x="3492500" y="2625725"/>
            <a:ext cx="920750" cy="560388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0" name="AutoShape 155"/>
          <p:cNvCxnSpPr>
            <a:cxnSpLocks noChangeAspect="1" noChangeShapeType="1"/>
            <a:stCxn id="9265" idx="6"/>
            <a:endCxn id="9267" idx="1"/>
          </p:cNvCxnSpPr>
          <p:nvPr/>
        </p:nvCxnSpPr>
        <p:spPr bwMode="auto">
          <a:xfrm>
            <a:off x="4900613" y="1795463"/>
            <a:ext cx="900112" cy="568325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1" name="AutoShape 156"/>
          <p:cNvCxnSpPr>
            <a:cxnSpLocks noChangeAspect="1" noChangeShapeType="1"/>
            <a:stCxn id="9266" idx="2"/>
            <a:endCxn id="9284" idx="5"/>
          </p:cNvCxnSpPr>
          <p:nvPr/>
        </p:nvCxnSpPr>
        <p:spPr bwMode="auto">
          <a:xfrm flipH="1" flipV="1">
            <a:off x="3414713" y="2809875"/>
            <a:ext cx="920750" cy="558800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2" name="AutoShape 157"/>
          <p:cNvCxnSpPr>
            <a:cxnSpLocks noChangeAspect="1" noChangeShapeType="1"/>
            <a:stCxn id="9265" idx="3"/>
            <a:endCxn id="9284" idx="6"/>
          </p:cNvCxnSpPr>
          <p:nvPr/>
        </p:nvCxnSpPr>
        <p:spPr bwMode="auto">
          <a:xfrm flipH="1">
            <a:off x="3492500" y="1978025"/>
            <a:ext cx="960438" cy="647700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3" name="AutoShape 158"/>
          <p:cNvCxnSpPr>
            <a:cxnSpLocks noChangeAspect="1" noChangeShapeType="1"/>
            <a:stCxn id="9267" idx="2"/>
            <a:endCxn id="9265" idx="5"/>
          </p:cNvCxnSpPr>
          <p:nvPr/>
        </p:nvCxnSpPr>
        <p:spPr bwMode="auto">
          <a:xfrm flipH="1" flipV="1">
            <a:off x="4822825" y="1978025"/>
            <a:ext cx="901700" cy="569913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4" name="AutoShape 159"/>
          <p:cNvCxnSpPr>
            <a:cxnSpLocks noChangeAspect="1" noChangeShapeType="1"/>
            <a:stCxn id="9267" idx="3"/>
            <a:endCxn id="9266" idx="6"/>
          </p:cNvCxnSpPr>
          <p:nvPr/>
        </p:nvCxnSpPr>
        <p:spPr bwMode="auto">
          <a:xfrm flipH="1">
            <a:off x="4859338" y="2732088"/>
            <a:ext cx="941387" cy="636587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75" name="AutoShape 160"/>
          <p:cNvCxnSpPr>
            <a:cxnSpLocks noChangeAspect="1" noChangeShapeType="1"/>
            <a:stCxn id="9266" idx="7"/>
            <a:endCxn id="9267" idx="2"/>
          </p:cNvCxnSpPr>
          <p:nvPr/>
        </p:nvCxnSpPr>
        <p:spPr bwMode="auto">
          <a:xfrm flipV="1">
            <a:off x="4783138" y="2547938"/>
            <a:ext cx="941387" cy="638175"/>
          </a:xfrm>
          <a:prstGeom prst="straightConnector1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76" name="Text Box 161"/>
          <p:cNvSpPr txBox="1">
            <a:spLocks noChangeArrowheads="1"/>
          </p:cNvSpPr>
          <p:nvPr/>
        </p:nvSpPr>
        <p:spPr bwMode="auto">
          <a:xfrm>
            <a:off x="3906838" y="2133600"/>
            <a:ext cx="2333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000" b="1">
                <a:latin typeface="Times New Roman" pitchFamily="18" charset="0"/>
              </a:rPr>
              <a:t>7</a:t>
            </a:r>
          </a:p>
        </p:txBody>
      </p:sp>
      <p:sp>
        <p:nvSpPr>
          <p:cNvPr id="9277" name="Text Box 163"/>
          <p:cNvSpPr txBox="1">
            <a:spLocks noChangeArrowheads="1"/>
          </p:cNvSpPr>
          <p:nvPr/>
        </p:nvSpPr>
        <p:spPr bwMode="auto">
          <a:xfrm>
            <a:off x="3924300" y="2708275"/>
            <a:ext cx="27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000" b="1">
                <a:latin typeface="Times New Roman" pitchFamily="18" charset="0"/>
              </a:rPr>
              <a:t>6</a:t>
            </a:r>
          </a:p>
        </p:txBody>
      </p:sp>
      <p:sp>
        <p:nvSpPr>
          <p:cNvPr id="9278" name="Text Box 164"/>
          <p:cNvSpPr txBox="1">
            <a:spLocks noChangeArrowheads="1"/>
          </p:cNvSpPr>
          <p:nvPr/>
        </p:nvSpPr>
        <p:spPr bwMode="auto">
          <a:xfrm>
            <a:off x="3708400" y="2976563"/>
            <a:ext cx="420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000" b="1">
                <a:latin typeface="Times New Roman" pitchFamily="18" charset="0"/>
              </a:rPr>
              <a:t>8</a:t>
            </a:r>
          </a:p>
        </p:txBody>
      </p:sp>
      <p:sp>
        <p:nvSpPr>
          <p:cNvPr id="9279" name="Text Box 165"/>
          <p:cNvSpPr txBox="1">
            <a:spLocks noChangeArrowheads="1"/>
          </p:cNvSpPr>
          <p:nvPr/>
        </p:nvSpPr>
        <p:spPr bwMode="auto">
          <a:xfrm>
            <a:off x="5083175" y="2143125"/>
            <a:ext cx="280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</a:rPr>
              <a:t>8</a:t>
            </a:r>
          </a:p>
        </p:txBody>
      </p:sp>
      <p:sp>
        <p:nvSpPr>
          <p:cNvPr id="9280" name="Text Box 166"/>
          <p:cNvSpPr txBox="1">
            <a:spLocks noChangeArrowheads="1"/>
          </p:cNvSpPr>
          <p:nvPr/>
        </p:nvSpPr>
        <p:spPr bwMode="auto">
          <a:xfrm>
            <a:off x="5219700" y="1825625"/>
            <a:ext cx="268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000" b="1">
                <a:latin typeface="Times New Roman" pitchFamily="18" charset="0"/>
              </a:rPr>
              <a:t>5</a:t>
            </a:r>
          </a:p>
        </p:txBody>
      </p:sp>
      <p:sp>
        <p:nvSpPr>
          <p:cNvPr id="9281" name="Text Box 167"/>
          <p:cNvSpPr txBox="1">
            <a:spLocks noChangeArrowheads="1"/>
          </p:cNvSpPr>
          <p:nvPr/>
        </p:nvSpPr>
        <p:spPr bwMode="auto">
          <a:xfrm>
            <a:off x="5248275" y="2965450"/>
            <a:ext cx="195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000" b="1">
                <a:latin typeface="Times New Roman" pitchFamily="18" charset="0"/>
              </a:rPr>
              <a:t>7</a:t>
            </a:r>
          </a:p>
        </p:txBody>
      </p:sp>
      <p:sp>
        <p:nvSpPr>
          <p:cNvPr id="9282" name="Text Box 168"/>
          <p:cNvSpPr txBox="1">
            <a:spLocks noChangeArrowheads="1"/>
          </p:cNvSpPr>
          <p:nvPr/>
        </p:nvSpPr>
        <p:spPr bwMode="auto">
          <a:xfrm>
            <a:off x="5103813" y="2679700"/>
            <a:ext cx="225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000" b="1">
                <a:latin typeface="Times New Roman" pitchFamily="18" charset="0"/>
              </a:rPr>
              <a:t>1</a:t>
            </a:r>
          </a:p>
        </p:txBody>
      </p:sp>
      <p:sp>
        <p:nvSpPr>
          <p:cNvPr id="9283" name="Text Box 162"/>
          <p:cNvSpPr txBox="1">
            <a:spLocks noChangeArrowheads="1"/>
          </p:cNvSpPr>
          <p:nvPr/>
        </p:nvSpPr>
        <p:spPr bwMode="auto">
          <a:xfrm>
            <a:off x="3735388" y="1885950"/>
            <a:ext cx="26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000" b="1">
                <a:latin typeface="Times New Roman" pitchFamily="18" charset="0"/>
              </a:rPr>
              <a:t>5</a:t>
            </a:r>
          </a:p>
        </p:txBody>
      </p:sp>
      <p:sp>
        <p:nvSpPr>
          <p:cNvPr id="9284" name="Oval 171"/>
          <p:cNvSpPr>
            <a:spLocks noChangeAspect="1" noChangeArrowheads="1"/>
          </p:cNvSpPr>
          <p:nvPr/>
        </p:nvSpPr>
        <p:spPr bwMode="auto">
          <a:xfrm>
            <a:off x="2968625" y="2366963"/>
            <a:ext cx="523875" cy="519112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altLang="zh-TW" sz="1400" b="1">
                <a:solidFill>
                  <a:srgbClr val="FFFF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285" name="Rectangle 16418"/>
          <p:cNvSpPr>
            <a:spLocks noChangeArrowheads="1"/>
          </p:cNvSpPr>
          <p:nvPr/>
        </p:nvSpPr>
        <p:spPr bwMode="auto">
          <a:xfrm>
            <a:off x="3770313" y="3663950"/>
            <a:ext cx="1738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b="1">
                <a:solidFill>
                  <a:schemeClr val="tx2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Directed Graph</a:t>
            </a:r>
            <a:endParaRPr lang="zh-TW" altLang="en-US">
              <a:cs typeface="Times New Roman" pitchFamily="18" charset="0"/>
            </a:endParaRPr>
          </a:p>
        </p:txBody>
      </p:sp>
      <p:sp>
        <p:nvSpPr>
          <p:cNvPr id="9286" name="Text Box 189"/>
          <p:cNvSpPr txBox="1">
            <a:spLocks noChangeArrowheads="1"/>
          </p:cNvSpPr>
          <p:nvPr/>
        </p:nvSpPr>
        <p:spPr bwMode="auto">
          <a:xfrm>
            <a:off x="7380288" y="5084763"/>
            <a:ext cx="215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</a:rPr>
              <a:t>1</a:t>
            </a:r>
          </a:p>
        </p:txBody>
      </p:sp>
      <p:sp>
        <p:nvSpPr>
          <p:cNvPr id="9287" name="Text Box 166"/>
          <p:cNvSpPr txBox="1">
            <a:spLocks noChangeArrowheads="1"/>
          </p:cNvSpPr>
          <p:nvPr/>
        </p:nvSpPr>
        <p:spPr bwMode="auto">
          <a:xfrm>
            <a:off x="2700338" y="4232275"/>
            <a:ext cx="268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</a:rPr>
              <a:t>5</a:t>
            </a:r>
          </a:p>
        </p:txBody>
      </p:sp>
      <p:sp>
        <p:nvSpPr>
          <p:cNvPr id="9288" name="Text Box 163"/>
          <p:cNvSpPr txBox="1">
            <a:spLocks noChangeArrowheads="1"/>
          </p:cNvSpPr>
          <p:nvPr/>
        </p:nvSpPr>
        <p:spPr bwMode="auto">
          <a:xfrm>
            <a:off x="1555750" y="5095875"/>
            <a:ext cx="279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latin typeface="Times New Roman" pitchFamily="18" charset="0"/>
              </a:rPr>
              <a:t>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23850" y="765175"/>
                <a:ext cx="8643938" cy="6000750"/>
              </a:xfrm>
            </p:spPr>
            <p:txBody>
              <a:bodyPr/>
              <a:lstStyle/>
              <a:p>
                <a:pPr eaLnBrk="1" hangingPunct="1">
                  <a:lnSpc>
                    <a:spcPts val="1200"/>
                  </a:lnSpc>
                  <a:buFont typeface="Wingdings 3" pitchFamily="18" charset="2"/>
                  <a:buNone/>
                  <a:defRPr/>
                </a:pPr>
                <a:r>
                  <a:rPr lang="en-US" altLang="zh-TW" sz="14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Input:  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Root node 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  <a:p>
                <a:pPr eaLnBrk="1" hangingPunct="1">
                  <a:lnSpc>
                    <a:spcPts val="1200"/>
                  </a:lnSpc>
                  <a:spcAft>
                    <a:spcPts val="6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Topological information and  remaining battery energy of each node</a:t>
                </a:r>
              </a:p>
              <a:p>
                <a:pPr eaLnBrk="1" hangingPunct="1">
                  <a:lnSpc>
                    <a:spcPts val="1200"/>
                  </a:lnSpc>
                  <a:buFont typeface="Wingdings 3" pitchFamily="18" charset="2"/>
                  <a:buNone/>
                  <a:defRPr/>
                </a:pPr>
                <a:r>
                  <a:rPr lang="en-US" altLang="zh-TW" sz="14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Output: 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Set OB                    // Optimum Branching rooted at node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  <a:p>
                <a:pPr eaLnBrk="1" hangingPunct="1">
                  <a:lnSpc>
                    <a:spcPts val="1200"/>
                  </a:lnSpc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en-US" altLang="zh-TW" sz="1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Neighbor_Set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    //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The set consisting of neighbor nodes of  node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including node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itself</a:t>
                </a:r>
              </a:p>
              <a:p>
                <a:pPr eaLnBrk="1" hangingPunct="1">
                  <a:lnSpc>
                    <a:spcPts val="1200"/>
                  </a:lnSpc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Parent(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                // 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Node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i’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  parent node in OB</a:t>
                </a:r>
              </a:p>
              <a:p>
                <a:pPr eaLnBrk="1" hangingPunct="1">
                  <a:lnSpc>
                    <a:spcPts val="1200"/>
                  </a:lnSpc>
                  <a:buFont typeface="Wingdings 3" pitchFamily="18" charset="2"/>
                  <a:buNone/>
                  <a:defRPr/>
                </a:pPr>
                <a:r>
                  <a:rPr lang="en-US" altLang="zh-TW" sz="14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BEGIN:</a:t>
                </a:r>
              </a:p>
              <a:p>
                <a:pPr eaLnBrk="1" hangingPunct="1">
                  <a:lnSpc>
                    <a:spcPts val="1200"/>
                  </a:lnSpc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OB =∅</a:t>
                </a:r>
              </a:p>
              <a:p>
                <a:pPr eaLnBrk="1" hangingPunct="1">
                  <a:lnSpc>
                    <a:spcPts val="1200"/>
                  </a:lnSpc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altLang="zh-TW" sz="1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Neighbor_Set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= ∅  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for all 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altLang="zh-TW" sz="1400" i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ts val="1200"/>
                  </a:lnSpc>
                  <a:spcAft>
                    <a:spcPts val="8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Parent(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= ∅  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for all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altLang="zh-TW" sz="1400" i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ts val="1200"/>
                  </a:lnSpc>
                  <a:buFont typeface="Wingdings 3" pitchFamily="18" charset="2"/>
                  <a:buNone/>
                  <a:defRPr/>
                </a:pPr>
                <a:r>
                  <a:rPr lang="en-US" altLang="zh-TW" sz="14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Begin</a:t>
                </a:r>
              </a:p>
              <a:p>
                <a:pPr eaLnBrk="1" hangingPunct="1">
                  <a:lnSpc>
                    <a:spcPts val="1200"/>
                  </a:lnSpc>
                  <a:spcBef>
                    <a:spcPts val="600"/>
                  </a:spcBef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For each  node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broadcast a Hello message which contains remaining battery energy to neighbors and</a:t>
                </a:r>
              </a:p>
              <a:p>
                <a:pPr eaLnBrk="1" hangingPunct="1">
                  <a:lnSpc>
                    <a:spcPts val="1200"/>
                  </a:lnSpc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collect information from neighbors to establish  </a:t>
                </a:r>
                <a:r>
                  <a:rPr lang="en-US" altLang="zh-TW" sz="1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Neighbor_Set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:pPr eaLnBrk="1" hangingPunct="1">
                  <a:lnSpc>
                    <a:spcPts val="1200"/>
                  </a:lnSpc>
                  <a:spcBef>
                    <a:spcPts val="600"/>
                  </a:spcBef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For each node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other  than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 ,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calculate the link cost from each neighbor and select a neighbor with minimum</a:t>
                </a:r>
              </a:p>
              <a:p>
                <a:pPr eaLnBrk="1" hangingPunct="1">
                  <a:lnSpc>
                    <a:spcPts val="12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link-cost(Min_ Link_ Cost(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j,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)) to add link 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j,i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to OB and  notify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that Parent(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=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j.</a:t>
                </a:r>
              </a:p>
              <a:p>
                <a:pPr eaLnBrk="1" hangingPunct="1">
                  <a:lnSpc>
                    <a:spcPts val="1200"/>
                  </a:lnSpc>
                  <a:spcBef>
                    <a:spcPts val="600"/>
                  </a:spcBef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Node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sends a Cycle-Detection packet along link 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m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OB. Node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also forwards Cycle-Detection packets</a:t>
                </a:r>
              </a:p>
              <a:p>
                <a:pPr eaLnBrk="1" hangingPunct="1">
                  <a:lnSpc>
                    <a:spcPts val="12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received from its parent node along link 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m).</a:t>
                </a:r>
              </a:p>
              <a:p>
                <a:pPr eaLnBrk="1" hangingPunct="1">
                  <a:lnSpc>
                    <a:spcPts val="1200"/>
                  </a:lnSpc>
                  <a:spcBef>
                    <a:spcPts val="600"/>
                  </a:spcBef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If  the packet sent by node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eventually returns to node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eaLnBrk="1" hangingPunct="1">
                  <a:lnSpc>
                    <a:spcPts val="12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Then node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is marked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“C”  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(i.e., node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</m:oMath>
                </a14:m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T ,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where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T 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is a cycle);</a:t>
                </a:r>
              </a:p>
              <a:p>
                <a:pPr eaLnBrk="1" hangingPunct="1">
                  <a:lnSpc>
                    <a:spcPts val="1200"/>
                  </a:lnSpc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Else</a:t>
                </a:r>
              </a:p>
              <a:p>
                <a:pPr eaLnBrk="1" hangingPunct="1">
                  <a:lnSpc>
                    <a:spcPts val="1200"/>
                  </a:lnSpc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node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is marked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“N”.</a:t>
                </a:r>
              </a:p>
              <a:p>
                <a:pPr eaLnBrk="1" hangingPunct="1">
                  <a:lnSpc>
                    <a:spcPts val="1200"/>
                  </a:lnSpc>
                  <a:spcAft>
                    <a:spcPts val="6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End if</a:t>
                </a:r>
              </a:p>
              <a:p>
                <a:pPr eaLnBrk="1" hangingPunct="1">
                  <a:lnSpc>
                    <a:spcPts val="1200"/>
                  </a:lnSpc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Re-weight each link(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j,i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entering a node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marked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“C”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from outside the cycle 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eaLnBrk="1" hangingPunct="1">
                  <a:lnSpc>
                    <a:spcPts val="16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lang="en-US" altLang="zh-TW" sz="1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Modify_Cost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j,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= C(j,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- C(k,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),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where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k,i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is the in-edge of  node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in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T.</a:t>
                </a:r>
              </a:p>
              <a:p>
                <a:pPr eaLnBrk="1" hangingPunct="1">
                  <a:lnSpc>
                    <a:spcPts val="12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Add the link with minimum </a:t>
                </a:r>
                <a:r>
                  <a:rPr lang="en-US" altLang="zh-TW" sz="1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Modify_Cost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j,i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 to OB in place of link(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k,i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>
                  <a:lnSpc>
                    <a:spcPts val="1200"/>
                  </a:lnSpc>
                  <a:spcAft>
                    <a:spcPts val="400"/>
                  </a:spcAft>
                  <a:buFont typeface="Wingdings 3" pitchFamily="18" charset="2"/>
                  <a:buNone/>
                  <a:defRPr/>
                </a:pP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Return OB, </a:t>
                </a:r>
                <a:r>
                  <a:rPr lang="en-US" altLang="zh-TW" sz="1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Neighbor_Set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and Parent(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for each node </a:t>
                </a:r>
                <a:r>
                  <a:rPr lang="en-US" altLang="zh-TW" sz="1400" i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1400" i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eaLnBrk="1" hangingPunct="1">
                  <a:lnSpc>
                    <a:spcPts val="1200"/>
                  </a:lnSpc>
                  <a:buFont typeface="Wingdings 3" pitchFamily="18" charset="2"/>
                  <a:buNone/>
                  <a:defRPr/>
                </a:pPr>
                <a:r>
                  <a:rPr lang="en-US" altLang="zh-TW" sz="14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END</a:t>
                </a:r>
                <a:endParaRPr lang="zh-TW" altLang="en-US" sz="1400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218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765175"/>
                <a:ext cx="8643938" cy="6000750"/>
              </a:xfrm>
              <a:blipFill rotWithShape="1">
                <a:blip r:embed="rId3"/>
                <a:stretch>
                  <a:fillRect l="-141" t="-1016" b="-7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4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52FB39A-0A11-4BEB-B99F-25E62B18B0C7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0245" name="矩形 7"/>
          <p:cNvSpPr>
            <a:spLocks noChangeArrowheads="1"/>
          </p:cNvSpPr>
          <p:nvPr/>
        </p:nvSpPr>
        <p:spPr bwMode="auto">
          <a:xfrm>
            <a:off x="179388" y="250825"/>
            <a:ext cx="2243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TW" b="1">
                <a:solidFill>
                  <a:schemeClr val="tx2"/>
                </a:solidFill>
                <a:latin typeface="Times New Roman" pitchFamily="18" charset="0"/>
              </a:rPr>
              <a:t>Algorithm EOBDBR</a:t>
            </a:r>
            <a:endParaRPr lang="zh-TW" altLang="en-US" b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矩形 173"/>
          <p:cNvSpPr>
            <a:spLocks noChangeArrowheads="1"/>
          </p:cNvSpPr>
          <p:nvPr/>
        </p:nvSpPr>
        <p:spPr bwMode="auto">
          <a:xfrm>
            <a:off x="500063" y="1114425"/>
            <a:ext cx="528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Step1: Finding the Minimum In-edge of Each Node</a:t>
            </a:r>
            <a:endParaRPr lang="zh-TW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9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1268" name="矩形 103"/>
          <p:cNvSpPr>
            <a:spLocks noChangeArrowheads="1"/>
          </p:cNvSpPr>
          <p:nvPr/>
        </p:nvSpPr>
        <p:spPr bwMode="auto">
          <a:xfrm>
            <a:off x="250825" y="77788"/>
            <a:ext cx="9001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FF"/>
              </a:buClr>
            </a:pPr>
            <a:r>
              <a:rPr kumimoji="0" lang="en-US" altLang="zh-TW" sz="2400" b="1">
                <a:solidFill>
                  <a:schemeClr val="tx2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EOBDBR: An Efficient Optimum Branching-Based Distributed Broadcast Routing Algorithm</a:t>
            </a:r>
            <a:endParaRPr kumimoji="0" lang="zh-TW" altLang="en-US" sz="2400" b="1">
              <a:solidFill>
                <a:schemeClr val="tx2"/>
              </a:solidFill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1269" name="矩形 122"/>
          <p:cNvSpPr>
            <a:spLocks noChangeArrowheads="1"/>
          </p:cNvSpPr>
          <p:nvPr/>
        </p:nvSpPr>
        <p:spPr bwMode="auto">
          <a:xfrm>
            <a:off x="4000500" y="5929313"/>
            <a:ext cx="5143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1400" b="1">
                <a:latin typeface="Times New Roman" pitchFamily="18" charset="0"/>
                <a:cs typeface="Times New Roman" pitchFamily="18" charset="0"/>
              </a:rPr>
              <a:t>Note that the first number in the 2-tuple on each edge is the distance between nodes and the second number is the corresponding link cost calculated by Equation (4).</a:t>
            </a:r>
            <a:endParaRPr lang="zh-TW" altLang="en-US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Rectangle 10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1271" name="AutoShape 104"/>
          <p:cNvSpPr>
            <a:spLocks noChangeAspect="1" noChangeArrowheads="1"/>
          </p:cNvSpPr>
          <p:nvPr/>
        </p:nvSpPr>
        <p:spPr bwMode="auto">
          <a:xfrm>
            <a:off x="2428875" y="1428750"/>
            <a:ext cx="5183188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2" name="Line 78"/>
          <p:cNvSpPr>
            <a:spLocks noChangeShapeType="1"/>
          </p:cNvSpPr>
          <p:nvPr/>
        </p:nvSpPr>
        <p:spPr bwMode="auto">
          <a:xfrm flipV="1">
            <a:off x="5441950" y="2822575"/>
            <a:ext cx="974725" cy="62230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3" name="Line 79"/>
          <p:cNvSpPr>
            <a:spLocks noChangeShapeType="1"/>
          </p:cNvSpPr>
          <p:nvPr/>
        </p:nvSpPr>
        <p:spPr bwMode="auto">
          <a:xfrm>
            <a:off x="4921250" y="5037138"/>
            <a:ext cx="1008063" cy="46355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1" name="Line 78"/>
          <p:cNvSpPr>
            <a:spLocks noChangeShapeType="1"/>
          </p:cNvSpPr>
          <p:nvPr/>
        </p:nvSpPr>
        <p:spPr bwMode="auto">
          <a:xfrm flipV="1">
            <a:off x="5454650" y="2806700"/>
            <a:ext cx="974725" cy="622300"/>
          </a:xfrm>
          <a:prstGeom prst="line">
            <a:avLst/>
          </a:prstGeom>
          <a:noFill/>
          <a:ln w="47625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" name="Line 79"/>
          <p:cNvSpPr>
            <a:spLocks noChangeShapeType="1"/>
          </p:cNvSpPr>
          <p:nvPr/>
        </p:nvSpPr>
        <p:spPr bwMode="auto">
          <a:xfrm>
            <a:off x="4899025" y="5035550"/>
            <a:ext cx="1030288" cy="465138"/>
          </a:xfrm>
          <a:prstGeom prst="line">
            <a:avLst/>
          </a:prstGeom>
          <a:noFill/>
          <a:ln w="47625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6" name="Oval 103"/>
          <p:cNvSpPr>
            <a:spLocks noChangeArrowheads="1"/>
          </p:cNvSpPr>
          <p:nvPr/>
        </p:nvSpPr>
        <p:spPr bwMode="auto">
          <a:xfrm>
            <a:off x="3184525" y="2263775"/>
            <a:ext cx="573088" cy="573088"/>
          </a:xfrm>
          <a:prstGeom prst="ellipse">
            <a:avLst/>
          </a:prstGeom>
          <a:solidFill>
            <a:srgbClr val="0000FF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3000"/>
              </a:lnSpc>
            </a:pPr>
            <a:r>
              <a:rPr lang="en-US" altLang="zh-TW" sz="2000" b="1">
                <a:solidFill>
                  <a:srgbClr val="FFFFFF"/>
                </a:solidFill>
              </a:rPr>
              <a:t>R</a:t>
            </a:r>
            <a:endParaRPr lang="en-US" altLang="zh-TW" sz="2000"/>
          </a:p>
        </p:txBody>
      </p:sp>
      <p:sp>
        <p:nvSpPr>
          <p:cNvPr id="11277" name="Oval 102"/>
          <p:cNvSpPr>
            <a:spLocks noChangeArrowheads="1"/>
          </p:cNvSpPr>
          <p:nvPr/>
        </p:nvSpPr>
        <p:spPr bwMode="auto">
          <a:xfrm>
            <a:off x="2444750" y="4117975"/>
            <a:ext cx="573088" cy="573088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zh-TW" altLang="zh-TW" sz="2000" b="1">
                <a:solidFill>
                  <a:srgbClr val="FFFFFF"/>
                </a:solidFill>
              </a:rPr>
              <a:t>5</a:t>
            </a:r>
            <a:endParaRPr lang="zh-TW" altLang="zh-TW" sz="2000"/>
          </a:p>
        </p:txBody>
      </p:sp>
      <p:sp>
        <p:nvSpPr>
          <p:cNvPr id="11278" name="Line 101"/>
          <p:cNvSpPr>
            <a:spLocks noChangeShapeType="1"/>
          </p:cNvSpPr>
          <p:nvPr/>
        </p:nvSpPr>
        <p:spPr bwMode="auto">
          <a:xfrm flipV="1">
            <a:off x="3665538" y="1700213"/>
            <a:ext cx="1328737" cy="642937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9" name="Line 100"/>
          <p:cNvSpPr>
            <a:spLocks noChangeShapeType="1"/>
          </p:cNvSpPr>
          <p:nvPr/>
        </p:nvSpPr>
        <p:spPr bwMode="auto">
          <a:xfrm flipH="1">
            <a:off x="5403850" y="2679700"/>
            <a:ext cx="909638" cy="593725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0" name="Line 99"/>
          <p:cNvSpPr>
            <a:spLocks noChangeShapeType="1"/>
          </p:cNvSpPr>
          <p:nvPr/>
        </p:nvSpPr>
        <p:spPr bwMode="auto">
          <a:xfrm flipV="1">
            <a:off x="5118100" y="1985963"/>
            <a:ext cx="28575" cy="1144587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1" name="Oval 98"/>
          <p:cNvSpPr>
            <a:spLocks noChangeArrowheads="1"/>
          </p:cNvSpPr>
          <p:nvPr/>
        </p:nvSpPr>
        <p:spPr bwMode="auto">
          <a:xfrm>
            <a:off x="4867275" y="3141663"/>
            <a:ext cx="574675" cy="571500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zh-TW" altLang="zh-TW" sz="20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282" name="Oval 97"/>
          <p:cNvSpPr>
            <a:spLocks noChangeArrowheads="1"/>
          </p:cNvSpPr>
          <p:nvPr/>
        </p:nvSpPr>
        <p:spPr bwMode="auto">
          <a:xfrm>
            <a:off x="4327525" y="4635500"/>
            <a:ext cx="573088" cy="569913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zh-TW" altLang="zh-TW" sz="2000" b="1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1283" name="Line 96"/>
          <p:cNvSpPr>
            <a:spLocks noChangeShapeType="1"/>
          </p:cNvSpPr>
          <p:nvPr/>
        </p:nvSpPr>
        <p:spPr bwMode="auto">
          <a:xfrm>
            <a:off x="5568950" y="1800225"/>
            <a:ext cx="862013" cy="55880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4" name="Line 95"/>
          <p:cNvSpPr>
            <a:spLocks noChangeShapeType="1"/>
          </p:cNvSpPr>
          <p:nvPr/>
        </p:nvSpPr>
        <p:spPr bwMode="auto">
          <a:xfrm flipH="1">
            <a:off x="4673600" y="3670300"/>
            <a:ext cx="304800" cy="99060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5" name="Line 94"/>
          <p:cNvSpPr>
            <a:spLocks noChangeShapeType="1"/>
          </p:cNvSpPr>
          <p:nvPr/>
        </p:nvSpPr>
        <p:spPr bwMode="auto">
          <a:xfrm flipH="1" flipV="1">
            <a:off x="2951163" y="4578350"/>
            <a:ext cx="1376362" cy="46990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6" name="Line 93"/>
          <p:cNvSpPr>
            <a:spLocks noChangeShapeType="1"/>
          </p:cNvSpPr>
          <p:nvPr/>
        </p:nvSpPr>
        <p:spPr bwMode="auto">
          <a:xfrm flipH="1">
            <a:off x="5268913" y="2001838"/>
            <a:ext cx="47625" cy="1139825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7" name="Line 92"/>
          <p:cNvSpPr>
            <a:spLocks noChangeShapeType="1"/>
          </p:cNvSpPr>
          <p:nvPr/>
        </p:nvSpPr>
        <p:spPr bwMode="auto">
          <a:xfrm flipV="1">
            <a:off x="4840288" y="3702050"/>
            <a:ext cx="306387" cy="1012825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8" name="Line 91"/>
          <p:cNvSpPr>
            <a:spLocks noChangeShapeType="1"/>
          </p:cNvSpPr>
          <p:nvPr/>
        </p:nvSpPr>
        <p:spPr bwMode="auto">
          <a:xfrm flipV="1">
            <a:off x="2779713" y="2786063"/>
            <a:ext cx="520700" cy="1331912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89" name="Line 90"/>
          <p:cNvSpPr>
            <a:spLocks noChangeShapeType="1"/>
          </p:cNvSpPr>
          <p:nvPr/>
        </p:nvSpPr>
        <p:spPr bwMode="auto">
          <a:xfrm flipH="1">
            <a:off x="3752850" y="1884363"/>
            <a:ext cx="1341438" cy="67310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521" name="Text Box 89"/>
          <p:cNvSpPr txBox="1">
            <a:spLocks noChangeArrowheads="1"/>
          </p:cNvSpPr>
          <p:nvPr/>
        </p:nvSpPr>
        <p:spPr bwMode="auto">
          <a:xfrm>
            <a:off x="3733800" y="1854200"/>
            <a:ext cx="9540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[63, 73.49]</a:t>
            </a:r>
          </a:p>
        </p:txBody>
      </p:sp>
      <p:sp>
        <p:nvSpPr>
          <p:cNvPr id="11291" name="Oval 88"/>
          <p:cNvSpPr>
            <a:spLocks noChangeArrowheads="1"/>
          </p:cNvSpPr>
          <p:nvPr/>
        </p:nvSpPr>
        <p:spPr bwMode="auto">
          <a:xfrm>
            <a:off x="4989513" y="1428750"/>
            <a:ext cx="576262" cy="573088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en-US" altLang="zh-TW" sz="20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1292" name="Oval 87"/>
          <p:cNvSpPr>
            <a:spLocks noChangeArrowheads="1"/>
          </p:cNvSpPr>
          <p:nvPr/>
        </p:nvSpPr>
        <p:spPr bwMode="auto">
          <a:xfrm>
            <a:off x="5857875" y="5357813"/>
            <a:ext cx="573088" cy="571500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zh-TW" altLang="zh-TW" sz="2000" b="1">
                <a:solidFill>
                  <a:srgbClr val="FFFFFF"/>
                </a:solidFill>
              </a:rPr>
              <a:t> 6</a:t>
            </a:r>
          </a:p>
        </p:txBody>
      </p:sp>
      <p:sp>
        <p:nvSpPr>
          <p:cNvPr id="11293" name="Text Box 86"/>
          <p:cNvSpPr txBox="1">
            <a:spLocks noChangeArrowheads="1"/>
          </p:cNvSpPr>
          <p:nvPr/>
        </p:nvSpPr>
        <p:spPr bwMode="auto">
          <a:xfrm>
            <a:off x="4140200" y="2074863"/>
            <a:ext cx="9334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[63, 46.50]</a:t>
            </a:r>
          </a:p>
        </p:txBody>
      </p:sp>
      <p:sp>
        <p:nvSpPr>
          <p:cNvPr id="11294" name="Line 85"/>
          <p:cNvSpPr>
            <a:spLocks noChangeShapeType="1"/>
          </p:cNvSpPr>
          <p:nvPr/>
        </p:nvSpPr>
        <p:spPr bwMode="auto">
          <a:xfrm flipH="1" flipV="1">
            <a:off x="3738563" y="2625725"/>
            <a:ext cx="1196975" cy="592138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95" name="Oval 84"/>
          <p:cNvSpPr>
            <a:spLocks noChangeArrowheads="1"/>
          </p:cNvSpPr>
          <p:nvPr/>
        </p:nvSpPr>
        <p:spPr bwMode="auto">
          <a:xfrm>
            <a:off x="6313488" y="2314575"/>
            <a:ext cx="574675" cy="573088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zh-TW" altLang="zh-TW" sz="20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296" name="Line 83"/>
          <p:cNvSpPr>
            <a:spLocks noChangeShapeType="1"/>
          </p:cNvSpPr>
          <p:nvPr/>
        </p:nvSpPr>
        <p:spPr bwMode="auto">
          <a:xfrm flipH="1" flipV="1">
            <a:off x="4786313" y="5143500"/>
            <a:ext cx="1071562" cy="500063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97" name="Line 82"/>
          <p:cNvSpPr>
            <a:spLocks noChangeShapeType="1"/>
          </p:cNvSpPr>
          <p:nvPr/>
        </p:nvSpPr>
        <p:spPr bwMode="auto">
          <a:xfrm>
            <a:off x="3654425" y="2778125"/>
            <a:ext cx="1228725" cy="64770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98" name="Line 81"/>
          <p:cNvSpPr>
            <a:spLocks noChangeShapeType="1"/>
          </p:cNvSpPr>
          <p:nvPr/>
        </p:nvSpPr>
        <p:spPr bwMode="auto">
          <a:xfrm flipH="1">
            <a:off x="2936875" y="2851150"/>
            <a:ext cx="506413" cy="1366838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99" name="Line 80"/>
          <p:cNvSpPr>
            <a:spLocks noChangeShapeType="1"/>
          </p:cNvSpPr>
          <p:nvPr/>
        </p:nvSpPr>
        <p:spPr bwMode="auto">
          <a:xfrm>
            <a:off x="3030538" y="4381500"/>
            <a:ext cx="1328737" cy="504825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300" name="Line 77"/>
          <p:cNvSpPr>
            <a:spLocks noChangeShapeType="1"/>
          </p:cNvSpPr>
          <p:nvPr/>
        </p:nvSpPr>
        <p:spPr bwMode="auto">
          <a:xfrm flipH="1" flipV="1">
            <a:off x="5470525" y="1928813"/>
            <a:ext cx="838200" cy="555625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301" name="Text Box 72"/>
          <p:cNvSpPr txBox="1">
            <a:spLocks noChangeArrowheads="1"/>
          </p:cNvSpPr>
          <p:nvPr/>
        </p:nvSpPr>
        <p:spPr bwMode="auto">
          <a:xfrm>
            <a:off x="5676900" y="3001963"/>
            <a:ext cx="10477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[51, 37.74]</a:t>
            </a:r>
          </a:p>
        </p:txBody>
      </p:sp>
      <p:sp>
        <p:nvSpPr>
          <p:cNvPr id="11302" name="Text Box 71"/>
          <p:cNvSpPr txBox="1">
            <a:spLocks noChangeArrowheads="1"/>
          </p:cNvSpPr>
          <p:nvPr/>
        </p:nvSpPr>
        <p:spPr bwMode="auto">
          <a:xfrm>
            <a:off x="5441950" y="2790825"/>
            <a:ext cx="9128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[51, 30.48]</a:t>
            </a:r>
          </a:p>
        </p:txBody>
      </p:sp>
      <p:sp>
        <p:nvSpPr>
          <p:cNvPr id="11303" name="Text Box 70"/>
          <p:cNvSpPr txBox="1">
            <a:spLocks noChangeArrowheads="1"/>
          </p:cNvSpPr>
          <p:nvPr/>
        </p:nvSpPr>
        <p:spPr bwMode="auto">
          <a:xfrm>
            <a:off x="3776663" y="2747963"/>
            <a:ext cx="88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[60, 50.32]</a:t>
            </a:r>
          </a:p>
        </p:txBody>
      </p:sp>
      <p:sp>
        <p:nvSpPr>
          <p:cNvPr id="18501" name="Text Box 69"/>
          <p:cNvSpPr txBox="1">
            <a:spLocks noChangeArrowheads="1"/>
          </p:cNvSpPr>
          <p:nvPr/>
        </p:nvSpPr>
        <p:spPr bwMode="auto">
          <a:xfrm>
            <a:off x="4057650" y="2997200"/>
            <a:ext cx="1016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[60, 66.05]</a:t>
            </a:r>
          </a:p>
        </p:txBody>
      </p:sp>
      <p:sp>
        <p:nvSpPr>
          <p:cNvPr id="11305" name="Text Box 66"/>
          <p:cNvSpPr txBox="1">
            <a:spLocks noChangeArrowheads="1"/>
          </p:cNvSpPr>
          <p:nvPr/>
        </p:nvSpPr>
        <p:spPr bwMode="auto">
          <a:xfrm>
            <a:off x="4327525" y="3975100"/>
            <a:ext cx="893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[50, 36.71]</a:t>
            </a:r>
          </a:p>
        </p:txBody>
      </p:sp>
      <p:sp>
        <p:nvSpPr>
          <p:cNvPr id="18497" name="Text Box 65"/>
          <p:cNvSpPr txBox="1">
            <a:spLocks noChangeArrowheads="1"/>
          </p:cNvSpPr>
          <p:nvPr/>
        </p:nvSpPr>
        <p:spPr bwMode="auto">
          <a:xfrm>
            <a:off x="4895850" y="4192588"/>
            <a:ext cx="8810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[50, 68.48]</a:t>
            </a:r>
          </a:p>
        </p:txBody>
      </p:sp>
      <p:sp>
        <p:nvSpPr>
          <p:cNvPr id="11307" name="Text Box 64"/>
          <p:cNvSpPr txBox="1">
            <a:spLocks noChangeArrowheads="1"/>
          </p:cNvSpPr>
          <p:nvPr/>
        </p:nvSpPr>
        <p:spPr bwMode="auto">
          <a:xfrm>
            <a:off x="4959350" y="5303838"/>
            <a:ext cx="898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[60, 73.91] </a:t>
            </a:r>
          </a:p>
        </p:txBody>
      </p:sp>
      <p:sp>
        <p:nvSpPr>
          <p:cNvPr id="11308" name="Text Box 61"/>
          <p:cNvSpPr txBox="1">
            <a:spLocks noChangeArrowheads="1"/>
          </p:cNvSpPr>
          <p:nvPr/>
        </p:nvSpPr>
        <p:spPr bwMode="auto">
          <a:xfrm>
            <a:off x="4994275" y="5000625"/>
            <a:ext cx="10779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[60, 80.20]</a:t>
            </a:r>
          </a:p>
        </p:txBody>
      </p:sp>
      <p:sp>
        <p:nvSpPr>
          <p:cNvPr id="157" name="Line 81"/>
          <p:cNvSpPr>
            <a:spLocks noChangeShapeType="1"/>
          </p:cNvSpPr>
          <p:nvPr/>
        </p:nvSpPr>
        <p:spPr bwMode="auto">
          <a:xfrm flipH="1">
            <a:off x="2928938" y="2857500"/>
            <a:ext cx="504825" cy="1366838"/>
          </a:xfrm>
          <a:prstGeom prst="line">
            <a:avLst/>
          </a:prstGeom>
          <a:noFill/>
          <a:ln w="47625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9" name="Line 80"/>
          <p:cNvSpPr>
            <a:spLocks noChangeShapeType="1"/>
          </p:cNvSpPr>
          <p:nvPr/>
        </p:nvSpPr>
        <p:spPr bwMode="auto">
          <a:xfrm>
            <a:off x="3016250" y="4367213"/>
            <a:ext cx="1323975" cy="504825"/>
          </a:xfrm>
          <a:prstGeom prst="line">
            <a:avLst/>
          </a:prstGeom>
          <a:noFill/>
          <a:ln w="47625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" name="Line 77"/>
          <p:cNvSpPr>
            <a:spLocks noChangeShapeType="1"/>
          </p:cNvSpPr>
          <p:nvPr/>
        </p:nvSpPr>
        <p:spPr bwMode="auto">
          <a:xfrm flipH="1" flipV="1">
            <a:off x="5459413" y="1911350"/>
            <a:ext cx="877887" cy="588963"/>
          </a:xfrm>
          <a:prstGeom prst="line">
            <a:avLst/>
          </a:prstGeom>
          <a:noFill/>
          <a:ln w="47625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312" name="Text Box 67"/>
          <p:cNvSpPr txBox="1">
            <a:spLocks noChangeArrowheads="1"/>
          </p:cNvSpPr>
          <p:nvPr/>
        </p:nvSpPr>
        <p:spPr bwMode="auto">
          <a:xfrm>
            <a:off x="2951163" y="3444875"/>
            <a:ext cx="8810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[65, 79.09]</a:t>
            </a:r>
          </a:p>
        </p:txBody>
      </p:sp>
      <p:sp>
        <p:nvSpPr>
          <p:cNvPr id="11313" name="Text Box 63"/>
          <p:cNvSpPr txBox="1">
            <a:spLocks noChangeArrowheads="1"/>
          </p:cNvSpPr>
          <p:nvPr/>
        </p:nvSpPr>
        <p:spPr bwMode="auto">
          <a:xfrm>
            <a:off x="3175000" y="4456113"/>
            <a:ext cx="9080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[60, 33.42]</a:t>
            </a:r>
          </a:p>
          <a:p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11314" name="Text Box 62"/>
          <p:cNvSpPr txBox="1">
            <a:spLocks noChangeArrowheads="1"/>
          </p:cNvSpPr>
          <p:nvPr/>
        </p:nvSpPr>
        <p:spPr bwMode="auto">
          <a:xfrm>
            <a:off x="3419475" y="4714875"/>
            <a:ext cx="938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[60, 80.20]</a:t>
            </a:r>
          </a:p>
        </p:txBody>
      </p:sp>
      <p:sp>
        <p:nvSpPr>
          <p:cNvPr id="11315" name="Text Box 76"/>
          <p:cNvSpPr txBox="1">
            <a:spLocks noChangeArrowheads="1"/>
          </p:cNvSpPr>
          <p:nvPr/>
        </p:nvSpPr>
        <p:spPr bwMode="auto">
          <a:xfrm>
            <a:off x="5462588" y="213201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[57, 36.69]</a:t>
            </a:r>
          </a:p>
        </p:txBody>
      </p:sp>
      <p:sp>
        <p:nvSpPr>
          <p:cNvPr id="11316" name="Text Box 73"/>
          <p:cNvSpPr txBox="1">
            <a:spLocks noChangeArrowheads="1"/>
          </p:cNvSpPr>
          <p:nvPr/>
        </p:nvSpPr>
        <p:spPr bwMode="auto">
          <a:xfrm>
            <a:off x="5643563" y="1868488"/>
            <a:ext cx="11414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[57, 37.84]</a:t>
            </a:r>
          </a:p>
        </p:txBody>
      </p:sp>
      <p:sp>
        <p:nvSpPr>
          <p:cNvPr id="162" name="Line 93"/>
          <p:cNvSpPr>
            <a:spLocks noChangeShapeType="1"/>
          </p:cNvSpPr>
          <p:nvPr/>
        </p:nvSpPr>
        <p:spPr bwMode="auto">
          <a:xfrm flipH="1">
            <a:off x="5254625" y="2000250"/>
            <a:ext cx="79375" cy="1138238"/>
          </a:xfrm>
          <a:prstGeom prst="line">
            <a:avLst/>
          </a:prstGeom>
          <a:noFill/>
          <a:ln w="47625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318" name="Text Box 75"/>
          <p:cNvSpPr txBox="1">
            <a:spLocks noChangeArrowheads="1"/>
          </p:cNvSpPr>
          <p:nvPr/>
        </p:nvSpPr>
        <p:spPr bwMode="auto">
          <a:xfrm>
            <a:off x="4656138" y="2343150"/>
            <a:ext cx="901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[50, 36.71]</a:t>
            </a:r>
          </a:p>
        </p:txBody>
      </p:sp>
      <p:sp>
        <p:nvSpPr>
          <p:cNvPr id="11319" name="Text Box 74"/>
          <p:cNvSpPr txBox="1">
            <a:spLocks noChangeArrowheads="1"/>
          </p:cNvSpPr>
          <p:nvPr/>
        </p:nvSpPr>
        <p:spPr bwMode="auto">
          <a:xfrm>
            <a:off x="5019675" y="2555875"/>
            <a:ext cx="9636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[50, 30.47]</a:t>
            </a:r>
          </a:p>
        </p:txBody>
      </p:sp>
      <p:sp>
        <p:nvSpPr>
          <p:cNvPr id="11320" name="Text Box 68"/>
          <p:cNvSpPr txBox="1">
            <a:spLocks noChangeArrowheads="1"/>
          </p:cNvSpPr>
          <p:nvPr/>
        </p:nvSpPr>
        <p:spPr bwMode="auto">
          <a:xfrm>
            <a:off x="2606675" y="3159125"/>
            <a:ext cx="10541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[65, 40.01]</a:t>
            </a:r>
          </a:p>
        </p:txBody>
      </p:sp>
      <p:sp>
        <p:nvSpPr>
          <p:cNvPr id="165" name="Oval 88"/>
          <p:cNvSpPr>
            <a:spLocks noChangeArrowheads="1"/>
          </p:cNvSpPr>
          <p:nvPr/>
        </p:nvSpPr>
        <p:spPr bwMode="auto">
          <a:xfrm>
            <a:off x="5000625" y="1427163"/>
            <a:ext cx="574675" cy="573087"/>
          </a:xfrm>
          <a:prstGeom prst="ellipse">
            <a:avLst/>
          </a:prstGeom>
          <a:solidFill>
            <a:srgbClr val="7030A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en-US" altLang="zh-TW" sz="20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66" name="Oval 98"/>
          <p:cNvSpPr>
            <a:spLocks noChangeArrowheads="1"/>
          </p:cNvSpPr>
          <p:nvPr/>
        </p:nvSpPr>
        <p:spPr bwMode="auto">
          <a:xfrm>
            <a:off x="4872038" y="3143250"/>
            <a:ext cx="573087" cy="571500"/>
          </a:xfrm>
          <a:prstGeom prst="ellipse">
            <a:avLst/>
          </a:prstGeom>
          <a:solidFill>
            <a:srgbClr val="7030A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zh-TW" altLang="zh-TW" sz="20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67" name="Oval 84"/>
          <p:cNvSpPr>
            <a:spLocks noChangeArrowheads="1"/>
          </p:cNvSpPr>
          <p:nvPr/>
        </p:nvSpPr>
        <p:spPr bwMode="auto">
          <a:xfrm>
            <a:off x="6313488" y="2314575"/>
            <a:ext cx="574675" cy="573088"/>
          </a:xfrm>
          <a:prstGeom prst="ellipse">
            <a:avLst/>
          </a:prstGeom>
          <a:solidFill>
            <a:srgbClr val="7030A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zh-TW" altLang="zh-TW" sz="20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68" name="Text Box 86"/>
          <p:cNvSpPr txBox="1">
            <a:spLocks noChangeArrowheads="1"/>
          </p:cNvSpPr>
          <p:nvPr/>
        </p:nvSpPr>
        <p:spPr bwMode="auto">
          <a:xfrm>
            <a:off x="3643313" y="1785938"/>
            <a:ext cx="1143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[63,</a:t>
            </a:r>
            <a:r>
              <a:rPr lang="en-US" altLang="zh-TW" sz="1400" b="1">
                <a:solidFill>
                  <a:srgbClr val="00B050"/>
                </a:solidFill>
              </a:rPr>
              <a:t> </a:t>
            </a:r>
            <a:r>
              <a:rPr lang="en-US" altLang="zh-TW" b="1">
                <a:solidFill>
                  <a:srgbClr val="00B050"/>
                </a:solidFill>
              </a:rPr>
              <a:t>36.80</a:t>
            </a:r>
            <a:r>
              <a:rPr lang="en-US" altLang="zh-TW" sz="140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169" name="Text Box 69"/>
          <p:cNvSpPr txBox="1">
            <a:spLocks noChangeArrowheads="1"/>
          </p:cNvSpPr>
          <p:nvPr/>
        </p:nvSpPr>
        <p:spPr bwMode="auto">
          <a:xfrm>
            <a:off x="4000500" y="3000375"/>
            <a:ext cx="10175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[60, </a:t>
            </a:r>
            <a:r>
              <a:rPr lang="en-US" altLang="zh-TW" b="1">
                <a:solidFill>
                  <a:srgbClr val="00B050"/>
                </a:solidFill>
              </a:rPr>
              <a:t>35.58</a:t>
            </a:r>
            <a:r>
              <a:rPr lang="en-US" altLang="zh-TW" sz="140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170" name="Text Box 65"/>
          <p:cNvSpPr txBox="1">
            <a:spLocks noChangeArrowheads="1"/>
          </p:cNvSpPr>
          <p:nvPr/>
        </p:nvSpPr>
        <p:spPr bwMode="auto">
          <a:xfrm>
            <a:off x="4929188" y="4143375"/>
            <a:ext cx="1071562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[50, </a:t>
            </a:r>
            <a:r>
              <a:rPr lang="en-US" altLang="zh-TW" b="1">
                <a:solidFill>
                  <a:srgbClr val="00B050"/>
                </a:solidFill>
              </a:rPr>
              <a:t>38.01</a:t>
            </a:r>
            <a:r>
              <a:rPr lang="en-US" altLang="zh-TW" sz="140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177" name="Line 82"/>
          <p:cNvSpPr>
            <a:spLocks noChangeShapeType="1"/>
          </p:cNvSpPr>
          <p:nvPr/>
        </p:nvSpPr>
        <p:spPr bwMode="auto">
          <a:xfrm>
            <a:off x="3629025" y="2781300"/>
            <a:ext cx="1228725" cy="6477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3" name="矩形 172"/>
          <p:cNvSpPr>
            <a:spLocks noChangeArrowheads="1"/>
          </p:cNvSpPr>
          <p:nvPr/>
        </p:nvSpPr>
        <p:spPr bwMode="auto">
          <a:xfrm>
            <a:off x="500063" y="1114425"/>
            <a:ext cx="240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Step2: Cycle Detection</a:t>
            </a:r>
            <a:endParaRPr lang="zh-TW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矩形 171"/>
          <p:cNvSpPr>
            <a:spLocks noChangeArrowheads="1"/>
          </p:cNvSpPr>
          <p:nvPr/>
        </p:nvSpPr>
        <p:spPr bwMode="auto">
          <a:xfrm>
            <a:off x="500063" y="1114425"/>
            <a:ext cx="305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Step3: Re-weighting the Edges</a:t>
            </a:r>
            <a:endParaRPr lang="zh-TW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矩形 170"/>
          <p:cNvSpPr>
            <a:spLocks noChangeArrowheads="1"/>
          </p:cNvSpPr>
          <p:nvPr/>
        </p:nvSpPr>
        <p:spPr bwMode="auto">
          <a:xfrm>
            <a:off x="500063" y="1114425"/>
            <a:ext cx="2262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Step4: Cycle Removal</a:t>
            </a:r>
            <a:endParaRPr lang="zh-TW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矩形 175"/>
          <p:cNvSpPr>
            <a:spLocks noChangeArrowheads="1"/>
          </p:cNvSpPr>
          <p:nvPr/>
        </p:nvSpPr>
        <p:spPr bwMode="auto">
          <a:xfrm>
            <a:off x="500063" y="1114425"/>
            <a:ext cx="2262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Final broadcast tree.</a:t>
            </a:r>
            <a:endParaRPr lang="zh-TW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76" name="投影片編號版面配置區 17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BFCF28D-BBA1-4D63-815F-EC672D40DD6F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8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4" grpId="1"/>
      <p:bldP spid="161" grpId="0" animBg="1"/>
      <p:bldP spid="160" grpId="0" animBg="1"/>
      <p:bldP spid="18521" grpId="0"/>
      <p:bldP spid="18501" grpId="0"/>
      <p:bldP spid="18497" grpId="0"/>
      <p:bldP spid="157" grpId="0" animBg="1"/>
      <p:bldP spid="159" grpId="0" animBg="1"/>
      <p:bldP spid="163" grpId="0" animBg="1"/>
      <p:bldP spid="162" grpId="0" animBg="1"/>
      <p:bldP spid="162" grpId="1" animBg="1"/>
      <p:bldP spid="165" grpId="0" animBg="1"/>
      <p:bldP spid="166" grpId="0" animBg="1"/>
      <p:bldP spid="167" grpId="0" animBg="1"/>
      <p:bldP spid="168" grpId="0"/>
      <p:bldP spid="169" grpId="0"/>
      <p:bldP spid="170" grpId="0"/>
      <p:bldP spid="177" grpId="0" animBg="1"/>
      <p:bldP spid="173" grpId="0"/>
      <p:bldP spid="173" grpId="1"/>
      <p:bldP spid="172" grpId="0"/>
      <p:bldP spid="172" grpId="1"/>
      <p:bldP spid="171" grpId="0"/>
      <p:bldP spid="171" grpId="1"/>
      <p:bldP spid="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04"/>
          <p:cNvSpPr>
            <a:spLocks noChangeAspect="1" noChangeArrowheads="1"/>
          </p:cNvSpPr>
          <p:nvPr/>
        </p:nvSpPr>
        <p:spPr bwMode="auto">
          <a:xfrm>
            <a:off x="714375" y="1214438"/>
            <a:ext cx="7358063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528" name="矩形 94"/>
          <p:cNvSpPr>
            <a:spLocks noChangeArrowheads="1"/>
          </p:cNvSpPr>
          <p:nvPr/>
        </p:nvSpPr>
        <p:spPr bwMode="auto">
          <a:xfrm>
            <a:off x="395288" y="836613"/>
            <a:ext cx="9144000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altLang="zh-TW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Sweeping for Eliminating Unnecessary Transmissions</a:t>
            </a:r>
            <a:endParaRPr lang="zh-TW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8" name="Rectangle 10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6389" name="Line 78"/>
          <p:cNvSpPr>
            <a:spLocks noChangeShapeType="1"/>
          </p:cNvSpPr>
          <p:nvPr/>
        </p:nvSpPr>
        <p:spPr bwMode="auto">
          <a:xfrm flipV="1">
            <a:off x="5370513" y="3236913"/>
            <a:ext cx="974725" cy="62230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90" name="Line 79"/>
          <p:cNvSpPr>
            <a:spLocks noChangeShapeType="1"/>
          </p:cNvSpPr>
          <p:nvPr/>
        </p:nvSpPr>
        <p:spPr bwMode="auto">
          <a:xfrm>
            <a:off x="4786313" y="5380038"/>
            <a:ext cx="1079500" cy="549275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91" name="Line 78"/>
          <p:cNvSpPr>
            <a:spLocks noChangeShapeType="1"/>
          </p:cNvSpPr>
          <p:nvPr/>
        </p:nvSpPr>
        <p:spPr bwMode="auto">
          <a:xfrm flipV="1">
            <a:off x="5383213" y="3221038"/>
            <a:ext cx="974725" cy="6223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92" name="Line 79"/>
          <p:cNvSpPr>
            <a:spLocks noChangeShapeType="1"/>
          </p:cNvSpPr>
          <p:nvPr/>
        </p:nvSpPr>
        <p:spPr bwMode="auto">
          <a:xfrm>
            <a:off x="4786313" y="5389563"/>
            <a:ext cx="1071562" cy="53975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93" name="Oval 103"/>
          <p:cNvSpPr>
            <a:spLocks noChangeArrowheads="1"/>
          </p:cNvSpPr>
          <p:nvPr/>
        </p:nvSpPr>
        <p:spPr bwMode="auto">
          <a:xfrm>
            <a:off x="3113088" y="2678113"/>
            <a:ext cx="573087" cy="573087"/>
          </a:xfrm>
          <a:prstGeom prst="ellipse">
            <a:avLst/>
          </a:prstGeom>
          <a:solidFill>
            <a:srgbClr val="0000FF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3000"/>
              </a:lnSpc>
            </a:pPr>
            <a:r>
              <a:rPr lang="en-US" altLang="zh-TW" sz="2000" b="1">
                <a:solidFill>
                  <a:srgbClr val="FFFFFF"/>
                </a:solidFill>
              </a:rPr>
              <a:t>R</a:t>
            </a:r>
            <a:endParaRPr lang="en-US" altLang="zh-TW" sz="2000"/>
          </a:p>
        </p:txBody>
      </p:sp>
      <p:sp>
        <p:nvSpPr>
          <p:cNvPr id="16394" name="Oval 102"/>
          <p:cNvSpPr>
            <a:spLocks noChangeArrowheads="1"/>
          </p:cNvSpPr>
          <p:nvPr/>
        </p:nvSpPr>
        <p:spPr bwMode="auto">
          <a:xfrm>
            <a:off x="2373313" y="4532313"/>
            <a:ext cx="573087" cy="573087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zh-TW" altLang="zh-TW" sz="2000" b="1">
                <a:solidFill>
                  <a:srgbClr val="FFFFFF"/>
                </a:solidFill>
              </a:rPr>
              <a:t>5</a:t>
            </a:r>
            <a:endParaRPr lang="zh-TW" altLang="zh-TW" sz="2000"/>
          </a:p>
        </p:txBody>
      </p:sp>
      <p:sp>
        <p:nvSpPr>
          <p:cNvPr id="16395" name="Line 101"/>
          <p:cNvSpPr>
            <a:spLocks noChangeShapeType="1"/>
          </p:cNvSpPr>
          <p:nvPr/>
        </p:nvSpPr>
        <p:spPr bwMode="auto">
          <a:xfrm flipV="1">
            <a:off x="3594100" y="2114550"/>
            <a:ext cx="1328738" cy="642938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96" name="Line 100"/>
          <p:cNvSpPr>
            <a:spLocks noChangeShapeType="1"/>
          </p:cNvSpPr>
          <p:nvPr/>
        </p:nvSpPr>
        <p:spPr bwMode="auto">
          <a:xfrm flipH="1">
            <a:off x="5332413" y="3094038"/>
            <a:ext cx="909637" cy="593725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97" name="Line 99"/>
          <p:cNvSpPr>
            <a:spLocks noChangeShapeType="1"/>
          </p:cNvSpPr>
          <p:nvPr/>
        </p:nvSpPr>
        <p:spPr bwMode="auto">
          <a:xfrm flipV="1">
            <a:off x="5046663" y="2400300"/>
            <a:ext cx="28575" cy="1144588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98" name="Oval 98"/>
          <p:cNvSpPr>
            <a:spLocks noChangeArrowheads="1"/>
          </p:cNvSpPr>
          <p:nvPr/>
        </p:nvSpPr>
        <p:spPr bwMode="auto">
          <a:xfrm>
            <a:off x="4795838" y="3557588"/>
            <a:ext cx="574675" cy="569912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zh-TW" altLang="zh-TW" sz="20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6399" name="Oval 97"/>
          <p:cNvSpPr>
            <a:spLocks noChangeArrowheads="1"/>
          </p:cNvSpPr>
          <p:nvPr/>
        </p:nvSpPr>
        <p:spPr bwMode="auto">
          <a:xfrm>
            <a:off x="4256088" y="5049838"/>
            <a:ext cx="573087" cy="569912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zh-TW" altLang="zh-TW" sz="2000" b="1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6400" name="Line 96"/>
          <p:cNvSpPr>
            <a:spLocks noChangeShapeType="1"/>
          </p:cNvSpPr>
          <p:nvPr/>
        </p:nvSpPr>
        <p:spPr bwMode="auto">
          <a:xfrm>
            <a:off x="5497513" y="2214563"/>
            <a:ext cx="862012" cy="55880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01" name="Line 95"/>
          <p:cNvSpPr>
            <a:spLocks noChangeShapeType="1"/>
          </p:cNvSpPr>
          <p:nvPr/>
        </p:nvSpPr>
        <p:spPr bwMode="auto">
          <a:xfrm flipH="1">
            <a:off x="4602163" y="4084638"/>
            <a:ext cx="304800" cy="99060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02" name="Line 94"/>
          <p:cNvSpPr>
            <a:spLocks noChangeShapeType="1"/>
          </p:cNvSpPr>
          <p:nvPr/>
        </p:nvSpPr>
        <p:spPr bwMode="auto">
          <a:xfrm flipH="1" flipV="1">
            <a:off x="2879725" y="4992688"/>
            <a:ext cx="1376363" cy="46990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03" name="Line 93"/>
          <p:cNvSpPr>
            <a:spLocks noChangeShapeType="1"/>
          </p:cNvSpPr>
          <p:nvPr/>
        </p:nvSpPr>
        <p:spPr bwMode="auto">
          <a:xfrm flipH="1">
            <a:off x="5197475" y="2416175"/>
            <a:ext cx="47625" cy="1141413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04" name="Line 92"/>
          <p:cNvSpPr>
            <a:spLocks noChangeShapeType="1"/>
          </p:cNvSpPr>
          <p:nvPr/>
        </p:nvSpPr>
        <p:spPr bwMode="auto">
          <a:xfrm flipV="1">
            <a:off x="4768850" y="4116388"/>
            <a:ext cx="306388" cy="1012825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05" name="Line 91"/>
          <p:cNvSpPr>
            <a:spLocks noChangeShapeType="1"/>
          </p:cNvSpPr>
          <p:nvPr/>
        </p:nvSpPr>
        <p:spPr bwMode="auto">
          <a:xfrm flipV="1">
            <a:off x="2708275" y="3200400"/>
            <a:ext cx="520700" cy="1331913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06" name="Line 90"/>
          <p:cNvSpPr>
            <a:spLocks noChangeShapeType="1"/>
          </p:cNvSpPr>
          <p:nvPr/>
        </p:nvSpPr>
        <p:spPr bwMode="auto">
          <a:xfrm flipH="1">
            <a:off x="3681413" y="2298700"/>
            <a:ext cx="1341437" cy="67310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07" name="Text Box 89"/>
          <p:cNvSpPr txBox="1">
            <a:spLocks noChangeArrowheads="1"/>
          </p:cNvSpPr>
          <p:nvPr/>
        </p:nvSpPr>
        <p:spPr bwMode="auto">
          <a:xfrm>
            <a:off x="3662363" y="2268538"/>
            <a:ext cx="9540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[63, 73.49]</a:t>
            </a:r>
          </a:p>
        </p:txBody>
      </p:sp>
      <p:sp>
        <p:nvSpPr>
          <p:cNvPr id="16408" name="Oval 88"/>
          <p:cNvSpPr>
            <a:spLocks noChangeArrowheads="1"/>
          </p:cNvSpPr>
          <p:nvPr/>
        </p:nvSpPr>
        <p:spPr bwMode="auto">
          <a:xfrm>
            <a:off x="4918075" y="1843088"/>
            <a:ext cx="576263" cy="573087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en-US" altLang="zh-TW" sz="20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6409" name="Oval 87"/>
          <p:cNvSpPr>
            <a:spLocks noChangeArrowheads="1"/>
          </p:cNvSpPr>
          <p:nvPr/>
        </p:nvSpPr>
        <p:spPr bwMode="auto">
          <a:xfrm>
            <a:off x="5715000" y="5857875"/>
            <a:ext cx="573088" cy="571500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zh-TW" altLang="zh-TW" sz="2000" b="1">
                <a:solidFill>
                  <a:srgbClr val="FFFFFF"/>
                </a:solidFill>
              </a:rPr>
              <a:t> 6</a:t>
            </a:r>
          </a:p>
        </p:txBody>
      </p:sp>
      <p:sp>
        <p:nvSpPr>
          <p:cNvPr id="16410" name="Text Box 86"/>
          <p:cNvSpPr txBox="1">
            <a:spLocks noChangeArrowheads="1"/>
          </p:cNvSpPr>
          <p:nvPr/>
        </p:nvSpPr>
        <p:spPr bwMode="auto">
          <a:xfrm>
            <a:off x="4068763" y="2489200"/>
            <a:ext cx="9334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[63, 46.50]</a:t>
            </a:r>
          </a:p>
        </p:txBody>
      </p:sp>
      <p:sp>
        <p:nvSpPr>
          <p:cNvPr id="16411" name="Line 85"/>
          <p:cNvSpPr>
            <a:spLocks noChangeShapeType="1"/>
          </p:cNvSpPr>
          <p:nvPr/>
        </p:nvSpPr>
        <p:spPr bwMode="auto">
          <a:xfrm flipH="1" flipV="1">
            <a:off x="3667125" y="3040063"/>
            <a:ext cx="1196975" cy="592137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12" name="Oval 84"/>
          <p:cNvSpPr>
            <a:spLocks noChangeArrowheads="1"/>
          </p:cNvSpPr>
          <p:nvPr/>
        </p:nvSpPr>
        <p:spPr bwMode="auto">
          <a:xfrm>
            <a:off x="6242050" y="2728913"/>
            <a:ext cx="574675" cy="573087"/>
          </a:xfrm>
          <a:prstGeom prst="ellipse">
            <a:avLst/>
          </a:prstGeom>
          <a:solidFill>
            <a:srgbClr val="990000">
              <a:alpha val="76077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indent="114300" eaLnBrk="0" hangingPunct="0">
              <a:lnSpc>
                <a:spcPts val="3200"/>
              </a:lnSpc>
            </a:pPr>
            <a:r>
              <a:rPr lang="zh-TW" altLang="zh-TW" sz="20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6413" name="Line 83"/>
          <p:cNvSpPr>
            <a:spLocks noChangeShapeType="1"/>
          </p:cNvSpPr>
          <p:nvPr/>
        </p:nvSpPr>
        <p:spPr bwMode="auto">
          <a:xfrm flipH="1" flipV="1">
            <a:off x="4714875" y="5572125"/>
            <a:ext cx="1000125" cy="500063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14" name="Line 82"/>
          <p:cNvSpPr>
            <a:spLocks noChangeShapeType="1"/>
          </p:cNvSpPr>
          <p:nvPr/>
        </p:nvSpPr>
        <p:spPr bwMode="auto">
          <a:xfrm>
            <a:off x="3582988" y="3192463"/>
            <a:ext cx="1228725" cy="64770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15" name="Line 81"/>
          <p:cNvSpPr>
            <a:spLocks noChangeShapeType="1"/>
          </p:cNvSpPr>
          <p:nvPr/>
        </p:nvSpPr>
        <p:spPr bwMode="auto">
          <a:xfrm flipH="1">
            <a:off x="2865438" y="3265488"/>
            <a:ext cx="506412" cy="1366837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16" name="Line 80"/>
          <p:cNvSpPr>
            <a:spLocks noChangeShapeType="1"/>
          </p:cNvSpPr>
          <p:nvPr/>
        </p:nvSpPr>
        <p:spPr bwMode="auto">
          <a:xfrm>
            <a:off x="2963863" y="4824413"/>
            <a:ext cx="1323975" cy="476250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17" name="Line 77"/>
          <p:cNvSpPr>
            <a:spLocks noChangeShapeType="1"/>
          </p:cNvSpPr>
          <p:nvPr/>
        </p:nvSpPr>
        <p:spPr bwMode="auto">
          <a:xfrm flipH="1" flipV="1">
            <a:off x="5399088" y="2343150"/>
            <a:ext cx="838200" cy="555625"/>
          </a:xfrm>
          <a:prstGeom prst="line">
            <a:avLst/>
          </a:prstGeom>
          <a:noFill/>
          <a:ln w="38100">
            <a:solidFill>
              <a:srgbClr val="BFBFB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18" name="Text Box 72"/>
          <p:cNvSpPr txBox="1">
            <a:spLocks noChangeArrowheads="1"/>
          </p:cNvSpPr>
          <p:nvPr/>
        </p:nvSpPr>
        <p:spPr bwMode="auto">
          <a:xfrm>
            <a:off x="5605463" y="3416300"/>
            <a:ext cx="10477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[51, 37.74]</a:t>
            </a:r>
          </a:p>
        </p:txBody>
      </p:sp>
      <p:sp>
        <p:nvSpPr>
          <p:cNvPr id="16419" name="Text Box 71"/>
          <p:cNvSpPr txBox="1">
            <a:spLocks noChangeArrowheads="1"/>
          </p:cNvSpPr>
          <p:nvPr/>
        </p:nvSpPr>
        <p:spPr bwMode="auto">
          <a:xfrm>
            <a:off x="5370513" y="3205163"/>
            <a:ext cx="9128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[51, 30.48]</a:t>
            </a:r>
          </a:p>
        </p:txBody>
      </p:sp>
      <p:sp>
        <p:nvSpPr>
          <p:cNvPr id="16422" name="Text Box 66"/>
          <p:cNvSpPr txBox="1">
            <a:spLocks noChangeArrowheads="1"/>
          </p:cNvSpPr>
          <p:nvPr/>
        </p:nvSpPr>
        <p:spPr bwMode="auto">
          <a:xfrm>
            <a:off x="4256088" y="4389438"/>
            <a:ext cx="893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[50, 36.71]</a:t>
            </a:r>
          </a:p>
        </p:txBody>
      </p:sp>
      <p:sp>
        <p:nvSpPr>
          <p:cNvPr id="16423" name="Text Box 65"/>
          <p:cNvSpPr txBox="1">
            <a:spLocks noChangeArrowheads="1"/>
          </p:cNvSpPr>
          <p:nvPr/>
        </p:nvSpPr>
        <p:spPr bwMode="auto">
          <a:xfrm>
            <a:off x="4824413" y="4606925"/>
            <a:ext cx="881062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[50, 68.48]</a:t>
            </a:r>
          </a:p>
        </p:txBody>
      </p:sp>
      <p:sp>
        <p:nvSpPr>
          <p:cNvPr id="16424" name="Text Box 64"/>
          <p:cNvSpPr txBox="1">
            <a:spLocks noChangeArrowheads="1"/>
          </p:cNvSpPr>
          <p:nvPr/>
        </p:nvSpPr>
        <p:spPr bwMode="auto">
          <a:xfrm>
            <a:off x="4929188" y="5715000"/>
            <a:ext cx="898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[60, 73.91] </a:t>
            </a:r>
          </a:p>
        </p:txBody>
      </p:sp>
      <p:sp>
        <p:nvSpPr>
          <p:cNvPr id="16425" name="Text Box 61"/>
          <p:cNvSpPr txBox="1">
            <a:spLocks noChangeArrowheads="1"/>
          </p:cNvSpPr>
          <p:nvPr/>
        </p:nvSpPr>
        <p:spPr bwMode="auto">
          <a:xfrm>
            <a:off x="4857750" y="5429250"/>
            <a:ext cx="10779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[60, 80.20]</a:t>
            </a:r>
          </a:p>
        </p:txBody>
      </p:sp>
      <p:sp>
        <p:nvSpPr>
          <p:cNvPr id="16426" name="Line 81"/>
          <p:cNvSpPr>
            <a:spLocks noChangeShapeType="1"/>
          </p:cNvSpPr>
          <p:nvPr/>
        </p:nvSpPr>
        <p:spPr bwMode="auto">
          <a:xfrm flipH="1">
            <a:off x="2857500" y="3286125"/>
            <a:ext cx="504825" cy="1366838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27" name="Line 80"/>
          <p:cNvSpPr>
            <a:spLocks noChangeShapeType="1"/>
          </p:cNvSpPr>
          <p:nvPr/>
        </p:nvSpPr>
        <p:spPr bwMode="auto">
          <a:xfrm>
            <a:off x="2928938" y="4794250"/>
            <a:ext cx="1325562" cy="477838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28" name="Line 77"/>
          <p:cNvSpPr>
            <a:spLocks noChangeShapeType="1"/>
          </p:cNvSpPr>
          <p:nvPr/>
        </p:nvSpPr>
        <p:spPr bwMode="auto">
          <a:xfrm flipH="1" flipV="1">
            <a:off x="5378450" y="2343150"/>
            <a:ext cx="836613" cy="557213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29" name="Text Box 67"/>
          <p:cNvSpPr txBox="1">
            <a:spLocks noChangeArrowheads="1"/>
          </p:cNvSpPr>
          <p:nvPr/>
        </p:nvSpPr>
        <p:spPr bwMode="auto">
          <a:xfrm>
            <a:off x="2879725" y="3859213"/>
            <a:ext cx="8810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[65, 79.09]</a:t>
            </a:r>
          </a:p>
        </p:txBody>
      </p:sp>
      <p:sp>
        <p:nvSpPr>
          <p:cNvPr id="16430" name="Text Box 63"/>
          <p:cNvSpPr txBox="1">
            <a:spLocks noChangeArrowheads="1"/>
          </p:cNvSpPr>
          <p:nvPr/>
        </p:nvSpPr>
        <p:spPr bwMode="auto">
          <a:xfrm>
            <a:off x="3103563" y="4870450"/>
            <a:ext cx="9080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[60, 33.42]</a:t>
            </a:r>
          </a:p>
          <a:p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16431" name="Text Box 62"/>
          <p:cNvSpPr txBox="1">
            <a:spLocks noChangeArrowheads="1"/>
          </p:cNvSpPr>
          <p:nvPr/>
        </p:nvSpPr>
        <p:spPr bwMode="auto">
          <a:xfrm>
            <a:off x="3348038" y="5129213"/>
            <a:ext cx="9382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[60, 80.20]</a:t>
            </a:r>
          </a:p>
        </p:txBody>
      </p:sp>
      <p:sp>
        <p:nvSpPr>
          <p:cNvPr id="16432" name="Text Box 76"/>
          <p:cNvSpPr txBox="1">
            <a:spLocks noChangeArrowheads="1"/>
          </p:cNvSpPr>
          <p:nvPr/>
        </p:nvSpPr>
        <p:spPr bwMode="auto">
          <a:xfrm>
            <a:off x="5391150" y="254635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[57, 36.69]</a:t>
            </a:r>
          </a:p>
        </p:txBody>
      </p:sp>
      <p:sp>
        <p:nvSpPr>
          <p:cNvPr id="16433" name="Text Box 73"/>
          <p:cNvSpPr txBox="1">
            <a:spLocks noChangeArrowheads="1"/>
          </p:cNvSpPr>
          <p:nvPr/>
        </p:nvSpPr>
        <p:spPr bwMode="auto">
          <a:xfrm>
            <a:off x="5572125" y="2282825"/>
            <a:ext cx="11414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[57, 37.84]</a:t>
            </a:r>
          </a:p>
        </p:txBody>
      </p:sp>
      <p:sp>
        <p:nvSpPr>
          <p:cNvPr id="16434" name="Line 93"/>
          <p:cNvSpPr>
            <a:spLocks noChangeShapeType="1"/>
          </p:cNvSpPr>
          <p:nvPr/>
        </p:nvSpPr>
        <p:spPr bwMode="auto">
          <a:xfrm flipH="1">
            <a:off x="5214938" y="2414588"/>
            <a:ext cx="47625" cy="114141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35" name="Text Box 75"/>
          <p:cNvSpPr txBox="1">
            <a:spLocks noChangeArrowheads="1"/>
          </p:cNvSpPr>
          <p:nvPr/>
        </p:nvSpPr>
        <p:spPr bwMode="auto">
          <a:xfrm>
            <a:off x="4584700" y="2757488"/>
            <a:ext cx="901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[50, 36.71]</a:t>
            </a:r>
          </a:p>
        </p:txBody>
      </p:sp>
      <p:sp>
        <p:nvSpPr>
          <p:cNvPr id="16436" name="Text Box 74"/>
          <p:cNvSpPr txBox="1">
            <a:spLocks noChangeArrowheads="1"/>
          </p:cNvSpPr>
          <p:nvPr/>
        </p:nvSpPr>
        <p:spPr bwMode="auto">
          <a:xfrm>
            <a:off x="4948238" y="2970213"/>
            <a:ext cx="9636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[50, 30.47]</a:t>
            </a:r>
          </a:p>
        </p:txBody>
      </p:sp>
      <p:sp>
        <p:nvSpPr>
          <p:cNvPr id="16437" name="Text Box 68"/>
          <p:cNvSpPr txBox="1">
            <a:spLocks noChangeArrowheads="1"/>
          </p:cNvSpPr>
          <p:nvPr/>
        </p:nvSpPr>
        <p:spPr bwMode="auto">
          <a:xfrm>
            <a:off x="2535238" y="3573463"/>
            <a:ext cx="10541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>
                <a:solidFill>
                  <a:srgbClr val="000000"/>
                </a:solidFill>
              </a:rPr>
              <a:t>[65, 40.01]</a:t>
            </a:r>
          </a:p>
        </p:txBody>
      </p:sp>
      <p:sp>
        <p:nvSpPr>
          <p:cNvPr id="163" name="橢圓 162"/>
          <p:cNvSpPr/>
          <p:nvPr/>
        </p:nvSpPr>
        <p:spPr>
          <a:xfrm>
            <a:off x="1428750" y="3429000"/>
            <a:ext cx="3000375" cy="2786063"/>
          </a:xfrm>
          <a:prstGeom prst="ellipse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1" name="橢圓 160"/>
          <p:cNvSpPr/>
          <p:nvPr/>
        </p:nvSpPr>
        <p:spPr>
          <a:xfrm>
            <a:off x="2786063" y="3800475"/>
            <a:ext cx="3214687" cy="3057525"/>
          </a:xfrm>
          <a:prstGeom prst="ellipse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2" name="橢圓 161"/>
          <p:cNvSpPr/>
          <p:nvPr/>
        </p:nvSpPr>
        <p:spPr>
          <a:xfrm>
            <a:off x="4906963" y="1643062"/>
            <a:ext cx="2628900" cy="2643187"/>
          </a:xfrm>
          <a:prstGeom prst="ellipse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491" name="投影片編號版面配置區 16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D05D31-F689-44B8-96E5-D3F53EE87D05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60" name="Line 93"/>
          <p:cNvSpPr>
            <a:spLocks noChangeShapeType="1"/>
          </p:cNvSpPr>
          <p:nvPr/>
        </p:nvSpPr>
        <p:spPr bwMode="auto">
          <a:xfrm>
            <a:off x="3587748" y="3175000"/>
            <a:ext cx="1225551" cy="6604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421" name="Text Box 69"/>
          <p:cNvSpPr txBox="1">
            <a:spLocks noChangeArrowheads="1"/>
          </p:cNvSpPr>
          <p:nvPr/>
        </p:nvSpPr>
        <p:spPr bwMode="auto">
          <a:xfrm>
            <a:off x="3986213" y="3411538"/>
            <a:ext cx="10160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 dirty="0">
                <a:solidFill>
                  <a:srgbClr val="000000"/>
                </a:solidFill>
              </a:rPr>
              <a:t>[60, 66.05]</a:t>
            </a:r>
          </a:p>
        </p:txBody>
      </p:sp>
      <p:sp>
        <p:nvSpPr>
          <p:cNvPr id="16420" name="Text Box 70"/>
          <p:cNvSpPr txBox="1">
            <a:spLocks noChangeArrowheads="1"/>
          </p:cNvSpPr>
          <p:nvPr/>
        </p:nvSpPr>
        <p:spPr bwMode="auto">
          <a:xfrm>
            <a:off x="3705225" y="3162300"/>
            <a:ext cx="88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400" dirty="0">
                <a:solidFill>
                  <a:srgbClr val="000000"/>
                </a:solidFill>
              </a:rPr>
              <a:t>[60, 50.32]</a:t>
            </a:r>
          </a:p>
        </p:txBody>
      </p:sp>
      <p:sp>
        <p:nvSpPr>
          <p:cNvPr id="158" name="橢圓 157"/>
          <p:cNvSpPr/>
          <p:nvPr/>
        </p:nvSpPr>
        <p:spPr>
          <a:xfrm>
            <a:off x="3721894" y="2371700"/>
            <a:ext cx="2986087" cy="2857500"/>
          </a:xfrm>
          <a:prstGeom prst="ellipse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9" name="橢圓 158"/>
          <p:cNvSpPr/>
          <p:nvPr/>
        </p:nvSpPr>
        <p:spPr>
          <a:xfrm>
            <a:off x="1634529" y="1340768"/>
            <a:ext cx="3585543" cy="3368675"/>
          </a:xfrm>
          <a:prstGeom prst="ellipse">
            <a:avLst/>
          </a:prstGeom>
          <a:solidFill>
            <a:srgbClr val="333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1" grpId="0" animBg="1"/>
      <p:bldP spid="162" grpId="0" animBg="1"/>
      <p:bldP spid="158" grpId="0" animBg="1"/>
      <p:bldP spid="15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15809</TotalTime>
  <Words>1648</Words>
  <Application>Microsoft Office PowerPoint</Application>
  <PresentationFormat>On-screen Show (4:3)</PresentationFormat>
  <Paragraphs>305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Executive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Dolphin</dc:creator>
  <cp:lastModifiedBy>SykuoLab</cp:lastModifiedBy>
  <cp:revision>858</cp:revision>
  <dcterms:created xsi:type="dcterms:W3CDTF">2009-04-22T12:24:44Z</dcterms:created>
  <dcterms:modified xsi:type="dcterms:W3CDTF">2012-01-09T02:48:59Z</dcterms:modified>
</cp:coreProperties>
</file>