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2"/>
  </p:sldMasterIdLst>
  <p:notesMasterIdLst>
    <p:notesMasterId r:id="rId31"/>
  </p:notesMasterIdLst>
  <p:sldIdLst>
    <p:sldId id="256" r:id="rId3"/>
    <p:sldId id="259" r:id="rId4"/>
    <p:sldId id="260" r:id="rId5"/>
    <p:sldId id="261" r:id="rId6"/>
    <p:sldId id="263" r:id="rId7"/>
    <p:sldId id="264" r:id="rId8"/>
    <p:sldId id="265" r:id="rId9"/>
    <p:sldId id="267" r:id="rId10"/>
    <p:sldId id="268" r:id="rId11"/>
    <p:sldId id="269" r:id="rId12"/>
    <p:sldId id="272" r:id="rId13"/>
    <p:sldId id="273" r:id="rId14"/>
    <p:sldId id="276" r:id="rId15"/>
    <p:sldId id="278" r:id="rId16"/>
    <p:sldId id="275" r:id="rId17"/>
    <p:sldId id="280" r:id="rId18"/>
    <p:sldId id="282" r:id="rId19"/>
    <p:sldId id="283" r:id="rId20"/>
    <p:sldId id="284" r:id="rId21"/>
    <p:sldId id="285" r:id="rId22"/>
    <p:sldId id="286" r:id="rId23"/>
    <p:sldId id="289" r:id="rId24"/>
    <p:sldId id="291" r:id="rId25"/>
    <p:sldId id="292" r:id="rId26"/>
    <p:sldId id="294" r:id="rId27"/>
    <p:sldId id="296" r:id="rId28"/>
    <p:sldId id="298" r:id="rId29"/>
    <p:sldId id="299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  <a:srgbClr val="F002D4"/>
    <a:srgbClr val="FDA5F3"/>
    <a:srgbClr val="FF9B9B"/>
    <a:srgbClr val="006600"/>
    <a:srgbClr val="000099"/>
    <a:srgbClr val="3333CC"/>
    <a:srgbClr val="AFD3FF"/>
    <a:srgbClr val="B0FEB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606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B38414-49D4-4BE6-9F74-E2D33BC0B633}" type="datetimeFigureOut">
              <a:rPr lang="zh-TW" altLang="en-US" smtClean="0"/>
              <a:pPr/>
              <a:t>2011/12/26</a:t>
            </a:fld>
            <a:endParaRPr lang="zh-TW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650FFF-1D02-4310-A44E-B7EDB5E119F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05200" y="2590801"/>
            <a:ext cx="5638800" cy="6858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5200" y="3352800"/>
            <a:ext cx="5638800" cy="609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TW" smtClean="0"/>
              <a:t>Click to edit Master subtitle style</a:t>
            </a:r>
            <a:endParaRPr lang="zh-TW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85C3B-52E9-43F8-8AE9-8F136C90545A}" type="datetime1">
              <a:rPr lang="en-US" altLang="zh-TW" smtClean="0"/>
              <a:pPr>
                <a:defRPr/>
              </a:pPr>
              <a:t>12/26/2011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A4921-B588-49A0-A874-8D766CAC306E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AE090-D9E4-4F01-B386-2C8867EAD031}" type="datetime1">
              <a:rPr lang="en-US" altLang="zh-TW" smtClean="0"/>
              <a:pPr>
                <a:defRPr/>
              </a:pPr>
              <a:t>12/26/2011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8C95D-574F-4D35-84EE-EA64706B3581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77B3B-5442-4801-AEDF-F9028BB41B8A}" type="datetime1">
              <a:rPr lang="en-US" altLang="zh-TW" smtClean="0"/>
              <a:pPr>
                <a:defRPr/>
              </a:pPr>
              <a:t>12/26/2011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D3065-274C-45F9-A1A4-950FA4CCB7EF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C0650-CF21-476F-8474-33F1EE7F1849}" type="datetime1">
              <a:rPr lang="en-US" altLang="zh-TW" smtClean="0"/>
              <a:pPr>
                <a:defRPr/>
              </a:pPr>
              <a:t>12/26/2011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0436F-4FCB-4058-AC88-992D56B16C92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99056-9E92-480A-838E-84F608EF301B}" type="datetime1">
              <a:rPr lang="en-US" altLang="zh-TW" smtClean="0"/>
              <a:pPr>
                <a:defRPr/>
              </a:pPr>
              <a:t>12/26/2011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EFE64-CB17-40A6-BCE1-C51F6D60DAAC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91CA4-F4E1-47E4-8789-F121916F6683}" type="datetime1">
              <a:rPr lang="en-US" altLang="zh-TW" smtClean="0"/>
              <a:pPr>
                <a:defRPr/>
              </a:pPr>
              <a:t>12/26/2011</a:t>
            </a:fld>
            <a:endParaRPr lang="en-US" altLang="zh-TW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00929-452C-489B-A814-02CCC3A80B0B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06C8A-CD6F-41CC-98DE-FA53774EAF97}" type="datetime1">
              <a:rPr lang="en-US" altLang="zh-TW" smtClean="0"/>
              <a:pPr>
                <a:defRPr/>
              </a:pPr>
              <a:t>12/26/2011</a:t>
            </a:fld>
            <a:endParaRPr lang="en-US" altLang="zh-TW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D71F3-CF91-4284-8556-10E0D57B8922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87CD1-1AF4-4872-92A4-41581C10AE37}" type="datetime1">
              <a:rPr lang="en-US" altLang="zh-TW" smtClean="0"/>
              <a:pPr>
                <a:defRPr/>
              </a:pPr>
              <a:t>12/26/2011</a:t>
            </a:fld>
            <a:endParaRPr lang="en-US" altLang="zh-TW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3717D-E963-405C-98E5-A6A6B444D5A6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88DC8-4B36-477B-A569-2C48FD058AA3}" type="datetime1">
              <a:rPr lang="en-US" altLang="zh-TW" smtClean="0"/>
              <a:pPr>
                <a:defRPr/>
              </a:pPr>
              <a:t>12/26/2011</a:t>
            </a:fld>
            <a:endParaRPr lang="en-US" altLang="zh-TW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A0AAD-A516-4E66-A688-834AF5E32EB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E2FC1-A16B-4C4B-B202-6792494CCFD3}" type="datetime1">
              <a:rPr lang="en-US" altLang="zh-TW" smtClean="0"/>
              <a:pPr>
                <a:defRPr/>
              </a:pPr>
              <a:t>12/26/2011</a:t>
            </a:fld>
            <a:endParaRPr lang="en-US" altLang="zh-TW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3DA10-0B03-416B-909D-CC079C5685C3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TW" noProof="0" smtClean="0"/>
              <a:t>Click icon to add picture</a:t>
            </a:r>
            <a:endParaRPr lang="zh-TW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4F376-EF42-4403-ACED-D69745A7CFC4}" type="datetime1">
              <a:rPr lang="en-US" altLang="zh-TW" smtClean="0"/>
              <a:pPr>
                <a:defRPr/>
              </a:pPr>
              <a:t>12/26/2011</a:t>
            </a:fld>
            <a:endParaRPr lang="en-US" altLang="zh-TW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6C613-006B-497B-95DD-8ED0ADB0FB6B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447800" y="274638"/>
            <a:ext cx="72390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  <a:endParaRPr lang="zh-TW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A281AD4-535E-4B62-928C-DE5794DB66EE}" type="datetime1">
              <a:rPr lang="en-US" altLang="zh-TW" smtClean="0"/>
              <a:pPr>
                <a:defRPr/>
              </a:pPr>
              <a:t>12/26/2011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402E31-D1C6-4D02-BD68-54C018EA57D6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man.ac.uk/~graham/cs2022/greedy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hengyin\Desktop\Graph Algorithm Presentation\free-christmas-powerpoint-background-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0"/>
            <a:ext cx="9180512" cy="6885383"/>
          </a:xfrm>
          <a:prstGeom prst="rect">
            <a:avLst/>
          </a:prstGeom>
          <a:noFill/>
        </p:spPr>
      </p:pic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3923928" y="5013176"/>
            <a:ext cx="5112568" cy="1152128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-96" charset="0"/>
                <a:cs typeface="Tahoma" pitchFamily="-96" charset="0"/>
              </a:rPr>
              <a:t>Constructing Minimal Spanning Steiner Trees with Bounded Path Length</a:t>
            </a: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3419872" y="6309320"/>
            <a:ext cx="5638800" cy="393576"/>
          </a:xfrm>
        </p:spPr>
        <p:txBody>
          <a:bodyPr>
            <a:noAutofit/>
          </a:bodyPr>
          <a:lstStyle/>
          <a:p>
            <a:pPr eaLnBrk="1" hangingPunct="1"/>
            <a:r>
              <a:rPr lang="en-US" sz="2400" b="1" i="1" dirty="0" smtClean="0">
                <a:solidFill>
                  <a:srgbClr val="FD595D"/>
                </a:solidFill>
                <a:latin typeface="Arial" charset="0"/>
                <a:cs typeface="Arial" charset="0"/>
              </a:rPr>
              <a:t>Presenter : Cheng-Yin Wu, NTUGIEE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4512" y="0"/>
            <a:ext cx="84039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200" i="1" dirty="0" smtClean="0"/>
              <a:t>Some of the Slides in this Presentation are Referenced from : Physical Design for Nanometer IC by Prof. Yao-</a:t>
            </a:r>
            <a:r>
              <a:rPr lang="en-US" altLang="zh-TW" sz="1200" i="1" dirty="0" err="1" smtClean="0"/>
              <a:t>Wen</a:t>
            </a:r>
            <a:r>
              <a:rPr lang="en-US" altLang="zh-TW" sz="1200" i="1" dirty="0" smtClean="0"/>
              <a:t> Chang</a:t>
            </a:r>
            <a:endParaRPr lang="zh-TW" altLang="en-US" sz="1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dirty="0" smtClean="0">
                <a:solidFill>
                  <a:srgbClr val="B0F5FE"/>
                </a:solidFill>
              </a:rPr>
              <a:t>BKRUS Algorithm (1/3)</a:t>
            </a:r>
            <a:endParaRPr lang="zh-TW" alt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cs typeface="Calibri"/>
              </a:rPr>
              <a:t>Extension for upper bound constraint</a:t>
            </a:r>
          </a:p>
          <a:p>
            <a:pPr lvl="1"/>
            <a:r>
              <a:rPr lang="en-US" altLang="zh-TW" dirty="0" smtClean="0">
                <a:cs typeface="Calibri"/>
              </a:rPr>
              <a:t>Two </a:t>
            </a:r>
            <a:r>
              <a:rPr lang="en-US" altLang="zh-TW" dirty="0" err="1" smtClean="0">
                <a:cs typeface="Calibri"/>
              </a:rPr>
              <a:t>subtrees</a:t>
            </a:r>
            <a:r>
              <a:rPr lang="en-US" altLang="zh-TW" dirty="0" smtClean="0">
                <a:cs typeface="Calibri"/>
              </a:rPr>
              <a:t> t</a:t>
            </a:r>
            <a:r>
              <a:rPr lang="en-US" altLang="zh-TW" baseline="-25000" dirty="0" smtClean="0">
                <a:cs typeface="Calibri"/>
              </a:rPr>
              <a:t>u</a:t>
            </a:r>
            <a:r>
              <a:rPr lang="en-US" altLang="zh-TW" dirty="0" smtClean="0">
                <a:cs typeface="Calibri"/>
              </a:rPr>
              <a:t>, </a:t>
            </a:r>
            <a:r>
              <a:rPr lang="en-US" altLang="zh-TW" dirty="0" err="1" smtClean="0">
                <a:cs typeface="Calibri"/>
              </a:rPr>
              <a:t>t</a:t>
            </a:r>
            <a:r>
              <a:rPr lang="en-US" altLang="zh-TW" baseline="-25000" dirty="0" err="1" smtClean="0">
                <a:cs typeface="Calibri"/>
              </a:rPr>
              <a:t>v</a:t>
            </a:r>
            <a:r>
              <a:rPr lang="en-US" altLang="zh-TW" dirty="0" smtClean="0">
                <a:cs typeface="Calibri"/>
              </a:rPr>
              <a:t> are merged by edge (u, v) if the merged tree </a:t>
            </a:r>
            <a:r>
              <a:rPr lang="en-US" altLang="zh-TW" dirty="0" err="1" smtClean="0">
                <a:cs typeface="Calibri"/>
              </a:rPr>
              <a:t>t</a:t>
            </a:r>
            <a:r>
              <a:rPr lang="en-US" altLang="zh-TW" baseline="-25000" dirty="0" err="1" smtClean="0">
                <a:cs typeface="Calibri"/>
              </a:rPr>
              <a:t>M</a:t>
            </a:r>
            <a:r>
              <a:rPr lang="en-US" altLang="zh-TW" baseline="-25000" dirty="0" smtClean="0">
                <a:cs typeface="Calibri"/>
              </a:rPr>
              <a:t> </a:t>
            </a:r>
            <a:r>
              <a:rPr lang="en-US" altLang="zh-TW" dirty="0" smtClean="0">
                <a:cs typeface="Calibri"/>
              </a:rPr>
              <a:t>satisfies </a:t>
            </a:r>
            <a:r>
              <a:rPr lang="en-US" altLang="zh-TW" dirty="0" smtClean="0">
                <a:solidFill>
                  <a:srgbClr val="FF0000"/>
                </a:solidFill>
              </a:rPr>
              <a:t>radius</a:t>
            </a:r>
            <a:r>
              <a:rPr lang="en-US" altLang="zh-TW" b="1" i="1" baseline="-25000" dirty="0" smtClean="0">
                <a:solidFill>
                  <a:srgbClr val="FF0000"/>
                </a:solidFill>
              </a:rPr>
              <a:t>t</a:t>
            </a:r>
            <a:r>
              <a:rPr lang="en-US" altLang="zh-TW" b="1" i="1" baseline="-50000" dirty="0" smtClean="0">
                <a:solidFill>
                  <a:srgbClr val="FF0000"/>
                </a:solidFill>
              </a:rPr>
              <a:t>M</a:t>
            </a:r>
            <a:r>
              <a:rPr lang="en-US" altLang="zh-TW" i="1" baseline="-25000" dirty="0" smtClean="0">
                <a:solidFill>
                  <a:srgbClr val="FF0000"/>
                </a:solidFill>
              </a:rPr>
              <a:t> </a:t>
            </a:r>
            <a:r>
              <a:rPr lang="en-US" altLang="zh-TW" dirty="0" smtClean="0">
                <a:solidFill>
                  <a:srgbClr val="FF0000"/>
                </a:solidFill>
              </a:rPr>
              <a:t>(</a:t>
            </a:r>
            <a:r>
              <a:rPr lang="en-US" altLang="zh-TW" i="1" dirty="0" smtClean="0">
                <a:solidFill>
                  <a:srgbClr val="FF0000"/>
                </a:solidFill>
              </a:rPr>
              <a:t>s</a:t>
            </a:r>
            <a:r>
              <a:rPr lang="en-US" altLang="zh-TW" dirty="0" smtClean="0">
                <a:solidFill>
                  <a:srgbClr val="FF0000"/>
                </a:solidFill>
              </a:rPr>
              <a:t>)</a:t>
            </a:r>
            <a:r>
              <a:rPr lang="en-US" altLang="zh-TW" dirty="0" smtClean="0">
                <a:cs typeface="Calibri"/>
              </a:rPr>
              <a:t> ≤ (1 + </a:t>
            </a:r>
            <a:r>
              <a:rPr lang="el-GR" altLang="zh-TW" dirty="0" smtClean="0">
                <a:cs typeface="Calibri"/>
              </a:rPr>
              <a:t>ε</a:t>
            </a:r>
            <a:r>
              <a:rPr lang="en-US" altLang="zh-TW" dirty="0" smtClean="0">
                <a:cs typeface="Calibri"/>
              </a:rPr>
              <a:t>) R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2310507" y="3669773"/>
            <a:ext cx="4301799" cy="2304256"/>
            <a:chOff x="2310507" y="3525757"/>
            <a:chExt cx="4301799" cy="2304256"/>
          </a:xfrm>
        </p:grpSpPr>
        <p:sp>
          <p:nvSpPr>
            <p:cNvPr id="4" name="Isosceles Triangle 3"/>
            <p:cNvSpPr/>
            <p:nvPr/>
          </p:nvSpPr>
          <p:spPr>
            <a:xfrm rot="857510">
              <a:off x="2310507" y="3525757"/>
              <a:ext cx="1656184" cy="2304256"/>
            </a:xfrm>
            <a:prstGeom prst="triangle">
              <a:avLst>
                <a:gd name="adj" fmla="val 64009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5" name="Isosceles Triangle 4"/>
            <p:cNvSpPr/>
            <p:nvPr/>
          </p:nvSpPr>
          <p:spPr>
            <a:xfrm rot="19421318">
              <a:off x="5100138" y="3773616"/>
              <a:ext cx="1512168" cy="1944216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3419872" y="4221088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5895440" y="4810800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203848" y="4365104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dirty="0" smtClean="0">
                  <a:solidFill>
                    <a:schemeClr val="bg1"/>
                  </a:solidFill>
                </a:rPr>
                <a:t>u</a:t>
              </a:r>
              <a:endParaRPr lang="zh-TW" alt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895440" y="4882808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dirty="0" smtClean="0">
                  <a:solidFill>
                    <a:schemeClr val="bg1"/>
                  </a:solidFill>
                </a:rPr>
                <a:t>v</a:t>
              </a:r>
              <a:endParaRPr lang="zh-TW" alt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771800" y="5157192"/>
              <a:ext cx="45076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200" dirty="0" smtClean="0">
                  <a:solidFill>
                    <a:schemeClr val="bg1"/>
                  </a:solidFill>
                  <a:cs typeface="Calibri"/>
                </a:rPr>
                <a:t>t</a:t>
              </a:r>
              <a:r>
                <a:rPr lang="en-US" altLang="zh-TW" sz="3200" baseline="-25000" dirty="0" smtClean="0">
                  <a:solidFill>
                    <a:schemeClr val="bg1"/>
                  </a:solidFill>
                  <a:cs typeface="Calibri"/>
                </a:rPr>
                <a:t>u</a:t>
              </a:r>
              <a:endParaRPr lang="zh-TW" alt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751424" y="5157192"/>
              <a:ext cx="43473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200" dirty="0" err="1" smtClean="0">
                  <a:solidFill>
                    <a:schemeClr val="bg1"/>
                  </a:solidFill>
                  <a:cs typeface="Calibri"/>
                </a:rPr>
                <a:t>t</a:t>
              </a:r>
              <a:r>
                <a:rPr lang="en-US" altLang="zh-TW" sz="3200" baseline="-25000" dirty="0" err="1" smtClean="0">
                  <a:solidFill>
                    <a:schemeClr val="bg1"/>
                  </a:solidFill>
                  <a:cs typeface="Calibri"/>
                </a:rPr>
                <a:t>v</a:t>
              </a:r>
              <a:endParaRPr lang="zh-TW" altLang="en-US" sz="3200" dirty="0">
                <a:solidFill>
                  <a:schemeClr val="bg1"/>
                </a:solidFill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3427315" y="4255827"/>
              <a:ext cx="2596458" cy="626981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Freeform 32"/>
          <p:cNvSpPr/>
          <p:nvPr/>
        </p:nvSpPr>
        <p:spPr>
          <a:xfrm>
            <a:off x="1853821" y="3411940"/>
            <a:ext cx="5652447" cy="3084394"/>
          </a:xfrm>
          <a:custGeom>
            <a:avLst/>
            <a:gdLst>
              <a:gd name="connsiteX0" fmla="*/ 1790131 w 5652447"/>
              <a:gd name="connsiteY0" fmla="*/ 177421 h 3084394"/>
              <a:gd name="connsiteX1" fmla="*/ 29570 w 5652447"/>
              <a:gd name="connsiteY1" fmla="*/ 2333767 h 3084394"/>
              <a:gd name="connsiteX2" fmla="*/ 1967552 w 5652447"/>
              <a:gd name="connsiteY2" fmla="*/ 2920621 h 3084394"/>
              <a:gd name="connsiteX3" fmla="*/ 1912961 w 5652447"/>
              <a:gd name="connsiteY3" fmla="*/ 1351129 h 3084394"/>
              <a:gd name="connsiteX4" fmla="*/ 3400567 w 5652447"/>
              <a:gd name="connsiteY4" fmla="*/ 1624084 h 3084394"/>
              <a:gd name="connsiteX5" fmla="*/ 3850943 w 5652447"/>
              <a:gd name="connsiteY5" fmla="*/ 2866030 h 3084394"/>
              <a:gd name="connsiteX6" fmla="*/ 5379492 w 5652447"/>
              <a:gd name="connsiteY6" fmla="*/ 1869744 h 3084394"/>
              <a:gd name="connsiteX7" fmla="*/ 2213212 w 5652447"/>
              <a:gd name="connsiteY7" fmla="*/ 0 h 3084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52447" h="3084394">
                <a:moveTo>
                  <a:pt x="1790131" y="177421"/>
                </a:moveTo>
                <a:cubicBezTo>
                  <a:pt x="895065" y="1026994"/>
                  <a:pt x="0" y="1876567"/>
                  <a:pt x="29570" y="2333767"/>
                </a:cubicBezTo>
                <a:cubicBezTo>
                  <a:pt x="59140" y="2790967"/>
                  <a:pt x="1653654" y="3084394"/>
                  <a:pt x="1967552" y="2920621"/>
                </a:cubicBezTo>
                <a:cubicBezTo>
                  <a:pt x="2281450" y="2756848"/>
                  <a:pt x="1674125" y="1567218"/>
                  <a:pt x="1912961" y="1351129"/>
                </a:cubicBezTo>
                <a:cubicBezTo>
                  <a:pt x="2151797" y="1135040"/>
                  <a:pt x="3077570" y="1371601"/>
                  <a:pt x="3400567" y="1624084"/>
                </a:cubicBezTo>
                <a:cubicBezTo>
                  <a:pt x="3723564" y="1876567"/>
                  <a:pt x="3521122" y="2825087"/>
                  <a:pt x="3850943" y="2866030"/>
                </a:cubicBezTo>
                <a:cubicBezTo>
                  <a:pt x="4180764" y="2906973"/>
                  <a:pt x="5652447" y="2347416"/>
                  <a:pt x="5379492" y="1869744"/>
                </a:cubicBezTo>
                <a:cubicBezTo>
                  <a:pt x="5106537" y="1392072"/>
                  <a:pt x="2697707" y="286603"/>
                  <a:pt x="2213212" y="0"/>
                </a:cubicBezTo>
              </a:path>
            </a:pathLst>
          </a:cu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TextBox 33"/>
          <p:cNvSpPr txBox="1"/>
          <p:nvPr/>
        </p:nvSpPr>
        <p:spPr>
          <a:xfrm>
            <a:off x="3635896" y="3132257"/>
            <a:ext cx="526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err="1" smtClean="0">
                <a:solidFill>
                  <a:srgbClr val="FF0000"/>
                </a:solidFill>
                <a:cs typeface="Calibri"/>
              </a:rPr>
              <a:t>t</a:t>
            </a:r>
            <a:r>
              <a:rPr lang="en-US" altLang="zh-TW" sz="3200" baseline="-25000" dirty="0" err="1" smtClean="0">
                <a:solidFill>
                  <a:srgbClr val="FF0000"/>
                </a:solidFill>
                <a:cs typeface="Calibri"/>
              </a:rPr>
              <a:t>M</a:t>
            </a:r>
            <a:endParaRPr lang="zh-TW" altLang="en-US" sz="3200" dirty="0">
              <a:solidFill>
                <a:srgbClr val="FF0000"/>
              </a:solidFill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80436F-4FCB-4058-AC88-992D56B16C92}" type="slidenum">
              <a:rPr lang="en-US" altLang="zh-TW" smtClean="0"/>
              <a:pPr>
                <a:defRPr/>
              </a:pPr>
              <a:t>10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22222E-6 6.6975E-6 L 0.22048 0.06291 " pathEditMode="relative" ptsTypes="AA">
                                      <p:cBhvr>
                                        <p:cTn id="2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34" grpId="0"/>
      <p:bldP spid="3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7"/>
          <p:cNvGrpSpPr/>
          <p:nvPr/>
        </p:nvGrpSpPr>
        <p:grpSpPr>
          <a:xfrm>
            <a:off x="4320065" y="4094488"/>
            <a:ext cx="4301799" cy="2304256"/>
            <a:chOff x="4254723" y="3764289"/>
            <a:chExt cx="4301799" cy="2304256"/>
          </a:xfrm>
        </p:grpSpPr>
        <p:sp>
          <p:nvSpPr>
            <p:cNvPr id="19" name="Isosceles Triangle 18"/>
            <p:cNvSpPr/>
            <p:nvPr/>
          </p:nvSpPr>
          <p:spPr>
            <a:xfrm rot="857510">
              <a:off x="4254723" y="3764289"/>
              <a:ext cx="1656184" cy="2304256"/>
            </a:xfrm>
            <a:prstGeom prst="triangle">
              <a:avLst>
                <a:gd name="adj" fmla="val 64009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20" name="Isosceles Triangle 19"/>
            <p:cNvSpPr/>
            <p:nvPr/>
          </p:nvSpPr>
          <p:spPr>
            <a:xfrm rot="19421318">
              <a:off x="7044354" y="4012148"/>
              <a:ext cx="1512168" cy="1944216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5364088" y="4459620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7839656" y="5049332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148064" y="4603636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dirty="0" smtClean="0">
                  <a:solidFill>
                    <a:schemeClr val="bg1"/>
                  </a:solidFill>
                </a:rPr>
                <a:t>u</a:t>
              </a:r>
              <a:endParaRPr lang="zh-TW" alt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839656" y="5121340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dirty="0" smtClean="0">
                  <a:solidFill>
                    <a:schemeClr val="bg1"/>
                  </a:solidFill>
                </a:rPr>
                <a:t>v</a:t>
              </a:r>
              <a:endParaRPr lang="zh-TW" alt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716016" y="5395724"/>
              <a:ext cx="45076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200" dirty="0" smtClean="0">
                  <a:solidFill>
                    <a:schemeClr val="bg1"/>
                  </a:solidFill>
                  <a:cs typeface="Calibri"/>
                </a:rPr>
                <a:t>t</a:t>
              </a:r>
              <a:r>
                <a:rPr lang="en-US" altLang="zh-TW" sz="3200" baseline="-25000" dirty="0" smtClean="0">
                  <a:solidFill>
                    <a:schemeClr val="bg1"/>
                  </a:solidFill>
                  <a:cs typeface="Calibri"/>
                </a:rPr>
                <a:t>u</a:t>
              </a:r>
              <a:endParaRPr lang="zh-TW" alt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695640" y="5395724"/>
              <a:ext cx="43473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200" dirty="0" err="1" smtClean="0">
                  <a:solidFill>
                    <a:schemeClr val="bg1"/>
                  </a:solidFill>
                  <a:cs typeface="Calibri"/>
                </a:rPr>
                <a:t>t</a:t>
              </a:r>
              <a:r>
                <a:rPr lang="en-US" altLang="zh-TW" sz="3200" baseline="-25000" dirty="0" err="1" smtClean="0">
                  <a:solidFill>
                    <a:schemeClr val="bg1"/>
                  </a:solidFill>
                  <a:cs typeface="Calibri"/>
                </a:rPr>
                <a:t>v</a:t>
              </a:r>
              <a:endParaRPr lang="zh-TW" altLang="en-US" sz="3200" dirty="0">
                <a:solidFill>
                  <a:schemeClr val="bg1"/>
                </a:solidFill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5371531" y="4494359"/>
              <a:ext cx="2596458" cy="626981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dirty="0" smtClean="0">
                <a:solidFill>
                  <a:srgbClr val="B0F5FE"/>
                </a:solidFill>
              </a:rPr>
              <a:t>BKRUS Algorithm (1/3)</a:t>
            </a:r>
            <a:endParaRPr lang="zh-TW" altLang="en-US" sz="4000" dirty="0"/>
          </a:p>
        </p:txBody>
      </p:sp>
      <p:sp>
        <p:nvSpPr>
          <p:cNvPr id="28" name="Oval 27"/>
          <p:cNvSpPr/>
          <p:nvPr/>
        </p:nvSpPr>
        <p:spPr>
          <a:xfrm>
            <a:off x="4877448" y="5390632"/>
            <a:ext cx="144016" cy="1440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0" name="Straight Connector 29"/>
          <p:cNvCxnSpPr>
            <a:stCxn id="28" idx="7"/>
            <a:endCxn id="21" idx="3"/>
          </p:cNvCxnSpPr>
          <p:nvPr/>
        </p:nvCxnSpPr>
        <p:spPr>
          <a:xfrm flipV="1">
            <a:off x="5000373" y="4912744"/>
            <a:ext cx="450148" cy="498979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cs typeface="Calibri"/>
              </a:rPr>
              <a:t>Extension for upper bound constraint</a:t>
            </a:r>
          </a:p>
          <a:p>
            <a:pPr lvl="1"/>
            <a:r>
              <a:rPr lang="en-US" altLang="zh-TW" dirty="0" smtClean="0">
                <a:cs typeface="Calibri"/>
              </a:rPr>
              <a:t>Two </a:t>
            </a:r>
            <a:r>
              <a:rPr lang="en-US" altLang="zh-TW" dirty="0" err="1" smtClean="0">
                <a:cs typeface="Calibri"/>
              </a:rPr>
              <a:t>subtrees</a:t>
            </a:r>
            <a:r>
              <a:rPr lang="en-US" altLang="zh-TW" dirty="0" smtClean="0">
                <a:cs typeface="Calibri"/>
              </a:rPr>
              <a:t> t</a:t>
            </a:r>
            <a:r>
              <a:rPr lang="en-US" altLang="zh-TW" baseline="-25000" dirty="0" smtClean="0">
                <a:cs typeface="Calibri"/>
              </a:rPr>
              <a:t>u</a:t>
            </a:r>
            <a:r>
              <a:rPr lang="en-US" altLang="zh-TW" dirty="0" smtClean="0">
                <a:cs typeface="Calibri"/>
              </a:rPr>
              <a:t>, </a:t>
            </a:r>
            <a:r>
              <a:rPr lang="en-US" altLang="zh-TW" dirty="0" err="1" smtClean="0">
                <a:cs typeface="Calibri"/>
              </a:rPr>
              <a:t>t</a:t>
            </a:r>
            <a:r>
              <a:rPr lang="en-US" altLang="zh-TW" baseline="-25000" dirty="0" err="1" smtClean="0">
                <a:cs typeface="Calibri"/>
              </a:rPr>
              <a:t>v</a:t>
            </a:r>
            <a:r>
              <a:rPr lang="en-US" altLang="zh-TW" dirty="0" smtClean="0">
                <a:cs typeface="Calibri"/>
              </a:rPr>
              <a:t> are merged by edge (u, v) if the merged tree </a:t>
            </a:r>
            <a:r>
              <a:rPr lang="en-US" altLang="zh-TW" dirty="0" err="1" smtClean="0">
                <a:cs typeface="Calibri"/>
              </a:rPr>
              <a:t>t</a:t>
            </a:r>
            <a:r>
              <a:rPr lang="en-US" altLang="zh-TW" baseline="-25000" dirty="0" err="1" smtClean="0">
                <a:cs typeface="Calibri"/>
              </a:rPr>
              <a:t>M</a:t>
            </a:r>
            <a:r>
              <a:rPr lang="en-US" altLang="zh-TW" baseline="-25000" dirty="0" smtClean="0">
                <a:cs typeface="Calibri"/>
              </a:rPr>
              <a:t> </a:t>
            </a:r>
            <a:r>
              <a:rPr lang="en-US" altLang="zh-TW" dirty="0" smtClean="0">
                <a:cs typeface="Calibri"/>
              </a:rPr>
              <a:t>satisfies </a:t>
            </a:r>
            <a:r>
              <a:rPr lang="en-US" altLang="zh-TW" dirty="0" smtClean="0">
                <a:solidFill>
                  <a:srgbClr val="FF0000"/>
                </a:solidFill>
              </a:rPr>
              <a:t>radius</a:t>
            </a:r>
            <a:r>
              <a:rPr lang="en-US" altLang="zh-TW" b="1" i="1" baseline="-25000" dirty="0" smtClean="0">
                <a:solidFill>
                  <a:srgbClr val="FF0000"/>
                </a:solidFill>
              </a:rPr>
              <a:t>t</a:t>
            </a:r>
            <a:r>
              <a:rPr lang="en-US" altLang="zh-TW" b="1" i="1" baseline="-50000" dirty="0" smtClean="0">
                <a:solidFill>
                  <a:srgbClr val="FF0000"/>
                </a:solidFill>
              </a:rPr>
              <a:t>M</a:t>
            </a:r>
            <a:r>
              <a:rPr lang="en-US" altLang="zh-TW" i="1" baseline="-25000" dirty="0" smtClean="0">
                <a:solidFill>
                  <a:srgbClr val="FF0000"/>
                </a:solidFill>
              </a:rPr>
              <a:t> </a:t>
            </a:r>
            <a:r>
              <a:rPr lang="en-US" altLang="zh-TW" dirty="0" smtClean="0">
                <a:solidFill>
                  <a:srgbClr val="FF0000"/>
                </a:solidFill>
              </a:rPr>
              <a:t>(</a:t>
            </a:r>
            <a:r>
              <a:rPr lang="en-US" altLang="zh-TW" i="1" dirty="0" smtClean="0">
                <a:solidFill>
                  <a:srgbClr val="FF0000"/>
                </a:solidFill>
              </a:rPr>
              <a:t>s</a:t>
            </a:r>
            <a:r>
              <a:rPr lang="en-US" altLang="zh-TW" dirty="0" smtClean="0">
                <a:solidFill>
                  <a:srgbClr val="FF0000"/>
                </a:solidFill>
              </a:rPr>
              <a:t>)</a:t>
            </a:r>
            <a:r>
              <a:rPr lang="en-US" altLang="zh-TW" dirty="0" smtClean="0">
                <a:cs typeface="Calibri"/>
              </a:rPr>
              <a:t> ≤ (1 + </a:t>
            </a:r>
            <a:r>
              <a:rPr lang="el-GR" altLang="zh-TW" dirty="0" smtClean="0">
                <a:cs typeface="Calibri"/>
              </a:rPr>
              <a:t>ε</a:t>
            </a:r>
            <a:r>
              <a:rPr lang="en-US" altLang="zh-TW" dirty="0" smtClean="0">
                <a:cs typeface="Calibri"/>
              </a:rPr>
              <a:t>) R</a:t>
            </a:r>
          </a:p>
          <a:p>
            <a:pPr lvl="1"/>
            <a:r>
              <a:rPr lang="en-US" altLang="zh-TW" dirty="0" smtClean="0">
                <a:cs typeface="Calibri"/>
              </a:rPr>
              <a:t>Case 1 : If s </a:t>
            </a:r>
            <a:r>
              <a:rPr lang="el-GR" altLang="zh-TW" dirty="0" smtClean="0">
                <a:cs typeface="Calibri"/>
              </a:rPr>
              <a:t>ϵ</a:t>
            </a:r>
            <a:r>
              <a:rPr lang="en-US" altLang="zh-TW" dirty="0" smtClean="0">
                <a:cs typeface="Calibri"/>
              </a:rPr>
              <a:t> t</a:t>
            </a:r>
            <a:r>
              <a:rPr lang="en-US" altLang="zh-TW" baseline="-25000" dirty="0" smtClean="0">
                <a:cs typeface="Calibri"/>
              </a:rPr>
              <a:t>u</a:t>
            </a:r>
            <a:endParaRPr lang="en-US" altLang="zh-TW" dirty="0" smtClean="0">
              <a:cs typeface="Calibri"/>
            </a:endParaRPr>
          </a:p>
          <a:p>
            <a:pPr lvl="1">
              <a:buNone/>
            </a:pPr>
            <a:r>
              <a:rPr lang="en-US" altLang="zh-TW" dirty="0" smtClean="0">
                <a:cs typeface="Calibri"/>
              </a:rPr>
              <a:t>	dist</a:t>
            </a:r>
            <a:r>
              <a:rPr lang="en-US" altLang="zh-TW" b="1" i="1" baseline="-25000" dirty="0" smtClean="0">
                <a:solidFill>
                  <a:srgbClr val="FF0000"/>
                </a:solidFill>
              </a:rPr>
              <a:t>t</a:t>
            </a:r>
            <a:r>
              <a:rPr lang="en-US" altLang="zh-TW" b="1" i="1" baseline="-50000" dirty="0" smtClean="0">
                <a:solidFill>
                  <a:srgbClr val="FF0000"/>
                </a:solidFill>
              </a:rPr>
              <a:t>u</a:t>
            </a:r>
            <a:r>
              <a:rPr lang="en-US" altLang="zh-TW" dirty="0" smtClean="0">
                <a:cs typeface="Calibri"/>
              </a:rPr>
              <a:t>(S, u) + </a:t>
            </a:r>
            <a:r>
              <a:rPr lang="en-US" altLang="zh-TW" dirty="0" err="1" smtClean="0">
                <a:cs typeface="Calibri"/>
              </a:rPr>
              <a:t>dist</a:t>
            </a:r>
            <a:r>
              <a:rPr lang="en-US" altLang="zh-TW" b="1" i="1" baseline="-25000" dirty="0" err="1" smtClean="0">
                <a:solidFill>
                  <a:srgbClr val="FF0000"/>
                </a:solidFill>
              </a:rPr>
              <a:t>G</a:t>
            </a:r>
            <a:r>
              <a:rPr lang="en-US" altLang="zh-TW" dirty="0" smtClean="0">
                <a:cs typeface="Calibri"/>
              </a:rPr>
              <a:t>(u, v) + </a:t>
            </a:r>
            <a:r>
              <a:rPr lang="en-US" altLang="zh-TW" dirty="0" err="1" smtClean="0">
                <a:cs typeface="Calibri"/>
              </a:rPr>
              <a:t>radius</a:t>
            </a:r>
            <a:r>
              <a:rPr lang="en-US" altLang="zh-TW" b="1" i="1" baseline="-25000" dirty="0" err="1" smtClean="0">
                <a:solidFill>
                  <a:srgbClr val="FF0000"/>
                </a:solidFill>
              </a:rPr>
              <a:t>t</a:t>
            </a:r>
            <a:r>
              <a:rPr lang="en-US" altLang="zh-TW" b="1" i="1" baseline="-50000" dirty="0" err="1" smtClean="0">
                <a:solidFill>
                  <a:srgbClr val="FF0000"/>
                </a:solidFill>
              </a:rPr>
              <a:t>v</a:t>
            </a:r>
            <a:r>
              <a:rPr lang="en-US" altLang="zh-TW" dirty="0" smtClean="0">
                <a:cs typeface="Calibri"/>
              </a:rPr>
              <a:t>(v) ≤ (1 + </a:t>
            </a:r>
            <a:r>
              <a:rPr lang="el-GR" altLang="zh-TW" dirty="0" smtClean="0">
                <a:cs typeface="Calibri"/>
              </a:rPr>
              <a:t>ε</a:t>
            </a:r>
            <a:r>
              <a:rPr lang="en-US" altLang="zh-TW" dirty="0" smtClean="0">
                <a:cs typeface="Calibri"/>
              </a:rPr>
              <a:t>) R</a:t>
            </a:r>
          </a:p>
          <a:p>
            <a:pPr lvl="1">
              <a:buNone/>
            </a:pPr>
            <a:endParaRPr lang="en-US" altLang="zh-TW" dirty="0" smtClean="0">
              <a:cs typeface="Calibri"/>
            </a:endParaRPr>
          </a:p>
          <a:p>
            <a:pPr lvl="1"/>
            <a:r>
              <a:rPr lang="en-US" altLang="zh-TW" dirty="0" smtClean="0">
                <a:cs typeface="Calibri"/>
              </a:rPr>
              <a:t>Similar case for s </a:t>
            </a:r>
            <a:r>
              <a:rPr lang="el-GR" altLang="zh-TW" dirty="0" smtClean="0">
                <a:cs typeface="Calibri"/>
              </a:rPr>
              <a:t>ϵ</a:t>
            </a:r>
            <a:r>
              <a:rPr lang="en-US" altLang="zh-TW" dirty="0" smtClean="0">
                <a:cs typeface="Calibri"/>
              </a:rPr>
              <a:t> </a:t>
            </a:r>
            <a:r>
              <a:rPr lang="en-US" altLang="zh-TW" dirty="0" err="1" smtClean="0">
                <a:cs typeface="Calibri"/>
              </a:rPr>
              <a:t>t</a:t>
            </a:r>
            <a:r>
              <a:rPr lang="en-US" altLang="zh-TW" baseline="-25000" dirty="0" err="1" smtClean="0">
                <a:cs typeface="Calibri"/>
              </a:rPr>
              <a:t>v</a:t>
            </a:r>
            <a:endParaRPr lang="en-US" altLang="zh-TW" dirty="0" smtClean="0">
              <a:cs typeface="Calibri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80436F-4FCB-4058-AC88-992D56B16C92}" type="slidenum">
              <a:rPr lang="en-US" altLang="zh-TW" smtClean="0"/>
              <a:pPr>
                <a:defRPr/>
              </a:pPr>
              <a:t>11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dirty="0" smtClean="0">
                <a:solidFill>
                  <a:srgbClr val="B0F5FE"/>
                </a:solidFill>
              </a:rPr>
              <a:t>BKRUS Algorithm (1/3)</a:t>
            </a:r>
            <a:endParaRPr lang="zh-TW" alt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cs typeface="Calibri"/>
              </a:rPr>
              <a:t>Extension for upper bound constraint</a:t>
            </a:r>
          </a:p>
          <a:p>
            <a:pPr lvl="1"/>
            <a:r>
              <a:rPr lang="en-US" altLang="zh-TW" dirty="0" smtClean="0">
                <a:cs typeface="Calibri"/>
              </a:rPr>
              <a:t>Two </a:t>
            </a:r>
            <a:r>
              <a:rPr lang="en-US" altLang="zh-TW" dirty="0" err="1" smtClean="0">
                <a:cs typeface="Calibri"/>
              </a:rPr>
              <a:t>subtrees</a:t>
            </a:r>
            <a:r>
              <a:rPr lang="en-US" altLang="zh-TW" dirty="0" smtClean="0">
                <a:cs typeface="Calibri"/>
              </a:rPr>
              <a:t> t</a:t>
            </a:r>
            <a:r>
              <a:rPr lang="en-US" altLang="zh-TW" baseline="-25000" dirty="0" smtClean="0">
                <a:cs typeface="Calibri"/>
              </a:rPr>
              <a:t>u</a:t>
            </a:r>
            <a:r>
              <a:rPr lang="en-US" altLang="zh-TW" dirty="0" smtClean="0">
                <a:cs typeface="Calibri"/>
              </a:rPr>
              <a:t>, </a:t>
            </a:r>
            <a:r>
              <a:rPr lang="en-US" altLang="zh-TW" dirty="0" err="1" smtClean="0">
                <a:cs typeface="Calibri"/>
              </a:rPr>
              <a:t>t</a:t>
            </a:r>
            <a:r>
              <a:rPr lang="en-US" altLang="zh-TW" baseline="-25000" dirty="0" err="1" smtClean="0">
                <a:cs typeface="Calibri"/>
              </a:rPr>
              <a:t>v</a:t>
            </a:r>
            <a:r>
              <a:rPr lang="en-US" altLang="zh-TW" dirty="0" smtClean="0">
                <a:cs typeface="Calibri"/>
              </a:rPr>
              <a:t> are merged by edge (u, v) if the merged tree </a:t>
            </a:r>
            <a:r>
              <a:rPr lang="en-US" altLang="zh-TW" dirty="0" err="1" smtClean="0">
                <a:cs typeface="Calibri"/>
              </a:rPr>
              <a:t>t</a:t>
            </a:r>
            <a:r>
              <a:rPr lang="en-US" altLang="zh-TW" baseline="-25000" dirty="0" err="1" smtClean="0">
                <a:cs typeface="Calibri"/>
              </a:rPr>
              <a:t>M</a:t>
            </a:r>
            <a:r>
              <a:rPr lang="en-US" altLang="zh-TW" baseline="-25000" dirty="0" smtClean="0">
                <a:cs typeface="Calibri"/>
              </a:rPr>
              <a:t> </a:t>
            </a:r>
            <a:r>
              <a:rPr lang="en-US" altLang="zh-TW" dirty="0" smtClean="0">
                <a:cs typeface="Calibri"/>
              </a:rPr>
              <a:t>satisfies </a:t>
            </a:r>
            <a:r>
              <a:rPr lang="en-US" altLang="zh-TW" dirty="0" smtClean="0">
                <a:solidFill>
                  <a:srgbClr val="FF0000"/>
                </a:solidFill>
              </a:rPr>
              <a:t>radius</a:t>
            </a:r>
            <a:r>
              <a:rPr lang="en-US" altLang="zh-TW" b="1" i="1" baseline="-25000" dirty="0" smtClean="0">
                <a:solidFill>
                  <a:srgbClr val="FF0000"/>
                </a:solidFill>
              </a:rPr>
              <a:t>t</a:t>
            </a:r>
            <a:r>
              <a:rPr lang="en-US" altLang="zh-TW" b="1" i="1" baseline="-50000" dirty="0" smtClean="0">
                <a:solidFill>
                  <a:srgbClr val="FF0000"/>
                </a:solidFill>
              </a:rPr>
              <a:t>M</a:t>
            </a:r>
            <a:r>
              <a:rPr lang="en-US" altLang="zh-TW" i="1" baseline="-25000" dirty="0" smtClean="0">
                <a:solidFill>
                  <a:srgbClr val="FF0000"/>
                </a:solidFill>
              </a:rPr>
              <a:t> </a:t>
            </a:r>
            <a:r>
              <a:rPr lang="en-US" altLang="zh-TW" dirty="0" smtClean="0">
                <a:solidFill>
                  <a:srgbClr val="FF0000"/>
                </a:solidFill>
              </a:rPr>
              <a:t>(</a:t>
            </a:r>
            <a:r>
              <a:rPr lang="en-US" altLang="zh-TW" i="1" dirty="0" smtClean="0">
                <a:solidFill>
                  <a:srgbClr val="FF0000"/>
                </a:solidFill>
              </a:rPr>
              <a:t>s</a:t>
            </a:r>
            <a:r>
              <a:rPr lang="en-US" altLang="zh-TW" dirty="0" smtClean="0">
                <a:solidFill>
                  <a:srgbClr val="FF0000"/>
                </a:solidFill>
              </a:rPr>
              <a:t>)</a:t>
            </a:r>
            <a:r>
              <a:rPr lang="en-US" altLang="zh-TW" dirty="0" smtClean="0">
                <a:cs typeface="Calibri"/>
              </a:rPr>
              <a:t> ≤ (1 + </a:t>
            </a:r>
            <a:r>
              <a:rPr lang="el-GR" altLang="zh-TW" dirty="0" smtClean="0">
                <a:cs typeface="Calibri"/>
              </a:rPr>
              <a:t>ε</a:t>
            </a:r>
            <a:r>
              <a:rPr lang="en-US" altLang="zh-TW" dirty="0" smtClean="0">
                <a:cs typeface="Calibri"/>
              </a:rPr>
              <a:t>) R</a:t>
            </a:r>
          </a:p>
          <a:p>
            <a:pPr lvl="1"/>
            <a:r>
              <a:rPr lang="en-US" altLang="zh-TW" dirty="0" smtClean="0">
                <a:cs typeface="Calibri"/>
              </a:rPr>
              <a:t>Case 2 : If neither s </a:t>
            </a:r>
            <a:r>
              <a:rPr lang="el-GR" altLang="zh-TW" dirty="0" smtClean="0">
                <a:cs typeface="Calibri"/>
              </a:rPr>
              <a:t>ϵ</a:t>
            </a:r>
            <a:r>
              <a:rPr lang="en-US" altLang="zh-TW" dirty="0" smtClean="0">
                <a:cs typeface="Calibri"/>
              </a:rPr>
              <a:t> t</a:t>
            </a:r>
            <a:r>
              <a:rPr lang="en-US" altLang="zh-TW" baseline="-25000" dirty="0" smtClean="0">
                <a:cs typeface="Calibri"/>
              </a:rPr>
              <a:t>u</a:t>
            </a:r>
            <a:r>
              <a:rPr lang="en-US" altLang="zh-TW" dirty="0" smtClean="0">
                <a:cs typeface="Calibri"/>
              </a:rPr>
              <a:t> nor s </a:t>
            </a:r>
            <a:r>
              <a:rPr lang="el-GR" altLang="zh-TW" dirty="0" smtClean="0">
                <a:cs typeface="Calibri"/>
              </a:rPr>
              <a:t>ϵ</a:t>
            </a:r>
            <a:r>
              <a:rPr lang="en-US" altLang="zh-TW" dirty="0" smtClean="0">
                <a:cs typeface="Calibri"/>
              </a:rPr>
              <a:t> </a:t>
            </a:r>
            <a:r>
              <a:rPr lang="en-US" altLang="zh-TW" dirty="0" err="1" smtClean="0">
                <a:cs typeface="Calibri"/>
              </a:rPr>
              <a:t>t</a:t>
            </a:r>
            <a:r>
              <a:rPr lang="en-US" altLang="zh-TW" baseline="-25000" dirty="0" err="1" smtClean="0">
                <a:cs typeface="Calibri"/>
              </a:rPr>
              <a:t>v</a:t>
            </a:r>
            <a:endParaRPr lang="en-US" altLang="zh-TW" dirty="0" smtClean="0">
              <a:cs typeface="Calibri"/>
            </a:endParaRPr>
          </a:p>
          <a:p>
            <a:pPr lvl="1">
              <a:buNone/>
            </a:pPr>
            <a:r>
              <a:rPr lang="en-US" altLang="zh-TW" dirty="0" smtClean="0">
                <a:cs typeface="Calibri"/>
              </a:rPr>
              <a:t>	</a:t>
            </a:r>
            <a:r>
              <a:rPr lang="en-US" altLang="zh-TW" dirty="0" err="1" smtClean="0">
                <a:cs typeface="Calibri"/>
              </a:rPr>
              <a:t>dist</a:t>
            </a:r>
            <a:r>
              <a:rPr lang="en-US" altLang="zh-TW" b="1" i="1" baseline="-25000" dirty="0" err="1" smtClean="0">
                <a:solidFill>
                  <a:srgbClr val="FF0000"/>
                </a:solidFill>
              </a:rPr>
              <a:t>G</a:t>
            </a:r>
            <a:r>
              <a:rPr lang="en-US" altLang="zh-TW" dirty="0" smtClean="0">
                <a:cs typeface="Calibri"/>
              </a:rPr>
              <a:t>(S, x) + radius</a:t>
            </a:r>
            <a:r>
              <a:rPr lang="en-US" altLang="zh-TW" b="1" i="1" baseline="-25000" dirty="0" smtClean="0">
                <a:solidFill>
                  <a:srgbClr val="FF0000"/>
                </a:solidFill>
              </a:rPr>
              <a:t>t</a:t>
            </a:r>
            <a:r>
              <a:rPr lang="en-US" altLang="zh-TW" b="1" i="1" baseline="-50000" dirty="0" smtClean="0">
                <a:solidFill>
                  <a:srgbClr val="FF0000"/>
                </a:solidFill>
              </a:rPr>
              <a:t>M</a:t>
            </a:r>
            <a:r>
              <a:rPr lang="en-US" altLang="zh-TW" dirty="0" smtClean="0">
                <a:cs typeface="Calibri"/>
              </a:rPr>
              <a:t>(x) ≤ (1 + </a:t>
            </a:r>
            <a:r>
              <a:rPr lang="el-GR" altLang="zh-TW" dirty="0" smtClean="0">
                <a:cs typeface="Calibri"/>
              </a:rPr>
              <a:t>ε</a:t>
            </a:r>
            <a:r>
              <a:rPr lang="en-US" altLang="zh-TW" dirty="0" smtClean="0">
                <a:cs typeface="Calibri"/>
              </a:rPr>
              <a:t>) R</a:t>
            </a:r>
          </a:p>
          <a:p>
            <a:pPr lvl="1">
              <a:buNone/>
            </a:pPr>
            <a:endParaRPr lang="en-US" altLang="zh-TW" dirty="0" smtClean="0">
              <a:cs typeface="Calibri"/>
            </a:endParaRPr>
          </a:p>
          <a:p>
            <a:pPr lvl="1"/>
            <a:r>
              <a:rPr lang="en-US" altLang="zh-TW" dirty="0" smtClean="0">
                <a:cs typeface="Calibri"/>
              </a:rPr>
              <a:t>If such x does not exist</a:t>
            </a:r>
          </a:p>
          <a:p>
            <a:pPr lvl="1">
              <a:buNone/>
            </a:pPr>
            <a:r>
              <a:rPr lang="en-US" altLang="zh-TW" dirty="0" smtClean="0">
                <a:cs typeface="Calibri"/>
              </a:rPr>
              <a:t>	(u, v) is not feasible</a:t>
            </a:r>
          </a:p>
        </p:txBody>
      </p:sp>
      <p:grpSp>
        <p:nvGrpSpPr>
          <p:cNvPr id="4" name="Group 17"/>
          <p:cNvGrpSpPr/>
          <p:nvPr/>
        </p:nvGrpSpPr>
        <p:grpSpPr>
          <a:xfrm>
            <a:off x="4320065" y="4094488"/>
            <a:ext cx="4301799" cy="2304256"/>
            <a:chOff x="4254723" y="3764289"/>
            <a:chExt cx="4301799" cy="2304256"/>
          </a:xfrm>
        </p:grpSpPr>
        <p:sp>
          <p:nvSpPr>
            <p:cNvPr id="19" name="Isosceles Triangle 18"/>
            <p:cNvSpPr/>
            <p:nvPr/>
          </p:nvSpPr>
          <p:spPr>
            <a:xfrm rot="857510">
              <a:off x="4254723" y="3764289"/>
              <a:ext cx="1656184" cy="2304256"/>
            </a:xfrm>
            <a:prstGeom prst="triangle">
              <a:avLst>
                <a:gd name="adj" fmla="val 64009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20" name="Isosceles Triangle 19"/>
            <p:cNvSpPr/>
            <p:nvPr/>
          </p:nvSpPr>
          <p:spPr>
            <a:xfrm rot="19421318">
              <a:off x="7044354" y="4012148"/>
              <a:ext cx="1512168" cy="1944216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5364088" y="4459620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7839656" y="5049332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148064" y="4603636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dirty="0" smtClean="0">
                  <a:solidFill>
                    <a:schemeClr val="bg1"/>
                  </a:solidFill>
                </a:rPr>
                <a:t>u</a:t>
              </a:r>
              <a:endParaRPr lang="zh-TW" alt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839656" y="5121340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dirty="0" smtClean="0">
                  <a:solidFill>
                    <a:schemeClr val="bg1"/>
                  </a:solidFill>
                </a:rPr>
                <a:t>v</a:t>
              </a:r>
              <a:endParaRPr lang="zh-TW" alt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716016" y="5395724"/>
              <a:ext cx="45076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200" dirty="0" smtClean="0">
                  <a:solidFill>
                    <a:schemeClr val="bg1"/>
                  </a:solidFill>
                  <a:cs typeface="Calibri"/>
                </a:rPr>
                <a:t>t</a:t>
              </a:r>
              <a:r>
                <a:rPr lang="en-US" altLang="zh-TW" sz="3200" baseline="-25000" dirty="0" smtClean="0">
                  <a:solidFill>
                    <a:schemeClr val="bg1"/>
                  </a:solidFill>
                  <a:cs typeface="Calibri"/>
                </a:rPr>
                <a:t>u</a:t>
              </a:r>
              <a:endParaRPr lang="zh-TW" alt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695640" y="5395724"/>
              <a:ext cx="43473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200" dirty="0" err="1" smtClean="0">
                  <a:solidFill>
                    <a:schemeClr val="bg1"/>
                  </a:solidFill>
                  <a:cs typeface="Calibri"/>
                </a:rPr>
                <a:t>t</a:t>
              </a:r>
              <a:r>
                <a:rPr lang="en-US" altLang="zh-TW" sz="3200" baseline="-25000" dirty="0" err="1" smtClean="0">
                  <a:solidFill>
                    <a:schemeClr val="bg1"/>
                  </a:solidFill>
                  <a:cs typeface="Calibri"/>
                </a:rPr>
                <a:t>v</a:t>
              </a:r>
              <a:endParaRPr lang="zh-TW" altLang="en-US" sz="3200" dirty="0">
                <a:solidFill>
                  <a:schemeClr val="bg1"/>
                </a:solidFill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5371531" y="4494359"/>
              <a:ext cx="2596458" cy="626981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Freeform 39"/>
          <p:cNvSpPr/>
          <p:nvPr/>
        </p:nvSpPr>
        <p:spPr>
          <a:xfrm>
            <a:off x="3995936" y="3881347"/>
            <a:ext cx="5364415" cy="2932029"/>
          </a:xfrm>
          <a:custGeom>
            <a:avLst/>
            <a:gdLst>
              <a:gd name="connsiteX0" fmla="*/ 1790131 w 5652447"/>
              <a:gd name="connsiteY0" fmla="*/ 177421 h 3084394"/>
              <a:gd name="connsiteX1" fmla="*/ 29570 w 5652447"/>
              <a:gd name="connsiteY1" fmla="*/ 2333767 h 3084394"/>
              <a:gd name="connsiteX2" fmla="*/ 1967552 w 5652447"/>
              <a:gd name="connsiteY2" fmla="*/ 2920621 h 3084394"/>
              <a:gd name="connsiteX3" fmla="*/ 1912961 w 5652447"/>
              <a:gd name="connsiteY3" fmla="*/ 1351129 h 3084394"/>
              <a:gd name="connsiteX4" fmla="*/ 3400567 w 5652447"/>
              <a:gd name="connsiteY4" fmla="*/ 1624084 h 3084394"/>
              <a:gd name="connsiteX5" fmla="*/ 3850943 w 5652447"/>
              <a:gd name="connsiteY5" fmla="*/ 2866030 h 3084394"/>
              <a:gd name="connsiteX6" fmla="*/ 5379492 w 5652447"/>
              <a:gd name="connsiteY6" fmla="*/ 1869744 h 3084394"/>
              <a:gd name="connsiteX7" fmla="*/ 2213212 w 5652447"/>
              <a:gd name="connsiteY7" fmla="*/ 0 h 3084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52447" h="3084394">
                <a:moveTo>
                  <a:pt x="1790131" y="177421"/>
                </a:moveTo>
                <a:cubicBezTo>
                  <a:pt x="895065" y="1026994"/>
                  <a:pt x="0" y="1876567"/>
                  <a:pt x="29570" y="2333767"/>
                </a:cubicBezTo>
                <a:cubicBezTo>
                  <a:pt x="59140" y="2790967"/>
                  <a:pt x="1653654" y="3084394"/>
                  <a:pt x="1967552" y="2920621"/>
                </a:cubicBezTo>
                <a:cubicBezTo>
                  <a:pt x="2281450" y="2756848"/>
                  <a:pt x="1674125" y="1567218"/>
                  <a:pt x="1912961" y="1351129"/>
                </a:cubicBezTo>
                <a:cubicBezTo>
                  <a:pt x="2151797" y="1135040"/>
                  <a:pt x="3077570" y="1371601"/>
                  <a:pt x="3400567" y="1624084"/>
                </a:cubicBezTo>
                <a:cubicBezTo>
                  <a:pt x="3723564" y="1876567"/>
                  <a:pt x="3521122" y="2825087"/>
                  <a:pt x="3850943" y="2866030"/>
                </a:cubicBezTo>
                <a:cubicBezTo>
                  <a:pt x="4180764" y="2906973"/>
                  <a:pt x="5652447" y="2347416"/>
                  <a:pt x="5379492" y="1869744"/>
                </a:cubicBezTo>
                <a:cubicBezTo>
                  <a:pt x="5106537" y="1392072"/>
                  <a:pt x="2697707" y="286603"/>
                  <a:pt x="2213212" y="0"/>
                </a:cubicBezTo>
              </a:path>
            </a:pathLst>
          </a:cu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3" name="Oval 42"/>
          <p:cNvSpPr/>
          <p:nvPr/>
        </p:nvSpPr>
        <p:spPr>
          <a:xfrm>
            <a:off x="7668344" y="5013176"/>
            <a:ext cx="144016" cy="1440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45" name="Straight Connector 44"/>
          <p:cNvCxnSpPr>
            <a:stCxn id="28" idx="4"/>
            <a:endCxn id="43" idx="0"/>
          </p:cNvCxnSpPr>
          <p:nvPr/>
        </p:nvCxnSpPr>
        <p:spPr>
          <a:xfrm>
            <a:off x="7668344" y="4149080"/>
            <a:ext cx="72008" cy="864096"/>
          </a:xfrm>
          <a:prstGeom prst="line">
            <a:avLst/>
          </a:prstGeom>
          <a:ln w="38100">
            <a:solidFill>
              <a:srgbClr val="33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7596336" y="4005064"/>
            <a:ext cx="144016" cy="1440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7" name="TextBox 46"/>
          <p:cNvSpPr txBox="1"/>
          <p:nvPr/>
        </p:nvSpPr>
        <p:spPr>
          <a:xfrm>
            <a:off x="7761838" y="486916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solidFill>
                  <a:schemeClr val="bg1"/>
                </a:solidFill>
              </a:rPr>
              <a:t>x</a:t>
            </a:r>
            <a:endParaRPr lang="zh-TW" altLang="en-US" sz="2400" dirty="0">
              <a:solidFill>
                <a:schemeClr val="bg1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80436F-4FCB-4058-AC88-992D56B16C92}" type="slidenum">
              <a:rPr lang="en-US" altLang="zh-TW" smtClean="0"/>
              <a:pPr>
                <a:defRPr/>
              </a:pPr>
              <a:t>12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3" grpId="0" animBg="1"/>
      <p:bldP spid="28" grpId="0" animBg="1"/>
      <p:bldP spid="4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dirty="0" smtClean="0">
                <a:solidFill>
                  <a:srgbClr val="B0F5FE"/>
                </a:solidFill>
              </a:rPr>
              <a:t>BKRUS Algorithm (2/3)</a:t>
            </a:r>
            <a:endParaRPr lang="zh-TW" alt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cs typeface="Calibri"/>
              </a:rPr>
              <a:t>BKRUS maintains two matrices for </a:t>
            </a:r>
            <a:r>
              <a:rPr lang="en-US" altLang="zh-TW" dirty="0" err="1" smtClean="0">
                <a:cs typeface="Calibri"/>
              </a:rPr>
              <a:t>t</a:t>
            </a:r>
            <a:r>
              <a:rPr lang="en-US" altLang="zh-TW" baseline="-25000" dirty="0" err="1" smtClean="0">
                <a:cs typeface="Calibri"/>
              </a:rPr>
              <a:t>M</a:t>
            </a:r>
            <a:endParaRPr lang="en-US" altLang="zh-TW" dirty="0" smtClean="0">
              <a:cs typeface="Calibri"/>
            </a:endParaRPr>
          </a:p>
          <a:p>
            <a:pPr lvl="1"/>
            <a:r>
              <a:rPr lang="en-US" altLang="zh-TW" dirty="0" smtClean="0">
                <a:cs typeface="Calibri"/>
              </a:rPr>
              <a:t>P[V, V] denotes path lengths between (V, V) pairs</a:t>
            </a:r>
          </a:p>
          <a:p>
            <a:pPr lvl="1"/>
            <a:r>
              <a:rPr lang="en-US" altLang="zh-TW" dirty="0" smtClean="0">
                <a:cs typeface="Calibri"/>
              </a:rPr>
              <a:t>r[V] denotes radii of every V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25397" t="28350" r="49797" b="40466"/>
          <a:stretch>
            <a:fillRect/>
          </a:stretch>
        </p:blipFill>
        <p:spPr bwMode="auto">
          <a:xfrm>
            <a:off x="1043608" y="3284984"/>
            <a:ext cx="3024336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 l="50793" t="25155" r="22039" b="52165"/>
          <a:stretch>
            <a:fillRect/>
          </a:stretch>
        </p:blipFill>
        <p:spPr bwMode="auto">
          <a:xfrm>
            <a:off x="4211960" y="3356992"/>
            <a:ext cx="414046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043608" y="5733256"/>
            <a:ext cx="71976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/>
            <a:r>
              <a:rPr lang="en-US" altLang="zh-TW" dirty="0" smtClean="0">
                <a:cs typeface="Calibri"/>
              </a:rPr>
              <a:t>(1). If s </a:t>
            </a:r>
            <a:r>
              <a:rPr lang="el-GR" altLang="zh-TW" dirty="0" smtClean="0">
                <a:cs typeface="Calibri"/>
              </a:rPr>
              <a:t>ϵ</a:t>
            </a:r>
            <a:r>
              <a:rPr lang="en-US" altLang="zh-TW" dirty="0" smtClean="0">
                <a:cs typeface="Calibri"/>
              </a:rPr>
              <a:t> </a:t>
            </a:r>
            <a:r>
              <a:rPr lang="en-US" altLang="zh-TW" dirty="0" err="1" smtClean="0">
                <a:cs typeface="Calibri"/>
              </a:rPr>
              <a:t>t</a:t>
            </a:r>
            <a:r>
              <a:rPr lang="en-US" altLang="zh-TW" baseline="-25000" dirty="0" err="1" smtClean="0">
                <a:cs typeface="Calibri"/>
              </a:rPr>
              <a:t>u</a:t>
            </a:r>
            <a:r>
              <a:rPr lang="en-US" altLang="zh-TW" dirty="0" smtClean="0">
                <a:cs typeface="Calibri"/>
              </a:rPr>
              <a:t>, </a:t>
            </a:r>
            <a:r>
              <a:rPr lang="en-US" altLang="zh-TW" dirty="0" err="1" smtClean="0">
                <a:cs typeface="Calibri"/>
              </a:rPr>
              <a:t>t</a:t>
            </a:r>
            <a:r>
              <a:rPr lang="en-US" altLang="zh-TW" baseline="-25000" dirty="0" err="1" smtClean="0">
                <a:cs typeface="Calibri"/>
              </a:rPr>
              <a:t>v</a:t>
            </a:r>
            <a:r>
              <a:rPr lang="en-US" altLang="zh-TW" dirty="0" smtClean="0">
                <a:cs typeface="Calibri"/>
              </a:rPr>
              <a:t>, check : dist</a:t>
            </a:r>
            <a:r>
              <a:rPr lang="en-US" altLang="zh-TW" i="1" baseline="-25000" dirty="0" smtClean="0">
                <a:solidFill>
                  <a:srgbClr val="FF0000"/>
                </a:solidFill>
              </a:rPr>
              <a:t>t</a:t>
            </a:r>
            <a:r>
              <a:rPr lang="en-US" altLang="zh-TW" i="1" baseline="-50000" dirty="0" smtClean="0">
                <a:solidFill>
                  <a:srgbClr val="FF0000"/>
                </a:solidFill>
              </a:rPr>
              <a:t>u</a:t>
            </a:r>
            <a:r>
              <a:rPr lang="en-US" altLang="zh-TW" dirty="0" smtClean="0">
                <a:cs typeface="Calibri"/>
              </a:rPr>
              <a:t>(S, u) + </a:t>
            </a:r>
            <a:r>
              <a:rPr lang="en-US" altLang="zh-TW" dirty="0" err="1" smtClean="0">
                <a:cs typeface="Calibri"/>
              </a:rPr>
              <a:t>dist</a:t>
            </a:r>
            <a:r>
              <a:rPr lang="en-US" altLang="zh-TW" i="1" baseline="-25000" dirty="0" err="1" smtClean="0">
                <a:solidFill>
                  <a:srgbClr val="FF0000"/>
                </a:solidFill>
              </a:rPr>
              <a:t>G</a:t>
            </a:r>
            <a:r>
              <a:rPr lang="en-US" altLang="zh-TW" dirty="0" smtClean="0">
                <a:cs typeface="Calibri"/>
              </a:rPr>
              <a:t>(u, v) + </a:t>
            </a:r>
            <a:r>
              <a:rPr lang="en-US" altLang="zh-TW" dirty="0" err="1" smtClean="0">
                <a:cs typeface="Calibri"/>
              </a:rPr>
              <a:t>radius</a:t>
            </a:r>
            <a:r>
              <a:rPr lang="en-US" altLang="zh-TW" i="1" baseline="-25000" dirty="0" err="1" smtClean="0">
                <a:solidFill>
                  <a:srgbClr val="FF0000"/>
                </a:solidFill>
              </a:rPr>
              <a:t>t</a:t>
            </a:r>
            <a:r>
              <a:rPr lang="en-US" altLang="zh-TW" i="1" baseline="-50000" dirty="0" err="1" smtClean="0">
                <a:solidFill>
                  <a:srgbClr val="FF0000"/>
                </a:solidFill>
              </a:rPr>
              <a:t>v</a:t>
            </a:r>
            <a:r>
              <a:rPr lang="en-US" altLang="zh-TW" dirty="0" smtClean="0">
                <a:cs typeface="Calibri"/>
              </a:rPr>
              <a:t>(v) ≤ (1 + </a:t>
            </a:r>
            <a:r>
              <a:rPr lang="el-GR" altLang="zh-TW" dirty="0" smtClean="0">
                <a:cs typeface="Calibri"/>
              </a:rPr>
              <a:t>ε</a:t>
            </a:r>
            <a:r>
              <a:rPr lang="en-US" altLang="zh-TW" dirty="0" smtClean="0">
                <a:cs typeface="Calibri"/>
              </a:rPr>
              <a:t>) R</a:t>
            </a:r>
          </a:p>
          <a:p>
            <a:pPr marL="0" lvl="1"/>
            <a:r>
              <a:rPr lang="en-US" altLang="zh-TW" dirty="0" smtClean="0">
                <a:cs typeface="Calibri"/>
              </a:rPr>
              <a:t>(2). Else, check : </a:t>
            </a:r>
            <a:r>
              <a:rPr lang="en-US" altLang="zh-TW" dirty="0" err="1" smtClean="0">
                <a:cs typeface="Calibri"/>
              </a:rPr>
              <a:t>dist</a:t>
            </a:r>
            <a:r>
              <a:rPr lang="en-US" altLang="zh-TW" i="1" baseline="-25000" dirty="0" err="1" smtClean="0">
                <a:solidFill>
                  <a:srgbClr val="FF0000"/>
                </a:solidFill>
              </a:rPr>
              <a:t>G</a:t>
            </a:r>
            <a:r>
              <a:rPr lang="en-US" altLang="zh-TW" dirty="0" smtClean="0">
                <a:cs typeface="Calibri"/>
              </a:rPr>
              <a:t>(S, x) + </a:t>
            </a:r>
            <a:r>
              <a:rPr lang="en-US" altLang="zh-TW" dirty="0" err="1" smtClean="0">
                <a:cs typeface="Calibri"/>
              </a:rPr>
              <a:t>radius</a:t>
            </a:r>
            <a:r>
              <a:rPr lang="en-US" altLang="zh-TW" i="1" baseline="-25000" dirty="0" err="1" smtClean="0">
                <a:solidFill>
                  <a:srgbClr val="FF0000"/>
                </a:solidFill>
              </a:rPr>
              <a:t>t</a:t>
            </a:r>
            <a:r>
              <a:rPr lang="en-US" altLang="zh-TW" i="1" baseline="-50000" dirty="0" err="1" smtClean="0">
                <a:solidFill>
                  <a:srgbClr val="FF0000"/>
                </a:solidFill>
              </a:rPr>
              <a:t>M</a:t>
            </a:r>
            <a:r>
              <a:rPr lang="en-US" altLang="zh-TW" dirty="0" smtClean="0">
                <a:cs typeface="Calibri"/>
              </a:rPr>
              <a:t>(x) ≤ (1 + </a:t>
            </a:r>
            <a:r>
              <a:rPr lang="el-GR" altLang="zh-TW" dirty="0" smtClean="0">
                <a:cs typeface="Calibri"/>
              </a:rPr>
              <a:t>ε</a:t>
            </a:r>
            <a:r>
              <a:rPr lang="en-US" altLang="zh-TW" dirty="0" smtClean="0">
                <a:cs typeface="Calibri"/>
              </a:rPr>
              <a:t>) R, x </a:t>
            </a:r>
            <a:r>
              <a:rPr lang="el-GR" altLang="zh-TW" dirty="0" smtClean="0">
                <a:cs typeface="Calibri"/>
              </a:rPr>
              <a:t>ϵ</a:t>
            </a:r>
            <a:r>
              <a:rPr lang="en-US" altLang="zh-TW" dirty="0" smtClean="0">
                <a:cs typeface="Calibri"/>
              </a:rPr>
              <a:t> </a:t>
            </a:r>
            <a:r>
              <a:rPr lang="en-US" altLang="zh-TW" dirty="0" err="1" smtClean="0">
                <a:cs typeface="Calibri"/>
              </a:rPr>
              <a:t>t</a:t>
            </a:r>
            <a:r>
              <a:rPr lang="en-US" altLang="zh-TW" baseline="-25000" dirty="0" err="1" smtClean="0">
                <a:cs typeface="Calibri"/>
              </a:rPr>
              <a:t>M</a:t>
            </a:r>
            <a:endParaRPr lang="en-US" altLang="zh-TW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80436F-4FCB-4058-AC88-992D56B16C92}" type="slidenum">
              <a:rPr lang="en-US" altLang="zh-TW" smtClean="0"/>
              <a:pPr>
                <a:defRPr/>
              </a:pPr>
              <a:t>13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dirty="0" smtClean="0">
                <a:solidFill>
                  <a:srgbClr val="B0F5FE"/>
                </a:solidFill>
              </a:rPr>
              <a:t>BKRUS Algorithm (2/3)</a:t>
            </a:r>
            <a:endParaRPr lang="zh-TW" altLang="en-US" sz="4000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 l="14765" t="19845" r="43892" b="40466"/>
          <a:stretch>
            <a:fillRect/>
          </a:stretch>
        </p:blipFill>
        <p:spPr bwMode="auto">
          <a:xfrm>
            <a:off x="467544" y="1340768"/>
            <a:ext cx="504056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25397" t="28350" r="49797" b="40466"/>
          <a:stretch>
            <a:fillRect/>
          </a:stretch>
        </p:blipFill>
        <p:spPr bwMode="auto">
          <a:xfrm>
            <a:off x="5652120" y="1772816"/>
            <a:ext cx="3024336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oup 10"/>
          <p:cNvGrpSpPr/>
          <p:nvPr/>
        </p:nvGrpSpPr>
        <p:grpSpPr>
          <a:xfrm>
            <a:off x="251520" y="4509120"/>
            <a:ext cx="8640960" cy="2160240"/>
            <a:chOff x="539552" y="4509120"/>
            <a:chExt cx="8640960" cy="2160240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 l="50793" t="25155" r="22039" b="52165"/>
            <a:stretch>
              <a:fillRect/>
            </a:stretch>
          </p:blipFill>
          <p:spPr bwMode="auto">
            <a:xfrm>
              <a:off x="539552" y="4509120"/>
              <a:ext cx="4140460" cy="2160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 l="51084" t="66149" r="21748" b="12116"/>
            <a:stretch>
              <a:fillRect/>
            </a:stretch>
          </p:blipFill>
          <p:spPr bwMode="auto">
            <a:xfrm>
              <a:off x="4860032" y="4509120"/>
              <a:ext cx="4320480" cy="2160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80436F-4FCB-4058-AC88-992D56B16C92}" type="slidenum">
              <a:rPr lang="en-US" altLang="zh-TW" smtClean="0"/>
              <a:pPr>
                <a:defRPr/>
              </a:pPr>
              <a:t>14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dirty="0" smtClean="0">
                <a:solidFill>
                  <a:srgbClr val="B0F5FE"/>
                </a:solidFill>
              </a:rPr>
              <a:t>BKRUS Algorithm (3/3)</a:t>
            </a:r>
            <a:endParaRPr lang="zh-TW" altLang="en-US" sz="40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14765" t="17010" r="38576" b="17595"/>
          <a:stretch>
            <a:fillRect/>
          </a:stretch>
        </p:blipFill>
        <p:spPr bwMode="auto">
          <a:xfrm>
            <a:off x="683568" y="1340768"/>
            <a:ext cx="5688632" cy="498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>
          <a:xfrm flipH="1">
            <a:off x="6444208" y="4509120"/>
            <a:ext cx="504056" cy="0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020272" y="4263479"/>
            <a:ext cx="833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solidFill>
                  <a:srgbClr val="0000FF"/>
                </a:solidFill>
              </a:rPr>
              <a:t>O(V)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3450085" y="5085184"/>
            <a:ext cx="504056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026149" y="4839543"/>
            <a:ext cx="36716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solidFill>
                  <a:srgbClr val="FF0000"/>
                </a:solidFill>
              </a:rPr>
              <a:t>O(V</a:t>
            </a:r>
            <a:r>
              <a:rPr lang="en-US" altLang="zh-TW" sz="2400" baseline="30000" dirty="0" smtClean="0">
                <a:solidFill>
                  <a:srgbClr val="FF0000"/>
                </a:solidFill>
              </a:rPr>
              <a:t>2</a:t>
            </a:r>
            <a:r>
              <a:rPr lang="en-US" altLang="zh-TW" sz="2400" dirty="0" smtClean="0">
                <a:solidFill>
                  <a:srgbClr val="FF0000"/>
                </a:solidFill>
              </a:rPr>
              <a:t>) ONLY (V – 1) times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5610325" y="3962673"/>
            <a:ext cx="504056" cy="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186389" y="3717032"/>
            <a:ext cx="1210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solidFill>
                  <a:srgbClr val="00B050"/>
                </a:solidFill>
              </a:rPr>
              <a:t>E times</a:t>
            </a:r>
            <a:endParaRPr lang="zh-TW" altLang="en-US" sz="2400" dirty="0">
              <a:solidFill>
                <a:srgbClr val="00B05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660232" y="5373216"/>
            <a:ext cx="2160240" cy="914400"/>
          </a:xfrm>
          <a:prstGeom prst="round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b="1" dirty="0" smtClean="0">
                <a:solidFill>
                  <a:srgbClr val="FFFF00"/>
                </a:solidFill>
              </a:rPr>
              <a:t>Complexity = O(EV + V</a:t>
            </a:r>
            <a:r>
              <a:rPr lang="en-US" altLang="zh-TW" sz="2400" b="1" baseline="30000" dirty="0" smtClean="0">
                <a:solidFill>
                  <a:srgbClr val="FFFF00"/>
                </a:solidFill>
              </a:rPr>
              <a:t>3</a:t>
            </a:r>
            <a:r>
              <a:rPr lang="en-US" altLang="zh-TW" sz="2400" b="1" dirty="0" smtClean="0">
                <a:solidFill>
                  <a:srgbClr val="FFFF00"/>
                </a:solidFill>
              </a:rPr>
              <a:t>)</a:t>
            </a:r>
            <a:endParaRPr lang="zh-TW" altLang="en-US" sz="2400" b="1" dirty="0">
              <a:solidFill>
                <a:srgbClr val="FFFF00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80436F-4FCB-4058-AC88-992D56B16C92}" type="slidenum">
              <a:rPr lang="en-US" altLang="zh-TW" smtClean="0"/>
              <a:pPr>
                <a:defRPr/>
              </a:pPr>
              <a:t>15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dirty="0" smtClean="0">
                <a:solidFill>
                  <a:srgbClr val="B0F5FE"/>
                </a:solidFill>
              </a:rPr>
              <a:t>Extension to Elmore Delay Model</a:t>
            </a:r>
            <a:endParaRPr lang="zh-TW" altLang="en-US" sz="4000" dirty="0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altLang="zh-TW" dirty="0" smtClean="0"/>
              <a:t>Elmore delay model is a more accurate delay estimation model on VLSI circuit</a:t>
            </a:r>
          </a:p>
          <a:p>
            <a:pPr lvl="1"/>
            <a:r>
              <a:rPr lang="en-US" altLang="zh-TW" dirty="0" smtClean="0">
                <a:solidFill>
                  <a:srgbClr val="FF0000"/>
                </a:solidFill>
              </a:rPr>
              <a:t>Now, path delay is a</a:t>
            </a:r>
          </a:p>
          <a:p>
            <a:pPr lvl="1">
              <a:buNone/>
            </a:pPr>
            <a:r>
              <a:rPr lang="en-US" altLang="zh-TW" dirty="0" smtClean="0">
                <a:solidFill>
                  <a:srgbClr val="FF0000"/>
                </a:solidFill>
              </a:rPr>
              <a:t>	function to driving</a:t>
            </a:r>
          </a:p>
          <a:p>
            <a:pPr lvl="1">
              <a:buNone/>
            </a:pPr>
            <a:r>
              <a:rPr lang="en-US" altLang="zh-TW" dirty="0" smtClean="0">
                <a:solidFill>
                  <a:srgbClr val="FF0000"/>
                </a:solidFill>
              </a:rPr>
              <a:t>	network, not edge itself</a:t>
            </a:r>
          </a:p>
          <a:p>
            <a:r>
              <a:rPr lang="en-US" altLang="zh-TW" dirty="0" smtClean="0"/>
              <a:t>So, new radii after each MERGE should be re-computed again</a:t>
            </a:r>
          </a:p>
          <a:p>
            <a:r>
              <a:rPr lang="en-US" altLang="zh-TW" dirty="0" smtClean="0"/>
              <a:t>dist(x, y) is replaced by R(x, y)(C(x, y)/2 + </a:t>
            </a:r>
            <a:r>
              <a:rPr lang="en-US" altLang="zh-TW" dirty="0" smtClean="0">
                <a:solidFill>
                  <a:srgbClr val="FF0000"/>
                </a:solidFill>
              </a:rPr>
              <a:t>C</a:t>
            </a:r>
            <a:r>
              <a:rPr lang="en-US" altLang="zh-TW" baseline="-25000" dirty="0" smtClean="0">
                <a:solidFill>
                  <a:srgbClr val="FF0000"/>
                </a:solidFill>
              </a:rPr>
              <a:t>L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pic>
        <p:nvPicPr>
          <p:cNvPr id="7170" name="Picture 2" descr="C:\Users\chengyin\Desktop\Graph Algorithm Presentation\elmore_delay_mod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2636912"/>
            <a:ext cx="3810000" cy="1552575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80436F-4FCB-4058-AC88-992D56B16C92}" type="slidenum">
              <a:rPr lang="en-US" altLang="zh-TW" smtClean="0"/>
              <a:pPr>
                <a:defRPr/>
              </a:pPr>
              <a:t>16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dirty="0" smtClean="0">
                <a:solidFill>
                  <a:srgbClr val="B0F5FE"/>
                </a:solidFill>
              </a:rPr>
              <a:t>BKRUS Algorithm for Steiner Tree</a:t>
            </a:r>
            <a:endParaRPr lang="zh-TW" altLang="en-US" sz="4000" dirty="0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altLang="zh-TW" dirty="0" smtClean="0"/>
              <a:t>A variation of BKRUS, named BKST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5947" t="19845" r="32079" b="31961"/>
          <a:stretch>
            <a:fillRect/>
          </a:stretch>
        </p:blipFill>
        <p:spPr bwMode="auto">
          <a:xfrm>
            <a:off x="1090201" y="2276872"/>
            <a:ext cx="7082199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80436F-4FCB-4058-AC88-992D56B16C92}" type="slidenum">
              <a:rPr lang="en-US" altLang="zh-TW" smtClean="0"/>
              <a:pPr>
                <a:defRPr/>
              </a:pPr>
              <a:t>17</a:t>
            </a:fld>
            <a:endParaRPr lang="en-US" altLang="zh-TW"/>
          </a:p>
        </p:txBody>
      </p:sp>
      <p:sp>
        <p:nvSpPr>
          <p:cNvPr id="6" name="Rounded Rectangular Callout 5"/>
          <p:cNvSpPr/>
          <p:nvPr/>
        </p:nvSpPr>
        <p:spPr>
          <a:xfrm>
            <a:off x="6012160" y="4725144"/>
            <a:ext cx="1872208" cy="648072"/>
          </a:xfrm>
          <a:prstGeom prst="wedgeRoundRectCallout">
            <a:avLst>
              <a:gd name="adj1" fmla="val -69673"/>
              <a:gd name="adj2" fmla="val 81874"/>
              <a:gd name="adj3" fmla="val 16667"/>
            </a:avLst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err="1" smtClean="0">
                <a:solidFill>
                  <a:srgbClr val="FFFF00"/>
                </a:solidFill>
              </a:rPr>
              <a:t>Hanan</a:t>
            </a:r>
            <a:r>
              <a:rPr lang="en-US" altLang="zh-TW" sz="2400" dirty="0" smtClean="0">
                <a:solidFill>
                  <a:srgbClr val="FFFF00"/>
                </a:solidFill>
              </a:rPr>
              <a:t> Grid</a:t>
            </a:r>
            <a:endParaRPr lang="zh-TW" altLang="en-US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dirty="0" smtClean="0">
                <a:solidFill>
                  <a:srgbClr val="B0F5FE"/>
                </a:solidFill>
              </a:rPr>
              <a:t>Exact Algorithms – </a:t>
            </a:r>
            <a:r>
              <a:rPr lang="en-US" altLang="zh-TW" sz="4000" dirty="0" err="1" smtClean="0">
                <a:solidFill>
                  <a:srgbClr val="B0F5FE"/>
                </a:solidFill>
              </a:rPr>
              <a:t>Gabow</a:t>
            </a:r>
            <a:endParaRPr lang="zh-TW" altLang="en-US" sz="4000" dirty="0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altLang="zh-TW" dirty="0" smtClean="0"/>
              <a:t>Definition : T-exchange</a:t>
            </a:r>
          </a:p>
          <a:p>
            <a:pPr lvl="1"/>
            <a:r>
              <a:rPr lang="en-US" altLang="zh-TW" dirty="0" smtClean="0"/>
              <a:t>Given a pair of edges (</a:t>
            </a:r>
            <a:r>
              <a:rPr lang="en-US" altLang="zh-TW" dirty="0" smtClean="0">
                <a:solidFill>
                  <a:srgbClr val="FF0000"/>
                </a:solidFill>
              </a:rPr>
              <a:t>e</a:t>
            </a:r>
            <a:r>
              <a:rPr lang="en-US" altLang="zh-TW" dirty="0" smtClean="0"/>
              <a:t>, </a:t>
            </a:r>
            <a:r>
              <a:rPr lang="en-US" altLang="zh-TW" dirty="0" smtClean="0">
                <a:solidFill>
                  <a:srgbClr val="008000"/>
                </a:solidFill>
              </a:rPr>
              <a:t>f</a:t>
            </a:r>
            <a:r>
              <a:rPr lang="en-US" altLang="zh-TW" dirty="0" smtClean="0"/>
              <a:t>) where </a:t>
            </a:r>
            <a:r>
              <a:rPr lang="en-US" altLang="zh-TW" dirty="0" smtClean="0">
                <a:solidFill>
                  <a:srgbClr val="FF0000"/>
                </a:solidFill>
              </a:rPr>
              <a:t>e</a:t>
            </a:r>
            <a:r>
              <a:rPr lang="en-US" altLang="zh-TW" dirty="0" smtClean="0">
                <a:cs typeface="Calibri"/>
              </a:rPr>
              <a:t> </a:t>
            </a:r>
            <a:r>
              <a:rPr lang="el-GR" altLang="zh-TW" dirty="0" smtClean="0">
                <a:cs typeface="Calibri"/>
              </a:rPr>
              <a:t>ϵ</a:t>
            </a:r>
            <a:r>
              <a:rPr lang="en-US" altLang="zh-TW" dirty="0" smtClean="0">
                <a:cs typeface="Calibri"/>
              </a:rPr>
              <a:t> T, </a:t>
            </a:r>
            <a:r>
              <a:rPr lang="en-US" altLang="zh-TW" dirty="0" smtClean="0">
                <a:solidFill>
                  <a:srgbClr val="008000"/>
                </a:solidFill>
                <a:cs typeface="Calibri"/>
              </a:rPr>
              <a:t>f</a:t>
            </a:r>
            <a:r>
              <a:rPr lang="en-US" altLang="zh-TW" dirty="0" smtClean="0">
                <a:cs typeface="Calibri"/>
              </a:rPr>
              <a:t> </a:t>
            </a:r>
            <a:r>
              <a:rPr lang="el-GR" altLang="zh-TW" dirty="0" smtClean="0">
                <a:cs typeface="Calibri"/>
              </a:rPr>
              <a:t>ϵ</a:t>
            </a:r>
            <a:r>
              <a:rPr lang="en-US" altLang="zh-TW" dirty="0" smtClean="0">
                <a:cs typeface="Calibri"/>
              </a:rPr>
              <a:t> G \ T, and T \ </a:t>
            </a:r>
            <a:r>
              <a:rPr lang="en-US" altLang="zh-TW" dirty="0" smtClean="0">
                <a:solidFill>
                  <a:srgbClr val="FF0000"/>
                </a:solidFill>
                <a:cs typeface="Calibri"/>
              </a:rPr>
              <a:t>e</a:t>
            </a:r>
            <a:r>
              <a:rPr lang="en-US" altLang="zh-TW" dirty="0" smtClean="0">
                <a:cs typeface="Calibri"/>
              </a:rPr>
              <a:t> U </a:t>
            </a:r>
            <a:r>
              <a:rPr lang="en-US" altLang="zh-TW" dirty="0" smtClean="0">
                <a:solidFill>
                  <a:srgbClr val="008000"/>
                </a:solidFill>
                <a:cs typeface="Calibri"/>
              </a:rPr>
              <a:t>f</a:t>
            </a:r>
            <a:r>
              <a:rPr lang="en-US" altLang="zh-TW" dirty="0" smtClean="0">
                <a:cs typeface="Calibri"/>
              </a:rPr>
              <a:t> is a spanning tree, we define </a:t>
            </a:r>
            <a:r>
              <a:rPr lang="en-US" altLang="zh-TW" dirty="0" smtClean="0"/>
              <a:t>exchange of (</a:t>
            </a:r>
            <a:r>
              <a:rPr lang="en-US" altLang="zh-TW" dirty="0" smtClean="0">
                <a:solidFill>
                  <a:srgbClr val="FF0000"/>
                </a:solidFill>
              </a:rPr>
              <a:t>e</a:t>
            </a:r>
            <a:r>
              <a:rPr lang="en-US" altLang="zh-TW" dirty="0" smtClean="0"/>
              <a:t>, </a:t>
            </a:r>
            <a:r>
              <a:rPr lang="en-US" altLang="zh-TW" dirty="0" smtClean="0">
                <a:solidFill>
                  <a:srgbClr val="008000"/>
                </a:solidFill>
              </a:rPr>
              <a:t>f</a:t>
            </a:r>
            <a:r>
              <a:rPr lang="en-US" altLang="zh-TW" dirty="0" smtClean="0"/>
              <a:t>) has weight = w(</a:t>
            </a:r>
            <a:r>
              <a:rPr lang="en-US" altLang="zh-TW" dirty="0" smtClean="0">
                <a:solidFill>
                  <a:srgbClr val="008000"/>
                </a:solidFill>
              </a:rPr>
              <a:t>f</a:t>
            </a:r>
            <a:r>
              <a:rPr lang="en-US" altLang="zh-TW" dirty="0" smtClean="0"/>
              <a:t>) – w(</a:t>
            </a:r>
            <a:r>
              <a:rPr lang="en-US" altLang="zh-TW" dirty="0" smtClean="0">
                <a:solidFill>
                  <a:srgbClr val="FF0000"/>
                </a:solidFill>
              </a:rPr>
              <a:t>e</a:t>
            </a:r>
            <a:r>
              <a:rPr lang="en-US" altLang="zh-TW" dirty="0" smtClean="0"/>
              <a:t>)</a:t>
            </a:r>
          </a:p>
          <a:p>
            <a:r>
              <a:rPr lang="en-US" altLang="zh-TW" dirty="0" err="1" smtClean="0"/>
              <a:t>Gabow’s</a:t>
            </a:r>
            <a:r>
              <a:rPr lang="en-US" altLang="zh-TW" dirty="0" smtClean="0"/>
              <a:t> Algorithm tries to find k smallest spanning trees evolved from original spanning tree with one exchange in every iteration</a:t>
            </a:r>
          </a:p>
          <a:p>
            <a:pPr lvl="1"/>
            <a:r>
              <a:rPr lang="en-US" altLang="zh-TW" dirty="0" smtClean="0"/>
              <a:t>Problem : Exponential Space Complexity (V</a:t>
            </a:r>
            <a:r>
              <a:rPr lang="en-US" altLang="zh-TW" baseline="30000" dirty="0" smtClean="0"/>
              <a:t>V – 2</a:t>
            </a:r>
            <a:r>
              <a:rPr lang="en-US" altLang="zh-TW" dirty="0" smtClean="0"/>
              <a:t>)</a:t>
            </a:r>
          </a:p>
          <a:p>
            <a:pPr lvl="1"/>
            <a:r>
              <a:rPr lang="en-US" altLang="zh-TW" dirty="0" smtClean="0"/>
              <a:t>Solution : Once a feasible solution is found, return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123728" y="4077072"/>
            <a:ext cx="1679712" cy="1800200"/>
            <a:chOff x="2123728" y="4077072"/>
            <a:chExt cx="1679712" cy="180020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3190200" y="4941168"/>
              <a:ext cx="527584" cy="864096"/>
            </a:xfrm>
            <a:prstGeom prst="line">
              <a:avLst/>
            </a:prstGeom>
            <a:ln w="38100">
              <a:solidFill>
                <a:srgbClr val="008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>
              <a:stCxn id="9" idx="3"/>
              <a:endCxn id="10" idx="7"/>
            </p:cNvCxnSpPr>
            <p:nvPr/>
          </p:nvCxnSpPr>
          <p:spPr>
            <a:xfrm flipH="1">
              <a:off x="2246653" y="4199997"/>
              <a:ext cx="402222" cy="690254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2648875" y="4098163"/>
              <a:ext cx="504056" cy="792088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>
              <a:stCxn id="10" idx="1"/>
              <a:endCxn id="12" idx="5"/>
            </p:cNvCxnSpPr>
            <p:nvPr/>
          </p:nvCxnSpPr>
          <p:spPr>
            <a:xfrm>
              <a:off x="2144819" y="4890251"/>
              <a:ext cx="1637530" cy="96593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/>
            <p:cNvSpPr/>
            <p:nvPr/>
          </p:nvSpPr>
          <p:spPr>
            <a:xfrm>
              <a:off x="2627784" y="4077072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123728" y="4869160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3131840" y="4869160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3659424" y="5733256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052528" y="4077072"/>
            <a:ext cx="1679712" cy="1800200"/>
            <a:chOff x="5052528" y="4077072"/>
            <a:chExt cx="1679712" cy="1800200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5062408" y="4886576"/>
              <a:ext cx="1637530" cy="965930"/>
            </a:xfrm>
            <a:prstGeom prst="line">
              <a:avLst/>
            </a:prstGeom>
            <a:ln w="381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19" idx="3"/>
              <a:endCxn id="20" idx="7"/>
            </p:cNvCxnSpPr>
            <p:nvPr/>
          </p:nvCxnSpPr>
          <p:spPr>
            <a:xfrm flipH="1">
              <a:off x="5175453" y="4199997"/>
              <a:ext cx="402222" cy="690254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5577675" y="4098163"/>
              <a:ext cx="504056" cy="792088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21" idx="1"/>
              <a:endCxn id="22" idx="1"/>
            </p:cNvCxnSpPr>
            <p:nvPr/>
          </p:nvCxnSpPr>
          <p:spPr>
            <a:xfrm>
              <a:off x="6081731" y="4890251"/>
              <a:ext cx="527584" cy="864096"/>
            </a:xfrm>
            <a:prstGeom prst="line">
              <a:avLst/>
            </a:prstGeom>
            <a:ln w="381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/>
            <p:cNvSpPr/>
            <p:nvPr/>
          </p:nvSpPr>
          <p:spPr>
            <a:xfrm>
              <a:off x="5556584" y="4077072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5052528" y="4869160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6060640" y="4869160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6588224" y="5733256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3" name="Right Arrow 22"/>
          <p:cNvSpPr/>
          <p:nvPr/>
        </p:nvSpPr>
        <p:spPr>
          <a:xfrm>
            <a:off x="3779912" y="4725144"/>
            <a:ext cx="1008112" cy="432048"/>
          </a:xfrm>
          <a:prstGeom prst="rightArrow">
            <a:avLst/>
          </a:prstGeom>
          <a:gradFill flip="none" rotWithShape="1">
            <a:gsLst>
              <a:gs pos="25000">
                <a:srgbClr val="1A8D48">
                  <a:alpha val="90000"/>
                </a:srgbClr>
              </a:gs>
              <a:gs pos="50000">
                <a:srgbClr val="FFFF00"/>
              </a:gs>
              <a:gs pos="35000">
                <a:srgbClr val="92D050"/>
              </a:gs>
              <a:gs pos="75000">
                <a:srgbClr val="EE3F17">
                  <a:alpha val="9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80436F-4FCB-4058-AC88-992D56B16C92}" type="slidenum">
              <a:rPr lang="en-US" altLang="zh-TW" smtClean="0"/>
              <a:pPr>
                <a:defRPr/>
              </a:pPr>
              <a:t>18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dirty="0" smtClean="0">
                <a:solidFill>
                  <a:srgbClr val="B0F5FE"/>
                </a:solidFill>
              </a:rPr>
              <a:t>Exact Algorithms – </a:t>
            </a:r>
            <a:r>
              <a:rPr lang="en-US" altLang="zh-TW" sz="4000" dirty="0" err="1" smtClean="0">
                <a:solidFill>
                  <a:srgbClr val="B0F5FE"/>
                </a:solidFill>
              </a:rPr>
              <a:t>Gabow</a:t>
            </a:r>
            <a:endParaRPr lang="zh-TW" altLang="en-US" sz="4000" dirty="0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altLang="zh-TW" dirty="0" smtClean="0"/>
              <a:t>More on T-exchange</a:t>
            </a:r>
          </a:p>
          <a:p>
            <a:pPr lvl="1"/>
            <a:r>
              <a:rPr lang="en-US" altLang="zh-TW" dirty="0" smtClean="0"/>
              <a:t>If T is the minimum spanning tree, i.e. Cost(T) is the minimum among all spanning trees</a:t>
            </a:r>
          </a:p>
          <a:p>
            <a:pPr lvl="2"/>
            <a:r>
              <a:rPr lang="en-US" altLang="zh-TW" dirty="0" smtClean="0"/>
              <a:t>NO negative weight of exchange can be found</a:t>
            </a:r>
          </a:p>
          <a:p>
            <a:pPr lvl="1"/>
            <a:r>
              <a:rPr lang="en-US" altLang="zh-TW" dirty="0" smtClean="0"/>
              <a:t>Further, if (e, f) is the minimal T-exchange, </a:t>
            </a:r>
            <a:r>
              <a:rPr lang="en-US" altLang="zh-TW" dirty="0" smtClean="0">
                <a:cs typeface="Calibri"/>
              </a:rPr>
              <a:t>T \ e U f is a spanning tree with the next smallest cost</a:t>
            </a:r>
          </a:p>
          <a:p>
            <a:r>
              <a:rPr lang="en-US" altLang="zh-TW" dirty="0" smtClean="0">
                <a:cs typeface="Calibri"/>
              </a:rPr>
              <a:t>In reality, some edges in original graph can be excluded at a preprocessing of </a:t>
            </a:r>
            <a:r>
              <a:rPr lang="en-US" altLang="zh-TW" dirty="0" err="1" smtClean="0">
                <a:cs typeface="Calibri"/>
              </a:rPr>
              <a:t>Gabow’s</a:t>
            </a:r>
            <a:r>
              <a:rPr lang="en-US" altLang="zh-TW" dirty="0" smtClean="0">
                <a:cs typeface="Calibri"/>
              </a:rPr>
              <a:t> algorithm </a:t>
            </a:r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Calibri"/>
              </a:rPr>
              <a:t>(omitted here)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80436F-4FCB-4058-AC88-992D56B16C92}" type="slidenum">
              <a:rPr lang="en-US" altLang="zh-TW" smtClean="0"/>
              <a:pPr>
                <a:defRPr/>
              </a:pPr>
              <a:t>19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/>
          <a:lstStyle/>
          <a:p>
            <a:r>
              <a:rPr lang="en-US" altLang="zh-TW" dirty="0" smtClean="0"/>
              <a:t>A real world critical problem</a:t>
            </a:r>
          </a:p>
          <a:p>
            <a:pPr lvl="1"/>
            <a:r>
              <a:rPr lang="en-US" altLang="zh-TW" dirty="0" smtClean="0"/>
              <a:t>(Clock Tree) Routing in VLSI Circuit</a:t>
            </a:r>
          </a:p>
          <a:p>
            <a:pPr lvl="1"/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endParaRPr lang="en-US" altLang="zh-TW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74638"/>
            <a:ext cx="7372672" cy="639762"/>
          </a:xfrm>
        </p:spPr>
        <p:txBody>
          <a:bodyPr/>
          <a:lstStyle/>
          <a:p>
            <a:r>
              <a:rPr lang="en-US" altLang="zh-TW" sz="3600" dirty="0" smtClean="0">
                <a:solidFill>
                  <a:srgbClr val="B0F5FE"/>
                </a:solidFill>
              </a:rPr>
              <a:t>Introduction to “Bounded” Tree (1/2)</a:t>
            </a:r>
            <a:endParaRPr lang="zh-TW" altLang="en-US" sz="3600" dirty="0">
              <a:solidFill>
                <a:srgbClr val="B0F5FE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29531" t="50084" r="30898" b="20981"/>
          <a:stretch>
            <a:fillRect/>
          </a:stretch>
        </p:blipFill>
        <p:spPr bwMode="auto">
          <a:xfrm>
            <a:off x="971600" y="2845459"/>
            <a:ext cx="5688632" cy="2599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814931" y="5445224"/>
            <a:ext cx="48453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200" i="1" dirty="0" smtClean="0"/>
              <a:t>Source : Physical Design for Nanometer IC by Prof. Yao-</a:t>
            </a:r>
            <a:r>
              <a:rPr lang="en-US" altLang="zh-TW" sz="1200" i="1" dirty="0" err="1" smtClean="0"/>
              <a:t>Wen</a:t>
            </a:r>
            <a:r>
              <a:rPr lang="en-US" altLang="zh-TW" sz="1200" i="1" dirty="0" smtClean="0"/>
              <a:t> Chang</a:t>
            </a:r>
            <a:endParaRPr lang="zh-TW" altLang="en-US" sz="1200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80436F-4FCB-4058-AC88-992D56B16C92}" type="slidenum">
              <a:rPr lang="en-US" altLang="zh-TW" smtClean="0"/>
              <a:pPr>
                <a:defRPr/>
              </a:pPr>
              <a:t>2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dirty="0" smtClean="0">
                <a:solidFill>
                  <a:srgbClr val="B0F5FE"/>
                </a:solidFill>
              </a:rPr>
              <a:t>Exact Algorithms – BKEX (1/2)</a:t>
            </a:r>
            <a:endParaRPr lang="zh-TW" altLang="en-US" sz="4000" dirty="0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/>
          <a:lstStyle/>
          <a:p>
            <a:r>
              <a:rPr lang="en-US" altLang="zh-TW" dirty="0" smtClean="0">
                <a:cs typeface="Calibri"/>
              </a:rPr>
              <a:t>Motivation : Global Optimization</a:t>
            </a:r>
          </a:p>
          <a:p>
            <a:r>
              <a:rPr lang="en-US" altLang="zh-TW" dirty="0" smtClean="0">
                <a:cs typeface="Calibri"/>
              </a:rPr>
              <a:t>Definition : Negative-Sum-Exchange(s)</a:t>
            </a:r>
          </a:p>
          <a:p>
            <a:pPr lvl="1"/>
            <a:r>
              <a:rPr lang="en-US" altLang="zh-TW" dirty="0" smtClean="0">
                <a:cs typeface="Calibri"/>
              </a:rPr>
              <a:t>A sequence of T-exchanges where sum of their weights are negative</a:t>
            </a:r>
          </a:p>
          <a:p>
            <a:r>
              <a:rPr lang="en-US" altLang="zh-TW" dirty="0" smtClean="0">
                <a:cs typeface="Calibri"/>
              </a:rPr>
              <a:t>BKEX </a:t>
            </a:r>
            <a:r>
              <a:rPr lang="en-US" altLang="zh-TW" dirty="0" smtClean="0">
                <a:solidFill>
                  <a:srgbClr val="FF0000"/>
                </a:solidFill>
                <a:cs typeface="Calibri"/>
              </a:rPr>
              <a:t>starts from initial feasible solution</a:t>
            </a:r>
            <a:r>
              <a:rPr lang="en-US" altLang="zh-TW" dirty="0" smtClean="0">
                <a:cs typeface="Calibri"/>
              </a:rPr>
              <a:t>, and reduce routing cost toward the optimal</a:t>
            </a:r>
          </a:p>
          <a:p>
            <a:pPr lvl="1"/>
            <a:r>
              <a:rPr lang="en-US" altLang="zh-TW" dirty="0" smtClean="0">
                <a:cs typeface="Calibri"/>
              </a:rPr>
              <a:t>As a post-processing algorithm</a:t>
            </a:r>
          </a:p>
          <a:p>
            <a:pPr lvl="1">
              <a:buNone/>
            </a:pPr>
            <a:r>
              <a:rPr lang="en-US" altLang="zh-TW" dirty="0" smtClean="0">
                <a:cs typeface="Calibri"/>
              </a:rPr>
              <a:t>	for, e.g. BKT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4175" t="21735" r="55704" b="66925"/>
          <a:stretch>
            <a:fillRect/>
          </a:stretch>
        </p:blipFill>
        <p:spPr bwMode="auto">
          <a:xfrm>
            <a:off x="1313641" y="5719608"/>
            <a:ext cx="3978439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54337" t="37799" r="19676" b="36686"/>
          <a:stretch>
            <a:fillRect/>
          </a:stretch>
        </p:blipFill>
        <p:spPr bwMode="auto">
          <a:xfrm>
            <a:off x="5796136" y="4711496"/>
            <a:ext cx="3168352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80436F-4FCB-4058-AC88-992D56B16C92}" type="slidenum">
              <a:rPr lang="en-US" altLang="zh-TW" smtClean="0"/>
              <a:pPr>
                <a:defRPr/>
              </a:pPr>
              <a:t>20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Straight Connector 30"/>
          <p:cNvCxnSpPr>
            <a:stCxn id="15" idx="3"/>
            <a:endCxn id="17" idx="3"/>
          </p:cNvCxnSpPr>
          <p:nvPr/>
        </p:nvCxnSpPr>
        <p:spPr>
          <a:xfrm flipH="1">
            <a:off x="7185379" y="1751725"/>
            <a:ext cx="432048" cy="576064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5" idx="1"/>
            <a:endCxn id="23" idx="1"/>
          </p:cNvCxnSpPr>
          <p:nvPr/>
        </p:nvCxnSpPr>
        <p:spPr>
          <a:xfrm>
            <a:off x="7617427" y="1649891"/>
            <a:ext cx="504056" cy="576064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17" idx="3"/>
            <a:endCxn id="18" idx="0"/>
          </p:cNvCxnSpPr>
          <p:nvPr/>
        </p:nvCxnSpPr>
        <p:spPr>
          <a:xfrm flipH="1">
            <a:off x="6948264" y="2327789"/>
            <a:ext cx="237115" cy="453139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7212675" y="2253251"/>
            <a:ext cx="288032" cy="576064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6794275" y="2842963"/>
            <a:ext cx="144016" cy="648072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7366664" y="2870352"/>
            <a:ext cx="144016" cy="648072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6636611" y="3565573"/>
            <a:ext cx="157665" cy="748614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6794275" y="3491035"/>
            <a:ext cx="288032" cy="864096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6930848" y="4327835"/>
            <a:ext cx="165107" cy="843005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7362896" y="3514656"/>
            <a:ext cx="309123" cy="813179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V="1">
            <a:off x="7119576" y="3510981"/>
            <a:ext cx="237115" cy="813179"/>
          </a:xfrm>
          <a:prstGeom prst="line">
            <a:avLst/>
          </a:prstGeom>
          <a:ln w="38100">
            <a:solidFill>
              <a:srgbClr val="F002D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dirty="0" smtClean="0">
                <a:solidFill>
                  <a:srgbClr val="B0F5FE"/>
                </a:solidFill>
              </a:rPr>
              <a:t>Exact Algorithms – BKEX (2/2)</a:t>
            </a:r>
            <a:endParaRPr lang="zh-TW" altLang="en-US" sz="4000" dirty="0"/>
          </a:p>
        </p:txBody>
      </p:sp>
      <p:grpSp>
        <p:nvGrpSpPr>
          <p:cNvPr id="7" name="Group 6"/>
          <p:cNvGrpSpPr/>
          <p:nvPr/>
        </p:nvGrpSpPr>
        <p:grpSpPr>
          <a:xfrm>
            <a:off x="391001" y="1412776"/>
            <a:ext cx="6125215" cy="5112568"/>
            <a:chOff x="2330536" y="1755400"/>
            <a:chExt cx="6840760" cy="5709815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l="49612" t="16065" r="29126" b="69760"/>
            <a:stretch>
              <a:fillRect/>
            </a:stretch>
          </p:blipFill>
          <p:spPr bwMode="auto">
            <a:xfrm>
              <a:off x="6574576" y="1755400"/>
              <a:ext cx="2592288" cy="1080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9" name="Group 11"/>
            <p:cNvGrpSpPr/>
            <p:nvPr/>
          </p:nvGrpSpPr>
          <p:grpSpPr>
            <a:xfrm>
              <a:off x="2330536" y="1758280"/>
              <a:ext cx="6840760" cy="5706935"/>
              <a:chOff x="2330536" y="1758280"/>
              <a:chExt cx="6840760" cy="5706935"/>
            </a:xfrm>
          </p:grpSpPr>
          <p:pic>
            <p:nvPicPr>
              <p:cNvPr id="10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4765" t="33075" r="45663" b="55394"/>
              <a:stretch>
                <a:fillRect/>
              </a:stretch>
            </p:blipFill>
            <p:spPr bwMode="auto">
              <a:xfrm>
                <a:off x="2339752" y="1758280"/>
                <a:ext cx="4824536" cy="8786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Picture 3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14766" t="16065" r="29126" b="19676"/>
              <a:stretch>
                <a:fillRect/>
              </a:stretch>
            </p:blipFill>
            <p:spPr bwMode="auto">
              <a:xfrm>
                <a:off x="2330536" y="2568672"/>
                <a:ext cx="6840760" cy="48965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2" name="Rounded Rectangle 11"/>
          <p:cNvSpPr/>
          <p:nvPr/>
        </p:nvSpPr>
        <p:spPr>
          <a:xfrm>
            <a:off x="6732240" y="5589240"/>
            <a:ext cx="2160240" cy="914400"/>
          </a:xfrm>
          <a:prstGeom prst="round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b="1" dirty="0" smtClean="0">
                <a:solidFill>
                  <a:srgbClr val="FFFF00"/>
                </a:solidFill>
              </a:rPr>
              <a:t>Complexity = O(E</a:t>
            </a:r>
            <a:r>
              <a:rPr lang="en-US" altLang="zh-TW" sz="2400" b="1" baseline="30000" dirty="0" smtClean="0">
                <a:solidFill>
                  <a:srgbClr val="FFFF00"/>
                </a:solidFill>
              </a:rPr>
              <a:t>n</a:t>
            </a:r>
            <a:r>
              <a:rPr lang="en-US" altLang="zh-TW" sz="2400" b="1" dirty="0" smtClean="0">
                <a:solidFill>
                  <a:srgbClr val="FFFF00"/>
                </a:solidFill>
              </a:rPr>
              <a:t> V</a:t>
            </a:r>
            <a:r>
              <a:rPr lang="en-US" altLang="zh-TW" sz="2400" b="1" baseline="30000" dirty="0" smtClean="0">
                <a:solidFill>
                  <a:srgbClr val="FFFF00"/>
                </a:solidFill>
              </a:rPr>
              <a:t>n+1</a:t>
            </a:r>
            <a:r>
              <a:rPr lang="en-US" altLang="zh-TW" sz="2400" b="1" dirty="0" smtClean="0">
                <a:solidFill>
                  <a:srgbClr val="FFFF00"/>
                </a:solidFill>
              </a:rPr>
              <a:t>)</a:t>
            </a:r>
            <a:endParaRPr lang="zh-TW" altLang="en-US" sz="2400" b="1" dirty="0">
              <a:solidFill>
                <a:srgbClr val="FFFF0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7164288" y="2204864"/>
            <a:ext cx="144016" cy="1440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Oval 17"/>
          <p:cNvSpPr/>
          <p:nvPr/>
        </p:nvSpPr>
        <p:spPr>
          <a:xfrm>
            <a:off x="6876256" y="2780928"/>
            <a:ext cx="144016" cy="1440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Oval 22"/>
          <p:cNvSpPr/>
          <p:nvPr/>
        </p:nvSpPr>
        <p:spPr>
          <a:xfrm>
            <a:off x="8100392" y="2204864"/>
            <a:ext cx="144016" cy="1440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Oval 24"/>
          <p:cNvSpPr/>
          <p:nvPr/>
        </p:nvSpPr>
        <p:spPr>
          <a:xfrm>
            <a:off x="7452320" y="2780928"/>
            <a:ext cx="144016" cy="1440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Oval 25"/>
          <p:cNvSpPr/>
          <p:nvPr/>
        </p:nvSpPr>
        <p:spPr>
          <a:xfrm>
            <a:off x="6732240" y="3429000"/>
            <a:ext cx="144016" cy="1440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Oval 27"/>
          <p:cNvSpPr/>
          <p:nvPr/>
        </p:nvSpPr>
        <p:spPr>
          <a:xfrm>
            <a:off x="6560928" y="4293096"/>
            <a:ext cx="144016" cy="1440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3" name="Oval 52"/>
          <p:cNvSpPr/>
          <p:nvPr/>
        </p:nvSpPr>
        <p:spPr>
          <a:xfrm>
            <a:off x="6876256" y="5085184"/>
            <a:ext cx="144016" cy="1440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4" name="Oval 53"/>
          <p:cNvSpPr/>
          <p:nvPr/>
        </p:nvSpPr>
        <p:spPr>
          <a:xfrm>
            <a:off x="7596336" y="4293096"/>
            <a:ext cx="144016" cy="1440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9" name="TextBox 58"/>
          <p:cNvSpPr txBox="1"/>
          <p:nvPr/>
        </p:nvSpPr>
        <p:spPr>
          <a:xfrm>
            <a:off x="8173633" y="1537047"/>
            <a:ext cx="9348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 smtClean="0"/>
              <a:t>depth = 0</a:t>
            </a:r>
            <a:endParaRPr lang="zh-TW" altLang="en-US" sz="1400" dirty="0"/>
          </a:p>
        </p:txBody>
      </p:sp>
      <p:sp>
        <p:nvSpPr>
          <p:cNvPr id="60" name="TextBox 59"/>
          <p:cNvSpPr txBox="1"/>
          <p:nvPr/>
        </p:nvSpPr>
        <p:spPr>
          <a:xfrm>
            <a:off x="8172400" y="2113111"/>
            <a:ext cx="9348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 smtClean="0"/>
              <a:t>depth = 1</a:t>
            </a:r>
            <a:endParaRPr lang="zh-TW" altLang="en-US" sz="1400" dirty="0"/>
          </a:p>
        </p:txBody>
      </p:sp>
      <p:sp>
        <p:nvSpPr>
          <p:cNvPr id="61" name="TextBox 60"/>
          <p:cNvSpPr txBox="1"/>
          <p:nvPr/>
        </p:nvSpPr>
        <p:spPr>
          <a:xfrm>
            <a:off x="8172400" y="2689175"/>
            <a:ext cx="9348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 smtClean="0"/>
              <a:t>depth = 2</a:t>
            </a:r>
            <a:endParaRPr lang="zh-TW" altLang="en-US" sz="1400" dirty="0"/>
          </a:p>
        </p:txBody>
      </p:sp>
      <p:sp>
        <p:nvSpPr>
          <p:cNvPr id="62" name="TextBox 61"/>
          <p:cNvSpPr txBox="1"/>
          <p:nvPr/>
        </p:nvSpPr>
        <p:spPr>
          <a:xfrm>
            <a:off x="8173633" y="3337247"/>
            <a:ext cx="9348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 smtClean="0"/>
              <a:t>depth = 3</a:t>
            </a:r>
            <a:endParaRPr lang="zh-TW" altLang="en-US" sz="1400" dirty="0"/>
          </a:p>
        </p:txBody>
      </p:sp>
      <p:sp>
        <p:nvSpPr>
          <p:cNvPr id="63" name="TextBox 62"/>
          <p:cNvSpPr txBox="1"/>
          <p:nvPr/>
        </p:nvSpPr>
        <p:spPr>
          <a:xfrm>
            <a:off x="8172400" y="4201343"/>
            <a:ext cx="9348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 smtClean="0"/>
              <a:t>depth = 4</a:t>
            </a:r>
            <a:endParaRPr lang="zh-TW" altLang="en-US" sz="1400" dirty="0"/>
          </a:p>
        </p:txBody>
      </p:sp>
      <p:sp>
        <p:nvSpPr>
          <p:cNvPr id="64" name="TextBox 63"/>
          <p:cNvSpPr txBox="1"/>
          <p:nvPr/>
        </p:nvSpPr>
        <p:spPr>
          <a:xfrm>
            <a:off x="8172400" y="4993431"/>
            <a:ext cx="9348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 smtClean="0"/>
              <a:t>depth = 5</a:t>
            </a:r>
            <a:endParaRPr lang="zh-TW" altLang="en-US" sz="1400" dirty="0"/>
          </a:p>
        </p:txBody>
      </p:sp>
      <p:sp>
        <p:nvSpPr>
          <p:cNvPr id="29" name="Oval 28"/>
          <p:cNvSpPr/>
          <p:nvPr/>
        </p:nvSpPr>
        <p:spPr>
          <a:xfrm>
            <a:off x="7020272" y="4293096"/>
            <a:ext cx="144016" cy="144016"/>
          </a:xfrm>
          <a:prstGeom prst="ellipse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Oval 26"/>
          <p:cNvSpPr/>
          <p:nvPr/>
        </p:nvSpPr>
        <p:spPr>
          <a:xfrm>
            <a:off x="7308304" y="3429000"/>
            <a:ext cx="144016" cy="144016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5" name="TextBox 64"/>
          <p:cNvSpPr txBox="1"/>
          <p:nvPr/>
        </p:nvSpPr>
        <p:spPr>
          <a:xfrm>
            <a:off x="7092280" y="436510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y</a:t>
            </a:r>
            <a:endParaRPr lang="zh-TW" alt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7380312" y="350100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x</a:t>
            </a:r>
            <a:endParaRPr lang="zh-TW" altLang="en-US" dirty="0"/>
          </a:p>
        </p:txBody>
      </p:sp>
      <p:sp>
        <p:nvSpPr>
          <p:cNvPr id="15" name="Oval 14"/>
          <p:cNvSpPr/>
          <p:nvPr/>
        </p:nvSpPr>
        <p:spPr>
          <a:xfrm>
            <a:off x="7596336" y="1628800"/>
            <a:ext cx="144016" cy="1440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9" name="Slide Number Placeholder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80436F-4FCB-4058-AC88-992D56B16C92}" type="slidenum">
              <a:rPr lang="en-US" altLang="zh-TW" smtClean="0"/>
              <a:pPr>
                <a:defRPr/>
              </a:pPr>
              <a:t>21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dirty="0" smtClean="0">
                <a:solidFill>
                  <a:srgbClr val="B0F5FE"/>
                </a:solidFill>
              </a:rPr>
              <a:t>Heuristic from Exact Algorithms – BH2</a:t>
            </a:r>
            <a:endParaRPr lang="zh-TW" altLang="en-US" sz="360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40560"/>
          </a:xfrm>
        </p:spPr>
        <p:txBody>
          <a:bodyPr/>
          <a:lstStyle/>
          <a:p>
            <a:r>
              <a:rPr lang="en-US" altLang="zh-TW" dirty="0" smtClean="0"/>
              <a:t>BKT is a local minimum solution</a:t>
            </a:r>
          </a:p>
          <a:p>
            <a:pPr lvl="1"/>
            <a:r>
              <a:rPr lang="en-US" altLang="zh-TW" dirty="0" smtClean="0"/>
              <a:t>If an edge is rejected during the BKRUS algorithm, then that edge cannot become feasible at a later time (proof is omitted in the presentation)</a:t>
            </a:r>
          </a:p>
          <a:p>
            <a:pPr lvl="1"/>
            <a:r>
              <a:rPr lang="en-US" altLang="zh-TW" dirty="0" smtClean="0">
                <a:solidFill>
                  <a:srgbClr val="FF0000"/>
                </a:solidFill>
              </a:rPr>
              <a:t>It can be shown BKT is a local optimum with respect to a single T-exchange</a:t>
            </a:r>
          </a:p>
          <a:p>
            <a:r>
              <a:rPr lang="en-US" altLang="zh-TW" dirty="0" smtClean="0"/>
              <a:t>In order to jump out of local optimum, at least double T-exchanges are needed </a:t>
            </a:r>
            <a:r>
              <a:rPr lang="en-US" altLang="zh-TW" dirty="0" smtClean="0">
                <a:sym typeface="Wingdings" pitchFamily="2" charset="2"/>
              </a:rPr>
              <a:t> BH2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E.g. negative-sum-exchanges : +3, -5 </a:t>
            </a:r>
            <a:r>
              <a:rPr lang="en-US" altLang="zh-TW" dirty="0" smtClean="0">
                <a:sym typeface="Wingdings" pitchFamily="2" charset="2"/>
              </a:rPr>
              <a:t> -2</a:t>
            </a:r>
          </a:p>
          <a:p>
            <a:pPr lvl="1"/>
            <a:r>
              <a:rPr lang="en-US" altLang="zh-TW" dirty="0" smtClean="0">
                <a:sym typeface="Wingdings" pitchFamily="2" charset="2"/>
              </a:rPr>
              <a:t>Complexity = </a:t>
            </a:r>
            <a:r>
              <a:rPr lang="en-US" altLang="zh-TW" dirty="0" smtClean="0"/>
              <a:t>O(E</a:t>
            </a:r>
            <a:r>
              <a:rPr lang="en-US" altLang="zh-TW" baseline="30000" dirty="0" smtClean="0"/>
              <a:t>2</a:t>
            </a:r>
            <a:r>
              <a:rPr lang="en-US" altLang="zh-TW" dirty="0" smtClean="0"/>
              <a:t> V</a:t>
            </a:r>
            <a:r>
              <a:rPr lang="en-US" altLang="zh-TW" baseline="30000" dirty="0" smtClean="0"/>
              <a:t>3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80436F-4FCB-4058-AC88-992D56B16C92}" type="slidenum">
              <a:rPr lang="en-US" altLang="zh-TW" smtClean="0"/>
              <a:pPr>
                <a:defRPr/>
              </a:pPr>
              <a:t>22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dirty="0" smtClean="0">
                <a:solidFill>
                  <a:srgbClr val="B0F5FE"/>
                </a:solidFill>
              </a:rPr>
              <a:t>Upper and Lower Bounded MST</a:t>
            </a:r>
            <a:endParaRPr lang="zh-TW" altLang="en-US" sz="36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/>
          <a:lstStyle/>
          <a:p>
            <a:r>
              <a:rPr lang="en-US" altLang="zh-TW" dirty="0" smtClean="0"/>
              <a:t>Sometimes we desire a spanning tree that consider both max and min </a:t>
            </a:r>
            <a:r>
              <a:rPr lang="en-US" altLang="zh-TW" dirty="0" err="1" smtClean="0">
                <a:cs typeface="Calibri"/>
              </a:rPr>
              <a:t>dist</a:t>
            </a:r>
            <a:r>
              <a:rPr lang="en-US" altLang="zh-TW" b="1" i="1" baseline="-25000" dirty="0" err="1" smtClean="0">
                <a:solidFill>
                  <a:srgbClr val="FF0000"/>
                </a:solidFill>
              </a:rPr>
              <a:t>G</a:t>
            </a:r>
            <a:r>
              <a:rPr lang="en-US" altLang="zh-TW" dirty="0" smtClean="0">
                <a:cs typeface="Calibri"/>
              </a:rPr>
              <a:t>(S, x) while minimizing routing cost</a:t>
            </a:r>
          </a:p>
          <a:p>
            <a:pPr lvl="1"/>
            <a:r>
              <a:rPr lang="en-US" altLang="zh-TW" dirty="0" smtClean="0">
                <a:cs typeface="Calibri"/>
              </a:rPr>
              <a:t>For instance, clock skew in clock tree synthesis</a:t>
            </a:r>
          </a:p>
          <a:p>
            <a:r>
              <a:rPr lang="en-US" altLang="zh-TW" dirty="0" smtClean="0">
                <a:cs typeface="Calibri"/>
              </a:rPr>
              <a:t>Problem can be re-formulated as</a:t>
            </a:r>
            <a:endParaRPr lang="en-US" altLang="zh-TW" dirty="0" smtClean="0"/>
          </a:p>
          <a:p>
            <a:pPr lvl="1"/>
            <a:r>
              <a:rPr lang="el-GR" altLang="zh-TW" dirty="0" smtClean="0">
                <a:cs typeface="Calibri"/>
              </a:rPr>
              <a:t>ε</a:t>
            </a:r>
            <a:r>
              <a:rPr lang="en-US" altLang="zh-TW" baseline="-25000" dirty="0" smtClean="0">
                <a:cs typeface="Calibri"/>
              </a:rPr>
              <a:t>1</a:t>
            </a:r>
            <a:r>
              <a:rPr lang="en-US" altLang="zh-TW" dirty="0" smtClean="0">
                <a:cs typeface="Calibri"/>
              </a:rPr>
              <a:t> R ≤ </a:t>
            </a:r>
            <a:r>
              <a:rPr lang="en-US" altLang="zh-TW" dirty="0" err="1" smtClean="0">
                <a:solidFill>
                  <a:srgbClr val="FF0000"/>
                </a:solidFill>
              </a:rPr>
              <a:t>radius</a:t>
            </a:r>
            <a:r>
              <a:rPr lang="en-US" altLang="zh-TW" b="1" i="1" baseline="-25000" dirty="0" err="1" smtClean="0">
                <a:solidFill>
                  <a:srgbClr val="FF0000"/>
                </a:solidFill>
              </a:rPr>
              <a:t>T</a:t>
            </a:r>
            <a:r>
              <a:rPr lang="en-US" altLang="zh-TW" i="1" baseline="-25000" dirty="0" smtClean="0">
                <a:solidFill>
                  <a:srgbClr val="FF0000"/>
                </a:solidFill>
              </a:rPr>
              <a:t> </a:t>
            </a:r>
            <a:r>
              <a:rPr lang="en-US" altLang="zh-TW" dirty="0" smtClean="0">
                <a:solidFill>
                  <a:srgbClr val="FF0000"/>
                </a:solidFill>
              </a:rPr>
              <a:t>(</a:t>
            </a:r>
            <a:r>
              <a:rPr lang="en-US" altLang="zh-TW" i="1" dirty="0" smtClean="0">
                <a:solidFill>
                  <a:srgbClr val="FF0000"/>
                </a:solidFill>
              </a:rPr>
              <a:t>s</a:t>
            </a:r>
            <a:r>
              <a:rPr lang="en-US" altLang="zh-TW" dirty="0" smtClean="0">
                <a:solidFill>
                  <a:srgbClr val="FF0000"/>
                </a:solidFill>
              </a:rPr>
              <a:t>)</a:t>
            </a:r>
            <a:r>
              <a:rPr lang="en-US" altLang="zh-TW" dirty="0" smtClean="0">
                <a:cs typeface="Calibri"/>
              </a:rPr>
              <a:t> ≤ (1 + </a:t>
            </a:r>
            <a:r>
              <a:rPr lang="el-GR" altLang="zh-TW" dirty="0" smtClean="0">
                <a:cs typeface="Calibri"/>
              </a:rPr>
              <a:t>ε</a:t>
            </a:r>
            <a:r>
              <a:rPr lang="en-US" altLang="zh-TW" baseline="-25000" dirty="0" smtClean="0">
                <a:cs typeface="Calibri"/>
              </a:rPr>
              <a:t>2</a:t>
            </a:r>
            <a:r>
              <a:rPr lang="en-US" altLang="zh-TW" dirty="0" smtClean="0">
                <a:cs typeface="Calibri"/>
              </a:rPr>
              <a:t>)</a:t>
            </a:r>
          </a:p>
          <a:p>
            <a:pPr lvl="1"/>
            <a:r>
              <a:rPr lang="en-US" altLang="zh-TW" dirty="0" smtClean="0">
                <a:cs typeface="Calibri"/>
              </a:rPr>
              <a:t>Some combinations of </a:t>
            </a:r>
            <a:r>
              <a:rPr lang="el-GR" altLang="zh-TW" dirty="0" smtClean="0">
                <a:cs typeface="Calibri"/>
              </a:rPr>
              <a:t>ε</a:t>
            </a:r>
            <a:r>
              <a:rPr lang="en-US" altLang="zh-TW" baseline="-25000" dirty="0" smtClean="0">
                <a:cs typeface="Calibri"/>
              </a:rPr>
              <a:t>1</a:t>
            </a:r>
            <a:r>
              <a:rPr lang="en-US" altLang="zh-TW" dirty="0" smtClean="0">
                <a:cs typeface="Calibri"/>
              </a:rPr>
              <a:t>, </a:t>
            </a:r>
            <a:r>
              <a:rPr lang="el-GR" altLang="zh-TW" dirty="0" smtClean="0">
                <a:cs typeface="Calibri"/>
              </a:rPr>
              <a:t>ε</a:t>
            </a:r>
            <a:r>
              <a:rPr lang="en-US" altLang="zh-TW" baseline="-25000" dirty="0" smtClean="0">
                <a:cs typeface="Calibri"/>
              </a:rPr>
              <a:t>2 </a:t>
            </a:r>
            <a:r>
              <a:rPr lang="en-US" altLang="zh-TW" dirty="0" smtClean="0">
                <a:cs typeface="Calibri"/>
              </a:rPr>
              <a:t>render NO solution</a:t>
            </a:r>
          </a:p>
          <a:p>
            <a:pPr lvl="2"/>
            <a:r>
              <a:rPr lang="en-US" altLang="zh-TW" dirty="0" smtClean="0">
                <a:cs typeface="Calibri"/>
              </a:rPr>
              <a:t>However, for Steiner Trees, solutions may exist</a:t>
            </a:r>
          </a:p>
          <a:p>
            <a:r>
              <a:rPr lang="en-US" altLang="zh-TW" dirty="0" smtClean="0">
                <a:cs typeface="Calibri"/>
              </a:rPr>
              <a:t>How can BKRUS be extended now ?!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80436F-4FCB-4058-AC88-992D56B16C92}" type="slidenum">
              <a:rPr lang="en-US" altLang="zh-TW" smtClean="0"/>
              <a:pPr>
                <a:defRPr/>
              </a:pPr>
              <a:t>23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dirty="0" smtClean="0">
                <a:solidFill>
                  <a:srgbClr val="B0F5FE"/>
                </a:solidFill>
              </a:rPr>
              <a:t>Experiments – Tradeoff Curve</a:t>
            </a:r>
            <a:endParaRPr lang="zh-TW" altLang="en-US" sz="36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1080120" y="1556792"/>
            <a:ext cx="7020272" cy="3312368"/>
            <a:chOff x="0" y="1700808"/>
            <a:chExt cx="7020272" cy="3312368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72646" t="49139" r="8454" b="41411"/>
            <a:stretch>
              <a:fillRect/>
            </a:stretch>
          </p:blipFill>
          <p:spPr bwMode="auto">
            <a:xfrm>
              <a:off x="4716016" y="4293096"/>
              <a:ext cx="2304256" cy="720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72646" t="49139" r="8454" b="41411"/>
            <a:stretch>
              <a:fillRect/>
            </a:stretch>
          </p:blipFill>
          <p:spPr bwMode="auto">
            <a:xfrm>
              <a:off x="0" y="4293096"/>
              <a:ext cx="2304256" cy="720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15356" t="24570" r="27063" b="41411"/>
            <a:stretch>
              <a:fillRect/>
            </a:stretch>
          </p:blipFill>
          <p:spPr bwMode="auto">
            <a:xfrm>
              <a:off x="0" y="1700808"/>
              <a:ext cx="7020272" cy="2592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73237" t="33075" r="8454" b="57476"/>
            <a:stretch>
              <a:fillRect/>
            </a:stretch>
          </p:blipFill>
          <p:spPr bwMode="auto">
            <a:xfrm>
              <a:off x="3491880" y="4293096"/>
              <a:ext cx="2232248" cy="720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73237" t="40635" r="8454" b="49916"/>
            <a:stretch>
              <a:fillRect/>
            </a:stretch>
          </p:blipFill>
          <p:spPr bwMode="auto">
            <a:xfrm>
              <a:off x="1259632" y="4293096"/>
              <a:ext cx="2232248" cy="720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 cstate="print"/>
          <a:srcRect l="18900" t="22320" r="16132" b="46495"/>
          <a:stretch>
            <a:fillRect/>
          </a:stretch>
        </p:blipFill>
        <p:spPr bwMode="auto">
          <a:xfrm>
            <a:off x="1894056" y="4994680"/>
            <a:ext cx="5342240" cy="1602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80436F-4FCB-4058-AC88-992D56B16C92}" type="slidenum">
              <a:rPr lang="en-US" altLang="zh-TW" smtClean="0"/>
              <a:pPr>
                <a:defRPr/>
              </a:pPr>
              <a:t>24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dirty="0" smtClean="0">
                <a:solidFill>
                  <a:srgbClr val="B0F5FE"/>
                </a:solidFill>
              </a:rPr>
              <a:t>Experiments – BH2 Improvements</a:t>
            </a:r>
            <a:endParaRPr lang="zh-TW" altLang="en-US" sz="36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 l="27168" t="17010" r="24401" b="14007"/>
          <a:stretch>
            <a:fillRect/>
          </a:stretch>
        </p:blipFill>
        <p:spPr bwMode="auto">
          <a:xfrm>
            <a:off x="1691680" y="908720"/>
            <a:ext cx="5904656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/>
          <a:srcRect l="34256" t="61424" r="30898" b="31213"/>
          <a:stretch>
            <a:fillRect/>
          </a:stretch>
        </p:blipFill>
        <p:spPr bwMode="auto">
          <a:xfrm>
            <a:off x="2483768" y="6237312"/>
            <a:ext cx="4248472" cy="561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80436F-4FCB-4058-AC88-992D56B16C92}" type="slidenum">
              <a:rPr lang="en-US" altLang="zh-TW" smtClean="0"/>
              <a:pPr>
                <a:defRPr/>
              </a:pPr>
              <a:t>25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dirty="0" smtClean="0">
                <a:solidFill>
                  <a:srgbClr val="B0F5FE"/>
                </a:solidFill>
              </a:rPr>
              <a:t>Experiments – Routing Cost Over MST</a:t>
            </a:r>
            <a:endParaRPr lang="zh-TW" altLang="en-US" sz="3600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 l="8859" t="23625" r="6092" b="14951"/>
          <a:stretch>
            <a:fillRect/>
          </a:stretch>
        </p:blipFill>
        <p:spPr bwMode="auto">
          <a:xfrm>
            <a:off x="0" y="1340768"/>
            <a:ext cx="9144000" cy="412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-489248" y="5517232"/>
            <a:ext cx="9633248" cy="1080120"/>
          </a:xfrm>
        </p:spPr>
        <p:txBody>
          <a:bodyPr/>
          <a:lstStyle/>
          <a:p>
            <a:pPr lvl="1"/>
            <a:r>
              <a:rPr lang="en-US" altLang="zh-TW" dirty="0" smtClean="0"/>
              <a:t>Max = 2.711,        2.219,       2.056,                               2.056</a:t>
            </a:r>
          </a:p>
          <a:p>
            <a:pPr lvl="1"/>
            <a:r>
              <a:rPr lang="en-US" altLang="zh-TW" dirty="0" err="1" smtClean="0"/>
              <a:t>Avg</a:t>
            </a:r>
            <a:r>
              <a:rPr lang="en-US" altLang="zh-TW" dirty="0" smtClean="0"/>
              <a:t>  = 1.705,        1.517,       1.455,                               1.452</a:t>
            </a:r>
            <a:endParaRPr lang="zh-TW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80436F-4FCB-4058-AC88-992D56B16C92}" type="slidenum">
              <a:rPr lang="en-US" altLang="zh-TW" smtClean="0"/>
              <a:pPr>
                <a:defRPr/>
              </a:pPr>
              <a:t>26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dirty="0" smtClean="0">
                <a:solidFill>
                  <a:srgbClr val="B0F5FE"/>
                </a:solidFill>
              </a:rPr>
              <a:t>Conclusion and Future Work</a:t>
            </a:r>
            <a:endParaRPr lang="zh-TW" altLang="en-US" sz="360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925144"/>
          </a:xfrm>
        </p:spPr>
        <p:txBody>
          <a:bodyPr/>
          <a:lstStyle/>
          <a:p>
            <a:r>
              <a:rPr lang="en-US" altLang="zh-TW" dirty="0" smtClean="0"/>
              <a:t>Schemes for bounded path length minimal spanning tree with upper (and lower) bound control are presented</a:t>
            </a:r>
          </a:p>
          <a:p>
            <a:pPr lvl="1"/>
            <a:r>
              <a:rPr lang="en-US" altLang="zh-TW" dirty="0" smtClean="0"/>
              <a:t>With applications to , e.g. Elmore delay model</a:t>
            </a:r>
          </a:p>
          <a:p>
            <a:r>
              <a:rPr lang="en-US" altLang="zh-TW" dirty="0" smtClean="0"/>
              <a:t>Two optimal algorithms</a:t>
            </a:r>
          </a:p>
          <a:p>
            <a:pPr lvl="1"/>
            <a:r>
              <a:rPr lang="en-US" altLang="zh-TW" dirty="0" smtClean="0"/>
              <a:t>BMST_G extends </a:t>
            </a:r>
            <a:r>
              <a:rPr lang="en-US" altLang="zh-TW" dirty="0" err="1" smtClean="0"/>
              <a:t>Gabow’s</a:t>
            </a:r>
            <a:r>
              <a:rPr lang="en-US" altLang="zh-TW" dirty="0" smtClean="0"/>
              <a:t> method</a:t>
            </a:r>
          </a:p>
          <a:p>
            <a:pPr lvl="1"/>
            <a:r>
              <a:rPr lang="en-US" altLang="zh-TW" dirty="0" smtClean="0"/>
              <a:t>BKEX using negative T-exchange technique</a:t>
            </a:r>
          </a:p>
          <a:p>
            <a:r>
              <a:rPr lang="en-US" altLang="zh-TW" dirty="0" smtClean="0"/>
              <a:t>Heuristic BKRUS can be further enhanced with BKH2 as a post processing </a:t>
            </a:r>
            <a:endParaRPr lang="en-US" altLang="zh-T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80436F-4FCB-4058-AC88-992D56B16C92}" type="slidenum">
              <a:rPr lang="en-US" altLang="zh-TW" smtClean="0"/>
              <a:pPr>
                <a:defRPr/>
              </a:pPr>
              <a:t>27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Picture 2" descr="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80436F-4FCB-4058-AC88-992D56B16C92}" type="slidenum">
              <a:rPr lang="en-US" altLang="zh-TW" smtClean="0"/>
              <a:pPr>
                <a:defRPr/>
              </a:pPr>
              <a:t>28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/>
          <a:lstStyle/>
          <a:p>
            <a:r>
              <a:rPr lang="en-US" altLang="zh-TW" dirty="0" smtClean="0"/>
              <a:t>Critical Path Delay (Speed)</a:t>
            </a:r>
          </a:p>
          <a:p>
            <a:pPr lvl="1"/>
            <a:r>
              <a:rPr lang="en-US" altLang="zh-TW" dirty="0" smtClean="0"/>
              <a:t>Maximum delay from source to any sink</a:t>
            </a:r>
          </a:p>
          <a:p>
            <a:pPr lvl="1"/>
            <a:r>
              <a:rPr lang="en-US" altLang="zh-TW" dirty="0" smtClean="0"/>
              <a:t>Optimum : A shortest path tree rooted at source</a:t>
            </a:r>
          </a:p>
          <a:p>
            <a:r>
              <a:rPr lang="en-US" altLang="zh-TW" dirty="0" smtClean="0"/>
              <a:t>Routing Capacitance (Power)</a:t>
            </a:r>
          </a:p>
          <a:p>
            <a:pPr lvl="1"/>
            <a:r>
              <a:rPr lang="en-US" altLang="zh-TW" dirty="0" smtClean="0"/>
              <a:t>Power dissipation is linear to routing capacitance</a:t>
            </a:r>
          </a:p>
          <a:p>
            <a:pPr lvl="1"/>
            <a:r>
              <a:rPr lang="en-US" altLang="zh-TW" dirty="0" smtClean="0"/>
              <a:t>Optimum : A minimum spanning tree</a:t>
            </a:r>
          </a:p>
          <a:p>
            <a:r>
              <a:rPr lang="en-US" altLang="zh-TW" dirty="0" smtClean="0"/>
              <a:t>Draw a balance between : Speed and Power</a:t>
            </a:r>
          </a:p>
          <a:p>
            <a:pPr lvl="1"/>
            <a:r>
              <a:rPr lang="en-US" altLang="zh-TW" dirty="0" smtClean="0"/>
              <a:t>Balance between MST and SPT ?!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74638"/>
            <a:ext cx="7372672" cy="639762"/>
          </a:xfrm>
        </p:spPr>
        <p:txBody>
          <a:bodyPr/>
          <a:lstStyle/>
          <a:p>
            <a:r>
              <a:rPr lang="en-US" altLang="zh-TW" sz="3600" dirty="0" smtClean="0">
                <a:solidFill>
                  <a:srgbClr val="B0F5FE"/>
                </a:solidFill>
              </a:rPr>
              <a:t>Introduction to “Bounded” Tree (2/2)</a:t>
            </a:r>
            <a:endParaRPr lang="zh-TW" altLang="en-US" sz="3600" dirty="0">
              <a:solidFill>
                <a:srgbClr val="B0F5F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80436F-4FCB-4058-AC88-992D56B16C92}" type="slidenum">
              <a:rPr lang="en-US" altLang="zh-TW" smtClean="0"/>
              <a:pPr>
                <a:defRPr/>
              </a:pPr>
              <a:t>3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/>
          <p:cNvGrpSpPr/>
          <p:nvPr/>
        </p:nvGrpSpPr>
        <p:grpSpPr>
          <a:xfrm rot="3224563">
            <a:off x="5872468" y="3240408"/>
            <a:ext cx="2016224" cy="2082484"/>
            <a:chOff x="4139952" y="2492896"/>
            <a:chExt cx="2016224" cy="2082484"/>
          </a:xfrm>
        </p:grpSpPr>
        <p:grpSp>
          <p:nvGrpSpPr>
            <p:cNvPr id="66" name="Group 12"/>
            <p:cNvGrpSpPr/>
            <p:nvPr/>
          </p:nvGrpSpPr>
          <p:grpSpPr>
            <a:xfrm>
              <a:off x="4139952" y="2492896"/>
              <a:ext cx="2016224" cy="2016224"/>
              <a:chOff x="4139952" y="2492896"/>
              <a:chExt cx="2016224" cy="2016224"/>
            </a:xfrm>
          </p:grpSpPr>
          <p:sp>
            <p:nvSpPr>
              <p:cNvPr id="69" name="Oval 68"/>
              <p:cNvSpPr/>
              <p:nvPr/>
            </p:nvSpPr>
            <p:spPr>
              <a:xfrm>
                <a:off x="4139952" y="2492896"/>
                <a:ext cx="2016224" cy="2016224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5070308" y="3421496"/>
                <a:ext cx="144016" cy="144016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67" name="Oval 66"/>
            <p:cNvSpPr/>
            <p:nvPr/>
          </p:nvSpPr>
          <p:spPr>
            <a:xfrm>
              <a:off x="5091064" y="4431364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74638"/>
            <a:ext cx="7372672" cy="639762"/>
          </a:xfrm>
        </p:spPr>
        <p:txBody>
          <a:bodyPr/>
          <a:lstStyle/>
          <a:p>
            <a:r>
              <a:rPr lang="en-US" altLang="zh-TW" sz="3600" dirty="0" smtClean="0">
                <a:solidFill>
                  <a:srgbClr val="B0F5FE"/>
                </a:solidFill>
              </a:rPr>
              <a:t>MST </a:t>
            </a:r>
            <a:r>
              <a:rPr lang="en-US" altLang="zh-TW" sz="3600" dirty="0" err="1" smtClean="0">
                <a:solidFill>
                  <a:srgbClr val="B0F5FE"/>
                </a:solidFill>
              </a:rPr>
              <a:t>v.s</a:t>
            </a:r>
            <a:r>
              <a:rPr lang="en-US" altLang="zh-TW" sz="3600" dirty="0" smtClean="0">
                <a:solidFill>
                  <a:srgbClr val="B0F5FE"/>
                </a:solidFill>
              </a:rPr>
              <a:t>. SPT Trade-off – Example</a:t>
            </a:r>
            <a:endParaRPr lang="zh-TW" altLang="en-US" sz="3600" dirty="0">
              <a:solidFill>
                <a:srgbClr val="B0F5FE"/>
              </a:solidFill>
            </a:endParaRPr>
          </a:p>
        </p:txBody>
      </p:sp>
      <p:grpSp>
        <p:nvGrpSpPr>
          <p:cNvPr id="230" name="Group 229"/>
          <p:cNvGrpSpPr/>
          <p:nvPr/>
        </p:nvGrpSpPr>
        <p:grpSpPr>
          <a:xfrm>
            <a:off x="5824640" y="3167746"/>
            <a:ext cx="2161673" cy="2169134"/>
            <a:chOff x="5320584" y="2104962"/>
            <a:chExt cx="2161673" cy="2169134"/>
          </a:xfrm>
        </p:grpSpPr>
        <p:cxnSp>
          <p:nvCxnSpPr>
            <p:cNvPr id="177" name="Straight Connector 176"/>
            <p:cNvCxnSpPr>
              <a:stCxn id="12" idx="0"/>
              <a:endCxn id="14" idx="4"/>
            </p:cNvCxnSpPr>
            <p:nvPr/>
          </p:nvCxnSpPr>
          <p:spPr>
            <a:xfrm>
              <a:off x="6401882" y="3120212"/>
              <a:ext cx="20756" cy="1153884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/>
            <p:cNvCxnSpPr>
              <a:stCxn id="12" idx="0"/>
            </p:cNvCxnSpPr>
            <p:nvPr/>
          </p:nvCxnSpPr>
          <p:spPr>
            <a:xfrm>
              <a:off x="6401882" y="3120212"/>
              <a:ext cx="474374" cy="95686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>
              <a:endCxn id="12" idx="6"/>
            </p:cNvCxnSpPr>
            <p:nvPr/>
          </p:nvCxnSpPr>
          <p:spPr>
            <a:xfrm flipH="1" flipV="1">
              <a:off x="6473890" y="3192220"/>
              <a:ext cx="834414" cy="524812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/>
            <p:cNvCxnSpPr>
              <a:endCxn id="12" idx="6"/>
            </p:cNvCxnSpPr>
            <p:nvPr/>
          </p:nvCxnSpPr>
          <p:spPr>
            <a:xfrm flipH="1" flipV="1">
              <a:off x="6473890" y="3192220"/>
              <a:ext cx="941853" cy="31358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/>
            <p:cNvCxnSpPr>
              <a:endCxn id="12" idx="7"/>
            </p:cNvCxnSpPr>
            <p:nvPr/>
          </p:nvCxnSpPr>
          <p:spPr>
            <a:xfrm flipH="1">
              <a:off x="6452799" y="2780928"/>
              <a:ext cx="855506" cy="360375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/>
            <p:cNvCxnSpPr>
              <a:endCxn id="12" idx="0"/>
            </p:cNvCxnSpPr>
            <p:nvPr/>
          </p:nvCxnSpPr>
          <p:spPr>
            <a:xfrm flipH="1">
              <a:off x="6401882" y="2420888"/>
              <a:ext cx="618390" cy="699324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/>
            <p:cNvCxnSpPr>
              <a:stCxn id="81" idx="0"/>
              <a:endCxn id="12" idx="1"/>
            </p:cNvCxnSpPr>
            <p:nvPr/>
          </p:nvCxnSpPr>
          <p:spPr>
            <a:xfrm flipH="1">
              <a:off x="6350965" y="2261936"/>
              <a:ext cx="201927" cy="879367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/>
            <p:cNvCxnSpPr>
              <a:endCxn id="12" idx="4"/>
            </p:cNvCxnSpPr>
            <p:nvPr/>
          </p:nvCxnSpPr>
          <p:spPr>
            <a:xfrm>
              <a:off x="6084168" y="2204864"/>
              <a:ext cx="317714" cy="1059364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/>
            <p:cNvCxnSpPr>
              <a:stCxn id="9" idx="1"/>
              <a:endCxn id="12" idx="1"/>
            </p:cNvCxnSpPr>
            <p:nvPr/>
          </p:nvCxnSpPr>
          <p:spPr>
            <a:xfrm>
              <a:off x="5694787" y="2486881"/>
              <a:ext cx="656178" cy="654422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/>
            <p:cNvCxnSpPr>
              <a:endCxn id="12" idx="1"/>
            </p:cNvCxnSpPr>
            <p:nvPr/>
          </p:nvCxnSpPr>
          <p:spPr>
            <a:xfrm>
              <a:off x="5436096" y="2924944"/>
              <a:ext cx="914869" cy="216359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>
              <a:endCxn id="12" idx="2"/>
            </p:cNvCxnSpPr>
            <p:nvPr/>
          </p:nvCxnSpPr>
          <p:spPr>
            <a:xfrm flipV="1">
              <a:off x="5436096" y="3192220"/>
              <a:ext cx="893778" cy="236782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>
              <a:endCxn id="12" idx="3"/>
            </p:cNvCxnSpPr>
            <p:nvPr/>
          </p:nvCxnSpPr>
          <p:spPr>
            <a:xfrm flipV="1">
              <a:off x="5580112" y="3243137"/>
              <a:ext cx="770853" cy="545904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>
              <a:stCxn id="15" idx="0"/>
              <a:endCxn id="12" idx="7"/>
            </p:cNvCxnSpPr>
            <p:nvPr/>
          </p:nvCxnSpPr>
          <p:spPr>
            <a:xfrm flipV="1">
              <a:off x="5941574" y="3141303"/>
              <a:ext cx="511225" cy="882761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1" name="Group 70"/>
            <p:cNvGrpSpPr/>
            <p:nvPr/>
          </p:nvGrpSpPr>
          <p:grpSpPr>
            <a:xfrm rot="16476345">
              <a:off x="5432903" y="2142996"/>
              <a:ext cx="2016224" cy="2082484"/>
              <a:chOff x="4139952" y="2492896"/>
              <a:chExt cx="2016224" cy="2082484"/>
            </a:xfrm>
          </p:grpSpPr>
          <p:sp>
            <p:nvSpPr>
              <p:cNvPr id="72" name="Oval 71"/>
              <p:cNvSpPr/>
              <p:nvPr/>
            </p:nvSpPr>
            <p:spPr>
              <a:xfrm>
                <a:off x="5555364" y="4325348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grpSp>
            <p:nvGrpSpPr>
              <p:cNvPr id="73" name="Group 12"/>
              <p:cNvGrpSpPr/>
              <p:nvPr/>
            </p:nvGrpSpPr>
            <p:grpSpPr>
              <a:xfrm>
                <a:off x="4139952" y="2492896"/>
                <a:ext cx="2016224" cy="2016224"/>
                <a:chOff x="4139952" y="2492896"/>
                <a:chExt cx="2016224" cy="2016224"/>
              </a:xfrm>
            </p:grpSpPr>
            <p:sp>
              <p:nvSpPr>
                <p:cNvPr id="76" name="Oval 75"/>
                <p:cNvSpPr/>
                <p:nvPr/>
              </p:nvSpPr>
              <p:spPr>
                <a:xfrm>
                  <a:off x="4139952" y="2492896"/>
                  <a:ext cx="2016224" cy="2016224"/>
                </a:xfrm>
                <a:prstGeom prst="ellipse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77" name="Oval 76"/>
                <p:cNvSpPr/>
                <p:nvPr/>
              </p:nvSpPr>
              <p:spPr>
                <a:xfrm>
                  <a:off x="5070308" y="3421496"/>
                  <a:ext cx="144016" cy="144016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sp>
            <p:nvSpPr>
              <p:cNvPr id="74" name="Oval 73"/>
              <p:cNvSpPr/>
              <p:nvPr/>
            </p:nvSpPr>
            <p:spPr>
              <a:xfrm>
                <a:off x="5091064" y="4431364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4610000" y="4325348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78" name="Group 77"/>
            <p:cNvGrpSpPr/>
            <p:nvPr/>
          </p:nvGrpSpPr>
          <p:grpSpPr>
            <a:xfrm rot="11445269">
              <a:off x="5392101" y="2104962"/>
              <a:ext cx="2016224" cy="2082484"/>
              <a:chOff x="4139952" y="2492896"/>
              <a:chExt cx="2016224" cy="2082484"/>
            </a:xfrm>
          </p:grpSpPr>
          <p:sp>
            <p:nvSpPr>
              <p:cNvPr id="79" name="Oval 78"/>
              <p:cNvSpPr/>
              <p:nvPr/>
            </p:nvSpPr>
            <p:spPr>
              <a:xfrm>
                <a:off x="5555364" y="4325348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grpSp>
            <p:nvGrpSpPr>
              <p:cNvPr id="80" name="Group 12"/>
              <p:cNvGrpSpPr/>
              <p:nvPr/>
            </p:nvGrpSpPr>
            <p:grpSpPr>
              <a:xfrm>
                <a:off x="4139952" y="2492896"/>
                <a:ext cx="2016224" cy="2016224"/>
                <a:chOff x="4139952" y="2492896"/>
                <a:chExt cx="2016224" cy="2016224"/>
              </a:xfrm>
            </p:grpSpPr>
            <p:sp>
              <p:nvSpPr>
                <p:cNvPr id="83" name="Oval 82"/>
                <p:cNvSpPr/>
                <p:nvPr/>
              </p:nvSpPr>
              <p:spPr>
                <a:xfrm>
                  <a:off x="4139952" y="2492896"/>
                  <a:ext cx="2016224" cy="2016224"/>
                </a:xfrm>
                <a:prstGeom prst="ellipse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84" name="Oval 83"/>
                <p:cNvSpPr/>
                <p:nvPr/>
              </p:nvSpPr>
              <p:spPr>
                <a:xfrm>
                  <a:off x="5070308" y="3421496"/>
                  <a:ext cx="144016" cy="144016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sp>
            <p:nvSpPr>
              <p:cNvPr id="81" name="Oval 80"/>
              <p:cNvSpPr/>
              <p:nvPr/>
            </p:nvSpPr>
            <p:spPr>
              <a:xfrm>
                <a:off x="5091064" y="4431364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4610000" y="4325348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85" name="Group 84"/>
            <p:cNvGrpSpPr/>
            <p:nvPr/>
          </p:nvGrpSpPr>
          <p:grpSpPr>
            <a:xfrm rot="6373436">
              <a:off x="5353714" y="2142303"/>
              <a:ext cx="2016224" cy="2082484"/>
              <a:chOff x="4139952" y="2492896"/>
              <a:chExt cx="2016224" cy="2082484"/>
            </a:xfrm>
          </p:grpSpPr>
          <p:sp>
            <p:nvSpPr>
              <p:cNvPr id="86" name="Oval 85"/>
              <p:cNvSpPr/>
              <p:nvPr/>
            </p:nvSpPr>
            <p:spPr>
              <a:xfrm>
                <a:off x="5555364" y="4325348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grpSp>
            <p:nvGrpSpPr>
              <p:cNvPr id="87" name="Group 12"/>
              <p:cNvGrpSpPr/>
              <p:nvPr/>
            </p:nvGrpSpPr>
            <p:grpSpPr>
              <a:xfrm>
                <a:off x="4139952" y="2492896"/>
                <a:ext cx="2016224" cy="2016224"/>
                <a:chOff x="4139952" y="2492896"/>
                <a:chExt cx="2016224" cy="2016224"/>
              </a:xfrm>
            </p:grpSpPr>
            <p:sp>
              <p:nvSpPr>
                <p:cNvPr id="90" name="Oval 89"/>
                <p:cNvSpPr/>
                <p:nvPr/>
              </p:nvSpPr>
              <p:spPr>
                <a:xfrm>
                  <a:off x="4139952" y="2492896"/>
                  <a:ext cx="2016224" cy="2016224"/>
                </a:xfrm>
                <a:prstGeom prst="ellipse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91" name="Oval 90"/>
                <p:cNvSpPr/>
                <p:nvPr/>
              </p:nvSpPr>
              <p:spPr>
                <a:xfrm>
                  <a:off x="5070308" y="3421496"/>
                  <a:ext cx="144016" cy="144016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sp>
            <p:nvSpPr>
              <p:cNvPr id="88" name="Oval 87"/>
              <p:cNvSpPr/>
              <p:nvPr/>
            </p:nvSpPr>
            <p:spPr>
              <a:xfrm>
                <a:off x="5091064" y="4431364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89" name="Oval 88"/>
              <p:cNvSpPr/>
              <p:nvPr/>
            </p:nvSpPr>
            <p:spPr>
              <a:xfrm>
                <a:off x="4610000" y="4325348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5399518" y="2191612"/>
              <a:ext cx="2016224" cy="2082484"/>
              <a:chOff x="4139952" y="2492896"/>
              <a:chExt cx="2016224" cy="2082484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5555364" y="4325348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grpSp>
            <p:nvGrpSpPr>
              <p:cNvPr id="13" name="Group 12"/>
              <p:cNvGrpSpPr/>
              <p:nvPr/>
            </p:nvGrpSpPr>
            <p:grpSpPr>
              <a:xfrm>
                <a:off x="4139952" y="2492896"/>
                <a:ext cx="2016224" cy="2016224"/>
                <a:chOff x="4139952" y="2492896"/>
                <a:chExt cx="2016224" cy="2016224"/>
              </a:xfrm>
            </p:grpSpPr>
            <p:sp>
              <p:nvSpPr>
                <p:cNvPr id="9" name="Oval 8"/>
                <p:cNvSpPr/>
                <p:nvPr/>
              </p:nvSpPr>
              <p:spPr>
                <a:xfrm>
                  <a:off x="4139952" y="2492896"/>
                  <a:ext cx="2016224" cy="2016224"/>
                </a:xfrm>
                <a:prstGeom prst="ellipse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5070308" y="3421496"/>
                  <a:ext cx="144016" cy="144016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sp>
            <p:nvSpPr>
              <p:cNvPr id="14" name="Oval 13"/>
              <p:cNvSpPr/>
              <p:nvPr/>
            </p:nvSpPr>
            <p:spPr>
              <a:xfrm>
                <a:off x="5091064" y="4431364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4610000" y="4325348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grpSp>
        <p:nvGrpSpPr>
          <p:cNvPr id="92" name="Group 91"/>
          <p:cNvGrpSpPr/>
          <p:nvPr/>
        </p:nvGrpSpPr>
        <p:grpSpPr>
          <a:xfrm rot="3224563">
            <a:off x="1335964" y="3245964"/>
            <a:ext cx="2016224" cy="2082484"/>
            <a:chOff x="4139952" y="2492896"/>
            <a:chExt cx="2016224" cy="2082484"/>
          </a:xfrm>
        </p:grpSpPr>
        <p:grpSp>
          <p:nvGrpSpPr>
            <p:cNvPr id="93" name="Group 12"/>
            <p:cNvGrpSpPr/>
            <p:nvPr/>
          </p:nvGrpSpPr>
          <p:grpSpPr>
            <a:xfrm>
              <a:off x="4139952" y="2492896"/>
              <a:ext cx="2016224" cy="2016224"/>
              <a:chOff x="4139952" y="2492896"/>
              <a:chExt cx="2016224" cy="2016224"/>
            </a:xfrm>
          </p:grpSpPr>
          <p:sp>
            <p:nvSpPr>
              <p:cNvPr id="95" name="Oval 94"/>
              <p:cNvSpPr/>
              <p:nvPr/>
            </p:nvSpPr>
            <p:spPr>
              <a:xfrm>
                <a:off x="4139952" y="2492896"/>
                <a:ext cx="2016224" cy="2016224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96" name="Oval 95"/>
              <p:cNvSpPr/>
              <p:nvPr/>
            </p:nvSpPr>
            <p:spPr>
              <a:xfrm>
                <a:off x="5070308" y="3421496"/>
                <a:ext cx="144016" cy="144016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94" name="Oval 93"/>
            <p:cNvSpPr/>
            <p:nvPr/>
          </p:nvSpPr>
          <p:spPr>
            <a:xfrm>
              <a:off x="5091064" y="4431364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29" name="Group 228"/>
          <p:cNvGrpSpPr/>
          <p:nvPr/>
        </p:nvGrpSpPr>
        <p:grpSpPr>
          <a:xfrm>
            <a:off x="1288136" y="3173302"/>
            <a:ext cx="2161673" cy="2169134"/>
            <a:chOff x="1711536" y="2110518"/>
            <a:chExt cx="2161673" cy="2169134"/>
          </a:xfrm>
        </p:grpSpPr>
        <p:cxnSp>
          <p:nvCxnSpPr>
            <p:cNvPr id="130" name="Straight Connector 129"/>
            <p:cNvCxnSpPr>
              <a:stCxn id="121" idx="0"/>
              <a:endCxn id="124" idx="0"/>
            </p:cNvCxnSpPr>
            <p:nvPr/>
          </p:nvCxnSpPr>
          <p:spPr>
            <a:xfrm flipH="1" flipV="1">
              <a:off x="2792834" y="3125768"/>
              <a:ext cx="20756" cy="1009868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 flipV="1">
              <a:off x="3275856" y="3717032"/>
              <a:ext cx="360040" cy="36004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>
              <a:stCxn id="101" idx="2"/>
              <a:endCxn id="123" idx="6"/>
            </p:cNvCxnSpPr>
            <p:nvPr/>
          </p:nvCxnSpPr>
          <p:spPr>
            <a:xfrm flipV="1">
              <a:off x="3649192" y="3205280"/>
              <a:ext cx="157502" cy="590156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>
              <a:stCxn id="123" idx="6"/>
            </p:cNvCxnSpPr>
            <p:nvPr/>
          </p:nvCxnSpPr>
          <p:spPr>
            <a:xfrm flipH="1" flipV="1">
              <a:off x="3707904" y="2708920"/>
              <a:ext cx="98790" cy="49636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 flipH="1" flipV="1">
              <a:off x="3419872" y="2420888"/>
              <a:ext cx="288032" cy="36004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>
              <a:stCxn id="108" idx="1"/>
            </p:cNvCxnSpPr>
            <p:nvPr/>
          </p:nvCxnSpPr>
          <p:spPr>
            <a:xfrm flipH="1" flipV="1">
              <a:off x="2987824" y="2204864"/>
              <a:ext cx="462810" cy="24533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 flipH="1">
              <a:off x="2483768" y="2204864"/>
              <a:ext cx="504056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>
              <a:endCxn id="123" idx="1"/>
            </p:cNvCxnSpPr>
            <p:nvPr/>
          </p:nvCxnSpPr>
          <p:spPr>
            <a:xfrm flipH="1">
              <a:off x="2085739" y="2204864"/>
              <a:ext cx="398029" cy="287573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>
              <a:stCxn id="115" idx="6"/>
            </p:cNvCxnSpPr>
            <p:nvPr/>
          </p:nvCxnSpPr>
          <p:spPr>
            <a:xfrm flipH="1">
              <a:off x="1835696" y="2569568"/>
              <a:ext cx="198334" cy="355376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>
            <a:xfrm flipH="1">
              <a:off x="1763688" y="2924944"/>
              <a:ext cx="72009" cy="504056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>
            <a:xfrm>
              <a:off x="1763688" y="3356992"/>
              <a:ext cx="216024" cy="432048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>
              <a:endCxn id="122" idx="1"/>
            </p:cNvCxnSpPr>
            <p:nvPr/>
          </p:nvCxnSpPr>
          <p:spPr>
            <a:xfrm>
              <a:off x="1979712" y="3789040"/>
              <a:ext cx="301897" cy="261671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>
              <a:stCxn id="121" idx="2"/>
              <a:endCxn id="122" idx="2"/>
            </p:cNvCxnSpPr>
            <p:nvPr/>
          </p:nvCxnSpPr>
          <p:spPr>
            <a:xfrm flipH="1" flipV="1">
              <a:off x="2260518" y="4101628"/>
              <a:ext cx="481064" cy="106016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7" name="Group 96"/>
            <p:cNvGrpSpPr/>
            <p:nvPr/>
          </p:nvGrpSpPr>
          <p:grpSpPr>
            <a:xfrm rot="16476345">
              <a:off x="1823855" y="2148552"/>
              <a:ext cx="2016224" cy="2082484"/>
              <a:chOff x="4139952" y="2492896"/>
              <a:chExt cx="2016224" cy="2082484"/>
            </a:xfrm>
          </p:grpSpPr>
          <p:sp>
            <p:nvSpPr>
              <p:cNvPr id="98" name="Oval 97"/>
              <p:cNvSpPr/>
              <p:nvPr/>
            </p:nvSpPr>
            <p:spPr>
              <a:xfrm>
                <a:off x="5555364" y="4325348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grpSp>
            <p:nvGrpSpPr>
              <p:cNvPr id="99" name="Group 12"/>
              <p:cNvGrpSpPr/>
              <p:nvPr/>
            </p:nvGrpSpPr>
            <p:grpSpPr>
              <a:xfrm>
                <a:off x="4139952" y="2492896"/>
                <a:ext cx="2016224" cy="2016224"/>
                <a:chOff x="4139952" y="2492896"/>
                <a:chExt cx="2016224" cy="2016224"/>
              </a:xfrm>
            </p:grpSpPr>
            <p:sp>
              <p:nvSpPr>
                <p:cNvPr id="102" name="Oval 101"/>
                <p:cNvSpPr/>
                <p:nvPr/>
              </p:nvSpPr>
              <p:spPr>
                <a:xfrm>
                  <a:off x="4139952" y="2492896"/>
                  <a:ext cx="2016224" cy="2016224"/>
                </a:xfrm>
                <a:prstGeom prst="ellipse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03" name="Oval 102"/>
                <p:cNvSpPr/>
                <p:nvPr/>
              </p:nvSpPr>
              <p:spPr>
                <a:xfrm>
                  <a:off x="5070308" y="3421496"/>
                  <a:ext cx="144016" cy="144016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sp>
            <p:nvSpPr>
              <p:cNvPr id="100" name="Oval 99"/>
              <p:cNvSpPr/>
              <p:nvPr/>
            </p:nvSpPr>
            <p:spPr>
              <a:xfrm>
                <a:off x="5091064" y="4431364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4610000" y="4325348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04" name="Group 103"/>
            <p:cNvGrpSpPr/>
            <p:nvPr/>
          </p:nvGrpSpPr>
          <p:grpSpPr>
            <a:xfrm rot="11445269">
              <a:off x="1783053" y="2110518"/>
              <a:ext cx="2016224" cy="2082484"/>
              <a:chOff x="4139952" y="2492896"/>
              <a:chExt cx="2016224" cy="2082484"/>
            </a:xfrm>
          </p:grpSpPr>
          <p:sp>
            <p:nvSpPr>
              <p:cNvPr id="105" name="Oval 104"/>
              <p:cNvSpPr/>
              <p:nvPr/>
            </p:nvSpPr>
            <p:spPr>
              <a:xfrm>
                <a:off x="5555364" y="4325348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grpSp>
            <p:nvGrpSpPr>
              <p:cNvPr id="106" name="Group 12"/>
              <p:cNvGrpSpPr/>
              <p:nvPr/>
            </p:nvGrpSpPr>
            <p:grpSpPr>
              <a:xfrm>
                <a:off x="4139952" y="2492896"/>
                <a:ext cx="2016224" cy="2016224"/>
                <a:chOff x="4139952" y="2492896"/>
                <a:chExt cx="2016224" cy="2016224"/>
              </a:xfrm>
            </p:grpSpPr>
            <p:sp>
              <p:nvSpPr>
                <p:cNvPr id="109" name="Oval 108"/>
                <p:cNvSpPr/>
                <p:nvPr/>
              </p:nvSpPr>
              <p:spPr>
                <a:xfrm>
                  <a:off x="4139952" y="2492896"/>
                  <a:ext cx="2016224" cy="2016224"/>
                </a:xfrm>
                <a:prstGeom prst="ellipse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10" name="Oval 109"/>
                <p:cNvSpPr/>
                <p:nvPr/>
              </p:nvSpPr>
              <p:spPr>
                <a:xfrm>
                  <a:off x="5070308" y="3421496"/>
                  <a:ext cx="144016" cy="144016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sp>
            <p:nvSpPr>
              <p:cNvPr id="107" name="Oval 106"/>
              <p:cNvSpPr/>
              <p:nvPr/>
            </p:nvSpPr>
            <p:spPr>
              <a:xfrm>
                <a:off x="5091064" y="4431364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08" name="Oval 107"/>
              <p:cNvSpPr/>
              <p:nvPr/>
            </p:nvSpPr>
            <p:spPr>
              <a:xfrm>
                <a:off x="4610000" y="4325348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11" name="Group 110"/>
            <p:cNvGrpSpPr/>
            <p:nvPr/>
          </p:nvGrpSpPr>
          <p:grpSpPr>
            <a:xfrm rot="6373436">
              <a:off x="1744666" y="2147859"/>
              <a:ext cx="2016224" cy="2082484"/>
              <a:chOff x="4139952" y="2492896"/>
              <a:chExt cx="2016224" cy="2082484"/>
            </a:xfrm>
          </p:grpSpPr>
          <p:sp>
            <p:nvSpPr>
              <p:cNvPr id="112" name="Oval 111"/>
              <p:cNvSpPr/>
              <p:nvPr/>
            </p:nvSpPr>
            <p:spPr>
              <a:xfrm>
                <a:off x="5555364" y="4325348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grpSp>
            <p:nvGrpSpPr>
              <p:cNvPr id="113" name="Group 12"/>
              <p:cNvGrpSpPr/>
              <p:nvPr/>
            </p:nvGrpSpPr>
            <p:grpSpPr>
              <a:xfrm>
                <a:off x="4139952" y="2492896"/>
                <a:ext cx="2016224" cy="2016224"/>
                <a:chOff x="4139952" y="2492896"/>
                <a:chExt cx="2016224" cy="2016224"/>
              </a:xfrm>
            </p:grpSpPr>
            <p:sp>
              <p:nvSpPr>
                <p:cNvPr id="116" name="Oval 115"/>
                <p:cNvSpPr/>
                <p:nvPr/>
              </p:nvSpPr>
              <p:spPr>
                <a:xfrm>
                  <a:off x="4139952" y="2492896"/>
                  <a:ext cx="2016224" cy="2016224"/>
                </a:xfrm>
                <a:prstGeom prst="ellipse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17" name="Oval 116"/>
                <p:cNvSpPr/>
                <p:nvPr/>
              </p:nvSpPr>
              <p:spPr>
                <a:xfrm>
                  <a:off x="5070308" y="3421496"/>
                  <a:ext cx="144016" cy="144016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sp>
            <p:nvSpPr>
              <p:cNvPr id="114" name="Oval 113"/>
              <p:cNvSpPr/>
              <p:nvPr/>
            </p:nvSpPr>
            <p:spPr>
              <a:xfrm>
                <a:off x="5091064" y="4431364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15" name="Oval 114"/>
              <p:cNvSpPr/>
              <p:nvPr/>
            </p:nvSpPr>
            <p:spPr>
              <a:xfrm>
                <a:off x="4610000" y="4325348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18" name="Group 117"/>
            <p:cNvGrpSpPr/>
            <p:nvPr/>
          </p:nvGrpSpPr>
          <p:grpSpPr>
            <a:xfrm>
              <a:off x="1790470" y="2197168"/>
              <a:ext cx="2016224" cy="2082484"/>
              <a:chOff x="4139952" y="2492896"/>
              <a:chExt cx="2016224" cy="2082484"/>
            </a:xfrm>
          </p:grpSpPr>
          <p:sp>
            <p:nvSpPr>
              <p:cNvPr id="119" name="Oval 118"/>
              <p:cNvSpPr/>
              <p:nvPr/>
            </p:nvSpPr>
            <p:spPr>
              <a:xfrm>
                <a:off x="5555364" y="4325348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grpSp>
            <p:nvGrpSpPr>
              <p:cNvPr id="120" name="Group 12"/>
              <p:cNvGrpSpPr/>
              <p:nvPr/>
            </p:nvGrpSpPr>
            <p:grpSpPr>
              <a:xfrm>
                <a:off x="4139952" y="2492896"/>
                <a:ext cx="2016224" cy="2016224"/>
                <a:chOff x="4139952" y="2492896"/>
                <a:chExt cx="2016224" cy="2016224"/>
              </a:xfrm>
            </p:grpSpPr>
            <p:sp>
              <p:nvSpPr>
                <p:cNvPr id="123" name="Oval 8"/>
                <p:cNvSpPr/>
                <p:nvPr/>
              </p:nvSpPr>
              <p:spPr>
                <a:xfrm>
                  <a:off x="4139952" y="2492896"/>
                  <a:ext cx="2016224" cy="2016224"/>
                </a:xfrm>
                <a:prstGeom prst="ellipse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24" name="Oval 123"/>
                <p:cNvSpPr/>
                <p:nvPr/>
              </p:nvSpPr>
              <p:spPr>
                <a:xfrm>
                  <a:off x="5070308" y="3421496"/>
                  <a:ext cx="144016" cy="144016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sp>
            <p:nvSpPr>
              <p:cNvPr id="121" name="Oval 120"/>
              <p:cNvSpPr/>
              <p:nvPr/>
            </p:nvSpPr>
            <p:spPr>
              <a:xfrm>
                <a:off x="5091064" y="4431364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22" name="Oval 121"/>
              <p:cNvSpPr/>
              <p:nvPr/>
            </p:nvSpPr>
            <p:spPr>
              <a:xfrm>
                <a:off x="4610000" y="4325348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sp>
        <p:nvSpPr>
          <p:cNvPr id="231" name="TextBox 230"/>
          <p:cNvSpPr txBox="1"/>
          <p:nvPr/>
        </p:nvSpPr>
        <p:spPr>
          <a:xfrm>
            <a:off x="1052256" y="5559623"/>
            <a:ext cx="26933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/>
              <a:t>Cost (MST) </a:t>
            </a:r>
            <a:r>
              <a:rPr lang="en-US" altLang="zh-TW" sz="2400" dirty="0" smtClean="0">
                <a:latin typeface="Calibri"/>
                <a:cs typeface="Calibri"/>
              </a:rPr>
              <a:t>≤ R + </a:t>
            </a:r>
            <a:r>
              <a:rPr lang="el-GR" altLang="zh-TW" sz="2400" dirty="0" smtClean="0">
                <a:latin typeface="Calibri"/>
                <a:cs typeface="Calibri"/>
              </a:rPr>
              <a:t>π</a:t>
            </a:r>
            <a:endParaRPr lang="zh-TW" altLang="en-US" sz="2400" dirty="0"/>
          </a:p>
        </p:txBody>
      </p:sp>
      <p:sp>
        <p:nvSpPr>
          <p:cNvPr id="232" name="TextBox 231"/>
          <p:cNvSpPr txBox="1"/>
          <p:nvPr/>
        </p:nvSpPr>
        <p:spPr>
          <a:xfrm>
            <a:off x="5364585" y="5559623"/>
            <a:ext cx="32191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/>
              <a:t>Cost (SPT) = (N – 1)R</a:t>
            </a:r>
            <a:endParaRPr lang="zh-TW" altLang="en-US" sz="2400" dirty="0"/>
          </a:p>
        </p:txBody>
      </p:sp>
      <p:grpSp>
        <p:nvGrpSpPr>
          <p:cNvPr id="236" name="Group 235"/>
          <p:cNvGrpSpPr/>
          <p:nvPr/>
        </p:nvGrpSpPr>
        <p:grpSpPr>
          <a:xfrm>
            <a:off x="3772809" y="3933056"/>
            <a:ext cx="1807303" cy="830997"/>
            <a:chOff x="4153600" y="2636912"/>
            <a:chExt cx="1807303" cy="830997"/>
          </a:xfrm>
        </p:grpSpPr>
        <p:sp>
          <p:nvSpPr>
            <p:cNvPr id="233" name="TextBox 232"/>
            <p:cNvSpPr txBox="1"/>
            <p:nvPr/>
          </p:nvSpPr>
          <p:spPr>
            <a:xfrm>
              <a:off x="4355976" y="2636912"/>
              <a:ext cx="160492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dirty="0" smtClean="0">
                  <a:solidFill>
                    <a:srgbClr val="FF0000"/>
                  </a:solidFill>
                </a:rPr>
                <a:t>Source (s)</a:t>
              </a:r>
            </a:p>
            <a:p>
              <a:r>
                <a:rPr lang="en-US" altLang="zh-TW" sz="2400" dirty="0" smtClean="0"/>
                <a:t>Sinks</a:t>
              </a:r>
            </a:p>
          </p:txBody>
        </p:sp>
        <p:sp>
          <p:nvSpPr>
            <p:cNvPr id="234" name="Oval 233"/>
            <p:cNvSpPr/>
            <p:nvPr/>
          </p:nvSpPr>
          <p:spPr>
            <a:xfrm>
              <a:off x="4153600" y="2839288"/>
              <a:ext cx="144016" cy="1440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35" name="Oval 234"/>
            <p:cNvSpPr/>
            <p:nvPr/>
          </p:nvSpPr>
          <p:spPr>
            <a:xfrm>
              <a:off x="4153600" y="3182760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37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1368152"/>
          </a:xfrm>
        </p:spPr>
        <p:txBody>
          <a:bodyPr/>
          <a:lstStyle/>
          <a:p>
            <a:r>
              <a:rPr lang="en-US" altLang="zh-TW" dirty="0" smtClean="0"/>
              <a:t>Define R = max </a:t>
            </a:r>
            <a:r>
              <a:rPr lang="en-US" altLang="zh-TW" i="1" dirty="0" err="1" smtClean="0"/>
              <a:t>dist</a:t>
            </a:r>
            <a:r>
              <a:rPr lang="en-US" altLang="zh-TW" b="1" i="1" baseline="-25000" dirty="0" err="1" smtClean="0"/>
              <a:t>G</a:t>
            </a:r>
            <a:r>
              <a:rPr lang="en-US" altLang="zh-TW" i="1" baseline="-25000" dirty="0" smtClean="0"/>
              <a:t> </a:t>
            </a:r>
            <a:r>
              <a:rPr lang="en-US" altLang="zh-TW" i="1" dirty="0" smtClean="0"/>
              <a:t>(s, v </a:t>
            </a:r>
            <a:r>
              <a:rPr lang="el-GR" altLang="zh-TW" i="1" dirty="0" smtClean="0">
                <a:latin typeface="Calibri"/>
                <a:cs typeface="Calibri"/>
              </a:rPr>
              <a:t>ϵ</a:t>
            </a:r>
            <a:r>
              <a:rPr lang="en-US" altLang="zh-TW" i="1" dirty="0" smtClean="0">
                <a:latin typeface="Calibri"/>
                <a:cs typeface="Calibri"/>
              </a:rPr>
              <a:t> </a:t>
            </a:r>
            <a:r>
              <a:rPr lang="en-US" altLang="zh-TW" i="1" dirty="0" smtClean="0"/>
              <a:t>V)</a:t>
            </a:r>
          </a:p>
          <a:p>
            <a:r>
              <a:rPr lang="en-US" altLang="zh-TW" dirty="0" smtClean="0"/>
              <a:t>Define Cost(T) = </a:t>
            </a:r>
            <a:r>
              <a:rPr lang="en-US" altLang="zh-TW" i="1" dirty="0" smtClean="0">
                <a:cs typeface="Calibri"/>
                <a:sym typeface="Wingdings" pitchFamily="2" charset="2"/>
              </a:rPr>
              <a:t>∑</a:t>
            </a:r>
            <a:r>
              <a:rPr lang="en-US" altLang="zh-TW" i="1" dirty="0" smtClean="0">
                <a:latin typeface="Calibri"/>
                <a:cs typeface="Calibri"/>
                <a:sym typeface="Wingdings" pitchFamily="2" charset="2"/>
              </a:rPr>
              <a:t> </a:t>
            </a:r>
            <a:r>
              <a:rPr lang="en-US" altLang="zh-TW" i="1" dirty="0" smtClean="0">
                <a:latin typeface="Calibri"/>
                <a:cs typeface="Calibri"/>
              </a:rPr>
              <a:t>w(e </a:t>
            </a:r>
            <a:r>
              <a:rPr lang="el-GR" altLang="zh-TW" i="1" dirty="0" smtClean="0">
                <a:cs typeface="Calibri"/>
              </a:rPr>
              <a:t>ϵ</a:t>
            </a:r>
            <a:r>
              <a:rPr lang="en-US" altLang="zh-TW" i="1" dirty="0" smtClean="0">
                <a:cs typeface="Calibri"/>
              </a:rPr>
              <a:t> T(E))</a:t>
            </a:r>
            <a:endParaRPr lang="zh-TW" altLang="en-US" i="1" dirty="0"/>
          </a:p>
        </p:txBody>
      </p:sp>
      <p:sp>
        <p:nvSpPr>
          <p:cNvPr id="125" name="Slide Number Placeholder 1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80436F-4FCB-4058-AC88-992D56B16C92}" type="slidenum">
              <a:rPr lang="en-US" altLang="zh-TW" smtClean="0"/>
              <a:pPr>
                <a:defRPr/>
              </a:pPr>
              <a:t>4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74638"/>
            <a:ext cx="7372672" cy="639762"/>
          </a:xfrm>
        </p:spPr>
        <p:txBody>
          <a:bodyPr/>
          <a:lstStyle/>
          <a:p>
            <a:r>
              <a:rPr lang="en-US" altLang="zh-TW" sz="3600" dirty="0" smtClean="0">
                <a:solidFill>
                  <a:srgbClr val="B0F5FE"/>
                </a:solidFill>
              </a:rPr>
              <a:t>Bounded Radius Spanning Tree</a:t>
            </a:r>
            <a:endParaRPr lang="zh-TW" altLang="en-US" sz="3600" dirty="0">
              <a:solidFill>
                <a:srgbClr val="B0F5FE"/>
              </a:solidFill>
            </a:endParaRPr>
          </a:p>
        </p:txBody>
      </p:sp>
      <p:sp>
        <p:nvSpPr>
          <p:cNvPr id="104" name="Content Placeholder 10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/>
          <a:lstStyle/>
          <a:p>
            <a:r>
              <a:rPr lang="en-US" altLang="zh-TW" dirty="0" smtClean="0"/>
              <a:t>Known as Bounded path length minimum spanning tree</a:t>
            </a:r>
          </a:p>
          <a:p>
            <a:r>
              <a:rPr lang="en-US" altLang="zh-TW" dirty="0" err="1" smtClean="0">
                <a:solidFill>
                  <a:srgbClr val="FF0000"/>
                </a:solidFill>
              </a:rPr>
              <a:t>radius</a:t>
            </a:r>
            <a:r>
              <a:rPr lang="en-US" altLang="zh-TW" i="1" baseline="-25000" dirty="0" err="1" smtClean="0">
                <a:solidFill>
                  <a:srgbClr val="FF0000"/>
                </a:solidFill>
              </a:rPr>
              <a:t>T</a:t>
            </a:r>
            <a:r>
              <a:rPr lang="en-US" altLang="zh-TW" i="1" baseline="-25000" dirty="0" smtClean="0">
                <a:solidFill>
                  <a:srgbClr val="FF0000"/>
                </a:solidFill>
              </a:rPr>
              <a:t> </a:t>
            </a:r>
            <a:r>
              <a:rPr lang="en-US" altLang="zh-TW" dirty="0" smtClean="0">
                <a:solidFill>
                  <a:srgbClr val="FF0000"/>
                </a:solidFill>
              </a:rPr>
              <a:t>(</a:t>
            </a:r>
            <a:r>
              <a:rPr lang="en-US" altLang="zh-TW" i="1" dirty="0" smtClean="0">
                <a:solidFill>
                  <a:srgbClr val="FF0000"/>
                </a:solidFill>
              </a:rPr>
              <a:t>u</a:t>
            </a:r>
            <a:r>
              <a:rPr lang="en-US" altLang="zh-TW" dirty="0" smtClean="0">
                <a:solidFill>
                  <a:srgbClr val="FF0000"/>
                </a:solidFill>
              </a:rPr>
              <a:t>) = max </a:t>
            </a:r>
            <a:r>
              <a:rPr lang="en-US" altLang="zh-TW" i="1" dirty="0" err="1" smtClean="0">
                <a:solidFill>
                  <a:srgbClr val="FF0000"/>
                </a:solidFill>
              </a:rPr>
              <a:t>dist</a:t>
            </a:r>
            <a:r>
              <a:rPr lang="en-US" altLang="zh-TW" i="1" baseline="-25000" dirty="0" err="1" smtClean="0">
                <a:solidFill>
                  <a:srgbClr val="FF0000"/>
                </a:solidFill>
              </a:rPr>
              <a:t>T</a:t>
            </a:r>
            <a:r>
              <a:rPr lang="en-US" altLang="zh-TW" i="1" baseline="-25000" dirty="0" smtClean="0">
                <a:solidFill>
                  <a:srgbClr val="FF0000"/>
                </a:solidFill>
              </a:rPr>
              <a:t> </a:t>
            </a:r>
            <a:r>
              <a:rPr lang="en-US" altLang="zh-TW" i="1" dirty="0" smtClean="0">
                <a:solidFill>
                  <a:srgbClr val="FF0000"/>
                </a:solidFill>
              </a:rPr>
              <a:t>(u, v </a:t>
            </a:r>
            <a:r>
              <a:rPr lang="el-GR" altLang="zh-TW" i="1" dirty="0" smtClean="0">
                <a:solidFill>
                  <a:srgbClr val="FF0000"/>
                </a:solidFill>
                <a:cs typeface="Calibri"/>
              </a:rPr>
              <a:t>ϵ</a:t>
            </a:r>
            <a:r>
              <a:rPr lang="en-US" altLang="zh-TW" i="1" dirty="0" smtClean="0">
                <a:solidFill>
                  <a:srgbClr val="FF0000"/>
                </a:solidFill>
                <a:cs typeface="Calibri"/>
              </a:rPr>
              <a:t> </a:t>
            </a:r>
            <a:r>
              <a:rPr lang="en-US" altLang="zh-TW" i="1" dirty="0" smtClean="0">
                <a:solidFill>
                  <a:srgbClr val="FF0000"/>
                </a:solidFill>
              </a:rPr>
              <a:t>V)</a:t>
            </a:r>
          </a:p>
          <a:p>
            <a:pPr lvl="1"/>
            <a:r>
              <a:rPr lang="en-US" altLang="zh-TW" i="1" dirty="0" smtClean="0"/>
              <a:t>R = </a:t>
            </a:r>
            <a:r>
              <a:rPr lang="en-US" altLang="zh-TW" dirty="0" err="1" smtClean="0"/>
              <a:t>radius</a:t>
            </a:r>
            <a:r>
              <a:rPr lang="en-US" altLang="zh-TW" b="1" i="1" baseline="-25000" dirty="0" err="1" smtClean="0"/>
              <a:t>T</a:t>
            </a:r>
            <a:r>
              <a:rPr lang="en-US" altLang="zh-TW" i="1" baseline="-25000" dirty="0" smtClean="0"/>
              <a:t> </a:t>
            </a:r>
            <a:r>
              <a:rPr lang="en-US" altLang="zh-TW" dirty="0" smtClean="0"/>
              <a:t>(s) if T = SPT(s)</a:t>
            </a:r>
          </a:p>
          <a:p>
            <a:r>
              <a:rPr lang="en-US" altLang="zh-TW" dirty="0" smtClean="0"/>
              <a:t>Problem Formulation</a:t>
            </a:r>
          </a:p>
          <a:p>
            <a:pPr lvl="1"/>
            <a:r>
              <a:rPr lang="en-US" altLang="zh-TW" dirty="0" smtClean="0"/>
              <a:t>Given routing graph G(V, E) with w(</a:t>
            </a:r>
            <a:r>
              <a:rPr lang="en-US" altLang="zh-TW" dirty="0" smtClean="0">
                <a:cs typeface="Calibri"/>
              </a:rPr>
              <a:t>e </a:t>
            </a:r>
            <a:r>
              <a:rPr lang="el-GR" altLang="zh-TW" dirty="0" smtClean="0">
                <a:cs typeface="Calibri"/>
              </a:rPr>
              <a:t>ϵ</a:t>
            </a:r>
            <a:r>
              <a:rPr lang="en-US" altLang="zh-TW" dirty="0" smtClean="0">
                <a:cs typeface="Calibri"/>
              </a:rPr>
              <a:t> </a:t>
            </a:r>
            <a:r>
              <a:rPr lang="en-US" altLang="zh-TW" dirty="0" smtClean="0"/>
              <a:t>E) &gt; 0, find a minimal cost routing tree </a:t>
            </a:r>
            <a:r>
              <a:rPr lang="en-US" altLang="zh-TW" b="1" i="1" dirty="0" smtClean="0"/>
              <a:t>T</a:t>
            </a:r>
            <a:r>
              <a:rPr lang="en-US" altLang="zh-TW" dirty="0" smtClean="0"/>
              <a:t> with </a:t>
            </a:r>
          </a:p>
          <a:p>
            <a:pPr lvl="1">
              <a:buNone/>
            </a:pPr>
            <a:r>
              <a:rPr lang="en-US" altLang="zh-TW" dirty="0" smtClean="0">
                <a:solidFill>
                  <a:srgbClr val="FF0000"/>
                </a:solidFill>
              </a:rPr>
              <a:t>	</a:t>
            </a:r>
            <a:r>
              <a:rPr lang="en-US" altLang="zh-TW" dirty="0" err="1" smtClean="0">
                <a:solidFill>
                  <a:srgbClr val="FF0000"/>
                </a:solidFill>
              </a:rPr>
              <a:t>radius</a:t>
            </a:r>
            <a:r>
              <a:rPr lang="en-US" altLang="zh-TW" b="1" i="1" baseline="-25000" dirty="0" err="1" smtClean="0">
                <a:solidFill>
                  <a:srgbClr val="FF0000"/>
                </a:solidFill>
              </a:rPr>
              <a:t>T</a:t>
            </a:r>
            <a:r>
              <a:rPr lang="en-US" altLang="zh-TW" i="1" baseline="-25000" dirty="0" smtClean="0">
                <a:solidFill>
                  <a:srgbClr val="FF0000"/>
                </a:solidFill>
              </a:rPr>
              <a:t> </a:t>
            </a:r>
            <a:r>
              <a:rPr lang="en-US" altLang="zh-TW" dirty="0" smtClean="0">
                <a:solidFill>
                  <a:srgbClr val="FF0000"/>
                </a:solidFill>
              </a:rPr>
              <a:t>(</a:t>
            </a:r>
            <a:r>
              <a:rPr lang="en-US" altLang="zh-TW" i="1" dirty="0" smtClean="0">
                <a:solidFill>
                  <a:srgbClr val="FF0000"/>
                </a:solidFill>
              </a:rPr>
              <a:t>s</a:t>
            </a:r>
            <a:r>
              <a:rPr lang="en-US" altLang="zh-TW" dirty="0" smtClean="0">
                <a:solidFill>
                  <a:srgbClr val="FF0000"/>
                </a:solidFill>
              </a:rPr>
              <a:t>)</a:t>
            </a:r>
            <a:r>
              <a:rPr lang="en-US" altLang="zh-TW" dirty="0" smtClean="0">
                <a:cs typeface="Calibri"/>
              </a:rPr>
              <a:t> ≤ (1 + </a:t>
            </a:r>
            <a:r>
              <a:rPr lang="el-GR" altLang="zh-TW" dirty="0" smtClean="0">
                <a:latin typeface="Calibri"/>
                <a:cs typeface="Calibri"/>
              </a:rPr>
              <a:t>ε</a:t>
            </a:r>
            <a:r>
              <a:rPr lang="en-US" altLang="zh-TW" dirty="0" smtClean="0">
                <a:latin typeface="Calibri"/>
                <a:cs typeface="Calibri"/>
              </a:rPr>
              <a:t>) R for any given </a:t>
            </a:r>
            <a:r>
              <a:rPr lang="el-GR" altLang="zh-TW" dirty="0" smtClean="0">
                <a:cs typeface="Calibri"/>
              </a:rPr>
              <a:t>ε</a:t>
            </a:r>
            <a:r>
              <a:rPr lang="en-US" altLang="zh-TW" dirty="0" smtClean="0">
                <a:cs typeface="Calibri"/>
              </a:rPr>
              <a:t> </a:t>
            </a:r>
            <a:r>
              <a:rPr lang="en-US" altLang="zh-TW" dirty="0" smtClean="0">
                <a:latin typeface="Calibri"/>
                <a:cs typeface="Calibri"/>
              </a:rPr>
              <a:t>≥</a:t>
            </a:r>
            <a:r>
              <a:rPr lang="en-US" altLang="zh-TW" dirty="0" smtClean="0">
                <a:cs typeface="Calibri"/>
              </a:rPr>
              <a:t> 0</a:t>
            </a:r>
          </a:p>
          <a:p>
            <a:pPr lvl="1"/>
            <a:r>
              <a:rPr lang="en-US" altLang="zh-TW" dirty="0" smtClean="0">
                <a:cs typeface="Calibri"/>
              </a:rPr>
              <a:t>Two extreme cases : MST(</a:t>
            </a:r>
            <a:r>
              <a:rPr lang="el-GR" altLang="zh-TW" dirty="0" smtClean="0">
                <a:cs typeface="Calibri"/>
              </a:rPr>
              <a:t>ε</a:t>
            </a:r>
            <a:r>
              <a:rPr lang="en-US" altLang="zh-TW" dirty="0" smtClean="0">
                <a:cs typeface="Calibri"/>
              </a:rPr>
              <a:t> </a:t>
            </a:r>
            <a:r>
              <a:rPr lang="en-US" altLang="zh-TW" dirty="0" smtClean="0">
                <a:cs typeface="Calibri"/>
                <a:sym typeface="Wingdings" pitchFamily="2" charset="2"/>
              </a:rPr>
              <a:t> </a:t>
            </a:r>
            <a:r>
              <a:rPr lang="en-US" altLang="zh-TW" dirty="0" smtClean="0">
                <a:latin typeface="Calibri"/>
                <a:cs typeface="Calibri"/>
                <a:sym typeface="Wingdings" pitchFamily="2" charset="2"/>
              </a:rPr>
              <a:t>∞</a:t>
            </a:r>
            <a:r>
              <a:rPr lang="en-US" altLang="zh-TW" dirty="0" smtClean="0">
                <a:cs typeface="Calibri"/>
              </a:rPr>
              <a:t>) and SPT(</a:t>
            </a:r>
            <a:r>
              <a:rPr lang="el-GR" altLang="zh-TW" dirty="0" smtClean="0">
                <a:cs typeface="Calibri"/>
              </a:rPr>
              <a:t>ε</a:t>
            </a:r>
            <a:r>
              <a:rPr lang="en-US" altLang="zh-TW" dirty="0" smtClean="0">
                <a:cs typeface="Calibri"/>
              </a:rPr>
              <a:t> </a:t>
            </a:r>
            <a:r>
              <a:rPr lang="en-US" altLang="zh-TW" dirty="0" smtClean="0">
                <a:cs typeface="Calibri"/>
                <a:sym typeface="Wingdings" pitchFamily="2" charset="2"/>
              </a:rPr>
              <a:t>= 0</a:t>
            </a:r>
            <a:r>
              <a:rPr lang="en-US" altLang="zh-TW" dirty="0" smtClean="0">
                <a:cs typeface="Calibri"/>
              </a:rPr>
              <a:t>)</a:t>
            </a:r>
            <a:endParaRPr lang="zh-TW" altLang="en-US" dirty="0"/>
          </a:p>
        </p:txBody>
      </p:sp>
      <p:sp>
        <p:nvSpPr>
          <p:cNvPr id="106" name="Rounded Rectangle 105"/>
          <p:cNvSpPr/>
          <p:nvPr/>
        </p:nvSpPr>
        <p:spPr>
          <a:xfrm>
            <a:off x="6012160" y="980728"/>
            <a:ext cx="2016224" cy="576064"/>
          </a:xfrm>
          <a:prstGeom prst="round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>
                <a:solidFill>
                  <a:srgbClr val="FFFF00"/>
                </a:solidFill>
              </a:rPr>
              <a:t>NP-Complete</a:t>
            </a:r>
            <a:endParaRPr lang="zh-TW" altLang="en-US" sz="2400" dirty="0">
              <a:solidFill>
                <a:srgbClr val="FFFF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80436F-4FCB-4058-AC88-992D56B16C92}" type="slidenum">
              <a:rPr lang="en-US" altLang="zh-TW" smtClean="0"/>
              <a:pPr>
                <a:defRPr/>
              </a:pPr>
              <a:t>5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74638"/>
            <a:ext cx="7372672" cy="639762"/>
          </a:xfrm>
        </p:spPr>
        <p:txBody>
          <a:bodyPr/>
          <a:lstStyle/>
          <a:p>
            <a:r>
              <a:rPr lang="en-US" altLang="zh-TW" sz="3200" dirty="0" smtClean="0">
                <a:solidFill>
                  <a:srgbClr val="B0F5FE"/>
                </a:solidFill>
              </a:rPr>
              <a:t>Overview of My Following Presentation</a:t>
            </a:r>
            <a:endParaRPr lang="zh-TW" altLang="en-US" sz="3200" dirty="0">
              <a:solidFill>
                <a:srgbClr val="AFD3FF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997152"/>
          </a:xfrm>
        </p:spPr>
        <p:txBody>
          <a:bodyPr/>
          <a:lstStyle/>
          <a:p>
            <a:r>
              <a:rPr lang="en-US" altLang="zh-TW" dirty="0" smtClean="0"/>
              <a:t>Both heuristics and exact algorithms</a:t>
            </a:r>
          </a:p>
          <a:p>
            <a:r>
              <a:rPr lang="en-US" altLang="zh-TW" dirty="0" smtClean="0"/>
              <a:t>Heuristics (Sound Not Complete)</a:t>
            </a:r>
          </a:p>
          <a:p>
            <a:pPr lvl="1"/>
            <a:r>
              <a:rPr lang="en-US" altLang="zh-TW" dirty="0" smtClean="0"/>
              <a:t>Previous works : BPRIM, BRBC</a:t>
            </a:r>
          </a:p>
          <a:p>
            <a:pPr lvl="1"/>
            <a:r>
              <a:rPr lang="en-US" altLang="zh-TW" dirty="0" smtClean="0"/>
              <a:t>This work : BKRUS, BH2</a:t>
            </a:r>
          </a:p>
          <a:p>
            <a:r>
              <a:rPr lang="en-US" altLang="zh-TW" dirty="0" smtClean="0"/>
              <a:t>Exact Algorithms (Sound and Complete)</a:t>
            </a:r>
          </a:p>
          <a:p>
            <a:pPr lvl="1"/>
            <a:r>
              <a:rPr lang="en-US" altLang="zh-TW" dirty="0" smtClean="0"/>
              <a:t>(Improved) Previous works : BMST_G</a:t>
            </a:r>
          </a:p>
          <a:p>
            <a:pPr lvl="1"/>
            <a:r>
              <a:rPr lang="en-US" altLang="zh-TW" dirty="0" smtClean="0"/>
              <a:t>This work : BKEX</a:t>
            </a:r>
          </a:p>
          <a:p>
            <a:r>
              <a:rPr lang="en-US" altLang="zh-TW" dirty="0" smtClean="0"/>
              <a:t>To the best of my knowledge, it is the most premier work in tackling this problem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70608" y="2636912"/>
            <a:ext cx="9621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smtClean="0">
                <a:solidFill>
                  <a:srgbClr val="FF0000"/>
                </a:solidFill>
                <a:latin typeface="+mn-lt"/>
              </a:rPr>
              <a:t>BRBC</a:t>
            </a:r>
            <a:endParaRPr lang="zh-TW" altLang="en-US" sz="28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43808" y="3154616"/>
            <a:ext cx="11576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smtClean="0">
                <a:solidFill>
                  <a:srgbClr val="FF0000"/>
                </a:solidFill>
                <a:latin typeface="+mn-lt"/>
              </a:rPr>
              <a:t>BKRUS</a:t>
            </a:r>
            <a:endParaRPr lang="zh-TW" altLang="en-US" sz="28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78520" y="3154616"/>
            <a:ext cx="7873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 smtClean="0">
                <a:solidFill>
                  <a:srgbClr val="FF0000"/>
                </a:solidFill>
                <a:latin typeface="+mn-lt"/>
              </a:rPr>
              <a:t>BH2</a:t>
            </a:r>
            <a:endParaRPr lang="zh-TW" altLang="en-US" sz="28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43808" y="4769856"/>
            <a:ext cx="9268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 smtClean="0">
                <a:solidFill>
                  <a:srgbClr val="FF0000"/>
                </a:solidFill>
                <a:latin typeface="+mn-lt"/>
              </a:rPr>
              <a:t>BKEX</a:t>
            </a:r>
            <a:endParaRPr lang="zh-TW" altLang="en-US" sz="28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80436F-4FCB-4058-AC88-992D56B16C92}" type="slidenum">
              <a:rPr lang="en-US" altLang="zh-TW" smtClean="0"/>
              <a:pPr>
                <a:defRPr/>
              </a:pPr>
              <a:t>6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7704856" cy="639762"/>
          </a:xfrm>
        </p:spPr>
        <p:txBody>
          <a:bodyPr/>
          <a:lstStyle/>
          <a:p>
            <a:r>
              <a:rPr lang="en-US" altLang="zh-TW" sz="2800" dirty="0" smtClean="0">
                <a:solidFill>
                  <a:srgbClr val="B0F5FE"/>
                </a:solidFill>
              </a:rPr>
              <a:t>Bounded Radius Bounded Cost Spanning Tree (1/2)</a:t>
            </a:r>
            <a:endParaRPr lang="zh-TW" altLang="en-US" sz="2800" dirty="0">
              <a:solidFill>
                <a:srgbClr val="AFD3FF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96752"/>
          </a:xfrm>
        </p:spPr>
        <p:txBody>
          <a:bodyPr/>
          <a:lstStyle/>
          <a:p>
            <a:pPr>
              <a:buNone/>
            </a:pPr>
            <a:r>
              <a:rPr lang="en-US" altLang="zh-TW" sz="2000" dirty="0" err="1" smtClean="0">
                <a:solidFill>
                  <a:srgbClr val="0000FF"/>
                </a:solidFill>
              </a:rPr>
              <a:t>Awerbuch</a:t>
            </a:r>
            <a:r>
              <a:rPr lang="en-US" altLang="zh-TW" sz="2000" dirty="0" smtClean="0">
                <a:solidFill>
                  <a:srgbClr val="0000FF"/>
                </a:solidFill>
              </a:rPr>
              <a:t>, </a:t>
            </a:r>
            <a:r>
              <a:rPr lang="en-US" altLang="zh-TW" sz="2000" i="1" dirty="0" smtClean="0">
                <a:solidFill>
                  <a:srgbClr val="0000FF"/>
                </a:solidFill>
              </a:rPr>
              <a:t>et al., “Cost-sensitive analysis of communication protocols,” ACM</a:t>
            </a:r>
          </a:p>
          <a:p>
            <a:pPr>
              <a:buNone/>
            </a:pPr>
            <a:r>
              <a:rPr lang="en-US" altLang="zh-TW" sz="2000" i="1" dirty="0" err="1" smtClean="0">
                <a:solidFill>
                  <a:srgbClr val="0000FF"/>
                </a:solidFill>
              </a:rPr>
              <a:t>Symp</a:t>
            </a:r>
            <a:r>
              <a:rPr lang="en-US" altLang="zh-TW" sz="2000" i="1" dirty="0" smtClean="0">
                <a:solidFill>
                  <a:srgbClr val="0000FF"/>
                </a:solidFill>
              </a:rPr>
              <a:t>. Principles of Distributed Computing, 1990.</a:t>
            </a:r>
          </a:p>
          <a:p>
            <a:pPr>
              <a:buNone/>
            </a:pPr>
            <a:r>
              <a:rPr lang="en-US" altLang="zh-TW" sz="2000" dirty="0" smtClean="0">
                <a:solidFill>
                  <a:srgbClr val="0000FF"/>
                </a:solidFill>
              </a:rPr>
              <a:t>Cong, </a:t>
            </a:r>
            <a:r>
              <a:rPr lang="en-US" altLang="zh-TW" sz="2000" dirty="0" err="1" smtClean="0">
                <a:solidFill>
                  <a:srgbClr val="0000FF"/>
                </a:solidFill>
              </a:rPr>
              <a:t>Kahng</a:t>
            </a:r>
            <a:r>
              <a:rPr lang="en-US" altLang="zh-TW" sz="2000" dirty="0" smtClean="0">
                <a:solidFill>
                  <a:srgbClr val="0000FF"/>
                </a:solidFill>
              </a:rPr>
              <a:t>, Robins, </a:t>
            </a:r>
            <a:r>
              <a:rPr lang="en-US" altLang="zh-TW" sz="2000" dirty="0" err="1" smtClean="0">
                <a:solidFill>
                  <a:srgbClr val="0000FF"/>
                </a:solidFill>
              </a:rPr>
              <a:t>Sarrafzadeh</a:t>
            </a:r>
            <a:r>
              <a:rPr lang="en-US" altLang="zh-TW" sz="2000" dirty="0" smtClean="0">
                <a:solidFill>
                  <a:srgbClr val="0000FF"/>
                </a:solidFill>
              </a:rPr>
              <a:t>, Wong, “Performance-driven global routing</a:t>
            </a:r>
          </a:p>
          <a:p>
            <a:pPr>
              <a:buNone/>
            </a:pPr>
            <a:r>
              <a:rPr lang="en-US" altLang="zh-TW" sz="2000" dirty="0" smtClean="0">
                <a:solidFill>
                  <a:srgbClr val="0000FF"/>
                </a:solidFill>
              </a:rPr>
              <a:t>for cell based IC's,” ICCD-91 (and TCAD, June 1992)</a:t>
            </a:r>
          </a:p>
          <a:p>
            <a:endParaRPr lang="zh-TW" altLang="en-US" sz="20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200" y="3140968"/>
            <a:ext cx="8229600" cy="2985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altLang="zh-TW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One of the first work on this problem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altLang="zh-TW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Claims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radius</a:t>
            </a:r>
            <a:r>
              <a:rPr kumimoji="0" lang="en-US" altLang="zh-TW" sz="2800" b="1" i="1" u="none" strike="noStrike" kern="1200" cap="none" spc="0" normalizeH="0" baseline="-2500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  <a:r>
              <a:rPr kumimoji="0" lang="en-US" altLang="zh-TW" sz="2800" b="0" i="1" u="none" strike="noStrike" kern="1200" cap="none" spc="0" normalizeH="0" baseline="-25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altLang="zh-TW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</a:t>
            </a:r>
            <a: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Calibri"/>
              </a:rPr>
              <a:t> ≤ (1 + </a:t>
            </a:r>
            <a:r>
              <a:rPr kumimoji="0" lang="el-GR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Calibri"/>
              </a:rPr>
              <a:t>ε</a:t>
            </a:r>
            <a: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Calibri"/>
              </a:rPr>
              <a:t>) R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Calibri"/>
              </a:rPr>
              <a:t>Cost(T) ≤ (1 + 2/</a:t>
            </a:r>
            <a:r>
              <a:rPr kumimoji="0" lang="el-GR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Calibri"/>
              </a:rPr>
              <a:t>ε</a:t>
            </a:r>
            <a: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Calibri"/>
              </a:rPr>
              <a:t>) Cost(MST)  </a:t>
            </a:r>
            <a: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Calibri"/>
              </a:rPr>
              <a:t>(Omit Today)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lang="en-US" altLang="zh-TW" sz="2800" dirty="0" smtClean="0">
                <a:latin typeface="+mn-lt"/>
                <a:cs typeface="Calibri"/>
              </a:rPr>
              <a:t>Polynomial time Heuristic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80436F-4FCB-4058-AC88-992D56B16C92}" type="slidenum">
              <a:rPr lang="en-US" altLang="zh-TW" smtClean="0"/>
              <a:pPr>
                <a:defRPr/>
              </a:pPr>
              <a:t>7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7704856" cy="639762"/>
          </a:xfrm>
        </p:spPr>
        <p:txBody>
          <a:bodyPr/>
          <a:lstStyle/>
          <a:p>
            <a:r>
              <a:rPr lang="en-US" altLang="zh-TW" sz="2800" dirty="0" smtClean="0">
                <a:solidFill>
                  <a:srgbClr val="B0F5FE"/>
                </a:solidFill>
              </a:rPr>
              <a:t>Bounded Radius Bounded Cost Spanning Tree (2/2)</a:t>
            </a:r>
            <a:endParaRPr lang="zh-TW" altLang="en-US" sz="2800" dirty="0">
              <a:solidFill>
                <a:srgbClr val="AFD3FF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27169" t="26460" r="29126" b="33851"/>
          <a:stretch>
            <a:fillRect/>
          </a:stretch>
        </p:blipFill>
        <p:spPr bwMode="auto">
          <a:xfrm>
            <a:off x="1835696" y="1124744"/>
            <a:ext cx="5328592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 l="34256" t="39690" r="27944" b="45190"/>
          <a:stretch>
            <a:fillRect/>
          </a:stretch>
        </p:blipFill>
        <p:spPr bwMode="auto">
          <a:xfrm>
            <a:off x="251520" y="5040472"/>
            <a:ext cx="4608512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 l="34847" t="58589" r="31488" b="20346"/>
          <a:stretch>
            <a:fillRect/>
          </a:stretch>
        </p:blipFill>
        <p:spPr bwMode="auto">
          <a:xfrm>
            <a:off x="4932040" y="4581128"/>
            <a:ext cx="4104456" cy="1605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/>
          <a:srcRect l="22443" t="39689" r="46254" b="37631"/>
          <a:stretch>
            <a:fillRect/>
          </a:stretch>
        </p:blipFill>
        <p:spPr bwMode="auto">
          <a:xfrm>
            <a:off x="2627784" y="4509120"/>
            <a:ext cx="3816424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4283968" y="6248345"/>
            <a:ext cx="48453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200" i="1" dirty="0" smtClean="0"/>
              <a:t>Source : Physical Design for Nanometer IC by Prof. Yao-</a:t>
            </a:r>
            <a:r>
              <a:rPr lang="en-US" altLang="zh-TW" sz="1200" i="1" dirty="0" err="1" smtClean="0"/>
              <a:t>Wen</a:t>
            </a:r>
            <a:r>
              <a:rPr lang="en-US" altLang="zh-TW" sz="1200" i="1" dirty="0" smtClean="0"/>
              <a:t> Chang</a:t>
            </a:r>
            <a:endParaRPr lang="zh-TW" altLang="en-US" sz="1200" i="1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80436F-4FCB-4058-AC88-992D56B16C92}" type="slidenum">
              <a:rPr lang="en-US" altLang="zh-TW" smtClean="0"/>
              <a:pPr>
                <a:defRPr/>
              </a:pPr>
              <a:t>8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dirty="0" smtClean="0">
                <a:solidFill>
                  <a:srgbClr val="B0F5FE"/>
                </a:solidFill>
              </a:rPr>
              <a:t>BKRUS : Bounded </a:t>
            </a:r>
            <a:r>
              <a:rPr lang="en-US" altLang="zh-TW" sz="4000" dirty="0" err="1" smtClean="0">
                <a:solidFill>
                  <a:srgbClr val="B0F5FE"/>
                </a:solidFill>
              </a:rPr>
              <a:t>Kruskal</a:t>
            </a:r>
            <a:r>
              <a:rPr lang="en-US" altLang="zh-TW" sz="4000" dirty="0" smtClean="0">
                <a:solidFill>
                  <a:srgbClr val="B0F5FE"/>
                </a:solidFill>
              </a:rPr>
              <a:t> MST</a:t>
            </a:r>
            <a:endParaRPr lang="zh-TW" alt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A </a:t>
            </a:r>
            <a:r>
              <a:rPr lang="en-US" altLang="zh-TW" b="1" i="1" dirty="0" smtClean="0"/>
              <a:t>heuristic</a:t>
            </a:r>
            <a:r>
              <a:rPr lang="en-US" altLang="zh-TW" dirty="0" smtClean="0"/>
              <a:t> similar to BPRIM (previous work), BKRUS extends existing </a:t>
            </a:r>
            <a:r>
              <a:rPr lang="en-US" altLang="zh-TW" dirty="0" err="1" smtClean="0"/>
              <a:t>Kruskal</a:t>
            </a:r>
            <a:r>
              <a:rPr lang="en-US" altLang="zh-TW" dirty="0" smtClean="0"/>
              <a:t> MST algorithm to bounded radius cases</a:t>
            </a:r>
          </a:p>
          <a:p>
            <a:pPr lvl="1"/>
            <a:r>
              <a:rPr lang="en-US" altLang="zh-TW" dirty="0" smtClean="0"/>
              <a:t>Achieving better performance over benchmarks</a:t>
            </a:r>
          </a:p>
          <a:p>
            <a:r>
              <a:rPr lang="en-US" altLang="zh-TW" dirty="0" smtClean="0"/>
              <a:t>Goal : </a:t>
            </a:r>
            <a:r>
              <a:rPr lang="en-US" altLang="zh-TW" dirty="0" err="1" smtClean="0">
                <a:solidFill>
                  <a:srgbClr val="FF0000"/>
                </a:solidFill>
              </a:rPr>
              <a:t>radius</a:t>
            </a:r>
            <a:r>
              <a:rPr lang="en-US" altLang="zh-TW" b="1" i="1" baseline="-25000" dirty="0" err="1" smtClean="0">
                <a:solidFill>
                  <a:srgbClr val="FF0000"/>
                </a:solidFill>
              </a:rPr>
              <a:t>BKT</a:t>
            </a:r>
            <a:r>
              <a:rPr lang="en-US" altLang="zh-TW" i="1" baseline="-25000" dirty="0" smtClean="0">
                <a:solidFill>
                  <a:srgbClr val="FF0000"/>
                </a:solidFill>
              </a:rPr>
              <a:t> </a:t>
            </a:r>
            <a:r>
              <a:rPr lang="en-US" altLang="zh-TW" dirty="0" smtClean="0">
                <a:solidFill>
                  <a:srgbClr val="FF0000"/>
                </a:solidFill>
              </a:rPr>
              <a:t>(</a:t>
            </a:r>
            <a:r>
              <a:rPr lang="en-US" altLang="zh-TW" i="1" dirty="0" smtClean="0">
                <a:solidFill>
                  <a:srgbClr val="FF0000"/>
                </a:solidFill>
              </a:rPr>
              <a:t>s</a:t>
            </a:r>
            <a:r>
              <a:rPr lang="en-US" altLang="zh-TW" dirty="0" smtClean="0">
                <a:solidFill>
                  <a:srgbClr val="FF0000"/>
                </a:solidFill>
              </a:rPr>
              <a:t>)</a:t>
            </a:r>
            <a:r>
              <a:rPr lang="en-US" altLang="zh-TW" dirty="0" smtClean="0">
                <a:cs typeface="Calibri"/>
              </a:rPr>
              <a:t> ≤ (1 + </a:t>
            </a:r>
            <a:r>
              <a:rPr lang="el-GR" altLang="zh-TW" dirty="0" smtClean="0">
                <a:cs typeface="Calibri"/>
              </a:rPr>
              <a:t>ε</a:t>
            </a:r>
            <a:r>
              <a:rPr lang="en-US" altLang="zh-TW" dirty="0" smtClean="0">
                <a:cs typeface="Calibri"/>
              </a:rPr>
              <a:t>) R</a:t>
            </a:r>
          </a:p>
          <a:p>
            <a:endParaRPr lang="en-US" altLang="zh-TW" dirty="0" smtClean="0">
              <a:cs typeface="Calibri"/>
            </a:endParaRPr>
          </a:p>
          <a:p>
            <a:r>
              <a:rPr lang="en-US" altLang="zh-TW" dirty="0" smtClean="0">
                <a:cs typeface="Calibri"/>
              </a:rPr>
              <a:t>Classical </a:t>
            </a:r>
            <a:r>
              <a:rPr lang="en-US" altLang="zh-TW" dirty="0" err="1" smtClean="0">
                <a:cs typeface="Calibri"/>
              </a:rPr>
              <a:t>Kruskal</a:t>
            </a:r>
            <a:r>
              <a:rPr lang="en-US" altLang="zh-TW" dirty="0" smtClean="0">
                <a:cs typeface="Calibri"/>
              </a:rPr>
              <a:t> MST Algorithm – Review</a:t>
            </a:r>
          </a:p>
          <a:p>
            <a:pPr lvl="1"/>
            <a:r>
              <a:rPr lang="en-US" altLang="zh-TW" sz="2400" dirty="0" smtClean="0">
                <a:cs typeface="Calibri"/>
                <a:hlinkClick r:id="rId2"/>
              </a:rPr>
              <a:t>http://www.cs.man.ac.uk/~graham/cs2022/greedy/</a:t>
            </a:r>
            <a:endParaRPr lang="en-US" altLang="zh-TW" sz="2400" dirty="0" smtClean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80436F-4FCB-4058-AC88-992D56B16C92}" type="slidenum">
              <a:rPr lang="en-US" altLang="zh-TW" smtClean="0"/>
              <a:pPr>
                <a:defRPr/>
              </a:pPr>
              <a:t>9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P101983086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38100">
          <a:solidFill>
            <a:srgbClr val="0000FF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87CA135-5469-4F0D-AD64-1ED89912FBF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TP101983086_template</Template>
  <TotalTime>643</TotalTime>
  <Words>1333</Words>
  <Application>Microsoft Office PowerPoint</Application>
  <PresentationFormat>On-screen Show (4:3)</PresentationFormat>
  <Paragraphs>205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TP101983086_template</vt:lpstr>
      <vt:lpstr>Constructing Minimal Spanning Steiner Trees with Bounded Path Length</vt:lpstr>
      <vt:lpstr>Introduction to “Bounded” Tree (1/2)</vt:lpstr>
      <vt:lpstr>Introduction to “Bounded” Tree (2/2)</vt:lpstr>
      <vt:lpstr>MST v.s. SPT Trade-off – Example</vt:lpstr>
      <vt:lpstr>Bounded Radius Spanning Tree</vt:lpstr>
      <vt:lpstr>Overview of My Following Presentation</vt:lpstr>
      <vt:lpstr>Bounded Radius Bounded Cost Spanning Tree (1/2)</vt:lpstr>
      <vt:lpstr>Bounded Radius Bounded Cost Spanning Tree (2/2)</vt:lpstr>
      <vt:lpstr>BKRUS : Bounded Kruskal MST</vt:lpstr>
      <vt:lpstr>BKRUS Algorithm (1/3)</vt:lpstr>
      <vt:lpstr>BKRUS Algorithm (1/3)</vt:lpstr>
      <vt:lpstr>BKRUS Algorithm (1/3)</vt:lpstr>
      <vt:lpstr>BKRUS Algorithm (2/3)</vt:lpstr>
      <vt:lpstr>BKRUS Algorithm (2/3)</vt:lpstr>
      <vt:lpstr>BKRUS Algorithm (3/3)</vt:lpstr>
      <vt:lpstr>Extension to Elmore Delay Model</vt:lpstr>
      <vt:lpstr>BKRUS Algorithm for Steiner Tree</vt:lpstr>
      <vt:lpstr>Exact Algorithms – Gabow</vt:lpstr>
      <vt:lpstr>Exact Algorithms – Gabow</vt:lpstr>
      <vt:lpstr>Exact Algorithms – BKEX (1/2)</vt:lpstr>
      <vt:lpstr>Exact Algorithms – BKEX (2/2)</vt:lpstr>
      <vt:lpstr>Heuristic from Exact Algorithms – BH2</vt:lpstr>
      <vt:lpstr>Upper and Lower Bounded MST</vt:lpstr>
      <vt:lpstr>Experiments – Tradeoff Curve</vt:lpstr>
      <vt:lpstr>Experiments – BH2 Improvements</vt:lpstr>
      <vt:lpstr>Experiments – Routing Cost Over MST</vt:lpstr>
      <vt:lpstr>Conclusion and Future Work</vt:lpstr>
      <vt:lpstr>Slide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chengyin</dc:creator>
  <cp:lastModifiedBy>chengyin</cp:lastModifiedBy>
  <cp:revision>330</cp:revision>
  <dcterms:created xsi:type="dcterms:W3CDTF">2011-12-24T07:22:28Z</dcterms:created>
  <dcterms:modified xsi:type="dcterms:W3CDTF">2011-12-25T18:33:26Z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TC019830879991</vt:lpwstr>
  </property>
</Properties>
</file>