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1" r:id="rId6"/>
    <p:sldId id="266" r:id="rId7"/>
    <p:sldId id="262" r:id="rId8"/>
    <p:sldId id="267" r:id="rId9"/>
    <p:sldId id="268" r:id="rId10"/>
    <p:sldId id="269" r:id="rId11"/>
    <p:sldId id="270" r:id="rId12"/>
    <p:sldId id="271" r:id="rId13"/>
    <p:sldId id="287" r:id="rId14"/>
    <p:sldId id="273" r:id="rId15"/>
    <p:sldId id="274" r:id="rId16"/>
    <p:sldId id="275" r:id="rId17"/>
    <p:sldId id="276" r:id="rId18"/>
    <p:sldId id="277" r:id="rId19"/>
    <p:sldId id="278" r:id="rId20"/>
    <p:sldId id="28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9" r:id="rId30"/>
    <p:sldId id="290" r:id="rId31"/>
    <p:sldId id="291" r:id="rId32"/>
    <p:sldId id="292" r:id="rId33"/>
    <p:sldId id="293" r:id="rId34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17" autoAdjust="0"/>
  </p:normalViewPr>
  <p:slideViewPr>
    <p:cSldViewPr>
      <p:cViewPr>
        <p:scale>
          <a:sx n="75" d="100"/>
          <a:sy n="75" d="100"/>
        </p:scale>
        <p:origin x="-34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ea typeface="新細明體" pitchFamily="18" charset="-120"/>
              </a:defRPr>
            </a:lvl1pPr>
          </a:lstStyle>
          <a:p>
            <a:pPr>
              <a:defRPr/>
            </a:pPr>
            <a:fld id="{FDF6892C-0B5B-4CDD-A86B-B238A2D09904}" type="datetimeFigureOut">
              <a:rPr lang="zh-TW" altLang="en-US"/>
              <a:pPr>
                <a:defRPr/>
              </a:pPr>
              <a:t>2009/6/1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ea typeface="新細明體" pitchFamily="18" charset="-120"/>
              </a:defRPr>
            </a:lvl1pPr>
          </a:lstStyle>
          <a:p>
            <a:pPr>
              <a:defRPr/>
            </a:pPr>
            <a:fld id="{BAEE79B3-A069-4905-AA79-66570ECB24B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45059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234BCCC-257E-4206-A8D8-B4D93DE911E8}" type="slidenum">
              <a:rPr lang="zh-TW" altLang="en-US">
                <a:ea typeface="新細明體" charset="-120"/>
              </a:rPr>
              <a:pPr/>
              <a:t>28</a:t>
            </a:fld>
            <a:endParaRPr lang="en-US" altLang="zh-TW">
              <a:ea typeface="新細明體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6FEF4-5A9F-475F-95B4-DBD9941A5D4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A78EA-06D5-4603-8CA0-A1491D3140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53E7A-9A7F-4E85-A3DC-26DB1FB483B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D7051D-EEBE-4C24-A313-9057E8E507D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A16ED-2F2C-4D1F-BE10-EADFBC31BB2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42DD26-4F36-43AE-B50B-6CAC568900F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4EBDA-A884-469A-B184-91FD21FC757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ED53F-7239-4E58-A5AA-EA57AEF84C0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2F131-AACE-4582-875A-A38EFE614A6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9E4D0-AEEB-4365-8FA6-791A3C53E6B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EA650-46ED-4A5A-8305-1FA7B9EFD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B7001-893E-4982-8EDE-46D61785076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fld id="{513D0BBA-4AC5-4F4A-ABB7-7D2544F4402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TW" sz="3700" smtClean="0"/>
              <a:t>An Algorithm for enumerating All Spanning Trees of a Directed Graph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7550" y="3390900"/>
            <a:ext cx="6400800" cy="504825"/>
          </a:xfrm>
        </p:spPr>
        <p:txBody>
          <a:bodyPr/>
          <a:lstStyle/>
          <a:p>
            <a:pPr algn="r" eaLnBrk="1" hangingPunct="1"/>
            <a:r>
              <a:rPr lang="en-US" altLang="zh-TW" sz="2800" smtClean="0"/>
              <a:t>- S. Kapoor and H. Ramesh</a:t>
            </a: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2339975" y="3921125"/>
            <a:ext cx="604996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zh-TW" sz="2200" b="1"/>
              <a:t>Speakers: </a:t>
            </a:r>
            <a:r>
              <a:rPr lang="zh-TW" altLang="en-US" sz="2200" b="1"/>
              <a:t>李孟韓</a:t>
            </a:r>
            <a:r>
              <a:rPr lang="en-US" altLang="zh-TW" sz="2200" b="1" baseline="30000"/>
              <a:t>1</a:t>
            </a:r>
            <a:r>
              <a:rPr lang="en-US" altLang="zh-TW" sz="2200" b="1"/>
              <a:t>, </a:t>
            </a:r>
            <a:r>
              <a:rPr lang="zh-TW" altLang="en-US" sz="2200" b="1"/>
              <a:t>林蔚茵</a:t>
            </a:r>
            <a:r>
              <a:rPr lang="en-US" altLang="zh-TW" sz="2200" b="1" baseline="30000"/>
              <a:t>2</a:t>
            </a:r>
            <a:r>
              <a:rPr lang="en-US" altLang="zh-TW" sz="2200" b="1"/>
              <a:t>, </a:t>
            </a:r>
            <a:r>
              <a:rPr lang="zh-TW" altLang="en-US" sz="2200" b="1"/>
              <a:t>莊秋芸</a:t>
            </a:r>
            <a:r>
              <a:rPr lang="en-US" altLang="zh-TW" sz="2200" b="1" baseline="30000"/>
              <a:t>3</a:t>
            </a:r>
            <a:r>
              <a:rPr lang="en-US" altLang="zh-TW" sz="2200" b="1"/>
              <a:t>, </a:t>
            </a:r>
            <a:r>
              <a:rPr lang="zh-TW" altLang="en-US" sz="2200" b="1"/>
              <a:t>黃稚穎</a:t>
            </a:r>
            <a:r>
              <a:rPr lang="en-US" altLang="zh-TW" sz="2200" b="1" baseline="3000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Computation Tree</a:t>
            </a:r>
          </a:p>
        </p:txBody>
      </p:sp>
      <p:pic>
        <p:nvPicPr>
          <p:cNvPr id="24578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42988" y="1557338"/>
            <a:ext cx="7258050" cy="736600"/>
          </a:xfrm>
        </p:spPr>
      </p:pic>
      <p:sp>
        <p:nvSpPr>
          <p:cNvPr id="24579" name="橢圓 4"/>
          <p:cNvSpPr>
            <a:spLocks noChangeArrowheads="1"/>
          </p:cNvSpPr>
          <p:nvPr/>
        </p:nvSpPr>
        <p:spPr bwMode="auto">
          <a:xfrm>
            <a:off x="2195513" y="4005263"/>
            <a:ext cx="431800" cy="431800"/>
          </a:xfrm>
          <a:prstGeom prst="ellipse">
            <a:avLst/>
          </a:prstGeom>
          <a:solidFill>
            <a:srgbClr val="FF9900"/>
          </a:solidFill>
          <a:ln w="25400" algn="ctr">
            <a:solidFill>
              <a:schemeClr val="accent2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kumimoji="0" lang="en-US" altLang="zh-TW" sz="2200" b="1">
                <a:latin typeface="Calibri" pitchFamily="34" charset="0"/>
              </a:rPr>
              <a:t>a</a:t>
            </a:r>
          </a:p>
        </p:txBody>
      </p:sp>
      <p:cxnSp>
        <p:nvCxnSpPr>
          <p:cNvPr id="24580" name="AutoShape 6"/>
          <p:cNvCxnSpPr>
            <a:cxnSpLocks noChangeShapeType="1"/>
            <a:stCxn id="24579" idx="0"/>
          </p:cNvCxnSpPr>
          <p:nvPr/>
        </p:nvCxnSpPr>
        <p:spPr bwMode="auto">
          <a:xfrm flipV="1">
            <a:off x="2411413" y="3378200"/>
            <a:ext cx="423862" cy="614363"/>
          </a:xfrm>
          <a:prstGeom prst="straightConnector1">
            <a:avLst/>
          </a:prstGeom>
          <a:noFill/>
          <a:ln w="38100">
            <a:solidFill>
              <a:schemeClr val="tx1"/>
            </a:solidFill>
            <a:prstDash val="dashDot"/>
            <a:round/>
            <a:headEnd/>
            <a:tailEnd/>
          </a:ln>
        </p:spPr>
      </p:cxnSp>
      <p:sp>
        <p:nvSpPr>
          <p:cNvPr id="24581" name="橢圓 4"/>
          <p:cNvSpPr>
            <a:spLocks noChangeArrowheads="1"/>
          </p:cNvSpPr>
          <p:nvPr/>
        </p:nvSpPr>
        <p:spPr bwMode="auto">
          <a:xfrm>
            <a:off x="2771775" y="2997200"/>
            <a:ext cx="431800" cy="431800"/>
          </a:xfrm>
          <a:prstGeom prst="ellipse">
            <a:avLst/>
          </a:prstGeom>
          <a:solidFill>
            <a:srgbClr val="FF9900"/>
          </a:solidFill>
          <a:ln w="25400" algn="ctr">
            <a:solidFill>
              <a:schemeClr val="accent2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kumimoji="0" lang="zh-TW" altLang="zh-TW" sz="2200" b="1">
              <a:latin typeface="Calibri" pitchFamily="34" charset="0"/>
            </a:endParaRPr>
          </a:p>
        </p:txBody>
      </p:sp>
      <p:sp>
        <p:nvSpPr>
          <p:cNvPr id="24582" name="橢圓 4"/>
          <p:cNvSpPr>
            <a:spLocks noChangeArrowheads="1"/>
          </p:cNvSpPr>
          <p:nvPr/>
        </p:nvSpPr>
        <p:spPr bwMode="auto">
          <a:xfrm>
            <a:off x="1619250" y="4868863"/>
            <a:ext cx="576263" cy="503237"/>
          </a:xfrm>
          <a:prstGeom prst="ellipse">
            <a:avLst/>
          </a:prstGeom>
          <a:solidFill>
            <a:srgbClr val="FF9900"/>
          </a:solidFill>
          <a:ln w="25400" algn="ctr">
            <a:solidFill>
              <a:schemeClr val="accent2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kumimoji="0" lang="en-US" altLang="zh-TW" sz="2200" b="1">
                <a:latin typeface="Calibri" pitchFamily="34" charset="0"/>
              </a:rPr>
              <a:t>b</a:t>
            </a:r>
            <a:r>
              <a:rPr kumimoji="0" lang="en-US" altLang="zh-TW" sz="2200" b="1" baseline="-25000">
                <a:latin typeface="Calibri" pitchFamily="34" charset="0"/>
              </a:rPr>
              <a:t>1</a:t>
            </a:r>
          </a:p>
        </p:txBody>
      </p:sp>
      <p:sp>
        <p:nvSpPr>
          <p:cNvPr id="24583" name="Line 9"/>
          <p:cNvSpPr>
            <a:spLocks noChangeShapeType="1"/>
          </p:cNvSpPr>
          <p:nvPr/>
        </p:nvSpPr>
        <p:spPr bwMode="auto">
          <a:xfrm flipV="1">
            <a:off x="2268538" y="2636838"/>
            <a:ext cx="3743325" cy="2232025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584" name="橢圓 4"/>
          <p:cNvSpPr>
            <a:spLocks noChangeArrowheads="1"/>
          </p:cNvSpPr>
          <p:nvPr/>
        </p:nvSpPr>
        <p:spPr bwMode="auto">
          <a:xfrm>
            <a:off x="2700338" y="4868863"/>
            <a:ext cx="576262" cy="503237"/>
          </a:xfrm>
          <a:prstGeom prst="ellipse">
            <a:avLst/>
          </a:prstGeom>
          <a:solidFill>
            <a:srgbClr val="FF9900"/>
          </a:solidFill>
          <a:ln w="25400" algn="ctr">
            <a:solidFill>
              <a:schemeClr val="accent2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kumimoji="0" lang="en-US" altLang="zh-TW" sz="2200" b="1">
                <a:latin typeface="Calibri" pitchFamily="34" charset="0"/>
              </a:rPr>
              <a:t>b</a:t>
            </a:r>
            <a:r>
              <a:rPr kumimoji="0" lang="en-US" altLang="zh-TW" sz="2200" b="1" baseline="-25000">
                <a:latin typeface="Calibri" pitchFamily="34" charset="0"/>
              </a:rPr>
              <a:t>2</a:t>
            </a:r>
          </a:p>
        </p:txBody>
      </p:sp>
      <p:sp>
        <p:nvSpPr>
          <p:cNvPr id="24585" name="Rectangle 11"/>
          <p:cNvSpPr>
            <a:spLocks noChangeArrowheads="1"/>
          </p:cNvSpPr>
          <p:nvPr/>
        </p:nvSpPr>
        <p:spPr bwMode="auto">
          <a:xfrm>
            <a:off x="2411413" y="2516188"/>
            <a:ext cx="12255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200" b="1" i="1"/>
              <a:t>CD(G,v)</a:t>
            </a:r>
          </a:p>
        </p:txBody>
      </p:sp>
      <p:sp>
        <p:nvSpPr>
          <p:cNvPr id="24586" name="Rectangle 12"/>
          <p:cNvSpPr>
            <a:spLocks noChangeArrowheads="1"/>
          </p:cNvSpPr>
          <p:nvPr/>
        </p:nvSpPr>
        <p:spPr bwMode="auto">
          <a:xfrm>
            <a:off x="6877050" y="2276475"/>
            <a:ext cx="7937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200" b="1" i="1"/>
              <a:t>SD</a:t>
            </a:r>
            <a:r>
              <a:rPr lang="en-US" altLang="zh-TW" sz="2200" b="1" i="1" baseline="-25000"/>
              <a:t>b</a:t>
            </a:r>
            <a:r>
              <a:rPr lang="en-US" altLang="zh-TW" sz="2200" b="1" i="1" baseline="-40000"/>
              <a:t>1</a:t>
            </a:r>
          </a:p>
        </p:txBody>
      </p:sp>
      <p:cxnSp>
        <p:nvCxnSpPr>
          <p:cNvPr id="24587" name="AutoShape 13"/>
          <p:cNvCxnSpPr>
            <a:cxnSpLocks noChangeShapeType="1"/>
            <a:stCxn id="24579" idx="4"/>
          </p:cNvCxnSpPr>
          <p:nvPr/>
        </p:nvCxnSpPr>
        <p:spPr bwMode="auto">
          <a:xfrm flipH="1">
            <a:off x="1908175" y="4449763"/>
            <a:ext cx="503238" cy="406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588" name="AutoShape 14"/>
          <p:cNvCxnSpPr>
            <a:cxnSpLocks noChangeShapeType="1"/>
            <a:stCxn id="24579" idx="4"/>
          </p:cNvCxnSpPr>
          <p:nvPr/>
        </p:nvCxnSpPr>
        <p:spPr bwMode="auto">
          <a:xfrm>
            <a:off x="2411413" y="4449763"/>
            <a:ext cx="577850" cy="406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4605" name="AutoShape 31"/>
          <p:cNvSpPr>
            <a:spLocks noChangeArrowheads="1"/>
          </p:cNvSpPr>
          <p:nvPr/>
        </p:nvSpPr>
        <p:spPr bwMode="auto">
          <a:xfrm>
            <a:off x="1476375" y="5373688"/>
            <a:ext cx="719138" cy="908050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4606" name="AutoShape 32"/>
          <p:cNvSpPr>
            <a:spLocks noChangeArrowheads="1"/>
          </p:cNvSpPr>
          <p:nvPr/>
        </p:nvSpPr>
        <p:spPr bwMode="auto">
          <a:xfrm>
            <a:off x="2627313" y="5373688"/>
            <a:ext cx="719137" cy="908050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4607" name="Line 33"/>
          <p:cNvSpPr>
            <a:spLocks noChangeShapeType="1"/>
          </p:cNvSpPr>
          <p:nvPr/>
        </p:nvSpPr>
        <p:spPr bwMode="auto">
          <a:xfrm>
            <a:off x="2268538" y="5300663"/>
            <a:ext cx="3167062" cy="1081087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608" name="Rectangle 37"/>
          <p:cNvSpPr>
            <a:spLocks noChangeArrowheads="1"/>
          </p:cNvSpPr>
          <p:nvPr/>
        </p:nvSpPr>
        <p:spPr bwMode="auto">
          <a:xfrm>
            <a:off x="1116013" y="4365625"/>
            <a:ext cx="915987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200" b="1" i="1"/>
              <a:t>pick f</a:t>
            </a:r>
          </a:p>
        </p:txBody>
      </p:sp>
      <p:sp>
        <p:nvSpPr>
          <p:cNvPr id="6" name="橢圓 4"/>
          <p:cNvSpPr/>
          <p:nvPr/>
        </p:nvSpPr>
        <p:spPr>
          <a:xfrm>
            <a:off x="6513513" y="3709988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5508625" y="4892675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6443663" y="4965700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TW" b="1">
                <a:solidFill>
                  <a:schemeClr val="tx1"/>
                </a:solidFill>
                <a:latin typeface="Calibri" pitchFamily="34" charset="0"/>
              </a:rPr>
              <a:t>x</a:t>
            </a:r>
          </a:p>
        </p:txBody>
      </p:sp>
      <p:cxnSp>
        <p:nvCxnSpPr>
          <p:cNvPr id="11" name="直線單箭頭接點 10"/>
          <p:cNvCxnSpPr>
            <a:cxnSpLocks noChangeShapeType="1"/>
            <a:stCxn id="6" idx="4"/>
            <a:endCxn id="7" idx="0"/>
          </p:cNvCxnSpPr>
          <p:nvPr/>
        </p:nvCxnSpPr>
        <p:spPr bwMode="auto">
          <a:xfrm flipH="1">
            <a:off x="5722938" y="4151313"/>
            <a:ext cx="1004887" cy="728662"/>
          </a:xfrm>
          <a:prstGeom prst="straightConnector1">
            <a:avLst/>
          </a:prstGeom>
          <a:noFill/>
          <a:ln w="9525" algn="ctr">
            <a:solidFill>
              <a:srgbClr val="B6DCDF"/>
            </a:solidFill>
            <a:round/>
            <a:headEnd/>
            <a:tailEnd type="arrow" w="med" len="med"/>
          </a:ln>
        </p:spPr>
      </p:cxnSp>
      <p:cxnSp>
        <p:nvCxnSpPr>
          <p:cNvPr id="12" name="直線單箭頭接點 11"/>
          <p:cNvCxnSpPr>
            <a:cxnSpLocks noChangeShapeType="1"/>
            <a:stCxn id="6" idx="4"/>
            <a:endCxn id="8" idx="0"/>
          </p:cNvCxnSpPr>
          <p:nvPr/>
        </p:nvCxnSpPr>
        <p:spPr bwMode="auto">
          <a:xfrm flipH="1">
            <a:off x="6657975" y="4151313"/>
            <a:ext cx="69850" cy="801687"/>
          </a:xfrm>
          <a:prstGeom prst="straightConnector1">
            <a:avLst/>
          </a:prstGeom>
          <a:noFill/>
          <a:ln w="9525" algn="ctr">
            <a:solidFill>
              <a:srgbClr val="B6DCDF"/>
            </a:solidFill>
            <a:round/>
            <a:headEnd/>
            <a:tailEnd type="arrow" w="med" len="med"/>
          </a:ln>
        </p:spPr>
      </p:cxnSp>
      <p:sp>
        <p:nvSpPr>
          <p:cNvPr id="24621" name="文字方塊 13"/>
          <p:cNvSpPr txBox="1">
            <a:spLocks noChangeArrowheads="1"/>
          </p:cNvSpPr>
          <p:nvPr/>
        </p:nvSpPr>
        <p:spPr bwMode="auto">
          <a:xfrm>
            <a:off x="6877050" y="4532313"/>
            <a:ext cx="428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400" i="1">
                <a:latin typeface="Calibri" pitchFamily="34" charset="0"/>
              </a:rPr>
              <a:t>f</a:t>
            </a:r>
          </a:p>
        </p:txBody>
      </p:sp>
      <p:sp>
        <p:nvSpPr>
          <p:cNvPr id="24622" name="文字方塊 14"/>
          <p:cNvSpPr txBox="1">
            <a:spLocks noChangeArrowheads="1"/>
          </p:cNvSpPr>
          <p:nvPr/>
        </p:nvSpPr>
        <p:spPr bwMode="auto">
          <a:xfrm flipH="1">
            <a:off x="6519863" y="5522913"/>
            <a:ext cx="357187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200" b="1" i="1">
                <a:latin typeface="Calibri" pitchFamily="34" charset="0"/>
              </a:rPr>
              <a:t>e</a:t>
            </a:r>
          </a:p>
        </p:txBody>
      </p:sp>
      <p:sp>
        <p:nvSpPr>
          <p:cNvPr id="16" name="橢圓 15"/>
          <p:cNvSpPr/>
          <p:nvPr/>
        </p:nvSpPr>
        <p:spPr>
          <a:xfrm>
            <a:off x="7013575" y="2781300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TW" b="1">
                <a:solidFill>
                  <a:schemeClr val="tx1"/>
                </a:solidFill>
                <a:latin typeface="Calibri" pitchFamily="34" charset="0"/>
              </a:rPr>
              <a:t>v</a:t>
            </a:r>
          </a:p>
        </p:txBody>
      </p:sp>
      <p:cxnSp>
        <p:nvCxnSpPr>
          <p:cNvPr id="17" name="直線單箭頭接點 16"/>
          <p:cNvCxnSpPr>
            <a:stCxn id="16" idx="4"/>
            <a:endCxn id="0" idx="0"/>
          </p:cNvCxnSpPr>
          <p:nvPr/>
        </p:nvCxnSpPr>
        <p:spPr>
          <a:xfrm rot="5400000">
            <a:off x="6727825" y="3222625"/>
            <a:ext cx="500063" cy="500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橢圓 18"/>
          <p:cNvSpPr/>
          <p:nvPr/>
        </p:nvSpPr>
        <p:spPr>
          <a:xfrm>
            <a:off x="7524750" y="3668713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TW" b="1">
                <a:solidFill>
                  <a:schemeClr val="tx1"/>
                </a:solidFill>
                <a:latin typeface="Calibri" pitchFamily="34" charset="0"/>
              </a:rPr>
              <a:t>u</a:t>
            </a:r>
          </a:p>
        </p:txBody>
      </p:sp>
      <p:cxnSp>
        <p:nvCxnSpPr>
          <p:cNvPr id="24626" name="直線單箭頭接點 19"/>
          <p:cNvCxnSpPr>
            <a:cxnSpLocks noChangeShapeType="1"/>
            <a:stCxn id="16" idx="4"/>
            <a:endCxn id="19" idx="0"/>
          </p:cNvCxnSpPr>
          <p:nvPr/>
        </p:nvCxnSpPr>
        <p:spPr bwMode="auto">
          <a:xfrm>
            <a:off x="7227888" y="3222625"/>
            <a:ext cx="511175" cy="433388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sp>
        <p:nvSpPr>
          <p:cNvPr id="9" name="橢圓 15"/>
          <p:cNvSpPr/>
          <p:nvPr/>
        </p:nvSpPr>
        <p:spPr>
          <a:xfrm>
            <a:off x="6804025" y="5973763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TW" b="1">
                <a:solidFill>
                  <a:schemeClr val="tx1"/>
                </a:solidFill>
                <a:latin typeface="Calibri" pitchFamily="34" charset="0"/>
              </a:rPr>
              <a:t>z</a:t>
            </a:r>
          </a:p>
        </p:txBody>
      </p:sp>
      <p:cxnSp>
        <p:nvCxnSpPr>
          <p:cNvPr id="24628" name="直線單箭頭接點 10"/>
          <p:cNvCxnSpPr>
            <a:cxnSpLocks noChangeShapeType="1"/>
            <a:stCxn id="8" idx="4"/>
            <a:endCxn id="9" idx="0"/>
          </p:cNvCxnSpPr>
          <p:nvPr/>
        </p:nvCxnSpPr>
        <p:spPr bwMode="auto">
          <a:xfrm>
            <a:off x="6657975" y="5407025"/>
            <a:ext cx="360363" cy="554038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cxnSp>
        <p:nvCxnSpPr>
          <p:cNvPr id="24629" name="直線單箭頭接點 12"/>
          <p:cNvCxnSpPr>
            <a:cxnSpLocks noChangeShapeType="1"/>
            <a:stCxn id="16" idx="4"/>
            <a:endCxn id="9" idx="0"/>
          </p:cNvCxnSpPr>
          <p:nvPr/>
        </p:nvCxnSpPr>
        <p:spPr bwMode="auto">
          <a:xfrm flipH="1">
            <a:off x="7018338" y="3222625"/>
            <a:ext cx="209550" cy="2738438"/>
          </a:xfrm>
          <a:prstGeom prst="straightConnector1">
            <a:avLst/>
          </a:prstGeom>
          <a:noFill/>
          <a:ln w="38100" algn="ctr">
            <a:solidFill>
              <a:schemeClr val="accent1"/>
            </a:solidFill>
            <a:round/>
            <a:headEnd/>
            <a:tailEnd type="arrow" w="med" len="med"/>
          </a:ln>
        </p:spPr>
      </p:cxnSp>
      <p:grpSp>
        <p:nvGrpSpPr>
          <p:cNvPr id="24632" name="群組 93"/>
          <p:cNvGrpSpPr>
            <a:grpSpLocks/>
          </p:cNvGrpSpPr>
          <p:nvPr/>
        </p:nvGrpSpPr>
        <p:grpSpPr bwMode="auto">
          <a:xfrm>
            <a:off x="6516688" y="5445125"/>
            <a:ext cx="500062" cy="285750"/>
            <a:chOff x="5786446" y="2928934"/>
            <a:chExt cx="500066" cy="571504"/>
          </a:xfrm>
        </p:grpSpPr>
        <p:cxnSp>
          <p:nvCxnSpPr>
            <p:cNvPr id="24633" name="直線接點 29"/>
            <p:cNvCxnSpPr>
              <a:cxnSpLocks noChangeShapeType="1"/>
            </p:cNvCxnSpPr>
            <p:nvPr/>
          </p:nvCxnSpPr>
          <p:spPr bwMode="auto">
            <a:xfrm rot="16200000" flipH="1">
              <a:off x="5750727" y="2964653"/>
              <a:ext cx="571504" cy="500066"/>
            </a:xfrm>
            <a:prstGeom prst="line">
              <a:avLst/>
            </a:prstGeom>
            <a:noFill/>
            <a:ln w="25400" algn="ctr">
              <a:solidFill>
                <a:srgbClr val="C00000"/>
              </a:solidFill>
              <a:round/>
              <a:headEnd/>
              <a:tailEnd/>
            </a:ln>
          </p:spPr>
        </p:cxnSp>
        <p:cxnSp>
          <p:nvCxnSpPr>
            <p:cNvPr id="24634" name="直線接點 30"/>
            <p:cNvCxnSpPr>
              <a:cxnSpLocks noChangeShapeType="1"/>
            </p:cNvCxnSpPr>
            <p:nvPr/>
          </p:nvCxnSpPr>
          <p:spPr bwMode="auto">
            <a:xfrm rot="5400000">
              <a:off x="5715008" y="3000372"/>
              <a:ext cx="571504" cy="428628"/>
            </a:xfrm>
            <a:prstGeom prst="line">
              <a:avLst/>
            </a:prstGeom>
            <a:noFill/>
            <a:ln w="25400" algn="ctr">
              <a:solidFill>
                <a:srgbClr val="C00000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Computation Tree</a:t>
            </a:r>
          </a:p>
        </p:txBody>
      </p:sp>
      <p:pic>
        <p:nvPicPr>
          <p:cNvPr id="2560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32138" y="1628775"/>
            <a:ext cx="2733675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橢圓 4"/>
          <p:cNvSpPr>
            <a:spLocks noChangeArrowheads="1"/>
          </p:cNvSpPr>
          <p:nvPr/>
        </p:nvSpPr>
        <p:spPr bwMode="auto">
          <a:xfrm>
            <a:off x="2195513" y="4005263"/>
            <a:ext cx="431800" cy="431800"/>
          </a:xfrm>
          <a:prstGeom prst="ellipse">
            <a:avLst/>
          </a:prstGeom>
          <a:solidFill>
            <a:srgbClr val="FF9900"/>
          </a:solidFill>
          <a:ln w="25400" algn="ctr">
            <a:solidFill>
              <a:schemeClr val="accent2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kumimoji="0" lang="en-US" altLang="zh-TW" sz="2200" b="1">
                <a:latin typeface="Calibri" pitchFamily="34" charset="0"/>
              </a:rPr>
              <a:t>a</a:t>
            </a:r>
          </a:p>
        </p:txBody>
      </p:sp>
      <p:cxnSp>
        <p:nvCxnSpPr>
          <p:cNvPr id="25604" name="AutoShape 6"/>
          <p:cNvCxnSpPr>
            <a:cxnSpLocks noChangeShapeType="1"/>
            <a:stCxn id="25603" idx="0"/>
          </p:cNvCxnSpPr>
          <p:nvPr/>
        </p:nvCxnSpPr>
        <p:spPr bwMode="auto">
          <a:xfrm flipV="1">
            <a:off x="2411413" y="3378200"/>
            <a:ext cx="423862" cy="614363"/>
          </a:xfrm>
          <a:prstGeom prst="straightConnector1">
            <a:avLst/>
          </a:prstGeom>
          <a:noFill/>
          <a:ln w="38100">
            <a:solidFill>
              <a:schemeClr val="tx1"/>
            </a:solidFill>
            <a:prstDash val="dashDot"/>
            <a:round/>
            <a:headEnd/>
            <a:tailEnd/>
          </a:ln>
        </p:spPr>
      </p:cxnSp>
      <p:sp>
        <p:nvSpPr>
          <p:cNvPr id="25605" name="橢圓 4"/>
          <p:cNvSpPr>
            <a:spLocks noChangeArrowheads="1"/>
          </p:cNvSpPr>
          <p:nvPr/>
        </p:nvSpPr>
        <p:spPr bwMode="auto">
          <a:xfrm>
            <a:off x="2771775" y="2997200"/>
            <a:ext cx="431800" cy="431800"/>
          </a:xfrm>
          <a:prstGeom prst="ellipse">
            <a:avLst/>
          </a:prstGeom>
          <a:solidFill>
            <a:srgbClr val="FF9900"/>
          </a:solidFill>
          <a:ln w="25400" algn="ctr">
            <a:solidFill>
              <a:schemeClr val="accent2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kumimoji="0" lang="zh-TW" altLang="zh-TW" sz="2200" b="1">
              <a:latin typeface="Calibri" pitchFamily="34" charset="0"/>
            </a:endParaRPr>
          </a:p>
        </p:txBody>
      </p:sp>
      <p:sp>
        <p:nvSpPr>
          <p:cNvPr id="25606" name="橢圓 4"/>
          <p:cNvSpPr>
            <a:spLocks noChangeArrowheads="1"/>
          </p:cNvSpPr>
          <p:nvPr/>
        </p:nvSpPr>
        <p:spPr bwMode="auto">
          <a:xfrm>
            <a:off x="1619250" y="4868863"/>
            <a:ext cx="576263" cy="503237"/>
          </a:xfrm>
          <a:prstGeom prst="ellipse">
            <a:avLst/>
          </a:prstGeom>
          <a:solidFill>
            <a:srgbClr val="FF9900"/>
          </a:solidFill>
          <a:ln w="25400" algn="ctr">
            <a:solidFill>
              <a:schemeClr val="accent2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kumimoji="0" lang="en-US" altLang="zh-TW" sz="2200" b="1">
                <a:latin typeface="Calibri" pitchFamily="34" charset="0"/>
              </a:rPr>
              <a:t>b</a:t>
            </a:r>
            <a:r>
              <a:rPr kumimoji="0" lang="en-US" altLang="zh-TW" sz="2200" b="1" baseline="-25000">
                <a:latin typeface="Calibri" pitchFamily="34" charset="0"/>
              </a:rPr>
              <a:t>1</a:t>
            </a:r>
          </a:p>
        </p:txBody>
      </p:sp>
      <p:sp>
        <p:nvSpPr>
          <p:cNvPr id="25607" name="Line 9"/>
          <p:cNvSpPr>
            <a:spLocks noChangeShapeType="1"/>
          </p:cNvSpPr>
          <p:nvPr/>
        </p:nvSpPr>
        <p:spPr bwMode="auto">
          <a:xfrm flipV="1">
            <a:off x="3348038" y="2636838"/>
            <a:ext cx="2663825" cy="2232025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5608" name="Line 10"/>
          <p:cNvSpPr>
            <a:spLocks noChangeShapeType="1"/>
          </p:cNvSpPr>
          <p:nvPr/>
        </p:nvSpPr>
        <p:spPr bwMode="auto">
          <a:xfrm>
            <a:off x="3348038" y="5300663"/>
            <a:ext cx="1728787" cy="1081087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5609" name="橢圓 4"/>
          <p:cNvSpPr>
            <a:spLocks noChangeArrowheads="1"/>
          </p:cNvSpPr>
          <p:nvPr/>
        </p:nvSpPr>
        <p:spPr bwMode="auto">
          <a:xfrm>
            <a:off x="2700338" y="4868863"/>
            <a:ext cx="576262" cy="503237"/>
          </a:xfrm>
          <a:prstGeom prst="ellipse">
            <a:avLst/>
          </a:prstGeom>
          <a:solidFill>
            <a:srgbClr val="FF9900"/>
          </a:solidFill>
          <a:ln w="25400" algn="ctr">
            <a:solidFill>
              <a:schemeClr val="accent2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kumimoji="0" lang="en-US" altLang="zh-TW" sz="2200" b="1">
                <a:latin typeface="Calibri" pitchFamily="34" charset="0"/>
              </a:rPr>
              <a:t>b</a:t>
            </a:r>
            <a:r>
              <a:rPr kumimoji="0" lang="en-US" altLang="zh-TW" sz="2200" b="1" baseline="-25000">
                <a:latin typeface="Calibri" pitchFamily="34" charset="0"/>
              </a:rPr>
              <a:t>2</a:t>
            </a:r>
          </a:p>
        </p:txBody>
      </p:sp>
      <p:sp>
        <p:nvSpPr>
          <p:cNvPr id="25610" name="Rectangle 12"/>
          <p:cNvSpPr>
            <a:spLocks noChangeArrowheads="1"/>
          </p:cNvSpPr>
          <p:nvPr/>
        </p:nvSpPr>
        <p:spPr bwMode="auto">
          <a:xfrm>
            <a:off x="2411413" y="2516188"/>
            <a:ext cx="12255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200" b="1" i="1"/>
              <a:t>CD(G,v)</a:t>
            </a:r>
          </a:p>
        </p:txBody>
      </p:sp>
      <p:sp>
        <p:nvSpPr>
          <p:cNvPr id="25611" name="Rectangle 13"/>
          <p:cNvSpPr>
            <a:spLocks noChangeArrowheads="1"/>
          </p:cNvSpPr>
          <p:nvPr/>
        </p:nvSpPr>
        <p:spPr bwMode="auto">
          <a:xfrm>
            <a:off x="6877050" y="2276475"/>
            <a:ext cx="7937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200" b="1" i="1"/>
              <a:t>SD</a:t>
            </a:r>
            <a:r>
              <a:rPr lang="en-US" altLang="zh-TW" sz="2200" b="1" i="1" baseline="-25000"/>
              <a:t>b</a:t>
            </a:r>
            <a:r>
              <a:rPr lang="en-US" altLang="zh-TW" sz="2200" b="1" i="1" baseline="-40000"/>
              <a:t>2</a:t>
            </a:r>
          </a:p>
        </p:txBody>
      </p:sp>
      <p:cxnSp>
        <p:nvCxnSpPr>
          <p:cNvPr id="25612" name="AutoShape 14"/>
          <p:cNvCxnSpPr>
            <a:cxnSpLocks noChangeShapeType="1"/>
            <a:stCxn id="25603" idx="4"/>
          </p:cNvCxnSpPr>
          <p:nvPr/>
        </p:nvCxnSpPr>
        <p:spPr bwMode="auto">
          <a:xfrm flipH="1">
            <a:off x="1908175" y="4449763"/>
            <a:ext cx="503238" cy="406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13" name="AutoShape 15"/>
          <p:cNvCxnSpPr>
            <a:cxnSpLocks noChangeShapeType="1"/>
            <a:stCxn id="25603" idx="4"/>
          </p:cNvCxnSpPr>
          <p:nvPr/>
        </p:nvCxnSpPr>
        <p:spPr bwMode="auto">
          <a:xfrm>
            <a:off x="2411413" y="4449763"/>
            <a:ext cx="577850" cy="406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5629" name="AutoShape 31"/>
          <p:cNvSpPr>
            <a:spLocks noChangeArrowheads="1"/>
          </p:cNvSpPr>
          <p:nvPr/>
        </p:nvSpPr>
        <p:spPr bwMode="auto">
          <a:xfrm>
            <a:off x="1476375" y="5373688"/>
            <a:ext cx="719138" cy="908050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5630" name="AutoShape 32"/>
          <p:cNvSpPr>
            <a:spLocks noChangeArrowheads="1"/>
          </p:cNvSpPr>
          <p:nvPr/>
        </p:nvSpPr>
        <p:spPr bwMode="auto">
          <a:xfrm>
            <a:off x="2627313" y="5373688"/>
            <a:ext cx="719137" cy="908050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5631" name="Rectangle 33"/>
          <p:cNvSpPr>
            <a:spLocks noChangeArrowheads="1"/>
          </p:cNvSpPr>
          <p:nvPr/>
        </p:nvSpPr>
        <p:spPr bwMode="auto">
          <a:xfrm>
            <a:off x="2555875" y="4221163"/>
            <a:ext cx="12954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200" b="1" i="1"/>
              <a:t>delete f</a:t>
            </a:r>
          </a:p>
        </p:txBody>
      </p:sp>
      <p:sp>
        <p:nvSpPr>
          <p:cNvPr id="6" name="橢圓 4"/>
          <p:cNvSpPr/>
          <p:nvPr/>
        </p:nvSpPr>
        <p:spPr>
          <a:xfrm>
            <a:off x="6513513" y="3709988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5508625" y="4892675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6443663" y="4965700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TW" b="1">
                <a:solidFill>
                  <a:schemeClr val="tx1"/>
                </a:solidFill>
                <a:latin typeface="Calibri" pitchFamily="34" charset="0"/>
              </a:rPr>
              <a:t>x</a:t>
            </a:r>
          </a:p>
        </p:txBody>
      </p:sp>
      <p:cxnSp>
        <p:nvCxnSpPr>
          <p:cNvPr id="11" name="直線單箭頭接點 10"/>
          <p:cNvCxnSpPr>
            <a:cxnSpLocks noChangeShapeType="1"/>
            <a:stCxn id="6" idx="4"/>
            <a:endCxn id="7" idx="0"/>
          </p:cNvCxnSpPr>
          <p:nvPr/>
        </p:nvCxnSpPr>
        <p:spPr bwMode="auto">
          <a:xfrm flipH="1">
            <a:off x="5722938" y="4151313"/>
            <a:ext cx="1004887" cy="728662"/>
          </a:xfrm>
          <a:prstGeom prst="straightConnector1">
            <a:avLst/>
          </a:prstGeom>
          <a:noFill/>
          <a:ln w="9525" algn="ctr">
            <a:solidFill>
              <a:srgbClr val="B6DCDF"/>
            </a:solidFill>
            <a:round/>
            <a:headEnd/>
            <a:tailEnd type="arrow" w="med" len="med"/>
          </a:ln>
        </p:spPr>
      </p:cxnSp>
      <p:cxnSp>
        <p:nvCxnSpPr>
          <p:cNvPr id="12" name="直線單箭頭接點 11"/>
          <p:cNvCxnSpPr>
            <a:cxnSpLocks noChangeShapeType="1"/>
            <a:stCxn id="6" idx="4"/>
            <a:endCxn id="8" idx="0"/>
          </p:cNvCxnSpPr>
          <p:nvPr/>
        </p:nvCxnSpPr>
        <p:spPr bwMode="auto">
          <a:xfrm flipH="1">
            <a:off x="6657975" y="4151313"/>
            <a:ext cx="69850" cy="801687"/>
          </a:xfrm>
          <a:prstGeom prst="straightConnector1">
            <a:avLst/>
          </a:prstGeom>
          <a:noFill/>
          <a:ln w="9525" algn="ctr">
            <a:solidFill>
              <a:srgbClr val="B6DCDF"/>
            </a:solidFill>
            <a:round/>
            <a:headEnd/>
            <a:tailEnd type="arrow" w="med" len="med"/>
          </a:ln>
        </p:spPr>
      </p:cxnSp>
      <p:sp>
        <p:nvSpPr>
          <p:cNvPr id="25652" name="文字方塊 14"/>
          <p:cNvSpPr txBox="1">
            <a:spLocks noChangeArrowheads="1"/>
          </p:cNvSpPr>
          <p:nvPr/>
        </p:nvSpPr>
        <p:spPr bwMode="auto">
          <a:xfrm flipH="1">
            <a:off x="6516688" y="5516563"/>
            <a:ext cx="357187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200" b="1" i="1">
                <a:latin typeface="Calibri" pitchFamily="34" charset="0"/>
              </a:rPr>
              <a:t>e</a:t>
            </a:r>
          </a:p>
        </p:txBody>
      </p:sp>
      <p:sp>
        <p:nvSpPr>
          <p:cNvPr id="16" name="橢圓 15"/>
          <p:cNvSpPr/>
          <p:nvPr/>
        </p:nvSpPr>
        <p:spPr>
          <a:xfrm>
            <a:off x="7013575" y="2781300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TW" b="1">
                <a:solidFill>
                  <a:schemeClr val="tx1"/>
                </a:solidFill>
                <a:latin typeface="Calibri" pitchFamily="34" charset="0"/>
              </a:rPr>
              <a:t>v</a:t>
            </a:r>
          </a:p>
        </p:txBody>
      </p:sp>
      <p:cxnSp>
        <p:nvCxnSpPr>
          <p:cNvPr id="17" name="直線單箭頭接點 16"/>
          <p:cNvCxnSpPr>
            <a:stCxn id="16" idx="4"/>
            <a:endCxn id="0" idx="0"/>
          </p:cNvCxnSpPr>
          <p:nvPr/>
        </p:nvCxnSpPr>
        <p:spPr>
          <a:xfrm rot="5400000">
            <a:off x="6727825" y="3222625"/>
            <a:ext cx="500063" cy="500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橢圓 18"/>
          <p:cNvSpPr/>
          <p:nvPr/>
        </p:nvSpPr>
        <p:spPr>
          <a:xfrm>
            <a:off x="7524750" y="3668713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TW" b="1">
                <a:solidFill>
                  <a:schemeClr val="tx1"/>
                </a:solidFill>
                <a:latin typeface="Calibri" pitchFamily="34" charset="0"/>
              </a:rPr>
              <a:t>u</a:t>
            </a:r>
          </a:p>
        </p:txBody>
      </p:sp>
      <p:cxnSp>
        <p:nvCxnSpPr>
          <p:cNvPr id="25656" name="直線單箭頭接點 19"/>
          <p:cNvCxnSpPr>
            <a:cxnSpLocks noChangeShapeType="1"/>
            <a:stCxn id="16" idx="4"/>
            <a:endCxn id="19" idx="0"/>
          </p:cNvCxnSpPr>
          <p:nvPr/>
        </p:nvCxnSpPr>
        <p:spPr bwMode="auto">
          <a:xfrm>
            <a:off x="7227888" y="3222625"/>
            <a:ext cx="511175" cy="433388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sp>
        <p:nvSpPr>
          <p:cNvPr id="9" name="橢圓 15"/>
          <p:cNvSpPr/>
          <p:nvPr/>
        </p:nvSpPr>
        <p:spPr>
          <a:xfrm>
            <a:off x="6804025" y="5973763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TW" b="1">
                <a:solidFill>
                  <a:schemeClr val="tx1"/>
                </a:solidFill>
                <a:latin typeface="Calibri" pitchFamily="34" charset="0"/>
              </a:rPr>
              <a:t>z</a:t>
            </a:r>
          </a:p>
        </p:txBody>
      </p:sp>
      <p:cxnSp>
        <p:nvCxnSpPr>
          <p:cNvPr id="25658" name="直線單箭頭接點 10"/>
          <p:cNvCxnSpPr>
            <a:cxnSpLocks noChangeShapeType="1"/>
            <a:stCxn id="8" idx="4"/>
            <a:endCxn id="9" idx="0"/>
          </p:cNvCxnSpPr>
          <p:nvPr/>
        </p:nvCxnSpPr>
        <p:spPr bwMode="auto">
          <a:xfrm>
            <a:off x="6657975" y="5407025"/>
            <a:ext cx="360363" cy="554038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cxnSp>
        <p:nvCxnSpPr>
          <p:cNvPr id="25659" name="AutoShape 59"/>
          <p:cNvCxnSpPr>
            <a:cxnSpLocks noChangeShapeType="1"/>
            <a:stCxn id="6" idx="6"/>
            <a:endCxn id="9" idx="6"/>
          </p:cNvCxnSpPr>
          <p:nvPr/>
        </p:nvCxnSpPr>
        <p:spPr bwMode="auto">
          <a:xfrm>
            <a:off x="6954838" y="3924300"/>
            <a:ext cx="290512" cy="2263775"/>
          </a:xfrm>
          <a:prstGeom prst="curvedConnector3">
            <a:avLst>
              <a:gd name="adj1" fmla="val 174315"/>
            </a:avLst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arrow" w="med" len="med"/>
          </a:ln>
          <a:effectLst/>
        </p:spPr>
      </p:cxnSp>
      <p:sp>
        <p:nvSpPr>
          <p:cNvPr id="25660" name="文字方塊 13"/>
          <p:cNvSpPr txBox="1">
            <a:spLocks noChangeArrowheads="1"/>
          </p:cNvSpPr>
          <p:nvPr/>
        </p:nvSpPr>
        <p:spPr bwMode="auto">
          <a:xfrm>
            <a:off x="7456488" y="4748213"/>
            <a:ext cx="428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400" i="1">
                <a:latin typeface="Calibri" pitchFamily="34" charset="0"/>
              </a:rPr>
              <a:t>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Lemma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252538"/>
          </a:xfrm>
        </p:spPr>
        <p:txBody>
          <a:bodyPr/>
          <a:lstStyle/>
          <a:p>
            <a:pPr eaLnBrk="1" hangingPunct="1"/>
            <a:r>
              <a:rPr lang="en-US" altLang="zh-TW" i="1" smtClean="0">
                <a:latin typeface="Times New Roman" pitchFamily="18" charset="0"/>
              </a:rPr>
              <a:t>CD(G,v) has at its nodes all directed spanning trees of G rooted at vertex v.</a:t>
            </a:r>
          </a:p>
          <a:p>
            <a:pPr eaLnBrk="1" hangingPunct="1"/>
            <a:endParaRPr lang="en-US" altLang="zh-TW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TW" sz="3700" smtClean="0"/>
              <a:t>An Algorithm for enumerating All Spanning Trees of a Directed Graph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7550" y="3390900"/>
            <a:ext cx="6400800" cy="504825"/>
          </a:xfrm>
        </p:spPr>
        <p:txBody>
          <a:bodyPr/>
          <a:lstStyle/>
          <a:p>
            <a:pPr algn="r" eaLnBrk="1" hangingPunct="1"/>
            <a:r>
              <a:rPr lang="en-US" altLang="zh-TW" sz="2800" smtClean="0"/>
              <a:t>--- S. Kapoor and H. Ramesh</a:t>
            </a:r>
          </a:p>
        </p:txBody>
      </p:sp>
      <p:sp>
        <p:nvSpPr>
          <p:cNvPr id="27651" name="Text Box 4"/>
          <p:cNvSpPr txBox="1">
            <a:spLocks noChangeArrowheads="1"/>
          </p:cNvSpPr>
          <p:nvPr/>
        </p:nvSpPr>
        <p:spPr bwMode="auto">
          <a:xfrm>
            <a:off x="2700338" y="3921125"/>
            <a:ext cx="56896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zh-TW" sz="2200" b="1"/>
              <a:t>Speaker: </a:t>
            </a:r>
            <a:r>
              <a:rPr lang="zh-TW" altLang="en-US" sz="2200" b="1"/>
              <a:t>林蔚茵</a:t>
            </a:r>
            <a:r>
              <a:rPr lang="en-US" altLang="zh-TW" sz="2200" b="1" baseline="3000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Algorithm Description</a:t>
            </a:r>
          </a:p>
        </p:txBody>
      </p:sp>
      <p:sp>
        <p:nvSpPr>
          <p:cNvPr id="194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18488" cy="49244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800" smtClean="0"/>
              <a:t>DFS tree of </a:t>
            </a:r>
            <a:r>
              <a:rPr lang="en-US" altLang="zh-TW" sz="2800" i="1" smtClean="0"/>
              <a:t>G</a:t>
            </a:r>
            <a:r>
              <a:rPr lang="en-US" altLang="zh-TW" sz="2800" smtClean="0"/>
              <a:t> (rooted at </a:t>
            </a:r>
            <a:r>
              <a:rPr lang="en-US" altLang="zh-TW" sz="2800" i="1" smtClean="0"/>
              <a:t>r</a:t>
            </a:r>
            <a:r>
              <a:rPr lang="en-US" altLang="zh-TW" sz="2800" smtClean="0"/>
              <a:t>)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smtClean="0"/>
              <a:t>The root of the computation tree </a:t>
            </a:r>
            <a:r>
              <a:rPr lang="en-US" altLang="zh-TW" sz="2400" i="1" smtClean="0"/>
              <a:t>CD(G,r)</a:t>
            </a:r>
          </a:p>
          <a:p>
            <a:pPr lvl="1" eaLnBrk="1" hangingPunct="1">
              <a:lnSpc>
                <a:spcPct val="90000"/>
              </a:lnSpc>
            </a:pPr>
            <a:endParaRPr lang="en-US" altLang="zh-TW" sz="2400" i="1" smtClean="0"/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/>
              <a:t>For each node a of the computation tree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i="1" smtClean="0"/>
              <a:t>NB</a:t>
            </a:r>
            <a:r>
              <a:rPr lang="en-US" altLang="zh-TW" sz="2400" smtClean="0"/>
              <a:t>: a set of those nontree edges which are nonback w.r.t. the directed spanning tree        and which are not included in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2000" smtClean="0"/>
              <a:t>Maintained as a list of nonempty lists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sz="1800" smtClean="0"/>
              <a:t>Each nonempty list containg edges incident upon a particular vertex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sz="1800" smtClean="0"/>
              <a:t>Arranged in postorder number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smtClean="0"/>
              <a:t>B: a set of those back edges w.r.t.       which are not included in </a:t>
            </a:r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>
            <p:ph sz="quarter" idx="2"/>
          </p:nvPr>
        </p:nvGraphicFramePr>
        <p:xfrm>
          <a:off x="5651500" y="3665538"/>
          <a:ext cx="503238" cy="411162"/>
        </p:xfrm>
        <a:graphic>
          <a:graphicData uri="http://schemas.openxmlformats.org/presentationml/2006/ole">
            <p:oleObj spid="_x0000_s19458" name="方程式" r:id="rId3" imgW="279360" imgH="228600" progId="Equation.3">
              <p:embed/>
            </p:oleObj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>
            <p:ph sz="quarter" idx="3"/>
          </p:nvPr>
        </p:nvGraphicFramePr>
        <p:xfrm>
          <a:off x="3276600" y="4062413"/>
          <a:ext cx="647700" cy="374650"/>
        </p:xfrm>
        <a:graphic>
          <a:graphicData uri="http://schemas.openxmlformats.org/presentationml/2006/ole">
            <p:oleObj spid="_x0000_s19459" name="方程式" r:id="rId4" imgW="393480" imgH="228600" progId="Equation.3">
              <p:embed/>
            </p:oleObj>
          </a:graphicData>
        </a:graphic>
      </p:graphicFrame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5940425" y="5610225"/>
          <a:ext cx="503238" cy="411163"/>
        </p:xfrm>
        <a:graphic>
          <a:graphicData uri="http://schemas.openxmlformats.org/presentationml/2006/ole">
            <p:oleObj spid="_x0000_s19460" name="方程式" r:id="rId5" imgW="279360" imgH="228600" progId="Equation.3">
              <p:embed/>
            </p:oleObj>
          </a:graphicData>
        </a:graphic>
      </p:graphicFrame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2771775" y="5949950"/>
          <a:ext cx="647700" cy="374650"/>
        </p:xfrm>
        <a:graphic>
          <a:graphicData uri="http://schemas.openxmlformats.org/presentationml/2006/ole">
            <p:oleObj spid="_x0000_s19461" name="方程式" r:id="rId6" imgW="3934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Property 3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84313"/>
            <a:ext cx="4535488" cy="4997450"/>
          </a:xfrm>
        </p:spPr>
        <p:txBody>
          <a:bodyPr/>
          <a:lstStyle/>
          <a:p>
            <a:pPr eaLnBrk="1" hangingPunct="1"/>
            <a:r>
              <a:rPr lang="en-US" altLang="zh-TW" sz="2400" smtClean="0"/>
              <a:t>Let spanning tree </a:t>
            </a:r>
            <a:r>
              <a:rPr lang="en-US" altLang="zh-TW" sz="2400" i="1" smtClean="0"/>
              <a:t>T’ </a:t>
            </a:r>
            <a:r>
              <a:rPr lang="en-US" altLang="zh-TW" sz="2400" smtClean="0"/>
              <a:t>be obtained from spanning tree </a:t>
            </a:r>
            <a:r>
              <a:rPr lang="en-US" altLang="zh-TW" sz="2400" i="1" smtClean="0"/>
              <a:t>T</a:t>
            </a:r>
            <a:r>
              <a:rPr lang="en-US" altLang="zh-TW" sz="2400" smtClean="0"/>
              <a:t> by applying the exchange </a:t>
            </a:r>
            <a:r>
              <a:rPr lang="en-US" altLang="zh-TW" sz="2400" i="1" smtClean="0"/>
              <a:t>(e,f). </a:t>
            </a:r>
            <a:r>
              <a:rPr lang="en-US" altLang="zh-TW" sz="2400" smtClean="0"/>
              <a:t>If </a:t>
            </a:r>
            <a:r>
              <a:rPr lang="en-US" altLang="zh-TW" sz="2400" i="1" smtClean="0"/>
              <a:t>x </a:t>
            </a:r>
            <a:r>
              <a:rPr lang="en-US" altLang="zh-TW" sz="2400" smtClean="0"/>
              <a:t>is a nontree edge which is back w.r.t.</a:t>
            </a:r>
            <a:r>
              <a:rPr lang="en-US" altLang="zh-TW" sz="2400" i="1" smtClean="0"/>
              <a:t> T </a:t>
            </a:r>
            <a:r>
              <a:rPr lang="en-US" altLang="zh-TW" sz="2400" smtClean="0"/>
              <a:t>and nonback w.r.t.</a:t>
            </a:r>
            <a:r>
              <a:rPr lang="en-US" altLang="zh-TW" sz="2400" i="1" smtClean="0"/>
              <a:t> T’</a:t>
            </a:r>
            <a:r>
              <a:rPr lang="en-US" altLang="zh-TW" sz="2400" smtClean="0"/>
              <a:t>, then </a:t>
            </a:r>
            <a:r>
              <a:rPr lang="en-US" altLang="zh-TW" sz="2400" i="1" smtClean="0"/>
              <a:t>head(x)</a:t>
            </a:r>
            <a:r>
              <a:rPr lang="en-US" altLang="zh-TW" sz="2400" smtClean="0"/>
              <a:t> lies in the subtree of </a:t>
            </a:r>
            <a:r>
              <a:rPr lang="en-US" altLang="zh-TW" sz="2400" i="1" smtClean="0"/>
              <a:t>T</a:t>
            </a:r>
            <a:r>
              <a:rPr lang="en-US" altLang="zh-TW" sz="2400" smtClean="0"/>
              <a:t> rooted at</a:t>
            </a:r>
            <a:r>
              <a:rPr lang="en-US" altLang="zh-TW" sz="2400" i="1" smtClean="0"/>
              <a:t> tail(f)</a:t>
            </a:r>
            <a:r>
              <a:rPr lang="en-US" altLang="zh-TW" sz="2400" smtClean="0"/>
              <a:t>, and </a:t>
            </a:r>
            <a:r>
              <a:rPr lang="en-US" altLang="zh-TW" sz="2400" i="1" smtClean="0"/>
              <a:t>tail(x)</a:t>
            </a:r>
            <a:r>
              <a:rPr lang="en-US" altLang="zh-TW" sz="2400" smtClean="0"/>
              <a:t> is a vertex which is a proper ancestor of </a:t>
            </a:r>
            <a:r>
              <a:rPr lang="en-US" altLang="zh-TW" sz="2400" i="1" smtClean="0"/>
              <a:t>tail(f)</a:t>
            </a:r>
            <a:r>
              <a:rPr lang="en-US" altLang="zh-TW" sz="2400" smtClean="0"/>
              <a:t> and a proper descendant of </a:t>
            </a:r>
            <a:r>
              <a:rPr lang="en-US" altLang="zh-TW" sz="2400" i="1" smtClean="0"/>
              <a:t>lca(head(f), tail(f))</a:t>
            </a:r>
            <a:r>
              <a:rPr lang="en-US" altLang="zh-TW" sz="2400" smtClean="0"/>
              <a:t> in </a:t>
            </a:r>
            <a:r>
              <a:rPr lang="en-US" altLang="zh-TW" sz="2400" i="1" smtClean="0"/>
              <a:t>T</a:t>
            </a:r>
          </a:p>
        </p:txBody>
      </p:sp>
      <p:sp>
        <p:nvSpPr>
          <p:cNvPr id="53" name="等腰三角形 52"/>
          <p:cNvSpPr/>
          <p:nvPr/>
        </p:nvSpPr>
        <p:spPr>
          <a:xfrm>
            <a:off x="4787900" y="4300538"/>
            <a:ext cx="4340225" cy="2271712"/>
          </a:xfrm>
          <a:prstGeom prst="triangl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4" name="橢圓 3"/>
          <p:cNvSpPr/>
          <p:nvPr/>
        </p:nvSpPr>
        <p:spPr>
          <a:xfrm>
            <a:off x="7178675" y="1214438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/>
          </a:p>
        </p:txBody>
      </p:sp>
      <p:sp>
        <p:nvSpPr>
          <p:cNvPr id="5" name="橢圓 4"/>
          <p:cNvSpPr/>
          <p:nvPr/>
        </p:nvSpPr>
        <p:spPr>
          <a:xfrm>
            <a:off x="6257925" y="3071813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/>
          </a:p>
        </p:txBody>
      </p:sp>
      <p:sp>
        <p:nvSpPr>
          <p:cNvPr id="6" name="橢圓 5"/>
          <p:cNvSpPr/>
          <p:nvPr/>
        </p:nvSpPr>
        <p:spPr>
          <a:xfrm>
            <a:off x="7678738" y="2143125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5829300" y="4071938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6757988" y="4071938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TW" b="1">
                <a:solidFill>
                  <a:schemeClr val="accent2"/>
                </a:solidFill>
                <a:latin typeface="Calibri" pitchFamily="34" charset="0"/>
              </a:rPr>
              <a:t>v</a:t>
            </a:r>
          </a:p>
        </p:txBody>
      </p:sp>
      <p:cxnSp>
        <p:nvCxnSpPr>
          <p:cNvPr id="9" name="直線單箭頭接點 8"/>
          <p:cNvCxnSpPr>
            <a:stCxn id="4" idx="4"/>
            <a:endCxn id="16" idx="0"/>
          </p:cNvCxnSpPr>
          <p:nvPr/>
        </p:nvCxnSpPr>
        <p:spPr>
          <a:xfrm rot="5400000">
            <a:off x="6932613" y="1682750"/>
            <a:ext cx="500062" cy="4206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單箭頭接點 9"/>
          <p:cNvCxnSpPr>
            <a:stCxn id="4" idx="4"/>
            <a:endCxn id="6" idx="0"/>
          </p:cNvCxnSpPr>
          <p:nvPr/>
        </p:nvCxnSpPr>
        <p:spPr>
          <a:xfrm rot="16200000" flipH="1">
            <a:off x="7392988" y="1643063"/>
            <a:ext cx="500062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單箭頭接點 10"/>
          <p:cNvCxnSpPr>
            <a:stCxn id="5" idx="4"/>
            <a:endCxn id="7" idx="0"/>
          </p:cNvCxnSpPr>
          <p:nvPr/>
        </p:nvCxnSpPr>
        <p:spPr>
          <a:xfrm rot="5400000">
            <a:off x="5972176" y="3571875"/>
            <a:ext cx="571500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單箭頭接點 11"/>
          <p:cNvCxnSpPr>
            <a:stCxn id="5" idx="4"/>
            <a:endCxn id="8" idx="0"/>
          </p:cNvCxnSpPr>
          <p:nvPr/>
        </p:nvCxnSpPr>
        <p:spPr>
          <a:xfrm rot="16200000" flipH="1">
            <a:off x="6436519" y="3536157"/>
            <a:ext cx="571500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單箭頭接點 12"/>
          <p:cNvCxnSpPr>
            <a:cxnSpLocks noChangeShapeType="1"/>
            <a:stCxn id="19" idx="4"/>
            <a:endCxn id="8" idx="0"/>
          </p:cNvCxnSpPr>
          <p:nvPr/>
        </p:nvCxnSpPr>
        <p:spPr bwMode="auto">
          <a:xfrm flipH="1">
            <a:off x="6972300" y="3509963"/>
            <a:ext cx="593725" cy="549275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14" name="文字方塊 13"/>
          <p:cNvSpPr txBox="1"/>
          <p:nvPr/>
        </p:nvSpPr>
        <p:spPr>
          <a:xfrm>
            <a:off x="7281863" y="3716338"/>
            <a:ext cx="428625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400" dirty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</a:rPr>
              <a:t>f</a:t>
            </a:r>
            <a:endParaRPr kumimoji="0" lang="zh-TW" altLang="en-US" sz="2400" dirty="0">
              <a:solidFill>
                <a:schemeClr val="accent3">
                  <a:lumMod val="5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30735" name="文字方塊 14"/>
          <p:cNvSpPr txBox="1">
            <a:spLocks noChangeArrowheads="1"/>
          </p:cNvSpPr>
          <p:nvPr/>
        </p:nvSpPr>
        <p:spPr bwMode="auto">
          <a:xfrm flipH="1">
            <a:off x="6562725" y="3357563"/>
            <a:ext cx="357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400" b="1">
                <a:solidFill>
                  <a:srgbClr val="4F6228"/>
                </a:solidFill>
                <a:latin typeface="Calibri" pitchFamily="34" charset="0"/>
              </a:rPr>
              <a:t>e</a:t>
            </a:r>
          </a:p>
        </p:txBody>
      </p:sp>
      <p:sp>
        <p:nvSpPr>
          <p:cNvPr id="16" name="橢圓 15"/>
          <p:cNvSpPr/>
          <p:nvPr/>
        </p:nvSpPr>
        <p:spPr>
          <a:xfrm>
            <a:off x="6757988" y="2143125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TW" b="1">
                <a:solidFill>
                  <a:schemeClr val="accent2"/>
                </a:solidFill>
                <a:latin typeface="Calibri" pitchFamily="34" charset="0"/>
              </a:rPr>
              <a:t>a</a:t>
            </a:r>
          </a:p>
        </p:txBody>
      </p:sp>
      <p:cxnSp>
        <p:nvCxnSpPr>
          <p:cNvPr id="17" name="直線單箭頭接點 16"/>
          <p:cNvCxnSpPr>
            <a:stCxn id="16" idx="4"/>
            <a:endCxn id="5" idx="0"/>
          </p:cNvCxnSpPr>
          <p:nvPr/>
        </p:nvCxnSpPr>
        <p:spPr>
          <a:xfrm rot="5400000">
            <a:off x="6472237" y="2571751"/>
            <a:ext cx="500063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單箭頭接點 17"/>
          <p:cNvCxnSpPr>
            <a:stCxn id="4" idx="4"/>
            <a:endCxn id="6" idx="0"/>
          </p:cNvCxnSpPr>
          <p:nvPr/>
        </p:nvCxnSpPr>
        <p:spPr>
          <a:xfrm>
            <a:off x="7392988" y="1655763"/>
            <a:ext cx="500062" cy="4746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橢圓 18"/>
          <p:cNvSpPr/>
          <p:nvPr/>
        </p:nvSpPr>
        <p:spPr>
          <a:xfrm>
            <a:off x="7351713" y="3068638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TW" b="1">
                <a:solidFill>
                  <a:schemeClr val="accent2"/>
                </a:solidFill>
                <a:latin typeface="Calibri" pitchFamily="34" charset="0"/>
              </a:rPr>
              <a:t>u</a:t>
            </a:r>
          </a:p>
        </p:txBody>
      </p:sp>
      <p:cxnSp>
        <p:nvCxnSpPr>
          <p:cNvPr id="30740" name="直線單箭頭接點 19"/>
          <p:cNvCxnSpPr>
            <a:cxnSpLocks noChangeShapeType="1"/>
            <a:stCxn id="16" idx="4"/>
            <a:endCxn id="19" idx="0"/>
          </p:cNvCxnSpPr>
          <p:nvPr/>
        </p:nvCxnSpPr>
        <p:spPr bwMode="auto">
          <a:xfrm>
            <a:off x="6972300" y="2584450"/>
            <a:ext cx="593725" cy="471488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cxnSp>
        <p:nvCxnSpPr>
          <p:cNvPr id="21" name="弧形接點 20"/>
          <p:cNvCxnSpPr>
            <a:stCxn id="4" idx="2"/>
            <a:endCxn id="7" idx="2"/>
          </p:cNvCxnSpPr>
          <p:nvPr/>
        </p:nvCxnSpPr>
        <p:spPr>
          <a:xfrm rot="10800000" flipV="1">
            <a:off x="5829300" y="1428750"/>
            <a:ext cx="1349375" cy="2857500"/>
          </a:xfrm>
          <a:prstGeom prst="curvedConnector3">
            <a:avLst>
              <a:gd name="adj1" fmla="val 116950"/>
            </a:avLst>
          </a:prstGeom>
          <a:ln w="38100">
            <a:solidFill>
              <a:srgbClr val="92D05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橢圓 21"/>
          <p:cNvSpPr/>
          <p:nvPr/>
        </p:nvSpPr>
        <p:spPr>
          <a:xfrm>
            <a:off x="6321425" y="5000625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/>
          </a:p>
        </p:txBody>
      </p:sp>
      <p:cxnSp>
        <p:nvCxnSpPr>
          <p:cNvPr id="23" name="直線單箭頭接點 22"/>
          <p:cNvCxnSpPr>
            <a:stCxn id="8" idx="4"/>
            <a:endCxn id="22" idx="0"/>
          </p:cNvCxnSpPr>
          <p:nvPr/>
        </p:nvCxnSpPr>
        <p:spPr>
          <a:xfrm rot="5400000">
            <a:off x="6503988" y="4532313"/>
            <a:ext cx="500062" cy="4365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橢圓 23"/>
          <p:cNvSpPr/>
          <p:nvPr/>
        </p:nvSpPr>
        <p:spPr>
          <a:xfrm>
            <a:off x="7178675" y="5000625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/>
          </a:p>
        </p:txBody>
      </p:sp>
      <p:cxnSp>
        <p:nvCxnSpPr>
          <p:cNvPr id="25" name="直線單箭頭接點 24"/>
          <p:cNvCxnSpPr>
            <a:stCxn id="8" idx="4"/>
            <a:endCxn id="24" idx="0"/>
          </p:cNvCxnSpPr>
          <p:nvPr/>
        </p:nvCxnSpPr>
        <p:spPr>
          <a:xfrm rot="16200000" flipH="1">
            <a:off x="6932613" y="4540250"/>
            <a:ext cx="500062" cy="4206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單箭頭接點 25"/>
          <p:cNvCxnSpPr>
            <a:stCxn id="6" idx="2"/>
            <a:endCxn id="16" idx="6"/>
          </p:cNvCxnSpPr>
          <p:nvPr/>
        </p:nvCxnSpPr>
        <p:spPr>
          <a:xfrm rot="10800000">
            <a:off x="7186613" y="2357438"/>
            <a:ext cx="492125" cy="1587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47" name="直線單箭頭接點 26"/>
          <p:cNvCxnSpPr>
            <a:cxnSpLocks noChangeShapeType="1"/>
            <a:stCxn id="6" idx="5"/>
            <a:endCxn id="19" idx="7"/>
          </p:cNvCxnSpPr>
          <p:nvPr/>
        </p:nvCxnSpPr>
        <p:spPr bwMode="auto">
          <a:xfrm flipH="1">
            <a:off x="7716838" y="2520950"/>
            <a:ext cx="327025" cy="598488"/>
          </a:xfrm>
          <a:prstGeom prst="straightConnector1">
            <a:avLst/>
          </a:prstGeom>
          <a:noFill/>
          <a:ln w="38100" algn="ctr">
            <a:solidFill>
              <a:srgbClr val="92D050"/>
            </a:solidFill>
            <a:round/>
            <a:headEnd/>
            <a:tailEnd type="arrow" w="med" len="med"/>
          </a:ln>
        </p:spPr>
      </p:cxnSp>
      <p:cxnSp>
        <p:nvCxnSpPr>
          <p:cNvPr id="28" name="弧形接點 136"/>
          <p:cNvCxnSpPr>
            <a:stCxn id="22" idx="3"/>
            <a:endCxn id="5" idx="2"/>
          </p:cNvCxnSpPr>
          <p:nvPr/>
        </p:nvCxnSpPr>
        <p:spPr>
          <a:xfrm rot="5400000" flipH="1">
            <a:off x="5280819" y="4263231"/>
            <a:ext cx="2079625" cy="125413"/>
          </a:xfrm>
          <a:prstGeom prst="curvedConnector4">
            <a:avLst>
              <a:gd name="adj1" fmla="val -14006"/>
              <a:gd name="adj2" fmla="val 732986"/>
            </a:avLst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17" name="群組 93"/>
          <p:cNvGrpSpPr>
            <a:grpSpLocks/>
          </p:cNvGrpSpPr>
          <p:nvPr/>
        </p:nvGrpSpPr>
        <p:grpSpPr bwMode="auto">
          <a:xfrm>
            <a:off x="6535738" y="3714750"/>
            <a:ext cx="500062" cy="285750"/>
            <a:chOff x="5786446" y="2928934"/>
            <a:chExt cx="500066" cy="571504"/>
          </a:xfrm>
        </p:grpSpPr>
        <p:cxnSp>
          <p:nvCxnSpPr>
            <p:cNvPr id="30" name="直線接點 29"/>
            <p:cNvCxnSpPr/>
            <p:nvPr/>
          </p:nvCxnSpPr>
          <p:spPr>
            <a:xfrm rot="16200000" flipH="1">
              <a:off x="5750727" y="2964653"/>
              <a:ext cx="571504" cy="500066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 rot="5400000">
              <a:off x="5715009" y="3000371"/>
              <a:ext cx="571504" cy="42862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2" name="弧形接點 136"/>
          <p:cNvCxnSpPr>
            <a:cxnSpLocks noChangeShapeType="1"/>
            <a:endCxn id="5" idx="0"/>
          </p:cNvCxnSpPr>
          <p:nvPr/>
        </p:nvCxnSpPr>
        <p:spPr bwMode="auto">
          <a:xfrm rot="5400000" flipH="1">
            <a:off x="5978525" y="3552826"/>
            <a:ext cx="2154237" cy="1166812"/>
          </a:xfrm>
          <a:prstGeom prst="curvedConnector3">
            <a:avLst>
              <a:gd name="adj1" fmla="val 110023"/>
            </a:avLst>
          </a:prstGeom>
          <a:noFill/>
          <a:ln w="38100" algn="ctr">
            <a:solidFill>
              <a:srgbClr val="92D050"/>
            </a:solidFill>
            <a:round/>
            <a:headEnd/>
            <a:tailEnd type="arrow" w="med" len="med"/>
          </a:ln>
        </p:spPr>
      </p:cxnSp>
      <p:sp>
        <p:nvSpPr>
          <p:cNvPr id="40" name="橢圓 39"/>
          <p:cNvSpPr/>
          <p:nvPr/>
        </p:nvSpPr>
        <p:spPr>
          <a:xfrm>
            <a:off x="7186613" y="5786438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/>
          </a:p>
        </p:txBody>
      </p:sp>
      <p:cxnSp>
        <p:nvCxnSpPr>
          <p:cNvPr id="41" name="直線單箭頭接點 40"/>
          <p:cNvCxnSpPr>
            <a:stCxn id="24" idx="4"/>
            <a:endCxn id="40" idx="0"/>
          </p:cNvCxnSpPr>
          <p:nvPr/>
        </p:nvCxnSpPr>
        <p:spPr>
          <a:xfrm rot="16200000" flipH="1">
            <a:off x="7218363" y="5603875"/>
            <a:ext cx="357188" cy="79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53" name="文字方塊 13"/>
          <p:cNvSpPr txBox="1">
            <a:spLocks noChangeArrowheads="1"/>
          </p:cNvSpPr>
          <p:nvPr/>
        </p:nvSpPr>
        <p:spPr bwMode="auto">
          <a:xfrm>
            <a:off x="7854950" y="4221163"/>
            <a:ext cx="428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400">
                <a:solidFill>
                  <a:srgbClr val="4F6228"/>
                </a:solidFill>
                <a:latin typeface="Calibri" pitchFamily="34" charset="0"/>
              </a:rPr>
              <a:t>x</a:t>
            </a:r>
          </a:p>
        </p:txBody>
      </p:sp>
      <p:sp>
        <p:nvSpPr>
          <p:cNvPr id="30754" name="文字方塊 13"/>
          <p:cNvSpPr txBox="1">
            <a:spLocks noChangeArrowheads="1"/>
          </p:cNvSpPr>
          <p:nvPr/>
        </p:nvSpPr>
        <p:spPr bwMode="auto">
          <a:xfrm>
            <a:off x="7566025" y="5084763"/>
            <a:ext cx="936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1600" b="1">
                <a:solidFill>
                  <a:srgbClr val="D00500"/>
                </a:solidFill>
                <a:latin typeface="Calibri" pitchFamily="34" charset="0"/>
              </a:rPr>
              <a:t>head(x)</a:t>
            </a:r>
          </a:p>
        </p:txBody>
      </p:sp>
      <p:sp>
        <p:nvSpPr>
          <p:cNvPr id="30755" name="文字方塊 13"/>
          <p:cNvSpPr txBox="1">
            <a:spLocks noChangeArrowheads="1"/>
          </p:cNvSpPr>
          <p:nvPr/>
        </p:nvSpPr>
        <p:spPr bwMode="auto">
          <a:xfrm>
            <a:off x="6588125" y="3068638"/>
            <a:ext cx="936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1600" b="1">
                <a:solidFill>
                  <a:srgbClr val="D00500"/>
                </a:solidFill>
                <a:latin typeface="Calibri" pitchFamily="34" charset="0"/>
              </a:rPr>
              <a:t>tail(x)</a:t>
            </a:r>
          </a:p>
        </p:txBody>
      </p:sp>
      <p:sp>
        <p:nvSpPr>
          <p:cNvPr id="30756" name="文字方塊 13"/>
          <p:cNvSpPr txBox="1">
            <a:spLocks noChangeArrowheads="1"/>
          </p:cNvSpPr>
          <p:nvPr/>
        </p:nvSpPr>
        <p:spPr bwMode="auto">
          <a:xfrm>
            <a:off x="7135813" y="4076700"/>
            <a:ext cx="936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1600" b="1">
                <a:solidFill>
                  <a:srgbClr val="D00500"/>
                </a:solidFill>
                <a:latin typeface="Calibri" pitchFamily="34" charset="0"/>
              </a:rPr>
              <a:t>tail(f)</a:t>
            </a:r>
          </a:p>
        </p:txBody>
      </p:sp>
      <p:sp>
        <p:nvSpPr>
          <p:cNvPr id="30757" name="文字方塊 13"/>
          <p:cNvSpPr txBox="1">
            <a:spLocks noChangeArrowheads="1"/>
          </p:cNvSpPr>
          <p:nvPr/>
        </p:nvSpPr>
        <p:spPr bwMode="auto">
          <a:xfrm>
            <a:off x="4975225" y="2155825"/>
            <a:ext cx="18002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1600" b="1">
                <a:solidFill>
                  <a:srgbClr val="D00500"/>
                </a:solidFill>
                <a:latin typeface="Calibri" pitchFamily="34" charset="0"/>
              </a:rPr>
              <a:t>lca(head(f),tail(f))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ALGO Main(</a:t>
            </a:r>
            <a:r>
              <a:rPr lang="en-US" altLang="zh-TW" i="1" smtClean="0"/>
              <a:t>G</a:t>
            </a:r>
            <a:r>
              <a:rPr lang="en-US" altLang="zh-TW" smtClean="0"/>
              <a:t>,</a:t>
            </a:r>
            <a:r>
              <a:rPr lang="en-US" altLang="zh-TW" i="1" smtClean="0"/>
              <a:t>r</a:t>
            </a:r>
            <a:r>
              <a:rPr lang="en-US" altLang="zh-TW" smtClean="0"/>
              <a:t>)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zh-TW" smtClean="0"/>
          </a:p>
          <a:p>
            <a:pPr eaLnBrk="1" hangingPunct="1"/>
            <a:endParaRPr lang="en-US" altLang="zh-TW" smtClean="0"/>
          </a:p>
          <a:p>
            <a:pPr eaLnBrk="1" hangingPunct="1"/>
            <a:endParaRPr lang="en-US" altLang="zh-TW" smtClean="0"/>
          </a:p>
          <a:p>
            <a:pPr eaLnBrk="1" hangingPunct="1"/>
            <a:endParaRPr lang="en-US" altLang="zh-TW" smtClean="0"/>
          </a:p>
          <a:p>
            <a:pPr eaLnBrk="1" hangingPunct="1"/>
            <a:endParaRPr lang="en-US" altLang="zh-TW" sz="2000" smtClean="0"/>
          </a:p>
          <a:p>
            <a:pPr eaLnBrk="1" hangingPunct="1"/>
            <a:endParaRPr lang="en-US" altLang="zh-TW" sz="2000" smtClean="0"/>
          </a:p>
          <a:p>
            <a:pPr eaLnBrk="1" hangingPunct="1"/>
            <a:r>
              <a:rPr lang="en-US" altLang="zh-TW" sz="2000" smtClean="0"/>
              <a:t>The first edge in the first list of NB is the one having tail node with the least postorder number.</a:t>
            </a:r>
          </a:p>
          <a:p>
            <a:pPr eaLnBrk="1" hangingPunct="1"/>
            <a:r>
              <a:rPr lang="en-US" altLang="zh-TW" sz="2000" i="1" smtClean="0"/>
              <a:t>CHANGES</a:t>
            </a:r>
            <a:r>
              <a:rPr lang="en-US" altLang="zh-TW" sz="2000" smtClean="0"/>
              <a:t> is used to store the differences from the last spanning tree generated</a:t>
            </a:r>
          </a:p>
        </p:txBody>
      </p:sp>
      <p:pic>
        <p:nvPicPr>
          <p:cNvPr id="3174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" y="1971675"/>
            <a:ext cx="6264275" cy="232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973138" y="3789363"/>
            <a:ext cx="5975350" cy="287337"/>
          </a:xfrm>
          <a:prstGeom prst="rect">
            <a:avLst/>
          </a:prstGeom>
          <a:noFill/>
          <a:ln w="25400">
            <a:solidFill>
              <a:srgbClr val="BE121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ALGO Gen(T)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pic>
        <p:nvPicPr>
          <p:cNvPr id="32771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1341438"/>
            <a:ext cx="4800600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2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4127500"/>
            <a:ext cx="4800600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3" name="Rectangle 9"/>
          <p:cNvSpPr>
            <a:spLocks noChangeArrowheads="1"/>
          </p:cNvSpPr>
          <p:nvPr/>
        </p:nvSpPr>
        <p:spPr bwMode="auto">
          <a:xfrm>
            <a:off x="1187450" y="5734050"/>
            <a:ext cx="71438" cy="714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900113" y="4868863"/>
            <a:ext cx="4535487" cy="215900"/>
          </a:xfrm>
          <a:prstGeom prst="rect">
            <a:avLst/>
          </a:prstGeom>
          <a:noFill/>
          <a:ln w="25400">
            <a:solidFill>
              <a:srgbClr val="BE121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900113" y="4149725"/>
            <a:ext cx="4535487" cy="215900"/>
          </a:xfrm>
          <a:prstGeom prst="rect">
            <a:avLst/>
          </a:prstGeom>
          <a:noFill/>
          <a:ln w="25400">
            <a:solidFill>
              <a:srgbClr val="BE121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900113" y="2060575"/>
            <a:ext cx="4535487" cy="2089150"/>
          </a:xfrm>
          <a:prstGeom prst="rect">
            <a:avLst/>
          </a:prstGeom>
          <a:noFill/>
          <a:ln w="254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900113" y="5084763"/>
            <a:ext cx="4535487" cy="1368425"/>
          </a:xfrm>
          <a:prstGeom prst="rect">
            <a:avLst/>
          </a:prstGeom>
          <a:noFill/>
          <a:ln w="254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78" name="Oval 14"/>
          <p:cNvSpPr>
            <a:spLocks noChangeArrowheads="1"/>
          </p:cNvSpPr>
          <p:nvPr/>
        </p:nvSpPr>
        <p:spPr bwMode="auto">
          <a:xfrm>
            <a:off x="5507038" y="2420938"/>
            <a:ext cx="433387" cy="431800"/>
          </a:xfrm>
          <a:prstGeom prst="ellips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2200" b="1" i="1">
                <a:latin typeface="Times New Roman" pitchFamily="18" charset="0"/>
              </a:rPr>
              <a:t>b</a:t>
            </a:r>
            <a:r>
              <a:rPr lang="en-US" altLang="zh-TW" sz="2200" b="1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11279" name="Oval 15"/>
          <p:cNvSpPr>
            <a:spLocks noChangeArrowheads="1"/>
          </p:cNvSpPr>
          <p:nvPr/>
        </p:nvSpPr>
        <p:spPr bwMode="auto">
          <a:xfrm>
            <a:off x="5507038" y="5445125"/>
            <a:ext cx="433387" cy="431800"/>
          </a:xfrm>
          <a:prstGeom prst="ellips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2200" b="1" i="1">
                <a:latin typeface="Times New Roman" pitchFamily="18" charset="0"/>
              </a:rPr>
              <a:t>b</a:t>
            </a:r>
            <a:r>
              <a:rPr lang="en-US" altLang="zh-TW" sz="2200" b="1" i="1" baseline="-25000">
                <a:latin typeface="Times New Roman" pitchFamily="18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4" grpId="0" animBg="1"/>
      <p:bldP spid="11275" grpId="0" animBg="1"/>
      <p:bldP spid="11276" grpId="0" animBg="1"/>
      <p:bldP spid="11277" grpId="0" animBg="1"/>
      <p:bldP spid="11278" grpId="0" animBg="1"/>
      <p:bldP spid="1127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600" smtClean="0"/>
              <a:t>ALGO Compute-back-to-nonback(f,T)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800" smtClean="0"/>
              <a:t>The sets </a:t>
            </a:r>
            <a:r>
              <a:rPr lang="en-US" altLang="zh-TW" sz="2800" i="1" smtClean="0"/>
              <a:t>NB</a:t>
            </a:r>
            <a:r>
              <a:rPr lang="en-US" altLang="zh-TW" sz="2800" smtClean="0"/>
              <a:t> and </a:t>
            </a:r>
            <a:r>
              <a:rPr lang="en-US" altLang="zh-TW" sz="2800" i="1" smtClean="0"/>
              <a:t>B</a:t>
            </a:r>
            <a:r>
              <a:rPr lang="en-US" altLang="zh-TW" sz="2800" smtClean="0"/>
              <a:t> are updated at every exchange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smtClean="0"/>
              <a:t>transferring edges from </a:t>
            </a:r>
            <a:r>
              <a:rPr lang="en-US" altLang="zh-TW" sz="2400" i="1" smtClean="0"/>
              <a:t>B</a:t>
            </a:r>
            <a:r>
              <a:rPr lang="en-US" altLang="zh-TW" sz="2400" smtClean="0"/>
              <a:t> to </a:t>
            </a:r>
            <a:r>
              <a:rPr lang="en-US" altLang="zh-TW" sz="2400" i="1" smtClean="0"/>
              <a:t>NB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smtClean="0"/>
              <a:t>Removal of edges from </a:t>
            </a:r>
            <a:r>
              <a:rPr lang="en-US" altLang="zh-TW" sz="2400" i="1" smtClean="0"/>
              <a:t>B</a:t>
            </a:r>
            <a:r>
              <a:rPr lang="en-US" altLang="zh-TW" sz="2400" smtClean="0"/>
              <a:t> and </a:t>
            </a:r>
            <a:r>
              <a:rPr lang="en-US" altLang="zh-TW" sz="2400" i="1" smtClean="0"/>
              <a:t>NB</a:t>
            </a:r>
          </a:p>
          <a:p>
            <a:pPr lvl="1" eaLnBrk="1" hangingPunct="1">
              <a:lnSpc>
                <a:spcPct val="90000"/>
              </a:lnSpc>
            </a:pPr>
            <a:endParaRPr lang="en-US" altLang="zh-TW" sz="2400" i="1" smtClean="0"/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/>
              <a:t>Data structure for </a:t>
            </a:r>
            <a:r>
              <a:rPr lang="en-US" altLang="zh-TW" sz="2800" i="1" smtClean="0"/>
              <a:t>B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smtClean="0"/>
              <a:t>For each node </a:t>
            </a:r>
            <a:r>
              <a:rPr lang="en-US" altLang="zh-TW" sz="2400" i="1" smtClean="0"/>
              <a:t>v</a:t>
            </a:r>
            <a:r>
              <a:rPr lang="en-US" altLang="zh-TW" sz="2400" smtClean="0"/>
              <a:t> of </a:t>
            </a:r>
            <a:r>
              <a:rPr lang="en-US" altLang="zh-TW" sz="2400" i="1" smtClean="0"/>
              <a:t>G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2000" i="1" smtClean="0"/>
              <a:t>B[v]: </a:t>
            </a:r>
            <a:r>
              <a:rPr lang="en-US" altLang="zh-TW" sz="2000" smtClean="0"/>
              <a:t>a list of nontree back edges in </a:t>
            </a:r>
            <a:r>
              <a:rPr lang="en-US" altLang="zh-TW" sz="2000" i="1" smtClean="0"/>
              <a:t>B</a:t>
            </a:r>
            <a:r>
              <a:rPr lang="en-US" altLang="zh-TW" sz="2000" smtClean="0"/>
              <a:t> having head vertex </a:t>
            </a:r>
            <a:r>
              <a:rPr lang="en-US" altLang="zh-TW" sz="2000" i="1" smtClean="0"/>
              <a:t>v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2000" i="1" smtClean="0"/>
              <a:t>A[v][p]</a:t>
            </a:r>
            <a:r>
              <a:rPr lang="en-US" altLang="zh-TW" sz="2000" smtClean="0"/>
              <a:t>: each element points to the first edge in its list which is incident upon a proper ancestor of node p</a:t>
            </a:r>
            <a:endParaRPr lang="en-US" altLang="zh-TW" sz="2000" i="1" smtClean="0"/>
          </a:p>
          <a:p>
            <a:pPr lvl="2" eaLnBrk="1" hangingPunct="1">
              <a:lnSpc>
                <a:spcPct val="90000"/>
              </a:lnSpc>
            </a:pPr>
            <a:r>
              <a:rPr lang="en-US" altLang="zh-TW" sz="2000" i="1" smtClean="0"/>
              <a:t>BASE[v]</a:t>
            </a:r>
            <a:r>
              <a:rPr lang="en-US" altLang="zh-TW" sz="2000" smtClean="0"/>
              <a:t>: initialized to be </a:t>
            </a:r>
            <a:r>
              <a:rPr lang="en-US" altLang="zh-TW" sz="2000" i="1" smtClean="0"/>
              <a:t>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18488" cy="1143000"/>
          </a:xfrm>
        </p:spPr>
        <p:txBody>
          <a:bodyPr/>
          <a:lstStyle/>
          <a:p>
            <a:pPr eaLnBrk="1" hangingPunct="1"/>
            <a:r>
              <a:rPr lang="en-US" altLang="zh-TW" sz="3600" smtClean="0"/>
              <a:t>ALGO Compute-back-to-nonback(f,T)</a:t>
            </a:r>
            <a:br>
              <a:rPr lang="en-US" altLang="zh-TW" sz="3600" smtClean="0"/>
            </a:br>
            <a:r>
              <a:rPr lang="en-US" altLang="zh-TW" sz="2000" smtClean="0"/>
              <a:t>(cont’d)</a:t>
            </a:r>
            <a:endParaRPr lang="en-US" altLang="zh-TW" sz="3600" smtClean="0"/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pic>
        <p:nvPicPr>
          <p:cNvPr id="3481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1700213"/>
            <a:ext cx="5832475" cy="433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Reference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1800" smtClean="0"/>
              <a:t>H. N. Gabow and E. W. Myers: Finding all spanning trees of directed and undirected graphs, </a:t>
            </a:r>
            <a:r>
              <a:rPr lang="en-US" altLang="zh-TW" sz="1800" i="1" smtClean="0"/>
              <a:t>SIAM J</a:t>
            </a:r>
            <a:r>
              <a:rPr lang="en-US" altLang="zh-TW" sz="1800" smtClean="0"/>
              <a:t>. </a:t>
            </a:r>
            <a:r>
              <a:rPr lang="en-US" altLang="zh-TW" sz="1800" i="1" smtClean="0"/>
              <a:t>Comput</a:t>
            </a:r>
            <a:r>
              <a:rPr lang="en-US" altLang="zh-TW" sz="1800" smtClean="0"/>
              <a:t>., Vol. 7, No. 3, 1978.</a:t>
            </a:r>
          </a:p>
          <a:p>
            <a:pPr eaLnBrk="1" hangingPunct="1"/>
            <a:r>
              <a:rPr lang="en-US" altLang="zh-TW" sz="1800" smtClean="0"/>
              <a:t>S. Kapoor, V. Kumar, and H. Ramesh: An algorithm for generating all spanning trees of directed graphs, Proceedings of the Workshop on Algorithms and Data Structures, LNCS, Vol. 955, Springer-Verlag, Berlin, pp. 428–439, 1995.</a:t>
            </a:r>
          </a:p>
          <a:p>
            <a:pPr eaLnBrk="1" hangingPunct="1"/>
            <a:r>
              <a:rPr lang="en-US" altLang="zh-TW" sz="1800" b="1" smtClean="0"/>
              <a:t>S. Kapoor and H. Ramesh: Algorithms for generating all spanning trees of undirected and weighted graphs, SIAM J. Comput., Vol. 24, No. 2, 1995.</a:t>
            </a:r>
          </a:p>
          <a:p>
            <a:pPr eaLnBrk="1" hangingPunct="1"/>
            <a:r>
              <a:rPr lang="en-US" altLang="zh-TW" sz="1800" smtClean="0"/>
              <a:t>W. Mayeda: Graph Theory, Wiley, New York, 1972.</a:t>
            </a:r>
          </a:p>
          <a:p>
            <a:pPr eaLnBrk="1" hangingPunct="1"/>
            <a:r>
              <a:rPr lang="en-US" altLang="zh-TW" sz="1800" smtClean="0"/>
              <a:t>S. Shinoda: Finding all possible directed trees of a directed graph, Electron Comm. Japan, Vol. 51-A, pp. 45–47, 1968.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TW" sz="3700" smtClean="0"/>
              <a:t>An Algorithm for enumerating All Spanning Trees of a Directed Graph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7550" y="3390900"/>
            <a:ext cx="6400800" cy="504825"/>
          </a:xfrm>
        </p:spPr>
        <p:txBody>
          <a:bodyPr/>
          <a:lstStyle/>
          <a:p>
            <a:pPr algn="r" eaLnBrk="1" hangingPunct="1"/>
            <a:r>
              <a:rPr lang="en-US" altLang="zh-TW" sz="2800" smtClean="0"/>
              <a:t>--- S. Kapoor and H. Ramesh</a:t>
            </a:r>
          </a:p>
        </p:txBody>
      </p:sp>
      <p:sp>
        <p:nvSpPr>
          <p:cNvPr id="35843" name="Text Box 4"/>
          <p:cNvSpPr txBox="1">
            <a:spLocks noChangeArrowheads="1"/>
          </p:cNvSpPr>
          <p:nvPr/>
        </p:nvSpPr>
        <p:spPr bwMode="auto">
          <a:xfrm>
            <a:off x="2700338" y="3921125"/>
            <a:ext cx="56896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zh-TW" sz="2200" b="1"/>
              <a:t>Speaker: </a:t>
            </a:r>
            <a:r>
              <a:rPr lang="zh-TW" altLang="en-US" sz="2200" b="1"/>
              <a:t>莊秋芸</a:t>
            </a:r>
            <a:r>
              <a:rPr lang="en-US" altLang="zh-TW" sz="2200" b="1" baseline="3000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等腰三角形 15"/>
          <p:cNvSpPr/>
          <p:nvPr/>
        </p:nvSpPr>
        <p:spPr>
          <a:xfrm>
            <a:off x="5370513" y="4586288"/>
            <a:ext cx="1571625" cy="1357312"/>
          </a:xfrm>
          <a:prstGeom prst="triangl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36866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PROPERTY 4</a:t>
            </a:r>
            <a:endParaRPr lang="zh-TW" altLang="en-US" smtClean="0"/>
          </a:p>
        </p:txBody>
      </p:sp>
      <p:sp>
        <p:nvSpPr>
          <p:cNvPr id="6" name="橢圓 5"/>
          <p:cNvSpPr/>
          <p:nvPr/>
        </p:nvSpPr>
        <p:spPr>
          <a:xfrm>
            <a:off x="6942138" y="3800475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u</a:t>
            </a:r>
            <a:endParaRPr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5942013" y="4229100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v</a:t>
            </a:r>
            <a:endParaRPr lang="zh-TW" altLang="en-US" dirty="0"/>
          </a:p>
        </p:txBody>
      </p:sp>
      <p:sp>
        <p:nvSpPr>
          <p:cNvPr id="36869" name="文字方塊 10"/>
          <p:cNvSpPr txBox="1">
            <a:spLocks noChangeArrowheads="1"/>
          </p:cNvSpPr>
          <p:nvPr/>
        </p:nvSpPr>
        <p:spPr bwMode="auto">
          <a:xfrm>
            <a:off x="6584950" y="4014788"/>
            <a:ext cx="428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/>
              <a:t>f</a:t>
            </a:r>
            <a:endParaRPr lang="zh-TW" altLang="en-US"/>
          </a:p>
        </p:txBody>
      </p:sp>
      <p:sp>
        <p:nvSpPr>
          <p:cNvPr id="17" name="橢圓 16"/>
          <p:cNvSpPr/>
          <p:nvPr/>
        </p:nvSpPr>
        <p:spPr>
          <a:xfrm>
            <a:off x="6800850" y="2306638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36871" name="文字方塊 17"/>
          <p:cNvSpPr txBox="1">
            <a:spLocks noChangeArrowheads="1"/>
          </p:cNvSpPr>
          <p:nvPr/>
        </p:nvSpPr>
        <p:spPr bwMode="auto">
          <a:xfrm>
            <a:off x="7229475" y="2306638"/>
            <a:ext cx="1143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/>
              <a:t>lca(u,v)</a:t>
            </a:r>
            <a:endParaRPr lang="zh-TW" altLang="en-US"/>
          </a:p>
        </p:txBody>
      </p:sp>
      <p:cxnSp>
        <p:nvCxnSpPr>
          <p:cNvPr id="20" name="弧形接點 19"/>
          <p:cNvCxnSpPr>
            <a:stCxn id="17" idx="4"/>
            <a:endCxn id="6" idx="0"/>
          </p:cNvCxnSpPr>
          <p:nvPr/>
        </p:nvCxnSpPr>
        <p:spPr>
          <a:xfrm rot="16200000" flipH="1">
            <a:off x="6553201" y="3197225"/>
            <a:ext cx="1065212" cy="141287"/>
          </a:xfrm>
          <a:prstGeom prst="curvedConnector3">
            <a:avLst>
              <a:gd name="adj1" fmla="val 50000"/>
            </a:avLst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弧形接點 32"/>
          <p:cNvCxnSpPr>
            <a:stCxn id="17" idx="3"/>
            <a:endCxn id="8" idx="0"/>
          </p:cNvCxnSpPr>
          <p:nvPr/>
        </p:nvCxnSpPr>
        <p:spPr>
          <a:xfrm rot="5400000">
            <a:off x="5732463" y="3097212"/>
            <a:ext cx="1555750" cy="708025"/>
          </a:xfrm>
          <a:prstGeom prst="curvedConnector3">
            <a:avLst>
              <a:gd name="adj1" fmla="val 50000"/>
            </a:avLst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橢圓 46"/>
          <p:cNvSpPr/>
          <p:nvPr/>
        </p:nvSpPr>
        <p:spPr>
          <a:xfrm>
            <a:off x="5872163" y="5235575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 dirty="0"/>
          </a:p>
        </p:txBody>
      </p:sp>
      <p:cxnSp>
        <p:nvCxnSpPr>
          <p:cNvPr id="73" name="弧形接點 72"/>
          <p:cNvCxnSpPr>
            <a:stCxn id="8" idx="4"/>
          </p:cNvCxnSpPr>
          <p:nvPr/>
        </p:nvCxnSpPr>
        <p:spPr>
          <a:xfrm rot="5400000">
            <a:off x="5796757" y="4876006"/>
            <a:ext cx="577850" cy="141287"/>
          </a:xfrm>
          <a:prstGeom prst="curvedConnector3">
            <a:avLst>
              <a:gd name="adj1" fmla="val 62167"/>
            </a:avLst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手繪多邊形 81"/>
          <p:cNvSpPr/>
          <p:nvPr/>
        </p:nvSpPr>
        <p:spPr>
          <a:xfrm>
            <a:off x="6286500" y="3143250"/>
            <a:ext cx="2292350" cy="2306638"/>
          </a:xfrm>
          <a:custGeom>
            <a:avLst/>
            <a:gdLst>
              <a:gd name="connsiteX0" fmla="*/ 0 w 2293033"/>
              <a:gd name="connsiteY0" fmla="*/ 2307102 h 2307102"/>
              <a:gd name="connsiteX1" fmla="*/ 2166424 w 2293033"/>
              <a:gd name="connsiteY1" fmla="*/ 829994 h 2307102"/>
              <a:gd name="connsiteX2" fmla="*/ 759655 w 2293033"/>
              <a:gd name="connsiteY2" fmla="*/ 0 h 2307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3033" h="2307102">
                <a:moveTo>
                  <a:pt x="0" y="2307102"/>
                </a:moveTo>
                <a:cubicBezTo>
                  <a:pt x="1019907" y="1760806"/>
                  <a:pt x="2039815" y="1214511"/>
                  <a:pt x="2166424" y="829994"/>
                </a:cubicBezTo>
                <a:cubicBezTo>
                  <a:pt x="2293033" y="445477"/>
                  <a:pt x="1526344" y="222738"/>
                  <a:pt x="759655" y="0"/>
                </a:cubicBezTo>
              </a:path>
            </a:pathLst>
          </a:cu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grpSp>
        <p:nvGrpSpPr>
          <p:cNvPr id="36877" name="群組 93"/>
          <p:cNvGrpSpPr>
            <a:grpSpLocks/>
          </p:cNvGrpSpPr>
          <p:nvPr/>
        </p:nvGrpSpPr>
        <p:grpSpPr bwMode="auto">
          <a:xfrm>
            <a:off x="8229600" y="3806825"/>
            <a:ext cx="500063" cy="285750"/>
            <a:chOff x="5786446" y="2928934"/>
            <a:chExt cx="500066" cy="571504"/>
          </a:xfrm>
        </p:grpSpPr>
        <p:cxnSp>
          <p:nvCxnSpPr>
            <p:cNvPr id="85" name="直線接點 84"/>
            <p:cNvCxnSpPr/>
            <p:nvPr/>
          </p:nvCxnSpPr>
          <p:spPr>
            <a:xfrm rot="16200000" flipH="1">
              <a:off x="5750728" y="2964652"/>
              <a:ext cx="571504" cy="500066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接點 85"/>
            <p:cNvCxnSpPr/>
            <p:nvPr/>
          </p:nvCxnSpPr>
          <p:spPr>
            <a:xfrm rot="5400000">
              <a:off x="5715008" y="3000371"/>
              <a:ext cx="571504" cy="42862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878" name="矩形 94"/>
          <p:cNvSpPr>
            <a:spLocks noChangeArrowheads="1"/>
          </p:cNvSpPr>
          <p:nvPr/>
        </p:nvSpPr>
        <p:spPr bwMode="auto">
          <a:xfrm>
            <a:off x="642938" y="2000250"/>
            <a:ext cx="4071937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800" i="1"/>
              <a:t>If  f =(u, v) is an edge in NB and b=lca (u,v) in SD</a:t>
            </a:r>
            <a:r>
              <a:rPr lang="en-US" altLang="zh-TW" sz="2800" i="1" baseline="-25000"/>
              <a:t>a</a:t>
            </a:r>
            <a:r>
              <a:rPr lang="en-US" altLang="zh-TW" sz="2800" i="1"/>
              <a:t>,</a:t>
            </a:r>
          </a:p>
          <a:p>
            <a:r>
              <a:rPr lang="en-US" altLang="zh-TW" sz="2800" i="1"/>
              <a:t>then no edge in NB has its head in the subtree of SD</a:t>
            </a:r>
            <a:r>
              <a:rPr lang="en-US" altLang="zh-TW" sz="2800" i="1" baseline="-25000"/>
              <a:t>a</a:t>
            </a:r>
            <a:r>
              <a:rPr lang="en-US" altLang="zh-TW" sz="2800" i="1"/>
              <a:t> rooted at v and its tail on the path from b to u </a:t>
            </a:r>
          </a:p>
          <a:p>
            <a:r>
              <a:rPr lang="en-US" altLang="zh-TW" sz="2800" i="1"/>
              <a:t>(b excluded).</a:t>
            </a:r>
            <a:endParaRPr lang="zh-TW" altLang="en-US" sz="2800"/>
          </a:p>
        </p:txBody>
      </p:sp>
      <p:cxnSp>
        <p:nvCxnSpPr>
          <p:cNvPr id="96" name="直線單箭頭接點 95"/>
          <p:cNvCxnSpPr>
            <a:stCxn id="36869" idx="3"/>
            <a:endCxn id="8" idx="6"/>
          </p:cNvCxnSpPr>
          <p:nvPr/>
        </p:nvCxnSpPr>
        <p:spPr>
          <a:xfrm flipH="1">
            <a:off x="6370638" y="4200525"/>
            <a:ext cx="642937" cy="242888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內容版面配置區 2"/>
          <p:cNvSpPr>
            <a:spLocks noGrp="1"/>
          </p:cNvSpPr>
          <p:nvPr>
            <p:ph idx="1"/>
          </p:nvPr>
        </p:nvSpPr>
        <p:spPr>
          <a:xfrm>
            <a:off x="500063" y="1785938"/>
            <a:ext cx="4857750" cy="4525962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DFS</a:t>
            </a:r>
          </a:p>
          <a:p>
            <a:pPr eaLnBrk="1" hangingPunct="1"/>
            <a:r>
              <a:rPr lang="en-US" altLang="zh-TW" sz="2800" smtClean="0"/>
              <a:t>The order of the selection of the exchange edge from </a:t>
            </a:r>
            <a:r>
              <a:rPr lang="en-US" altLang="zh-TW" sz="2800" i="1" smtClean="0"/>
              <a:t>NB</a:t>
            </a:r>
            <a:r>
              <a:rPr lang="en-US" altLang="zh-TW" sz="2800" smtClean="0"/>
              <a:t>.</a:t>
            </a:r>
          </a:p>
          <a:p>
            <a:pPr eaLnBrk="1" hangingPunct="1"/>
            <a:r>
              <a:rPr lang="en-US" altLang="zh-TW" sz="2800" smtClean="0"/>
              <a:t>All “exchangeable edges” must connect a vertex with higher postorder number to a vertex with lower postorder number.</a:t>
            </a:r>
            <a:endParaRPr lang="zh-TW" altLang="en-US" sz="2800" smtClean="0"/>
          </a:p>
        </p:txBody>
      </p:sp>
      <p:sp>
        <p:nvSpPr>
          <p:cNvPr id="37890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PROPERTY 4 (some observations)</a:t>
            </a:r>
            <a:endParaRPr lang="zh-TW" altLang="en-US" smtClean="0"/>
          </a:p>
        </p:txBody>
      </p:sp>
      <p:sp>
        <p:nvSpPr>
          <p:cNvPr id="5" name="等腰三角形 4"/>
          <p:cNvSpPr/>
          <p:nvPr/>
        </p:nvSpPr>
        <p:spPr>
          <a:xfrm>
            <a:off x="5357813" y="4627563"/>
            <a:ext cx="1571625" cy="1357312"/>
          </a:xfrm>
          <a:prstGeom prst="triangl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6" name="橢圓 5"/>
          <p:cNvSpPr/>
          <p:nvPr/>
        </p:nvSpPr>
        <p:spPr>
          <a:xfrm>
            <a:off x="6929438" y="3841750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u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5929313" y="4270375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v</a:t>
            </a:r>
            <a:endParaRPr lang="zh-TW" altLang="en-US" dirty="0"/>
          </a:p>
        </p:txBody>
      </p:sp>
      <p:cxnSp>
        <p:nvCxnSpPr>
          <p:cNvPr id="8" name="直線單箭頭接點 7"/>
          <p:cNvCxnSpPr>
            <a:stCxn id="6" idx="3"/>
            <a:endCxn id="7" idx="6"/>
          </p:cNvCxnSpPr>
          <p:nvPr/>
        </p:nvCxnSpPr>
        <p:spPr>
          <a:xfrm rot="5400000">
            <a:off x="6537325" y="4029076"/>
            <a:ext cx="276225" cy="635000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895" name="文字方塊 8"/>
          <p:cNvSpPr txBox="1">
            <a:spLocks noChangeArrowheads="1"/>
          </p:cNvSpPr>
          <p:nvPr/>
        </p:nvSpPr>
        <p:spPr bwMode="auto">
          <a:xfrm>
            <a:off x="6572250" y="4056063"/>
            <a:ext cx="428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/>
              <a:t>f</a:t>
            </a:r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6789738" y="2349500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37897" name="文字方塊 10"/>
          <p:cNvSpPr txBox="1">
            <a:spLocks noChangeArrowheads="1"/>
          </p:cNvSpPr>
          <p:nvPr/>
        </p:nvSpPr>
        <p:spPr bwMode="auto">
          <a:xfrm>
            <a:off x="7218363" y="2349500"/>
            <a:ext cx="1143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/>
              <a:t>lca(u,v)</a:t>
            </a:r>
            <a:endParaRPr lang="zh-TW" altLang="en-US"/>
          </a:p>
        </p:txBody>
      </p:sp>
      <p:cxnSp>
        <p:nvCxnSpPr>
          <p:cNvPr id="12" name="弧形接點 11"/>
          <p:cNvCxnSpPr>
            <a:stCxn id="10" idx="4"/>
            <a:endCxn id="6" idx="0"/>
          </p:cNvCxnSpPr>
          <p:nvPr/>
        </p:nvCxnSpPr>
        <p:spPr>
          <a:xfrm rot="16200000" flipH="1">
            <a:off x="6542087" y="3240088"/>
            <a:ext cx="1063625" cy="139700"/>
          </a:xfrm>
          <a:prstGeom prst="curvedConnector3">
            <a:avLst>
              <a:gd name="adj1" fmla="val 50000"/>
            </a:avLst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弧形接點 12"/>
          <p:cNvCxnSpPr>
            <a:stCxn id="10" idx="3"/>
            <a:endCxn id="7" idx="0"/>
          </p:cNvCxnSpPr>
          <p:nvPr/>
        </p:nvCxnSpPr>
        <p:spPr>
          <a:xfrm rot="5400000">
            <a:off x="5719763" y="3138487"/>
            <a:ext cx="1555750" cy="708025"/>
          </a:xfrm>
          <a:prstGeom prst="curvedConnector3">
            <a:avLst>
              <a:gd name="adj1" fmla="val 50000"/>
            </a:avLst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橢圓 13"/>
          <p:cNvSpPr/>
          <p:nvPr/>
        </p:nvSpPr>
        <p:spPr>
          <a:xfrm>
            <a:off x="5861050" y="5278438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 dirty="0"/>
          </a:p>
        </p:txBody>
      </p:sp>
      <p:cxnSp>
        <p:nvCxnSpPr>
          <p:cNvPr id="15" name="弧形接點 14"/>
          <p:cNvCxnSpPr>
            <a:stCxn id="7" idx="4"/>
          </p:cNvCxnSpPr>
          <p:nvPr/>
        </p:nvCxnSpPr>
        <p:spPr>
          <a:xfrm rot="5400000">
            <a:off x="5784056" y="4918869"/>
            <a:ext cx="579438" cy="139700"/>
          </a:xfrm>
          <a:prstGeom prst="curvedConnector3">
            <a:avLst>
              <a:gd name="adj1" fmla="val 62167"/>
            </a:avLst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手繪多邊形 15"/>
          <p:cNvSpPr/>
          <p:nvPr/>
        </p:nvSpPr>
        <p:spPr>
          <a:xfrm>
            <a:off x="6273800" y="3184525"/>
            <a:ext cx="2293938" cy="2306638"/>
          </a:xfrm>
          <a:custGeom>
            <a:avLst/>
            <a:gdLst>
              <a:gd name="connsiteX0" fmla="*/ 0 w 2293033"/>
              <a:gd name="connsiteY0" fmla="*/ 2307102 h 2307102"/>
              <a:gd name="connsiteX1" fmla="*/ 2166424 w 2293033"/>
              <a:gd name="connsiteY1" fmla="*/ 829994 h 2307102"/>
              <a:gd name="connsiteX2" fmla="*/ 759655 w 2293033"/>
              <a:gd name="connsiteY2" fmla="*/ 0 h 2307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3033" h="2307102">
                <a:moveTo>
                  <a:pt x="0" y="2307102"/>
                </a:moveTo>
                <a:cubicBezTo>
                  <a:pt x="1019907" y="1760806"/>
                  <a:pt x="2039815" y="1214511"/>
                  <a:pt x="2166424" y="829994"/>
                </a:cubicBezTo>
                <a:cubicBezTo>
                  <a:pt x="2293033" y="445477"/>
                  <a:pt x="1526344" y="222738"/>
                  <a:pt x="759655" y="0"/>
                </a:cubicBezTo>
              </a:path>
            </a:pathLst>
          </a:cu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grpSp>
        <p:nvGrpSpPr>
          <p:cNvPr id="37903" name="群組 16"/>
          <p:cNvGrpSpPr>
            <a:grpSpLocks/>
          </p:cNvGrpSpPr>
          <p:nvPr/>
        </p:nvGrpSpPr>
        <p:grpSpPr bwMode="auto">
          <a:xfrm>
            <a:off x="8218488" y="3849688"/>
            <a:ext cx="500062" cy="285750"/>
            <a:chOff x="5786446" y="2928934"/>
            <a:chExt cx="500066" cy="571504"/>
          </a:xfrm>
        </p:grpSpPr>
        <p:cxnSp>
          <p:nvCxnSpPr>
            <p:cNvPr id="18" name="直線接點 17"/>
            <p:cNvCxnSpPr/>
            <p:nvPr/>
          </p:nvCxnSpPr>
          <p:spPr>
            <a:xfrm rot="16200000" flipH="1">
              <a:off x="5750727" y="2964653"/>
              <a:ext cx="571504" cy="500066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/>
            <p:cNvCxnSpPr/>
            <p:nvPr/>
          </p:nvCxnSpPr>
          <p:spPr>
            <a:xfrm rot="5400000">
              <a:off x="5715009" y="3000371"/>
              <a:ext cx="571504" cy="42862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063" y="1785938"/>
            <a:ext cx="5214937" cy="4525962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zh-TW" sz="2600" smtClean="0"/>
              <a:t>By induction on the level of </a:t>
            </a:r>
            <a:r>
              <a:rPr lang="en-US" altLang="zh-TW" sz="2600" i="1" smtClean="0"/>
              <a:t>x</a:t>
            </a:r>
            <a:r>
              <a:rPr lang="en-US" altLang="zh-TW" sz="2600" smtClean="0"/>
              <a:t>, where </a:t>
            </a:r>
            <a:r>
              <a:rPr lang="en-US" altLang="zh-TW" sz="2600" i="1" smtClean="0"/>
              <a:t>x</a:t>
            </a:r>
            <a:r>
              <a:rPr lang="en-US" altLang="zh-TW" sz="2600" smtClean="0"/>
              <a:t> is a node on the computation tree.</a:t>
            </a:r>
          </a:p>
          <a:p>
            <a:pPr eaLnBrk="1" hangingPunct="1">
              <a:buFontTx/>
              <a:buAutoNum type="arabicPeriod"/>
            </a:pPr>
            <a:r>
              <a:rPr lang="en-US" altLang="zh-TW" sz="2600" smtClean="0"/>
              <a:t>Base case: root node.</a:t>
            </a:r>
          </a:p>
          <a:p>
            <a:pPr eaLnBrk="1" hangingPunct="1">
              <a:buFontTx/>
              <a:buAutoNum type="arabicPeriod"/>
            </a:pPr>
            <a:r>
              <a:rPr lang="en-US" altLang="zh-TW" sz="2600" smtClean="0"/>
              <a:t>Induction hypothesis: assume this is true for any node </a:t>
            </a:r>
            <a:r>
              <a:rPr lang="en-US" altLang="zh-TW" sz="2600" i="1" smtClean="0"/>
              <a:t>x</a:t>
            </a:r>
            <a:r>
              <a:rPr lang="en-US" altLang="zh-TW" sz="2600" smtClean="0"/>
              <a:t> of the computation tree.</a:t>
            </a:r>
          </a:p>
          <a:p>
            <a:pPr eaLnBrk="1" hangingPunct="1">
              <a:buFontTx/>
              <a:buAutoNum type="arabicPeriod"/>
            </a:pPr>
            <a:r>
              <a:rPr lang="en-US" altLang="zh-TW" sz="2600" smtClean="0"/>
              <a:t>Consider the left and right sons </a:t>
            </a:r>
            <a:r>
              <a:rPr lang="en-US" altLang="zh-TW" sz="2600" i="1" smtClean="0"/>
              <a:t>b</a:t>
            </a:r>
            <a:r>
              <a:rPr lang="en-US" altLang="zh-TW" sz="2600" baseline="-25000" smtClean="0"/>
              <a:t>1</a:t>
            </a:r>
            <a:r>
              <a:rPr lang="en-US" altLang="zh-TW" sz="2600" smtClean="0"/>
              <a:t>, </a:t>
            </a:r>
            <a:r>
              <a:rPr lang="en-US" altLang="zh-TW" sz="2600" i="1" smtClean="0"/>
              <a:t>b</a:t>
            </a:r>
            <a:r>
              <a:rPr lang="en-US" altLang="zh-TW" sz="2600" baseline="-25000" smtClean="0"/>
              <a:t>2 </a:t>
            </a:r>
            <a:r>
              <a:rPr lang="en-US" altLang="zh-TW" sz="2600" smtClean="0"/>
              <a:t>of </a:t>
            </a:r>
            <a:r>
              <a:rPr lang="en-US" altLang="zh-TW" sz="2600" i="1" smtClean="0"/>
              <a:t>x</a:t>
            </a:r>
            <a:r>
              <a:rPr lang="en-US" altLang="zh-TW" sz="2600" smtClean="0"/>
              <a:t>.</a:t>
            </a:r>
            <a:br>
              <a:rPr lang="en-US" altLang="zh-TW" sz="2600" smtClean="0"/>
            </a:br>
            <a:r>
              <a:rPr lang="en-US" altLang="zh-TW" sz="2600" smtClean="0"/>
              <a:t>1) It’s trivially true for the right son </a:t>
            </a:r>
            <a:r>
              <a:rPr lang="en-US" altLang="zh-TW" sz="2600" i="1" smtClean="0"/>
              <a:t>b</a:t>
            </a:r>
            <a:r>
              <a:rPr lang="en-US" altLang="zh-TW" sz="2600" baseline="-25000" smtClean="0"/>
              <a:t>2</a:t>
            </a:r>
            <a:r>
              <a:rPr lang="en-US" altLang="zh-TW" sz="2600" smtClean="0"/>
              <a:t>.  </a:t>
            </a:r>
            <a:endParaRPr lang="zh-TW" altLang="en-US" sz="2600" smtClean="0"/>
          </a:p>
        </p:txBody>
      </p:sp>
      <p:sp>
        <p:nvSpPr>
          <p:cNvPr id="3891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PROPERTY 4 (proof)</a:t>
            </a:r>
            <a:endParaRPr lang="zh-TW" altLang="en-US" smtClean="0"/>
          </a:p>
        </p:txBody>
      </p:sp>
      <p:sp>
        <p:nvSpPr>
          <p:cNvPr id="20" name="橢圓 19"/>
          <p:cNvSpPr/>
          <p:nvPr/>
        </p:nvSpPr>
        <p:spPr>
          <a:xfrm>
            <a:off x="7000875" y="2214563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5</a:t>
            </a:r>
            <a:endParaRPr lang="zh-TW" altLang="en-US" dirty="0"/>
          </a:p>
        </p:txBody>
      </p:sp>
      <p:sp>
        <p:nvSpPr>
          <p:cNvPr id="21" name="橢圓 20"/>
          <p:cNvSpPr/>
          <p:nvPr/>
        </p:nvSpPr>
        <p:spPr>
          <a:xfrm>
            <a:off x="6429375" y="3143250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3</a:t>
            </a:r>
            <a:endParaRPr lang="zh-TW" altLang="en-US" dirty="0"/>
          </a:p>
        </p:txBody>
      </p:sp>
      <p:sp>
        <p:nvSpPr>
          <p:cNvPr id="22" name="橢圓 21"/>
          <p:cNvSpPr/>
          <p:nvPr/>
        </p:nvSpPr>
        <p:spPr>
          <a:xfrm>
            <a:off x="7500938" y="3143250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4</a:t>
            </a:r>
            <a:endParaRPr lang="zh-TW" altLang="en-US" dirty="0"/>
          </a:p>
        </p:txBody>
      </p:sp>
      <p:sp>
        <p:nvSpPr>
          <p:cNvPr id="23" name="橢圓 22"/>
          <p:cNvSpPr/>
          <p:nvPr/>
        </p:nvSpPr>
        <p:spPr>
          <a:xfrm>
            <a:off x="6000750" y="4143375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24" name="橢圓 23"/>
          <p:cNvSpPr/>
          <p:nvPr/>
        </p:nvSpPr>
        <p:spPr>
          <a:xfrm>
            <a:off x="6929438" y="4143375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2</a:t>
            </a:r>
            <a:endParaRPr lang="zh-TW" altLang="en-US" dirty="0"/>
          </a:p>
        </p:txBody>
      </p:sp>
      <p:cxnSp>
        <p:nvCxnSpPr>
          <p:cNvPr id="26" name="直線單箭頭接點 25"/>
          <p:cNvCxnSpPr>
            <a:stCxn id="20" idx="4"/>
            <a:endCxn id="21" idx="7"/>
          </p:cNvCxnSpPr>
          <p:nvPr/>
        </p:nvCxnSpPr>
        <p:spPr>
          <a:xfrm rot="5400000">
            <a:off x="6723063" y="2714625"/>
            <a:ext cx="563562" cy="4206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單箭頭接點 27"/>
          <p:cNvCxnSpPr>
            <a:stCxn id="20" idx="4"/>
            <a:endCxn id="22" idx="0"/>
          </p:cNvCxnSpPr>
          <p:nvPr/>
        </p:nvCxnSpPr>
        <p:spPr>
          <a:xfrm rot="16200000" flipH="1">
            <a:off x="7215188" y="2643188"/>
            <a:ext cx="500062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單箭頭接點 29"/>
          <p:cNvCxnSpPr>
            <a:stCxn id="21" idx="4"/>
            <a:endCxn id="23" idx="0"/>
          </p:cNvCxnSpPr>
          <p:nvPr/>
        </p:nvCxnSpPr>
        <p:spPr>
          <a:xfrm rot="5400000">
            <a:off x="6143626" y="3643312"/>
            <a:ext cx="571500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單箭頭接點 31"/>
          <p:cNvCxnSpPr>
            <a:stCxn id="21" idx="4"/>
            <a:endCxn id="24" idx="0"/>
          </p:cNvCxnSpPr>
          <p:nvPr/>
        </p:nvCxnSpPr>
        <p:spPr>
          <a:xfrm rot="16200000" flipH="1">
            <a:off x="6607969" y="3607594"/>
            <a:ext cx="571500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24" name="文字方塊 32"/>
          <p:cNvSpPr txBox="1">
            <a:spLocks noChangeArrowheads="1"/>
          </p:cNvSpPr>
          <p:nvPr/>
        </p:nvSpPr>
        <p:spPr bwMode="auto">
          <a:xfrm>
            <a:off x="6000750" y="5000625"/>
            <a:ext cx="2857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/>
              <a:t>A DFS tree with postorder number on each node.</a:t>
            </a:r>
            <a:endParaRPr lang="zh-TW" altLang="en-US"/>
          </a:p>
        </p:txBody>
      </p:sp>
      <p:cxnSp>
        <p:nvCxnSpPr>
          <p:cNvPr id="38" name="直線單箭頭接點 37"/>
          <p:cNvCxnSpPr>
            <a:stCxn id="24" idx="6"/>
            <a:endCxn id="22" idx="4"/>
          </p:cNvCxnSpPr>
          <p:nvPr/>
        </p:nvCxnSpPr>
        <p:spPr>
          <a:xfrm flipV="1">
            <a:off x="7358063" y="3571875"/>
            <a:ext cx="357187" cy="785813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群組 39"/>
          <p:cNvGrpSpPr>
            <a:grpSpLocks/>
          </p:cNvGrpSpPr>
          <p:nvPr/>
        </p:nvGrpSpPr>
        <p:grpSpPr bwMode="auto">
          <a:xfrm>
            <a:off x="7358063" y="3857625"/>
            <a:ext cx="428625" cy="285750"/>
            <a:chOff x="5786446" y="2928934"/>
            <a:chExt cx="500066" cy="571504"/>
          </a:xfrm>
        </p:grpSpPr>
        <p:cxnSp>
          <p:nvCxnSpPr>
            <p:cNvPr id="41" name="直線接點 40"/>
            <p:cNvCxnSpPr/>
            <p:nvPr/>
          </p:nvCxnSpPr>
          <p:spPr>
            <a:xfrm rot="16200000" flipH="1">
              <a:off x="5750728" y="2964652"/>
              <a:ext cx="571504" cy="500066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接點 41"/>
            <p:cNvCxnSpPr/>
            <p:nvPr/>
          </p:nvCxnSpPr>
          <p:spPr>
            <a:xfrm rot="5400000">
              <a:off x="5714611" y="3000769"/>
              <a:ext cx="571504" cy="427834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橢圓 226"/>
          <p:cNvSpPr/>
          <p:nvPr/>
        </p:nvSpPr>
        <p:spPr>
          <a:xfrm>
            <a:off x="6572250" y="5143500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4</a:t>
            </a:r>
            <a:endParaRPr lang="zh-TW" altLang="en-US" dirty="0"/>
          </a:p>
        </p:txBody>
      </p:sp>
      <p:sp>
        <p:nvSpPr>
          <p:cNvPr id="230" name="橢圓 229"/>
          <p:cNvSpPr/>
          <p:nvPr/>
        </p:nvSpPr>
        <p:spPr>
          <a:xfrm>
            <a:off x="6135688" y="6072188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232" name="橢圓 231"/>
          <p:cNvSpPr/>
          <p:nvPr/>
        </p:nvSpPr>
        <p:spPr>
          <a:xfrm>
            <a:off x="7064375" y="6072188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3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14375" y="1785938"/>
            <a:ext cx="3357563" cy="714375"/>
          </a:xfrm>
        </p:spPr>
        <p:txBody>
          <a:bodyPr>
            <a:normAutofit fontScale="92500"/>
          </a:bodyPr>
          <a:lstStyle/>
          <a:p>
            <a:pPr marL="514350" indent="-514350" eaLnBrk="1" hangingPunct="1">
              <a:buFontTx/>
              <a:buNone/>
              <a:defRPr/>
            </a:pPr>
            <a:r>
              <a:rPr lang="en-US" altLang="zh-TW" sz="2800" dirty="0" smtClean="0"/>
              <a:t>2)  For the left son </a:t>
            </a:r>
            <a:r>
              <a:rPr lang="en-US" altLang="zh-TW" sz="2800" i="1" dirty="0" smtClean="0"/>
              <a:t>b</a:t>
            </a:r>
            <a:r>
              <a:rPr lang="en-US" altLang="zh-TW" sz="2800" baseline="-25000" dirty="0" smtClean="0"/>
              <a:t>1.</a:t>
            </a:r>
            <a:endParaRPr lang="zh-TW" altLang="en-US" sz="2800" dirty="0"/>
          </a:p>
        </p:txBody>
      </p:sp>
      <p:sp>
        <p:nvSpPr>
          <p:cNvPr id="39941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PROPERTY 4 (proof)</a:t>
            </a:r>
            <a:endParaRPr lang="zh-TW" altLang="en-US" smtClean="0"/>
          </a:p>
        </p:txBody>
      </p:sp>
      <p:sp>
        <p:nvSpPr>
          <p:cNvPr id="46" name="橢圓 45"/>
          <p:cNvSpPr/>
          <p:nvPr/>
        </p:nvSpPr>
        <p:spPr>
          <a:xfrm>
            <a:off x="1928813" y="2357438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9</a:t>
            </a:r>
            <a:endParaRPr lang="zh-TW" altLang="en-US" dirty="0"/>
          </a:p>
        </p:txBody>
      </p:sp>
      <p:sp>
        <p:nvSpPr>
          <p:cNvPr id="47" name="橢圓 46"/>
          <p:cNvSpPr/>
          <p:nvPr/>
        </p:nvSpPr>
        <p:spPr>
          <a:xfrm>
            <a:off x="1008063" y="4214813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5</a:t>
            </a:r>
            <a:endParaRPr lang="zh-TW" altLang="en-US" dirty="0"/>
          </a:p>
        </p:txBody>
      </p:sp>
      <p:sp>
        <p:nvSpPr>
          <p:cNvPr id="48" name="橢圓 47"/>
          <p:cNvSpPr/>
          <p:nvPr/>
        </p:nvSpPr>
        <p:spPr>
          <a:xfrm>
            <a:off x="2428875" y="3286125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8</a:t>
            </a:r>
            <a:endParaRPr lang="zh-TW" altLang="en-US" dirty="0"/>
          </a:p>
        </p:txBody>
      </p:sp>
      <p:sp>
        <p:nvSpPr>
          <p:cNvPr id="49" name="橢圓 48"/>
          <p:cNvSpPr/>
          <p:nvPr/>
        </p:nvSpPr>
        <p:spPr>
          <a:xfrm>
            <a:off x="579438" y="5214938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50" name="橢圓 49"/>
          <p:cNvSpPr/>
          <p:nvPr/>
        </p:nvSpPr>
        <p:spPr>
          <a:xfrm>
            <a:off x="1508125" y="5214938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4</a:t>
            </a:r>
            <a:endParaRPr lang="zh-TW" altLang="en-US" dirty="0"/>
          </a:p>
        </p:txBody>
      </p:sp>
      <p:cxnSp>
        <p:nvCxnSpPr>
          <p:cNvPr id="51" name="直線單箭頭接點 50"/>
          <p:cNvCxnSpPr>
            <a:stCxn id="46" idx="4"/>
            <a:endCxn id="81" idx="0"/>
          </p:cNvCxnSpPr>
          <p:nvPr/>
        </p:nvCxnSpPr>
        <p:spPr>
          <a:xfrm rot="5400000">
            <a:off x="1682751" y="2825750"/>
            <a:ext cx="500062" cy="4206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單箭頭接點 51"/>
          <p:cNvCxnSpPr>
            <a:stCxn id="46" idx="4"/>
            <a:endCxn id="48" idx="0"/>
          </p:cNvCxnSpPr>
          <p:nvPr/>
        </p:nvCxnSpPr>
        <p:spPr>
          <a:xfrm rot="16200000" flipH="1">
            <a:off x="2143126" y="2786062"/>
            <a:ext cx="500062" cy="500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單箭頭接點 52"/>
          <p:cNvCxnSpPr>
            <a:stCxn id="47" idx="4"/>
            <a:endCxn id="49" idx="0"/>
          </p:cNvCxnSpPr>
          <p:nvPr/>
        </p:nvCxnSpPr>
        <p:spPr>
          <a:xfrm rot="5400000">
            <a:off x="722313" y="4714875"/>
            <a:ext cx="571500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單箭頭接點 53"/>
          <p:cNvCxnSpPr>
            <a:stCxn id="47" idx="4"/>
            <a:endCxn id="50" idx="0"/>
          </p:cNvCxnSpPr>
          <p:nvPr/>
        </p:nvCxnSpPr>
        <p:spPr>
          <a:xfrm rot="16200000" flipH="1">
            <a:off x="1186657" y="4679156"/>
            <a:ext cx="571500" cy="500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單箭頭接點 58"/>
          <p:cNvCxnSpPr>
            <a:stCxn id="126" idx="2"/>
            <a:endCxn id="50" idx="6"/>
          </p:cNvCxnSpPr>
          <p:nvPr/>
        </p:nvCxnSpPr>
        <p:spPr>
          <a:xfrm rot="10800000">
            <a:off x="1936750" y="5429250"/>
            <a:ext cx="571500" cy="1588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文字方塊 59"/>
          <p:cNvSpPr txBox="1"/>
          <p:nvPr/>
        </p:nvSpPr>
        <p:spPr>
          <a:xfrm>
            <a:off x="2143125" y="5143500"/>
            <a:ext cx="428625" cy="4619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2400" dirty="0">
                <a:solidFill>
                  <a:schemeClr val="accent3">
                    <a:lumMod val="50000"/>
                  </a:schemeClr>
                </a:solidFill>
                <a:ea typeface="新細明體" pitchFamily="18" charset="-120"/>
              </a:rPr>
              <a:t>f</a:t>
            </a:r>
            <a:endParaRPr lang="zh-TW" altLang="en-US" sz="2400" dirty="0">
              <a:solidFill>
                <a:schemeClr val="accent3">
                  <a:lumMod val="50000"/>
                </a:schemeClr>
              </a:solidFill>
              <a:ea typeface="新細明體" pitchFamily="18" charset="-120"/>
            </a:endParaRPr>
          </a:p>
        </p:txBody>
      </p:sp>
      <p:sp>
        <p:nvSpPr>
          <p:cNvPr id="39953" name="文字方塊 63"/>
          <p:cNvSpPr txBox="1">
            <a:spLocks noChangeArrowheads="1"/>
          </p:cNvSpPr>
          <p:nvPr/>
        </p:nvSpPr>
        <p:spPr bwMode="auto">
          <a:xfrm flipH="1">
            <a:off x="1357313" y="4714875"/>
            <a:ext cx="3571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/>
              <a:t>e</a:t>
            </a:r>
            <a:endParaRPr lang="zh-TW" altLang="en-US"/>
          </a:p>
        </p:txBody>
      </p:sp>
      <p:sp>
        <p:nvSpPr>
          <p:cNvPr id="81" name="橢圓 80"/>
          <p:cNvSpPr/>
          <p:nvPr/>
        </p:nvSpPr>
        <p:spPr>
          <a:xfrm>
            <a:off x="1508125" y="3286125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7</a:t>
            </a:r>
            <a:endParaRPr lang="zh-TW" altLang="en-US" dirty="0"/>
          </a:p>
        </p:txBody>
      </p:sp>
      <p:cxnSp>
        <p:nvCxnSpPr>
          <p:cNvPr id="88" name="直線單箭頭接點 87"/>
          <p:cNvCxnSpPr>
            <a:stCxn id="81" idx="4"/>
            <a:endCxn id="47" idx="0"/>
          </p:cNvCxnSpPr>
          <p:nvPr/>
        </p:nvCxnSpPr>
        <p:spPr>
          <a:xfrm rot="5400000">
            <a:off x="1222375" y="3714750"/>
            <a:ext cx="500063" cy="500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單箭頭接點 106"/>
          <p:cNvCxnSpPr>
            <a:stCxn id="46" idx="2"/>
          </p:cNvCxnSpPr>
          <p:nvPr/>
        </p:nvCxnSpPr>
        <p:spPr>
          <a:xfrm>
            <a:off x="1936750" y="2571750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橢圓 125"/>
          <p:cNvSpPr/>
          <p:nvPr/>
        </p:nvSpPr>
        <p:spPr>
          <a:xfrm>
            <a:off x="2508250" y="5214938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6</a:t>
            </a:r>
            <a:endParaRPr lang="zh-TW" altLang="en-US" dirty="0"/>
          </a:p>
        </p:txBody>
      </p:sp>
      <p:cxnSp>
        <p:nvCxnSpPr>
          <p:cNvPr id="128" name="直線單箭頭接點 127"/>
          <p:cNvCxnSpPr>
            <a:stCxn id="81" idx="4"/>
            <a:endCxn id="126" idx="0"/>
          </p:cNvCxnSpPr>
          <p:nvPr/>
        </p:nvCxnSpPr>
        <p:spPr>
          <a:xfrm rot="16200000" flipH="1">
            <a:off x="1472407" y="3964781"/>
            <a:ext cx="1500188" cy="10001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弧形接點 136"/>
          <p:cNvCxnSpPr>
            <a:stCxn id="46" idx="2"/>
            <a:endCxn id="49" idx="2"/>
          </p:cNvCxnSpPr>
          <p:nvPr/>
        </p:nvCxnSpPr>
        <p:spPr>
          <a:xfrm rot="10800000" flipV="1">
            <a:off x="579438" y="2571750"/>
            <a:ext cx="1349375" cy="2857500"/>
          </a:xfrm>
          <a:prstGeom prst="curvedConnector3">
            <a:avLst>
              <a:gd name="adj1" fmla="val 116950"/>
            </a:avLst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橢圓 139"/>
          <p:cNvSpPr/>
          <p:nvPr/>
        </p:nvSpPr>
        <p:spPr>
          <a:xfrm>
            <a:off x="1071563" y="6143625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2</a:t>
            </a:r>
            <a:endParaRPr lang="zh-TW" altLang="en-US" dirty="0"/>
          </a:p>
        </p:txBody>
      </p:sp>
      <p:cxnSp>
        <p:nvCxnSpPr>
          <p:cNvPr id="141" name="直線單箭頭接點 140"/>
          <p:cNvCxnSpPr>
            <a:stCxn id="50" idx="4"/>
            <a:endCxn id="140" idx="0"/>
          </p:cNvCxnSpPr>
          <p:nvPr/>
        </p:nvCxnSpPr>
        <p:spPr>
          <a:xfrm rot="5400000">
            <a:off x="1254126" y="5675312"/>
            <a:ext cx="500062" cy="4365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橢圓 143"/>
          <p:cNvSpPr/>
          <p:nvPr/>
        </p:nvSpPr>
        <p:spPr>
          <a:xfrm>
            <a:off x="1928813" y="6143625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3</a:t>
            </a:r>
            <a:endParaRPr lang="zh-TW" altLang="en-US" dirty="0"/>
          </a:p>
        </p:txBody>
      </p:sp>
      <p:cxnSp>
        <p:nvCxnSpPr>
          <p:cNvPr id="145" name="直線單箭頭接點 144"/>
          <p:cNvCxnSpPr>
            <a:stCxn id="50" idx="4"/>
            <a:endCxn id="144" idx="0"/>
          </p:cNvCxnSpPr>
          <p:nvPr/>
        </p:nvCxnSpPr>
        <p:spPr>
          <a:xfrm rot="16200000" flipH="1">
            <a:off x="1682751" y="5683250"/>
            <a:ext cx="500062" cy="4206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線單箭頭接點 153"/>
          <p:cNvCxnSpPr>
            <a:stCxn id="48" idx="2"/>
            <a:endCxn id="81" idx="6"/>
          </p:cNvCxnSpPr>
          <p:nvPr/>
        </p:nvCxnSpPr>
        <p:spPr>
          <a:xfrm rot="10800000">
            <a:off x="1936750" y="3500438"/>
            <a:ext cx="492125" cy="1587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線單箭頭接點 157"/>
          <p:cNvCxnSpPr>
            <a:stCxn id="48" idx="5"/>
            <a:endCxn id="126" idx="7"/>
          </p:cNvCxnSpPr>
          <p:nvPr/>
        </p:nvCxnSpPr>
        <p:spPr>
          <a:xfrm rot="16200000" flipH="1">
            <a:off x="2020888" y="4424362"/>
            <a:ext cx="1627188" cy="80963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橢圓 172"/>
          <p:cNvSpPr/>
          <p:nvPr/>
        </p:nvSpPr>
        <p:spPr>
          <a:xfrm>
            <a:off x="6992938" y="2286000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9</a:t>
            </a:r>
            <a:endParaRPr lang="zh-TW" altLang="en-US" dirty="0"/>
          </a:p>
        </p:txBody>
      </p:sp>
      <p:sp>
        <p:nvSpPr>
          <p:cNvPr id="174" name="橢圓 173"/>
          <p:cNvSpPr/>
          <p:nvPr/>
        </p:nvSpPr>
        <p:spPr>
          <a:xfrm>
            <a:off x="6072188" y="4143375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5</a:t>
            </a:r>
            <a:endParaRPr lang="zh-TW" altLang="en-US" dirty="0"/>
          </a:p>
        </p:txBody>
      </p:sp>
      <p:sp>
        <p:nvSpPr>
          <p:cNvPr id="175" name="橢圓 174"/>
          <p:cNvSpPr/>
          <p:nvPr/>
        </p:nvSpPr>
        <p:spPr>
          <a:xfrm>
            <a:off x="7493000" y="3214688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8</a:t>
            </a:r>
            <a:endParaRPr lang="zh-TW" altLang="en-US" dirty="0"/>
          </a:p>
        </p:txBody>
      </p:sp>
      <p:sp>
        <p:nvSpPr>
          <p:cNvPr id="176" name="橢圓 175"/>
          <p:cNvSpPr/>
          <p:nvPr/>
        </p:nvSpPr>
        <p:spPr>
          <a:xfrm>
            <a:off x="5643563" y="5143500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177" name="橢圓 176"/>
          <p:cNvSpPr/>
          <p:nvPr/>
        </p:nvSpPr>
        <p:spPr>
          <a:xfrm>
            <a:off x="6429375" y="5143500"/>
            <a:ext cx="714375" cy="428625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 dirty="0"/>
          </a:p>
        </p:txBody>
      </p:sp>
      <p:cxnSp>
        <p:nvCxnSpPr>
          <p:cNvPr id="178" name="直線單箭頭接點 177"/>
          <p:cNvCxnSpPr>
            <a:stCxn id="173" idx="4"/>
            <a:endCxn id="185" idx="0"/>
          </p:cNvCxnSpPr>
          <p:nvPr/>
        </p:nvCxnSpPr>
        <p:spPr>
          <a:xfrm rot="5400000">
            <a:off x="6746875" y="2754313"/>
            <a:ext cx="500063" cy="4206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線單箭頭接點 178"/>
          <p:cNvCxnSpPr>
            <a:stCxn id="173" idx="4"/>
            <a:endCxn id="175" idx="0"/>
          </p:cNvCxnSpPr>
          <p:nvPr/>
        </p:nvCxnSpPr>
        <p:spPr>
          <a:xfrm rot="16200000" flipH="1">
            <a:off x="7207250" y="2714625"/>
            <a:ext cx="500063" cy="500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直線單箭頭接點 179"/>
          <p:cNvCxnSpPr>
            <a:stCxn id="174" idx="4"/>
            <a:endCxn id="176" idx="0"/>
          </p:cNvCxnSpPr>
          <p:nvPr/>
        </p:nvCxnSpPr>
        <p:spPr>
          <a:xfrm rot="5400000">
            <a:off x="5786438" y="4643437"/>
            <a:ext cx="571500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文字方塊 182"/>
          <p:cNvSpPr txBox="1"/>
          <p:nvPr/>
        </p:nvSpPr>
        <p:spPr>
          <a:xfrm>
            <a:off x="7207250" y="5072063"/>
            <a:ext cx="428625" cy="4619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2400" dirty="0">
                <a:solidFill>
                  <a:schemeClr val="accent3">
                    <a:lumMod val="50000"/>
                  </a:schemeClr>
                </a:solidFill>
                <a:ea typeface="新細明體" pitchFamily="18" charset="-120"/>
              </a:rPr>
              <a:t>f</a:t>
            </a:r>
            <a:endParaRPr lang="zh-TW" altLang="en-US" sz="2400" dirty="0">
              <a:solidFill>
                <a:schemeClr val="accent3">
                  <a:lumMod val="50000"/>
                </a:schemeClr>
              </a:solidFill>
              <a:ea typeface="新細明體" pitchFamily="18" charset="-120"/>
            </a:endParaRPr>
          </a:p>
        </p:txBody>
      </p:sp>
      <p:sp>
        <p:nvSpPr>
          <p:cNvPr id="185" name="橢圓 184"/>
          <p:cNvSpPr/>
          <p:nvPr/>
        </p:nvSpPr>
        <p:spPr>
          <a:xfrm>
            <a:off x="6572250" y="3214688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7</a:t>
            </a:r>
            <a:endParaRPr lang="zh-TW" altLang="en-US" dirty="0"/>
          </a:p>
        </p:txBody>
      </p:sp>
      <p:cxnSp>
        <p:nvCxnSpPr>
          <p:cNvPr id="186" name="直線單箭頭接點 185"/>
          <p:cNvCxnSpPr>
            <a:stCxn id="185" idx="4"/>
            <a:endCxn id="174" idx="0"/>
          </p:cNvCxnSpPr>
          <p:nvPr/>
        </p:nvCxnSpPr>
        <p:spPr>
          <a:xfrm rot="5400000">
            <a:off x="6286501" y="3643312"/>
            <a:ext cx="500062" cy="500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直線單箭頭接點 186"/>
          <p:cNvCxnSpPr>
            <a:stCxn id="173" idx="2"/>
          </p:cNvCxnSpPr>
          <p:nvPr/>
        </p:nvCxnSpPr>
        <p:spPr>
          <a:xfrm>
            <a:off x="7000875" y="2500313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橢圓 187"/>
          <p:cNvSpPr/>
          <p:nvPr/>
        </p:nvSpPr>
        <p:spPr>
          <a:xfrm>
            <a:off x="7572375" y="5143500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6</a:t>
            </a:r>
            <a:endParaRPr lang="zh-TW" altLang="en-US" dirty="0"/>
          </a:p>
        </p:txBody>
      </p:sp>
      <p:cxnSp>
        <p:nvCxnSpPr>
          <p:cNvPr id="189" name="直線單箭頭接點 188"/>
          <p:cNvCxnSpPr>
            <a:stCxn id="185" idx="4"/>
          </p:cNvCxnSpPr>
          <p:nvPr/>
        </p:nvCxnSpPr>
        <p:spPr>
          <a:xfrm rot="16200000" flipH="1">
            <a:off x="6536532" y="3893344"/>
            <a:ext cx="1500187" cy="10001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弧形接點 189"/>
          <p:cNvCxnSpPr>
            <a:stCxn id="173" idx="2"/>
            <a:endCxn id="176" idx="2"/>
          </p:cNvCxnSpPr>
          <p:nvPr/>
        </p:nvCxnSpPr>
        <p:spPr>
          <a:xfrm rot="10800000" flipV="1">
            <a:off x="5643563" y="2500313"/>
            <a:ext cx="1349375" cy="2857500"/>
          </a:xfrm>
          <a:prstGeom prst="curvedConnector3">
            <a:avLst>
              <a:gd name="adj1" fmla="val 116950"/>
            </a:avLst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橢圓 190"/>
          <p:cNvSpPr/>
          <p:nvPr/>
        </p:nvSpPr>
        <p:spPr>
          <a:xfrm>
            <a:off x="6072188" y="6072188"/>
            <a:ext cx="714375" cy="428625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 dirty="0"/>
          </a:p>
        </p:txBody>
      </p:sp>
      <p:cxnSp>
        <p:nvCxnSpPr>
          <p:cNvPr id="192" name="直線單箭頭接點 191"/>
          <p:cNvCxnSpPr>
            <a:stCxn id="177" idx="4"/>
            <a:endCxn id="191" idx="0"/>
          </p:cNvCxnSpPr>
          <p:nvPr/>
        </p:nvCxnSpPr>
        <p:spPr>
          <a:xfrm rot="5400000">
            <a:off x="6357937" y="5643563"/>
            <a:ext cx="500063" cy="3571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橢圓 192"/>
          <p:cNvSpPr/>
          <p:nvPr/>
        </p:nvSpPr>
        <p:spPr>
          <a:xfrm>
            <a:off x="6921500" y="6072188"/>
            <a:ext cx="722313" cy="428625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 dirty="0"/>
          </a:p>
        </p:txBody>
      </p:sp>
      <p:cxnSp>
        <p:nvCxnSpPr>
          <p:cNvPr id="194" name="直線單箭頭接點 193"/>
          <p:cNvCxnSpPr>
            <a:stCxn id="177" idx="4"/>
            <a:endCxn id="193" idx="0"/>
          </p:cNvCxnSpPr>
          <p:nvPr/>
        </p:nvCxnSpPr>
        <p:spPr>
          <a:xfrm rot="16200000" flipH="1">
            <a:off x="6784181" y="5574507"/>
            <a:ext cx="500063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直線單箭頭接點 194"/>
          <p:cNvCxnSpPr>
            <a:stCxn id="175" idx="2"/>
            <a:endCxn id="185" idx="6"/>
          </p:cNvCxnSpPr>
          <p:nvPr/>
        </p:nvCxnSpPr>
        <p:spPr>
          <a:xfrm rot="10800000">
            <a:off x="7000875" y="3429000"/>
            <a:ext cx="492125" cy="1588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直線單箭頭接點 195"/>
          <p:cNvCxnSpPr>
            <a:stCxn id="175" idx="5"/>
          </p:cNvCxnSpPr>
          <p:nvPr/>
        </p:nvCxnSpPr>
        <p:spPr>
          <a:xfrm rot="16200000" flipH="1">
            <a:off x="7084219" y="4353719"/>
            <a:ext cx="1627187" cy="79375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直線單箭頭接點 197"/>
          <p:cNvCxnSpPr/>
          <p:nvPr/>
        </p:nvCxnSpPr>
        <p:spPr>
          <a:xfrm>
            <a:off x="3714750" y="4071938"/>
            <a:ext cx="1000125" cy="1587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88" name="文字方塊 199"/>
          <p:cNvSpPr txBox="1">
            <a:spLocks noChangeArrowheads="1"/>
          </p:cNvSpPr>
          <p:nvPr/>
        </p:nvSpPr>
        <p:spPr bwMode="auto">
          <a:xfrm>
            <a:off x="3571875" y="3357563"/>
            <a:ext cx="11191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/>
              <a:t>Exchange </a:t>
            </a:r>
          </a:p>
          <a:p>
            <a:r>
              <a:rPr lang="en-US" altLang="zh-TW" i="1"/>
              <a:t>e</a:t>
            </a:r>
            <a:r>
              <a:rPr lang="en-US" altLang="zh-TW"/>
              <a:t> and </a:t>
            </a:r>
            <a:r>
              <a:rPr lang="en-US" altLang="zh-TW" i="1"/>
              <a:t>f</a:t>
            </a:r>
            <a:r>
              <a:rPr lang="en-US" altLang="zh-TW"/>
              <a:t> </a:t>
            </a:r>
            <a:endParaRPr lang="zh-TW" altLang="en-US"/>
          </a:p>
        </p:txBody>
      </p:sp>
      <p:cxnSp>
        <p:nvCxnSpPr>
          <p:cNvPr id="204" name="直線單箭頭接點 203"/>
          <p:cNvCxnSpPr>
            <a:stCxn id="188" idx="2"/>
            <a:endCxn id="177" idx="6"/>
          </p:cNvCxnSpPr>
          <p:nvPr/>
        </p:nvCxnSpPr>
        <p:spPr>
          <a:xfrm rot="10800000">
            <a:off x="7143750" y="5357813"/>
            <a:ext cx="4286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文字方塊 223"/>
          <p:cNvSpPr txBox="1">
            <a:spLocks noChangeArrowheads="1"/>
          </p:cNvSpPr>
          <p:nvPr/>
        </p:nvSpPr>
        <p:spPr bwMode="auto">
          <a:xfrm>
            <a:off x="6064250" y="6072188"/>
            <a:ext cx="714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400">
                <a:solidFill>
                  <a:schemeClr val="bg1"/>
                </a:solidFill>
              </a:rPr>
              <a:t>5.1</a:t>
            </a:r>
            <a:endParaRPr lang="zh-TW" altLang="en-US" sz="2400">
              <a:solidFill>
                <a:schemeClr val="bg1"/>
              </a:solidFill>
            </a:endParaRPr>
          </a:p>
        </p:txBody>
      </p:sp>
      <p:sp>
        <p:nvSpPr>
          <p:cNvPr id="225" name="文字方塊 224"/>
          <p:cNvSpPr txBox="1">
            <a:spLocks noChangeArrowheads="1"/>
          </p:cNvSpPr>
          <p:nvPr/>
        </p:nvSpPr>
        <p:spPr bwMode="auto">
          <a:xfrm>
            <a:off x="6921500" y="6072188"/>
            <a:ext cx="714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400">
                <a:solidFill>
                  <a:schemeClr val="bg1"/>
                </a:solidFill>
              </a:rPr>
              <a:t>5.2</a:t>
            </a:r>
            <a:endParaRPr lang="zh-TW" altLang="en-US" sz="2400">
              <a:solidFill>
                <a:schemeClr val="bg1"/>
              </a:solidFill>
            </a:endParaRPr>
          </a:p>
        </p:txBody>
      </p:sp>
      <p:sp>
        <p:nvSpPr>
          <p:cNvPr id="226" name="文字方塊 225"/>
          <p:cNvSpPr txBox="1">
            <a:spLocks noChangeArrowheads="1"/>
          </p:cNvSpPr>
          <p:nvPr/>
        </p:nvSpPr>
        <p:spPr bwMode="auto">
          <a:xfrm>
            <a:off x="6421438" y="5143500"/>
            <a:ext cx="642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400">
                <a:solidFill>
                  <a:schemeClr val="bg1"/>
                </a:solidFill>
              </a:rPr>
              <a:t>5.3</a:t>
            </a:r>
            <a:endParaRPr lang="zh-TW" altLang="en-US" sz="2400">
              <a:solidFill>
                <a:schemeClr val="bg1"/>
              </a:solidFill>
            </a:endParaRPr>
          </a:p>
        </p:txBody>
      </p:sp>
      <p:cxnSp>
        <p:nvCxnSpPr>
          <p:cNvPr id="236" name="弧形接點 136"/>
          <p:cNvCxnSpPr>
            <a:stCxn id="140" idx="3"/>
            <a:endCxn id="47" idx="2"/>
          </p:cNvCxnSpPr>
          <p:nvPr/>
        </p:nvCxnSpPr>
        <p:spPr>
          <a:xfrm rot="5400000" flipH="1">
            <a:off x="31750" y="5405438"/>
            <a:ext cx="2079625" cy="127000"/>
          </a:xfrm>
          <a:prstGeom prst="curvedConnector4">
            <a:avLst>
              <a:gd name="adj1" fmla="val -14006"/>
              <a:gd name="adj2" fmla="val 732986"/>
            </a:avLst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弧形接點 136"/>
          <p:cNvCxnSpPr>
            <a:stCxn id="224" idx="2"/>
            <a:endCxn id="174" idx="2"/>
          </p:cNvCxnSpPr>
          <p:nvPr/>
        </p:nvCxnSpPr>
        <p:spPr>
          <a:xfrm rot="5400000" flipH="1">
            <a:off x="5158582" y="5271294"/>
            <a:ext cx="2176462" cy="349250"/>
          </a:xfrm>
          <a:prstGeom prst="curvedConnector4">
            <a:avLst>
              <a:gd name="adj1" fmla="val -10505"/>
              <a:gd name="adj2" fmla="val 330495"/>
            </a:avLst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" grpId="0" animBg="1"/>
      <p:bldP spid="191" grpId="0" animBg="1"/>
      <p:bldP spid="193" grpId="0" animBg="1"/>
      <p:bldP spid="224" grpId="0" build="allAtOnce"/>
      <p:bldP spid="225" grpId="0" build="allAtOnce"/>
      <p:bldP spid="226" grpId="0" build="allAtOnce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等腰三角形 15"/>
          <p:cNvSpPr/>
          <p:nvPr/>
        </p:nvSpPr>
        <p:spPr>
          <a:xfrm>
            <a:off x="5084763" y="4729163"/>
            <a:ext cx="1571625" cy="1357312"/>
          </a:xfrm>
          <a:prstGeom prst="triangl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40962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PROPERTY 4 (conclusion)</a:t>
            </a:r>
            <a:endParaRPr lang="zh-TW" altLang="en-US" smtClean="0"/>
          </a:p>
        </p:txBody>
      </p:sp>
      <p:sp>
        <p:nvSpPr>
          <p:cNvPr id="6" name="橢圓 5"/>
          <p:cNvSpPr/>
          <p:nvPr/>
        </p:nvSpPr>
        <p:spPr>
          <a:xfrm>
            <a:off x="6656388" y="3943350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u</a:t>
            </a:r>
            <a:endParaRPr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5656263" y="4371975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v</a:t>
            </a:r>
            <a:endParaRPr lang="zh-TW" altLang="en-US" dirty="0"/>
          </a:p>
        </p:txBody>
      </p:sp>
      <p:cxnSp>
        <p:nvCxnSpPr>
          <p:cNvPr id="10" name="直線單箭頭接點 9"/>
          <p:cNvCxnSpPr>
            <a:stCxn id="6" idx="3"/>
            <a:endCxn id="8" idx="6"/>
          </p:cNvCxnSpPr>
          <p:nvPr/>
        </p:nvCxnSpPr>
        <p:spPr>
          <a:xfrm rot="5400000">
            <a:off x="6263481" y="4131470"/>
            <a:ext cx="276225" cy="633412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66" name="文字方塊 10"/>
          <p:cNvSpPr txBox="1">
            <a:spLocks noChangeArrowheads="1"/>
          </p:cNvSpPr>
          <p:nvPr/>
        </p:nvSpPr>
        <p:spPr bwMode="auto">
          <a:xfrm>
            <a:off x="6299200" y="4157663"/>
            <a:ext cx="428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/>
              <a:t>f</a:t>
            </a:r>
            <a:endParaRPr lang="zh-TW" altLang="en-US"/>
          </a:p>
        </p:txBody>
      </p:sp>
      <p:sp>
        <p:nvSpPr>
          <p:cNvPr id="17" name="橢圓 16"/>
          <p:cNvSpPr/>
          <p:nvPr/>
        </p:nvSpPr>
        <p:spPr>
          <a:xfrm>
            <a:off x="6515100" y="2449513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40968" name="文字方塊 17"/>
          <p:cNvSpPr txBox="1">
            <a:spLocks noChangeArrowheads="1"/>
          </p:cNvSpPr>
          <p:nvPr/>
        </p:nvSpPr>
        <p:spPr bwMode="auto">
          <a:xfrm>
            <a:off x="6943725" y="2449513"/>
            <a:ext cx="1143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/>
              <a:t>lca(u,v)</a:t>
            </a:r>
            <a:endParaRPr lang="zh-TW" altLang="en-US"/>
          </a:p>
        </p:txBody>
      </p:sp>
      <p:cxnSp>
        <p:nvCxnSpPr>
          <p:cNvPr id="20" name="弧形接點 19"/>
          <p:cNvCxnSpPr>
            <a:stCxn id="17" idx="4"/>
            <a:endCxn id="6" idx="0"/>
          </p:cNvCxnSpPr>
          <p:nvPr/>
        </p:nvCxnSpPr>
        <p:spPr>
          <a:xfrm rot="16200000" flipH="1">
            <a:off x="6267451" y="3340100"/>
            <a:ext cx="1065212" cy="141287"/>
          </a:xfrm>
          <a:prstGeom prst="curvedConnector3">
            <a:avLst>
              <a:gd name="adj1" fmla="val 50000"/>
            </a:avLst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弧形接點 32"/>
          <p:cNvCxnSpPr>
            <a:stCxn id="17" idx="3"/>
            <a:endCxn id="8" idx="0"/>
          </p:cNvCxnSpPr>
          <p:nvPr/>
        </p:nvCxnSpPr>
        <p:spPr>
          <a:xfrm rot="5400000">
            <a:off x="5446713" y="3240087"/>
            <a:ext cx="1555750" cy="708025"/>
          </a:xfrm>
          <a:prstGeom prst="curvedConnector3">
            <a:avLst>
              <a:gd name="adj1" fmla="val 50000"/>
            </a:avLst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橢圓 46"/>
          <p:cNvSpPr/>
          <p:nvPr/>
        </p:nvSpPr>
        <p:spPr>
          <a:xfrm>
            <a:off x="5586413" y="5378450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 dirty="0"/>
          </a:p>
        </p:txBody>
      </p:sp>
      <p:cxnSp>
        <p:nvCxnSpPr>
          <p:cNvPr id="73" name="弧形接點 72"/>
          <p:cNvCxnSpPr>
            <a:stCxn id="8" idx="4"/>
          </p:cNvCxnSpPr>
          <p:nvPr/>
        </p:nvCxnSpPr>
        <p:spPr>
          <a:xfrm rot="5400000">
            <a:off x="5511007" y="5018881"/>
            <a:ext cx="577850" cy="141287"/>
          </a:xfrm>
          <a:prstGeom prst="curvedConnector3">
            <a:avLst>
              <a:gd name="adj1" fmla="val 62167"/>
            </a:avLst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手繪多邊形 81"/>
          <p:cNvSpPr/>
          <p:nvPr/>
        </p:nvSpPr>
        <p:spPr>
          <a:xfrm>
            <a:off x="6000750" y="3286125"/>
            <a:ext cx="2292350" cy="2306638"/>
          </a:xfrm>
          <a:custGeom>
            <a:avLst/>
            <a:gdLst>
              <a:gd name="connsiteX0" fmla="*/ 0 w 2293033"/>
              <a:gd name="connsiteY0" fmla="*/ 2307102 h 2307102"/>
              <a:gd name="connsiteX1" fmla="*/ 2166424 w 2293033"/>
              <a:gd name="connsiteY1" fmla="*/ 829994 h 2307102"/>
              <a:gd name="connsiteX2" fmla="*/ 759655 w 2293033"/>
              <a:gd name="connsiteY2" fmla="*/ 0 h 2307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3033" h="2307102">
                <a:moveTo>
                  <a:pt x="0" y="2307102"/>
                </a:moveTo>
                <a:cubicBezTo>
                  <a:pt x="1019907" y="1760806"/>
                  <a:pt x="2039815" y="1214511"/>
                  <a:pt x="2166424" y="829994"/>
                </a:cubicBezTo>
                <a:cubicBezTo>
                  <a:pt x="2293033" y="445477"/>
                  <a:pt x="1526344" y="222738"/>
                  <a:pt x="759655" y="0"/>
                </a:cubicBezTo>
              </a:path>
            </a:pathLst>
          </a:cu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grpSp>
        <p:nvGrpSpPr>
          <p:cNvPr id="40974" name="群組 93"/>
          <p:cNvGrpSpPr>
            <a:grpSpLocks/>
          </p:cNvGrpSpPr>
          <p:nvPr/>
        </p:nvGrpSpPr>
        <p:grpSpPr bwMode="auto">
          <a:xfrm>
            <a:off x="7943850" y="3949700"/>
            <a:ext cx="500063" cy="285750"/>
            <a:chOff x="5786446" y="2928934"/>
            <a:chExt cx="500066" cy="571504"/>
          </a:xfrm>
        </p:grpSpPr>
        <p:cxnSp>
          <p:nvCxnSpPr>
            <p:cNvPr id="85" name="直線接點 84"/>
            <p:cNvCxnSpPr/>
            <p:nvPr/>
          </p:nvCxnSpPr>
          <p:spPr>
            <a:xfrm rot="16200000" flipH="1">
              <a:off x="5750728" y="2964652"/>
              <a:ext cx="571504" cy="500066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接點 85"/>
            <p:cNvCxnSpPr/>
            <p:nvPr/>
          </p:nvCxnSpPr>
          <p:spPr>
            <a:xfrm rot="5400000">
              <a:off x="5715008" y="3000371"/>
              <a:ext cx="571504" cy="42862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975" name="矩形 94"/>
          <p:cNvSpPr>
            <a:spLocks noChangeArrowheads="1"/>
          </p:cNvSpPr>
          <p:nvPr/>
        </p:nvSpPr>
        <p:spPr bwMode="auto">
          <a:xfrm>
            <a:off x="642938" y="2500313"/>
            <a:ext cx="4643437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3200"/>
              <a:t>Since no such edges exist, there’s no nonback edges will become back edges.</a:t>
            </a:r>
            <a:endParaRPr lang="zh-TW" altLang="en-US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LEMMA 4.1 </a:t>
            </a:r>
            <a:endParaRPr lang="zh-TW" altLang="en-US" smtClean="0"/>
          </a:p>
        </p:txBody>
      </p:sp>
      <p:sp>
        <p:nvSpPr>
          <p:cNvPr id="41986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i="1" smtClean="0"/>
              <a:t>During the construction of the computation tree the following changes to NB and B suffice after an exchange at a node a in the computation tree:</a:t>
            </a:r>
          </a:p>
          <a:p>
            <a:pPr marL="971550" lvl="1" indent="-514350" eaLnBrk="1" hangingPunct="1">
              <a:buFontTx/>
              <a:buAutoNum type="alphaLcParenR"/>
            </a:pPr>
            <a:r>
              <a:rPr lang="en-US" altLang="zh-TW" i="1" smtClean="0"/>
              <a:t>changes from B to NB by Property 3.</a:t>
            </a:r>
          </a:p>
          <a:p>
            <a:pPr marL="971550" lvl="1" indent="-514350" eaLnBrk="1" hangingPunct="1">
              <a:buFontTx/>
              <a:buAutoNum type="alphaLcParenR"/>
            </a:pPr>
            <a:r>
              <a:rPr lang="en-US" altLang="zh-TW" i="1" smtClean="0"/>
              <a:t>deletions from NB according to IN and OUT definitions.</a:t>
            </a:r>
          </a:p>
          <a:p>
            <a:pPr marL="971550" lvl="1" indent="-514350" eaLnBrk="1" hangingPunct="1">
              <a:buFontTx/>
              <a:buAutoNum type="alphaLcParenR"/>
            </a:pPr>
            <a:r>
              <a:rPr lang="en-US" altLang="zh-TW" i="1" smtClean="0"/>
              <a:t>removal of RB</a:t>
            </a:r>
            <a:r>
              <a:rPr lang="en-US" altLang="zh-TW" i="1" baseline="-25000" smtClean="0"/>
              <a:t>a</a:t>
            </a:r>
            <a:r>
              <a:rPr lang="en-US" altLang="zh-TW" i="1" smtClean="0"/>
              <a:t> from B.</a:t>
            </a:r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PROPERTY 5</a:t>
            </a:r>
            <a:endParaRPr lang="zh-TW" altLang="en-US" smtClean="0"/>
          </a:p>
        </p:txBody>
      </p:sp>
      <p:sp>
        <p:nvSpPr>
          <p:cNvPr id="43010" name="內容版面配置區 2"/>
          <p:cNvSpPr>
            <a:spLocks noGrp="1"/>
          </p:cNvSpPr>
          <p:nvPr>
            <p:ph idx="1"/>
          </p:nvPr>
        </p:nvSpPr>
        <p:spPr>
          <a:xfrm>
            <a:off x="571500" y="1600200"/>
            <a:ext cx="7929563" cy="4686300"/>
          </a:xfrm>
        </p:spPr>
        <p:txBody>
          <a:bodyPr/>
          <a:lstStyle/>
          <a:p>
            <a:pPr eaLnBrk="1" hangingPunct="1"/>
            <a:r>
              <a:rPr lang="en-US" altLang="zh-TW" sz="2800" i="1" smtClean="0"/>
              <a:t>If an exchange (e, f),  f=(u,v) is made at a node x of the computation tree, then the subtree of SD</a:t>
            </a:r>
            <a:r>
              <a:rPr lang="en-US" altLang="zh-TW" sz="2800" i="1" baseline="-25000" smtClean="0"/>
              <a:t>x</a:t>
            </a:r>
            <a:r>
              <a:rPr lang="en-US" altLang="zh-TW" sz="2800" i="1" smtClean="0"/>
              <a:t> rooted at v is preserved as such in each of the trees generated at descendant nodes of x in the computation tree. So at node x, any edge in B incident upon a vertex in that subtree, is redundant for future computations at descendant nodes of x and may be removed from B.</a:t>
            </a:r>
            <a:endParaRPr lang="zh-TW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等腰三角形 42"/>
          <p:cNvSpPr>
            <a:spLocks noChangeArrowheads="1"/>
          </p:cNvSpPr>
          <p:nvPr/>
        </p:nvSpPr>
        <p:spPr bwMode="auto">
          <a:xfrm>
            <a:off x="214313" y="1714500"/>
            <a:ext cx="3714750" cy="4857750"/>
          </a:xfrm>
          <a:prstGeom prst="triangle">
            <a:avLst>
              <a:gd name="adj" fmla="val 50000"/>
            </a:avLst>
          </a:prstGeom>
          <a:solidFill>
            <a:srgbClr val="CCFFCC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zh-TW" altLang="en-US"/>
          </a:p>
        </p:txBody>
      </p:sp>
      <p:sp>
        <p:nvSpPr>
          <p:cNvPr id="53" name="等腰三角形 52"/>
          <p:cNvSpPr/>
          <p:nvPr/>
        </p:nvSpPr>
        <p:spPr>
          <a:xfrm>
            <a:off x="4286250" y="4143375"/>
            <a:ext cx="4340225" cy="2271713"/>
          </a:xfrm>
          <a:prstGeom prst="triangl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44035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PROPERTY 5</a:t>
            </a:r>
            <a:endParaRPr lang="zh-TW" altLang="en-US" smtClean="0"/>
          </a:p>
        </p:txBody>
      </p:sp>
      <p:sp>
        <p:nvSpPr>
          <p:cNvPr id="4" name="橢圓 3"/>
          <p:cNvSpPr/>
          <p:nvPr/>
        </p:nvSpPr>
        <p:spPr>
          <a:xfrm>
            <a:off x="6635750" y="1143000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 dirty="0"/>
          </a:p>
        </p:txBody>
      </p:sp>
      <p:sp>
        <p:nvSpPr>
          <p:cNvPr id="5" name="橢圓 4"/>
          <p:cNvSpPr/>
          <p:nvPr/>
        </p:nvSpPr>
        <p:spPr>
          <a:xfrm>
            <a:off x="5715000" y="3000375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 dirty="0"/>
          </a:p>
        </p:txBody>
      </p:sp>
      <p:sp>
        <p:nvSpPr>
          <p:cNvPr id="6" name="橢圓 5"/>
          <p:cNvSpPr/>
          <p:nvPr/>
        </p:nvSpPr>
        <p:spPr>
          <a:xfrm>
            <a:off x="7135813" y="2071688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5286375" y="4000500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6215063" y="4000500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v</a:t>
            </a:r>
            <a:endParaRPr lang="zh-TW" altLang="en-US" dirty="0"/>
          </a:p>
        </p:txBody>
      </p:sp>
      <p:cxnSp>
        <p:nvCxnSpPr>
          <p:cNvPr id="9" name="直線單箭頭接點 8"/>
          <p:cNvCxnSpPr>
            <a:stCxn id="4" idx="4"/>
            <a:endCxn id="16" idx="0"/>
          </p:cNvCxnSpPr>
          <p:nvPr/>
        </p:nvCxnSpPr>
        <p:spPr>
          <a:xfrm rot="5400000">
            <a:off x="6389687" y="1611313"/>
            <a:ext cx="500063" cy="4206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單箭頭接點 9"/>
          <p:cNvCxnSpPr>
            <a:stCxn id="4" idx="4"/>
            <a:endCxn id="6" idx="0"/>
          </p:cNvCxnSpPr>
          <p:nvPr/>
        </p:nvCxnSpPr>
        <p:spPr>
          <a:xfrm rot="16200000" flipH="1">
            <a:off x="6850062" y="1571626"/>
            <a:ext cx="500063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單箭頭接點 10"/>
          <p:cNvCxnSpPr>
            <a:stCxn id="5" idx="4"/>
            <a:endCxn id="7" idx="0"/>
          </p:cNvCxnSpPr>
          <p:nvPr/>
        </p:nvCxnSpPr>
        <p:spPr>
          <a:xfrm rot="5400000">
            <a:off x="5429251" y="3500437"/>
            <a:ext cx="571500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單箭頭接點 11"/>
          <p:cNvCxnSpPr>
            <a:stCxn id="5" idx="4"/>
            <a:endCxn id="8" idx="0"/>
          </p:cNvCxnSpPr>
          <p:nvPr/>
        </p:nvCxnSpPr>
        <p:spPr>
          <a:xfrm rot="16200000" flipH="1">
            <a:off x="5893594" y="3464719"/>
            <a:ext cx="571500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單箭頭接點 12"/>
          <p:cNvCxnSpPr>
            <a:stCxn id="19" idx="2"/>
            <a:endCxn id="8" idx="6"/>
          </p:cNvCxnSpPr>
          <p:nvPr/>
        </p:nvCxnSpPr>
        <p:spPr>
          <a:xfrm rot="10800000">
            <a:off x="6643688" y="4214813"/>
            <a:ext cx="571500" cy="158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字方塊 13"/>
          <p:cNvSpPr txBox="1"/>
          <p:nvPr/>
        </p:nvSpPr>
        <p:spPr>
          <a:xfrm>
            <a:off x="6850063" y="3929063"/>
            <a:ext cx="428625" cy="4619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2400" dirty="0">
                <a:solidFill>
                  <a:schemeClr val="accent3">
                    <a:lumMod val="50000"/>
                  </a:schemeClr>
                </a:solidFill>
                <a:ea typeface="新細明體" pitchFamily="18" charset="-120"/>
              </a:rPr>
              <a:t>f</a:t>
            </a:r>
            <a:endParaRPr lang="zh-TW" altLang="en-US" sz="2400" dirty="0">
              <a:solidFill>
                <a:schemeClr val="accent3">
                  <a:lumMod val="50000"/>
                </a:schemeClr>
              </a:solidFill>
              <a:ea typeface="新細明體" pitchFamily="18" charset="-120"/>
            </a:endParaRPr>
          </a:p>
        </p:txBody>
      </p:sp>
      <p:sp>
        <p:nvSpPr>
          <p:cNvPr id="44047" name="文字方塊 14"/>
          <p:cNvSpPr txBox="1">
            <a:spLocks noChangeArrowheads="1"/>
          </p:cNvSpPr>
          <p:nvPr/>
        </p:nvSpPr>
        <p:spPr bwMode="auto">
          <a:xfrm flipH="1">
            <a:off x="6064250" y="3500438"/>
            <a:ext cx="357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/>
              <a:t>e</a:t>
            </a:r>
            <a:endParaRPr lang="zh-TW" altLang="en-US"/>
          </a:p>
        </p:txBody>
      </p:sp>
      <p:sp>
        <p:nvSpPr>
          <p:cNvPr id="16" name="橢圓 15"/>
          <p:cNvSpPr/>
          <p:nvPr/>
        </p:nvSpPr>
        <p:spPr>
          <a:xfrm>
            <a:off x="6215063" y="2071688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 dirty="0"/>
          </a:p>
        </p:txBody>
      </p:sp>
      <p:cxnSp>
        <p:nvCxnSpPr>
          <p:cNvPr id="17" name="直線單箭頭接點 16"/>
          <p:cNvCxnSpPr>
            <a:stCxn id="16" idx="4"/>
            <a:endCxn id="5" idx="0"/>
          </p:cNvCxnSpPr>
          <p:nvPr/>
        </p:nvCxnSpPr>
        <p:spPr>
          <a:xfrm rot="5400000">
            <a:off x="5929313" y="2500313"/>
            <a:ext cx="500062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單箭頭接點 17"/>
          <p:cNvCxnSpPr>
            <a:stCxn id="4" idx="2"/>
          </p:cNvCxnSpPr>
          <p:nvPr/>
        </p:nvCxnSpPr>
        <p:spPr>
          <a:xfrm>
            <a:off x="6643688" y="1357313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橢圓 18"/>
          <p:cNvSpPr/>
          <p:nvPr/>
        </p:nvSpPr>
        <p:spPr>
          <a:xfrm>
            <a:off x="7215188" y="4000500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u</a:t>
            </a:r>
            <a:endParaRPr lang="zh-TW" altLang="en-US" dirty="0"/>
          </a:p>
        </p:txBody>
      </p:sp>
      <p:cxnSp>
        <p:nvCxnSpPr>
          <p:cNvPr id="20" name="直線單箭頭接點 19"/>
          <p:cNvCxnSpPr>
            <a:stCxn id="16" idx="4"/>
            <a:endCxn id="19" idx="0"/>
          </p:cNvCxnSpPr>
          <p:nvPr/>
        </p:nvCxnSpPr>
        <p:spPr>
          <a:xfrm rot="16200000" flipH="1">
            <a:off x="6179344" y="2750344"/>
            <a:ext cx="1500187" cy="10001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弧形接點 20"/>
          <p:cNvCxnSpPr>
            <a:stCxn id="4" idx="2"/>
            <a:endCxn id="7" idx="2"/>
          </p:cNvCxnSpPr>
          <p:nvPr/>
        </p:nvCxnSpPr>
        <p:spPr>
          <a:xfrm rot="10800000" flipV="1">
            <a:off x="5286375" y="1357313"/>
            <a:ext cx="1349375" cy="2857500"/>
          </a:xfrm>
          <a:prstGeom prst="curvedConnector3">
            <a:avLst>
              <a:gd name="adj1" fmla="val 116950"/>
            </a:avLst>
          </a:prstGeom>
          <a:ln w="38100">
            <a:solidFill>
              <a:srgbClr val="92D05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橢圓 21"/>
          <p:cNvSpPr/>
          <p:nvPr/>
        </p:nvSpPr>
        <p:spPr>
          <a:xfrm>
            <a:off x="5778500" y="4929188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 dirty="0"/>
          </a:p>
        </p:txBody>
      </p:sp>
      <p:cxnSp>
        <p:nvCxnSpPr>
          <p:cNvPr id="23" name="直線單箭頭接點 22"/>
          <p:cNvCxnSpPr>
            <a:stCxn id="8" idx="4"/>
            <a:endCxn id="22" idx="0"/>
          </p:cNvCxnSpPr>
          <p:nvPr/>
        </p:nvCxnSpPr>
        <p:spPr>
          <a:xfrm rot="5400000">
            <a:off x="5961062" y="4460876"/>
            <a:ext cx="500063" cy="4365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橢圓 23"/>
          <p:cNvSpPr/>
          <p:nvPr/>
        </p:nvSpPr>
        <p:spPr>
          <a:xfrm>
            <a:off x="6635750" y="4929188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 dirty="0"/>
          </a:p>
        </p:txBody>
      </p:sp>
      <p:cxnSp>
        <p:nvCxnSpPr>
          <p:cNvPr id="25" name="直線單箭頭接點 24"/>
          <p:cNvCxnSpPr>
            <a:stCxn id="8" idx="4"/>
            <a:endCxn id="24" idx="0"/>
          </p:cNvCxnSpPr>
          <p:nvPr/>
        </p:nvCxnSpPr>
        <p:spPr>
          <a:xfrm rot="16200000" flipH="1">
            <a:off x="6389687" y="4468813"/>
            <a:ext cx="500063" cy="4206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單箭頭接點 25"/>
          <p:cNvCxnSpPr>
            <a:stCxn id="6" idx="2"/>
            <a:endCxn id="16" idx="6"/>
          </p:cNvCxnSpPr>
          <p:nvPr/>
        </p:nvCxnSpPr>
        <p:spPr>
          <a:xfrm rot="10800000">
            <a:off x="6643688" y="2286000"/>
            <a:ext cx="492125" cy="1588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單箭頭接點 26"/>
          <p:cNvCxnSpPr>
            <a:stCxn id="6" idx="5"/>
            <a:endCxn id="19" idx="7"/>
          </p:cNvCxnSpPr>
          <p:nvPr/>
        </p:nvCxnSpPr>
        <p:spPr>
          <a:xfrm rot="16200000" flipH="1">
            <a:off x="6727032" y="3210719"/>
            <a:ext cx="1627187" cy="79375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弧形接點 136"/>
          <p:cNvCxnSpPr>
            <a:stCxn id="22" idx="3"/>
            <a:endCxn id="5" idx="2"/>
          </p:cNvCxnSpPr>
          <p:nvPr/>
        </p:nvCxnSpPr>
        <p:spPr>
          <a:xfrm rot="5400000" flipH="1">
            <a:off x="4737894" y="4191794"/>
            <a:ext cx="2079625" cy="125413"/>
          </a:xfrm>
          <a:prstGeom prst="curvedConnector4">
            <a:avLst>
              <a:gd name="adj1" fmla="val -14006"/>
              <a:gd name="adj2" fmla="val 732986"/>
            </a:avLst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061" name="群組 93"/>
          <p:cNvGrpSpPr>
            <a:grpSpLocks/>
          </p:cNvGrpSpPr>
          <p:nvPr/>
        </p:nvGrpSpPr>
        <p:grpSpPr bwMode="auto">
          <a:xfrm>
            <a:off x="5992813" y="3643313"/>
            <a:ext cx="500062" cy="285750"/>
            <a:chOff x="5786446" y="2928934"/>
            <a:chExt cx="500066" cy="571504"/>
          </a:xfrm>
        </p:grpSpPr>
        <p:cxnSp>
          <p:nvCxnSpPr>
            <p:cNvPr id="30" name="直線接點 29"/>
            <p:cNvCxnSpPr/>
            <p:nvPr/>
          </p:nvCxnSpPr>
          <p:spPr>
            <a:xfrm rot="16200000" flipH="1">
              <a:off x="5750727" y="2964653"/>
              <a:ext cx="571504" cy="500066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 rot="5400000">
              <a:off x="5715009" y="3000371"/>
              <a:ext cx="571504" cy="42862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2" name="弧形接點 136"/>
          <p:cNvCxnSpPr>
            <a:stCxn id="24" idx="6"/>
            <a:endCxn id="6" idx="7"/>
          </p:cNvCxnSpPr>
          <p:nvPr/>
        </p:nvCxnSpPr>
        <p:spPr>
          <a:xfrm flipV="1">
            <a:off x="7064375" y="2135188"/>
            <a:ext cx="436563" cy="3008312"/>
          </a:xfrm>
          <a:prstGeom prst="curvedConnector4">
            <a:avLst>
              <a:gd name="adj1" fmla="val 273696"/>
              <a:gd name="adj2" fmla="val 119813"/>
            </a:avLst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橢圓 39"/>
          <p:cNvSpPr/>
          <p:nvPr/>
        </p:nvSpPr>
        <p:spPr>
          <a:xfrm>
            <a:off x="6643688" y="5715000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 dirty="0"/>
          </a:p>
        </p:txBody>
      </p:sp>
      <p:cxnSp>
        <p:nvCxnSpPr>
          <p:cNvPr id="41" name="直線單箭頭接點 40"/>
          <p:cNvCxnSpPr>
            <a:stCxn id="24" idx="4"/>
            <a:endCxn id="40" idx="0"/>
          </p:cNvCxnSpPr>
          <p:nvPr/>
        </p:nvCxnSpPr>
        <p:spPr>
          <a:xfrm rot="16200000" flipH="1">
            <a:off x="6675438" y="5532438"/>
            <a:ext cx="357187" cy="79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弧形接點 136"/>
          <p:cNvCxnSpPr>
            <a:stCxn id="40" idx="4"/>
            <a:endCxn id="8" idx="4"/>
          </p:cNvCxnSpPr>
          <p:nvPr/>
        </p:nvCxnSpPr>
        <p:spPr>
          <a:xfrm rot="5400000" flipH="1">
            <a:off x="5786438" y="5072062"/>
            <a:ext cx="1714500" cy="428625"/>
          </a:xfrm>
          <a:prstGeom prst="curvedConnector3">
            <a:avLst>
              <a:gd name="adj1" fmla="val -13333"/>
            </a:avLst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群組 61"/>
          <p:cNvGrpSpPr>
            <a:grpSpLocks/>
          </p:cNvGrpSpPr>
          <p:nvPr/>
        </p:nvGrpSpPr>
        <p:grpSpPr bwMode="auto">
          <a:xfrm>
            <a:off x="4000500" y="5357813"/>
            <a:ext cx="2595563" cy="757237"/>
            <a:chOff x="4491894" y="5643578"/>
            <a:chExt cx="2595711" cy="757300"/>
          </a:xfrm>
        </p:grpSpPr>
        <p:sp>
          <p:nvSpPr>
            <p:cNvPr id="59" name="文字方塊 58"/>
            <p:cNvSpPr txBox="1"/>
            <p:nvPr/>
          </p:nvSpPr>
          <p:spPr>
            <a:xfrm>
              <a:off x="4491894" y="6000795"/>
              <a:ext cx="2595711" cy="400083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TW" sz="2000" dirty="0">
                  <a:solidFill>
                    <a:schemeClr val="accent6">
                      <a:lumMod val="75000"/>
                    </a:schemeClr>
                  </a:solidFill>
                  <a:ea typeface="新細明體" pitchFamily="18" charset="-120"/>
                </a:rPr>
                <a:t>A redundant back edge</a:t>
              </a:r>
              <a:endParaRPr lang="zh-TW" altLang="en-US" sz="2000" dirty="0">
                <a:solidFill>
                  <a:schemeClr val="accent6">
                    <a:lumMod val="75000"/>
                  </a:schemeClr>
                </a:solidFill>
                <a:ea typeface="新細明體" pitchFamily="18" charset="-120"/>
              </a:endParaRPr>
            </a:p>
          </p:txBody>
        </p:sp>
        <p:cxnSp>
          <p:nvCxnSpPr>
            <p:cNvPr id="61" name="弧形接點 60"/>
            <p:cNvCxnSpPr/>
            <p:nvPr/>
          </p:nvCxnSpPr>
          <p:spPr>
            <a:xfrm rot="5400000">
              <a:off x="6492252" y="5715026"/>
              <a:ext cx="428661" cy="285766"/>
            </a:xfrm>
            <a:prstGeom prst="curvedConnector3">
              <a:avLst>
                <a:gd name="adj1" fmla="val 50000"/>
              </a:avLst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067" name="文字方塊 44"/>
          <p:cNvSpPr txBox="1">
            <a:spLocks noChangeArrowheads="1"/>
          </p:cNvSpPr>
          <p:nvPr/>
        </p:nvSpPr>
        <p:spPr bwMode="auto">
          <a:xfrm>
            <a:off x="285750" y="2286000"/>
            <a:ext cx="2435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/>
              <a:t>computation tree</a:t>
            </a:r>
            <a:endParaRPr lang="zh-TW" altLang="en-US" sz="2400"/>
          </a:p>
        </p:txBody>
      </p:sp>
      <p:sp>
        <p:nvSpPr>
          <p:cNvPr id="47" name="等腰三角形 46"/>
          <p:cNvSpPr/>
          <p:nvPr/>
        </p:nvSpPr>
        <p:spPr>
          <a:xfrm>
            <a:off x="2071688" y="4143375"/>
            <a:ext cx="1857375" cy="2428875"/>
          </a:xfrm>
          <a:prstGeom prst="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46" name="橢圓 45"/>
          <p:cNvSpPr/>
          <p:nvPr/>
        </p:nvSpPr>
        <p:spPr>
          <a:xfrm>
            <a:off x="2786063" y="4071938"/>
            <a:ext cx="500062" cy="500062"/>
          </a:xfrm>
          <a:prstGeom prst="ellipse">
            <a:avLst/>
          </a:prstGeom>
          <a:solidFill>
            <a:srgbClr val="258B3D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i="1" dirty="0"/>
              <a:t>x</a:t>
            </a:r>
            <a:endParaRPr lang="zh-TW" altLang="en-US" i="1" dirty="0"/>
          </a:p>
        </p:txBody>
      </p:sp>
      <p:sp>
        <p:nvSpPr>
          <p:cNvPr id="50" name="橢圓形圖說文字 49"/>
          <p:cNvSpPr/>
          <p:nvPr/>
        </p:nvSpPr>
        <p:spPr>
          <a:xfrm rot="4167134">
            <a:off x="3446463" y="731838"/>
            <a:ext cx="5945187" cy="6338887"/>
          </a:xfrm>
          <a:prstGeom prst="wedgeEllipseCallout">
            <a:avLst>
              <a:gd name="adj1" fmla="val -16281"/>
              <a:gd name="adj2" fmla="val 51795"/>
            </a:avLst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51" name="文字方塊 50"/>
          <p:cNvSpPr txBox="1">
            <a:spLocks noChangeArrowheads="1"/>
          </p:cNvSpPr>
          <p:nvPr/>
        </p:nvSpPr>
        <p:spPr bwMode="auto">
          <a:xfrm>
            <a:off x="1857375" y="5786438"/>
            <a:ext cx="2714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000">
                <a:solidFill>
                  <a:srgbClr val="404F21"/>
                </a:solidFill>
              </a:rPr>
              <a:t>All have the same subtree rooted at </a:t>
            </a:r>
            <a:r>
              <a:rPr lang="en-US" altLang="zh-TW" sz="2000" i="1">
                <a:solidFill>
                  <a:srgbClr val="404F21"/>
                </a:solidFill>
              </a:rPr>
              <a:t>v </a:t>
            </a:r>
            <a:endParaRPr lang="zh-TW" altLang="en-US" sz="2000" i="1">
              <a:solidFill>
                <a:srgbClr val="404F21"/>
              </a:solidFill>
            </a:endParaRPr>
          </a:p>
        </p:txBody>
      </p:sp>
      <p:sp>
        <p:nvSpPr>
          <p:cNvPr id="44072" name="矩形 51"/>
          <p:cNvSpPr>
            <a:spLocks noChangeArrowheads="1"/>
          </p:cNvSpPr>
          <p:nvPr/>
        </p:nvSpPr>
        <p:spPr bwMode="auto">
          <a:xfrm>
            <a:off x="4143375" y="2000250"/>
            <a:ext cx="671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i="1"/>
              <a:t>SD</a:t>
            </a:r>
            <a:r>
              <a:rPr lang="en-US" altLang="zh-TW" sz="2800" i="1" baseline="-25000"/>
              <a:t>x</a:t>
            </a:r>
            <a:endParaRPr lang="zh-TW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2B51C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2B51C"/>
                                      </p:to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2B51C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5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TW" sz="3700" smtClean="0"/>
              <a:t>An Algorithm for enumerating All Spanning Trees of a Directed Graph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7550" y="3390900"/>
            <a:ext cx="6400800" cy="504825"/>
          </a:xfrm>
        </p:spPr>
        <p:txBody>
          <a:bodyPr/>
          <a:lstStyle/>
          <a:p>
            <a:pPr algn="r" eaLnBrk="1" hangingPunct="1"/>
            <a:r>
              <a:rPr lang="en-US" altLang="zh-TW" sz="2800" smtClean="0"/>
              <a:t>--- S. Kapoor and H. Ramesh</a:t>
            </a:r>
          </a:p>
        </p:txBody>
      </p:sp>
      <p:sp>
        <p:nvSpPr>
          <p:cNvPr id="46083" name="Text Box 4"/>
          <p:cNvSpPr txBox="1">
            <a:spLocks noChangeArrowheads="1"/>
          </p:cNvSpPr>
          <p:nvPr/>
        </p:nvSpPr>
        <p:spPr bwMode="auto">
          <a:xfrm>
            <a:off x="2700338" y="3921125"/>
            <a:ext cx="56896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zh-TW" sz="2200" b="1"/>
              <a:t>Speaker: </a:t>
            </a:r>
            <a:r>
              <a:rPr lang="zh-TW" altLang="en-US" sz="2200" b="1"/>
              <a:t>黃稚穎</a:t>
            </a:r>
            <a:r>
              <a:rPr lang="en-US" altLang="zh-TW" sz="2200" b="1" baseline="3000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Outline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Introduction and Algorithm outline</a:t>
            </a:r>
          </a:p>
          <a:p>
            <a:pPr lvl="1" eaLnBrk="1" hangingPunct="1"/>
            <a:r>
              <a:rPr lang="zh-TW" altLang="en-US" smtClean="0"/>
              <a:t>李孟韓</a:t>
            </a:r>
          </a:p>
          <a:p>
            <a:pPr eaLnBrk="1" hangingPunct="1"/>
            <a:r>
              <a:rPr lang="en-US" altLang="zh-TW" smtClean="0"/>
              <a:t>Main Algorithm</a:t>
            </a:r>
          </a:p>
          <a:p>
            <a:pPr lvl="1" eaLnBrk="1" hangingPunct="1"/>
            <a:r>
              <a:rPr lang="zh-TW" altLang="en-US" smtClean="0"/>
              <a:t>林蔚茵</a:t>
            </a:r>
          </a:p>
          <a:p>
            <a:pPr eaLnBrk="1" hangingPunct="1"/>
            <a:r>
              <a:rPr lang="en-US" altLang="zh-TW" smtClean="0"/>
              <a:t>Correctness</a:t>
            </a:r>
          </a:p>
          <a:p>
            <a:pPr lvl="1" eaLnBrk="1" hangingPunct="1"/>
            <a:r>
              <a:rPr lang="zh-TW" altLang="en-US" smtClean="0"/>
              <a:t>莊秋芸</a:t>
            </a:r>
          </a:p>
          <a:p>
            <a:pPr eaLnBrk="1" hangingPunct="1"/>
            <a:r>
              <a:rPr lang="en-US" altLang="zh-TW" smtClean="0"/>
              <a:t>Time analysis and conclusion</a:t>
            </a:r>
          </a:p>
          <a:p>
            <a:pPr lvl="1" eaLnBrk="1" hangingPunct="1"/>
            <a:r>
              <a:rPr lang="zh-TW" altLang="en-US" smtClean="0"/>
              <a:t>黃稚穎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LEMMA 4.4</a:t>
            </a:r>
            <a:endParaRPr lang="zh-TW" altLang="en-US" smtClean="0"/>
          </a:p>
        </p:txBody>
      </p:sp>
      <p:sp>
        <p:nvSpPr>
          <p:cNvPr id="47106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2800" i="1" smtClean="0"/>
              <a:t>ALGO Main outputs the changes corresponding to the compressed computation tree CD'(G,r) in O(N(r)V+V</a:t>
            </a:r>
            <a:r>
              <a:rPr lang="en-US" altLang="zh-TW" sz="2800" i="1" baseline="30000" smtClean="0"/>
              <a:t>2</a:t>
            </a:r>
            <a:r>
              <a:rPr lang="en-US" altLang="zh-TW" sz="2800" i="1" smtClean="0"/>
              <a:t>) operations.</a:t>
            </a:r>
          </a:p>
          <a:p>
            <a:pPr eaLnBrk="1" hangingPunct="1"/>
            <a:endParaRPr lang="en-US" altLang="zh-TW" sz="2800" i="1" smtClean="0"/>
          </a:p>
          <a:p>
            <a:pPr eaLnBrk="1" hangingPunct="1"/>
            <a:endParaRPr lang="zh-TW" altLang="en-US" sz="2800" smtClean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13" y="3143250"/>
            <a:ext cx="528320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矩形 6"/>
          <p:cNvSpPr/>
          <p:nvPr/>
        </p:nvSpPr>
        <p:spPr>
          <a:xfrm>
            <a:off x="4000500" y="4000500"/>
            <a:ext cx="2786063" cy="1643063"/>
          </a:xfrm>
          <a:prstGeom prst="rect">
            <a:avLst/>
          </a:prstGeom>
          <a:noFill/>
          <a:ln w="6350">
            <a:solidFill>
              <a:schemeClr val="accent1">
                <a:shade val="50000"/>
                <a:alpha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0" name="文字方塊 9"/>
          <p:cNvSpPr txBox="1">
            <a:spLocks noChangeArrowheads="1"/>
          </p:cNvSpPr>
          <p:nvPr/>
        </p:nvSpPr>
        <p:spPr bwMode="auto">
          <a:xfrm>
            <a:off x="500063" y="3214688"/>
            <a:ext cx="31432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1600"/>
              <a:t>The time for manipulating the data structures </a:t>
            </a:r>
            <a:r>
              <a:rPr lang="en-US" altLang="zh-TW" sz="1600" i="1"/>
              <a:t>NB, B, and STACK is O(V*(NBC</a:t>
            </a:r>
            <a:r>
              <a:rPr lang="en-US" altLang="zh-TW" sz="1600" i="1" baseline="-25000"/>
              <a:t>x</a:t>
            </a:r>
            <a:r>
              <a:rPr lang="en-US" altLang="zh-TW" sz="1600" i="1"/>
              <a:t>+1))</a:t>
            </a:r>
            <a:endParaRPr lang="zh-TW" altLang="en-US" sz="1600"/>
          </a:p>
        </p:txBody>
      </p:sp>
      <p:sp>
        <p:nvSpPr>
          <p:cNvPr id="11" name="文字方塊 10"/>
          <p:cNvSpPr txBox="1">
            <a:spLocks noChangeArrowheads="1"/>
          </p:cNvSpPr>
          <p:nvPr/>
        </p:nvSpPr>
        <p:spPr bwMode="auto">
          <a:xfrm>
            <a:off x="500063" y="4071938"/>
            <a:ext cx="319881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600"/>
              <a:t>The total time required by </a:t>
            </a:r>
            <a:r>
              <a:rPr lang="en-US" altLang="zh-TW" sz="1600" i="1"/>
              <a:t>ALGO </a:t>
            </a:r>
          </a:p>
          <a:p>
            <a:r>
              <a:rPr lang="en-US" altLang="zh-TW" sz="1600" i="1"/>
              <a:t>Gen minus the output operations</a:t>
            </a:r>
          </a:p>
          <a:p>
            <a:r>
              <a:rPr lang="en-US" altLang="zh-TW" sz="1600" i="1"/>
              <a:t> equals O(</a:t>
            </a:r>
            <a:r>
              <a:rPr lang="el-GR" altLang="zh-TW" sz="1600" i="1"/>
              <a:t>Σ</a:t>
            </a:r>
            <a:r>
              <a:rPr lang="en-US" altLang="zh-TW" sz="1600" i="1"/>
              <a:t>(V*NBC</a:t>
            </a:r>
            <a:r>
              <a:rPr lang="en-US" altLang="zh-TW" sz="1600" i="1" baseline="-25000"/>
              <a:t>x</a:t>
            </a:r>
            <a:r>
              <a:rPr lang="en-US" altLang="zh-TW" sz="1600" i="1"/>
              <a:t>))</a:t>
            </a:r>
            <a:endParaRPr lang="zh-TW" altLang="en-US" sz="1600"/>
          </a:p>
        </p:txBody>
      </p:sp>
      <p:sp>
        <p:nvSpPr>
          <p:cNvPr id="12" name="文字方塊 11"/>
          <p:cNvSpPr txBox="1">
            <a:spLocks noChangeArrowheads="1"/>
          </p:cNvSpPr>
          <p:nvPr/>
        </p:nvSpPr>
        <p:spPr bwMode="auto">
          <a:xfrm>
            <a:off x="500063" y="4929188"/>
            <a:ext cx="3643312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1600"/>
              <a:t>At any node </a:t>
            </a:r>
            <a:r>
              <a:rPr lang="en-US" altLang="zh-TW" sz="1600" i="1"/>
              <a:t>x in the compressed</a:t>
            </a:r>
          </a:p>
          <a:p>
            <a:r>
              <a:rPr lang="en-US" altLang="zh-TW" sz="1600" i="1"/>
              <a:t> computation tree,</a:t>
            </a:r>
            <a:r>
              <a:rPr lang="en-US" altLang="zh-TW" sz="1600"/>
              <a:t> the above summation gives an </a:t>
            </a:r>
            <a:r>
              <a:rPr lang="en-US" altLang="zh-TW" sz="1600" i="1"/>
              <a:t>O(N(r)V)</a:t>
            </a:r>
          </a:p>
          <a:p>
            <a:r>
              <a:rPr lang="en-US" altLang="zh-TW" sz="1600" i="1"/>
              <a:t>time bound.</a:t>
            </a:r>
            <a:endParaRPr lang="zh-TW" altLang="en-US" sz="1600"/>
          </a:p>
        </p:txBody>
      </p:sp>
      <p:sp>
        <p:nvSpPr>
          <p:cNvPr id="13" name="文字方塊 12"/>
          <p:cNvSpPr txBox="1">
            <a:spLocks noChangeArrowheads="1"/>
          </p:cNvSpPr>
          <p:nvPr/>
        </p:nvSpPr>
        <p:spPr bwMode="auto">
          <a:xfrm>
            <a:off x="500063" y="6000750"/>
            <a:ext cx="33829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600"/>
              <a:t>Total output operations are </a:t>
            </a:r>
            <a:r>
              <a:rPr lang="en-US" altLang="zh-TW" sz="1600" i="1"/>
              <a:t>O(N(r)).</a:t>
            </a:r>
            <a:endParaRPr lang="zh-TW" altLang="en-US" sz="1600"/>
          </a:p>
        </p:txBody>
      </p:sp>
      <p:sp>
        <p:nvSpPr>
          <p:cNvPr id="14" name="文字方塊 13"/>
          <p:cNvSpPr txBox="1">
            <a:spLocks noChangeArrowheads="1"/>
          </p:cNvSpPr>
          <p:nvPr/>
        </p:nvSpPr>
        <p:spPr bwMode="auto">
          <a:xfrm>
            <a:off x="500063" y="3214688"/>
            <a:ext cx="32146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1600"/>
              <a:t>Computing </a:t>
            </a:r>
            <a:r>
              <a:rPr lang="en-US" altLang="zh-TW" sz="1600" i="1"/>
              <a:t>B and NB initially require O(V</a:t>
            </a:r>
            <a:r>
              <a:rPr lang="en-US" altLang="zh-TW" sz="1600" i="1" baseline="30000"/>
              <a:t>2</a:t>
            </a:r>
            <a:r>
              <a:rPr lang="en-US" altLang="zh-TW" sz="1600" i="1"/>
              <a:t>) time.</a:t>
            </a:r>
            <a:endParaRPr lang="zh-TW" altLang="en-US" sz="1600"/>
          </a:p>
        </p:txBody>
      </p:sp>
      <p:sp>
        <p:nvSpPr>
          <p:cNvPr id="15" name="文字方塊 14"/>
          <p:cNvSpPr txBox="1">
            <a:spLocks noChangeArrowheads="1"/>
          </p:cNvSpPr>
          <p:nvPr/>
        </p:nvSpPr>
        <p:spPr bwMode="auto">
          <a:xfrm>
            <a:off x="500063" y="4071938"/>
            <a:ext cx="25923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600"/>
              <a:t>DFS requires </a:t>
            </a:r>
            <a:r>
              <a:rPr lang="en-US" altLang="zh-TW" sz="1600" i="1"/>
              <a:t>O(V+E)time</a:t>
            </a:r>
            <a:r>
              <a:rPr lang="en-US" altLang="zh-TW" i="1"/>
              <a:t>.</a:t>
            </a:r>
            <a:endParaRPr lang="zh-TW" altLang="en-US"/>
          </a:p>
        </p:txBody>
      </p:sp>
      <p:sp>
        <p:nvSpPr>
          <p:cNvPr id="16" name="文字方塊 15"/>
          <p:cNvSpPr txBox="1">
            <a:spLocks noChangeArrowheads="1"/>
          </p:cNvSpPr>
          <p:nvPr/>
        </p:nvSpPr>
        <p:spPr bwMode="auto">
          <a:xfrm>
            <a:off x="785813" y="3714750"/>
            <a:ext cx="7072312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800"/>
              <a:t>Total requires O(N(r)V+V</a:t>
            </a:r>
            <a:r>
              <a:rPr lang="en-US" altLang="zh-TW" sz="2800" baseline="30000"/>
              <a:t>2</a:t>
            </a:r>
            <a:r>
              <a:rPr lang="en-US" altLang="zh-TW" sz="2800"/>
              <a:t>+V+E+N(r)) </a:t>
            </a:r>
          </a:p>
          <a:p>
            <a:r>
              <a:rPr lang="en-US" altLang="zh-TW" sz="2800"/>
              <a:t>= O(N(r)V+V</a:t>
            </a:r>
            <a:r>
              <a:rPr lang="en-US" altLang="zh-TW" sz="2800" baseline="30000"/>
              <a:t>2</a:t>
            </a:r>
            <a:r>
              <a:rPr lang="en-US" altLang="zh-TW" sz="2800"/>
              <a:t>) time</a:t>
            </a:r>
            <a:r>
              <a:rPr lang="en-US" altLang="zh-TW" sz="3600"/>
              <a:t>.</a:t>
            </a:r>
            <a:endParaRPr lang="zh-TW" altLang="en-US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LEMMA 4.5</a:t>
            </a:r>
            <a:endParaRPr lang="zh-TW" altLang="en-US" smtClean="0"/>
          </a:p>
        </p:txBody>
      </p:sp>
      <p:sp>
        <p:nvSpPr>
          <p:cNvPr id="48130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i="1" smtClean="0"/>
              <a:t>ALGO Main requires O(V</a:t>
            </a:r>
            <a:r>
              <a:rPr lang="en-US" altLang="zh-TW" i="1" baseline="30000" smtClean="0"/>
              <a:t>2</a:t>
            </a:r>
            <a:r>
              <a:rPr lang="en-US" altLang="zh-TW" i="1" smtClean="0"/>
              <a:t>) space.</a:t>
            </a:r>
          </a:p>
          <a:p>
            <a:pPr lvl="1" eaLnBrk="1" hangingPunct="1"/>
            <a:r>
              <a:rPr lang="en-US" altLang="zh-TW" smtClean="0"/>
              <a:t>Follows from the size of the data structures involved. </a:t>
            </a:r>
          </a:p>
        </p:txBody>
      </p:sp>
      <p:sp>
        <p:nvSpPr>
          <p:cNvPr id="48131" name="文字方塊 3"/>
          <p:cNvSpPr txBox="1">
            <a:spLocks noChangeArrowheads="1"/>
          </p:cNvSpPr>
          <p:nvPr/>
        </p:nvSpPr>
        <p:spPr bwMode="auto">
          <a:xfrm>
            <a:off x="468313" y="3384550"/>
            <a:ext cx="37147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400" i="1"/>
              <a:t>B requires O(V</a:t>
            </a:r>
            <a:r>
              <a:rPr lang="en-US" altLang="zh-TW" sz="2400" i="1" baseline="30000"/>
              <a:t>2</a:t>
            </a:r>
            <a:r>
              <a:rPr lang="en-US" altLang="zh-TW" sz="2400" i="1"/>
              <a:t>)-space.</a:t>
            </a:r>
          </a:p>
        </p:txBody>
      </p:sp>
      <p:sp>
        <p:nvSpPr>
          <p:cNvPr id="48132" name="文字方塊 4"/>
          <p:cNvSpPr txBox="1">
            <a:spLocks noChangeArrowheads="1"/>
          </p:cNvSpPr>
          <p:nvPr/>
        </p:nvSpPr>
        <p:spPr bwMode="auto">
          <a:xfrm>
            <a:off x="468313" y="3851275"/>
            <a:ext cx="457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400" i="1"/>
              <a:t>NB requires O(V+E)-space.</a:t>
            </a:r>
          </a:p>
        </p:txBody>
      </p:sp>
      <p:sp>
        <p:nvSpPr>
          <p:cNvPr id="48133" name="文字方塊 5"/>
          <p:cNvSpPr txBox="1">
            <a:spLocks noChangeArrowheads="1"/>
          </p:cNvSpPr>
          <p:nvPr/>
        </p:nvSpPr>
        <p:spPr bwMode="auto">
          <a:xfrm>
            <a:off x="468313" y="4319588"/>
            <a:ext cx="7889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400"/>
              <a:t>Changes stored on </a:t>
            </a:r>
            <a:r>
              <a:rPr lang="en-US" altLang="zh-TW" sz="2400" i="1"/>
              <a:t>STACK is O(V+NBC</a:t>
            </a:r>
            <a:r>
              <a:rPr lang="en-US" altLang="zh-TW" sz="2400" i="1" baseline="-25000"/>
              <a:t>x</a:t>
            </a:r>
            <a:r>
              <a:rPr lang="en-US" altLang="zh-TW" sz="2400" i="1"/>
              <a:t>)-space.</a:t>
            </a:r>
          </a:p>
        </p:txBody>
      </p:sp>
      <p:sp>
        <p:nvSpPr>
          <p:cNvPr id="48134" name="文字方塊 6"/>
          <p:cNvSpPr txBox="1">
            <a:spLocks noChangeArrowheads="1"/>
          </p:cNvSpPr>
          <p:nvPr/>
        </p:nvSpPr>
        <p:spPr bwMode="auto">
          <a:xfrm>
            <a:off x="468313" y="5003800"/>
            <a:ext cx="86756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3200"/>
              <a:t>The total stack space required is </a:t>
            </a:r>
            <a:r>
              <a:rPr lang="en-US" altLang="zh-TW" sz="3200" i="1"/>
              <a:t>O(V</a:t>
            </a:r>
            <a:r>
              <a:rPr lang="en-US" altLang="zh-TW" sz="3200" i="1" baseline="30000"/>
              <a:t>2</a:t>
            </a:r>
            <a:r>
              <a:rPr lang="en-US" altLang="zh-TW" sz="3200" i="1"/>
              <a:t>+</a:t>
            </a:r>
            <a:r>
              <a:rPr lang="el-GR" altLang="zh-TW" sz="3200" i="1"/>
              <a:t>Σ</a:t>
            </a:r>
            <a:r>
              <a:rPr lang="en-US" altLang="zh-TW" sz="3200" i="1"/>
              <a:t>NBC</a:t>
            </a:r>
            <a:r>
              <a:rPr lang="en-US" altLang="zh-TW" sz="3200" i="1" baseline="-25000"/>
              <a:t>x</a:t>
            </a:r>
            <a:r>
              <a:rPr lang="en-US" altLang="zh-TW" sz="3200" i="1"/>
              <a:t>)</a:t>
            </a:r>
          </a:p>
          <a:p>
            <a:r>
              <a:rPr lang="en-US" altLang="zh-TW" sz="3200" i="1"/>
              <a:t>= O(V</a:t>
            </a:r>
            <a:r>
              <a:rPr lang="en-US" altLang="zh-TW" sz="3200" i="1" baseline="30000"/>
              <a:t>2</a:t>
            </a:r>
            <a:r>
              <a:rPr lang="en-US" altLang="zh-TW" sz="3200" i="1"/>
              <a:t>)</a:t>
            </a:r>
            <a:endParaRPr lang="zh-TW" altLang="en-US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Complexity</a:t>
            </a:r>
            <a:endParaRPr lang="zh-TW" altLang="en-US" smtClean="0"/>
          </a:p>
        </p:txBody>
      </p:sp>
      <p:sp>
        <p:nvSpPr>
          <p:cNvPr id="49154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2400" smtClean="0"/>
              <a:t>From </a:t>
            </a:r>
            <a:r>
              <a:rPr lang="en-US" altLang="zh-TW" sz="2400" i="1" smtClean="0"/>
              <a:t>LEMMA 4.4 </a:t>
            </a:r>
            <a:r>
              <a:rPr lang="en-US" altLang="zh-TW" sz="2400" smtClean="0"/>
              <a:t>and </a:t>
            </a:r>
            <a:r>
              <a:rPr lang="en-US" altLang="zh-TW" sz="2400" i="1" smtClean="0"/>
              <a:t>LEMMA 4.5 </a:t>
            </a:r>
            <a:r>
              <a:rPr lang="en-US" altLang="zh-TW" sz="2400" smtClean="0"/>
              <a:t>the following result follows if the above procedure is repeated with each vertex in turn as root.</a:t>
            </a:r>
          </a:p>
          <a:p>
            <a:pPr eaLnBrk="1" hangingPunct="1"/>
            <a:endParaRPr lang="en-US" altLang="zh-TW" sz="2400" smtClean="0"/>
          </a:p>
          <a:p>
            <a:pPr eaLnBrk="1" hangingPunct="1">
              <a:buFontTx/>
              <a:buNone/>
            </a:pPr>
            <a:r>
              <a:rPr lang="en-US" altLang="zh-TW" sz="2400" i="1" smtClean="0"/>
              <a:t>	THEOREM 4.6. All rooted directed spanning trees can be output in </a:t>
            </a:r>
            <a:r>
              <a:rPr lang="en-US" altLang="zh-TW" sz="2400" i="1" smtClean="0">
                <a:solidFill>
                  <a:schemeClr val="accent2"/>
                </a:solidFill>
              </a:rPr>
              <a:t>O(NV+V</a:t>
            </a:r>
            <a:r>
              <a:rPr lang="en-US" altLang="zh-TW" sz="2400" i="1" baseline="30000" smtClean="0">
                <a:solidFill>
                  <a:schemeClr val="accent2"/>
                </a:solidFill>
              </a:rPr>
              <a:t>3</a:t>
            </a:r>
            <a:r>
              <a:rPr lang="en-US" altLang="zh-TW" sz="2400" i="1" smtClean="0">
                <a:solidFill>
                  <a:schemeClr val="accent2"/>
                </a:solidFill>
              </a:rPr>
              <a:t>) </a:t>
            </a:r>
            <a:r>
              <a:rPr lang="en-US" altLang="zh-TW" sz="2400" i="1" smtClean="0"/>
              <a:t>operations and </a:t>
            </a:r>
            <a:r>
              <a:rPr lang="en-US" altLang="zh-TW" sz="2400" i="1" smtClean="0">
                <a:solidFill>
                  <a:schemeClr val="accent2"/>
                </a:solidFill>
              </a:rPr>
              <a:t>O(V</a:t>
            </a:r>
            <a:r>
              <a:rPr lang="en-US" altLang="zh-TW" sz="2400" i="1" baseline="30000" smtClean="0">
                <a:solidFill>
                  <a:schemeClr val="accent2"/>
                </a:solidFill>
              </a:rPr>
              <a:t>2</a:t>
            </a:r>
            <a:r>
              <a:rPr lang="en-US" altLang="zh-TW" sz="2400" i="1" smtClean="0">
                <a:solidFill>
                  <a:schemeClr val="accent2"/>
                </a:solidFill>
              </a:rPr>
              <a:t>)</a:t>
            </a:r>
            <a:r>
              <a:rPr lang="en-US" altLang="zh-TW" sz="2400" i="1" smtClean="0"/>
              <a:t> space.</a:t>
            </a:r>
            <a:endParaRPr lang="zh-TW" altLang="en-US" sz="24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714612" y="2714620"/>
            <a:ext cx="3948518" cy="110799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altLang="zh-TW" sz="66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ea typeface="新細明體" pitchFamily="18" charset="-120"/>
              </a:rPr>
              <a:t>Thank</a:t>
            </a:r>
            <a:r>
              <a:rPr lang="en-US" altLang="zh-TW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ea typeface="新細明體" pitchFamily="18" charset="-120"/>
              </a:rPr>
              <a:t> </a:t>
            </a:r>
            <a:r>
              <a:rPr lang="en-US" altLang="zh-TW" sz="66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ea typeface="新細明體" pitchFamily="18" charset="-120"/>
              </a:rPr>
              <a:t>U</a:t>
            </a:r>
            <a:endParaRPr lang="zh-TW" altLang="en-US" sz="66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Definition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124200"/>
          </a:xfrm>
        </p:spPr>
        <p:txBody>
          <a:bodyPr/>
          <a:lstStyle/>
          <a:p>
            <a:pPr eaLnBrk="1" hangingPunct="1"/>
            <a:r>
              <a:rPr lang="en-US" altLang="zh-TW" sz="2500" smtClean="0"/>
              <a:t>An </a:t>
            </a:r>
            <a:r>
              <a:rPr lang="en-US" altLang="zh-TW" sz="2500" b="1" i="1" smtClean="0"/>
              <a:t>exchange</a:t>
            </a:r>
            <a:r>
              <a:rPr lang="en-US" altLang="zh-TW" sz="2500" smtClean="0"/>
              <a:t> for a spanning tree </a:t>
            </a:r>
            <a:r>
              <a:rPr lang="en-US" altLang="zh-TW" sz="2500" i="1" smtClean="0"/>
              <a:t>T</a:t>
            </a:r>
            <a:r>
              <a:rPr lang="en-US" altLang="zh-TW" sz="2500" smtClean="0"/>
              <a:t> of </a:t>
            </a:r>
            <a:r>
              <a:rPr lang="en-US" altLang="zh-TW" sz="2500" i="1" smtClean="0"/>
              <a:t>G</a:t>
            </a:r>
            <a:r>
              <a:rPr lang="en-US" altLang="zh-TW" sz="2500" smtClean="0"/>
              <a:t> rooted at </a:t>
            </a:r>
            <a:r>
              <a:rPr lang="en-US" altLang="zh-TW" sz="2500" i="1" smtClean="0"/>
              <a:t>v</a:t>
            </a:r>
            <a:r>
              <a:rPr lang="en-US" altLang="zh-TW" sz="2500" smtClean="0"/>
              <a:t> is a pair of edges </a:t>
            </a:r>
            <a:r>
              <a:rPr lang="en-US" altLang="zh-TW" sz="2500" i="1" smtClean="0"/>
              <a:t>(e, f)</a:t>
            </a:r>
            <a:r>
              <a:rPr lang="en-US" altLang="zh-TW" sz="2500" smtClean="0"/>
              <a:t> , where </a:t>
            </a:r>
            <a:r>
              <a:rPr lang="en-US" altLang="zh-TW" sz="2500" i="1" smtClean="0"/>
              <a:t>e ∈ T</a:t>
            </a:r>
            <a:r>
              <a:rPr lang="en-US" altLang="zh-TW" sz="2500" smtClean="0"/>
              <a:t> , </a:t>
            </a:r>
            <a:r>
              <a:rPr lang="en-US" altLang="zh-TW" sz="2500" i="1" smtClean="0"/>
              <a:t>f ∈ E – T</a:t>
            </a:r>
            <a:r>
              <a:rPr lang="en-US" altLang="zh-TW" sz="2500" smtClean="0"/>
              <a:t> , and </a:t>
            </a:r>
            <a:r>
              <a:rPr lang="en-US" altLang="zh-TW" sz="2500" i="1" smtClean="0"/>
              <a:t>T – {e}∪{f}</a:t>
            </a:r>
            <a:r>
              <a:rPr lang="en-US" altLang="zh-TW" sz="2500" smtClean="0"/>
              <a:t> is a spanning tree rooted at </a:t>
            </a:r>
            <a:r>
              <a:rPr lang="en-US" altLang="zh-TW" sz="2500" i="1" smtClean="0"/>
              <a:t>v.</a:t>
            </a:r>
          </a:p>
          <a:p>
            <a:pPr eaLnBrk="1" hangingPunct="1"/>
            <a:r>
              <a:rPr lang="en-US" altLang="zh-TW" sz="2500" smtClean="0"/>
              <a:t>A edge </a:t>
            </a:r>
            <a:r>
              <a:rPr lang="en-US" altLang="zh-TW" sz="2500" i="1" smtClean="0"/>
              <a:t>p∈ E - T</a:t>
            </a:r>
            <a:r>
              <a:rPr lang="en-US" altLang="zh-TW" sz="2500" smtClean="0"/>
              <a:t> is </a:t>
            </a:r>
            <a:r>
              <a:rPr lang="en-US" altLang="zh-TW" sz="2500" b="1" i="1" smtClean="0"/>
              <a:t>back edge</a:t>
            </a:r>
            <a:r>
              <a:rPr lang="en-US" altLang="zh-TW" sz="2500" smtClean="0"/>
              <a:t> if its tail is an ancestor of its head in </a:t>
            </a:r>
            <a:r>
              <a:rPr lang="en-US" altLang="zh-TW" sz="2500" i="1" smtClean="0"/>
              <a:t>T. </a:t>
            </a:r>
          </a:p>
          <a:p>
            <a:pPr eaLnBrk="1" hangingPunct="1"/>
            <a:r>
              <a:rPr lang="en-US" altLang="zh-TW" sz="2500" smtClean="0"/>
              <a:t>A edge </a:t>
            </a:r>
            <a:r>
              <a:rPr lang="en-US" altLang="zh-TW" sz="2500" i="1" smtClean="0"/>
              <a:t>p’∈ E - T</a:t>
            </a:r>
            <a:r>
              <a:rPr lang="en-US" altLang="zh-TW" sz="2500" smtClean="0"/>
              <a:t> is </a:t>
            </a:r>
            <a:r>
              <a:rPr lang="en-US" altLang="zh-TW" sz="2500" b="1" i="1" smtClean="0"/>
              <a:t>forward edge</a:t>
            </a:r>
            <a:r>
              <a:rPr lang="en-US" altLang="zh-TW" sz="2500" smtClean="0"/>
              <a:t> if its tail is a descendant of its head in </a:t>
            </a:r>
            <a:r>
              <a:rPr lang="en-US" altLang="zh-TW" sz="2500" i="1" smtClean="0"/>
              <a:t>T</a:t>
            </a:r>
            <a:r>
              <a:rPr lang="en-US" altLang="zh-TW" sz="2500" smtClean="0"/>
              <a:t>.</a:t>
            </a:r>
          </a:p>
          <a:p>
            <a:pPr eaLnBrk="1" hangingPunct="1"/>
            <a:endParaRPr lang="en-US" altLang="zh-TW" sz="2500" smtClean="0"/>
          </a:p>
        </p:txBody>
      </p:sp>
      <p:sp>
        <p:nvSpPr>
          <p:cNvPr id="5" name="橢圓 4"/>
          <p:cNvSpPr/>
          <p:nvPr/>
        </p:nvSpPr>
        <p:spPr>
          <a:xfrm>
            <a:off x="2698750" y="5661025"/>
            <a:ext cx="352425" cy="360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/>
          </a:p>
        </p:txBody>
      </p:sp>
      <p:sp>
        <p:nvSpPr>
          <p:cNvPr id="16" name="橢圓 15"/>
          <p:cNvSpPr/>
          <p:nvPr/>
        </p:nvSpPr>
        <p:spPr>
          <a:xfrm>
            <a:off x="2982913" y="4940300"/>
            <a:ext cx="357187" cy="360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kumimoji="0" lang="en-US" altLang="zh-TW">
                <a:solidFill>
                  <a:schemeClr val="tx1"/>
                </a:solidFill>
                <a:latin typeface="Calibri" pitchFamily="34" charset="0"/>
              </a:rPr>
              <a:t>v</a:t>
            </a:r>
          </a:p>
        </p:txBody>
      </p:sp>
      <p:cxnSp>
        <p:nvCxnSpPr>
          <p:cNvPr id="18437" name="直線單箭頭接點 16"/>
          <p:cNvCxnSpPr>
            <a:cxnSpLocks noChangeShapeType="1"/>
            <a:stCxn id="16" idx="4"/>
            <a:endCxn id="5" idx="0"/>
          </p:cNvCxnSpPr>
          <p:nvPr/>
        </p:nvCxnSpPr>
        <p:spPr bwMode="auto">
          <a:xfrm flipH="1">
            <a:off x="2874963" y="5313363"/>
            <a:ext cx="287337" cy="334962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sp>
        <p:nvSpPr>
          <p:cNvPr id="19" name="橢圓 18"/>
          <p:cNvSpPr/>
          <p:nvPr/>
        </p:nvSpPr>
        <p:spPr>
          <a:xfrm>
            <a:off x="3640138" y="5661025"/>
            <a:ext cx="355600" cy="339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TW" b="1">
                <a:solidFill>
                  <a:schemeClr val="tx1"/>
                </a:solidFill>
                <a:latin typeface="Calibri" pitchFamily="34" charset="0"/>
              </a:rPr>
              <a:t>u</a:t>
            </a:r>
          </a:p>
        </p:txBody>
      </p:sp>
      <p:cxnSp>
        <p:nvCxnSpPr>
          <p:cNvPr id="18439" name="直線單箭頭接點 19"/>
          <p:cNvCxnSpPr>
            <a:cxnSpLocks noChangeShapeType="1"/>
            <a:stCxn id="16" idx="4"/>
            <a:endCxn id="19" idx="0"/>
          </p:cNvCxnSpPr>
          <p:nvPr/>
        </p:nvCxnSpPr>
        <p:spPr bwMode="auto">
          <a:xfrm>
            <a:off x="3162300" y="5313363"/>
            <a:ext cx="655638" cy="334962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sp>
        <p:nvSpPr>
          <p:cNvPr id="2" name="橢圓 4"/>
          <p:cNvSpPr/>
          <p:nvPr/>
        </p:nvSpPr>
        <p:spPr>
          <a:xfrm>
            <a:off x="2411413" y="6308725"/>
            <a:ext cx="352425" cy="360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/>
          </a:p>
        </p:txBody>
      </p:sp>
      <p:cxnSp>
        <p:nvCxnSpPr>
          <p:cNvPr id="18441" name="直線單箭頭接點 16"/>
          <p:cNvCxnSpPr>
            <a:cxnSpLocks noChangeShapeType="1"/>
          </p:cNvCxnSpPr>
          <p:nvPr/>
        </p:nvCxnSpPr>
        <p:spPr bwMode="auto">
          <a:xfrm flipH="1">
            <a:off x="2587625" y="6034088"/>
            <a:ext cx="287338" cy="261937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sp>
        <p:nvSpPr>
          <p:cNvPr id="4" name="橢圓 4"/>
          <p:cNvSpPr/>
          <p:nvPr/>
        </p:nvSpPr>
        <p:spPr>
          <a:xfrm>
            <a:off x="3059113" y="6308725"/>
            <a:ext cx="352425" cy="360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/>
          </a:p>
        </p:txBody>
      </p:sp>
      <p:cxnSp>
        <p:nvCxnSpPr>
          <p:cNvPr id="18443" name="直線單箭頭接點 16"/>
          <p:cNvCxnSpPr>
            <a:cxnSpLocks noChangeShapeType="1"/>
          </p:cNvCxnSpPr>
          <p:nvPr/>
        </p:nvCxnSpPr>
        <p:spPr bwMode="auto">
          <a:xfrm>
            <a:off x="2874963" y="6034088"/>
            <a:ext cx="360362" cy="261937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sp>
        <p:nvSpPr>
          <p:cNvPr id="18444" name="文字方塊 13"/>
          <p:cNvSpPr txBox="1">
            <a:spLocks noChangeArrowheads="1"/>
          </p:cNvSpPr>
          <p:nvPr/>
        </p:nvSpPr>
        <p:spPr bwMode="auto">
          <a:xfrm>
            <a:off x="2959100" y="4457700"/>
            <a:ext cx="428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b="1" i="1">
                <a:solidFill>
                  <a:srgbClr val="4F6228"/>
                </a:solidFill>
              </a:rPr>
              <a:t>T</a:t>
            </a:r>
          </a:p>
        </p:txBody>
      </p:sp>
      <p:sp>
        <p:nvSpPr>
          <p:cNvPr id="7" name="橢圓 4"/>
          <p:cNvSpPr/>
          <p:nvPr/>
        </p:nvSpPr>
        <p:spPr>
          <a:xfrm>
            <a:off x="5935663" y="5661025"/>
            <a:ext cx="352425" cy="360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/>
          </a:p>
        </p:txBody>
      </p:sp>
      <p:sp>
        <p:nvSpPr>
          <p:cNvPr id="8" name="橢圓 15"/>
          <p:cNvSpPr/>
          <p:nvPr/>
        </p:nvSpPr>
        <p:spPr>
          <a:xfrm>
            <a:off x="6219825" y="4940300"/>
            <a:ext cx="357188" cy="360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kumimoji="0" lang="en-US" altLang="zh-TW">
                <a:solidFill>
                  <a:schemeClr val="tx1"/>
                </a:solidFill>
                <a:latin typeface="Calibri" pitchFamily="34" charset="0"/>
              </a:rPr>
              <a:t>v</a:t>
            </a:r>
          </a:p>
        </p:txBody>
      </p:sp>
      <p:cxnSp>
        <p:nvCxnSpPr>
          <p:cNvPr id="18447" name="直線單箭頭接點 16"/>
          <p:cNvCxnSpPr>
            <a:cxnSpLocks noChangeShapeType="1"/>
          </p:cNvCxnSpPr>
          <p:nvPr/>
        </p:nvCxnSpPr>
        <p:spPr bwMode="auto">
          <a:xfrm flipH="1">
            <a:off x="6111875" y="5313363"/>
            <a:ext cx="287338" cy="334962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sp>
        <p:nvSpPr>
          <p:cNvPr id="10" name="橢圓 18"/>
          <p:cNvSpPr/>
          <p:nvPr/>
        </p:nvSpPr>
        <p:spPr>
          <a:xfrm>
            <a:off x="6940550" y="5661025"/>
            <a:ext cx="355600" cy="339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TW" b="1">
                <a:solidFill>
                  <a:schemeClr val="tx1"/>
                </a:solidFill>
                <a:latin typeface="Calibri" pitchFamily="34" charset="0"/>
              </a:rPr>
              <a:t>u</a:t>
            </a:r>
          </a:p>
        </p:txBody>
      </p:sp>
      <p:cxnSp>
        <p:nvCxnSpPr>
          <p:cNvPr id="18449" name="直線單箭頭接點 19"/>
          <p:cNvCxnSpPr>
            <a:cxnSpLocks noChangeShapeType="1"/>
          </p:cNvCxnSpPr>
          <p:nvPr/>
        </p:nvCxnSpPr>
        <p:spPr bwMode="auto">
          <a:xfrm>
            <a:off x="6399213" y="5313363"/>
            <a:ext cx="719137" cy="334962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sp>
        <p:nvSpPr>
          <p:cNvPr id="12" name="橢圓 4"/>
          <p:cNvSpPr/>
          <p:nvPr/>
        </p:nvSpPr>
        <p:spPr>
          <a:xfrm>
            <a:off x="5648325" y="6308725"/>
            <a:ext cx="352425" cy="360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kumimoji="0" lang="en-US" altLang="zh-TW" b="1">
                <a:solidFill>
                  <a:schemeClr val="tx1"/>
                </a:solidFill>
              </a:rPr>
              <a:t>z</a:t>
            </a:r>
          </a:p>
        </p:txBody>
      </p:sp>
      <p:cxnSp>
        <p:nvCxnSpPr>
          <p:cNvPr id="18451" name="直線單箭頭接點 16"/>
          <p:cNvCxnSpPr>
            <a:cxnSpLocks noChangeShapeType="1"/>
          </p:cNvCxnSpPr>
          <p:nvPr/>
        </p:nvCxnSpPr>
        <p:spPr bwMode="auto">
          <a:xfrm flipH="1">
            <a:off x="5824538" y="6034088"/>
            <a:ext cx="287337" cy="261937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sp>
        <p:nvSpPr>
          <p:cNvPr id="15" name="橢圓 4"/>
          <p:cNvSpPr/>
          <p:nvPr/>
        </p:nvSpPr>
        <p:spPr>
          <a:xfrm>
            <a:off x="6296025" y="6308725"/>
            <a:ext cx="352425" cy="360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TW" b="1">
                <a:solidFill>
                  <a:schemeClr val="tx1"/>
                </a:solidFill>
                <a:latin typeface="Calibri" pitchFamily="34" charset="0"/>
              </a:rPr>
              <a:t>x</a:t>
            </a:r>
          </a:p>
        </p:txBody>
      </p:sp>
      <p:cxnSp>
        <p:nvCxnSpPr>
          <p:cNvPr id="18453" name="直線單箭頭接點 16"/>
          <p:cNvCxnSpPr>
            <a:cxnSpLocks noChangeShapeType="1"/>
          </p:cNvCxnSpPr>
          <p:nvPr/>
        </p:nvCxnSpPr>
        <p:spPr bwMode="auto">
          <a:xfrm>
            <a:off x="6111875" y="6034088"/>
            <a:ext cx="360363" cy="261937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sp>
        <p:nvSpPr>
          <p:cNvPr id="18454" name="文字方塊 13"/>
          <p:cNvSpPr txBox="1">
            <a:spLocks noChangeArrowheads="1"/>
          </p:cNvSpPr>
          <p:nvPr/>
        </p:nvSpPr>
        <p:spPr bwMode="auto">
          <a:xfrm>
            <a:off x="6196013" y="4457700"/>
            <a:ext cx="428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400" b="1" i="1">
                <a:solidFill>
                  <a:srgbClr val="4F6228"/>
                </a:solidFill>
                <a:latin typeface="Calibri" pitchFamily="34" charset="0"/>
              </a:rPr>
              <a:t>G</a:t>
            </a:r>
          </a:p>
        </p:txBody>
      </p:sp>
      <p:cxnSp>
        <p:nvCxnSpPr>
          <p:cNvPr id="18455" name="AutoShape 28"/>
          <p:cNvCxnSpPr>
            <a:cxnSpLocks noChangeShapeType="1"/>
          </p:cNvCxnSpPr>
          <p:nvPr/>
        </p:nvCxnSpPr>
        <p:spPr bwMode="auto">
          <a:xfrm rot="-5400000">
            <a:off x="5340350" y="5481638"/>
            <a:ext cx="1227138" cy="506412"/>
          </a:xfrm>
          <a:prstGeom prst="curvedConnector2">
            <a:avLst/>
          </a:prstGeom>
          <a:noFill/>
          <a:ln w="38100">
            <a:solidFill>
              <a:schemeClr val="folHlink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18456" name="AutoShape 29"/>
          <p:cNvCxnSpPr>
            <a:cxnSpLocks noChangeShapeType="1"/>
          </p:cNvCxnSpPr>
          <p:nvPr/>
        </p:nvCxnSpPr>
        <p:spPr bwMode="auto">
          <a:xfrm rot="5400000">
            <a:off x="6727825" y="5832476"/>
            <a:ext cx="384175" cy="647700"/>
          </a:xfrm>
          <a:prstGeom prst="curvedConnector3">
            <a:avLst>
              <a:gd name="adj1" fmla="val 49588"/>
            </a:avLst>
          </a:prstGeom>
          <a:noFill/>
          <a:ln w="38100">
            <a:solidFill>
              <a:schemeClr val="folHlink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18457" name="AutoShape 30"/>
          <p:cNvCxnSpPr>
            <a:cxnSpLocks noChangeShapeType="1"/>
          </p:cNvCxnSpPr>
          <p:nvPr/>
        </p:nvCxnSpPr>
        <p:spPr bwMode="auto">
          <a:xfrm rot="16200000" flipH="1">
            <a:off x="5944395" y="5768181"/>
            <a:ext cx="982662" cy="73025"/>
          </a:xfrm>
          <a:prstGeom prst="curvedConnector3">
            <a:avLst>
              <a:gd name="adj1" fmla="val 49921"/>
            </a:avLst>
          </a:prstGeom>
          <a:noFill/>
          <a:ln w="38100">
            <a:solidFill>
              <a:schemeClr val="folHlink"/>
            </a:solidFill>
            <a:prstDash val="dash"/>
            <a:round/>
            <a:headEnd/>
            <a:tailEnd type="triangle" w="med" len="med"/>
          </a:ln>
        </p:spPr>
      </p:cxnSp>
      <p:sp>
        <p:nvSpPr>
          <p:cNvPr id="18458" name="文字方塊 13"/>
          <p:cNvSpPr txBox="1">
            <a:spLocks noChangeArrowheads="1"/>
          </p:cNvSpPr>
          <p:nvPr/>
        </p:nvSpPr>
        <p:spPr bwMode="auto">
          <a:xfrm>
            <a:off x="4406900" y="5381625"/>
            <a:ext cx="14366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200" b="1" i="1">
                <a:latin typeface="Calibri" pitchFamily="34" charset="0"/>
              </a:rPr>
              <a:t>back edge</a:t>
            </a:r>
          </a:p>
        </p:txBody>
      </p:sp>
      <p:sp>
        <p:nvSpPr>
          <p:cNvPr id="18459" name="文字方塊 13"/>
          <p:cNvSpPr txBox="1">
            <a:spLocks noChangeArrowheads="1"/>
          </p:cNvSpPr>
          <p:nvPr/>
        </p:nvSpPr>
        <p:spPr bwMode="auto">
          <a:xfrm>
            <a:off x="6443663" y="5229225"/>
            <a:ext cx="187166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200" b="1" i="1">
                <a:latin typeface="Calibri" pitchFamily="34" charset="0"/>
              </a:rPr>
              <a:t>forward edge</a:t>
            </a:r>
          </a:p>
        </p:txBody>
      </p:sp>
      <p:sp>
        <p:nvSpPr>
          <p:cNvPr id="18460" name="文字方塊 13"/>
          <p:cNvSpPr txBox="1">
            <a:spLocks noChangeArrowheads="1"/>
          </p:cNvSpPr>
          <p:nvPr/>
        </p:nvSpPr>
        <p:spPr bwMode="auto">
          <a:xfrm>
            <a:off x="6418263" y="5602288"/>
            <a:ext cx="428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i="1"/>
              <a:t>f</a:t>
            </a:r>
          </a:p>
        </p:txBody>
      </p:sp>
      <p:sp>
        <p:nvSpPr>
          <p:cNvPr id="18461" name="Text Box 35"/>
          <p:cNvSpPr txBox="1">
            <a:spLocks noChangeArrowheads="1"/>
          </p:cNvSpPr>
          <p:nvPr/>
        </p:nvSpPr>
        <p:spPr bwMode="auto">
          <a:xfrm>
            <a:off x="7524750" y="4581525"/>
            <a:ext cx="1439863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b="1" i="1"/>
              <a:t>x = Tail(f) </a:t>
            </a:r>
          </a:p>
          <a:p>
            <a:pPr>
              <a:spcBef>
                <a:spcPct val="50000"/>
              </a:spcBef>
            </a:pPr>
            <a:r>
              <a:rPr lang="en-US" altLang="zh-TW" b="1" i="1"/>
              <a:t>V = head(f)</a:t>
            </a:r>
          </a:p>
        </p:txBody>
      </p:sp>
      <p:sp>
        <p:nvSpPr>
          <p:cNvPr id="18463" name="文字方塊 13"/>
          <p:cNvSpPr txBox="1">
            <a:spLocks noChangeArrowheads="1"/>
          </p:cNvSpPr>
          <p:nvPr/>
        </p:nvSpPr>
        <p:spPr bwMode="auto">
          <a:xfrm>
            <a:off x="6877050" y="6092825"/>
            <a:ext cx="187166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200" b="1" i="1">
                <a:latin typeface="Calibri" pitchFamily="34" charset="0"/>
              </a:rPr>
              <a:t>cross edge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Property 1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468438"/>
          </a:xfrm>
        </p:spPr>
        <p:txBody>
          <a:bodyPr/>
          <a:lstStyle/>
          <a:p>
            <a:pPr eaLnBrk="1" hangingPunct="1"/>
            <a:r>
              <a:rPr lang="en-US" altLang="zh-TW" sz="2200" i="1" smtClean="0">
                <a:latin typeface="Times New Roman" pitchFamily="18" charset="0"/>
              </a:rPr>
              <a:t>Every nonback nontree edge</a:t>
            </a:r>
            <a:r>
              <a:rPr lang="en-US" altLang="zh-TW" sz="2200" smtClean="0">
                <a:latin typeface="Times New Roman" pitchFamily="18" charset="0"/>
              </a:rPr>
              <a:t>, </a:t>
            </a:r>
            <a:r>
              <a:rPr lang="en-US" altLang="zh-TW" sz="2200" i="1" smtClean="0">
                <a:latin typeface="Times New Roman" pitchFamily="18" charset="0"/>
              </a:rPr>
              <a:t>f </a:t>
            </a:r>
            <a:r>
              <a:rPr lang="en-US" altLang="zh-TW" sz="2200" smtClean="0">
                <a:latin typeface="Times New Roman" pitchFamily="18" charset="0"/>
              </a:rPr>
              <a:t>, </a:t>
            </a:r>
            <a:r>
              <a:rPr lang="en-US" altLang="zh-TW" sz="2200" i="1" smtClean="0">
                <a:latin typeface="Times New Roman" pitchFamily="18" charset="0"/>
              </a:rPr>
              <a:t>relative to a spanning tree T </a:t>
            </a:r>
            <a:r>
              <a:rPr lang="en-US" altLang="zh-TW" sz="2200" smtClean="0">
                <a:latin typeface="Times New Roman" pitchFamily="18" charset="0"/>
              </a:rPr>
              <a:t>, </a:t>
            </a:r>
            <a:r>
              <a:rPr lang="en-US" altLang="zh-TW" sz="2200" i="1" smtClean="0">
                <a:latin typeface="Times New Roman" pitchFamily="18" charset="0"/>
              </a:rPr>
              <a:t>may replace exactly one tree edge</a:t>
            </a:r>
            <a:r>
              <a:rPr lang="en-US" altLang="zh-TW" sz="2200" smtClean="0">
                <a:latin typeface="Times New Roman" pitchFamily="18" charset="0"/>
              </a:rPr>
              <a:t>, </a:t>
            </a:r>
            <a:r>
              <a:rPr lang="en-US" altLang="zh-TW" sz="2200" i="1" smtClean="0">
                <a:latin typeface="Times New Roman" pitchFamily="18" charset="0"/>
              </a:rPr>
              <a:t>e</a:t>
            </a:r>
            <a:r>
              <a:rPr lang="en-US" altLang="zh-TW" sz="2200" smtClean="0">
                <a:latin typeface="Times New Roman" pitchFamily="18" charset="0"/>
              </a:rPr>
              <a:t>, </a:t>
            </a:r>
            <a:r>
              <a:rPr lang="en-US" altLang="zh-TW" sz="2200" i="1" smtClean="0">
                <a:latin typeface="Times New Roman" pitchFamily="18" charset="0"/>
              </a:rPr>
              <a:t>in the spanning tree</a:t>
            </a:r>
            <a:r>
              <a:rPr lang="en-US" altLang="zh-TW" sz="2200" smtClean="0">
                <a:latin typeface="Times New Roman" pitchFamily="18" charset="0"/>
              </a:rPr>
              <a:t>, </a:t>
            </a:r>
            <a:r>
              <a:rPr lang="en-US" altLang="zh-TW" sz="2200" i="1" smtClean="0">
                <a:latin typeface="Times New Roman" pitchFamily="18" charset="0"/>
              </a:rPr>
              <a:t>namely</a:t>
            </a:r>
            <a:r>
              <a:rPr lang="en-US" altLang="zh-TW" sz="2200" smtClean="0">
                <a:latin typeface="Times New Roman" pitchFamily="18" charset="0"/>
              </a:rPr>
              <a:t>, </a:t>
            </a:r>
            <a:r>
              <a:rPr lang="en-US" altLang="zh-TW" sz="2200" i="1" smtClean="0">
                <a:latin typeface="Times New Roman" pitchFamily="18" charset="0"/>
              </a:rPr>
              <a:t>the edge having the same tail</a:t>
            </a:r>
            <a:r>
              <a:rPr lang="en-US" altLang="zh-TW" sz="2200" smtClean="0">
                <a:latin typeface="Times New Roman" pitchFamily="18" charset="0"/>
              </a:rPr>
              <a:t>, </a:t>
            </a:r>
            <a:r>
              <a:rPr lang="en-US" altLang="zh-TW" sz="2200" i="1" smtClean="0">
                <a:latin typeface="Times New Roman" pitchFamily="18" charset="0"/>
              </a:rPr>
              <a:t>to result in a new spanning tree rooted at the same vertex as T</a:t>
            </a:r>
            <a:r>
              <a:rPr lang="en-US" altLang="zh-TW" sz="2200" smtClean="0">
                <a:latin typeface="Times New Roman" pitchFamily="18" charset="0"/>
              </a:rPr>
              <a:t>.</a:t>
            </a:r>
          </a:p>
          <a:p>
            <a:pPr eaLnBrk="1" hangingPunct="1"/>
            <a:endParaRPr lang="en-US" altLang="zh-TW" sz="2200" smtClean="0"/>
          </a:p>
        </p:txBody>
      </p:sp>
      <p:sp>
        <p:nvSpPr>
          <p:cNvPr id="5" name="橢圓 4"/>
          <p:cNvSpPr/>
          <p:nvPr/>
        </p:nvSpPr>
        <p:spPr>
          <a:xfrm>
            <a:off x="5000625" y="3925888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4572000" y="4926013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5500688" y="4926013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TW" b="1">
                <a:solidFill>
                  <a:schemeClr val="tx1"/>
                </a:solidFill>
                <a:latin typeface="Calibri" pitchFamily="34" charset="0"/>
              </a:rPr>
              <a:t>x</a:t>
            </a:r>
          </a:p>
        </p:txBody>
      </p:sp>
      <p:cxnSp>
        <p:nvCxnSpPr>
          <p:cNvPr id="11" name="直線單箭頭接點 10"/>
          <p:cNvCxnSpPr>
            <a:stCxn id="5" idx="4"/>
            <a:endCxn id="7" idx="0"/>
          </p:cNvCxnSpPr>
          <p:nvPr/>
        </p:nvCxnSpPr>
        <p:spPr>
          <a:xfrm rot="5400000">
            <a:off x="4714876" y="4425950"/>
            <a:ext cx="571500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單箭頭接點 11"/>
          <p:cNvCxnSpPr>
            <a:stCxn id="5" idx="4"/>
            <a:endCxn id="8" idx="0"/>
          </p:cNvCxnSpPr>
          <p:nvPr/>
        </p:nvCxnSpPr>
        <p:spPr>
          <a:xfrm rot="16200000" flipH="1">
            <a:off x="5179219" y="4390232"/>
            <a:ext cx="571500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05" name="文字方塊 13"/>
          <p:cNvSpPr txBox="1">
            <a:spLocks noChangeArrowheads="1"/>
          </p:cNvSpPr>
          <p:nvPr/>
        </p:nvSpPr>
        <p:spPr bwMode="auto">
          <a:xfrm>
            <a:off x="5799138" y="4149725"/>
            <a:ext cx="428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400">
                <a:latin typeface="Calibri" pitchFamily="34" charset="0"/>
              </a:rPr>
              <a:t>f</a:t>
            </a:r>
          </a:p>
        </p:txBody>
      </p:sp>
      <p:sp>
        <p:nvSpPr>
          <p:cNvPr id="29706" name="文字方塊 14"/>
          <p:cNvSpPr txBox="1">
            <a:spLocks noChangeArrowheads="1"/>
          </p:cNvSpPr>
          <p:nvPr/>
        </p:nvSpPr>
        <p:spPr bwMode="auto">
          <a:xfrm flipH="1">
            <a:off x="5219700" y="4581525"/>
            <a:ext cx="3571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200" b="1">
                <a:latin typeface="Calibri" pitchFamily="34" charset="0"/>
              </a:rPr>
              <a:t>e</a:t>
            </a:r>
          </a:p>
        </p:txBody>
      </p:sp>
      <p:sp>
        <p:nvSpPr>
          <p:cNvPr id="16" name="橢圓 15"/>
          <p:cNvSpPr/>
          <p:nvPr/>
        </p:nvSpPr>
        <p:spPr>
          <a:xfrm>
            <a:off x="5500688" y="2997200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TW" b="1">
                <a:solidFill>
                  <a:schemeClr val="tx1"/>
                </a:solidFill>
                <a:latin typeface="Calibri" pitchFamily="34" charset="0"/>
              </a:rPr>
              <a:t>v</a:t>
            </a:r>
          </a:p>
        </p:txBody>
      </p:sp>
      <p:cxnSp>
        <p:nvCxnSpPr>
          <p:cNvPr id="17" name="直線單箭頭接點 16"/>
          <p:cNvCxnSpPr>
            <a:stCxn id="16" idx="4"/>
            <a:endCxn id="5" idx="0"/>
          </p:cNvCxnSpPr>
          <p:nvPr/>
        </p:nvCxnSpPr>
        <p:spPr>
          <a:xfrm rot="5400000">
            <a:off x="5214937" y="3425826"/>
            <a:ext cx="500063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橢圓 18"/>
          <p:cNvSpPr/>
          <p:nvPr/>
        </p:nvSpPr>
        <p:spPr>
          <a:xfrm>
            <a:off x="6443663" y="4202113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TW" b="1">
                <a:solidFill>
                  <a:schemeClr val="tx1"/>
                </a:solidFill>
                <a:latin typeface="Calibri" pitchFamily="34" charset="0"/>
              </a:rPr>
              <a:t>u</a:t>
            </a:r>
          </a:p>
        </p:txBody>
      </p:sp>
      <p:cxnSp>
        <p:nvCxnSpPr>
          <p:cNvPr id="29710" name="直線單箭頭接點 19"/>
          <p:cNvCxnSpPr>
            <a:cxnSpLocks noChangeShapeType="1"/>
            <a:stCxn id="16" idx="4"/>
            <a:endCxn id="19" idx="0"/>
          </p:cNvCxnSpPr>
          <p:nvPr/>
        </p:nvCxnSpPr>
        <p:spPr bwMode="auto">
          <a:xfrm>
            <a:off x="5715000" y="3438525"/>
            <a:ext cx="942975" cy="750888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grpSp>
        <p:nvGrpSpPr>
          <p:cNvPr id="29711" name="群組 93"/>
          <p:cNvGrpSpPr>
            <a:grpSpLocks/>
          </p:cNvGrpSpPr>
          <p:nvPr/>
        </p:nvGrpSpPr>
        <p:grpSpPr bwMode="auto">
          <a:xfrm>
            <a:off x="5278438" y="4568825"/>
            <a:ext cx="500062" cy="285750"/>
            <a:chOff x="5786446" y="2928934"/>
            <a:chExt cx="500066" cy="571504"/>
          </a:xfrm>
        </p:grpSpPr>
        <p:cxnSp>
          <p:nvCxnSpPr>
            <p:cNvPr id="30" name="直線接點 29"/>
            <p:cNvCxnSpPr/>
            <p:nvPr/>
          </p:nvCxnSpPr>
          <p:spPr>
            <a:xfrm rot="16200000" flipH="1">
              <a:off x="5750727" y="2964653"/>
              <a:ext cx="571504" cy="500066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 rot="5400000">
              <a:off x="5715009" y="3000371"/>
              <a:ext cx="571504" cy="42862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橢圓 15"/>
          <p:cNvSpPr/>
          <p:nvPr/>
        </p:nvSpPr>
        <p:spPr>
          <a:xfrm>
            <a:off x="5580063" y="5949950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TW" b="1">
                <a:solidFill>
                  <a:schemeClr val="tx1"/>
                </a:solidFill>
                <a:latin typeface="Calibri" pitchFamily="34" charset="0"/>
              </a:rPr>
              <a:t>z</a:t>
            </a:r>
          </a:p>
        </p:txBody>
      </p:sp>
      <p:cxnSp>
        <p:nvCxnSpPr>
          <p:cNvPr id="29713" name="直線單箭頭接點 10"/>
          <p:cNvCxnSpPr>
            <a:cxnSpLocks noChangeShapeType="1"/>
            <a:stCxn id="16" idx="4"/>
            <a:endCxn id="8" idx="0"/>
          </p:cNvCxnSpPr>
          <p:nvPr/>
        </p:nvCxnSpPr>
        <p:spPr bwMode="auto">
          <a:xfrm>
            <a:off x="5715000" y="5367338"/>
            <a:ext cx="79375" cy="569912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sp>
        <p:nvSpPr>
          <p:cNvPr id="4" name="橢圓 15"/>
          <p:cNvSpPr/>
          <p:nvPr/>
        </p:nvSpPr>
        <p:spPr>
          <a:xfrm>
            <a:off x="3995738" y="5949950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/>
          </a:p>
        </p:txBody>
      </p:sp>
      <p:cxnSp>
        <p:nvCxnSpPr>
          <p:cNvPr id="29715" name="直線單箭頭接點 10"/>
          <p:cNvCxnSpPr>
            <a:cxnSpLocks noChangeShapeType="1"/>
            <a:stCxn id="16" idx="4"/>
            <a:endCxn id="8" idx="0"/>
          </p:cNvCxnSpPr>
          <p:nvPr/>
        </p:nvCxnSpPr>
        <p:spPr bwMode="auto">
          <a:xfrm flipH="1">
            <a:off x="4360863" y="5367338"/>
            <a:ext cx="425450" cy="633412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cxnSp>
        <p:nvCxnSpPr>
          <p:cNvPr id="29716" name="直線單箭頭接點 12"/>
          <p:cNvCxnSpPr>
            <a:cxnSpLocks noChangeShapeType="1"/>
            <a:stCxn id="16" idx="4"/>
            <a:endCxn id="8" idx="0"/>
          </p:cNvCxnSpPr>
          <p:nvPr/>
        </p:nvCxnSpPr>
        <p:spPr bwMode="auto">
          <a:xfrm>
            <a:off x="5715000" y="3438525"/>
            <a:ext cx="0" cy="1474788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 type="arrow" w="med" len="med"/>
          </a:ln>
        </p:spPr>
      </p:cxnSp>
      <p:cxnSp>
        <p:nvCxnSpPr>
          <p:cNvPr id="29720" name="直線單箭頭接點 12"/>
          <p:cNvCxnSpPr>
            <a:cxnSpLocks noChangeShapeType="1"/>
            <a:stCxn id="19" idx="3"/>
            <a:endCxn id="8" idx="6"/>
          </p:cNvCxnSpPr>
          <p:nvPr/>
        </p:nvCxnSpPr>
        <p:spPr bwMode="auto">
          <a:xfrm flipH="1">
            <a:off x="5942013" y="4579938"/>
            <a:ext cx="565150" cy="560387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 type="arrow" w="med" len="med"/>
          </a:ln>
        </p:spPr>
      </p:cxnSp>
      <p:cxnSp>
        <p:nvCxnSpPr>
          <p:cNvPr id="29721" name="直線單箭頭接點 12"/>
          <p:cNvCxnSpPr>
            <a:cxnSpLocks noChangeShapeType="1"/>
            <a:stCxn id="7" idx="6"/>
            <a:endCxn id="8" idx="2"/>
          </p:cNvCxnSpPr>
          <p:nvPr/>
        </p:nvCxnSpPr>
        <p:spPr bwMode="auto">
          <a:xfrm>
            <a:off x="5013325" y="5140325"/>
            <a:ext cx="474663" cy="0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Property 2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892175"/>
          </a:xfrm>
        </p:spPr>
        <p:txBody>
          <a:bodyPr/>
          <a:lstStyle/>
          <a:p>
            <a:pPr eaLnBrk="1" hangingPunct="1"/>
            <a:r>
              <a:rPr lang="en-US" altLang="zh-TW" sz="2200" i="1" smtClean="0">
                <a:latin typeface="Times New Roman" pitchFamily="18" charset="0"/>
              </a:rPr>
              <a:t>A back edge cannot be exchanged for any edge in the spanning tree to get a new spanning tree</a:t>
            </a:r>
            <a:r>
              <a:rPr lang="en-US" altLang="zh-TW" sz="2200" smtClean="0">
                <a:latin typeface="Times New Roman" pitchFamily="18" charset="0"/>
              </a:rPr>
              <a:t>.</a:t>
            </a:r>
          </a:p>
          <a:p>
            <a:pPr eaLnBrk="1" hangingPunct="1"/>
            <a:endParaRPr lang="en-US" altLang="zh-TW" sz="2200" smtClean="0"/>
          </a:p>
        </p:txBody>
      </p:sp>
      <p:sp>
        <p:nvSpPr>
          <p:cNvPr id="5" name="橢圓 4"/>
          <p:cNvSpPr/>
          <p:nvPr/>
        </p:nvSpPr>
        <p:spPr>
          <a:xfrm>
            <a:off x="5000625" y="3925888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4572000" y="4926013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5500688" y="4926013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TW" b="1">
                <a:solidFill>
                  <a:schemeClr val="tx1"/>
                </a:solidFill>
                <a:latin typeface="Calibri" pitchFamily="34" charset="0"/>
              </a:rPr>
              <a:t>x</a:t>
            </a:r>
          </a:p>
        </p:txBody>
      </p:sp>
      <p:cxnSp>
        <p:nvCxnSpPr>
          <p:cNvPr id="11" name="直線單箭頭接點 10"/>
          <p:cNvCxnSpPr>
            <a:stCxn id="5" idx="4"/>
            <a:endCxn id="7" idx="0"/>
          </p:cNvCxnSpPr>
          <p:nvPr/>
        </p:nvCxnSpPr>
        <p:spPr>
          <a:xfrm rot="5400000">
            <a:off x="4714876" y="4425950"/>
            <a:ext cx="571500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單箭頭接點 11"/>
          <p:cNvCxnSpPr>
            <a:stCxn id="5" idx="4"/>
            <a:endCxn id="8" idx="0"/>
          </p:cNvCxnSpPr>
          <p:nvPr/>
        </p:nvCxnSpPr>
        <p:spPr>
          <a:xfrm rot="16200000" flipH="1">
            <a:off x="5179219" y="4390232"/>
            <a:ext cx="571500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8" name="文字方塊 14"/>
          <p:cNvSpPr txBox="1">
            <a:spLocks noChangeArrowheads="1"/>
          </p:cNvSpPr>
          <p:nvPr/>
        </p:nvSpPr>
        <p:spPr bwMode="auto">
          <a:xfrm flipH="1">
            <a:off x="5435600" y="4292600"/>
            <a:ext cx="3571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200" b="1">
                <a:latin typeface="Calibri" pitchFamily="34" charset="0"/>
              </a:rPr>
              <a:t>e</a:t>
            </a:r>
          </a:p>
        </p:txBody>
      </p:sp>
      <p:sp>
        <p:nvSpPr>
          <p:cNvPr id="16" name="橢圓 15"/>
          <p:cNvSpPr/>
          <p:nvPr/>
        </p:nvSpPr>
        <p:spPr>
          <a:xfrm>
            <a:off x="5500688" y="2997200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TW" b="1">
                <a:solidFill>
                  <a:schemeClr val="tx1"/>
                </a:solidFill>
                <a:latin typeface="Calibri" pitchFamily="34" charset="0"/>
              </a:rPr>
              <a:t>v</a:t>
            </a:r>
          </a:p>
        </p:txBody>
      </p:sp>
      <p:cxnSp>
        <p:nvCxnSpPr>
          <p:cNvPr id="17" name="直線單箭頭接點 16"/>
          <p:cNvCxnSpPr>
            <a:stCxn id="16" idx="4"/>
            <a:endCxn id="5" idx="0"/>
          </p:cNvCxnSpPr>
          <p:nvPr/>
        </p:nvCxnSpPr>
        <p:spPr>
          <a:xfrm rot="5400000">
            <a:off x="5214937" y="3425826"/>
            <a:ext cx="500063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橢圓 18"/>
          <p:cNvSpPr/>
          <p:nvPr/>
        </p:nvSpPr>
        <p:spPr>
          <a:xfrm>
            <a:off x="6443663" y="4202113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TW" b="1">
                <a:solidFill>
                  <a:schemeClr val="tx1"/>
                </a:solidFill>
                <a:latin typeface="Calibri" pitchFamily="34" charset="0"/>
              </a:rPr>
              <a:t>u</a:t>
            </a:r>
          </a:p>
        </p:txBody>
      </p:sp>
      <p:cxnSp>
        <p:nvCxnSpPr>
          <p:cNvPr id="20492" name="直線單箭頭接點 19"/>
          <p:cNvCxnSpPr>
            <a:cxnSpLocks noChangeShapeType="1"/>
            <a:stCxn id="16" idx="4"/>
            <a:endCxn id="19" idx="0"/>
          </p:cNvCxnSpPr>
          <p:nvPr/>
        </p:nvCxnSpPr>
        <p:spPr bwMode="auto">
          <a:xfrm>
            <a:off x="5715000" y="3438525"/>
            <a:ext cx="942975" cy="750888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cxnSp>
        <p:nvCxnSpPr>
          <p:cNvPr id="20493" name="直線單箭頭接點 26"/>
          <p:cNvCxnSpPr>
            <a:cxnSpLocks noChangeShapeType="1"/>
            <a:endCxn id="8" idx="4"/>
          </p:cNvCxnSpPr>
          <p:nvPr/>
        </p:nvCxnSpPr>
        <p:spPr bwMode="auto">
          <a:xfrm flipH="1" flipV="1">
            <a:off x="5715000" y="5367338"/>
            <a:ext cx="79375" cy="569912"/>
          </a:xfrm>
          <a:prstGeom prst="straightConnector1">
            <a:avLst/>
          </a:prstGeom>
          <a:noFill/>
          <a:ln w="38100" algn="ctr">
            <a:solidFill>
              <a:srgbClr val="92D050"/>
            </a:solidFill>
            <a:prstDash val="dash"/>
            <a:round/>
            <a:headEnd/>
            <a:tailEnd type="arrow" w="med" len="med"/>
          </a:ln>
        </p:spPr>
      </p:cxnSp>
      <p:grpSp>
        <p:nvGrpSpPr>
          <p:cNvPr id="20494" name="群組 93"/>
          <p:cNvGrpSpPr>
            <a:grpSpLocks/>
          </p:cNvGrpSpPr>
          <p:nvPr/>
        </p:nvGrpSpPr>
        <p:grpSpPr bwMode="auto">
          <a:xfrm>
            <a:off x="5278438" y="4568825"/>
            <a:ext cx="500062" cy="285750"/>
            <a:chOff x="5786446" y="2928934"/>
            <a:chExt cx="500066" cy="571504"/>
          </a:xfrm>
        </p:grpSpPr>
        <p:cxnSp>
          <p:nvCxnSpPr>
            <p:cNvPr id="30" name="直線接點 29"/>
            <p:cNvCxnSpPr/>
            <p:nvPr/>
          </p:nvCxnSpPr>
          <p:spPr>
            <a:xfrm rot="16200000" flipH="1">
              <a:off x="5750727" y="2964653"/>
              <a:ext cx="571504" cy="500066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 rot="5400000">
              <a:off x="5715009" y="3000371"/>
              <a:ext cx="571504" cy="42862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橢圓 15"/>
          <p:cNvSpPr/>
          <p:nvPr/>
        </p:nvSpPr>
        <p:spPr>
          <a:xfrm>
            <a:off x="5580063" y="5949950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TW" b="1">
                <a:solidFill>
                  <a:schemeClr val="tx1"/>
                </a:solidFill>
                <a:latin typeface="Calibri" pitchFamily="34" charset="0"/>
              </a:rPr>
              <a:t>z</a:t>
            </a:r>
          </a:p>
        </p:txBody>
      </p:sp>
      <p:cxnSp>
        <p:nvCxnSpPr>
          <p:cNvPr id="20496" name="直線單箭頭接點 10"/>
          <p:cNvCxnSpPr>
            <a:cxnSpLocks noChangeShapeType="1"/>
            <a:stCxn id="7" idx="4"/>
          </p:cNvCxnSpPr>
          <p:nvPr/>
        </p:nvCxnSpPr>
        <p:spPr bwMode="auto">
          <a:xfrm>
            <a:off x="5564188" y="5303838"/>
            <a:ext cx="79375" cy="696912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sp>
        <p:nvSpPr>
          <p:cNvPr id="20497" name="文字方塊 13"/>
          <p:cNvSpPr txBox="1">
            <a:spLocks noChangeArrowheads="1"/>
          </p:cNvSpPr>
          <p:nvPr/>
        </p:nvSpPr>
        <p:spPr bwMode="auto">
          <a:xfrm>
            <a:off x="5867400" y="5445125"/>
            <a:ext cx="4286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200">
                <a:latin typeface="Calibri" pitchFamily="34" charset="0"/>
              </a:rPr>
              <a:t>g</a:t>
            </a:r>
          </a:p>
        </p:txBody>
      </p:sp>
      <p:sp>
        <p:nvSpPr>
          <p:cNvPr id="4" name="橢圓 15"/>
          <p:cNvSpPr/>
          <p:nvPr/>
        </p:nvSpPr>
        <p:spPr>
          <a:xfrm>
            <a:off x="3995738" y="5949950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/>
          </a:p>
        </p:txBody>
      </p:sp>
      <p:cxnSp>
        <p:nvCxnSpPr>
          <p:cNvPr id="20499" name="直線單箭頭接點 10"/>
          <p:cNvCxnSpPr>
            <a:cxnSpLocks noChangeShapeType="1"/>
            <a:stCxn id="7" idx="4"/>
          </p:cNvCxnSpPr>
          <p:nvPr/>
        </p:nvCxnSpPr>
        <p:spPr bwMode="auto">
          <a:xfrm flipH="1">
            <a:off x="4360863" y="5367338"/>
            <a:ext cx="425450" cy="633412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Computation Tree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7493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200" i="1" smtClean="0">
                <a:latin typeface="Times New Roman" pitchFamily="18" charset="0"/>
              </a:rPr>
              <a:t>let </a:t>
            </a:r>
            <a:r>
              <a:rPr lang="en-US" altLang="zh-TW" sz="2200" b="1" i="1" smtClean="0">
                <a:latin typeface="Times New Roman" pitchFamily="18" charset="0"/>
              </a:rPr>
              <a:t>CD(G,v)</a:t>
            </a:r>
            <a:r>
              <a:rPr lang="en-US" altLang="zh-TW" sz="2200" i="1" smtClean="0">
                <a:latin typeface="Times New Roman" pitchFamily="18" charset="0"/>
              </a:rPr>
              <a:t> be the computation tree which generates all spanning trees of the directed graph G with root v.</a:t>
            </a:r>
          </a:p>
          <a:p>
            <a:pPr eaLnBrk="1" hangingPunct="1">
              <a:lnSpc>
                <a:spcPct val="90000"/>
              </a:lnSpc>
            </a:pPr>
            <a:endParaRPr lang="en-US" altLang="zh-TW" sz="2200" i="1" smtClean="0">
              <a:latin typeface="Times New Roman" pitchFamily="18" charset="0"/>
            </a:endParaRPr>
          </a:p>
        </p:txBody>
      </p:sp>
      <p:sp>
        <p:nvSpPr>
          <p:cNvPr id="21507" name="橢圓 4"/>
          <p:cNvSpPr>
            <a:spLocks noChangeArrowheads="1"/>
          </p:cNvSpPr>
          <p:nvPr/>
        </p:nvSpPr>
        <p:spPr bwMode="auto">
          <a:xfrm>
            <a:off x="2195513" y="4005263"/>
            <a:ext cx="431800" cy="431800"/>
          </a:xfrm>
          <a:prstGeom prst="ellipse">
            <a:avLst/>
          </a:prstGeom>
          <a:solidFill>
            <a:srgbClr val="FF9900"/>
          </a:solidFill>
          <a:ln w="25400" algn="ctr">
            <a:solidFill>
              <a:schemeClr val="accent2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kumimoji="0" lang="en-US" altLang="zh-TW" sz="2200" b="1">
                <a:latin typeface="Calibri" pitchFamily="34" charset="0"/>
              </a:rPr>
              <a:t>a</a:t>
            </a:r>
          </a:p>
        </p:txBody>
      </p:sp>
      <p:cxnSp>
        <p:nvCxnSpPr>
          <p:cNvPr id="21508" name="AutoShape 5"/>
          <p:cNvCxnSpPr>
            <a:cxnSpLocks noChangeShapeType="1"/>
            <a:stCxn id="21507" idx="0"/>
          </p:cNvCxnSpPr>
          <p:nvPr/>
        </p:nvCxnSpPr>
        <p:spPr bwMode="auto">
          <a:xfrm flipV="1">
            <a:off x="2411413" y="3378200"/>
            <a:ext cx="423862" cy="614363"/>
          </a:xfrm>
          <a:prstGeom prst="straightConnector1">
            <a:avLst/>
          </a:prstGeom>
          <a:noFill/>
          <a:ln w="38100">
            <a:solidFill>
              <a:schemeClr val="tx1"/>
            </a:solidFill>
            <a:prstDash val="dashDot"/>
            <a:round/>
            <a:headEnd/>
            <a:tailEnd/>
          </a:ln>
        </p:spPr>
      </p:cxnSp>
      <p:sp>
        <p:nvSpPr>
          <p:cNvPr id="21509" name="橢圓 4"/>
          <p:cNvSpPr>
            <a:spLocks noChangeArrowheads="1"/>
          </p:cNvSpPr>
          <p:nvPr/>
        </p:nvSpPr>
        <p:spPr bwMode="auto">
          <a:xfrm>
            <a:off x="2771775" y="2997200"/>
            <a:ext cx="431800" cy="431800"/>
          </a:xfrm>
          <a:prstGeom prst="ellipse">
            <a:avLst/>
          </a:prstGeom>
          <a:solidFill>
            <a:srgbClr val="FF9900"/>
          </a:solidFill>
          <a:ln w="25400" algn="ctr">
            <a:solidFill>
              <a:schemeClr val="accent2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kumimoji="0" lang="zh-TW" altLang="zh-TW" sz="2200" b="1">
              <a:latin typeface="Calibri" pitchFamily="34" charset="0"/>
            </a:endParaRPr>
          </a:p>
        </p:txBody>
      </p:sp>
      <p:sp>
        <p:nvSpPr>
          <p:cNvPr id="21510" name="橢圓 4"/>
          <p:cNvSpPr>
            <a:spLocks noChangeArrowheads="1"/>
          </p:cNvSpPr>
          <p:nvPr/>
        </p:nvSpPr>
        <p:spPr bwMode="auto">
          <a:xfrm>
            <a:off x="1619250" y="4868863"/>
            <a:ext cx="576263" cy="503237"/>
          </a:xfrm>
          <a:prstGeom prst="ellipse">
            <a:avLst/>
          </a:prstGeom>
          <a:solidFill>
            <a:srgbClr val="FF9900"/>
          </a:solidFill>
          <a:ln w="25400" algn="ctr">
            <a:solidFill>
              <a:schemeClr val="accent2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kumimoji="0" lang="en-US" altLang="zh-TW" sz="2200" b="1">
                <a:latin typeface="Calibri" pitchFamily="34" charset="0"/>
              </a:rPr>
              <a:t>b</a:t>
            </a:r>
            <a:r>
              <a:rPr kumimoji="0" lang="en-US" altLang="zh-TW" sz="2200" b="1" baseline="-25000">
                <a:latin typeface="Calibri" pitchFamily="34" charset="0"/>
              </a:rPr>
              <a:t>1</a:t>
            </a:r>
          </a:p>
        </p:txBody>
      </p:sp>
      <p:sp>
        <p:nvSpPr>
          <p:cNvPr id="21511" name="Line 9"/>
          <p:cNvSpPr>
            <a:spLocks noChangeShapeType="1"/>
          </p:cNvSpPr>
          <p:nvPr/>
        </p:nvSpPr>
        <p:spPr bwMode="auto">
          <a:xfrm flipV="1">
            <a:off x="2771775" y="2636838"/>
            <a:ext cx="3240088" cy="1439862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1512" name="Line 10"/>
          <p:cNvSpPr>
            <a:spLocks noChangeShapeType="1"/>
          </p:cNvSpPr>
          <p:nvPr/>
        </p:nvSpPr>
        <p:spPr bwMode="auto">
          <a:xfrm>
            <a:off x="2771775" y="4437063"/>
            <a:ext cx="2305050" cy="1944687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1513" name="橢圓 4"/>
          <p:cNvSpPr>
            <a:spLocks noChangeArrowheads="1"/>
          </p:cNvSpPr>
          <p:nvPr/>
        </p:nvSpPr>
        <p:spPr bwMode="auto">
          <a:xfrm>
            <a:off x="2700338" y="4868863"/>
            <a:ext cx="576262" cy="503237"/>
          </a:xfrm>
          <a:prstGeom prst="ellipse">
            <a:avLst/>
          </a:prstGeom>
          <a:solidFill>
            <a:srgbClr val="FF9900"/>
          </a:solidFill>
          <a:ln w="25400" algn="ctr">
            <a:solidFill>
              <a:schemeClr val="accent2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kumimoji="0" lang="en-US" altLang="zh-TW" sz="2200" b="1">
                <a:latin typeface="Calibri" pitchFamily="34" charset="0"/>
              </a:rPr>
              <a:t>b</a:t>
            </a:r>
            <a:r>
              <a:rPr kumimoji="0" lang="en-US" altLang="zh-TW" sz="2200" b="1" baseline="-25000">
                <a:latin typeface="Calibri" pitchFamily="34" charset="0"/>
              </a:rPr>
              <a:t>2</a:t>
            </a:r>
          </a:p>
        </p:txBody>
      </p:sp>
      <p:sp>
        <p:nvSpPr>
          <p:cNvPr id="21514" name="Rectangle 12"/>
          <p:cNvSpPr>
            <a:spLocks noChangeArrowheads="1"/>
          </p:cNvSpPr>
          <p:nvPr/>
        </p:nvSpPr>
        <p:spPr bwMode="auto">
          <a:xfrm>
            <a:off x="2411413" y="2516188"/>
            <a:ext cx="12255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200" b="1" i="1"/>
              <a:t>CD(G,v)</a:t>
            </a:r>
          </a:p>
        </p:txBody>
      </p:sp>
      <p:sp>
        <p:nvSpPr>
          <p:cNvPr id="21515" name="Rectangle 13"/>
          <p:cNvSpPr>
            <a:spLocks noChangeArrowheads="1"/>
          </p:cNvSpPr>
          <p:nvPr/>
        </p:nvSpPr>
        <p:spPr bwMode="auto">
          <a:xfrm>
            <a:off x="6877050" y="2276475"/>
            <a:ext cx="67786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200" b="1" i="1"/>
              <a:t>SD</a:t>
            </a:r>
            <a:r>
              <a:rPr lang="en-US" altLang="zh-TW" sz="2200" b="1" i="1" baseline="-25000"/>
              <a:t>a</a:t>
            </a:r>
          </a:p>
        </p:txBody>
      </p:sp>
      <p:cxnSp>
        <p:nvCxnSpPr>
          <p:cNvPr id="21516" name="AutoShape 14"/>
          <p:cNvCxnSpPr>
            <a:cxnSpLocks noChangeShapeType="1"/>
            <a:stCxn id="21507" idx="4"/>
          </p:cNvCxnSpPr>
          <p:nvPr/>
        </p:nvCxnSpPr>
        <p:spPr bwMode="auto">
          <a:xfrm flipH="1">
            <a:off x="1908175" y="4449763"/>
            <a:ext cx="503238" cy="406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517" name="AutoShape 15"/>
          <p:cNvCxnSpPr>
            <a:cxnSpLocks noChangeShapeType="1"/>
            <a:stCxn id="21507" idx="4"/>
          </p:cNvCxnSpPr>
          <p:nvPr/>
        </p:nvCxnSpPr>
        <p:spPr bwMode="auto">
          <a:xfrm>
            <a:off x="2411413" y="4449763"/>
            <a:ext cx="577850" cy="406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" name="橢圓 4"/>
          <p:cNvSpPr/>
          <p:nvPr/>
        </p:nvSpPr>
        <p:spPr>
          <a:xfrm>
            <a:off x="6513513" y="3686175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5508625" y="4868863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6443663" y="4941888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TW" b="1">
                <a:solidFill>
                  <a:schemeClr val="tx1"/>
                </a:solidFill>
                <a:latin typeface="Calibri" pitchFamily="34" charset="0"/>
              </a:rPr>
              <a:t>x</a:t>
            </a:r>
          </a:p>
        </p:txBody>
      </p:sp>
      <p:cxnSp>
        <p:nvCxnSpPr>
          <p:cNvPr id="11" name="直線單箭頭接點 10"/>
          <p:cNvCxnSpPr>
            <a:cxnSpLocks noChangeShapeType="1"/>
            <a:stCxn id="6" idx="4"/>
            <a:endCxn id="7" idx="0"/>
          </p:cNvCxnSpPr>
          <p:nvPr/>
        </p:nvCxnSpPr>
        <p:spPr bwMode="auto">
          <a:xfrm flipH="1">
            <a:off x="5722938" y="4127500"/>
            <a:ext cx="1004887" cy="728663"/>
          </a:xfrm>
          <a:prstGeom prst="straightConnector1">
            <a:avLst/>
          </a:prstGeom>
          <a:noFill/>
          <a:ln w="9525" algn="ctr">
            <a:solidFill>
              <a:srgbClr val="B6DCDF"/>
            </a:solidFill>
            <a:round/>
            <a:headEnd/>
            <a:tailEnd type="arrow" w="med" len="med"/>
          </a:ln>
        </p:spPr>
      </p:cxnSp>
      <p:cxnSp>
        <p:nvCxnSpPr>
          <p:cNvPr id="12" name="直線單箭頭接點 11"/>
          <p:cNvCxnSpPr>
            <a:cxnSpLocks noChangeShapeType="1"/>
            <a:stCxn id="6" idx="4"/>
            <a:endCxn id="8" idx="0"/>
          </p:cNvCxnSpPr>
          <p:nvPr/>
        </p:nvCxnSpPr>
        <p:spPr bwMode="auto">
          <a:xfrm flipH="1">
            <a:off x="6657975" y="4127500"/>
            <a:ext cx="69850" cy="801688"/>
          </a:xfrm>
          <a:prstGeom prst="straightConnector1">
            <a:avLst/>
          </a:prstGeom>
          <a:noFill/>
          <a:ln w="9525" algn="ctr">
            <a:solidFill>
              <a:srgbClr val="B6DCDF"/>
            </a:solidFill>
            <a:round/>
            <a:headEnd/>
            <a:tailEnd type="arrow" w="med" len="med"/>
          </a:ln>
        </p:spPr>
      </p:cxnSp>
      <p:sp>
        <p:nvSpPr>
          <p:cNvPr id="21524" name="文字方塊 13"/>
          <p:cNvSpPr txBox="1">
            <a:spLocks noChangeArrowheads="1"/>
          </p:cNvSpPr>
          <p:nvPr/>
        </p:nvSpPr>
        <p:spPr bwMode="auto">
          <a:xfrm>
            <a:off x="6877050" y="4508500"/>
            <a:ext cx="428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400" i="1">
                <a:latin typeface="Calibri" pitchFamily="34" charset="0"/>
              </a:rPr>
              <a:t>f</a:t>
            </a:r>
          </a:p>
        </p:txBody>
      </p:sp>
      <p:sp>
        <p:nvSpPr>
          <p:cNvPr id="21525" name="文字方塊 14"/>
          <p:cNvSpPr txBox="1">
            <a:spLocks noChangeArrowheads="1"/>
          </p:cNvSpPr>
          <p:nvPr/>
        </p:nvSpPr>
        <p:spPr bwMode="auto">
          <a:xfrm flipH="1">
            <a:off x="6519863" y="5445125"/>
            <a:ext cx="357187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200" b="1" i="1">
                <a:latin typeface="Calibri" pitchFamily="34" charset="0"/>
              </a:rPr>
              <a:t>e</a:t>
            </a:r>
          </a:p>
        </p:txBody>
      </p:sp>
      <p:sp>
        <p:nvSpPr>
          <p:cNvPr id="16" name="橢圓 15"/>
          <p:cNvSpPr/>
          <p:nvPr/>
        </p:nvSpPr>
        <p:spPr>
          <a:xfrm>
            <a:off x="7013575" y="2757488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TW" b="1">
                <a:solidFill>
                  <a:schemeClr val="tx1"/>
                </a:solidFill>
                <a:latin typeface="Calibri" pitchFamily="34" charset="0"/>
              </a:rPr>
              <a:t>v</a:t>
            </a:r>
          </a:p>
        </p:txBody>
      </p:sp>
      <p:cxnSp>
        <p:nvCxnSpPr>
          <p:cNvPr id="17" name="直線單箭頭接點 16"/>
          <p:cNvCxnSpPr>
            <a:stCxn id="16" idx="4"/>
            <a:endCxn id="0" idx="0"/>
          </p:cNvCxnSpPr>
          <p:nvPr/>
        </p:nvCxnSpPr>
        <p:spPr>
          <a:xfrm rot="5400000">
            <a:off x="6727826" y="3186112"/>
            <a:ext cx="500062" cy="500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橢圓 18"/>
          <p:cNvSpPr/>
          <p:nvPr/>
        </p:nvSpPr>
        <p:spPr>
          <a:xfrm>
            <a:off x="7524750" y="3644900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TW" b="1">
                <a:solidFill>
                  <a:schemeClr val="tx1"/>
                </a:solidFill>
                <a:latin typeface="Calibri" pitchFamily="34" charset="0"/>
              </a:rPr>
              <a:t>u</a:t>
            </a:r>
          </a:p>
        </p:txBody>
      </p:sp>
      <p:cxnSp>
        <p:nvCxnSpPr>
          <p:cNvPr id="21529" name="直線單箭頭接點 19"/>
          <p:cNvCxnSpPr>
            <a:cxnSpLocks noChangeShapeType="1"/>
            <a:stCxn id="16" idx="4"/>
            <a:endCxn id="19" idx="0"/>
          </p:cNvCxnSpPr>
          <p:nvPr/>
        </p:nvCxnSpPr>
        <p:spPr bwMode="auto">
          <a:xfrm>
            <a:off x="7227888" y="3198813"/>
            <a:ext cx="511175" cy="433387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sp>
        <p:nvSpPr>
          <p:cNvPr id="9" name="橢圓 15"/>
          <p:cNvSpPr/>
          <p:nvPr/>
        </p:nvSpPr>
        <p:spPr>
          <a:xfrm>
            <a:off x="6804025" y="5949950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TW" b="1">
                <a:solidFill>
                  <a:schemeClr val="tx1"/>
                </a:solidFill>
                <a:latin typeface="Calibri" pitchFamily="34" charset="0"/>
              </a:rPr>
              <a:t>z</a:t>
            </a:r>
          </a:p>
        </p:txBody>
      </p:sp>
      <p:cxnSp>
        <p:nvCxnSpPr>
          <p:cNvPr id="21531" name="直線單箭頭接點 10"/>
          <p:cNvCxnSpPr>
            <a:cxnSpLocks noChangeShapeType="1"/>
            <a:stCxn id="8" idx="4"/>
            <a:endCxn id="9" idx="0"/>
          </p:cNvCxnSpPr>
          <p:nvPr/>
        </p:nvCxnSpPr>
        <p:spPr bwMode="auto">
          <a:xfrm>
            <a:off x="6657975" y="5383213"/>
            <a:ext cx="360363" cy="554037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cxnSp>
        <p:nvCxnSpPr>
          <p:cNvPr id="21534" name="直線單箭頭接點 12"/>
          <p:cNvCxnSpPr>
            <a:cxnSpLocks noChangeShapeType="1"/>
            <a:stCxn id="16" idx="4"/>
          </p:cNvCxnSpPr>
          <p:nvPr/>
        </p:nvCxnSpPr>
        <p:spPr bwMode="auto">
          <a:xfrm flipH="1">
            <a:off x="7092950" y="3198813"/>
            <a:ext cx="134938" cy="2678112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 type="arrow" w="med" len="med"/>
          </a:ln>
        </p:spPr>
      </p:cxnSp>
      <p:sp>
        <p:nvSpPr>
          <p:cNvPr id="21535" name="AutoShape 36"/>
          <p:cNvSpPr>
            <a:spLocks noChangeArrowheads="1"/>
          </p:cNvSpPr>
          <p:nvPr/>
        </p:nvSpPr>
        <p:spPr bwMode="auto">
          <a:xfrm>
            <a:off x="1476375" y="5373688"/>
            <a:ext cx="719138" cy="908050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536" name="AutoShape 37"/>
          <p:cNvSpPr>
            <a:spLocks noChangeArrowheads="1"/>
          </p:cNvSpPr>
          <p:nvPr/>
        </p:nvSpPr>
        <p:spPr bwMode="auto">
          <a:xfrm>
            <a:off x="2627313" y="5373688"/>
            <a:ext cx="719137" cy="908050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cxnSp>
        <p:nvCxnSpPr>
          <p:cNvPr id="21538" name="AutoShape 34"/>
          <p:cNvCxnSpPr>
            <a:cxnSpLocks noChangeShapeType="1"/>
            <a:stCxn id="6" idx="6"/>
            <a:endCxn id="9" idx="6"/>
          </p:cNvCxnSpPr>
          <p:nvPr/>
        </p:nvCxnSpPr>
        <p:spPr bwMode="auto">
          <a:xfrm>
            <a:off x="6954838" y="3900488"/>
            <a:ext cx="290512" cy="2263775"/>
          </a:xfrm>
          <a:prstGeom prst="curvedConnector3">
            <a:avLst>
              <a:gd name="adj1" fmla="val 174315"/>
            </a:avLst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</p:spPr>
      </p:cxnSp>
      <p:sp>
        <p:nvSpPr>
          <p:cNvPr id="21539" name="文字方塊 13"/>
          <p:cNvSpPr txBox="1">
            <a:spLocks noChangeArrowheads="1"/>
          </p:cNvSpPr>
          <p:nvPr/>
        </p:nvSpPr>
        <p:spPr bwMode="auto">
          <a:xfrm>
            <a:off x="7456488" y="4724400"/>
            <a:ext cx="428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400" i="1">
                <a:latin typeface="Calibri" pitchFamily="34" charset="0"/>
              </a:rPr>
              <a:t>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Computation Tree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965200"/>
          </a:xfrm>
        </p:spPr>
        <p:txBody>
          <a:bodyPr/>
          <a:lstStyle/>
          <a:p>
            <a:pPr eaLnBrk="1" hangingPunct="1"/>
            <a:r>
              <a:rPr lang="en-US" altLang="zh-TW" sz="2200" b="1" i="1" smtClean="0">
                <a:latin typeface="Times New Roman" pitchFamily="18" charset="0"/>
              </a:rPr>
              <a:t>SD</a:t>
            </a:r>
            <a:r>
              <a:rPr lang="en-US" altLang="zh-TW" sz="2200" b="1" i="1" baseline="-25000" smtClean="0">
                <a:latin typeface="Times New Roman" pitchFamily="18" charset="0"/>
              </a:rPr>
              <a:t>b</a:t>
            </a:r>
            <a:r>
              <a:rPr lang="en-US" altLang="zh-TW" sz="2200" b="1" i="1" baseline="-40000" smtClean="0">
                <a:latin typeface="Times New Roman" pitchFamily="18" charset="0"/>
              </a:rPr>
              <a:t>1</a:t>
            </a:r>
            <a:r>
              <a:rPr lang="en-US" altLang="zh-TW" sz="2200" i="1" smtClean="0">
                <a:latin typeface="Times New Roman" pitchFamily="18" charset="0"/>
              </a:rPr>
              <a:t> is obtained from </a:t>
            </a:r>
            <a:r>
              <a:rPr lang="en-US" altLang="zh-TW" sz="2200" b="1" i="1" smtClean="0">
                <a:latin typeface="Times New Roman" pitchFamily="18" charset="0"/>
              </a:rPr>
              <a:t>SD</a:t>
            </a:r>
            <a:r>
              <a:rPr lang="en-US" altLang="zh-TW" sz="2200" b="1" i="1" baseline="-25000" smtClean="0">
                <a:latin typeface="Times New Roman" pitchFamily="18" charset="0"/>
              </a:rPr>
              <a:t>a</a:t>
            </a:r>
            <a:r>
              <a:rPr lang="en-US" altLang="zh-TW" sz="2200" i="1" smtClean="0">
                <a:latin typeface="Times New Roman" pitchFamily="18" charset="0"/>
              </a:rPr>
              <a:t> by exchanging </a:t>
            </a:r>
            <a:r>
              <a:rPr lang="en-US" altLang="zh-TW" sz="2200" b="1" i="1" smtClean="0">
                <a:latin typeface="Times New Roman" pitchFamily="18" charset="0"/>
              </a:rPr>
              <a:t>f</a:t>
            </a:r>
            <a:r>
              <a:rPr lang="en-US" altLang="zh-TW" sz="2200" i="1" smtClean="0">
                <a:latin typeface="Times New Roman" pitchFamily="18" charset="0"/>
              </a:rPr>
              <a:t> with </a:t>
            </a:r>
            <a:r>
              <a:rPr lang="en-US" altLang="zh-TW" sz="2200" b="1" i="1" smtClean="0">
                <a:latin typeface="Times New Roman" pitchFamily="18" charset="0"/>
              </a:rPr>
              <a:t>e</a:t>
            </a:r>
            <a:r>
              <a:rPr lang="en-US" altLang="zh-TW" sz="2200" i="1" smtClean="0">
                <a:latin typeface="Times New Roman" pitchFamily="18" charset="0"/>
              </a:rPr>
              <a:t>, where </a:t>
            </a:r>
            <a:r>
              <a:rPr lang="en-US" altLang="zh-TW" sz="2200" b="1" i="1" smtClean="0">
                <a:latin typeface="Times New Roman" pitchFamily="18" charset="0"/>
              </a:rPr>
              <a:t>f</a:t>
            </a:r>
            <a:r>
              <a:rPr lang="en-US" altLang="zh-TW" sz="2200" i="1" smtClean="0">
                <a:latin typeface="Times New Roman" pitchFamily="18" charset="0"/>
              </a:rPr>
              <a:t> is a nontree nonback edge and </a:t>
            </a:r>
            <a:r>
              <a:rPr lang="en-US" altLang="zh-TW" sz="2200" b="1" i="1" smtClean="0">
                <a:latin typeface="Times New Roman" pitchFamily="18" charset="0"/>
              </a:rPr>
              <a:t>e</a:t>
            </a:r>
            <a:r>
              <a:rPr lang="en-US" altLang="zh-TW" sz="2200" i="1" smtClean="0">
                <a:latin typeface="Times New Roman" pitchFamily="18" charset="0"/>
              </a:rPr>
              <a:t> is the unique tree edge with the same tail as </a:t>
            </a:r>
            <a:r>
              <a:rPr lang="en-US" altLang="zh-TW" sz="2200" b="1" i="1" smtClean="0">
                <a:latin typeface="Times New Roman" pitchFamily="18" charset="0"/>
              </a:rPr>
              <a:t>f</a:t>
            </a:r>
            <a:r>
              <a:rPr lang="en-US" altLang="zh-TW" sz="2200" i="1" smtClean="0">
                <a:latin typeface="Times New Roman" pitchFamily="18" charset="0"/>
              </a:rPr>
              <a:t> .</a:t>
            </a:r>
          </a:p>
          <a:p>
            <a:pPr eaLnBrk="1" hangingPunct="1"/>
            <a:endParaRPr lang="en-US" altLang="zh-TW" sz="2200" i="1" smtClean="0">
              <a:latin typeface="Times New Roman" pitchFamily="18" charset="0"/>
            </a:endParaRPr>
          </a:p>
        </p:txBody>
      </p:sp>
      <p:sp>
        <p:nvSpPr>
          <p:cNvPr id="22531" name="橢圓 4"/>
          <p:cNvSpPr>
            <a:spLocks noChangeArrowheads="1"/>
          </p:cNvSpPr>
          <p:nvPr/>
        </p:nvSpPr>
        <p:spPr bwMode="auto">
          <a:xfrm>
            <a:off x="2195513" y="4005263"/>
            <a:ext cx="431800" cy="431800"/>
          </a:xfrm>
          <a:prstGeom prst="ellipse">
            <a:avLst/>
          </a:prstGeom>
          <a:solidFill>
            <a:srgbClr val="FF9900"/>
          </a:solidFill>
          <a:ln w="25400" algn="ctr">
            <a:solidFill>
              <a:schemeClr val="accent2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kumimoji="0" lang="en-US" altLang="zh-TW" sz="2200" b="1">
                <a:latin typeface="Calibri" pitchFamily="34" charset="0"/>
              </a:rPr>
              <a:t>a</a:t>
            </a:r>
          </a:p>
        </p:txBody>
      </p:sp>
      <p:cxnSp>
        <p:nvCxnSpPr>
          <p:cNvPr id="22532" name="AutoShape 5"/>
          <p:cNvCxnSpPr>
            <a:cxnSpLocks noChangeShapeType="1"/>
            <a:stCxn id="22531" idx="0"/>
          </p:cNvCxnSpPr>
          <p:nvPr/>
        </p:nvCxnSpPr>
        <p:spPr bwMode="auto">
          <a:xfrm flipV="1">
            <a:off x="2411413" y="3378200"/>
            <a:ext cx="423862" cy="614363"/>
          </a:xfrm>
          <a:prstGeom prst="straightConnector1">
            <a:avLst/>
          </a:prstGeom>
          <a:noFill/>
          <a:ln w="38100">
            <a:solidFill>
              <a:schemeClr val="tx1"/>
            </a:solidFill>
            <a:prstDash val="dashDot"/>
            <a:round/>
            <a:headEnd/>
            <a:tailEnd/>
          </a:ln>
        </p:spPr>
      </p:cxnSp>
      <p:sp>
        <p:nvSpPr>
          <p:cNvPr id="22533" name="橢圓 4"/>
          <p:cNvSpPr>
            <a:spLocks noChangeArrowheads="1"/>
          </p:cNvSpPr>
          <p:nvPr/>
        </p:nvSpPr>
        <p:spPr bwMode="auto">
          <a:xfrm>
            <a:off x="2771775" y="2997200"/>
            <a:ext cx="431800" cy="431800"/>
          </a:xfrm>
          <a:prstGeom prst="ellipse">
            <a:avLst/>
          </a:prstGeom>
          <a:solidFill>
            <a:srgbClr val="FF9900"/>
          </a:solidFill>
          <a:ln w="25400" algn="ctr">
            <a:solidFill>
              <a:schemeClr val="accent2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kumimoji="0" lang="zh-TW" altLang="zh-TW" sz="2200" b="1">
              <a:latin typeface="Calibri" pitchFamily="34" charset="0"/>
            </a:endParaRPr>
          </a:p>
        </p:txBody>
      </p:sp>
      <p:sp>
        <p:nvSpPr>
          <p:cNvPr id="22534" name="橢圓 4"/>
          <p:cNvSpPr>
            <a:spLocks noChangeArrowheads="1"/>
          </p:cNvSpPr>
          <p:nvPr/>
        </p:nvSpPr>
        <p:spPr bwMode="auto">
          <a:xfrm>
            <a:off x="1619250" y="4868863"/>
            <a:ext cx="576263" cy="503237"/>
          </a:xfrm>
          <a:prstGeom prst="ellipse">
            <a:avLst/>
          </a:prstGeom>
          <a:solidFill>
            <a:srgbClr val="FF9900"/>
          </a:solidFill>
          <a:ln w="25400" algn="ctr">
            <a:solidFill>
              <a:schemeClr val="accent2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kumimoji="0" lang="en-US" altLang="zh-TW" sz="2200" b="1">
                <a:latin typeface="Calibri" pitchFamily="34" charset="0"/>
              </a:rPr>
              <a:t>b</a:t>
            </a:r>
            <a:r>
              <a:rPr kumimoji="0" lang="en-US" altLang="zh-TW" sz="2200" b="1" baseline="-25000">
                <a:latin typeface="Calibri" pitchFamily="34" charset="0"/>
              </a:rPr>
              <a:t>1</a:t>
            </a:r>
          </a:p>
        </p:txBody>
      </p:sp>
      <p:sp>
        <p:nvSpPr>
          <p:cNvPr id="22535" name="Line 8"/>
          <p:cNvSpPr>
            <a:spLocks noChangeShapeType="1"/>
          </p:cNvSpPr>
          <p:nvPr/>
        </p:nvSpPr>
        <p:spPr bwMode="auto">
          <a:xfrm flipV="1">
            <a:off x="2268538" y="2636838"/>
            <a:ext cx="3743325" cy="2232025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2536" name="橢圓 4"/>
          <p:cNvSpPr>
            <a:spLocks noChangeArrowheads="1"/>
          </p:cNvSpPr>
          <p:nvPr/>
        </p:nvSpPr>
        <p:spPr bwMode="auto">
          <a:xfrm>
            <a:off x="2700338" y="4868863"/>
            <a:ext cx="576262" cy="503237"/>
          </a:xfrm>
          <a:prstGeom prst="ellipse">
            <a:avLst/>
          </a:prstGeom>
          <a:solidFill>
            <a:srgbClr val="FF9900"/>
          </a:solidFill>
          <a:ln w="25400" algn="ctr">
            <a:solidFill>
              <a:schemeClr val="accent2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kumimoji="0" lang="en-US" altLang="zh-TW" sz="2200" b="1">
                <a:latin typeface="Calibri" pitchFamily="34" charset="0"/>
              </a:rPr>
              <a:t>b</a:t>
            </a:r>
            <a:r>
              <a:rPr kumimoji="0" lang="en-US" altLang="zh-TW" sz="2200" b="1" baseline="-25000">
                <a:latin typeface="Calibri" pitchFamily="34" charset="0"/>
              </a:rPr>
              <a:t>2</a:t>
            </a:r>
          </a:p>
        </p:txBody>
      </p:sp>
      <p:sp>
        <p:nvSpPr>
          <p:cNvPr id="22537" name="Rectangle 11"/>
          <p:cNvSpPr>
            <a:spLocks noChangeArrowheads="1"/>
          </p:cNvSpPr>
          <p:nvPr/>
        </p:nvSpPr>
        <p:spPr bwMode="auto">
          <a:xfrm>
            <a:off x="2411413" y="2516188"/>
            <a:ext cx="12255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200" b="1" i="1"/>
              <a:t>CD(G,v)</a:t>
            </a:r>
          </a:p>
        </p:txBody>
      </p:sp>
      <p:sp>
        <p:nvSpPr>
          <p:cNvPr id="22538" name="Rectangle 12"/>
          <p:cNvSpPr>
            <a:spLocks noChangeArrowheads="1"/>
          </p:cNvSpPr>
          <p:nvPr/>
        </p:nvSpPr>
        <p:spPr bwMode="auto">
          <a:xfrm>
            <a:off x="6877050" y="2276475"/>
            <a:ext cx="7937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200" b="1" i="1"/>
              <a:t>SD</a:t>
            </a:r>
            <a:r>
              <a:rPr lang="en-US" altLang="zh-TW" sz="2200" b="1" i="1" baseline="-25000"/>
              <a:t>b</a:t>
            </a:r>
            <a:r>
              <a:rPr lang="en-US" altLang="zh-TW" sz="2200" b="1" i="1" baseline="-40000"/>
              <a:t>1</a:t>
            </a:r>
          </a:p>
        </p:txBody>
      </p:sp>
      <p:cxnSp>
        <p:nvCxnSpPr>
          <p:cNvPr id="22539" name="AutoShape 13"/>
          <p:cNvCxnSpPr>
            <a:cxnSpLocks noChangeShapeType="1"/>
            <a:stCxn id="22531" idx="4"/>
          </p:cNvCxnSpPr>
          <p:nvPr/>
        </p:nvCxnSpPr>
        <p:spPr bwMode="auto">
          <a:xfrm flipH="1">
            <a:off x="1908175" y="4449763"/>
            <a:ext cx="503238" cy="406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2540" name="AutoShape 14"/>
          <p:cNvCxnSpPr>
            <a:cxnSpLocks noChangeShapeType="1"/>
            <a:stCxn id="22531" idx="4"/>
          </p:cNvCxnSpPr>
          <p:nvPr/>
        </p:nvCxnSpPr>
        <p:spPr bwMode="auto">
          <a:xfrm>
            <a:off x="2411413" y="4449763"/>
            <a:ext cx="577850" cy="406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2557" name="AutoShape 32"/>
          <p:cNvSpPr>
            <a:spLocks noChangeArrowheads="1"/>
          </p:cNvSpPr>
          <p:nvPr/>
        </p:nvSpPr>
        <p:spPr bwMode="auto">
          <a:xfrm>
            <a:off x="1476375" y="5373688"/>
            <a:ext cx="719138" cy="908050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558" name="AutoShape 33"/>
          <p:cNvSpPr>
            <a:spLocks noChangeArrowheads="1"/>
          </p:cNvSpPr>
          <p:nvPr/>
        </p:nvSpPr>
        <p:spPr bwMode="auto">
          <a:xfrm>
            <a:off x="2627313" y="5373688"/>
            <a:ext cx="719137" cy="908050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559" name="Line 9"/>
          <p:cNvSpPr>
            <a:spLocks noChangeShapeType="1"/>
          </p:cNvSpPr>
          <p:nvPr/>
        </p:nvSpPr>
        <p:spPr bwMode="auto">
          <a:xfrm>
            <a:off x="2268538" y="5300663"/>
            <a:ext cx="3167062" cy="1081087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22560" name="群組 93"/>
          <p:cNvGrpSpPr>
            <a:grpSpLocks/>
          </p:cNvGrpSpPr>
          <p:nvPr/>
        </p:nvGrpSpPr>
        <p:grpSpPr bwMode="auto">
          <a:xfrm>
            <a:off x="6516688" y="5445125"/>
            <a:ext cx="500062" cy="285750"/>
            <a:chOff x="5786446" y="2928934"/>
            <a:chExt cx="500066" cy="571504"/>
          </a:xfrm>
        </p:grpSpPr>
        <p:cxnSp>
          <p:nvCxnSpPr>
            <p:cNvPr id="22562" name="直線接點 29"/>
            <p:cNvCxnSpPr>
              <a:cxnSpLocks noChangeShapeType="1"/>
            </p:cNvCxnSpPr>
            <p:nvPr/>
          </p:nvCxnSpPr>
          <p:spPr bwMode="auto">
            <a:xfrm rot="16200000" flipH="1">
              <a:off x="5750727" y="2964653"/>
              <a:ext cx="571504" cy="500066"/>
            </a:xfrm>
            <a:prstGeom prst="line">
              <a:avLst/>
            </a:prstGeom>
            <a:noFill/>
            <a:ln w="25400" algn="ctr">
              <a:solidFill>
                <a:srgbClr val="C00000"/>
              </a:solidFill>
              <a:round/>
              <a:headEnd/>
              <a:tailEnd/>
            </a:ln>
          </p:spPr>
        </p:cxnSp>
        <p:cxnSp>
          <p:nvCxnSpPr>
            <p:cNvPr id="22563" name="直線接點 30"/>
            <p:cNvCxnSpPr>
              <a:cxnSpLocks noChangeShapeType="1"/>
            </p:cNvCxnSpPr>
            <p:nvPr/>
          </p:nvCxnSpPr>
          <p:spPr bwMode="auto">
            <a:xfrm rot="5400000">
              <a:off x="5715008" y="3000372"/>
              <a:ext cx="571504" cy="428628"/>
            </a:xfrm>
            <a:prstGeom prst="line">
              <a:avLst/>
            </a:prstGeom>
            <a:noFill/>
            <a:ln w="25400" algn="ctr">
              <a:solidFill>
                <a:srgbClr val="C00000"/>
              </a:solidFill>
              <a:round/>
              <a:headEnd/>
              <a:tailEnd/>
            </a:ln>
          </p:spPr>
        </p:cxnSp>
      </p:grpSp>
      <p:sp>
        <p:nvSpPr>
          <p:cNvPr id="22561" name="Rectangle 37"/>
          <p:cNvSpPr>
            <a:spLocks noChangeArrowheads="1"/>
          </p:cNvSpPr>
          <p:nvPr/>
        </p:nvSpPr>
        <p:spPr bwMode="auto">
          <a:xfrm>
            <a:off x="1116013" y="4365625"/>
            <a:ext cx="915987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200" b="1" i="1"/>
              <a:t>pick f</a:t>
            </a:r>
          </a:p>
        </p:txBody>
      </p:sp>
      <p:sp>
        <p:nvSpPr>
          <p:cNvPr id="6" name="橢圓 4"/>
          <p:cNvSpPr/>
          <p:nvPr/>
        </p:nvSpPr>
        <p:spPr>
          <a:xfrm>
            <a:off x="6513513" y="3686175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5508625" y="4868863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6443663" y="4941888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TW" b="1">
                <a:solidFill>
                  <a:schemeClr val="tx1"/>
                </a:solidFill>
                <a:latin typeface="Calibri" pitchFamily="34" charset="0"/>
              </a:rPr>
              <a:t>x</a:t>
            </a:r>
          </a:p>
        </p:txBody>
      </p:sp>
      <p:cxnSp>
        <p:nvCxnSpPr>
          <p:cNvPr id="11" name="直線單箭頭接點 10"/>
          <p:cNvCxnSpPr>
            <a:cxnSpLocks noChangeShapeType="1"/>
            <a:stCxn id="6" idx="4"/>
            <a:endCxn id="7" idx="0"/>
          </p:cNvCxnSpPr>
          <p:nvPr/>
        </p:nvCxnSpPr>
        <p:spPr bwMode="auto">
          <a:xfrm flipH="1">
            <a:off x="5722938" y="4127500"/>
            <a:ext cx="1004887" cy="728663"/>
          </a:xfrm>
          <a:prstGeom prst="straightConnector1">
            <a:avLst/>
          </a:prstGeom>
          <a:noFill/>
          <a:ln w="9525" algn="ctr">
            <a:solidFill>
              <a:srgbClr val="B6DCDF"/>
            </a:solidFill>
            <a:round/>
            <a:headEnd/>
            <a:tailEnd type="arrow" w="med" len="med"/>
          </a:ln>
        </p:spPr>
      </p:cxnSp>
      <p:cxnSp>
        <p:nvCxnSpPr>
          <p:cNvPr id="12" name="直線單箭頭接點 11"/>
          <p:cNvCxnSpPr>
            <a:cxnSpLocks noChangeShapeType="1"/>
            <a:stCxn id="6" idx="4"/>
            <a:endCxn id="8" idx="0"/>
          </p:cNvCxnSpPr>
          <p:nvPr/>
        </p:nvCxnSpPr>
        <p:spPr bwMode="auto">
          <a:xfrm flipH="1">
            <a:off x="6657975" y="4127500"/>
            <a:ext cx="69850" cy="801688"/>
          </a:xfrm>
          <a:prstGeom prst="straightConnector1">
            <a:avLst/>
          </a:prstGeom>
          <a:noFill/>
          <a:ln w="9525" algn="ctr">
            <a:solidFill>
              <a:srgbClr val="B6DCDF"/>
            </a:solidFill>
            <a:round/>
            <a:headEnd/>
            <a:tailEnd type="arrow" w="med" len="med"/>
          </a:ln>
        </p:spPr>
      </p:cxnSp>
      <p:sp>
        <p:nvSpPr>
          <p:cNvPr id="22570" name="文字方塊 13"/>
          <p:cNvSpPr txBox="1">
            <a:spLocks noChangeArrowheads="1"/>
          </p:cNvSpPr>
          <p:nvPr/>
        </p:nvSpPr>
        <p:spPr bwMode="auto">
          <a:xfrm>
            <a:off x="6877050" y="4508500"/>
            <a:ext cx="428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400" i="1">
                <a:latin typeface="Calibri" pitchFamily="34" charset="0"/>
              </a:rPr>
              <a:t>f</a:t>
            </a:r>
          </a:p>
        </p:txBody>
      </p:sp>
      <p:sp>
        <p:nvSpPr>
          <p:cNvPr id="22571" name="文字方塊 14"/>
          <p:cNvSpPr txBox="1">
            <a:spLocks noChangeArrowheads="1"/>
          </p:cNvSpPr>
          <p:nvPr/>
        </p:nvSpPr>
        <p:spPr bwMode="auto">
          <a:xfrm flipH="1">
            <a:off x="6516688" y="5516563"/>
            <a:ext cx="357187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200" b="1" i="1">
                <a:latin typeface="Calibri" pitchFamily="34" charset="0"/>
              </a:rPr>
              <a:t>e</a:t>
            </a:r>
          </a:p>
        </p:txBody>
      </p:sp>
      <p:sp>
        <p:nvSpPr>
          <p:cNvPr id="16" name="橢圓 15"/>
          <p:cNvSpPr/>
          <p:nvPr/>
        </p:nvSpPr>
        <p:spPr>
          <a:xfrm>
            <a:off x="7013575" y="2757488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TW" b="1">
                <a:solidFill>
                  <a:schemeClr val="tx1"/>
                </a:solidFill>
                <a:latin typeface="Calibri" pitchFamily="34" charset="0"/>
              </a:rPr>
              <a:t>v</a:t>
            </a:r>
          </a:p>
        </p:txBody>
      </p:sp>
      <p:cxnSp>
        <p:nvCxnSpPr>
          <p:cNvPr id="17" name="直線單箭頭接點 16"/>
          <p:cNvCxnSpPr>
            <a:stCxn id="16" idx="4"/>
            <a:endCxn id="0" idx="0"/>
          </p:cNvCxnSpPr>
          <p:nvPr/>
        </p:nvCxnSpPr>
        <p:spPr>
          <a:xfrm rot="5400000">
            <a:off x="6727826" y="3186112"/>
            <a:ext cx="500062" cy="500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橢圓 18"/>
          <p:cNvSpPr/>
          <p:nvPr/>
        </p:nvSpPr>
        <p:spPr>
          <a:xfrm>
            <a:off x="7524750" y="3644900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TW" b="1">
                <a:solidFill>
                  <a:schemeClr val="tx1"/>
                </a:solidFill>
                <a:latin typeface="Calibri" pitchFamily="34" charset="0"/>
              </a:rPr>
              <a:t>u</a:t>
            </a:r>
          </a:p>
        </p:txBody>
      </p:sp>
      <p:cxnSp>
        <p:nvCxnSpPr>
          <p:cNvPr id="22575" name="直線單箭頭接點 19"/>
          <p:cNvCxnSpPr>
            <a:cxnSpLocks noChangeShapeType="1"/>
            <a:stCxn id="16" idx="4"/>
            <a:endCxn id="19" idx="0"/>
          </p:cNvCxnSpPr>
          <p:nvPr/>
        </p:nvCxnSpPr>
        <p:spPr bwMode="auto">
          <a:xfrm>
            <a:off x="7227888" y="3198813"/>
            <a:ext cx="511175" cy="433387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sp>
        <p:nvSpPr>
          <p:cNvPr id="9" name="橢圓 15"/>
          <p:cNvSpPr/>
          <p:nvPr/>
        </p:nvSpPr>
        <p:spPr>
          <a:xfrm>
            <a:off x="6804025" y="5949950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TW" b="1">
                <a:solidFill>
                  <a:schemeClr val="tx1"/>
                </a:solidFill>
                <a:latin typeface="Calibri" pitchFamily="34" charset="0"/>
              </a:rPr>
              <a:t>z</a:t>
            </a:r>
          </a:p>
        </p:txBody>
      </p:sp>
      <p:cxnSp>
        <p:nvCxnSpPr>
          <p:cNvPr id="22577" name="直線單箭頭接點 10"/>
          <p:cNvCxnSpPr>
            <a:cxnSpLocks noChangeShapeType="1"/>
            <a:stCxn id="8" idx="4"/>
            <a:endCxn id="9" idx="0"/>
          </p:cNvCxnSpPr>
          <p:nvPr/>
        </p:nvCxnSpPr>
        <p:spPr bwMode="auto">
          <a:xfrm>
            <a:off x="6657975" y="5383213"/>
            <a:ext cx="360363" cy="554037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cxnSp>
        <p:nvCxnSpPr>
          <p:cNvPr id="22578" name="直線單箭頭接點 12"/>
          <p:cNvCxnSpPr>
            <a:cxnSpLocks noChangeShapeType="1"/>
            <a:stCxn id="16" idx="4"/>
            <a:endCxn id="9" idx="0"/>
          </p:cNvCxnSpPr>
          <p:nvPr/>
        </p:nvCxnSpPr>
        <p:spPr bwMode="auto">
          <a:xfrm flipH="1">
            <a:off x="7018338" y="3198813"/>
            <a:ext cx="209550" cy="2738437"/>
          </a:xfrm>
          <a:prstGeom prst="straightConnector1">
            <a:avLst/>
          </a:prstGeom>
          <a:noFill/>
          <a:ln w="38100" algn="ctr">
            <a:solidFill>
              <a:schemeClr val="accent1"/>
            </a:solidFill>
            <a:round/>
            <a:headEnd/>
            <a:tailEnd type="arrow" w="med" len="med"/>
          </a:ln>
        </p:spPr>
      </p:cxnSp>
      <p:cxnSp>
        <p:nvCxnSpPr>
          <p:cNvPr id="22579" name="AutoShape 51"/>
          <p:cNvCxnSpPr>
            <a:cxnSpLocks noChangeShapeType="1"/>
            <a:stCxn id="6" idx="6"/>
            <a:endCxn id="9" idx="6"/>
          </p:cNvCxnSpPr>
          <p:nvPr/>
        </p:nvCxnSpPr>
        <p:spPr bwMode="auto">
          <a:xfrm>
            <a:off x="6954838" y="3900488"/>
            <a:ext cx="290512" cy="2263775"/>
          </a:xfrm>
          <a:prstGeom prst="curvedConnector3">
            <a:avLst>
              <a:gd name="adj1" fmla="val 174315"/>
            </a:avLst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arrow" w="med" len="med"/>
          </a:ln>
          <a:effectLst/>
        </p:spPr>
      </p:cxnSp>
      <p:sp>
        <p:nvSpPr>
          <p:cNvPr id="22580" name="文字方塊 13"/>
          <p:cNvSpPr txBox="1">
            <a:spLocks noChangeArrowheads="1"/>
          </p:cNvSpPr>
          <p:nvPr/>
        </p:nvSpPr>
        <p:spPr bwMode="auto">
          <a:xfrm>
            <a:off x="7456488" y="4724400"/>
            <a:ext cx="428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400" i="1">
                <a:latin typeface="Calibri" pitchFamily="34" charset="0"/>
              </a:rPr>
              <a:t>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Computation Tree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7493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200" b="1" i="1" smtClean="0">
                <a:latin typeface="Times New Roman" pitchFamily="18" charset="0"/>
              </a:rPr>
              <a:t>SD</a:t>
            </a:r>
            <a:r>
              <a:rPr lang="en-US" altLang="zh-TW" sz="2200" b="1" i="1" baseline="-25000" smtClean="0">
                <a:latin typeface="Times New Roman" pitchFamily="18" charset="0"/>
              </a:rPr>
              <a:t>b</a:t>
            </a:r>
            <a:r>
              <a:rPr lang="en-US" altLang="zh-TW" sz="2200" b="1" i="1" baseline="-40000" smtClean="0">
                <a:latin typeface="Times New Roman" pitchFamily="18" charset="0"/>
              </a:rPr>
              <a:t>2</a:t>
            </a:r>
            <a:r>
              <a:rPr lang="en-US" altLang="zh-TW" sz="2200" i="1" smtClean="0">
                <a:latin typeface="Times New Roman" pitchFamily="18" charset="0"/>
              </a:rPr>
              <a:t> is the same as </a:t>
            </a:r>
            <a:r>
              <a:rPr lang="en-US" altLang="zh-TW" sz="2200" b="1" i="1" smtClean="0">
                <a:latin typeface="Times New Roman" pitchFamily="18" charset="0"/>
              </a:rPr>
              <a:t>SD</a:t>
            </a:r>
            <a:r>
              <a:rPr lang="en-US" altLang="zh-TW" sz="2200" b="1" i="1" baseline="-25000" smtClean="0">
                <a:latin typeface="Times New Roman" pitchFamily="18" charset="0"/>
              </a:rPr>
              <a:t>a</a:t>
            </a:r>
            <a:r>
              <a:rPr lang="en-US" altLang="zh-TW" sz="2200" i="1" smtClean="0">
                <a:latin typeface="Times New Roman" pitchFamily="18" charset="0"/>
              </a:rPr>
              <a:t>. The significance of </a:t>
            </a:r>
            <a:r>
              <a:rPr lang="en-US" altLang="zh-TW" sz="2200" b="1" i="1" smtClean="0">
                <a:latin typeface="Times New Roman" pitchFamily="18" charset="0"/>
              </a:rPr>
              <a:t>b</a:t>
            </a:r>
            <a:r>
              <a:rPr lang="en-US" altLang="zh-TW" sz="2200" b="1" i="1" baseline="-25000" smtClean="0">
                <a:latin typeface="Times New Roman" pitchFamily="18" charset="0"/>
              </a:rPr>
              <a:t>2</a:t>
            </a:r>
            <a:r>
              <a:rPr lang="en-US" altLang="zh-TW" sz="2200" i="1" smtClean="0">
                <a:latin typeface="Times New Roman" pitchFamily="18" charset="0"/>
              </a:rPr>
              <a:t> is that the subtree rooted at </a:t>
            </a:r>
            <a:r>
              <a:rPr lang="en-US" altLang="zh-TW" sz="2200" b="1" i="1" smtClean="0">
                <a:latin typeface="Times New Roman" pitchFamily="18" charset="0"/>
              </a:rPr>
              <a:t>b</a:t>
            </a:r>
            <a:r>
              <a:rPr lang="en-US" altLang="zh-TW" sz="2200" b="1" i="1" baseline="-25000" smtClean="0">
                <a:latin typeface="Times New Roman" pitchFamily="18" charset="0"/>
              </a:rPr>
              <a:t>2</a:t>
            </a:r>
            <a:r>
              <a:rPr lang="en-US" altLang="zh-TW" sz="2200" i="1" smtClean="0">
                <a:latin typeface="Times New Roman" pitchFamily="18" charset="0"/>
              </a:rPr>
              <a:t> will not include </a:t>
            </a:r>
            <a:r>
              <a:rPr lang="en-US" altLang="zh-TW" sz="2200" b="1" i="1" smtClean="0">
                <a:latin typeface="Times New Roman" pitchFamily="18" charset="0"/>
              </a:rPr>
              <a:t>f</a:t>
            </a:r>
            <a:r>
              <a:rPr lang="en-US" altLang="zh-TW" sz="2200" i="1" smtClean="0">
                <a:latin typeface="Times New Roman" pitchFamily="18" charset="0"/>
              </a:rPr>
              <a:t> in any spanning tree.</a:t>
            </a:r>
          </a:p>
          <a:p>
            <a:pPr eaLnBrk="1" hangingPunct="1">
              <a:lnSpc>
                <a:spcPct val="90000"/>
              </a:lnSpc>
            </a:pPr>
            <a:endParaRPr lang="en-US" altLang="zh-TW" sz="2200" i="1" smtClean="0">
              <a:latin typeface="Times New Roman" pitchFamily="18" charset="0"/>
            </a:endParaRPr>
          </a:p>
        </p:txBody>
      </p:sp>
      <p:sp>
        <p:nvSpPr>
          <p:cNvPr id="23555" name="橢圓 4"/>
          <p:cNvSpPr>
            <a:spLocks noChangeArrowheads="1"/>
          </p:cNvSpPr>
          <p:nvPr/>
        </p:nvSpPr>
        <p:spPr bwMode="auto">
          <a:xfrm>
            <a:off x="2195513" y="4005263"/>
            <a:ext cx="431800" cy="431800"/>
          </a:xfrm>
          <a:prstGeom prst="ellipse">
            <a:avLst/>
          </a:prstGeom>
          <a:solidFill>
            <a:srgbClr val="FF9900"/>
          </a:solidFill>
          <a:ln w="25400" algn="ctr">
            <a:solidFill>
              <a:schemeClr val="accent2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kumimoji="0" lang="en-US" altLang="zh-TW" sz="2200" b="1">
                <a:latin typeface="Calibri" pitchFamily="34" charset="0"/>
              </a:rPr>
              <a:t>a</a:t>
            </a:r>
          </a:p>
        </p:txBody>
      </p:sp>
      <p:cxnSp>
        <p:nvCxnSpPr>
          <p:cNvPr id="23556" name="AutoShape 5"/>
          <p:cNvCxnSpPr>
            <a:cxnSpLocks noChangeShapeType="1"/>
            <a:stCxn id="23555" idx="0"/>
          </p:cNvCxnSpPr>
          <p:nvPr/>
        </p:nvCxnSpPr>
        <p:spPr bwMode="auto">
          <a:xfrm flipV="1">
            <a:off x="2411413" y="3378200"/>
            <a:ext cx="423862" cy="614363"/>
          </a:xfrm>
          <a:prstGeom prst="straightConnector1">
            <a:avLst/>
          </a:prstGeom>
          <a:noFill/>
          <a:ln w="38100">
            <a:solidFill>
              <a:schemeClr val="tx1"/>
            </a:solidFill>
            <a:prstDash val="dashDot"/>
            <a:round/>
            <a:headEnd/>
            <a:tailEnd/>
          </a:ln>
        </p:spPr>
      </p:cxnSp>
      <p:sp>
        <p:nvSpPr>
          <p:cNvPr id="23557" name="橢圓 4"/>
          <p:cNvSpPr>
            <a:spLocks noChangeArrowheads="1"/>
          </p:cNvSpPr>
          <p:nvPr/>
        </p:nvSpPr>
        <p:spPr bwMode="auto">
          <a:xfrm>
            <a:off x="2771775" y="2997200"/>
            <a:ext cx="431800" cy="431800"/>
          </a:xfrm>
          <a:prstGeom prst="ellipse">
            <a:avLst/>
          </a:prstGeom>
          <a:solidFill>
            <a:srgbClr val="FF9900"/>
          </a:solidFill>
          <a:ln w="25400" algn="ctr">
            <a:solidFill>
              <a:schemeClr val="accent2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kumimoji="0" lang="zh-TW" altLang="zh-TW" sz="2200" b="1">
              <a:latin typeface="Calibri" pitchFamily="34" charset="0"/>
            </a:endParaRPr>
          </a:p>
        </p:txBody>
      </p:sp>
      <p:sp>
        <p:nvSpPr>
          <p:cNvPr id="23558" name="橢圓 4"/>
          <p:cNvSpPr>
            <a:spLocks noChangeArrowheads="1"/>
          </p:cNvSpPr>
          <p:nvPr/>
        </p:nvSpPr>
        <p:spPr bwMode="auto">
          <a:xfrm>
            <a:off x="1619250" y="4868863"/>
            <a:ext cx="576263" cy="503237"/>
          </a:xfrm>
          <a:prstGeom prst="ellipse">
            <a:avLst/>
          </a:prstGeom>
          <a:solidFill>
            <a:srgbClr val="FF9900"/>
          </a:solidFill>
          <a:ln w="25400" algn="ctr">
            <a:solidFill>
              <a:schemeClr val="accent2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kumimoji="0" lang="en-US" altLang="zh-TW" sz="2200" b="1">
                <a:latin typeface="Calibri" pitchFamily="34" charset="0"/>
              </a:rPr>
              <a:t>b</a:t>
            </a:r>
            <a:r>
              <a:rPr kumimoji="0" lang="en-US" altLang="zh-TW" sz="2200" b="1" baseline="-25000">
                <a:latin typeface="Calibri" pitchFamily="34" charset="0"/>
              </a:rPr>
              <a:t>1</a:t>
            </a:r>
          </a:p>
        </p:txBody>
      </p:sp>
      <p:sp>
        <p:nvSpPr>
          <p:cNvPr id="23559" name="Line 8"/>
          <p:cNvSpPr>
            <a:spLocks noChangeShapeType="1"/>
          </p:cNvSpPr>
          <p:nvPr/>
        </p:nvSpPr>
        <p:spPr bwMode="auto">
          <a:xfrm flipV="1">
            <a:off x="3348038" y="2636838"/>
            <a:ext cx="2663825" cy="2232025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3560" name="Line 9"/>
          <p:cNvSpPr>
            <a:spLocks noChangeShapeType="1"/>
          </p:cNvSpPr>
          <p:nvPr/>
        </p:nvSpPr>
        <p:spPr bwMode="auto">
          <a:xfrm>
            <a:off x="3348038" y="5300663"/>
            <a:ext cx="1728787" cy="1081087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3561" name="橢圓 4"/>
          <p:cNvSpPr>
            <a:spLocks noChangeArrowheads="1"/>
          </p:cNvSpPr>
          <p:nvPr/>
        </p:nvSpPr>
        <p:spPr bwMode="auto">
          <a:xfrm>
            <a:off x="2700338" y="4868863"/>
            <a:ext cx="576262" cy="503237"/>
          </a:xfrm>
          <a:prstGeom prst="ellipse">
            <a:avLst/>
          </a:prstGeom>
          <a:solidFill>
            <a:srgbClr val="FF9900"/>
          </a:solidFill>
          <a:ln w="25400" algn="ctr">
            <a:solidFill>
              <a:schemeClr val="accent2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kumimoji="0" lang="en-US" altLang="zh-TW" sz="2200" b="1">
                <a:latin typeface="Calibri" pitchFamily="34" charset="0"/>
              </a:rPr>
              <a:t>b</a:t>
            </a:r>
            <a:r>
              <a:rPr kumimoji="0" lang="en-US" altLang="zh-TW" sz="2200" b="1" baseline="-25000">
                <a:latin typeface="Calibri" pitchFamily="34" charset="0"/>
              </a:rPr>
              <a:t>2</a:t>
            </a:r>
          </a:p>
        </p:txBody>
      </p:sp>
      <p:sp>
        <p:nvSpPr>
          <p:cNvPr id="23562" name="Rectangle 11"/>
          <p:cNvSpPr>
            <a:spLocks noChangeArrowheads="1"/>
          </p:cNvSpPr>
          <p:nvPr/>
        </p:nvSpPr>
        <p:spPr bwMode="auto">
          <a:xfrm>
            <a:off x="2411413" y="2516188"/>
            <a:ext cx="12255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200" b="1" i="1"/>
              <a:t>CD(G,v)</a:t>
            </a:r>
          </a:p>
        </p:txBody>
      </p:sp>
      <p:sp>
        <p:nvSpPr>
          <p:cNvPr id="23563" name="Rectangle 12"/>
          <p:cNvSpPr>
            <a:spLocks noChangeArrowheads="1"/>
          </p:cNvSpPr>
          <p:nvPr/>
        </p:nvSpPr>
        <p:spPr bwMode="auto">
          <a:xfrm>
            <a:off x="6877050" y="2276475"/>
            <a:ext cx="7937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200" b="1" i="1"/>
              <a:t>SD</a:t>
            </a:r>
            <a:r>
              <a:rPr lang="en-US" altLang="zh-TW" sz="2200" b="1" i="1" baseline="-25000"/>
              <a:t>b</a:t>
            </a:r>
            <a:r>
              <a:rPr lang="en-US" altLang="zh-TW" sz="2200" b="1" i="1" baseline="-40000"/>
              <a:t>2</a:t>
            </a:r>
          </a:p>
        </p:txBody>
      </p:sp>
      <p:cxnSp>
        <p:nvCxnSpPr>
          <p:cNvPr id="23564" name="AutoShape 13"/>
          <p:cNvCxnSpPr>
            <a:cxnSpLocks noChangeShapeType="1"/>
            <a:stCxn id="23555" idx="4"/>
          </p:cNvCxnSpPr>
          <p:nvPr/>
        </p:nvCxnSpPr>
        <p:spPr bwMode="auto">
          <a:xfrm flipH="1">
            <a:off x="1908175" y="4449763"/>
            <a:ext cx="503238" cy="406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565" name="AutoShape 14"/>
          <p:cNvCxnSpPr>
            <a:cxnSpLocks noChangeShapeType="1"/>
            <a:stCxn id="23555" idx="4"/>
          </p:cNvCxnSpPr>
          <p:nvPr/>
        </p:nvCxnSpPr>
        <p:spPr bwMode="auto">
          <a:xfrm>
            <a:off x="2411413" y="4449763"/>
            <a:ext cx="577850" cy="406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3581" name="AutoShape 32"/>
          <p:cNvSpPr>
            <a:spLocks noChangeArrowheads="1"/>
          </p:cNvSpPr>
          <p:nvPr/>
        </p:nvSpPr>
        <p:spPr bwMode="auto">
          <a:xfrm>
            <a:off x="1476375" y="5373688"/>
            <a:ext cx="719138" cy="908050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3582" name="AutoShape 33"/>
          <p:cNvSpPr>
            <a:spLocks noChangeArrowheads="1"/>
          </p:cNvSpPr>
          <p:nvPr/>
        </p:nvSpPr>
        <p:spPr bwMode="auto">
          <a:xfrm>
            <a:off x="2627313" y="5373688"/>
            <a:ext cx="719137" cy="908050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3583" name="Rectangle 34"/>
          <p:cNvSpPr>
            <a:spLocks noChangeArrowheads="1"/>
          </p:cNvSpPr>
          <p:nvPr/>
        </p:nvSpPr>
        <p:spPr bwMode="auto">
          <a:xfrm>
            <a:off x="2555875" y="4221163"/>
            <a:ext cx="12954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200" b="1" i="1"/>
              <a:t>delete f</a:t>
            </a:r>
          </a:p>
        </p:txBody>
      </p:sp>
      <p:sp>
        <p:nvSpPr>
          <p:cNvPr id="6" name="橢圓 4"/>
          <p:cNvSpPr/>
          <p:nvPr/>
        </p:nvSpPr>
        <p:spPr>
          <a:xfrm>
            <a:off x="6513513" y="3709988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5508625" y="4892675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6443663" y="4965700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TW" b="1">
                <a:solidFill>
                  <a:schemeClr val="tx1"/>
                </a:solidFill>
                <a:latin typeface="Calibri" pitchFamily="34" charset="0"/>
              </a:rPr>
              <a:t>x</a:t>
            </a:r>
          </a:p>
        </p:txBody>
      </p:sp>
      <p:cxnSp>
        <p:nvCxnSpPr>
          <p:cNvPr id="11" name="直線單箭頭接點 10"/>
          <p:cNvCxnSpPr>
            <a:cxnSpLocks noChangeShapeType="1"/>
            <a:stCxn id="6" idx="4"/>
            <a:endCxn id="7" idx="0"/>
          </p:cNvCxnSpPr>
          <p:nvPr/>
        </p:nvCxnSpPr>
        <p:spPr bwMode="auto">
          <a:xfrm flipH="1">
            <a:off x="5722938" y="4151313"/>
            <a:ext cx="1004887" cy="728662"/>
          </a:xfrm>
          <a:prstGeom prst="straightConnector1">
            <a:avLst/>
          </a:prstGeom>
          <a:noFill/>
          <a:ln w="9525" algn="ctr">
            <a:solidFill>
              <a:srgbClr val="B6DCDF"/>
            </a:solidFill>
            <a:round/>
            <a:headEnd/>
            <a:tailEnd type="arrow" w="med" len="med"/>
          </a:ln>
        </p:spPr>
      </p:cxnSp>
      <p:cxnSp>
        <p:nvCxnSpPr>
          <p:cNvPr id="12" name="直線單箭頭接點 11"/>
          <p:cNvCxnSpPr>
            <a:cxnSpLocks noChangeShapeType="1"/>
            <a:stCxn id="6" idx="4"/>
            <a:endCxn id="8" idx="0"/>
          </p:cNvCxnSpPr>
          <p:nvPr/>
        </p:nvCxnSpPr>
        <p:spPr bwMode="auto">
          <a:xfrm flipH="1">
            <a:off x="6657975" y="4151313"/>
            <a:ext cx="69850" cy="801687"/>
          </a:xfrm>
          <a:prstGeom prst="straightConnector1">
            <a:avLst/>
          </a:prstGeom>
          <a:noFill/>
          <a:ln w="9525" algn="ctr">
            <a:solidFill>
              <a:srgbClr val="B6DCDF"/>
            </a:solidFill>
            <a:round/>
            <a:headEnd/>
            <a:tailEnd type="arrow" w="med" len="med"/>
          </a:ln>
        </p:spPr>
      </p:cxnSp>
      <p:sp>
        <p:nvSpPr>
          <p:cNvPr id="23613" name="文字方塊 14"/>
          <p:cNvSpPr txBox="1">
            <a:spLocks noChangeArrowheads="1"/>
          </p:cNvSpPr>
          <p:nvPr/>
        </p:nvSpPr>
        <p:spPr bwMode="auto">
          <a:xfrm flipH="1">
            <a:off x="6516688" y="5541963"/>
            <a:ext cx="357187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200" b="1" i="1">
                <a:latin typeface="Calibri" pitchFamily="34" charset="0"/>
              </a:rPr>
              <a:t>e</a:t>
            </a:r>
          </a:p>
        </p:txBody>
      </p:sp>
      <p:sp>
        <p:nvSpPr>
          <p:cNvPr id="16" name="橢圓 15"/>
          <p:cNvSpPr/>
          <p:nvPr/>
        </p:nvSpPr>
        <p:spPr>
          <a:xfrm>
            <a:off x="7013575" y="2781300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TW" b="1">
                <a:solidFill>
                  <a:schemeClr val="tx1"/>
                </a:solidFill>
                <a:latin typeface="Calibri" pitchFamily="34" charset="0"/>
              </a:rPr>
              <a:t>v</a:t>
            </a:r>
          </a:p>
        </p:txBody>
      </p:sp>
      <p:cxnSp>
        <p:nvCxnSpPr>
          <p:cNvPr id="17" name="直線單箭頭接點 16"/>
          <p:cNvCxnSpPr>
            <a:stCxn id="16" idx="4"/>
            <a:endCxn id="0" idx="0"/>
          </p:cNvCxnSpPr>
          <p:nvPr/>
        </p:nvCxnSpPr>
        <p:spPr>
          <a:xfrm rot="5400000">
            <a:off x="6727825" y="3222625"/>
            <a:ext cx="500063" cy="500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橢圓 18"/>
          <p:cNvSpPr/>
          <p:nvPr/>
        </p:nvSpPr>
        <p:spPr>
          <a:xfrm>
            <a:off x="7524750" y="3668713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TW" b="1">
                <a:solidFill>
                  <a:schemeClr val="tx1"/>
                </a:solidFill>
                <a:latin typeface="Calibri" pitchFamily="34" charset="0"/>
              </a:rPr>
              <a:t>u</a:t>
            </a:r>
          </a:p>
        </p:txBody>
      </p:sp>
      <p:cxnSp>
        <p:nvCxnSpPr>
          <p:cNvPr id="23617" name="直線單箭頭接點 19"/>
          <p:cNvCxnSpPr>
            <a:cxnSpLocks noChangeShapeType="1"/>
            <a:stCxn id="16" idx="4"/>
            <a:endCxn id="19" idx="0"/>
          </p:cNvCxnSpPr>
          <p:nvPr/>
        </p:nvCxnSpPr>
        <p:spPr bwMode="auto">
          <a:xfrm>
            <a:off x="7227888" y="3222625"/>
            <a:ext cx="511175" cy="433388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sp>
        <p:nvSpPr>
          <p:cNvPr id="9" name="橢圓 15"/>
          <p:cNvSpPr/>
          <p:nvPr/>
        </p:nvSpPr>
        <p:spPr>
          <a:xfrm>
            <a:off x="6804025" y="5973763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TW" b="1">
                <a:solidFill>
                  <a:schemeClr val="tx1"/>
                </a:solidFill>
                <a:latin typeface="Calibri" pitchFamily="34" charset="0"/>
              </a:rPr>
              <a:t>z</a:t>
            </a:r>
          </a:p>
        </p:txBody>
      </p:sp>
      <p:cxnSp>
        <p:nvCxnSpPr>
          <p:cNvPr id="23619" name="直線單箭頭接點 10"/>
          <p:cNvCxnSpPr>
            <a:cxnSpLocks noChangeShapeType="1"/>
            <a:stCxn id="8" idx="4"/>
            <a:endCxn id="9" idx="0"/>
          </p:cNvCxnSpPr>
          <p:nvPr/>
        </p:nvCxnSpPr>
        <p:spPr bwMode="auto">
          <a:xfrm>
            <a:off x="6657975" y="5407025"/>
            <a:ext cx="360363" cy="554038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cxnSp>
        <p:nvCxnSpPr>
          <p:cNvPr id="23621" name="AutoShape 69"/>
          <p:cNvCxnSpPr>
            <a:cxnSpLocks noChangeShapeType="1"/>
            <a:stCxn id="6" idx="6"/>
            <a:endCxn id="9" idx="6"/>
          </p:cNvCxnSpPr>
          <p:nvPr/>
        </p:nvCxnSpPr>
        <p:spPr bwMode="auto">
          <a:xfrm>
            <a:off x="6954838" y="3924300"/>
            <a:ext cx="290512" cy="2263775"/>
          </a:xfrm>
          <a:prstGeom prst="curvedConnector3">
            <a:avLst>
              <a:gd name="adj1" fmla="val 174315"/>
            </a:avLst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arrow" w="med" len="med"/>
          </a:ln>
          <a:effectLst/>
        </p:spPr>
      </p:cxnSp>
      <p:sp>
        <p:nvSpPr>
          <p:cNvPr id="23622" name="文字方塊 13"/>
          <p:cNvSpPr txBox="1">
            <a:spLocks noChangeArrowheads="1"/>
          </p:cNvSpPr>
          <p:nvPr/>
        </p:nvSpPr>
        <p:spPr bwMode="auto">
          <a:xfrm>
            <a:off x="7456488" y="4748213"/>
            <a:ext cx="428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400" i="1">
                <a:latin typeface="Calibri" pitchFamily="34" charset="0"/>
              </a:rPr>
              <a:t>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1370</Words>
  <Application>Microsoft Office PowerPoint</Application>
  <PresentationFormat>On-screen Show (4:3)</PresentationFormat>
  <Paragraphs>285</Paragraphs>
  <Slides>33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4</vt:i4>
      </vt:variant>
      <vt:variant>
        <vt:lpstr>簡報設計範本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33</vt:i4>
      </vt:variant>
    </vt:vector>
  </HeadingPairs>
  <TitlesOfParts>
    <vt:vector size="39" baseType="lpstr">
      <vt:lpstr>Arial</vt:lpstr>
      <vt:lpstr>新細明體</vt:lpstr>
      <vt:lpstr>Calibri</vt:lpstr>
      <vt:lpstr>Times New Roman</vt:lpstr>
      <vt:lpstr>預設簡報設計</vt:lpstr>
      <vt:lpstr>方程式</vt:lpstr>
      <vt:lpstr>An Algorithm for enumerating All Spanning Trees of a Directed Graph</vt:lpstr>
      <vt:lpstr>Reference</vt:lpstr>
      <vt:lpstr>Outline</vt:lpstr>
      <vt:lpstr>Definition</vt:lpstr>
      <vt:lpstr>Property 1</vt:lpstr>
      <vt:lpstr>Property 2</vt:lpstr>
      <vt:lpstr>Computation Tree</vt:lpstr>
      <vt:lpstr>Computation Tree</vt:lpstr>
      <vt:lpstr>Computation Tree</vt:lpstr>
      <vt:lpstr>Computation Tree</vt:lpstr>
      <vt:lpstr>Computation Tree</vt:lpstr>
      <vt:lpstr>Lemma</vt:lpstr>
      <vt:lpstr>An Algorithm for enumerating All Spanning Trees of a Directed Graph</vt:lpstr>
      <vt:lpstr>Algorithm Description</vt:lpstr>
      <vt:lpstr>Property 3</vt:lpstr>
      <vt:lpstr>ALGO Main(G,r)</vt:lpstr>
      <vt:lpstr>ALGO Gen(T)</vt:lpstr>
      <vt:lpstr>ALGO Compute-back-to-nonback(f,T)</vt:lpstr>
      <vt:lpstr>ALGO Compute-back-to-nonback(f,T) (cont’d)</vt:lpstr>
      <vt:lpstr>An Algorithm for enumerating All Spanning Trees of a Directed Graph</vt:lpstr>
      <vt:lpstr>PROPERTY 4</vt:lpstr>
      <vt:lpstr>PROPERTY 4 (some observations)</vt:lpstr>
      <vt:lpstr>PROPERTY 4 (proof)</vt:lpstr>
      <vt:lpstr>PROPERTY 4 (proof)</vt:lpstr>
      <vt:lpstr>PROPERTY 4 (conclusion)</vt:lpstr>
      <vt:lpstr>LEMMA 4.1 </vt:lpstr>
      <vt:lpstr>PROPERTY 5</vt:lpstr>
      <vt:lpstr>PROPERTY 5</vt:lpstr>
      <vt:lpstr>An Algorithm for enumerating All Spanning Trees of a Directed Graph</vt:lpstr>
      <vt:lpstr>LEMMA 4.4</vt:lpstr>
      <vt:lpstr>LEMMA 4.5</vt:lpstr>
      <vt:lpstr>Complexity</vt:lpstr>
      <vt:lpstr>投影片 33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Algorithm for enumerating All Spanning Trees of a Directed Graph</dc:title>
  <dc:creator>limenghan</dc:creator>
  <cp:lastModifiedBy>limenghan</cp:lastModifiedBy>
  <cp:revision>35</cp:revision>
  <dcterms:created xsi:type="dcterms:W3CDTF">2009-05-31T06:46:46Z</dcterms:created>
  <dcterms:modified xsi:type="dcterms:W3CDTF">2009-06-01T07:06:11Z</dcterms:modified>
</cp:coreProperties>
</file>