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257" r:id="rId3"/>
    <p:sldId id="260" r:id="rId4"/>
    <p:sldId id="361" r:id="rId5"/>
    <p:sldId id="348" r:id="rId6"/>
    <p:sldId id="395" r:id="rId7"/>
    <p:sldId id="396" r:id="rId8"/>
    <p:sldId id="397" r:id="rId9"/>
    <p:sldId id="398" r:id="rId10"/>
    <p:sldId id="399" r:id="rId11"/>
    <p:sldId id="353" r:id="rId12"/>
    <p:sldId id="354" r:id="rId13"/>
    <p:sldId id="355" r:id="rId14"/>
    <p:sldId id="356" r:id="rId15"/>
    <p:sldId id="262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263" r:id="rId24"/>
    <p:sldId id="380" r:id="rId25"/>
    <p:sldId id="381" r:id="rId26"/>
    <p:sldId id="382" r:id="rId27"/>
    <p:sldId id="383" r:id="rId28"/>
    <p:sldId id="384" r:id="rId29"/>
    <p:sldId id="385" r:id="rId30"/>
    <p:sldId id="386" r:id="rId31"/>
    <p:sldId id="387" r:id="rId32"/>
    <p:sldId id="264" r:id="rId33"/>
    <p:sldId id="400" r:id="rId34"/>
    <p:sldId id="401" r:id="rId35"/>
    <p:sldId id="402" r:id="rId36"/>
    <p:sldId id="403" r:id="rId37"/>
    <p:sldId id="404" r:id="rId38"/>
    <p:sldId id="405" r:id="rId39"/>
    <p:sldId id="265" r:id="rId40"/>
    <p:sldId id="269" r:id="rId41"/>
    <p:sldId id="270" r:id="rId42"/>
    <p:sldId id="281" r:id="rId43"/>
    <p:sldId id="343" r:id="rId44"/>
    <p:sldId id="347" r:id="rId45"/>
    <p:sldId id="344" r:id="rId46"/>
    <p:sldId id="345" r:id="rId47"/>
    <p:sldId id="346" r:id="rId48"/>
    <p:sldId id="406" r:id="rId49"/>
    <p:sldId id="283" r:id="rId50"/>
    <p:sldId id="284" r:id="rId51"/>
    <p:sldId id="285" r:id="rId52"/>
    <p:sldId id="286" r:id="rId53"/>
    <p:sldId id="287" r:id="rId54"/>
    <p:sldId id="288" r:id="rId55"/>
    <p:sldId id="289" r:id="rId56"/>
    <p:sldId id="290" r:id="rId57"/>
    <p:sldId id="291" r:id="rId58"/>
    <p:sldId id="292" r:id="rId59"/>
    <p:sldId id="293" r:id="rId60"/>
    <p:sldId id="294" r:id="rId61"/>
    <p:sldId id="295" r:id="rId62"/>
    <p:sldId id="296" r:id="rId63"/>
    <p:sldId id="297" r:id="rId64"/>
    <p:sldId id="298" r:id="rId65"/>
    <p:sldId id="302" r:id="rId66"/>
    <p:sldId id="303" r:id="rId67"/>
    <p:sldId id="304" r:id="rId68"/>
    <p:sldId id="305" r:id="rId69"/>
    <p:sldId id="299" r:id="rId70"/>
    <p:sldId id="307" r:id="rId71"/>
    <p:sldId id="308" r:id="rId72"/>
    <p:sldId id="310" r:id="rId73"/>
    <p:sldId id="311" r:id="rId74"/>
    <p:sldId id="312" r:id="rId75"/>
    <p:sldId id="313" r:id="rId76"/>
    <p:sldId id="314" r:id="rId77"/>
    <p:sldId id="315" r:id="rId78"/>
    <p:sldId id="266" r:id="rId79"/>
    <p:sldId id="375" r:id="rId80"/>
    <p:sldId id="376" r:id="rId81"/>
    <p:sldId id="377" r:id="rId82"/>
    <p:sldId id="378" r:id="rId83"/>
    <p:sldId id="379" r:id="rId84"/>
    <p:sldId id="342" r:id="rId85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66FF"/>
    <a:srgbClr val="A06D3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330" autoAdjust="0"/>
    <p:restoredTop sz="94660"/>
  </p:normalViewPr>
  <p:slideViewPr>
    <p:cSldViewPr>
      <p:cViewPr varScale="1">
        <p:scale>
          <a:sx n="83" d="100"/>
          <a:sy n="83" d="100"/>
        </p:scale>
        <p:origin x="-9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55632-66EF-4FE3-8E1D-E71FA8B8EC6A}" type="datetimeFigureOut">
              <a:rPr lang="zh-TW" altLang="en-US" smtClean="0"/>
              <a:pPr/>
              <a:t>2009/6/11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94CE8-5B7C-4DFE-A6D2-660273FCBB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94CE8-5B7C-4DFE-A6D2-660273FCBBCF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94CE8-5B7C-4DFE-A6D2-660273FCBBCF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69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70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71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94CE8-5B7C-4DFE-A6D2-660273FCBBCF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72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73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74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75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76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94CE8-5B7C-4DFE-A6D2-660273FCBBCF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94CE8-5B7C-4DFE-A6D2-660273FCBBCF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94CE8-5B7C-4DFE-A6D2-660273FCBBCF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E6844-F697-4657-AC2E-E8B284E0CF61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4545E7-E65A-403F-92F5-E0AC66053556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15770-FB10-4E2C-8CB5-E6FA03924228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93C14A-4866-4E5E-A1AA-604E90825770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E7EC8-CA1C-4A94-8BDD-BE1B0566A9F7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81505A-DD0E-4024-85E2-B0DB847B51CE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BA38A-9F34-4F87-BCB9-270BCE49A6B0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691EC2-7C27-4D86-9296-031F5C72EC65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FA80D-3DEC-4196-81DA-9D16515613B8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6CE302-0FEA-4222-AC2D-03AC21C8D131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BBE97-521E-4AA4-87A7-9323FD8BF569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CE7ADC-431E-4D13-A92A-4338175308E2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7F410-6B63-48BE-9232-3884D0001C65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F18502-798C-4BC2-8652-CAA57F33EEFC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F0F52-6333-4B5D-9B09-DECE32430A97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E18005-AA84-410A-9B12-9CFE8F380AED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1FC05-3CA1-4F7B-AFD5-CA54B6FCBA12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FFED6A-34E9-433A-93AD-DF8551C0D7E1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684E4-5CE8-4EA5-8BAA-97595930BBF9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D93FC6-9C5B-4B27-A39F-D0BBD2B1CCC8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5F823-7F75-4E43-B24D-39F554C7D72D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843637-D73E-4DA2-87BC-D47886701735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1D790-FEA2-4405-894F-14E1CEAD343F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zh-TW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zh-TW" smtClean="0"/>
              <a:t>Cliquez pour modifier les styles du texte du masque</a:t>
            </a:r>
          </a:p>
          <a:p>
            <a:pPr lvl="1"/>
            <a:r>
              <a:rPr lang="fr-CA" altLang="zh-TW" smtClean="0"/>
              <a:t>Deuxième niveau</a:t>
            </a:r>
          </a:p>
          <a:p>
            <a:pPr lvl="2"/>
            <a:r>
              <a:rPr lang="fr-CA" altLang="zh-TW" smtClean="0"/>
              <a:t>Troisième niveau</a:t>
            </a:r>
          </a:p>
          <a:p>
            <a:pPr lvl="3"/>
            <a:r>
              <a:rPr lang="fr-CA" altLang="zh-TW" smtClean="0"/>
              <a:t>Quatrième niveau</a:t>
            </a:r>
          </a:p>
          <a:p>
            <a:pPr lvl="4"/>
            <a:r>
              <a:rPr lang="fr-CA" altLang="zh-TW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B5C30FE-FC56-4152-A9E6-4D87568B629F}" type="datetimeFigureOut">
              <a:rPr lang="fr-FR"/>
              <a:pPr/>
              <a:t>11/06/2009</a:t>
            </a:fld>
            <a:endParaRPr lang="fr-CA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CE8064B-6AC8-46B0-8C30-1235E1DEFD86}" type="slidenum">
              <a:rPr lang="fr-CA" altLang="zh-TW"/>
              <a:pPr/>
              <a:t>‹#›</a:t>
            </a:fld>
            <a:endParaRPr lang="fr-CA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44675"/>
            <a:ext cx="8029604" cy="151867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3400" dirty="0" smtClean="0">
                <a:solidFill>
                  <a:schemeClr val="bg1"/>
                </a:solidFill>
              </a:rPr>
              <a:t>Undirected Single-Source Shortest Paths with Positive Integer Weights in Linear Time</a:t>
            </a:r>
            <a:endParaRPr lang="fr-CA" sz="3400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57414" y="3605226"/>
            <a:ext cx="6400800" cy="175260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CA" sz="2400" dirty="0" smtClean="0">
                <a:solidFill>
                  <a:srgbClr val="FFFF00"/>
                </a:solidFill>
                <a:latin typeface="Georgia" pitchFamily="18" charset="0"/>
              </a:rPr>
              <a:t>MIKKEL THORUP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CA" sz="2400" dirty="0" smtClean="0">
                <a:solidFill>
                  <a:srgbClr val="FFFF00"/>
                </a:solidFill>
                <a:latin typeface="Georgia" pitchFamily="18" charset="0"/>
              </a:rPr>
              <a:t>1999 Journal of ACM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Introduction(7)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In fact, </a:t>
            </a:r>
            <a:r>
              <a:rPr lang="en-US" altLang="zh-TW" dirty="0" err="1" smtClean="0">
                <a:solidFill>
                  <a:schemeClr val="bg1"/>
                </a:solidFill>
              </a:rPr>
              <a:t>Dijkstra’s</a:t>
            </a:r>
            <a:r>
              <a:rPr lang="en-US" altLang="zh-TW" dirty="0" smtClean="0">
                <a:solidFill>
                  <a:schemeClr val="bg1"/>
                </a:solidFill>
              </a:rPr>
              <a:t> algorithm can be implemented in linear time 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</a:t>
            </a:r>
            <a:r>
              <a:rPr lang="en-US" altLang="zh-TW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</a:rPr>
              <a:t>linear time sorting</a:t>
            </a:r>
            <a:r>
              <a:rPr lang="en-US" altLang="zh-TW" dirty="0" smtClean="0"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Since we do not know how to sort in linear time, this implies that we are deviating from </a:t>
            </a:r>
            <a:r>
              <a:rPr lang="en-US" altLang="zh-TW" dirty="0" err="1" smtClean="0">
                <a:solidFill>
                  <a:schemeClr val="bg1"/>
                </a:solidFill>
              </a:rPr>
              <a:t>Dijkstra’s</a:t>
            </a:r>
            <a:r>
              <a:rPr lang="en-US" altLang="zh-TW" dirty="0" smtClean="0">
                <a:solidFill>
                  <a:schemeClr val="bg1"/>
                </a:solidFill>
              </a:rPr>
              <a:t> algorithm in that we </a:t>
            </a:r>
            <a:r>
              <a:rPr lang="en-US" altLang="zh-TW" dirty="0" smtClean="0">
                <a:solidFill>
                  <a:srgbClr val="FFFF00"/>
                </a:solidFill>
              </a:rPr>
              <a:t>do not visit the vertices in order of increasing distance from s</a:t>
            </a:r>
          </a:p>
          <a:p>
            <a:r>
              <a:rPr lang="en-US" altLang="zh-TW" sz="2600" dirty="0" smtClean="0">
                <a:solidFill>
                  <a:schemeClr val="bg1"/>
                </a:solidFill>
              </a:rPr>
              <a:t>Our algorithm is based on a hierarchical bucketing structure. </a:t>
            </a:r>
          </a:p>
          <a:p>
            <a:pPr>
              <a:buNone/>
            </a:pPr>
            <a:r>
              <a:rPr lang="en-US" altLang="zh-TW" sz="2600" dirty="0" smtClean="0">
                <a:solidFill>
                  <a:schemeClr val="bg1"/>
                </a:solidFill>
              </a:rPr>
              <a:t>	</a:t>
            </a:r>
            <a:r>
              <a:rPr lang="en-US" altLang="zh-TW" sz="2600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altLang="zh-TW" sz="2600" dirty="0" smtClean="0">
                <a:solidFill>
                  <a:schemeClr val="bg1"/>
                </a:solidFill>
              </a:rPr>
              <a:t> may visit the vertices </a:t>
            </a:r>
            <a:r>
              <a:rPr lang="en-US" altLang="zh-TW" sz="2600" dirty="0" smtClean="0">
                <a:solidFill>
                  <a:srgbClr val="0066FF"/>
                </a:solidFill>
              </a:rPr>
              <a:t>in any order</a:t>
            </a:r>
            <a:endParaRPr lang="en-US" altLang="zh-TW" sz="2600" dirty="0" smtClean="0">
              <a:solidFill>
                <a:srgbClr val="0066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Outline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rgbClr val="FFFF00"/>
                </a:solidFill>
              </a:rPr>
              <a:t>Preliminary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Avoiding the Sorting Bottleneck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Hierarchy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Visiting Minimal Vertices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Towards Linear Time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Preliminary(1)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lvl="0"/>
            <a:r>
              <a:rPr lang="en-US" u="sng" dirty="0" smtClean="0">
                <a:solidFill>
                  <a:srgbClr val="66FF66"/>
                </a:solidFill>
              </a:rPr>
              <a:t>Lemma 1.</a:t>
            </a:r>
          </a:p>
          <a:p>
            <a:pPr lvl="0">
              <a:buNone/>
            </a:pPr>
            <a:r>
              <a:rPr lang="en-US" dirty="0" smtClean="0">
                <a:solidFill>
                  <a:schemeClr val="bg1"/>
                </a:solidFill>
              </a:rPr>
              <a:t>	 If v </a:t>
            </a:r>
            <a:r>
              <a:rPr lang="en-US" dirty="0" smtClean="0">
                <a:solidFill>
                  <a:schemeClr val="bg1"/>
                </a:solidFill>
                <a:latin typeface="Cambria Math"/>
                <a:ea typeface="Cambria Math"/>
              </a:rPr>
              <a:t>∈</a:t>
            </a:r>
            <a:r>
              <a:rPr lang="en-US" dirty="0" smtClean="0">
                <a:solidFill>
                  <a:schemeClr val="bg1"/>
                </a:solidFill>
              </a:rPr>
              <a:t> V\S minimize D(v) , D(v) = d(v)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Proof: D(v) </a:t>
            </a:r>
            <a:r>
              <a:rPr lang="en-US" dirty="0" smtClean="0">
                <a:solidFill>
                  <a:schemeClr val="bg1"/>
                </a:solidFill>
                <a:latin typeface="Cambria Math"/>
                <a:ea typeface="Cambria Math"/>
              </a:rPr>
              <a:t>≥</a:t>
            </a:r>
            <a:r>
              <a:rPr lang="en-US" dirty="0" smtClean="0">
                <a:solidFill>
                  <a:schemeClr val="bg1"/>
                </a:solidFill>
              </a:rPr>
              <a:t> d(v) </a:t>
            </a:r>
            <a:r>
              <a:rPr lang="en-US" dirty="0" smtClean="0">
                <a:solidFill>
                  <a:schemeClr val="bg1"/>
                </a:solidFill>
                <a:latin typeface="Cambria Math"/>
                <a:ea typeface="Cambria Math"/>
              </a:rPr>
              <a:t>≥ </a:t>
            </a:r>
            <a:r>
              <a:rPr lang="en-US" dirty="0" smtClean="0">
                <a:solidFill>
                  <a:schemeClr val="bg1"/>
                </a:solidFill>
              </a:rPr>
              <a:t>d(u) = D(u) </a:t>
            </a:r>
            <a:r>
              <a:rPr lang="en-US" dirty="0" smtClean="0">
                <a:solidFill>
                  <a:schemeClr val="bg1"/>
                </a:solidFill>
                <a:latin typeface="Cambria Math"/>
                <a:ea typeface="Cambria Math"/>
              </a:rPr>
              <a:t>≥ </a:t>
            </a:r>
            <a:r>
              <a:rPr lang="zh-TW" alt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D(v)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zh-TW" altLang="en-US" dirty="0" smtClean="0">
              <a:solidFill>
                <a:schemeClr val="bg1"/>
              </a:solidFill>
            </a:endParaRPr>
          </a:p>
          <a:p>
            <a:pPr lvl="0"/>
            <a:r>
              <a:rPr lang="en-US" u="sng" dirty="0" smtClean="0">
                <a:solidFill>
                  <a:srgbClr val="66FF66"/>
                </a:solidFill>
              </a:rPr>
              <a:t>Lemma 2.</a:t>
            </a:r>
            <a:endParaRPr lang="zh-TW" altLang="en-US" u="sng" dirty="0" smtClean="0">
              <a:solidFill>
                <a:srgbClr val="66FF66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min D(V\S) = min d(V\S) is non-decreasing</a:t>
            </a:r>
            <a:endParaRPr lang="zh-TW" altLang="en-US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5" name="圖片 4" descr="lemma1gra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943684"/>
            <a:ext cx="3714776" cy="2348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Preliminary(2)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Notation: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x &gt;&gt;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: x / 2</a:t>
            </a:r>
            <a:r>
              <a:rPr lang="en-US" baseline="30000" dirty="0" smtClean="0">
                <a:solidFill>
                  <a:schemeClr val="bg1"/>
                </a:solidFill>
              </a:rPr>
              <a:t>i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2">
              <a:buNone/>
            </a:pPr>
            <a:r>
              <a:rPr lang="en-US" dirty="0" smtClean="0">
                <a:solidFill>
                  <a:schemeClr val="bg1"/>
                </a:solidFill>
              </a:rPr>
              <a:t>If x </a:t>
            </a:r>
            <a:r>
              <a:rPr lang="zh-TW" altLang="en-US" dirty="0" smtClean="0">
                <a:solidFill>
                  <a:schemeClr val="bg1"/>
                </a:solidFill>
              </a:rPr>
              <a:t>≦</a:t>
            </a:r>
            <a:r>
              <a:rPr lang="en-US" dirty="0" smtClean="0">
                <a:solidFill>
                  <a:schemeClr val="bg1"/>
                </a:solidFill>
              </a:rPr>
              <a:t> y =&gt; x &gt;&gt;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zh-TW" altLang="en-US" dirty="0" smtClean="0">
                <a:solidFill>
                  <a:schemeClr val="bg1"/>
                </a:solidFill>
              </a:rPr>
              <a:t>≦</a:t>
            </a:r>
            <a:r>
              <a:rPr lang="en-US" dirty="0" smtClean="0">
                <a:solidFill>
                  <a:schemeClr val="bg1"/>
                </a:solidFill>
              </a:rPr>
              <a:t> y &gt;&gt;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If W </a:t>
            </a:r>
            <a:r>
              <a:rPr lang="en-US" dirty="0" smtClean="0">
                <a:solidFill>
                  <a:schemeClr val="bg1"/>
                </a:solidFill>
                <a:latin typeface="Cambria Math"/>
                <a:ea typeface="Cambria Math"/>
              </a:rPr>
              <a:t>⊆</a:t>
            </a:r>
            <a:r>
              <a:rPr lang="en-US" dirty="0" smtClean="0">
                <a:solidFill>
                  <a:schemeClr val="bg1"/>
                </a:solidFill>
              </a:rPr>
              <a:t> V , min D(W) &gt;&gt;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:  (min{ D(w) | w </a:t>
            </a:r>
            <a:r>
              <a:rPr lang="en-US" dirty="0" smtClean="0">
                <a:solidFill>
                  <a:schemeClr val="bg1"/>
                </a:solidFill>
                <a:latin typeface="Cambria Math"/>
                <a:ea typeface="Cambria Math"/>
              </a:rPr>
              <a:t>∈</a:t>
            </a:r>
            <a:r>
              <a:rPr lang="en-US" dirty="0" smtClean="0">
                <a:solidFill>
                  <a:schemeClr val="bg1"/>
                </a:solidFill>
              </a:rPr>
              <a:t> W }) &gt;&gt;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zh-TW" altLang="en-US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Preliminary(3)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Bucket</a:t>
            </a:r>
            <a:endParaRPr lang="zh-TW" alt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which elements can be inserted and deleted, and from which we can pick out an unspecified element.</a:t>
            </a:r>
            <a:endParaRPr lang="zh-TW" alt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each operation should be supported in O(1).</a:t>
            </a:r>
            <a:endParaRPr lang="zh-TW" altLang="en-US" dirty="0" smtClean="0">
              <a:solidFill>
                <a:schemeClr val="bg1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Outline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Preliminary</a:t>
            </a:r>
          </a:p>
          <a:p>
            <a:r>
              <a:rPr lang="en-US" altLang="zh-TW" dirty="0" smtClean="0">
                <a:solidFill>
                  <a:srgbClr val="FFFF00"/>
                </a:solidFill>
              </a:rPr>
              <a:t>Avoiding the Sorting Bottleneck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Hierarchy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Visiting Minimal Vertices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Towards Linear Time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Avoiding the Sorting Bottleneck(1)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bg1"/>
                </a:solidFill>
              </a:rPr>
              <a:t>Dijkstra’s algorithm</a:t>
            </a:r>
          </a:p>
          <a:p>
            <a:pPr lvl="1" eaLnBrk="1" hangingPunct="1"/>
            <a:r>
              <a:rPr lang="en-US" altLang="zh-TW" smtClean="0">
                <a:solidFill>
                  <a:schemeClr val="bg1"/>
                </a:solidFill>
              </a:rPr>
              <a:t>visit the vertices in order of increasing</a:t>
            </a:r>
            <a:r>
              <a:rPr lang="en-US" altLang="zh-TW" smtClean="0"/>
              <a:t> </a:t>
            </a:r>
            <a:r>
              <a:rPr lang="en-US" altLang="zh-TW" smtClean="0">
                <a:solidFill>
                  <a:schemeClr val="bg1"/>
                </a:solidFill>
              </a:rPr>
              <a:t>D(v)</a:t>
            </a:r>
          </a:p>
          <a:p>
            <a:pPr lvl="1" eaLnBrk="1" hangingPunct="1"/>
            <a:r>
              <a:rPr lang="en-US" altLang="zh-TW" smtClean="0">
                <a:solidFill>
                  <a:schemeClr val="bg1"/>
                </a:solidFill>
              </a:rPr>
              <a:t>Sorting bottleneck</a:t>
            </a:r>
          </a:p>
          <a:p>
            <a:pPr eaLnBrk="1" hangingPunct="1"/>
            <a:r>
              <a:rPr lang="en-US" altLang="zh-TW" smtClean="0">
                <a:solidFill>
                  <a:schemeClr val="bg1"/>
                </a:solidFill>
              </a:rPr>
              <a:t>New approach</a:t>
            </a:r>
          </a:p>
          <a:p>
            <a:pPr lvl="1" eaLnBrk="1" hangingPunct="1"/>
            <a:r>
              <a:rPr lang="en-US" altLang="zh-TW" smtClean="0">
                <a:solidFill>
                  <a:schemeClr val="bg1"/>
                </a:solidFill>
              </a:rPr>
              <a:t>visit the vertices where D(v) = d(v)</a:t>
            </a:r>
          </a:p>
          <a:p>
            <a:pPr lvl="1" eaLnBrk="1" hangingPunct="1">
              <a:buFont typeface="Arial" charset="0"/>
              <a:buNone/>
            </a:pPr>
            <a:r>
              <a:rPr lang="en-US" altLang="zh-TW" smtClean="0">
                <a:solidFill>
                  <a:schemeClr val="bg1"/>
                </a:solidFill>
              </a:rPr>
              <a:t>	, but possibly D(v) &gt; min D(V\S)</a:t>
            </a:r>
          </a:p>
          <a:p>
            <a:pPr lvl="1" eaLnBrk="1" hangingPunct="1"/>
            <a:r>
              <a:rPr lang="en-US" altLang="zh-TW" smtClean="0">
                <a:solidFill>
                  <a:schemeClr val="bg1"/>
                </a:solidFill>
              </a:rPr>
              <a:t>Using bucket to maintain</a:t>
            </a:r>
          </a:p>
          <a:p>
            <a:pPr eaLnBrk="1" hangingPunct="1">
              <a:buFont typeface="Arial" charset="0"/>
              <a:buNone/>
            </a:pPr>
            <a:endParaRPr lang="en-US" altLang="zh-TW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Avoiding the Sorting Bottleneck(2)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zh-TW" u="sng" dirty="0" smtClean="0">
                <a:solidFill>
                  <a:srgbClr val="66FF66"/>
                </a:solidFill>
              </a:rPr>
              <a:t>Lemma 3.</a:t>
            </a:r>
            <a:r>
              <a:rPr lang="en-US" altLang="zh-TW" dirty="0" smtClean="0">
                <a:solidFill>
                  <a:srgbClr val="66FF66"/>
                </a:solidFill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Suppose the vertex set V divides into disjoint subsets V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dirty="0" smtClean="0">
                <a:solidFill>
                  <a:schemeClr val="bg1"/>
                </a:solidFill>
              </a:rPr>
              <a:t>, … , </a:t>
            </a:r>
            <a:r>
              <a:rPr lang="en-US" altLang="zh-TW" dirty="0" err="1" smtClean="0">
                <a:solidFill>
                  <a:schemeClr val="bg1"/>
                </a:solidFill>
              </a:rPr>
              <a:t>V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k</a:t>
            </a:r>
            <a:r>
              <a:rPr lang="en-US" altLang="zh-TW" dirty="0" smtClean="0">
                <a:solidFill>
                  <a:schemeClr val="bg1"/>
                </a:solidFill>
              </a:rPr>
              <a:t> and all edges between  the subsets have length </a:t>
            </a:r>
            <a:r>
              <a:rPr lang="en-US" altLang="zh-TW" dirty="0" smtClean="0">
                <a:solidFill>
                  <a:srgbClr val="FFFF00"/>
                </a:solidFill>
              </a:rPr>
              <a:t>at least δ</a:t>
            </a:r>
            <a:r>
              <a:rPr lang="en-US" altLang="zh-TW" dirty="0" smtClean="0">
                <a:solidFill>
                  <a:schemeClr val="bg1"/>
                </a:solidFill>
              </a:rPr>
              <a:t>. </a:t>
            </a: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Further suppose for some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v </a:t>
            </a:r>
            <a:r>
              <a:rPr lang="en-US" altLang="zh-TW" dirty="0" smtClean="0">
                <a:solidFill>
                  <a:schemeClr val="bg1"/>
                </a:solidFill>
                <a:latin typeface="Cambria Math" pitchFamily="18" charset="0"/>
              </a:rPr>
              <a:t>∈</a:t>
            </a:r>
            <a:r>
              <a:rPr lang="en-US" altLang="zh-TW" dirty="0" smtClean="0">
                <a:solidFill>
                  <a:schemeClr val="bg1"/>
                </a:solidFill>
              </a:rPr>
              <a:t> V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\S that D(v)=min D(V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\S) ≦min D(V\S)+δ.</a:t>
            </a: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Then d(v)=D(v).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4508500" y="3365500"/>
          <a:ext cx="127000" cy="127000"/>
        </p:xfrm>
        <a:graphic>
          <a:graphicData uri="http://schemas.openxmlformats.org/presentationml/2006/ole">
            <p:oleObj spid="_x0000_s260098" name="方程式" r:id="rId3" imgW="12672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Avoiding the Sorting Bottleneck(3)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716463" y="1600200"/>
            <a:ext cx="3970337" cy="4525963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bg1"/>
                </a:solidFill>
              </a:rPr>
              <a:t>For some i, v </a:t>
            </a:r>
            <a:r>
              <a:rPr lang="en-US" altLang="zh-TW" smtClean="0">
                <a:solidFill>
                  <a:schemeClr val="bg1"/>
                </a:solidFill>
                <a:latin typeface="Cambria Math" pitchFamily="18" charset="0"/>
              </a:rPr>
              <a:t>∈</a:t>
            </a:r>
            <a:r>
              <a:rPr lang="en-US" altLang="zh-TW" smtClean="0">
                <a:solidFill>
                  <a:schemeClr val="bg1"/>
                </a:solidFill>
              </a:rPr>
              <a:t> V</a:t>
            </a:r>
            <a:r>
              <a:rPr lang="en-US" altLang="zh-TW" baseline="-25000" smtClean="0">
                <a:solidFill>
                  <a:schemeClr val="bg1"/>
                </a:solidFill>
              </a:rPr>
              <a:t>i</a:t>
            </a:r>
            <a:r>
              <a:rPr lang="en-US" altLang="zh-TW" smtClean="0">
                <a:solidFill>
                  <a:schemeClr val="bg1"/>
                </a:solidFill>
              </a:rPr>
              <a:t>\S,</a:t>
            </a:r>
            <a:br>
              <a:rPr lang="en-US" altLang="zh-TW" smtClean="0">
                <a:solidFill>
                  <a:schemeClr val="bg1"/>
                </a:solidFill>
              </a:rPr>
            </a:br>
            <a:r>
              <a:rPr lang="en-US" altLang="zh-TW" smtClean="0">
                <a:solidFill>
                  <a:schemeClr val="bg1"/>
                </a:solidFill>
              </a:rPr>
              <a:t>D(v) = min D(V</a:t>
            </a:r>
            <a:r>
              <a:rPr lang="en-US" altLang="zh-TW" baseline="-25000" smtClean="0">
                <a:solidFill>
                  <a:schemeClr val="bg1"/>
                </a:solidFill>
              </a:rPr>
              <a:t>i</a:t>
            </a:r>
            <a:r>
              <a:rPr lang="en-US" altLang="zh-TW" smtClean="0">
                <a:solidFill>
                  <a:schemeClr val="bg1"/>
                </a:solidFill>
              </a:rPr>
              <a:t>\S)</a:t>
            </a:r>
            <a:br>
              <a:rPr lang="en-US" altLang="zh-TW" smtClean="0">
                <a:solidFill>
                  <a:schemeClr val="bg1"/>
                </a:solidFill>
              </a:rPr>
            </a:br>
            <a:r>
              <a:rPr lang="en-US" altLang="zh-TW" smtClean="0">
                <a:solidFill>
                  <a:schemeClr val="bg1"/>
                </a:solidFill>
              </a:rPr>
              <a:t>≦ min D(V\S) + δ</a:t>
            </a:r>
          </a:p>
          <a:p>
            <a:pPr eaLnBrk="1" hangingPunct="1">
              <a:buFont typeface="Arial" charset="0"/>
              <a:buNone/>
            </a:pPr>
            <a:r>
              <a:rPr lang="en-US" altLang="zh-TW" smtClean="0">
                <a:solidFill>
                  <a:srgbClr val="FFFF00"/>
                </a:solidFill>
              </a:rPr>
              <a:t>     i=3, δ =1</a:t>
            </a:r>
          </a:p>
          <a:p>
            <a:pPr eaLnBrk="1" hangingPunct="1"/>
            <a:r>
              <a:rPr lang="en-US" altLang="zh-TW" smtClean="0">
                <a:solidFill>
                  <a:schemeClr val="bg1"/>
                </a:solidFill>
              </a:rPr>
              <a:t>Then, d(v) = D(v)</a:t>
            </a:r>
          </a:p>
          <a:p>
            <a:pPr eaLnBrk="1" hangingPunct="1"/>
            <a:endParaRPr lang="zh-TW" altLang="en-US" smtClean="0">
              <a:solidFill>
                <a:schemeClr val="bg1"/>
              </a:solidFill>
            </a:endParaRP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539750" y="1412875"/>
            <a:ext cx="4248150" cy="4830763"/>
            <a:chOff x="340" y="890"/>
            <a:chExt cx="2676" cy="3043"/>
          </a:xfrm>
        </p:grpSpPr>
        <p:grpSp>
          <p:nvGrpSpPr>
            <p:cNvPr id="3" name="Group 4"/>
            <p:cNvGrpSpPr>
              <a:grpSpLocks noChangeAspect="1"/>
            </p:cNvGrpSpPr>
            <p:nvPr/>
          </p:nvGrpSpPr>
          <p:grpSpPr bwMode="auto">
            <a:xfrm>
              <a:off x="340" y="1026"/>
              <a:ext cx="2676" cy="2490"/>
              <a:chOff x="3496" y="2349"/>
              <a:chExt cx="4529" cy="4214"/>
            </a:xfrm>
          </p:grpSpPr>
          <p:sp>
            <p:nvSpPr>
              <p:cNvPr id="29718" name="AutoShape 5"/>
              <p:cNvSpPr>
                <a:spLocks noChangeAspect="1" noChangeArrowheads="1"/>
              </p:cNvSpPr>
              <p:nvPr/>
            </p:nvSpPr>
            <p:spPr bwMode="auto">
              <a:xfrm>
                <a:off x="3496" y="2349"/>
                <a:ext cx="4529" cy="4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19" name="Oval 6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0" name="Oval 7"/>
              <p:cNvSpPr>
                <a:spLocks noChangeArrowheads="1"/>
              </p:cNvSpPr>
              <p:nvPr/>
            </p:nvSpPr>
            <p:spPr bwMode="auto">
              <a:xfrm>
                <a:off x="7240" y="2659"/>
                <a:ext cx="400" cy="401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1" name="Oval 8"/>
              <p:cNvSpPr>
                <a:spLocks noChangeArrowheads="1"/>
              </p:cNvSpPr>
              <p:nvPr/>
            </p:nvSpPr>
            <p:spPr bwMode="auto">
              <a:xfrm>
                <a:off x="5560" y="3455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2" name="Oval 9"/>
              <p:cNvSpPr>
                <a:spLocks noChangeArrowheads="1"/>
              </p:cNvSpPr>
              <p:nvPr/>
            </p:nvSpPr>
            <p:spPr bwMode="auto">
              <a:xfrm>
                <a:off x="4900" y="424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3" name="Oval 10"/>
              <p:cNvSpPr>
                <a:spLocks noChangeArrowheads="1"/>
              </p:cNvSpPr>
              <p:nvPr/>
            </p:nvSpPr>
            <p:spPr bwMode="auto">
              <a:xfrm>
                <a:off x="6145" y="4231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4" name="Oval 11"/>
              <p:cNvSpPr>
                <a:spLocks noChangeArrowheads="1"/>
              </p:cNvSpPr>
              <p:nvPr/>
            </p:nvSpPr>
            <p:spPr bwMode="auto">
              <a:xfrm>
                <a:off x="5530" y="502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5" name="Oval 12"/>
              <p:cNvSpPr>
                <a:spLocks noChangeArrowheads="1"/>
              </p:cNvSpPr>
              <p:nvPr/>
            </p:nvSpPr>
            <p:spPr bwMode="auto">
              <a:xfrm>
                <a:off x="3880" y="577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6" name="Oval 13"/>
              <p:cNvSpPr>
                <a:spLocks noChangeArrowheads="1"/>
              </p:cNvSpPr>
              <p:nvPr/>
            </p:nvSpPr>
            <p:spPr bwMode="auto">
              <a:xfrm>
                <a:off x="7240" y="577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29727" name="Oval 14"/>
              <p:cNvSpPr>
                <a:spLocks noChangeArrowheads="1"/>
              </p:cNvSpPr>
              <p:nvPr/>
            </p:nvSpPr>
            <p:spPr bwMode="auto">
              <a:xfrm>
                <a:off x="5530" y="577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cxnSp>
            <p:nvCxnSpPr>
              <p:cNvPr id="29728" name="AutoShape 15"/>
              <p:cNvCxnSpPr>
                <a:cxnSpLocks noChangeShapeType="1"/>
              </p:cNvCxnSpPr>
              <p:nvPr/>
            </p:nvCxnSpPr>
            <p:spPr bwMode="auto">
              <a:xfrm>
                <a:off x="4302" y="2856"/>
                <a:ext cx="2916" cy="4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29" name="AutoShape 16"/>
              <p:cNvCxnSpPr>
                <a:cxnSpLocks noChangeShapeType="1"/>
              </p:cNvCxnSpPr>
              <p:nvPr/>
            </p:nvCxnSpPr>
            <p:spPr bwMode="auto">
              <a:xfrm>
                <a:off x="7440" y="3082"/>
                <a:ext cx="1" cy="2672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0" name="AutoShape 17"/>
              <p:cNvCxnSpPr>
                <a:cxnSpLocks noChangeShapeType="1"/>
              </p:cNvCxnSpPr>
              <p:nvPr/>
            </p:nvCxnSpPr>
            <p:spPr bwMode="auto">
              <a:xfrm>
                <a:off x="4080" y="3078"/>
                <a:ext cx="1" cy="2676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1" name="AutoShape 18"/>
              <p:cNvCxnSpPr>
                <a:cxnSpLocks noChangeShapeType="1"/>
              </p:cNvCxnSpPr>
              <p:nvPr/>
            </p:nvCxnSpPr>
            <p:spPr bwMode="auto">
              <a:xfrm>
                <a:off x="4302" y="5976"/>
                <a:ext cx="1206" cy="1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2" name="AutoShape 19"/>
              <p:cNvCxnSpPr>
                <a:cxnSpLocks noChangeShapeType="1"/>
              </p:cNvCxnSpPr>
              <p:nvPr/>
            </p:nvCxnSpPr>
            <p:spPr bwMode="auto">
              <a:xfrm>
                <a:off x="5952" y="5976"/>
                <a:ext cx="1266" cy="1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3" name="AutoShape 20"/>
              <p:cNvCxnSpPr>
                <a:cxnSpLocks noChangeShapeType="1"/>
              </p:cNvCxnSpPr>
              <p:nvPr/>
            </p:nvCxnSpPr>
            <p:spPr bwMode="auto">
              <a:xfrm flipH="1" flipV="1">
                <a:off x="4221" y="3019"/>
                <a:ext cx="1398" cy="473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4" name="AutoShape 21"/>
              <p:cNvCxnSpPr>
                <a:cxnSpLocks noChangeShapeType="1"/>
              </p:cNvCxnSpPr>
              <p:nvPr/>
            </p:nvCxnSpPr>
            <p:spPr bwMode="auto">
              <a:xfrm flipV="1">
                <a:off x="5241" y="3818"/>
                <a:ext cx="378" cy="465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5" name="AutoShape 22"/>
              <p:cNvCxnSpPr>
                <a:cxnSpLocks noChangeShapeType="1"/>
              </p:cNvCxnSpPr>
              <p:nvPr/>
            </p:nvCxnSpPr>
            <p:spPr bwMode="auto">
              <a:xfrm flipV="1">
                <a:off x="5901" y="3023"/>
                <a:ext cx="1398" cy="469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6" name="AutoShape 23"/>
              <p:cNvCxnSpPr>
                <a:cxnSpLocks noChangeShapeType="1"/>
              </p:cNvCxnSpPr>
              <p:nvPr/>
            </p:nvCxnSpPr>
            <p:spPr bwMode="auto">
              <a:xfrm>
                <a:off x="5901" y="3818"/>
                <a:ext cx="303" cy="450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7" name="AutoShape 24"/>
              <p:cNvCxnSpPr>
                <a:cxnSpLocks noChangeShapeType="1"/>
              </p:cNvCxnSpPr>
              <p:nvPr/>
            </p:nvCxnSpPr>
            <p:spPr bwMode="auto">
              <a:xfrm>
                <a:off x="5241" y="4609"/>
                <a:ext cx="348" cy="454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8" name="AutoShape 25"/>
              <p:cNvCxnSpPr>
                <a:cxnSpLocks noChangeShapeType="1"/>
              </p:cNvCxnSpPr>
              <p:nvPr/>
            </p:nvCxnSpPr>
            <p:spPr bwMode="auto">
              <a:xfrm flipV="1">
                <a:off x="5871" y="4594"/>
                <a:ext cx="333" cy="469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29739" name="AutoShape 26"/>
              <p:cNvCxnSpPr>
                <a:cxnSpLocks noChangeShapeType="1"/>
              </p:cNvCxnSpPr>
              <p:nvPr/>
            </p:nvCxnSpPr>
            <p:spPr bwMode="auto">
              <a:xfrm flipV="1">
                <a:off x="5730" y="5448"/>
                <a:ext cx="1" cy="306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sp>
            <p:nvSpPr>
              <p:cNvPr id="29740" name="Text Box 27"/>
              <p:cNvSpPr txBox="1">
                <a:spLocks noChangeArrowheads="1"/>
              </p:cNvSpPr>
              <p:nvPr/>
            </p:nvSpPr>
            <p:spPr bwMode="auto">
              <a:xfrm>
                <a:off x="7440" y="412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4</a:t>
                </a:r>
                <a:endParaRPr kumimoji="0" lang="en-US" altLang="zh-TW" sz="2000" b="1"/>
              </a:p>
            </p:txBody>
          </p:sp>
          <p:sp>
            <p:nvSpPr>
              <p:cNvPr id="29741" name="Text Box 28"/>
              <p:cNvSpPr txBox="1">
                <a:spLocks noChangeArrowheads="1"/>
              </p:cNvSpPr>
              <p:nvPr/>
            </p:nvSpPr>
            <p:spPr bwMode="auto">
              <a:xfrm>
                <a:off x="5559" y="2349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29742" name="Text Box 29"/>
              <p:cNvSpPr txBox="1">
                <a:spLocks noChangeArrowheads="1"/>
              </p:cNvSpPr>
              <p:nvPr/>
            </p:nvSpPr>
            <p:spPr bwMode="auto">
              <a:xfrm>
                <a:off x="3496" y="412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7</a:t>
                </a:r>
                <a:endParaRPr kumimoji="0" lang="en-US" altLang="zh-TW" sz="2000" b="1"/>
              </a:p>
            </p:txBody>
          </p:sp>
          <p:sp>
            <p:nvSpPr>
              <p:cNvPr id="29743" name="Text Box 30"/>
              <p:cNvSpPr txBox="1">
                <a:spLocks noChangeArrowheads="1"/>
              </p:cNvSpPr>
              <p:nvPr/>
            </p:nvSpPr>
            <p:spPr bwMode="auto">
              <a:xfrm>
                <a:off x="4656" y="605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4</a:t>
                </a:r>
                <a:endParaRPr kumimoji="0" lang="en-US" altLang="zh-TW" sz="2000" b="1"/>
              </a:p>
            </p:txBody>
          </p:sp>
          <p:sp>
            <p:nvSpPr>
              <p:cNvPr id="29744" name="Text Box 31"/>
              <p:cNvSpPr txBox="1">
                <a:spLocks noChangeArrowheads="1"/>
              </p:cNvSpPr>
              <p:nvPr/>
            </p:nvSpPr>
            <p:spPr bwMode="auto">
              <a:xfrm>
                <a:off x="6375" y="597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29745" name="Text Box 32"/>
              <p:cNvSpPr txBox="1">
                <a:spLocks noChangeArrowheads="1"/>
              </p:cNvSpPr>
              <p:nvPr/>
            </p:nvSpPr>
            <p:spPr bwMode="auto">
              <a:xfrm>
                <a:off x="5990" y="366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2</a:t>
                </a:r>
                <a:endParaRPr kumimoji="0" lang="en-US" altLang="zh-TW" sz="2000" b="1"/>
              </a:p>
            </p:txBody>
          </p:sp>
          <p:sp>
            <p:nvSpPr>
              <p:cNvPr id="29746" name="Text Box 33"/>
              <p:cNvSpPr txBox="1">
                <a:spLocks noChangeArrowheads="1"/>
              </p:cNvSpPr>
              <p:nvPr/>
            </p:nvSpPr>
            <p:spPr bwMode="auto">
              <a:xfrm>
                <a:off x="6050" y="464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29747" name="Text Box 34"/>
              <p:cNvSpPr txBox="1">
                <a:spLocks noChangeArrowheads="1"/>
              </p:cNvSpPr>
              <p:nvPr/>
            </p:nvSpPr>
            <p:spPr bwMode="auto">
              <a:xfrm>
                <a:off x="5034" y="366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29748" name="Text Box 35"/>
              <p:cNvSpPr txBox="1">
                <a:spLocks noChangeArrowheads="1"/>
              </p:cNvSpPr>
              <p:nvPr/>
            </p:nvSpPr>
            <p:spPr bwMode="auto">
              <a:xfrm>
                <a:off x="4974" y="464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29749" name="Text Box 36"/>
              <p:cNvSpPr txBox="1">
                <a:spLocks noChangeArrowheads="1"/>
              </p:cNvSpPr>
              <p:nvPr/>
            </p:nvSpPr>
            <p:spPr bwMode="auto">
              <a:xfrm>
                <a:off x="6465" y="314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4</a:t>
                </a:r>
                <a:endParaRPr kumimoji="0" lang="en-US" altLang="zh-TW" sz="2000" b="1"/>
              </a:p>
            </p:txBody>
          </p:sp>
          <p:sp>
            <p:nvSpPr>
              <p:cNvPr id="29750" name="Text Box 37"/>
              <p:cNvSpPr txBox="1">
                <a:spLocks noChangeArrowheads="1"/>
              </p:cNvSpPr>
              <p:nvPr/>
            </p:nvSpPr>
            <p:spPr bwMode="auto">
              <a:xfrm>
                <a:off x="4656" y="314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4</a:t>
                </a:r>
                <a:endParaRPr kumimoji="0" lang="en-US" altLang="zh-TW" sz="2000" b="1"/>
              </a:p>
            </p:txBody>
          </p:sp>
          <p:sp>
            <p:nvSpPr>
              <p:cNvPr id="29751" name="Text Box 38"/>
              <p:cNvSpPr txBox="1">
                <a:spLocks noChangeArrowheads="1"/>
              </p:cNvSpPr>
              <p:nvPr/>
            </p:nvSpPr>
            <p:spPr bwMode="auto">
              <a:xfrm>
                <a:off x="5775" y="5348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3</a:t>
                </a:r>
                <a:endParaRPr kumimoji="0" lang="en-US" altLang="zh-TW" sz="2000" b="1"/>
              </a:p>
            </p:txBody>
          </p:sp>
        </p:grpSp>
        <p:sp>
          <p:nvSpPr>
            <p:cNvPr id="29701" name="Oval 39"/>
            <p:cNvSpPr>
              <a:spLocks noChangeArrowheads="1"/>
            </p:cNvSpPr>
            <p:nvPr/>
          </p:nvSpPr>
          <p:spPr bwMode="auto">
            <a:xfrm>
              <a:off x="340" y="935"/>
              <a:ext cx="680" cy="2677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29702" name="Oval 40"/>
            <p:cNvSpPr>
              <a:spLocks noChangeArrowheads="1"/>
            </p:cNvSpPr>
            <p:nvPr/>
          </p:nvSpPr>
          <p:spPr bwMode="auto">
            <a:xfrm>
              <a:off x="1111" y="890"/>
              <a:ext cx="1089" cy="2722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29703" name="Oval 41"/>
            <p:cNvSpPr>
              <a:spLocks noChangeArrowheads="1"/>
            </p:cNvSpPr>
            <p:nvPr/>
          </p:nvSpPr>
          <p:spPr bwMode="auto">
            <a:xfrm>
              <a:off x="2290" y="890"/>
              <a:ext cx="635" cy="2722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29704" name="Text Box 42"/>
            <p:cNvSpPr txBox="1">
              <a:spLocks noChangeArrowheads="1"/>
            </p:cNvSpPr>
            <p:nvPr/>
          </p:nvSpPr>
          <p:spPr bwMode="auto">
            <a:xfrm>
              <a:off x="612" y="3702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b="1">
                  <a:solidFill>
                    <a:srgbClr val="66FF66"/>
                  </a:solidFill>
                </a:rPr>
                <a:t>V1</a:t>
              </a:r>
            </a:p>
          </p:txBody>
        </p:sp>
        <p:sp>
          <p:nvSpPr>
            <p:cNvPr id="29705" name="Text Box 78"/>
            <p:cNvSpPr txBox="1">
              <a:spLocks noChangeArrowheads="1"/>
            </p:cNvSpPr>
            <p:nvPr/>
          </p:nvSpPr>
          <p:spPr bwMode="auto">
            <a:xfrm>
              <a:off x="1519" y="3657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b="1">
                  <a:solidFill>
                    <a:srgbClr val="66FF66"/>
                  </a:solidFill>
                </a:rPr>
                <a:t>V2</a:t>
              </a:r>
            </a:p>
          </p:txBody>
        </p:sp>
        <p:sp>
          <p:nvSpPr>
            <p:cNvPr id="29706" name="Text Box 80"/>
            <p:cNvSpPr txBox="1">
              <a:spLocks noChangeArrowheads="1"/>
            </p:cNvSpPr>
            <p:nvPr/>
          </p:nvSpPr>
          <p:spPr bwMode="auto">
            <a:xfrm>
              <a:off x="2517" y="3657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b="1">
                  <a:solidFill>
                    <a:srgbClr val="66FF66"/>
                  </a:solidFill>
                </a:rPr>
                <a:t>V3</a:t>
              </a:r>
            </a:p>
          </p:txBody>
        </p:sp>
        <p:sp>
          <p:nvSpPr>
            <p:cNvPr id="29707" name="Text Box 81"/>
            <p:cNvSpPr txBox="1">
              <a:spLocks noChangeArrowheads="1"/>
            </p:cNvSpPr>
            <p:nvPr/>
          </p:nvSpPr>
          <p:spPr bwMode="auto">
            <a:xfrm>
              <a:off x="1519" y="306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29708" name="Text Box 117"/>
            <p:cNvSpPr txBox="1">
              <a:spLocks noChangeArrowheads="1"/>
            </p:cNvSpPr>
            <p:nvPr/>
          </p:nvSpPr>
          <p:spPr bwMode="auto">
            <a:xfrm>
              <a:off x="1156" y="216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29709" name="Text Box 118"/>
            <p:cNvSpPr txBox="1">
              <a:spLocks noChangeArrowheads="1"/>
            </p:cNvSpPr>
            <p:nvPr/>
          </p:nvSpPr>
          <p:spPr bwMode="auto">
            <a:xfrm>
              <a:off x="1882" y="211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29710" name="Text Box 119"/>
            <p:cNvSpPr txBox="1">
              <a:spLocks noChangeArrowheads="1"/>
            </p:cNvSpPr>
            <p:nvPr/>
          </p:nvSpPr>
          <p:spPr bwMode="auto">
            <a:xfrm>
              <a:off x="1519" y="261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29711" name="Text Box 120"/>
            <p:cNvSpPr txBox="1">
              <a:spLocks noChangeArrowheads="1"/>
            </p:cNvSpPr>
            <p:nvPr/>
          </p:nvSpPr>
          <p:spPr bwMode="auto">
            <a:xfrm>
              <a:off x="2562" y="306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29712" name="Text Box 121"/>
            <p:cNvSpPr txBox="1">
              <a:spLocks noChangeArrowheads="1"/>
            </p:cNvSpPr>
            <p:nvPr/>
          </p:nvSpPr>
          <p:spPr bwMode="auto">
            <a:xfrm>
              <a:off x="1565" y="1661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9713" name="Text Box 122"/>
            <p:cNvSpPr txBox="1">
              <a:spLocks noChangeArrowheads="1"/>
            </p:cNvSpPr>
            <p:nvPr/>
          </p:nvSpPr>
          <p:spPr bwMode="auto">
            <a:xfrm rot="-140440">
              <a:off x="2562" y="120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9714" name="Text Box 123"/>
            <p:cNvSpPr txBox="1">
              <a:spLocks noChangeArrowheads="1"/>
            </p:cNvSpPr>
            <p:nvPr/>
          </p:nvSpPr>
          <p:spPr bwMode="auto">
            <a:xfrm>
              <a:off x="567" y="120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9715" name="Text Box 124"/>
            <p:cNvSpPr txBox="1">
              <a:spLocks noChangeArrowheads="1"/>
            </p:cNvSpPr>
            <p:nvPr/>
          </p:nvSpPr>
          <p:spPr bwMode="auto">
            <a:xfrm>
              <a:off x="567" y="306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9716" name="Line 127"/>
            <p:cNvSpPr>
              <a:spLocks noChangeShapeType="1"/>
            </p:cNvSpPr>
            <p:nvPr/>
          </p:nvSpPr>
          <p:spPr bwMode="auto">
            <a:xfrm>
              <a:off x="1791" y="3175"/>
              <a:ext cx="77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9717" name="Text Box 130"/>
            <p:cNvSpPr txBox="1">
              <a:spLocks noChangeArrowheads="1"/>
            </p:cNvSpPr>
            <p:nvPr/>
          </p:nvSpPr>
          <p:spPr bwMode="auto">
            <a:xfrm>
              <a:off x="2109" y="2886"/>
              <a:ext cx="4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000" b="1">
                  <a:solidFill>
                    <a:srgbClr val="FF0000"/>
                  </a:solidFill>
                </a:rPr>
                <a:t>δ</a:t>
              </a:r>
              <a:endParaRPr kumimoji="0" lang="zh-TW" altLang="en-US" sz="2000" b="1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Avoiding the Sorting Bottleneck(4)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457200" y="17732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bg1"/>
                </a:solidFill>
              </a:rPr>
              <a:t>Criteria on D(v) = d(v):</a:t>
            </a:r>
          </a:p>
          <a:p>
            <a:pPr eaLnBrk="1" hangingPunct="1">
              <a:buFont typeface="Arial" charset="0"/>
              <a:buNone/>
            </a:pPr>
            <a:r>
              <a:rPr lang="en-US" altLang="zh-TW" smtClean="0">
                <a:solidFill>
                  <a:srgbClr val="FFFF00"/>
                </a:solidFill>
              </a:rPr>
              <a:t>    D(v) = min D(V</a:t>
            </a:r>
            <a:r>
              <a:rPr lang="en-US" altLang="zh-TW" baseline="-25000" smtClean="0">
                <a:solidFill>
                  <a:srgbClr val="FFFF00"/>
                </a:solidFill>
              </a:rPr>
              <a:t>i</a:t>
            </a:r>
            <a:r>
              <a:rPr lang="en-US" altLang="zh-TW" smtClean="0">
                <a:solidFill>
                  <a:srgbClr val="FFFF00"/>
                </a:solidFill>
              </a:rPr>
              <a:t>\S) ≦ min D(V\S) + δ</a:t>
            </a:r>
          </a:p>
          <a:p>
            <a:pPr eaLnBrk="1" hangingPunct="1">
              <a:buFont typeface="Arial" charset="0"/>
              <a:buNone/>
            </a:pPr>
            <a:r>
              <a:rPr lang="en-US" altLang="zh-TW" smtClean="0">
                <a:solidFill>
                  <a:srgbClr val="FFFF00"/>
                </a:solidFill>
              </a:rPr>
              <a:t>    min D(V</a:t>
            </a:r>
            <a:r>
              <a:rPr lang="en-US" altLang="zh-TW" baseline="-25000" smtClean="0">
                <a:solidFill>
                  <a:srgbClr val="FFFF00"/>
                </a:solidFill>
              </a:rPr>
              <a:t>i</a:t>
            </a:r>
            <a:r>
              <a:rPr lang="en-US" altLang="zh-TW" smtClean="0">
                <a:solidFill>
                  <a:srgbClr val="FFFF00"/>
                </a:solidFill>
              </a:rPr>
              <a:t>\S) ≦ min D(V\S) + 2</a:t>
            </a:r>
            <a:r>
              <a:rPr lang="en-US" altLang="zh-TW" baseline="30000" smtClean="0">
                <a:solidFill>
                  <a:srgbClr val="FFFF00"/>
                </a:solidFill>
              </a:rPr>
              <a:t>α</a:t>
            </a:r>
          </a:p>
          <a:p>
            <a:pPr eaLnBrk="1" hangingPunct="1">
              <a:buFont typeface="Arial" charset="0"/>
              <a:buNone/>
            </a:pPr>
            <a:r>
              <a:rPr lang="en-US" altLang="zh-TW" smtClean="0">
                <a:solidFill>
                  <a:srgbClr val="FFFF00"/>
                </a:solidFill>
              </a:rPr>
              <a:t>    min D(V</a:t>
            </a:r>
            <a:r>
              <a:rPr lang="en-US" altLang="zh-TW" baseline="-25000" smtClean="0">
                <a:solidFill>
                  <a:srgbClr val="FFFF00"/>
                </a:solidFill>
              </a:rPr>
              <a:t>i</a:t>
            </a:r>
            <a:r>
              <a:rPr lang="en-US" altLang="zh-TW" smtClean="0">
                <a:solidFill>
                  <a:srgbClr val="FFFF00"/>
                </a:solidFill>
              </a:rPr>
              <a:t>\S) &gt;&gt; α ≦ min D(V\S) &gt;&gt; 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274638"/>
            <a:ext cx="6472237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fr-C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600200"/>
            <a:ext cx="6472237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資工四  陳代樾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資工四  張愈敏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資工四  胡升鴻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資工四  呂哲安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資工四  陳縕儂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資工四  黃鈞愷</a:t>
            </a: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698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Avoiding the Sorting Bottleneck(5)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solidFill>
                  <a:schemeClr val="bg1"/>
                </a:solidFill>
              </a:rPr>
              <a:t>Bucket number: </a:t>
            </a:r>
            <a:r>
              <a:rPr lang="en-US" altLang="zh-TW" sz="2400" smtClean="0">
                <a:solidFill>
                  <a:schemeClr val="bg1"/>
                </a:solidFill>
                <a:latin typeface="Cambria Math" pitchFamily="18" charset="0"/>
              </a:rPr>
              <a:t>∆</a:t>
            </a:r>
            <a:r>
              <a:rPr lang="en-US" altLang="zh-TW" sz="2400" smtClean="0">
                <a:solidFill>
                  <a:schemeClr val="bg1"/>
                </a:solidFill>
              </a:rPr>
              <a:t>+2 【</a:t>
            </a:r>
            <a:r>
              <a:rPr kumimoji="1" lang="en-US" altLang="zh-TW" sz="2400" b="1" smtClean="0">
                <a:solidFill>
                  <a:schemeClr val="bg1"/>
                </a:solidFill>
              </a:rPr>
              <a:t>Δ</a:t>
            </a:r>
            <a:r>
              <a:rPr kumimoji="1" lang="en-US" altLang="zh-TW" sz="2400" smtClean="0">
                <a:solidFill>
                  <a:schemeClr val="bg1"/>
                </a:solidFill>
              </a:rPr>
              <a:t> = </a:t>
            </a:r>
            <a:r>
              <a:rPr kumimoji="1" lang="en-US" altLang="zh-TW" sz="2400" b="1" smtClean="0">
                <a:solidFill>
                  <a:schemeClr val="bg1"/>
                </a:solidFill>
              </a:rPr>
              <a:t>Σ</a:t>
            </a:r>
            <a:r>
              <a:rPr kumimoji="1" lang="en-US" altLang="zh-TW" sz="2400" smtClean="0">
                <a:solidFill>
                  <a:schemeClr val="bg1"/>
                </a:solidFill>
              </a:rPr>
              <a:t>e l(e) &gt;&gt; α</a:t>
            </a:r>
            <a:r>
              <a:rPr lang="en-US" altLang="zh-TW" sz="2400" smtClean="0">
                <a:solidFill>
                  <a:schemeClr val="bg1"/>
                </a:solidFill>
              </a:rPr>
              <a:t>】</a:t>
            </a:r>
          </a:p>
          <a:p>
            <a:pPr eaLnBrk="1" hangingPunct="1"/>
            <a:r>
              <a:rPr lang="en-US" altLang="zh-TW" sz="2400" smtClean="0">
                <a:solidFill>
                  <a:schemeClr val="bg1"/>
                </a:solidFill>
              </a:rPr>
              <a:t>bucket each i</a:t>
            </a:r>
            <a:r>
              <a:rPr lang="en-US" altLang="zh-TW" sz="2400" i="1" smtClean="0">
                <a:solidFill>
                  <a:schemeClr val="bg1"/>
                </a:solidFill>
              </a:rPr>
              <a:t> </a:t>
            </a:r>
            <a:r>
              <a:rPr lang="en-US" altLang="zh-TW" sz="2400" smtClean="0">
                <a:solidFill>
                  <a:schemeClr val="bg1"/>
                </a:solidFill>
                <a:latin typeface="Cambria Math" pitchFamily="18" charset="0"/>
              </a:rPr>
              <a:t>∈</a:t>
            </a:r>
            <a:r>
              <a:rPr lang="en-US" altLang="zh-TW" sz="2400" i="1" smtClean="0">
                <a:solidFill>
                  <a:schemeClr val="bg1"/>
                </a:solidFill>
              </a:rPr>
              <a:t> </a:t>
            </a:r>
            <a:r>
              <a:rPr lang="en-US" altLang="zh-TW" sz="2400" smtClean="0">
                <a:solidFill>
                  <a:schemeClr val="bg1"/>
                </a:solidFill>
              </a:rPr>
              <a:t>{1, . . . , </a:t>
            </a:r>
            <a:r>
              <a:rPr lang="en-US" altLang="zh-TW" sz="2400" i="1" smtClean="0">
                <a:solidFill>
                  <a:schemeClr val="bg1"/>
                </a:solidFill>
              </a:rPr>
              <a:t>k</a:t>
            </a:r>
            <a:r>
              <a:rPr lang="en-US" altLang="zh-TW" sz="2400" smtClean="0">
                <a:solidFill>
                  <a:schemeClr val="bg1"/>
                </a:solidFill>
              </a:rPr>
              <a:t>} according to min </a:t>
            </a:r>
            <a:r>
              <a:rPr lang="en-US" altLang="zh-TW" sz="2400" i="1" smtClean="0">
                <a:solidFill>
                  <a:schemeClr val="bg1"/>
                </a:solidFill>
              </a:rPr>
              <a:t>D</a:t>
            </a:r>
            <a:r>
              <a:rPr lang="en-US" altLang="zh-TW" sz="2400" smtClean="0">
                <a:solidFill>
                  <a:schemeClr val="bg1"/>
                </a:solidFill>
              </a:rPr>
              <a:t>(</a:t>
            </a:r>
            <a:r>
              <a:rPr lang="en-US" altLang="zh-TW" sz="2400" i="1" smtClean="0">
                <a:solidFill>
                  <a:schemeClr val="bg1"/>
                </a:solidFill>
              </a:rPr>
              <a:t>Vi</a:t>
            </a:r>
            <a:r>
              <a:rPr lang="en-US" altLang="zh-TW" sz="2400" smtClean="0">
                <a:solidFill>
                  <a:schemeClr val="bg1"/>
                </a:solidFill>
              </a:rPr>
              <a:t>\</a:t>
            </a:r>
            <a:r>
              <a:rPr lang="en-US" altLang="zh-TW" sz="2400" i="1" smtClean="0">
                <a:solidFill>
                  <a:schemeClr val="bg1"/>
                </a:solidFill>
              </a:rPr>
              <a:t>S</a:t>
            </a:r>
            <a:r>
              <a:rPr lang="en-US" altLang="zh-TW" sz="2400" smtClean="0">
                <a:solidFill>
                  <a:schemeClr val="bg1"/>
                </a:solidFill>
              </a:rPr>
              <a:t>) &gt;&gt;</a:t>
            </a:r>
            <a:r>
              <a:rPr lang="zh-TW" altLang="en-US" sz="2400" smtClean="0">
                <a:solidFill>
                  <a:schemeClr val="bg1"/>
                </a:solidFill>
              </a:rPr>
              <a:t> </a:t>
            </a:r>
            <a:r>
              <a:rPr lang="en-US" altLang="zh-TW" sz="2400" smtClean="0">
                <a:solidFill>
                  <a:schemeClr val="bg1"/>
                </a:solidFill>
              </a:rPr>
              <a:t>α. </a:t>
            </a:r>
          </a:p>
          <a:p>
            <a:pPr eaLnBrk="1" hangingPunct="1"/>
            <a:r>
              <a:rPr lang="en-US" altLang="zh-TW" sz="2400" i="1" smtClean="0">
                <a:solidFill>
                  <a:schemeClr val="bg1"/>
                </a:solidFill>
              </a:rPr>
              <a:t>i </a:t>
            </a:r>
            <a:r>
              <a:rPr lang="en-US" altLang="zh-TW" sz="2400" smtClean="0">
                <a:solidFill>
                  <a:schemeClr val="bg1"/>
                </a:solidFill>
              </a:rPr>
              <a:t>belongs in bucket </a:t>
            </a:r>
            <a:r>
              <a:rPr lang="en-US" altLang="zh-TW" sz="2400" i="1" smtClean="0">
                <a:solidFill>
                  <a:schemeClr val="bg1"/>
                </a:solidFill>
              </a:rPr>
              <a:t>B</a:t>
            </a:r>
            <a:r>
              <a:rPr lang="en-US" altLang="zh-TW" sz="2400" smtClean="0">
                <a:solidFill>
                  <a:schemeClr val="bg1"/>
                </a:solidFill>
              </a:rPr>
              <a:t>(</a:t>
            </a:r>
            <a:r>
              <a:rPr lang="en-US" altLang="zh-TW" sz="2400" smtClean="0">
                <a:solidFill>
                  <a:srgbClr val="66FF66"/>
                </a:solidFill>
              </a:rPr>
              <a:t>min </a:t>
            </a:r>
            <a:r>
              <a:rPr lang="en-US" altLang="zh-TW" sz="2400" i="1" smtClean="0">
                <a:solidFill>
                  <a:srgbClr val="66FF66"/>
                </a:solidFill>
              </a:rPr>
              <a:t>D</a:t>
            </a:r>
            <a:r>
              <a:rPr lang="en-US" altLang="zh-TW" sz="2400" smtClean="0">
                <a:solidFill>
                  <a:srgbClr val="66FF66"/>
                </a:solidFill>
              </a:rPr>
              <a:t>(</a:t>
            </a:r>
            <a:r>
              <a:rPr lang="en-US" altLang="zh-TW" sz="2400" i="1" smtClean="0">
                <a:solidFill>
                  <a:srgbClr val="66FF66"/>
                </a:solidFill>
              </a:rPr>
              <a:t>Vi</a:t>
            </a:r>
            <a:r>
              <a:rPr lang="en-US" altLang="zh-TW" sz="2400" smtClean="0">
                <a:solidFill>
                  <a:srgbClr val="66FF66"/>
                </a:solidFill>
              </a:rPr>
              <a:t>\</a:t>
            </a:r>
            <a:r>
              <a:rPr lang="en-US" altLang="zh-TW" sz="2400" i="1" smtClean="0">
                <a:solidFill>
                  <a:srgbClr val="66FF66"/>
                </a:solidFill>
              </a:rPr>
              <a:t>S</a:t>
            </a:r>
            <a:r>
              <a:rPr lang="en-US" altLang="zh-TW" sz="2400" smtClean="0">
                <a:solidFill>
                  <a:srgbClr val="66FF66"/>
                </a:solidFill>
              </a:rPr>
              <a:t>) &gt;&gt; </a:t>
            </a:r>
            <a:r>
              <a:rPr lang="en-US" altLang="en-US" sz="2400" smtClean="0">
                <a:solidFill>
                  <a:srgbClr val="66FF33"/>
                </a:solidFill>
              </a:rPr>
              <a:t>α</a:t>
            </a:r>
            <a:r>
              <a:rPr lang="en-US" altLang="zh-TW" sz="2400" smtClean="0">
                <a:solidFill>
                  <a:schemeClr val="bg1"/>
                </a:solidFill>
              </a:rPr>
              <a:t>)</a:t>
            </a:r>
          </a:p>
          <a:p>
            <a:pPr eaLnBrk="1" hangingPunct="1"/>
            <a:r>
              <a:rPr lang="en-US" altLang="zh-TW" sz="2400" smtClean="0">
                <a:solidFill>
                  <a:schemeClr val="bg1"/>
                </a:solidFill>
              </a:rPr>
              <a:t> Index: </a:t>
            </a:r>
            <a:r>
              <a:rPr lang="en-US" altLang="zh-TW" sz="2400" smtClean="0">
                <a:solidFill>
                  <a:srgbClr val="66FF66"/>
                </a:solidFill>
              </a:rPr>
              <a:t>min </a:t>
            </a:r>
            <a:r>
              <a:rPr lang="en-US" altLang="zh-TW" sz="2400" i="1" smtClean="0">
                <a:solidFill>
                  <a:srgbClr val="66FF66"/>
                </a:solidFill>
              </a:rPr>
              <a:t>D</a:t>
            </a:r>
            <a:r>
              <a:rPr lang="en-US" altLang="zh-TW" sz="2400" smtClean="0">
                <a:solidFill>
                  <a:srgbClr val="66FF66"/>
                </a:solidFill>
              </a:rPr>
              <a:t>(</a:t>
            </a:r>
            <a:r>
              <a:rPr lang="en-US" altLang="zh-TW" sz="2400" i="1" smtClean="0">
                <a:solidFill>
                  <a:srgbClr val="66FF66"/>
                </a:solidFill>
              </a:rPr>
              <a:t>Vi</a:t>
            </a:r>
            <a:r>
              <a:rPr lang="en-US" altLang="zh-TW" sz="2400" smtClean="0">
                <a:solidFill>
                  <a:srgbClr val="66FF66"/>
                </a:solidFill>
              </a:rPr>
              <a:t>\</a:t>
            </a:r>
            <a:r>
              <a:rPr lang="en-US" altLang="zh-TW" sz="2400" i="1" smtClean="0">
                <a:solidFill>
                  <a:srgbClr val="66FF66"/>
                </a:solidFill>
              </a:rPr>
              <a:t>S</a:t>
            </a:r>
            <a:r>
              <a:rPr lang="en-US" altLang="zh-TW" sz="2400" smtClean="0">
                <a:solidFill>
                  <a:srgbClr val="66FF66"/>
                </a:solidFill>
              </a:rPr>
              <a:t>) &gt;&gt; </a:t>
            </a:r>
            <a:r>
              <a:rPr lang="en-US" altLang="en-US" sz="2400" smtClean="0">
                <a:solidFill>
                  <a:srgbClr val="66FF33"/>
                </a:solidFill>
              </a:rPr>
              <a:t>α</a:t>
            </a:r>
            <a:endParaRPr lang="en-US" altLang="zh-TW" sz="2400" smtClean="0">
              <a:solidFill>
                <a:schemeClr val="bg1"/>
              </a:solidFill>
            </a:endParaRPr>
          </a:p>
          <a:p>
            <a:pPr eaLnBrk="1" hangingPunct="1"/>
            <a:r>
              <a:rPr lang="en-US" altLang="zh-TW" sz="2400" smtClean="0">
                <a:solidFill>
                  <a:schemeClr val="bg1"/>
                </a:solidFill>
              </a:rPr>
              <a:t>Content: i : 1,2,…,k</a:t>
            </a:r>
          </a:p>
          <a:p>
            <a:pPr eaLnBrk="1" hangingPunct="1"/>
            <a:r>
              <a:rPr lang="en-US" altLang="zh-TW" sz="2400" smtClean="0">
                <a:solidFill>
                  <a:schemeClr val="bg1"/>
                </a:solidFill>
              </a:rPr>
              <a:t>Ix: smallest </a:t>
            </a:r>
            <a:r>
              <a:rPr lang="en-US" altLang="zh-TW" sz="2400" smtClean="0">
                <a:solidFill>
                  <a:srgbClr val="FF0000"/>
                </a:solidFill>
              </a:rPr>
              <a:t>index </a:t>
            </a:r>
            <a:r>
              <a:rPr lang="en-US" altLang="zh-TW" sz="2400" smtClean="0">
                <a:solidFill>
                  <a:schemeClr val="bg1"/>
                </a:solidFill>
              </a:rPr>
              <a:t>of a nonempty bucket</a:t>
            </a:r>
          </a:p>
          <a:p>
            <a:pPr eaLnBrk="1" hangingPunct="1"/>
            <a:endParaRPr lang="en-US" altLang="zh-TW" sz="2400" smtClean="0">
              <a:solidFill>
                <a:schemeClr val="bg1"/>
              </a:solidFill>
            </a:endParaRPr>
          </a:p>
          <a:p>
            <a:pPr eaLnBrk="1" hangingPunct="1"/>
            <a:endParaRPr lang="en-US" altLang="zh-TW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zh-TW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4292600"/>
            <a:ext cx="8442325" cy="2043113"/>
            <a:chOff x="204" y="2704"/>
            <a:chExt cx="5318" cy="128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40" y="2704"/>
              <a:ext cx="5182" cy="671"/>
              <a:chOff x="578" y="2817"/>
              <a:chExt cx="5182" cy="671"/>
            </a:xfrm>
          </p:grpSpPr>
          <p:sp>
            <p:nvSpPr>
              <p:cNvPr id="31759" name="Rectangle 5"/>
              <p:cNvSpPr>
                <a:spLocks noChangeArrowheads="1"/>
              </p:cNvSpPr>
              <p:nvPr/>
            </p:nvSpPr>
            <p:spPr bwMode="auto">
              <a:xfrm>
                <a:off x="578" y="2817"/>
                <a:ext cx="4324" cy="640"/>
              </a:xfrm>
              <a:prstGeom prst="rect">
                <a:avLst/>
              </a:prstGeom>
              <a:solidFill>
                <a:schemeClr val="accent1"/>
              </a:solidFill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kumimoji="0" lang="zh-TW" altLang="en-US"/>
              </a:p>
            </p:txBody>
          </p:sp>
          <p:sp>
            <p:nvSpPr>
              <p:cNvPr id="31760" name="Line 6"/>
              <p:cNvSpPr>
                <a:spLocks noChangeShapeType="1"/>
              </p:cNvSpPr>
              <p:nvPr/>
            </p:nvSpPr>
            <p:spPr bwMode="auto">
              <a:xfrm>
                <a:off x="586" y="3209"/>
                <a:ext cx="431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1761" name="Line 7"/>
              <p:cNvSpPr>
                <a:spLocks noChangeShapeType="1"/>
              </p:cNvSpPr>
              <p:nvPr/>
            </p:nvSpPr>
            <p:spPr bwMode="auto">
              <a:xfrm>
                <a:off x="1098" y="2843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1762" name="Line 8"/>
              <p:cNvSpPr>
                <a:spLocks noChangeShapeType="1"/>
              </p:cNvSpPr>
              <p:nvPr/>
            </p:nvSpPr>
            <p:spPr bwMode="auto">
              <a:xfrm>
                <a:off x="1618" y="2842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1763" name="Line 9"/>
              <p:cNvSpPr>
                <a:spLocks noChangeShapeType="1"/>
              </p:cNvSpPr>
              <p:nvPr/>
            </p:nvSpPr>
            <p:spPr bwMode="auto">
              <a:xfrm>
                <a:off x="2138" y="2834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1764" name="Line 10"/>
              <p:cNvSpPr>
                <a:spLocks noChangeShapeType="1"/>
              </p:cNvSpPr>
              <p:nvPr/>
            </p:nvSpPr>
            <p:spPr bwMode="auto">
              <a:xfrm>
                <a:off x="2669" y="2832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1765" name="Line 11"/>
              <p:cNvSpPr>
                <a:spLocks noChangeShapeType="1"/>
              </p:cNvSpPr>
              <p:nvPr/>
            </p:nvSpPr>
            <p:spPr bwMode="auto">
              <a:xfrm>
                <a:off x="3198" y="2833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1766" name="Text Box 12"/>
              <p:cNvSpPr txBox="1">
                <a:spLocks noChangeArrowheads="1"/>
              </p:cNvSpPr>
              <p:nvPr/>
            </p:nvSpPr>
            <p:spPr bwMode="auto">
              <a:xfrm>
                <a:off x="732" y="3191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0</a:t>
                </a:r>
              </a:p>
            </p:txBody>
          </p:sp>
          <p:sp>
            <p:nvSpPr>
              <p:cNvPr id="31767" name="Text Box 13"/>
              <p:cNvSpPr txBox="1">
                <a:spLocks noChangeArrowheads="1"/>
              </p:cNvSpPr>
              <p:nvPr/>
            </p:nvSpPr>
            <p:spPr bwMode="auto">
              <a:xfrm>
                <a:off x="1242" y="3190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1</a:t>
                </a:r>
              </a:p>
            </p:txBody>
          </p:sp>
          <p:sp>
            <p:nvSpPr>
              <p:cNvPr id="31768" name="Text Box 14"/>
              <p:cNvSpPr txBox="1">
                <a:spLocks noChangeArrowheads="1"/>
              </p:cNvSpPr>
              <p:nvPr/>
            </p:nvSpPr>
            <p:spPr bwMode="auto">
              <a:xfrm>
                <a:off x="1754" y="3190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2</a:t>
                </a:r>
              </a:p>
            </p:txBody>
          </p:sp>
          <p:sp>
            <p:nvSpPr>
              <p:cNvPr id="31769" name="Text Box 15"/>
              <p:cNvSpPr txBox="1">
                <a:spLocks noChangeArrowheads="1"/>
              </p:cNvSpPr>
              <p:nvPr/>
            </p:nvSpPr>
            <p:spPr bwMode="auto">
              <a:xfrm>
                <a:off x="2294" y="3181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3</a:t>
                </a:r>
              </a:p>
            </p:txBody>
          </p:sp>
          <p:sp>
            <p:nvSpPr>
              <p:cNvPr id="31770" name="Text Box 16"/>
              <p:cNvSpPr txBox="1">
                <a:spLocks noChangeArrowheads="1"/>
              </p:cNvSpPr>
              <p:nvPr/>
            </p:nvSpPr>
            <p:spPr bwMode="auto">
              <a:xfrm>
                <a:off x="2815" y="3190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4</a:t>
                </a:r>
              </a:p>
            </p:txBody>
          </p:sp>
          <p:sp>
            <p:nvSpPr>
              <p:cNvPr id="31771" name="Text Box 17"/>
              <p:cNvSpPr txBox="1">
                <a:spLocks noChangeArrowheads="1"/>
              </p:cNvSpPr>
              <p:nvPr/>
            </p:nvSpPr>
            <p:spPr bwMode="auto">
              <a:xfrm>
                <a:off x="4992" y="3200"/>
                <a:ext cx="768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>
                    <a:solidFill>
                      <a:srgbClr val="FF3300"/>
                    </a:solidFill>
                  </a:rPr>
                  <a:t>index</a:t>
                </a:r>
              </a:p>
            </p:txBody>
          </p:sp>
          <p:sp>
            <p:nvSpPr>
              <p:cNvPr id="31772" name="Text Box 18"/>
              <p:cNvSpPr txBox="1">
                <a:spLocks noChangeArrowheads="1"/>
              </p:cNvSpPr>
              <p:nvPr/>
            </p:nvSpPr>
            <p:spPr bwMode="auto">
              <a:xfrm>
                <a:off x="4992" y="2860"/>
                <a:ext cx="768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>
                    <a:solidFill>
                      <a:srgbClr val="FF3300"/>
                    </a:solidFill>
                  </a:rPr>
                  <a:t>content</a:t>
                </a:r>
              </a:p>
            </p:txBody>
          </p:sp>
          <p:sp>
            <p:nvSpPr>
              <p:cNvPr id="31773" name="Text Box 19"/>
              <p:cNvSpPr txBox="1">
                <a:spLocks noChangeArrowheads="1"/>
              </p:cNvSpPr>
              <p:nvPr/>
            </p:nvSpPr>
            <p:spPr bwMode="auto">
              <a:xfrm>
                <a:off x="3529" y="2835"/>
                <a:ext cx="107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…</a:t>
                </a:r>
              </a:p>
            </p:txBody>
          </p:sp>
          <p:sp>
            <p:nvSpPr>
              <p:cNvPr id="31774" name="Text Box 20"/>
              <p:cNvSpPr txBox="1">
                <a:spLocks noChangeArrowheads="1"/>
              </p:cNvSpPr>
              <p:nvPr/>
            </p:nvSpPr>
            <p:spPr bwMode="auto">
              <a:xfrm>
                <a:off x="3529" y="3136"/>
                <a:ext cx="107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…</a:t>
                </a:r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204" y="2704"/>
              <a:ext cx="4442" cy="1284"/>
              <a:chOff x="595" y="2825"/>
              <a:chExt cx="4442" cy="1284"/>
            </a:xfrm>
          </p:grpSpPr>
          <p:sp>
            <p:nvSpPr>
              <p:cNvPr id="31755" name="AutoShape 22"/>
              <p:cNvSpPr>
                <a:spLocks/>
              </p:cNvSpPr>
              <p:nvPr/>
            </p:nvSpPr>
            <p:spPr bwMode="auto">
              <a:xfrm rot="5400000">
                <a:off x="2620" y="1540"/>
                <a:ext cx="174" cy="4224"/>
              </a:xfrm>
              <a:prstGeom prst="rightBrace">
                <a:avLst>
                  <a:gd name="adj1" fmla="val 202299"/>
                  <a:gd name="adj2" fmla="val 50000"/>
                </a:avLst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kumimoji="0" lang="zh-TW" altLang="en-US"/>
              </a:p>
            </p:txBody>
          </p:sp>
          <p:sp>
            <p:nvSpPr>
              <p:cNvPr id="31756" name="Text Box 23"/>
              <p:cNvSpPr txBox="1">
                <a:spLocks noChangeArrowheads="1"/>
              </p:cNvSpPr>
              <p:nvPr/>
            </p:nvSpPr>
            <p:spPr bwMode="auto">
              <a:xfrm>
                <a:off x="2368" y="3821"/>
                <a:ext cx="203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 b="1">
                    <a:solidFill>
                      <a:schemeClr val="bg1"/>
                    </a:solidFill>
                  </a:rPr>
                  <a:t>Δ</a:t>
                </a:r>
                <a:r>
                  <a:rPr kumimoji="0" lang="en-US" altLang="zh-TW" sz="2400">
                    <a:solidFill>
                      <a:schemeClr val="bg1"/>
                    </a:solidFill>
                  </a:rPr>
                  <a:t>+ 2</a:t>
                </a:r>
              </a:p>
            </p:txBody>
          </p:sp>
          <p:sp>
            <p:nvSpPr>
              <p:cNvPr id="31757" name="Line 24"/>
              <p:cNvSpPr>
                <a:spLocks noChangeShapeType="1"/>
              </p:cNvSpPr>
              <p:nvPr/>
            </p:nvSpPr>
            <p:spPr bwMode="auto">
              <a:xfrm>
                <a:off x="4369" y="2825"/>
                <a:ext cx="0" cy="62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1758" name="Text Box 25"/>
              <p:cNvSpPr txBox="1">
                <a:spLocks noChangeArrowheads="1"/>
              </p:cNvSpPr>
              <p:nvPr/>
            </p:nvSpPr>
            <p:spPr bwMode="auto">
              <a:xfrm>
                <a:off x="4452" y="3172"/>
                <a:ext cx="585" cy="327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zh-TW" altLang="en-US" sz="2800" b="1"/>
                  <a:t>∞</a:t>
                </a:r>
              </a:p>
            </p:txBody>
          </p:sp>
        </p:grpSp>
        <p:sp>
          <p:nvSpPr>
            <p:cNvPr id="31750" name="Text Box 26"/>
            <p:cNvSpPr txBox="1">
              <a:spLocks noChangeArrowheads="1"/>
            </p:cNvSpPr>
            <p:nvPr/>
          </p:nvSpPr>
          <p:spPr bwMode="auto">
            <a:xfrm>
              <a:off x="1565" y="2750"/>
              <a:ext cx="227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800" i="1">
                  <a:solidFill>
                    <a:srgbClr val="FFFF00"/>
                  </a:solidFill>
                </a:rPr>
                <a:t>i</a:t>
              </a:r>
            </a:p>
          </p:txBody>
        </p:sp>
        <p:sp>
          <p:nvSpPr>
            <p:cNvPr id="31751" name="Text Box 27"/>
            <p:cNvSpPr txBox="1">
              <a:spLocks noChangeArrowheads="1"/>
            </p:cNvSpPr>
            <p:nvPr/>
          </p:nvSpPr>
          <p:spPr bwMode="auto">
            <a:xfrm>
              <a:off x="1020" y="2750"/>
              <a:ext cx="195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400" i="1">
                  <a:solidFill>
                    <a:srgbClr val="FF3300"/>
                  </a:solidFill>
                </a:rPr>
                <a:t>j</a:t>
              </a:r>
            </a:p>
          </p:txBody>
        </p:sp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975" y="3430"/>
              <a:ext cx="530" cy="561"/>
              <a:chOff x="1197" y="3539"/>
              <a:chExt cx="530" cy="561"/>
            </a:xfrm>
          </p:grpSpPr>
          <p:sp>
            <p:nvSpPr>
              <p:cNvPr id="31753" name="Text Box 29"/>
              <p:cNvSpPr txBox="1">
                <a:spLocks noChangeArrowheads="1"/>
              </p:cNvSpPr>
              <p:nvPr/>
            </p:nvSpPr>
            <p:spPr bwMode="auto">
              <a:xfrm>
                <a:off x="1197" y="3812"/>
                <a:ext cx="53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 b="1" i="1">
                    <a:solidFill>
                      <a:srgbClr val="FF3300"/>
                    </a:solidFill>
                  </a:rPr>
                  <a:t>ix</a:t>
                </a:r>
              </a:p>
            </p:txBody>
          </p:sp>
          <p:sp>
            <p:nvSpPr>
              <p:cNvPr id="31754" name="Line 30"/>
              <p:cNvSpPr>
                <a:spLocks noChangeShapeType="1"/>
              </p:cNvSpPr>
              <p:nvPr/>
            </p:nvSpPr>
            <p:spPr bwMode="auto">
              <a:xfrm flipV="1">
                <a:off x="1344" y="3539"/>
                <a:ext cx="18" cy="283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Avoiding the Sorting Bottleneck(6)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539750" y="17002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solidFill>
                  <a:schemeClr val="bg1"/>
                </a:solidFill>
              </a:rPr>
              <a:t>suppose</a:t>
            </a:r>
            <a:r>
              <a:rPr lang="en-US" altLang="zh-TW" sz="2800" smtClean="0">
                <a:solidFill>
                  <a:srgbClr val="00FF00"/>
                </a:solidFill>
              </a:rPr>
              <a:t> </a:t>
            </a:r>
            <a:r>
              <a:rPr lang="en-US" altLang="zh-TW" sz="2800" i="1" smtClean="0">
                <a:solidFill>
                  <a:srgbClr val="00FF00"/>
                </a:solidFill>
              </a:rPr>
              <a:t>ix</a:t>
            </a:r>
            <a:r>
              <a:rPr lang="en-US" altLang="zh-TW" sz="2800" i="1" smtClean="0">
                <a:solidFill>
                  <a:schemeClr val="bg1"/>
                </a:solidFill>
              </a:rPr>
              <a:t> </a:t>
            </a:r>
            <a:r>
              <a:rPr lang="en-US" altLang="zh-TW" sz="2800" smtClean="0">
                <a:solidFill>
                  <a:schemeClr val="bg1"/>
                </a:solidFill>
              </a:rPr>
              <a:t>is maintained as the smallest index of a nonempty bucket</a:t>
            </a:r>
          </a:p>
          <a:p>
            <a:pPr eaLnBrk="1" hangingPunct="1"/>
            <a:r>
              <a:rPr lang="en-US" altLang="zh-TW" sz="2800" smtClean="0">
                <a:solidFill>
                  <a:schemeClr val="bg1"/>
                </a:solidFill>
              </a:rPr>
              <a:t>If </a:t>
            </a:r>
            <a:r>
              <a:rPr lang="en-US" altLang="zh-TW" sz="2800" i="1" smtClean="0">
                <a:solidFill>
                  <a:schemeClr val="bg1"/>
                </a:solidFill>
              </a:rPr>
              <a:t>i </a:t>
            </a:r>
            <a:r>
              <a:rPr lang="en-US" altLang="zh-TW" sz="2400" smtClean="0">
                <a:solidFill>
                  <a:schemeClr val="bg1"/>
                </a:solidFill>
                <a:latin typeface="Cambria Math" pitchFamily="18" charset="0"/>
              </a:rPr>
              <a:t>∈</a:t>
            </a:r>
            <a:r>
              <a:rPr lang="en-US" altLang="zh-TW" sz="2800" i="1" smtClean="0">
                <a:solidFill>
                  <a:schemeClr val="bg1"/>
                </a:solidFill>
              </a:rPr>
              <a:t> B</a:t>
            </a:r>
            <a:r>
              <a:rPr lang="en-US" altLang="zh-TW" sz="2800" smtClean="0">
                <a:solidFill>
                  <a:schemeClr val="bg1"/>
                </a:solidFill>
              </a:rPr>
              <a:t>(</a:t>
            </a:r>
            <a:r>
              <a:rPr lang="en-US" altLang="zh-TW" sz="2800" i="1" smtClean="0">
                <a:solidFill>
                  <a:schemeClr val="bg1"/>
                </a:solidFill>
              </a:rPr>
              <a:t>ix</a:t>
            </a:r>
            <a:r>
              <a:rPr lang="en-US" altLang="zh-TW" sz="2800" smtClean="0">
                <a:solidFill>
                  <a:schemeClr val="bg1"/>
                </a:solidFill>
              </a:rPr>
              <a:t>) and </a:t>
            </a:r>
            <a:r>
              <a:rPr lang="en-US" altLang="zh-TW" sz="2800" i="1" smtClean="0">
                <a:solidFill>
                  <a:schemeClr val="bg1"/>
                </a:solidFill>
              </a:rPr>
              <a:t>v </a:t>
            </a:r>
            <a:r>
              <a:rPr lang="en-US" altLang="zh-TW" sz="2400" smtClean="0">
                <a:solidFill>
                  <a:schemeClr val="bg1"/>
                </a:solidFill>
                <a:latin typeface="Cambria Math" pitchFamily="18" charset="0"/>
              </a:rPr>
              <a:t>∈</a:t>
            </a:r>
            <a:r>
              <a:rPr lang="en-US" altLang="zh-TW" sz="2800" i="1" smtClean="0">
                <a:solidFill>
                  <a:schemeClr val="bg1"/>
                </a:solidFill>
              </a:rPr>
              <a:t> Vi</a:t>
            </a:r>
            <a:r>
              <a:rPr lang="en-US" altLang="zh-TW" sz="2800" smtClean="0">
                <a:solidFill>
                  <a:schemeClr val="bg1"/>
                </a:solidFill>
              </a:rPr>
              <a:t>\</a:t>
            </a:r>
            <a:r>
              <a:rPr lang="en-US" altLang="zh-TW" sz="2800" i="1" smtClean="0">
                <a:solidFill>
                  <a:schemeClr val="bg1"/>
                </a:solidFill>
              </a:rPr>
              <a:t>S </a:t>
            </a:r>
            <a:r>
              <a:rPr lang="en-US" altLang="zh-TW" sz="2800" smtClean="0">
                <a:solidFill>
                  <a:schemeClr val="bg1"/>
                </a:solidFill>
              </a:rPr>
              <a:t>minimizes </a:t>
            </a:r>
            <a:r>
              <a:rPr lang="en-US" altLang="zh-TW" sz="2800" i="1" smtClean="0">
                <a:solidFill>
                  <a:schemeClr val="bg1"/>
                </a:solidFill>
              </a:rPr>
              <a:t>D</a:t>
            </a:r>
            <a:r>
              <a:rPr lang="en-US" altLang="zh-TW" sz="2800" smtClean="0">
                <a:solidFill>
                  <a:schemeClr val="bg1"/>
                </a:solidFill>
              </a:rPr>
              <a:t>(</a:t>
            </a:r>
            <a:r>
              <a:rPr lang="en-US" altLang="zh-TW" sz="2800" i="1" smtClean="0">
                <a:solidFill>
                  <a:schemeClr val="bg1"/>
                </a:solidFill>
              </a:rPr>
              <a:t>v</a:t>
            </a:r>
            <a:r>
              <a:rPr lang="en-US" altLang="zh-TW" sz="2800" smtClean="0">
                <a:solidFill>
                  <a:schemeClr val="bg1"/>
                </a:solidFill>
              </a:rPr>
              <a:t>), </a:t>
            </a:r>
          </a:p>
          <a:p>
            <a:pPr eaLnBrk="1" hangingPunct="1">
              <a:buFont typeface="Arial" charset="0"/>
              <a:buNone/>
            </a:pPr>
            <a:r>
              <a:rPr lang="en-US" altLang="zh-TW" sz="2800" smtClean="0">
                <a:solidFill>
                  <a:schemeClr val="bg1"/>
                </a:solidFill>
              </a:rPr>
              <a:t>    then </a:t>
            </a:r>
            <a:r>
              <a:rPr lang="en-US" altLang="zh-TW" sz="2800" i="1" smtClean="0">
                <a:solidFill>
                  <a:schemeClr val="bg1"/>
                </a:solidFill>
              </a:rPr>
              <a:t>D</a:t>
            </a:r>
            <a:r>
              <a:rPr lang="en-US" altLang="zh-TW" sz="2800" smtClean="0">
                <a:solidFill>
                  <a:schemeClr val="bg1"/>
                </a:solidFill>
              </a:rPr>
              <a:t>(</a:t>
            </a:r>
            <a:r>
              <a:rPr lang="en-US" altLang="zh-TW" sz="2800" i="1" smtClean="0">
                <a:solidFill>
                  <a:schemeClr val="bg1"/>
                </a:solidFill>
              </a:rPr>
              <a:t>v</a:t>
            </a:r>
            <a:r>
              <a:rPr lang="en-US" altLang="zh-TW" sz="2800" smtClean="0">
                <a:solidFill>
                  <a:schemeClr val="bg1"/>
                </a:solidFill>
              </a:rPr>
              <a:t>) = min </a:t>
            </a:r>
            <a:r>
              <a:rPr lang="en-US" altLang="zh-TW" sz="2800" i="1" smtClean="0">
                <a:solidFill>
                  <a:schemeClr val="bg1"/>
                </a:solidFill>
              </a:rPr>
              <a:t>D</a:t>
            </a:r>
            <a:r>
              <a:rPr lang="en-US" altLang="zh-TW" sz="2800" smtClean="0">
                <a:solidFill>
                  <a:schemeClr val="bg1"/>
                </a:solidFill>
              </a:rPr>
              <a:t>(</a:t>
            </a:r>
            <a:r>
              <a:rPr lang="en-US" altLang="zh-TW" sz="2800" i="1" smtClean="0">
                <a:solidFill>
                  <a:schemeClr val="bg1"/>
                </a:solidFill>
              </a:rPr>
              <a:t>Vi</a:t>
            </a:r>
            <a:r>
              <a:rPr lang="en-US" altLang="zh-TW" sz="2800" smtClean="0">
                <a:solidFill>
                  <a:schemeClr val="bg1"/>
                </a:solidFill>
              </a:rPr>
              <a:t>\</a:t>
            </a:r>
            <a:r>
              <a:rPr lang="en-US" altLang="zh-TW" sz="2800" i="1" smtClean="0">
                <a:solidFill>
                  <a:schemeClr val="bg1"/>
                </a:solidFill>
              </a:rPr>
              <a:t>S</a:t>
            </a:r>
            <a:r>
              <a:rPr lang="en-US" altLang="zh-TW" sz="2800" smtClean="0">
                <a:solidFill>
                  <a:schemeClr val="bg1"/>
                </a:solidFill>
              </a:rPr>
              <a:t>) ≦min </a:t>
            </a:r>
            <a:r>
              <a:rPr lang="en-US" altLang="zh-TW" sz="2800" i="1" smtClean="0">
                <a:solidFill>
                  <a:schemeClr val="bg1"/>
                </a:solidFill>
              </a:rPr>
              <a:t>D</a:t>
            </a:r>
            <a:r>
              <a:rPr lang="en-US" altLang="zh-TW" sz="2800" smtClean="0">
                <a:solidFill>
                  <a:schemeClr val="bg1"/>
                </a:solidFill>
              </a:rPr>
              <a:t>(</a:t>
            </a:r>
            <a:r>
              <a:rPr lang="en-US" altLang="zh-TW" sz="2800" i="1" smtClean="0">
                <a:solidFill>
                  <a:schemeClr val="bg1"/>
                </a:solidFill>
              </a:rPr>
              <a:t>V</a:t>
            </a:r>
            <a:r>
              <a:rPr lang="en-US" altLang="zh-TW" sz="2800" smtClean="0">
                <a:solidFill>
                  <a:schemeClr val="bg1"/>
                </a:solidFill>
              </a:rPr>
              <a:t>\</a:t>
            </a:r>
            <a:r>
              <a:rPr lang="en-US" altLang="zh-TW" sz="2800" i="1" smtClean="0">
                <a:solidFill>
                  <a:schemeClr val="bg1"/>
                </a:solidFill>
              </a:rPr>
              <a:t>S</a:t>
            </a:r>
            <a:r>
              <a:rPr lang="en-US" altLang="zh-TW" sz="2800" smtClean="0">
                <a:solidFill>
                  <a:schemeClr val="bg1"/>
                </a:solidFill>
              </a:rPr>
              <a:t>) +δ , </a:t>
            </a:r>
          </a:p>
          <a:p>
            <a:pPr eaLnBrk="1" hangingPunct="1">
              <a:buFont typeface="Arial" charset="0"/>
              <a:buNone/>
            </a:pPr>
            <a:r>
              <a:rPr lang="en-US" altLang="zh-TW" sz="2800" smtClean="0">
                <a:solidFill>
                  <a:schemeClr val="bg1"/>
                </a:solidFill>
              </a:rPr>
              <a:t>    so </a:t>
            </a:r>
            <a:r>
              <a:rPr lang="en-US" altLang="zh-TW" sz="2800" i="1" smtClean="0">
                <a:solidFill>
                  <a:schemeClr val="bg1"/>
                </a:solidFill>
              </a:rPr>
              <a:t>D</a:t>
            </a:r>
            <a:r>
              <a:rPr lang="en-US" altLang="zh-TW" sz="2800" smtClean="0">
                <a:solidFill>
                  <a:schemeClr val="bg1"/>
                </a:solidFill>
              </a:rPr>
              <a:t>(</a:t>
            </a:r>
            <a:r>
              <a:rPr lang="en-US" altLang="zh-TW" sz="2800" i="1" smtClean="0">
                <a:solidFill>
                  <a:schemeClr val="bg1"/>
                </a:solidFill>
              </a:rPr>
              <a:t>v</a:t>
            </a:r>
            <a:r>
              <a:rPr lang="en-US" altLang="zh-TW" sz="2800" smtClean="0">
                <a:solidFill>
                  <a:schemeClr val="bg1"/>
                </a:solidFill>
              </a:rPr>
              <a:t>) = </a:t>
            </a:r>
            <a:r>
              <a:rPr lang="en-US" altLang="zh-TW" sz="2800" i="1" smtClean="0">
                <a:solidFill>
                  <a:schemeClr val="bg1"/>
                </a:solidFill>
              </a:rPr>
              <a:t>d</a:t>
            </a:r>
            <a:r>
              <a:rPr lang="en-US" altLang="zh-TW" sz="2800" smtClean="0">
                <a:solidFill>
                  <a:schemeClr val="bg1"/>
                </a:solidFill>
              </a:rPr>
              <a:t>(</a:t>
            </a:r>
            <a:r>
              <a:rPr lang="en-US" altLang="zh-TW" sz="2800" i="1" smtClean="0">
                <a:solidFill>
                  <a:schemeClr val="bg1"/>
                </a:solidFill>
              </a:rPr>
              <a:t>v</a:t>
            </a:r>
            <a:r>
              <a:rPr lang="en-US" altLang="zh-TW" sz="2800" smtClean="0">
                <a:solidFill>
                  <a:schemeClr val="bg1"/>
                </a:solidFill>
              </a:rPr>
              <a:t>) by Lemma 3, </a:t>
            </a:r>
          </a:p>
          <a:p>
            <a:pPr eaLnBrk="1" hangingPunct="1">
              <a:buFont typeface="Arial" charset="0"/>
              <a:buNone/>
            </a:pPr>
            <a:r>
              <a:rPr lang="en-US" altLang="zh-TW" sz="2800" smtClean="0">
                <a:solidFill>
                  <a:schemeClr val="bg1"/>
                </a:solidFill>
              </a:rPr>
              <a:t>    and hence </a:t>
            </a:r>
            <a:r>
              <a:rPr lang="en-US" altLang="zh-TW" sz="2800" i="1" smtClean="0">
                <a:solidFill>
                  <a:schemeClr val="bg1"/>
                </a:solidFill>
              </a:rPr>
              <a:t>v </a:t>
            </a:r>
            <a:r>
              <a:rPr lang="en-US" altLang="zh-TW" sz="2800" smtClean="0">
                <a:solidFill>
                  <a:schemeClr val="bg1"/>
                </a:solidFill>
              </a:rPr>
              <a:t>can be visited</a:t>
            </a:r>
            <a:endParaRPr lang="zh-TW" altLang="en-US" sz="2800" smtClean="0">
              <a:solidFill>
                <a:schemeClr val="bg1"/>
              </a:solidFill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539750" y="4652963"/>
            <a:ext cx="8442325" cy="2043112"/>
            <a:chOff x="204" y="2704"/>
            <a:chExt cx="5318" cy="128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40" y="2704"/>
              <a:ext cx="5182" cy="671"/>
              <a:chOff x="578" y="2817"/>
              <a:chExt cx="5182" cy="671"/>
            </a:xfrm>
          </p:grpSpPr>
          <p:sp>
            <p:nvSpPr>
              <p:cNvPr id="32783" name="Rectangle 5"/>
              <p:cNvSpPr>
                <a:spLocks noChangeArrowheads="1"/>
              </p:cNvSpPr>
              <p:nvPr/>
            </p:nvSpPr>
            <p:spPr bwMode="auto">
              <a:xfrm>
                <a:off x="578" y="2817"/>
                <a:ext cx="4324" cy="640"/>
              </a:xfrm>
              <a:prstGeom prst="rect">
                <a:avLst/>
              </a:prstGeom>
              <a:solidFill>
                <a:schemeClr val="accent1"/>
              </a:solidFill>
              <a:ln w="285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kumimoji="0" lang="zh-TW" altLang="en-US"/>
              </a:p>
            </p:txBody>
          </p:sp>
          <p:sp>
            <p:nvSpPr>
              <p:cNvPr id="32784" name="Line 6"/>
              <p:cNvSpPr>
                <a:spLocks noChangeShapeType="1"/>
              </p:cNvSpPr>
              <p:nvPr/>
            </p:nvSpPr>
            <p:spPr bwMode="auto">
              <a:xfrm>
                <a:off x="586" y="3209"/>
                <a:ext cx="431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785" name="Line 7"/>
              <p:cNvSpPr>
                <a:spLocks noChangeShapeType="1"/>
              </p:cNvSpPr>
              <p:nvPr/>
            </p:nvSpPr>
            <p:spPr bwMode="auto">
              <a:xfrm>
                <a:off x="1098" y="2843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786" name="Line 8"/>
              <p:cNvSpPr>
                <a:spLocks noChangeShapeType="1"/>
              </p:cNvSpPr>
              <p:nvPr/>
            </p:nvSpPr>
            <p:spPr bwMode="auto">
              <a:xfrm>
                <a:off x="1618" y="2842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787" name="Line 9"/>
              <p:cNvSpPr>
                <a:spLocks noChangeShapeType="1"/>
              </p:cNvSpPr>
              <p:nvPr/>
            </p:nvSpPr>
            <p:spPr bwMode="auto">
              <a:xfrm>
                <a:off x="2138" y="2834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788" name="Line 10"/>
              <p:cNvSpPr>
                <a:spLocks noChangeShapeType="1"/>
              </p:cNvSpPr>
              <p:nvPr/>
            </p:nvSpPr>
            <p:spPr bwMode="auto">
              <a:xfrm>
                <a:off x="2669" y="2832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789" name="Line 11"/>
              <p:cNvSpPr>
                <a:spLocks noChangeShapeType="1"/>
              </p:cNvSpPr>
              <p:nvPr/>
            </p:nvSpPr>
            <p:spPr bwMode="auto">
              <a:xfrm>
                <a:off x="3198" y="2833"/>
                <a:ext cx="0" cy="6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790" name="Text Box 12"/>
              <p:cNvSpPr txBox="1">
                <a:spLocks noChangeArrowheads="1"/>
              </p:cNvSpPr>
              <p:nvPr/>
            </p:nvSpPr>
            <p:spPr bwMode="auto">
              <a:xfrm>
                <a:off x="732" y="3191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0</a:t>
                </a:r>
              </a:p>
            </p:txBody>
          </p:sp>
          <p:sp>
            <p:nvSpPr>
              <p:cNvPr id="32791" name="Text Box 13"/>
              <p:cNvSpPr txBox="1">
                <a:spLocks noChangeArrowheads="1"/>
              </p:cNvSpPr>
              <p:nvPr/>
            </p:nvSpPr>
            <p:spPr bwMode="auto">
              <a:xfrm>
                <a:off x="1242" y="3190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1</a:t>
                </a:r>
              </a:p>
            </p:txBody>
          </p:sp>
          <p:sp>
            <p:nvSpPr>
              <p:cNvPr id="32792" name="Text Box 14"/>
              <p:cNvSpPr txBox="1">
                <a:spLocks noChangeArrowheads="1"/>
              </p:cNvSpPr>
              <p:nvPr/>
            </p:nvSpPr>
            <p:spPr bwMode="auto">
              <a:xfrm>
                <a:off x="1754" y="3190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2</a:t>
                </a:r>
              </a:p>
            </p:txBody>
          </p:sp>
          <p:sp>
            <p:nvSpPr>
              <p:cNvPr id="32793" name="Text Box 15"/>
              <p:cNvSpPr txBox="1">
                <a:spLocks noChangeArrowheads="1"/>
              </p:cNvSpPr>
              <p:nvPr/>
            </p:nvSpPr>
            <p:spPr bwMode="auto">
              <a:xfrm>
                <a:off x="2294" y="3181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3</a:t>
                </a:r>
              </a:p>
            </p:txBody>
          </p:sp>
          <p:sp>
            <p:nvSpPr>
              <p:cNvPr id="32794" name="Text Box 16"/>
              <p:cNvSpPr txBox="1">
                <a:spLocks noChangeArrowheads="1"/>
              </p:cNvSpPr>
              <p:nvPr/>
            </p:nvSpPr>
            <p:spPr bwMode="auto">
              <a:xfrm>
                <a:off x="2815" y="3190"/>
                <a:ext cx="26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4</a:t>
                </a:r>
              </a:p>
            </p:txBody>
          </p:sp>
          <p:sp>
            <p:nvSpPr>
              <p:cNvPr id="32795" name="Text Box 17"/>
              <p:cNvSpPr txBox="1">
                <a:spLocks noChangeArrowheads="1"/>
              </p:cNvSpPr>
              <p:nvPr/>
            </p:nvSpPr>
            <p:spPr bwMode="auto">
              <a:xfrm>
                <a:off x="4992" y="3200"/>
                <a:ext cx="768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>
                    <a:solidFill>
                      <a:srgbClr val="FF3300"/>
                    </a:solidFill>
                  </a:rPr>
                  <a:t>index</a:t>
                </a:r>
              </a:p>
            </p:txBody>
          </p:sp>
          <p:sp>
            <p:nvSpPr>
              <p:cNvPr id="32796" name="Text Box 18"/>
              <p:cNvSpPr txBox="1">
                <a:spLocks noChangeArrowheads="1"/>
              </p:cNvSpPr>
              <p:nvPr/>
            </p:nvSpPr>
            <p:spPr bwMode="auto">
              <a:xfrm>
                <a:off x="4992" y="2860"/>
                <a:ext cx="768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>
                    <a:solidFill>
                      <a:srgbClr val="FF3300"/>
                    </a:solidFill>
                  </a:rPr>
                  <a:t>content</a:t>
                </a:r>
              </a:p>
            </p:txBody>
          </p:sp>
          <p:sp>
            <p:nvSpPr>
              <p:cNvPr id="32797" name="Text Box 19"/>
              <p:cNvSpPr txBox="1">
                <a:spLocks noChangeArrowheads="1"/>
              </p:cNvSpPr>
              <p:nvPr/>
            </p:nvSpPr>
            <p:spPr bwMode="auto">
              <a:xfrm>
                <a:off x="3529" y="2835"/>
                <a:ext cx="107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…</a:t>
                </a:r>
              </a:p>
            </p:txBody>
          </p:sp>
          <p:sp>
            <p:nvSpPr>
              <p:cNvPr id="32798" name="Text Box 20"/>
              <p:cNvSpPr txBox="1">
                <a:spLocks noChangeArrowheads="1"/>
              </p:cNvSpPr>
              <p:nvPr/>
            </p:nvSpPr>
            <p:spPr bwMode="auto">
              <a:xfrm>
                <a:off x="3529" y="3136"/>
                <a:ext cx="107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/>
                  <a:t>…</a:t>
                </a:r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204" y="2704"/>
              <a:ext cx="4442" cy="1284"/>
              <a:chOff x="595" y="2825"/>
              <a:chExt cx="4442" cy="1284"/>
            </a:xfrm>
          </p:grpSpPr>
          <p:sp>
            <p:nvSpPr>
              <p:cNvPr id="32779" name="AutoShape 22"/>
              <p:cNvSpPr>
                <a:spLocks/>
              </p:cNvSpPr>
              <p:nvPr/>
            </p:nvSpPr>
            <p:spPr bwMode="auto">
              <a:xfrm rot="5400000">
                <a:off x="2620" y="1540"/>
                <a:ext cx="174" cy="4224"/>
              </a:xfrm>
              <a:prstGeom prst="rightBrace">
                <a:avLst>
                  <a:gd name="adj1" fmla="val 202299"/>
                  <a:gd name="adj2" fmla="val 50000"/>
                </a:avLst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rot="10800000" vert="eaVert" wrap="none" anchor="ctr"/>
              <a:lstStyle/>
              <a:p>
                <a:endParaRPr kumimoji="0" lang="zh-TW" altLang="en-US"/>
              </a:p>
            </p:txBody>
          </p:sp>
          <p:sp>
            <p:nvSpPr>
              <p:cNvPr id="32780" name="Text Box 23"/>
              <p:cNvSpPr txBox="1">
                <a:spLocks noChangeArrowheads="1"/>
              </p:cNvSpPr>
              <p:nvPr/>
            </p:nvSpPr>
            <p:spPr bwMode="auto">
              <a:xfrm>
                <a:off x="2368" y="3821"/>
                <a:ext cx="203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 b="1">
                    <a:solidFill>
                      <a:schemeClr val="bg1"/>
                    </a:solidFill>
                  </a:rPr>
                  <a:t>Δ</a:t>
                </a:r>
                <a:r>
                  <a:rPr kumimoji="0" lang="en-US" altLang="zh-TW" sz="2400">
                    <a:solidFill>
                      <a:schemeClr val="bg1"/>
                    </a:solidFill>
                  </a:rPr>
                  <a:t>+ 2</a:t>
                </a:r>
              </a:p>
            </p:txBody>
          </p:sp>
          <p:sp>
            <p:nvSpPr>
              <p:cNvPr id="32781" name="Line 24"/>
              <p:cNvSpPr>
                <a:spLocks noChangeShapeType="1"/>
              </p:cNvSpPr>
              <p:nvPr/>
            </p:nvSpPr>
            <p:spPr bwMode="auto">
              <a:xfrm>
                <a:off x="4369" y="2825"/>
                <a:ext cx="0" cy="62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32782" name="Text Box 25"/>
              <p:cNvSpPr txBox="1">
                <a:spLocks noChangeArrowheads="1"/>
              </p:cNvSpPr>
              <p:nvPr/>
            </p:nvSpPr>
            <p:spPr bwMode="auto">
              <a:xfrm>
                <a:off x="4452" y="3172"/>
                <a:ext cx="585" cy="327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zh-TW" altLang="en-US" sz="2800" b="1"/>
                  <a:t>∞</a:t>
                </a:r>
              </a:p>
            </p:txBody>
          </p:sp>
        </p:grpSp>
        <p:sp>
          <p:nvSpPr>
            <p:cNvPr id="32774" name="Text Box 26"/>
            <p:cNvSpPr txBox="1">
              <a:spLocks noChangeArrowheads="1"/>
            </p:cNvSpPr>
            <p:nvPr/>
          </p:nvSpPr>
          <p:spPr bwMode="auto">
            <a:xfrm>
              <a:off x="1565" y="2750"/>
              <a:ext cx="227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800" i="1">
                  <a:solidFill>
                    <a:srgbClr val="FFFF00"/>
                  </a:solidFill>
                </a:rPr>
                <a:t>i</a:t>
              </a:r>
            </a:p>
          </p:txBody>
        </p:sp>
        <p:sp>
          <p:nvSpPr>
            <p:cNvPr id="32775" name="Text Box 27"/>
            <p:cNvSpPr txBox="1">
              <a:spLocks noChangeArrowheads="1"/>
            </p:cNvSpPr>
            <p:nvPr/>
          </p:nvSpPr>
          <p:spPr bwMode="auto">
            <a:xfrm>
              <a:off x="1020" y="2750"/>
              <a:ext cx="195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400" i="1">
                  <a:solidFill>
                    <a:srgbClr val="FF3300"/>
                  </a:solidFill>
                </a:rPr>
                <a:t>j</a:t>
              </a:r>
            </a:p>
          </p:txBody>
        </p:sp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975" y="3430"/>
              <a:ext cx="530" cy="561"/>
              <a:chOff x="1197" y="3539"/>
              <a:chExt cx="530" cy="561"/>
            </a:xfrm>
          </p:grpSpPr>
          <p:sp>
            <p:nvSpPr>
              <p:cNvPr id="32777" name="Text Box 29"/>
              <p:cNvSpPr txBox="1">
                <a:spLocks noChangeArrowheads="1"/>
              </p:cNvSpPr>
              <p:nvPr/>
            </p:nvSpPr>
            <p:spPr bwMode="auto">
              <a:xfrm>
                <a:off x="1197" y="3812"/>
                <a:ext cx="53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0" lang="en-US" altLang="zh-TW" sz="2400" b="1" i="1">
                    <a:solidFill>
                      <a:srgbClr val="FF3300"/>
                    </a:solidFill>
                  </a:rPr>
                  <a:t>ix</a:t>
                </a:r>
              </a:p>
            </p:txBody>
          </p:sp>
          <p:sp>
            <p:nvSpPr>
              <p:cNvPr id="32778" name="Line 30"/>
              <p:cNvSpPr>
                <a:spLocks noChangeShapeType="1"/>
              </p:cNvSpPr>
              <p:nvPr/>
            </p:nvSpPr>
            <p:spPr bwMode="auto">
              <a:xfrm flipV="1">
                <a:off x="1344" y="3539"/>
                <a:ext cx="18" cy="283"/>
              </a:xfrm>
              <a:prstGeom prst="line">
                <a:avLst/>
              </a:prstGeom>
              <a:noFill/>
              <a:ln w="12700" cap="sq">
                <a:solidFill>
                  <a:srgbClr val="FF3300"/>
                </a:solidFill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Avoiding the Sorting Bottleneck(7)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23850" y="1268413"/>
            <a:ext cx="4248150" cy="4830762"/>
            <a:chOff x="340" y="890"/>
            <a:chExt cx="2676" cy="3043"/>
          </a:xfrm>
        </p:grpSpPr>
        <p:grpSp>
          <p:nvGrpSpPr>
            <p:cNvPr id="6" name="Group 4"/>
            <p:cNvGrpSpPr>
              <a:grpSpLocks noChangeAspect="1"/>
            </p:cNvGrpSpPr>
            <p:nvPr/>
          </p:nvGrpSpPr>
          <p:grpSpPr bwMode="auto">
            <a:xfrm>
              <a:off x="340" y="1026"/>
              <a:ext cx="2676" cy="2490"/>
              <a:chOff x="3496" y="2349"/>
              <a:chExt cx="4529" cy="4214"/>
            </a:xfrm>
          </p:grpSpPr>
          <p:sp>
            <p:nvSpPr>
              <p:cNvPr id="33849" name="AutoShape 5"/>
              <p:cNvSpPr>
                <a:spLocks noChangeAspect="1" noChangeArrowheads="1"/>
              </p:cNvSpPr>
              <p:nvPr/>
            </p:nvSpPr>
            <p:spPr bwMode="auto">
              <a:xfrm>
                <a:off x="3496" y="2349"/>
                <a:ext cx="4529" cy="4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0" name="Oval 6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1" name="Oval 7"/>
              <p:cNvSpPr>
                <a:spLocks noChangeArrowheads="1"/>
              </p:cNvSpPr>
              <p:nvPr/>
            </p:nvSpPr>
            <p:spPr bwMode="auto">
              <a:xfrm>
                <a:off x="7240" y="2659"/>
                <a:ext cx="400" cy="401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2" name="Oval 8"/>
              <p:cNvSpPr>
                <a:spLocks noChangeArrowheads="1"/>
              </p:cNvSpPr>
              <p:nvPr/>
            </p:nvSpPr>
            <p:spPr bwMode="auto">
              <a:xfrm>
                <a:off x="5560" y="3455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3" name="Oval 9"/>
              <p:cNvSpPr>
                <a:spLocks noChangeArrowheads="1"/>
              </p:cNvSpPr>
              <p:nvPr/>
            </p:nvSpPr>
            <p:spPr bwMode="auto">
              <a:xfrm>
                <a:off x="4900" y="424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4" name="Oval 10"/>
              <p:cNvSpPr>
                <a:spLocks noChangeArrowheads="1"/>
              </p:cNvSpPr>
              <p:nvPr/>
            </p:nvSpPr>
            <p:spPr bwMode="auto">
              <a:xfrm>
                <a:off x="6145" y="4231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5" name="Oval 11"/>
              <p:cNvSpPr>
                <a:spLocks noChangeArrowheads="1"/>
              </p:cNvSpPr>
              <p:nvPr/>
            </p:nvSpPr>
            <p:spPr bwMode="auto">
              <a:xfrm>
                <a:off x="5530" y="502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6" name="Oval 12"/>
              <p:cNvSpPr>
                <a:spLocks noChangeArrowheads="1"/>
              </p:cNvSpPr>
              <p:nvPr/>
            </p:nvSpPr>
            <p:spPr bwMode="auto">
              <a:xfrm>
                <a:off x="3880" y="577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7" name="Oval 13"/>
              <p:cNvSpPr>
                <a:spLocks noChangeArrowheads="1"/>
              </p:cNvSpPr>
              <p:nvPr/>
            </p:nvSpPr>
            <p:spPr bwMode="auto">
              <a:xfrm>
                <a:off x="7240" y="577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33858" name="Oval 14"/>
              <p:cNvSpPr>
                <a:spLocks noChangeArrowheads="1"/>
              </p:cNvSpPr>
              <p:nvPr/>
            </p:nvSpPr>
            <p:spPr bwMode="auto">
              <a:xfrm>
                <a:off x="5530" y="577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cxnSp>
            <p:nvCxnSpPr>
              <p:cNvPr id="33859" name="AutoShape 15"/>
              <p:cNvCxnSpPr>
                <a:cxnSpLocks noChangeShapeType="1"/>
              </p:cNvCxnSpPr>
              <p:nvPr/>
            </p:nvCxnSpPr>
            <p:spPr bwMode="auto">
              <a:xfrm>
                <a:off x="4302" y="2856"/>
                <a:ext cx="2916" cy="4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0" name="AutoShape 16"/>
              <p:cNvCxnSpPr>
                <a:cxnSpLocks noChangeShapeType="1"/>
              </p:cNvCxnSpPr>
              <p:nvPr/>
            </p:nvCxnSpPr>
            <p:spPr bwMode="auto">
              <a:xfrm>
                <a:off x="7440" y="3082"/>
                <a:ext cx="1" cy="2672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1" name="AutoShape 17"/>
              <p:cNvCxnSpPr>
                <a:cxnSpLocks noChangeShapeType="1"/>
              </p:cNvCxnSpPr>
              <p:nvPr/>
            </p:nvCxnSpPr>
            <p:spPr bwMode="auto">
              <a:xfrm>
                <a:off x="4080" y="3078"/>
                <a:ext cx="1" cy="2676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2" name="AutoShape 18"/>
              <p:cNvCxnSpPr>
                <a:cxnSpLocks noChangeShapeType="1"/>
              </p:cNvCxnSpPr>
              <p:nvPr/>
            </p:nvCxnSpPr>
            <p:spPr bwMode="auto">
              <a:xfrm>
                <a:off x="4302" y="5976"/>
                <a:ext cx="1206" cy="1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3" name="AutoShape 19"/>
              <p:cNvCxnSpPr>
                <a:cxnSpLocks noChangeShapeType="1"/>
              </p:cNvCxnSpPr>
              <p:nvPr/>
            </p:nvCxnSpPr>
            <p:spPr bwMode="auto">
              <a:xfrm>
                <a:off x="5952" y="5976"/>
                <a:ext cx="1266" cy="1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4" name="AutoShape 20"/>
              <p:cNvCxnSpPr>
                <a:cxnSpLocks noChangeShapeType="1"/>
              </p:cNvCxnSpPr>
              <p:nvPr/>
            </p:nvCxnSpPr>
            <p:spPr bwMode="auto">
              <a:xfrm flipH="1" flipV="1">
                <a:off x="4221" y="3019"/>
                <a:ext cx="1398" cy="473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5" name="AutoShape 21"/>
              <p:cNvCxnSpPr>
                <a:cxnSpLocks noChangeShapeType="1"/>
              </p:cNvCxnSpPr>
              <p:nvPr/>
            </p:nvCxnSpPr>
            <p:spPr bwMode="auto">
              <a:xfrm flipV="1">
                <a:off x="5241" y="3818"/>
                <a:ext cx="378" cy="465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6" name="AutoShape 22"/>
              <p:cNvCxnSpPr>
                <a:cxnSpLocks noChangeShapeType="1"/>
              </p:cNvCxnSpPr>
              <p:nvPr/>
            </p:nvCxnSpPr>
            <p:spPr bwMode="auto">
              <a:xfrm flipV="1">
                <a:off x="5901" y="3023"/>
                <a:ext cx="1398" cy="469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7" name="AutoShape 23"/>
              <p:cNvCxnSpPr>
                <a:cxnSpLocks noChangeShapeType="1"/>
              </p:cNvCxnSpPr>
              <p:nvPr/>
            </p:nvCxnSpPr>
            <p:spPr bwMode="auto">
              <a:xfrm>
                <a:off x="5901" y="3818"/>
                <a:ext cx="303" cy="450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8" name="AutoShape 24"/>
              <p:cNvCxnSpPr>
                <a:cxnSpLocks noChangeShapeType="1"/>
              </p:cNvCxnSpPr>
              <p:nvPr/>
            </p:nvCxnSpPr>
            <p:spPr bwMode="auto">
              <a:xfrm>
                <a:off x="5241" y="4609"/>
                <a:ext cx="348" cy="454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69" name="AutoShape 25"/>
              <p:cNvCxnSpPr>
                <a:cxnSpLocks noChangeShapeType="1"/>
              </p:cNvCxnSpPr>
              <p:nvPr/>
            </p:nvCxnSpPr>
            <p:spPr bwMode="auto">
              <a:xfrm flipV="1">
                <a:off x="5871" y="4594"/>
                <a:ext cx="333" cy="469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33870" name="AutoShape 26"/>
              <p:cNvCxnSpPr>
                <a:cxnSpLocks noChangeShapeType="1"/>
              </p:cNvCxnSpPr>
              <p:nvPr/>
            </p:nvCxnSpPr>
            <p:spPr bwMode="auto">
              <a:xfrm flipV="1">
                <a:off x="5730" y="5448"/>
                <a:ext cx="1" cy="306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sp>
            <p:nvSpPr>
              <p:cNvPr id="33871" name="Text Box 27"/>
              <p:cNvSpPr txBox="1">
                <a:spLocks noChangeArrowheads="1"/>
              </p:cNvSpPr>
              <p:nvPr/>
            </p:nvSpPr>
            <p:spPr bwMode="auto">
              <a:xfrm>
                <a:off x="7440" y="412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4</a:t>
                </a:r>
                <a:endParaRPr kumimoji="0" lang="en-US" altLang="zh-TW" sz="2000" b="1"/>
              </a:p>
            </p:txBody>
          </p:sp>
          <p:sp>
            <p:nvSpPr>
              <p:cNvPr id="33872" name="Text Box 28"/>
              <p:cNvSpPr txBox="1">
                <a:spLocks noChangeArrowheads="1"/>
              </p:cNvSpPr>
              <p:nvPr/>
            </p:nvSpPr>
            <p:spPr bwMode="auto">
              <a:xfrm>
                <a:off x="5559" y="2349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33873" name="Text Box 29"/>
              <p:cNvSpPr txBox="1">
                <a:spLocks noChangeArrowheads="1"/>
              </p:cNvSpPr>
              <p:nvPr/>
            </p:nvSpPr>
            <p:spPr bwMode="auto">
              <a:xfrm>
                <a:off x="3784" y="412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7</a:t>
                </a:r>
                <a:endParaRPr kumimoji="0" lang="en-US" altLang="zh-TW" sz="2000" b="1"/>
              </a:p>
            </p:txBody>
          </p:sp>
          <p:sp>
            <p:nvSpPr>
              <p:cNvPr id="33874" name="Text Box 30"/>
              <p:cNvSpPr txBox="1">
                <a:spLocks noChangeArrowheads="1"/>
              </p:cNvSpPr>
              <p:nvPr/>
            </p:nvSpPr>
            <p:spPr bwMode="auto">
              <a:xfrm>
                <a:off x="4656" y="605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4</a:t>
                </a:r>
                <a:endParaRPr kumimoji="0" lang="en-US" altLang="zh-TW" sz="2000" b="1"/>
              </a:p>
            </p:txBody>
          </p:sp>
          <p:sp>
            <p:nvSpPr>
              <p:cNvPr id="33875" name="Text Box 31"/>
              <p:cNvSpPr txBox="1">
                <a:spLocks noChangeArrowheads="1"/>
              </p:cNvSpPr>
              <p:nvPr/>
            </p:nvSpPr>
            <p:spPr bwMode="auto">
              <a:xfrm>
                <a:off x="6375" y="597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33876" name="Text Box 32"/>
              <p:cNvSpPr txBox="1">
                <a:spLocks noChangeArrowheads="1"/>
              </p:cNvSpPr>
              <p:nvPr/>
            </p:nvSpPr>
            <p:spPr bwMode="auto">
              <a:xfrm>
                <a:off x="5990" y="366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2</a:t>
                </a:r>
                <a:endParaRPr kumimoji="0" lang="en-US" altLang="zh-TW" sz="2000" b="1"/>
              </a:p>
            </p:txBody>
          </p:sp>
          <p:sp>
            <p:nvSpPr>
              <p:cNvPr id="33877" name="Text Box 33"/>
              <p:cNvSpPr txBox="1">
                <a:spLocks noChangeArrowheads="1"/>
              </p:cNvSpPr>
              <p:nvPr/>
            </p:nvSpPr>
            <p:spPr bwMode="auto">
              <a:xfrm>
                <a:off x="6050" y="464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33878" name="Text Box 34"/>
              <p:cNvSpPr txBox="1">
                <a:spLocks noChangeArrowheads="1"/>
              </p:cNvSpPr>
              <p:nvPr/>
            </p:nvSpPr>
            <p:spPr bwMode="auto">
              <a:xfrm>
                <a:off x="5034" y="366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33879" name="Text Box 35"/>
              <p:cNvSpPr txBox="1">
                <a:spLocks noChangeArrowheads="1"/>
              </p:cNvSpPr>
              <p:nvPr/>
            </p:nvSpPr>
            <p:spPr bwMode="auto">
              <a:xfrm>
                <a:off x="4974" y="4646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1</a:t>
                </a:r>
                <a:endParaRPr kumimoji="0" lang="en-US" altLang="zh-TW" sz="2000" b="1"/>
              </a:p>
            </p:txBody>
          </p:sp>
          <p:sp>
            <p:nvSpPr>
              <p:cNvPr id="33880" name="Text Box 36"/>
              <p:cNvSpPr txBox="1">
                <a:spLocks noChangeArrowheads="1"/>
              </p:cNvSpPr>
              <p:nvPr/>
            </p:nvSpPr>
            <p:spPr bwMode="auto">
              <a:xfrm>
                <a:off x="6465" y="314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4</a:t>
                </a:r>
                <a:endParaRPr kumimoji="0" lang="en-US" altLang="zh-TW" sz="2000" b="1"/>
              </a:p>
            </p:txBody>
          </p:sp>
          <p:sp>
            <p:nvSpPr>
              <p:cNvPr id="33881" name="Text Box 37"/>
              <p:cNvSpPr txBox="1">
                <a:spLocks noChangeArrowheads="1"/>
              </p:cNvSpPr>
              <p:nvPr/>
            </p:nvSpPr>
            <p:spPr bwMode="auto">
              <a:xfrm>
                <a:off x="4656" y="314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33882" name="Text Box 38"/>
              <p:cNvSpPr txBox="1">
                <a:spLocks noChangeArrowheads="1"/>
              </p:cNvSpPr>
              <p:nvPr/>
            </p:nvSpPr>
            <p:spPr bwMode="auto">
              <a:xfrm>
                <a:off x="5775" y="5348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 sz="2000" b="1">
                    <a:solidFill>
                      <a:srgbClr val="FFFFFF"/>
                    </a:solidFill>
                    <a:latin typeface="Times New Roman" pitchFamily="18" charset="0"/>
                  </a:rPr>
                  <a:t>3</a:t>
                </a:r>
                <a:endParaRPr kumimoji="0" lang="en-US" altLang="zh-TW" sz="2000" b="1"/>
              </a:p>
            </p:txBody>
          </p:sp>
        </p:grpSp>
        <p:sp>
          <p:nvSpPr>
            <p:cNvPr id="33831" name="Oval 39"/>
            <p:cNvSpPr>
              <a:spLocks noChangeArrowheads="1"/>
            </p:cNvSpPr>
            <p:nvPr/>
          </p:nvSpPr>
          <p:spPr bwMode="auto">
            <a:xfrm>
              <a:off x="340" y="935"/>
              <a:ext cx="680" cy="2677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33832" name="Oval 40"/>
            <p:cNvSpPr>
              <a:spLocks noChangeArrowheads="1"/>
            </p:cNvSpPr>
            <p:nvPr/>
          </p:nvSpPr>
          <p:spPr bwMode="auto">
            <a:xfrm>
              <a:off x="1111" y="890"/>
              <a:ext cx="1089" cy="2722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33833" name="Oval 41"/>
            <p:cNvSpPr>
              <a:spLocks noChangeArrowheads="1"/>
            </p:cNvSpPr>
            <p:nvPr/>
          </p:nvSpPr>
          <p:spPr bwMode="auto">
            <a:xfrm>
              <a:off x="2290" y="890"/>
              <a:ext cx="635" cy="2722"/>
            </a:xfrm>
            <a:prstGeom prst="ellips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33834" name="Text Box 42"/>
            <p:cNvSpPr txBox="1">
              <a:spLocks noChangeArrowheads="1"/>
            </p:cNvSpPr>
            <p:nvPr/>
          </p:nvSpPr>
          <p:spPr bwMode="auto">
            <a:xfrm>
              <a:off x="612" y="3702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b="1">
                  <a:solidFill>
                    <a:srgbClr val="66FF66"/>
                  </a:solidFill>
                </a:rPr>
                <a:t>V1</a:t>
              </a:r>
            </a:p>
          </p:txBody>
        </p:sp>
        <p:sp>
          <p:nvSpPr>
            <p:cNvPr id="33835" name="Text Box 78"/>
            <p:cNvSpPr txBox="1">
              <a:spLocks noChangeArrowheads="1"/>
            </p:cNvSpPr>
            <p:nvPr/>
          </p:nvSpPr>
          <p:spPr bwMode="auto">
            <a:xfrm>
              <a:off x="1519" y="3657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b="1">
                  <a:solidFill>
                    <a:srgbClr val="66FF66"/>
                  </a:solidFill>
                </a:rPr>
                <a:t>V2</a:t>
              </a:r>
            </a:p>
          </p:txBody>
        </p:sp>
        <p:sp>
          <p:nvSpPr>
            <p:cNvPr id="33836" name="Text Box 80"/>
            <p:cNvSpPr txBox="1">
              <a:spLocks noChangeArrowheads="1"/>
            </p:cNvSpPr>
            <p:nvPr/>
          </p:nvSpPr>
          <p:spPr bwMode="auto">
            <a:xfrm>
              <a:off x="2517" y="3657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b="1">
                  <a:solidFill>
                    <a:srgbClr val="66FF66"/>
                  </a:solidFill>
                </a:rPr>
                <a:t>V3</a:t>
              </a:r>
            </a:p>
          </p:txBody>
        </p:sp>
        <p:sp>
          <p:nvSpPr>
            <p:cNvPr id="33837" name="Text Box 81"/>
            <p:cNvSpPr txBox="1">
              <a:spLocks noChangeArrowheads="1"/>
            </p:cNvSpPr>
            <p:nvPr/>
          </p:nvSpPr>
          <p:spPr bwMode="auto">
            <a:xfrm>
              <a:off x="1519" y="306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33838" name="Text Box 117"/>
            <p:cNvSpPr txBox="1">
              <a:spLocks noChangeArrowheads="1"/>
            </p:cNvSpPr>
            <p:nvPr/>
          </p:nvSpPr>
          <p:spPr bwMode="auto">
            <a:xfrm>
              <a:off x="1156" y="216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33839" name="Text Box 118"/>
            <p:cNvSpPr txBox="1">
              <a:spLocks noChangeArrowheads="1"/>
            </p:cNvSpPr>
            <p:nvPr/>
          </p:nvSpPr>
          <p:spPr bwMode="auto">
            <a:xfrm>
              <a:off x="1882" y="211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33840" name="Text Box 119"/>
            <p:cNvSpPr txBox="1">
              <a:spLocks noChangeArrowheads="1"/>
            </p:cNvSpPr>
            <p:nvPr/>
          </p:nvSpPr>
          <p:spPr bwMode="auto">
            <a:xfrm>
              <a:off x="1519" y="261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33841" name="Text Box 120"/>
            <p:cNvSpPr txBox="1">
              <a:spLocks noChangeArrowheads="1"/>
            </p:cNvSpPr>
            <p:nvPr/>
          </p:nvSpPr>
          <p:spPr bwMode="auto">
            <a:xfrm>
              <a:off x="2562" y="306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zh-TW" altLang="en-US">
                  <a:solidFill>
                    <a:schemeClr val="bg1"/>
                  </a:solidFill>
                </a:rPr>
                <a:t>∞</a:t>
              </a:r>
            </a:p>
          </p:txBody>
        </p:sp>
        <p:sp>
          <p:nvSpPr>
            <p:cNvPr id="33842" name="Text Box 121"/>
            <p:cNvSpPr txBox="1">
              <a:spLocks noChangeArrowheads="1"/>
            </p:cNvSpPr>
            <p:nvPr/>
          </p:nvSpPr>
          <p:spPr bwMode="auto">
            <a:xfrm>
              <a:off x="1565" y="1661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3843" name="Text Box 122"/>
            <p:cNvSpPr txBox="1">
              <a:spLocks noChangeArrowheads="1"/>
            </p:cNvSpPr>
            <p:nvPr/>
          </p:nvSpPr>
          <p:spPr bwMode="auto">
            <a:xfrm>
              <a:off x="2562" y="120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3844" name="Text Box 123"/>
            <p:cNvSpPr txBox="1">
              <a:spLocks noChangeArrowheads="1"/>
            </p:cNvSpPr>
            <p:nvPr/>
          </p:nvSpPr>
          <p:spPr bwMode="auto">
            <a:xfrm>
              <a:off x="567" y="120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3845" name="Text Box 124"/>
            <p:cNvSpPr txBox="1">
              <a:spLocks noChangeArrowheads="1"/>
            </p:cNvSpPr>
            <p:nvPr/>
          </p:nvSpPr>
          <p:spPr bwMode="auto">
            <a:xfrm>
              <a:off x="567" y="3067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33846" name="Line 127"/>
            <p:cNvSpPr>
              <a:spLocks noChangeShapeType="1"/>
            </p:cNvSpPr>
            <p:nvPr/>
          </p:nvSpPr>
          <p:spPr bwMode="auto">
            <a:xfrm>
              <a:off x="1791" y="3175"/>
              <a:ext cx="77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47" name="Text Box 130"/>
            <p:cNvSpPr txBox="1">
              <a:spLocks noChangeArrowheads="1"/>
            </p:cNvSpPr>
            <p:nvPr/>
          </p:nvSpPr>
          <p:spPr bwMode="auto">
            <a:xfrm>
              <a:off x="2109" y="2886"/>
              <a:ext cx="4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000" b="1">
                  <a:solidFill>
                    <a:srgbClr val="FF0000"/>
                  </a:solidFill>
                </a:rPr>
                <a:t>δ</a:t>
              </a:r>
              <a:endParaRPr kumimoji="0" lang="zh-TW" altLang="en-US" sz="2000" b="1">
                <a:solidFill>
                  <a:srgbClr val="FF0000"/>
                </a:solidFill>
              </a:endParaRPr>
            </a:p>
          </p:txBody>
        </p:sp>
        <p:sp>
          <p:nvSpPr>
            <p:cNvPr id="33848" name="Oval 131"/>
            <p:cNvSpPr>
              <a:spLocks noChangeArrowheads="1"/>
            </p:cNvSpPr>
            <p:nvPr/>
          </p:nvSpPr>
          <p:spPr bwMode="auto">
            <a:xfrm>
              <a:off x="2517" y="1162"/>
              <a:ext cx="318" cy="318"/>
            </a:xfrm>
            <a:prstGeom prst="ellips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</p:grpSp>
      <p:sp>
        <p:nvSpPr>
          <p:cNvPr id="39034" name="Rectangle 122"/>
          <p:cNvSpPr>
            <a:spLocks noChangeArrowheads="1"/>
          </p:cNvSpPr>
          <p:nvPr/>
        </p:nvSpPr>
        <p:spPr bwMode="auto">
          <a:xfrm>
            <a:off x="4572000" y="4840288"/>
            <a:ext cx="4273550" cy="674687"/>
          </a:xfrm>
          <a:prstGeom prst="rect">
            <a:avLst/>
          </a:prstGeom>
          <a:solidFill>
            <a:schemeClr val="accent1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39035" name="Line 123"/>
          <p:cNvSpPr>
            <a:spLocks noChangeShapeType="1"/>
          </p:cNvSpPr>
          <p:nvPr/>
        </p:nvSpPr>
        <p:spPr bwMode="auto">
          <a:xfrm>
            <a:off x="4618038" y="5254625"/>
            <a:ext cx="42640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36" name="Line 124"/>
          <p:cNvSpPr>
            <a:spLocks noChangeShapeType="1"/>
          </p:cNvSpPr>
          <p:nvPr/>
        </p:nvSpPr>
        <p:spPr bwMode="auto">
          <a:xfrm>
            <a:off x="5003800" y="4868863"/>
            <a:ext cx="0" cy="638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37" name="Line 125"/>
          <p:cNvSpPr>
            <a:spLocks noChangeShapeType="1"/>
          </p:cNvSpPr>
          <p:nvPr/>
        </p:nvSpPr>
        <p:spPr bwMode="auto">
          <a:xfrm>
            <a:off x="5435600" y="4867275"/>
            <a:ext cx="0" cy="636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38" name="Line 126"/>
          <p:cNvSpPr>
            <a:spLocks noChangeShapeType="1"/>
          </p:cNvSpPr>
          <p:nvPr/>
        </p:nvSpPr>
        <p:spPr bwMode="auto">
          <a:xfrm>
            <a:off x="6443663" y="4857750"/>
            <a:ext cx="0" cy="638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39" name="Line 127"/>
          <p:cNvSpPr>
            <a:spLocks noChangeShapeType="1"/>
          </p:cNvSpPr>
          <p:nvPr/>
        </p:nvSpPr>
        <p:spPr bwMode="auto">
          <a:xfrm>
            <a:off x="6948488" y="4856163"/>
            <a:ext cx="0" cy="636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40" name="Line 128"/>
          <p:cNvSpPr>
            <a:spLocks noChangeShapeType="1"/>
          </p:cNvSpPr>
          <p:nvPr/>
        </p:nvSpPr>
        <p:spPr bwMode="auto">
          <a:xfrm>
            <a:off x="7451725" y="4857750"/>
            <a:ext cx="0" cy="636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41" name="Text Box 129"/>
          <p:cNvSpPr txBox="1">
            <a:spLocks noChangeArrowheads="1"/>
          </p:cNvSpPr>
          <p:nvPr/>
        </p:nvSpPr>
        <p:spPr bwMode="auto">
          <a:xfrm>
            <a:off x="4651375" y="5192713"/>
            <a:ext cx="2809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0</a:t>
            </a:r>
          </a:p>
        </p:txBody>
      </p:sp>
      <p:sp>
        <p:nvSpPr>
          <p:cNvPr id="39042" name="Text Box 130"/>
          <p:cNvSpPr txBox="1">
            <a:spLocks noChangeArrowheads="1"/>
          </p:cNvSpPr>
          <p:nvPr/>
        </p:nvSpPr>
        <p:spPr bwMode="auto">
          <a:xfrm>
            <a:off x="5011738" y="5192713"/>
            <a:ext cx="2809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1</a:t>
            </a:r>
          </a:p>
        </p:txBody>
      </p:sp>
      <p:sp>
        <p:nvSpPr>
          <p:cNvPr id="39043" name="Text Box 131"/>
          <p:cNvSpPr txBox="1">
            <a:spLocks noChangeArrowheads="1"/>
          </p:cNvSpPr>
          <p:nvPr/>
        </p:nvSpPr>
        <p:spPr bwMode="auto">
          <a:xfrm>
            <a:off x="6019800" y="5205413"/>
            <a:ext cx="2809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4</a:t>
            </a:r>
          </a:p>
        </p:txBody>
      </p:sp>
      <p:sp>
        <p:nvSpPr>
          <p:cNvPr id="39044" name="Text Box 132"/>
          <p:cNvSpPr txBox="1">
            <a:spLocks noChangeArrowheads="1"/>
          </p:cNvSpPr>
          <p:nvPr/>
        </p:nvSpPr>
        <p:spPr bwMode="auto">
          <a:xfrm>
            <a:off x="6516688" y="5195888"/>
            <a:ext cx="2809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5</a:t>
            </a:r>
          </a:p>
        </p:txBody>
      </p:sp>
      <p:sp>
        <p:nvSpPr>
          <p:cNvPr id="39045" name="Text Box 133"/>
          <p:cNvSpPr txBox="1">
            <a:spLocks noChangeArrowheads="1"/>
          </p:cNvSpPr>
          <p:nvPr/>
        </p:nvSpPr>
        <p:spPr bwMode="auto">
          <a:xfrm>
            <a:off x="7019925" y="5205413"/>
            <a:ext cx="2809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6</a:t>
            </a:r>
          </a:p>
        </p:txBody>
      </p:sp>
      <p:sp>
        <p:nvSpPr>
          <p:cNvPr id="39046" name="Text Box 134"/>
          <p:cNvSpPr txBox="1">
            <a:spLocks noChangeArrowheads="1"/>
          </p:cNvSpPr>
          <p:nvPr/>
        </p:nvSpPr>
        <p:spPr bwMode="auto">
          <a:xfrm>
            <a:off x="7939088" y="4759325"/>
            <a:ext cx="11287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/>
              <a:t>…</a:t>
            </a:r>
          </a:p>
        </p:txBody>
      </p:sp>
      <p:sp>
        <p:nvSpPr>
          <p:cNvPr id="39047" name="Text Box 135"/>
          <p:cNvSpPr txBox="1">
            <a:spLocks noChangeArrowheads="1"/>
          </p:cNvSpPr>
          <p:nvPr/>
        </p:nvSpPr>
        <p:spPr bwMode="auto">
          <a:xfrm>
            <a:off x="7939088" y="5076825"/>
            <a:ext cx="3778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/>
              <a:t>…</a:t>
            </a:r>
          </a:p>
        </p:txBody>
      </p:sp>
      <p:sp>
        <p:nvSpPr>
          <p:cNvPr id="39048" name="Line 136"/>
          <p:cNvSpPr>
            <a:spLocks noChangeShapeType="1"/>
          </p:cNvSpPr>
          <p:nvPr/>
        </p:nvSpPr>
        <p:spPr bwMode="auto">
          <a:xfrm>
            <a:off x="7896225" y="4856163"/>
            <a:ext cx="0" cy="636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49" name="Line 137"/>
          <p:cNvSpPr>
            <a:spLocks noChangeShapeType="1"/>
          </p:cNvSpPr>
          <p:nvPr/>
        </p:nvSpPr>
        <p:spPr bwMode="auto">
          <a:xfrm>
            <a:off x="8380413" y="4870450"/>
            <a:ext cx="0" cy="636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9050" name="Text Box 138"/>
          <p:cNvSpPr txBox="1">
            <a:spLocks noChangeArrowheads="1"/>
          </p:cNvSpPr>
          <p:nvPr/>
        </p:nvSpPr>
        <p:spPr bwMode="auto">
          <a:xfrm>
            <a:off x="7505700" y="5191125"/>
            <a:ext cx="2809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7</a:t>
            </a:r>
          </a:p>
        </p:txBody>
      </p:sp>
      <p:sp>
        <p:nvSpPr>
          <p:cNvPr id="39051" name="Text Box 139"/>
          <p:cNvSpPr txBox="1">
            <a:spLocks noChangeArrowheads="1"/>
          </p:cNvSpPr>
          <p:nvPr/>
        </p:nvSpPr>
        <p:spPr bwMode="auto">
          <a:xfrm>
            <a:off x="8393113" y="5189538"/>
            <a:ext cx="512762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2000" b="1"/>
              <a:t>∞</a:t>
            </a:r>
          </a:p>
        </p:txBody>
      </p:sp>
      <p:sp>
        <p:nvSpPr>
          <p:cNvPr id="39052" name="Text Box 140"/>
          <p:cNvSpPr txBox="1">
            <a:spLocks noChangeArrowheads="1"/>
          </p:cNvSpPr>
          <p:nvPr/>
        </p:nvSpPr>
        <p:spPr bwMode="auto">
          <a:xfrm>
            <a:off x="7451725" y="4832350"/>
            <a:ext cx="47783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33814" name="Text Box 141"/>
          <p:cNvSpPr txBox="1">
            <a:spLocks noChangeArrowheads="1"/>
          </p:cNvSpPr>
          <p:nvPr/>
        </p:nvSpPr>
        <p:spPr bwMode="auto">
          <a:xfrm>
            <a:off x="6038850" y="4832350"/>
            <a:ext cx="47783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9054" name="Text Box 142"/>
          <p:cNvSpPr txBox="1">
            <a:spLocks noChangeArrowheads="1"/>
          </p:cNvSpPr>
          <p:nvPr/>
        </p:nvSpPr>
        <p:spPr bwMode="auto">
          <a:xfrm>
            <a:off x="5030788" y="4832350"/>
            <a:ext cx="47783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>
                <a:solidFill>
                  <a:srgbClr val="FFFF00"/>
                </a:solidFill>
              </a:rPr>
              <a:t>3</a:t>
            </a:r>
          </a:p>
        </p:txBody>
      </p:sp>
      <p:grpSp>
        <p:nvGrpSpPr>
          <p:cNvPr id="7" name="Group 143"/>
          <p:cNvGrpSpPr>
            <a:grpSpLocks/>
          </p:cNvGrpSpPr>
          <p:nvPr/>
        </p:nvGrpSpPr>
        <p:grpSpPr bwMode="auto">
          <a:xfrm>
            <a:off x="4732338" y="4067175"/>
            <a:ext cx="855662" cy="768350"/>
            <a:chOff x="2981" y="2562"/>
            <a:chExt cx="539" cy="484"/>
          </a:xfrm>
        </p:grpSpPr>
        <p:sp>
          <p:nvSpPr>
            <p:cNvPr id="33828" name="Line 144"/>
            <p:cNvSpPr>
              <a:spLocks noChangeShapeType="1"/>
            </p:cNvSpPr>
            <p:nvPr/>
          </p:nvSpPr>
          <p:spPr bwMode="auto">
            <a:xfrm>
              <a:off x="3090" y="2809"/>
              <a:ext cx="0" cy="237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lg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3829" name="Text Box 145"/>
            <p:cNvSpPr txBox="1">
              <a:spLocks noChangeArrowheads="1"/>
            </p:cNvSpPr>
            <p:nvPr/>
          </p:nvSpPr>
          <p:spPr bwMode="auto">
            <a:xfrm>
              <a:off x="2981" y="2562"/>
              <a:ext cx="539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000" b="1" dirty="0">
                  <a:solidFill>
                    <a:srgbClr val="FF3300"/>
                  </a:solidFill>
                </a:rPr>
                <a:t>ix</a:t>
              </a:r>
            </a:p>
          </p:txBody>
        </p:sp>
      </p:grpSp>
      <p:sp>
        <p:nvSpPr>
          <p:cNvPr id="39059" name="Text Box 147"/>
          <p:cNvSpPr txBox="1">
            <a:spLocks noChangeArrowheads="1"/>
          </p:cNvSpPr>
          <p:nvPr/>
        </p:nvSpPr>
        <p:spPr bwMode="auto">
          <a:xfrm>
            <a:off x="5364163" y="5229225"/>
            <a:ext cx="5651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/>
              <a:t>…</a:t>
            </a:r>
          </a:p>
        </p:txBody>
      </p:sp>
      <p:sp>
        <p:nvSpPr>
          <p:cNvPr id="39061" name="Text Box 149"/>
          <p:cNvSpPr txBox="1">
            <a:spLocks noChangeArrowheads="1"/>
          </p:cNvSpPr>
          <p:nvPr/>
        </p:nvSpPr>
        <p:spPr bwMode="auto">
          <a:xfrm>
            <a:off x="4643438" y="1989138"/>
            <a:ext cx="4005262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800">
                <a:solidFill>
                  <a:schemeClr val="bg1"/>
                </a:solidFill>
              </a:rPr>
              <a:t>δ = 2</a:t>
            </a:r>
            <a:r>
              <a:rPr kumimoji="0" lang="en-US" altLang="zh-TW" sz="2800" baseline="30000">
                <a:solidFill>
                  <a:schemeClr val="bg1"/>
                </a:solidFill>
              </a:rPr>
              <a:t>0</a:t>
            </a:r>
            <a:r>
              <a:rPr kumimoji="0" lang="en-US" altLang="zh-TW" sz="2800">
                <a:solidFill>
                  <a:schemeClr val="bg1"/>
                </a:solidFill>
              </a:rPr>
              <a:t> , α = 0</a:t>
            </a:r>
          </a:p>
        </p:txBody>
      </p:sp>
      <p:sp>
        <p:nvSpPr>
          <p:cNvPr id="39062" name="Text Box 150"/>
          <p:cNvSpPr txBox="1">
            <a:spLocks noChangeArrowheads="1"/>
          </p:cNvSpPr>
          <p:nvPr/>
        </p:nvSpPr>
        <p:spPr bwMode="auto">
          <a:xfrm>
            <a:off x="4713288" y="2614613"/>
            <a:ext cx="40068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solidFill>
                  <a:schemeClr val="bg1"/>
                </a:solidFill>
              </a:rPr>
              <a:t>B(min D(Vi\S) &gt;&gt; α) = i</a:t>
            </a:r>
          </a:p>
        </p:txBody>
      </p:sp>
      <p:sp>
        <p:nvSpPr>
          <p:cNvPr id="39063" name="Text Box 151"/>
          <p:cNvSpPr txBox="1">
            <a:spLocks noChangeArrowheads="1"/>
          </p:cNvSpPr>
          <p:nvPr/>
        </p:nvSpPr>
        <p:spPr bwMode="auto">
          <a:xfrm>
            <a:off x="4716463" y="3254375"/>
            <a:ext cx="4600575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>
                <a:solidFill>
                  <a:schemeClr val="bg1"/>
                </a:solidFill>
              </a:rPr>
              <a:t>min D(V\S) = min d(V\S) is nondecreasing</a:t>
            </a:r>
          </a:p>
        </p:txBody>
      </p:sp>
      <p:grpSp>
        <p:nvGrpSpPr>
          <p:cNvPr id="8" name="Group 154"/>
          <p:cNvGrpSpPr>
            <a:grpSpLocks/>
          </p:cNvGrpSpPr>
          <p:nvPr/>
        </p:nvGrpSpPr>
        <p:grpSpPr bwMode="auto">
          <a:xfrm>
            <a:off x="3851275" y="4724400"/>
            <a:ext cx="360363" cy="366713"/>
            <a:chOff x="2880" y="3566"/>
            <a:chExt cx="227" cy="231"/>
          </a:xfrm>
        </p:grpSpPr>
        <p:sp>
          <p:nvSpPr>
            <p:cNvPr id="33826" name="Oval 152"/>
            <p:cNvSpPr>
              <a:spLocks noChangeArrowheads="1"/>
            </p:cNvSpPr>
            <p:nvPr/>
          </p:nvSpPr>
          <p:spPr bwMode="auto">
            <a:xfrm>
              <a:off x="2880" y="3566"/>
              <a:ext cx="227" cy="22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/>
            </a:p>
          </p:txBody>
        </p:sp>
        <p:sp>
          <p:nvSpPr>
            <p:cNvPr id="33827" name="Text Box 153"/>
            <p:cNvSpPr txBox="1">
              <a:spLocks noChangeArrowheads="1"/>
            </p:cNvSpPr>
            <p:nvPr/>
          </p:nvSpPr>
          <p:spPr bwMode="auto">
            <a:xfrm>
              <a:off x="2880" y="356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30811" name="Text Box 91"/>
          <p:cNvSpPr txBox="1">
            <a:spLocks noChangeArrowheads="1"/>
          </p:cNvSpPr>
          <p:nvPr/>
        </p:nvSpPr>
        <p:spPr bwMode="auto">
          <a:xfrm>
            <a:off x="6516688" y="4832350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0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" name="Text Box 135"/>
          <p:cNvSpPr txBox="1">
            <a:spLocks noChangeArrowheads="1"/>
          </p:cNvSpPr>
          <p:nvPr/>
        </p:nvSpPr>
        <p:spPr bwMode="auto">
          <a:xfrm>
            <a:off x="5435600" y="5084763"/>
            <a:ext cx="3778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/>
              <a:t>…</a:t>
            </a:r>
          </a:p>
        </p:txBody>
      </p:sp>
      <p:sp>
        <p:nvSpPr>
          <p:cNvPr id="3" name="Line 126"/>
          <p:cNvSpPr>
            <a:spLocks noChangeShapeType="1"/>
          </p:cNvSpPr>
          <p:nvPr/>
        </p:nvSpPr>
        <p:spPr bwMode="auto">
          <a:xfrm>
            <a:off x="5940425" y="4868863"/>
            <a:ext cx="0" cy="638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4" name="Text Box 135"/>
          <p:cNvSpPr txBox="1">
            <a:spLocks noChangeArrowheads="1"/>
          </p:cNvSpPr>
          <p:nvPr/>
        </p:nvSpPr>
        <p:spPr bwMode="auto">
          <a:xfrm>
            <a:off x="5435600" y="4724400"/>
            <a:ext cx="3778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TW" sz="240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02 -0.00208 L 0.0368 -0.0037 " pathEditMode="relative" rAng="0" ptsTypes="AA">
                                      <p:cBhvr>
                                        <p:cTn id="6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39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8 -0.0037 L 0.09236 -0.003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34" grpId="0" animBg="1"/>
      <p:bldP spid="39035" grpId="0" animBg="1"/>
      <p:bldP spid="39036" grpId="0" animBg="1"/>
      <p:bldP spid="39037" grpId="0" animBg="1"/>
      <p:bldP spid="39038" grpId="0" animBg="1"/>
      <p:bldP spid="39039" grpId="0" animBg="1"/>
      <p:bldP spid="39040" grpId="0" animBg="1"/>
      <p:bldP spid="39041" grpId="0"/>
      <p:bldP spid="39042" grpId="0"/>
      <p:bldP spid="39043" grpId="0"/>
      <p:bldP spid="39044" grpId="0"/>
      <p:bldP spid="39045" grpId="0"/>
      <p:bldP spid="39046" grpId="0"/>
      <p:bldP spid="39046" grpId="1"/>
      <p:bldP spid="39047" grpId="0"/>
      <p:bldP spid="39047" grpId="1"/>
      <p:bldP spid="39048" grpId="0" animBg="1"/>
      <p:bldP spid="39049" grpId="0" animBg="1"/>
      <p:bldP spid="39050" grpId="0"/>
      <p:bldP spid="39051" grpId="0"/>
      <p:bldP spid="39051" grpId="1"/>
      <p:bldP spid="39052" grpId="0"/>
      <p:bldP spid="39052" grpId="1"/>
      <p:bldP spid="39054" grpId="0"/>
      <p:bldP spid="39054" grpId="1"/>
      <p:bldP spid="39054" grpId="2"/>
      <p:bldP spid="39059" grpId="0"/>
      <p:bldP spid="39061" grpId="0"/>
      <p:bldP spid="39061" grpId="1"/>
      <p:bldP spid="39062" grpId="0"/>
      <p:bldP spid="39062" grpId="1"/>
      <p:bldP spid="39063" grpId="0"/>
      <p:bldP spid="30811" grpId="0"/>
      <p:bldP spid="2" grpId="0"/>
      <p:bldP spid="2" grpId="1"/>
      <p:bldP spid="3" grpId="0" animBg="1"/>
      <p:bldP spid="4" grpId="0"/>
      <p:bldP spid="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Outline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Preliminary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Avoiding the Sorting Bottleneck</a:t>
            </a:r>
          </a:p>
          <a:p>
            <a:r>
              <a:rPr lang="en-US" altLang="zh-TW" dirty="0" smtClean="0">
                <a:solidFill>
                  <a:srgbClr val="FFFF00"/>
                </a:solidFill>
              </a:rPr>
              <a:t>The Component Hierarchy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Visiting Minimal Vertices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Towards Linear Time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Hierarchy(1)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4043334" cy="4525963"/>
          </a:xfrm>
        </p:spPr>
        <p:txBody>
          <a:bodyPr rtlCol="0">
            <a:normAutofit/>
          </a:bodyPr>
          <a:lstStyle/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zh-TW" dirty="0" err="1" smtClean="0">
                <a:solidFill>
                  <a:srgbClr val="FFFF00"/>
                </a:solidFill>
              </a:rPr>
              <a:t>G</a:t>
            </a:r>
            <a:r>
              <a:rPr lang="en-US" altLang="zh-TW" baseline="-25000" dirty="0" err="1" smtClean="0">
                <a:solidFill>
                  <a:srgbClr val="FFFF00"/>
                </a:solidFill>
              </a:rPr>
              <a:t>i</a:t>
            </a:r>
            <a:r>
              <a:rPr lang="zh-TW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TW" dirty="0" smtClean="0">
                <a:solidFill>
                  <a:schemeClr val="bg1"/>
                </a:solidFill>
              </a:rPr>
              <a:t>the </a:t>
            </a:r>
            <a:r>
              <a:rPr lang="en-US" altLang="zh-TW" dirty="0" err="1" smtClean="0">
                <a:solidFill>
                  <a:schemeClr val="bg1"/>
                </a:solidFill>
              </a:rPr>
              <a:t>subgraph</a:t>
            </a:r>
            <a:r>
              <a:rPr lang="en-US" altLang="zh-TW" dirty="0" smtClean="0">
                <a:solidFill>
                  <a:schemeClr val="bg1"/>
                </a:solidFill>
              </a:rPr>
              <a:t> of G with l(e) &lt; 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i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zh-TW" dirty="0" smtClean="0">
                <a:solidFill>
                  <a:srgbClr val="FFFF00"/>
                </a:solidFill>
              </a:rPr>
              <a:t>[v]</a:t>
            </a:r>
            <a:r>
              <a:rPr lang="en-US" altLang="zh-TW" baseline="-25000" dirty="0" err="1" smtClean="0">
                <a:solidFill>
                  <a:srgbClr val="FFFF00"/>
                </a:solidFill>
              </a:rPr>
              <a:t>i</a:t>
            </a:r>
            <a:r>
              <a:rPr lang="zh-TW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TW" dirty="0" smtClean="0">
                <a:solidFill>
                  <a:schemeClr val="bg1"/>
                </a:solidFill>
              </a:rPr>
              <a:t>the connected component on level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containing v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zh-TW" dirty="0" smtClean="0">
                <a:solidFill>
                  <a:srgbClr val="FFFF00"/>
                </a:solidFill>
              </a:rPr>
              <a:t>children of [v]</a:t>
            </a:r>
            <a:r>
              <a:rPr lang="en-US" altLang="zh-TW" baseline="-25000" dirty="0" err="1" smtClean="0">
                <a:solidFill>
                  <a:srgbClr val="FFFF00"/>
                </a:solidFill>
              </a:rPr>
              <a:t>i</a:t>
            </a:r>
            <a:r>
              <a:rPr lang="zh-TW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TW" dirty="0" smtClean="0">
                <a:solidFill>
                  <a:schemeClr val="bg1"/>
                </a:solidFill>
              </a:rPr>
              <a:t>[w]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i-1</a:t>
            </a:r>
            <a:r>
              <a:rPr lang="en-US" altLang="zh-TW" dirty="0" smtClean="0">
                <a:solidFill>
                  <a:schemeClr val="bg1"/>
                </a:solidFill>
              </a:rPr>
              <a:t>, w </a:t>
            </a:r>
            <a:r>
              <a:rPr lang="zh-TW" altLang="en-US" dirty="0" smtClean="0">
                <a:solidFill>
                  <a:schemeClr val="bg1"/>
                </a:solidFill>
                <a:latin typeface="Cambria Math"/>
              </a:rPr>
              <a:t>∈ </a:t>
            </a: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endParaRPr lang="en-US" altLang="zh-TW" baseline="-25000" dirty="0" smtClean="0">
              <a:solidFill>
                <a:schemeClr val="bg1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endParaRPr lang="en-US" altLang="zh-TW" baseline="30000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83" name="AutoShape 35"/>
          <p:cNvSpPr>
            <a:spLocks noChangeAspect="1" noChangeArrowheads="1" noTextEdit="1"/>
          </p:cNvSpPr>
          <p:nvPr/>
        </p:nvSpPr>
        <p:spPr bwMode="auto">
          <a:xfrm>
            <a:off x="4714876" y="2143116"/>
            <a:ext cx="3762062" cy="350046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5105287" y="2469571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81" name="Oval 33"/>
          <p:cNvSpPr>
            <a:spLocks noChangeArrowheads="1"/>
          </p:cNvSpPr>
          <p:nvPr/>
        </p:nvSpPr>
        <p:spPr bwMode="auto">
          <a:xfrm>
            <a:off x="7896307" y="2472063"/>
            <a:ext cx="332264" cy="33310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6500797" y="3133280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5952561" y="3790343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6986734" y="3777883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7" name="Oval 29"/>
          <p:cNvSpPr>
            <a:spLocks noChangeArrowheads="1"/>
          </p:cNvSpPr>
          <p:nvPr/>
        </p:nvSpPr>
        <p:spPr bwMode="auto">
          <a:xfrm>
            <a:off x="6475878" y="4438269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6" name="Oval 28"/>
          <p:cNvSpPr>
            <a:spLocks noChangeArrowheads="1"/>
          </p:cNvSpPr>
          <p:nvPr/>
        </p:nvSpPr>
        <p:spPr bwMode="auto">
          <a:xfrm>
            <a:off x="5105287" y="5061275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5" name="Oval 27"/>
          <p:cNvSpPr>
            <a:spLocks noChangeArrowheads="1"/>
          </p:cNvSpPr>
          <p:nvPr/>
        </p:nvSpPr>
        <p:spPr bwMode="auto">
          <a:xfrm>
            <a:off x="7896307" y="5061275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4" name="Oval 26"/>
          <p:cNvSpPr>
            <a:spLocks noChangeArrowheads="1"/>
          </p:cNvSpPr>
          <p:nvPr/>
        </p:nvSpPr>
        <p:spPr bwMode="auto">
          <a:xfrm>
            <a:off x="6475878" y="5061275"/>
            <a:ext cx="332264" cy="332270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3" name="AutoShape 25"/>
          <p:cNvSpPr>
            <a:spLocks noChangeShapeType="1"/>
          </p:cNvSpPr>
          <p:nvPr/>
        </p:nvSpPr>
        <p:spPr bwMode="auto">
          <a:xfrm>
            <a:off x="5455826" y="2635706"/>
            <a:ext cx="2422207" cy="3323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2" name="AutoShape 24"/>
          <p:cNvSpPr>
            <a:spLocks noChangeShapeType="1"/>
          </p:cNvSpPr>
          <p:nvPr/>
        </p:nvSpPr>
        <p:spPr bwMode="auto">
          <a:xfrm>
            <a:off x="8062439" y="2823438"/>
            <a:ext cx="831" cy="2219562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1" name="AutoShape 23"/>
          <p:cNvSpPr>
            <a:spLocks noChangeShapeType="1"/>
          </p:cNvSpPr>
          <p:nvPr/>
        </p:nvSpPr>
        <p:spPr bwMode="auto">
          <a:xfrm>
            <a:off x="5271419" y="2820116"/>
            <a:ext cx="831" cy="2222885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70" name="AutoShape 22"/>
          <p:cNvSpPr>
            <a:spLocks noChangeShapeType="1"/>
          </p:cNvSpPr>
          <p:nvPr/>
        </p:nvSpPr>
        <p:spPr bwMode="auto">
          <a:xfrm>
            <a:off x="5455826" y="5227410"/>
            <a:ext cx="1001777" cy="831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9" name="AutoShape 21"/>
          <p:cNvSpPr>
            <a:spLocks noChangeShapeType="1"/>
          </p:cNvSpPr>
          <p:nvPr/>
        </p:nvSpPr>
        <p:spPr bwMode="auto">
          <a:xfrm>
            <a:off x="6826416" y="5227410"/>
            <a:ext cx="1051616" cy="831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8" name="AutoShape 20"/>
          <p:cNvSpPr>
            <a:spLocks noChangeShapeType="1"/>
          </p:cNvSpPr>
          <p:nvPr/>
        </p:nvSpPr>
        <p:spPr bwMode="auto">
          <a:xfrm flipH="1" flipV="1">
            <a:off x="5388543" y="2771106"/>
            <a:ext cx="1161264" cy="392909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7" name="AutoShape 19"/>
          <p:cNvSpPr>
            <a:spLocks noChangeShapeType="1"/>
          </p:cNvSpPr>
          <p:nvPr/>
        </p:nvSpPr>
        <p:spPr bwMode="auto">
          <a:xfrm flipV="1">
            <a:off x="6235817" y="3434815"/>
            <a:ext cx="313990" cy="386264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6" name="AutoShape 18"/>
          <p:cNvSpPr>
            <a:spLocks noChangeShapeType="1"/>
          </p:cNvSpPr>
          <p:nvPr/>
        </p:nvSpPr>
        <p:spPr bwMode="auto">
          <a:xfrm flipV="1">
            <a:off x="6784053" y="2774429"/>
            <a:ext cx="1161264" cy="389586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5" name="AutoShape 17"/>
          <p:cNvSpPr>
            <a:spLocks noChangeShapeType="1"/>
          </p:cNvSpPr>
          <p:nvPr/>
        </p:nvSpPr>
        <p:spPr bwMode="auto">
          <a:xfrm>
            <a:off x="6784053" y="3434815"/>
            <a:ext cx="251690" cy="373803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4" name="AutoShape 16"/>
          <p:cNvSpPr>
            <a:spLocks noChangeShapeType="1"/>
          </p:cNvSpPr>
          <p:nvPr/>
        </p:nvSpPr>
        <p:spPr bwMode="auto">
          <a:xfrm>
            <a:off x="6235817" y="4091878"/>
            <a:ext cx="289070" cy="377126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3" name="AutoShape 15"/>
          <p:cNvSpPr>
            <a:spLocks noChangeShapeType="1"/>
          </p:cNvSpPr>
          <p:nvPr/>
        </p:nvSpPr>
        <p:spPr bwMode="auto">
          <a:xfrm flipV="1">
            <a:off x="6759133" y="4079418"/>
            <a:ext cx="276610" cy="389586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2" name="AutoShape 14"/>
          <p:cNvSpPr>
            <a:spLocks noChangeShapeType="1"/>
          </p:cNvSpPr>
          <p:nvPr/>
        </p:nvSpPr>
        <p:spPr bwMode="auto">
          <a:xfrm flipV="1">
            <a:off x="6642010" y="4788814"/>
            <a:ext cx="831" cy="254186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8062439" y="3689001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499967" y="2214554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1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786314" y="3689001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749880" y="5293864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</a:t>
            </a: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7177786" y="5227410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1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857981" y="3305230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2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907821" y="4122613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1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063870" y="3306891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1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014030" y="4122613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1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252545" y="2873279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749880" y="2873279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</a:t>
            </a: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679389" y="4705747"/>
            <a:ext cx="485937" cy="4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dirty="0" smtClean="0">
                <a:solidFill>
                  <a:srgbClr val="FFFFFF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3</a:t>
            </a: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000760" y="5786454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FF00"/>
                </a:solidFill>
              </a:rPr>
              <a:t>G</a:t>
            </a:r>
            <a:r>
              <a:rPr lang="en-US" altLang="zh-TW" sz="3600" baseline="-25000" dirty="0" smtClean="0">
                <a:solidFill>
                  <a:srgbClr val="FFFF00"/>
                </a:solidFill>
              </a:rPr>
              <a:t>0</a:t>
            </a:r>
            <a:endParaRPr lang="zh-TW" altLang="en-US" sz="3600" baseline="-25000" dirty="0">
              <a:solidFill>
                <a:srgbClr val="FFFF00"/>
              </a:solidFill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6143636" y="5786454"/>
            <a:ext cx="715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solidFill>
                  <a:srgbClr val="FFFF00"/>
                </a:solidFill>
              </a:rPr>
              <a:t>G</a:t>
            </a:r>
            <a:r>
              <a:rPr lang="en-US" altLang="zh-TW" sz="3600" baseline="-25000" dirty="0" smtClean="0">
                <a:solidFill>
                  <a:srgbClr val="FFFF00"/>
                </a:solidFill>
              </a:rPr>
              <a:t>1</a:t>
            </a:r>
            <a:endParaRPr lang="zh-TW" altLang="en-US" sz="3600" baseline="-25000" dirty="0">
              <a:solidFill>
                <a:srgbClr val="FFFF00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6715140" y="3714752"/>
            <a:ext cx="6429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FFFF00"/>
                </a:solidFill>
              </a:rPr>
              <a:t>v</a:t>
            </a:r>
            <a:endParaRPr lang="zh-TW" altLang="en-US" sz="2500" dirty="0">
              <a:solidFill>
                <a:srgbClr val="FFFF00"/>
              </a:solidFill>
            </a:endParaRPr>
          </a:p>
        </p:txBody>
      </p:sp>
      <p:sp>
        <p:nvSpPr>
          <p:cNvPr id="47" name="橢圓 46"/>
          <p:cNvSpPr/>
          <p:nvPr/>
        </p:nvSpPr>
        <p:spPr>
          <a:xfrm>
            <a:off x="5857884" y="3071810"/>
            <a:ext cx="1571636" cy="178595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文字方塊 47"/>
          <p:cNvSpPr txBox="1"/>
          <p:nvPr/>
        </p:nvSpPr>
        <p:spPr>
          <a:xfrm>
            <a:off x="7429520" y="3214686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FFFF00"/>
                </a:solidFill>
              </a:rPr>
              <a:t>[v]</a:t>
            </a:r>
            <a:r>
              <a:rPr lang="en-US" altLang="zh-TW" sz="2500" baseline="-25000" dirty="0" smtClean="0">
                <a:solidFill>
                  <a:srgbClr val="FFFF00"/>
                </a:solidFill>
              </a:rPr>
              <a:t>1</a:t>
            </a:r>
            <a:endParaRPr lang="zh-TW" altLang="en-US" sz="2500" baseline="-25000" dirty="0">
              <a:solidFill>
                <a:srgbClr val="FFFF00"/>
              </a:solidFill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6286512" y="5786454"/>
            <a:ext cx="715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solidFill>
                  <a:srgbClr val="FFFF00"/>
                </a:solidFill>
              </a:rPr>
              <a:t>G</a:t>
            </a:r>
            <a:r>
              <a:rPr lang="en-US" altLang="zh-TW" sz="3600" baseline="-25000" dirty="0" smtClean="0">
                <a:solidFill>
                  <a:srgbClr val="FFFF00"/>
                </a:solidFill>
              </a:rPr>
              <a:t>2</a:t>
            </a:r>
            <a:endParaRPr lang="zh-TW" altLang="en-US" sz="3600" baseline="-25000" dirty="0">
              <a:solidFill>
                <a:srgbClr val="FFFF00"/>
              </a:solidFill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8215338" y="5143512"/>
            <a:ext cx="3449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 smtClean="0">
                <a:solidFill>
                  <a:srgbClr val="FFFF00"/>
                </a:solidFill>
              </a:rPr>
              <a:t>v</a:t>
            </a:r>
            <a:endParaRPr lang="zh-TW" altLang="en-US" sz="2500" dirty="0">
              <a:solidFill>
                <a:srgbClr val="FFFF00"/>
              </a:solidFill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7072330" y="4786322"/>
            <a:ext cx="64312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 smtClean="0">
                <a:solidFill>
                  <a:srgbClr val="FFFF00"/>
                </a:solidFill>
              </a:rPr>
              <a:t>[v]</a:t>
            </a:r>
            <a:r>
              <a:rPr lang="en-US" altLang="zh-TW" sz="2500" baseline="-25000" dirty="0" smtClean="0">
                <a:solidFill>
                  <a:srgbClr val="FFFF00"/>
                </a:solidFill>
              </a:rPr>
              <a:t>2</a:t>
            </a:r>
            <a:endParaRPr lang="zh-TW" altLang="en-US" sz="2500" baseline="-25000" dirty="0">
              <a:solidFill>
                <a:srgbClr val="FFFF00"/>
              </a:solidFill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6786578" y="4357694"/>
            <a:ext cx="41549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 smtClean="0">
                <a:solidFill>
                  <a:srgbClr val="FFFF00"/>
                </a:solidFill>
              </a:rPr>
              <a:t>w</a:t>
            </a:r>
            <a:endParaRPr lang="zh-TW" altLang="en-US" sz="2500" dirty="0">
              <a:solidFill>
                <a:srgbClr val="FFFF0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7215206" y="4357694"/>
            <a:ext cx="7136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 smtClean="0">
                <a:solidFill>
                  <a:srgbClr val="FFFF00"/>
                </a:solidFill>
              </a:rPr>
              <a:t>[w]</a:t>
            </a:r>
            <a:r>
              <a:rPr lang="en-US" altLang="zh-TW" sz="2500" baseline="-25000" dirty="0" smtClean="0">
                <a:solidFill>
                  <a:srgbClr val="FFFF00"/>
                </a:solidFill>
              </a:rPr>
              <a:t>1</a:t>
            </a:r>
            <a:endParaRPr lang="zh-TW" altLang="en-US" sz="2500" baseline="-25000" dirty="0">
              <a:solidFill>
                <a:srgbClr val="FFFF00"/>
              </a:solidFill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6143636" y="5786454"/>
            <a:ext cx="1343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solidFill>
                  <a:srgbClr val="FFFF00"/>
                </a:solidFill>
              </a:rPr>
              <a:t>G</a:t>
            </a:r>
            <a:r>
              <a:rPr lang="en-US" altLang="zh-TW" sz="3600" baseline="-25000" dirty="0" smtClean="0">
                <a:solidFill>
                  <a:srgbClr val="FFFF00"/>
                </a:solidFill>
              </a:rPr>
              <a:t>3</a:t>
            </a:r>
            <a:r>
              <a:rPr lang="en-US" altLang="zh-TW" sz="3600" dirty="0" smtClean="0">
                <a:solidFill>
                  <a:srgbClr val="FFFF00"/>
                </a:solidFill>
              </a:rPr>
              <a:t>=G</a:t>
            </a:r>
            <a:endParaRPr lang="zh-TW" altLang="en-US" sz="3600" dirty="0">
              <a:solidFill>
                <a:srgbClr val="FFFF00"/>
              </a:solidFill>
            </a:endParaRPr>
          </a:p>
        </p:txBody>
      </p:sp>
      <p:sp>
        <p:nvSpPr>
          <p:cNvPr id="58" name="AutoShape 19"/>
          <p:cNvSpPr>
            <a:spLocks noChangeShapeType="1"/>
          </p:cNvSpPr>
          <p:nvPr/>
        </p:nvSpPr>
        <p:spPr bwMode="auto">
          <a:xfrm flipV="1">
            <a:off x="6215074" y="3429000"/>
            <a:ext cx="313990" cy="386264"/>
          </a:xfrm>
          <a:prstGeom prst="straightConnector1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9" name="AutoShape 19"/>
          <p:cNvSpPr>
            <a:spLocks noChangeShapeType="1"/>
          </p:cNvSpPr>
          <p:nvPr/>
        </p:nvSpPr>
        <p:spPr bwMode="auto">
          <a:xfrm flipH="1" flipV="1">
            <a:off x="6215074" y="4071942"/>
            <a:ext cx="328952" cy="428628"/>
          </a:xfrm>
          <a:prstGeom prst="straightConnector1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0" name="AutoShape 19"/>
          <p:cNvSpPr>
            <a:spLocks noChangeShapeType="1"/>
          </p:cNvSpPr>
          <p:nvPr/>
        </p:nvSpPr>
        <p:spPr bwMode="auto">
          <a:xfrm flipV="1">
            <a:off x="6715140" y="4071942"/>
            <a:ext cx="357190" cy="428628"/>
          </a:xfrm>
          <a:prstGeom prst="straightConnector1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3" grpId="0" animBg="1"/>
      <p:bldP spid="2073" grpId="1" animBg="1"/>
      <p:bldP spid="2072" grpId="0" animBg="1"/>
      <p:bldP spid="2072" grpId="1" animBg="1"/>
      <p:bldP spid="2071" grpId="0" animBg="1"/>
      <p:bldP spid="2071" grpId="1" animBg="1"/>
      <p:bldP spid="2070" grpId="0" animBg="1"/>
      <p:bldP spid="2070" grpId="1" animBg="1"/>
      <p:bldP spid="2069" grpId="0" animBg="1"/>
      <p:bldP spid="2069" grpId="1" animBg="1"/>
      <p:bldP spid="2068" grpId="0" animBg="1"/>
      <p:bldP spid="2068" grpId="1" animBg="1"/>
      <p:bldP spid="2067" grpId="0" animBg="1"/>
      <p:bldP spid="2067" grpId="1" animBg="1"/>
      <p:bldP spid="2066" grpId="0" animBg="1"/>
      <p:bldP spid="2066" grpId="1" animBg="1"/>
      <p:bldP spid="2065" grpId="0" animBg="1"/>
      <p:bldP spid="2065" grpId="1" animBg="1"/>
      <p:bldP spid="2064" grpId="0" animBg="1"/>
      <p:bldP spid="2064" grpId="1" animBg="1"/>
      <p:bldP spid="2063" grpId="0" animBg="1"/>
      <p:bldP spid="2063" grpId="1" animBg="1"/>
      <p:bldP spid="2062" grpId="0" animBg="1"/>
      <p:bldP spid="2062" grpId="1" animBg="1"/>
      <p:bldP spid="43" grpId="0"/>
      <p:bldP spid="43" grpId="1"/>
      <p:bldP spid="44" grpId="0"/>
      <p:bldP spid="44" grpId="1"/>
      <p:bldP spid="46" grpId="0"/>
      <p:bldP spid="46" grpId="1"/>
      <p:bldP spid="47" grpId="0" animBg="1"/>
      <p:bldP spid="47" grpId="1" animBg="1"/>
      <p:bldP spid="47" grpId="2" animBg="1"/>
      <p:bldP spid="47" grpId="3" animBg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Hierarchy(2)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5972160" cy="4525963"/>
          </a:xfrm>
        </p:spPr>
        <p:txBody>
          <a:bodyPr rtlCol="0">
            <a:normAutofit/>
          </a:bodyPr>
          <a:lstStyle/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is a </a:t>
            </a:r>
            <a:r>
              <a:rPr lang="en-US" altLang="zh-TW" dirty="0" smtClean="0">
                <a:solidFill>
                  <a:srgbClr val="FFFF00"/>
                </a:solidFill>
              </a:rPr>
              <a:t>min-child</a:t>
            </a:r>
            <a:r>
              <a:rPr lang="en-US" altLang="zh-TW" dirty="0" smtClean="0">
                <a:solidFill>
                  <a:schemeClr val="bg1"/>
                </a:solidFill>
              </a:rPr>
              <a:t> of 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  <a:br>
              <a:rPr lang="en-US" altLang="zh-TW" dirty="0" smtClean="0">
                <a:solidFill>
                  <a:schemeClr val="bg1"/>
                </a:solidFill>
              </a:rPr>
            </a:br>
            <a:r>
              <a:rPr lang="en-US" altLang="zh-TW" dirty="0" smtClean="0">
                <a:solidFill>
                  <a:schemeClr val="bg1"/>
                </a:solidFill>
              </a:rPr>
              <a:t>if 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=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is </a:t>
            </a:r>
            <a:r>
              <a:rPr lang="en-US" altLang="zh-TW" dirty="0" smtClean="0">
                <a:solidFill>
                  <a:srgbClr val="FFFF00"/>
                </a:solidFill>
              </a:rPr>
              <a:t>minimal</a:t>
            </a:r>
            <a:r>
              <a:rPr lang="en-US" altLang="zh-TW" dirty="0" smtClean="0">
                <a:solidFill>
                  <a:schemeClr val="bg1"/>
                </a:solidFill>
              </a:rPr>
              <a:t> if 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j</a:t>
            </a:r>
            <a:r>
              <a:rPr lang="en-US" altLang="zh-TW" dirty="0" smtClean="0">
                <a:solidFill>
                  <a:schemeClr val="bg1"/>
                </a:solidFill>
              </a:rPr>
              <a:t> is a min-child of 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j+1</a:t>
            </a:r>
            <a:r>
              <a:rPr lang="en-US" altLang="zh-TW" dirty="0" smtClean="0">
                <a:solidFill>
                  <a:schemeClr val="bg1"/>
                </a:solidFill>
              </a:rPr>
              <a:t> for j =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…, b-1</a:t>
            </a:r>
          </a:p>
          <a:p>
            <a:pPr marL="342900" lvl="1" indent="-342900">
              <a:buFont typeface="Arial" charset="0"/>
              <a:buChar char="•"/>
            </a:pPr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pic>
        <p:nvPicPr>
          <p:cNvPr id="4" name="圖片 3" descr="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553" y="3500438"/>
            <a:ext cx="3273370" cy="3213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Hierarchy(3)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7829548" cy="4525963"/>
          </a:xfrm>
        </p:spPr>
        <p:txBody>
          <a:bodyPr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TW" u="sng" dirty="0" err="1" smtClean="0">
                <a:solidFill>
                  <a:schemeClr val="bg1"/>
                </a:solidFill>
              </a:rPr>
              <a:t>Dijkstra’s</a:t>
            </a:r>
            <a:r>
              <a:rPr lang="en-US" altLang="zh-TW" u="sng" dirty="0" smtClean="0">
                <a:solidFill>
                  <a:schemeClr val="bg1"/>
                </a:solidFill>
              </a:rPr>
              <a:t> algorithm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    visit v, if v </a:t>
            </a:r>
            <a:r>
              <a:rPr lang="zh-TW" altLang="en-US" dirty="0" smtClean="0">
                <a:solidFill>
                  <a:schemeClr val="bg1"/>
                </a:solidFill>
                <a:latin typeface="Cambria Math"/>
              </a:rPr>
              <a:t>∈ </a:t>
            </a:r>
            <a:r>
              <a:rPr lang="en-US" altLang="zh-TW" dirty="0" smtClean="0">
                <a:solidFill>
                  <a:schemeClr val="bg1"/>
                </a:solidFill>
              </a:rPr>
              <a:t>V\S minimizes D(v)</a:t>
            </a:r>
          </a:p>
          <a:p>
            <a:pPr>
              <a:spcBef>
                <a:spcPct val="50000"/>
              </a:spcBef>
            </a:pPr>
            <a:r>
              <a:rPr lang="en-US" altLang="zh-TW" sz="2400" dirty="0" smtClean="0">
                <a:solidFill>
                  <a:schemeClr val="bg1"/>
                </a:solidFill>
              </a:rPr>
              <a:t>For all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400" dirty="0" smtClean="0">
                <a:solidFill>
                  <a:schemeClr val="bg1"/>
                </a:solidFill>
              </a:rPr>
              <a:t> , min D([v]</a:t>
            </a:r>
            <a:r>
              <a:rPr lang="en-US" altLang="zh-TW" sz="24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4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4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400" dirty="0" smtClean="0">
                <a:solidFill>
                  <a:schemeClr val="bg1"/>
                </a:solidFill>
              </a:rPr>
              <a:t> = min D([v]</a:t>
            </a:r>
            <a:r>
              <a:rPr lang="en-US" altLang="zh-TW" sz="2400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sz="24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4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400" dirty="0" smtClean="0">
                <a:solidFill>
                  <a:schemeClr val="bg1"/>
                </a:solidFill>
              </a:rPr>
              <a:t> =  D(v) &gt;&gt;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400" dirty="0" smtClean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400" dirty="0" smtClean="0">
                <a:solidFill>
                  <a:schemeClr val="bg1"/>
                </a:solidFill>
                <a:sym typeface="Wingdings" pitchFamily="2" charset="2"/>
              </a:rPr>
              <a:t>	</a:t>
            </a:r>
            <a:r>
              <a:rPr lang="en-US" altLang="zh-TW" sz="2400" dirty="0" smtClean="0">
                <a:solidFill>
                  <a:srgbClr val="FFFF00"/>
                </a:solidFill>
                <a:sym typeface="Wingdings" pitchFamily="2" charset="2"/>
              </a:rPr>
              <a:t></a:t>
            </a:r>
            <a:r>
              <a:rPr lang="en-US" altLang="zh-TW" sz="2400" dirty="0" smtClean="0">
                <a:solidFill>
                  <a:srgbClr val="FFFF00"/>
                </a:solidFill>
              </a:rPr>
              <a:t> [v]</a:t>
            </a:r>
            <a:r>
              <a:rPr lang="en-US" altLang="zh-TW" sz="2400" baseline="-25000" dirty="0" smtClean="0">
                <a:solidFill>
                  <a:srgbClr val="FFFF00"/>
                </a:solidFill>
              </a:rPr>
              <a:t>0</a:t>
            </a:r>
            <a:r>
              <a:rPr lang="en-US" altLang="zh-TW" sz="2400" dirty="0" smtClean="0">
                <a:solidFill>
                  <a:srgbClr val="FFFF00"/>
                </a:solidFill>
              </a:rPr>
              <a:t> minimal</a:t>
            </a:r>
          </a:p>
          <a:p>
            <a:pPr marL="342900" lvl="1" indent="-342900">
              <a:buFont typeface="Arial" charset="0"/>
              <a:buChar char="•"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en-US" altLang="zh-TW" dirty="0" smtClean="0">
                <a:solidFill>
                  <a:srgbClr val="FFFF00"/>
                </a:solidFill>
              </a:rPr>
              <a:t>min D(v) = d(v)   </a:t>
            </a:r>
            <a:r>
              <a:rPr lang="en-US" altLang="zh-TW" dirty="0" smtClean="0">
                <a:solidFill>
                  <a:srgbClr val="FFFF00"/>
                </a:solidFill>
                <a:sym typeface="Wingdings" pitchFamily="2" charset="2"/>
              </a:rPr>
              <a:t>  </a:t>
            </a:r>
            <a:r>
              <a:rPr lang="en-US" altLang="zh-TW" dirty="0" smtClean="0">
                <a:solidFill>
                  <a:srgbClr val="FFFF00"/>
                </a:solidFill>
              </a:rPr>
              <a:t>[v]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0</a:t>
            </a:r>
            <a:r>
              <a:rPr lang="en-US" altLang="zh-TW" dirty="0" smtClean="0">
                <a:solidFill>
                  <a:srgbClr val="FFFF00"/>
                </a:solidFill>
              </a:rPr>
              <a:t> minimal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zh-TW" dirty="0" smtClean="0">
                <a:solidFill>
                  <a:srgbClr val="FF0000"/>
                </a:solidFill>
              </a:rPr>
              <a:t>D(v) = d(v)           </a:t>
            </a:r>
            <a:r>
              <a:rPr lang="en-US" altLang="zh-TW" dirty="0" smtClean="0">
                <a:solidFill>
                  <a:srgbClr val="FF0000"/>
                </a:solidFill>
                <a:sym typeface="Wingdings" pitchFamily="2" charset="2"/>
              </a:rPr>
              <a:t> </a:t>
            </a:r>
            <a:r>
              <a:rPr lang="en-US" altLang="zh-TW" dirty="0" smtClean="0">
                <a:solidFill>
                  <a:srgbClr val="FF0000"/>
                </a:solidFill>
              </a:rPr>
              <a:t> [v]</a:t>
            </a:r>
            <a:r>
              <a:rPr lang="en-US" altLang="zh-TW" baseline="-25000" dirty="0" smtClean="0">
                <a:solidFill>
                  <a:srgbClr val="FF0000"/>
                </a:solidFill>
              </a:rPr>
              <a:t>0</a:t>
            </a:r>
            <a:r>
              <a:rPr lang="en-US" altLang="zh-TW" dirty="0" smtClean="0">
                <a:solidFill>
                  <a:srgbClr val="FF0000"/>
                </a:solidFill>
              </a:rPr>
              <a:t> minimal</a:t>
            </a:r>
          </a:p>
          <a:p>
            <a:pPr marL="342900" lvl="1" indent="-342900">
              <a:buFont typeface="Arial" charset="0"/>
              <a:buChar char="•"/>
            </a:pPr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3668707"/>
          </a:xfrm>
        </p:spPr>
        <p:txBody>
          <a:bodyPr rtlCol="0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zh-TW" sz="3500" u="sng" dirty="0" smtClean="0">
                <a:solidFill>
                  <a:srgbClr val="66FF66"/>
                </a:solidFill>
                <a:latin typeface="+mj-lt"/>
              </a:rPr>
              <a:t>Lemma 5.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	If v </a:t>
            </a:r>
            <a:r>
              <a:rPr lang="zh-TW" altLang="en-US" sz="2800" dirty="0" smtClean="0">
                <a:solidFill>
                  <a:schemeClr val="bg1"/>
                </a:solidFill>
              </a:rPr>
              <a:t>∉ </a:t>
            </a:r>
            <a:r>
              <a:rPr lang="en-US" altLang="zh-TW" sz="2800" dirty="0" smtClean="0">
                <a:solidFill>
                  <a:schemeClr val="bg1"/>
                </a:solidFill>
              </a:rPr>
              <a:t>S ,[v]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</a:rPr>
              <a:t>is minimal, and </a:t>
            </a:r>
            <a:r>
              <a:rPr lang="en-US" altLang="zh-TW" sz="28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≤ j ≤ w, 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    min D([v]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j-1 = min D([v]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j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j-1 .</a:t>
            </a:r>
          </a:p>
          <a:p>
            <a:pPr>
              <a:spcBef>
                <a:spcPct val="50000"/>
              </a:spcBef>
              <a:buNone/>
            </a:pPr>
            <a:endParaRPr lang="en-US" altLang="zh-TW" sz="2800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 	if j = </a:t>
            </a:r>
            <a:r>
              <a:rPr lang="en-US" altLang="zh-TW" sz="28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 </a:t>
            </a:r>
            <a:r>
              <a:rPr lang="en-US" altLang="zh-TW" sz="2800" dirty="0" smtClean="0">
                <a:solidFill>
                  <a:schemeClr val="bg1"/>
                </a:solidFill>
                <a:sym typeface="Wingdings" pitchFamily="2" charset="2"/>
              </a:rPr>
              <a:t>  trivial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  <a:sym typeface="Wingdings" pitchFamily="2" charset="2"/>
              </a:rPr>
              <a:t>  	if j &gt; </a:t>
            </a:r>
            <a:r>
              <a:rPr lang="en-US" altLang="zh-TW" sz="2800" dirty="0" err="1" smtClean="0">
                <a:solidFill>
                  <a:schemeClr val="bg1"/>
                </a:solidFill>
                <a:sym typeface="Wingdings" pitchFamily="2" charset="2"/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  <a:sym typeface="Wingdings" pitchFamily="2" charset="2"/>
              </a:rPr>
              <a:t>,  </a:t>
            </a:r>
            <a:r>
              <a:rPr lang="en-US" altLang="zh-TW" sz="2800" dirty="0" smtClean="0">
                <a:solidFill>
                  <a:schemeClr val="bg1"/>
                </a:solidFill>
              </a:rPr>
              <a:t>min D([v]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j - 1 </a:t>
            </a:r>
            <a:r>
              <a:rPr lang="en-US" altLang="zh-TW" sz="2800" dirty="0" smtClean="0">
                <a:solidFill>
                  <a:srgbClr val="FFFF00"/>
                </a:solidFill>
              </a:rPr>
              <a:t>=</a:t>
            </a:r>
            <a:r>
              <a:rPr lang="en-US" altLang="zh-TW" sz="2800" dirty="0" smtClean="0">
                <a:solidFill>
                  <a:schemeClr val="bg1"/>
                </a:solidFill>
              </a:rPr>
              <a:t> min D([v]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j-1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j - 1 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		     </a:t>
            </a:r>
            <a:r>
              <a:rPr lang="en-US" altLang="zh-TW" sz="2800" dirty="0" smtClean="0">
                <a:solidFill>
                  <a:srgbClr val="FFFF00"/>
                </a:solidFill>
              </a:rPr>
              <a:t>=</a:t>
            </a:r>
            <a:r>
              <a:rPr lang="en-US" altLang="zh-TW" sz="2800" dirty="0" smtClean="0">
                <a:solidFill>
                  <a:schemeClr val="bg1"/>
                </a:solidFill>
              </a:rPr>
              <a:t> min D([v]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j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j - 1 .</a:t>
            </a:r>
          </a:p>
          <a:p>
            <a:pPr>
              <a:spcBef>
                <a:spcPct val="50000"/>
              </a:spcBef>
              <a:buNone/>
            </a:pPr>
            <a:endParaRPr lang="en-US" altLang="zh-TW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Hierarchy(5)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285860"/>
            <a:ext cx="8043862" cy="4811715"/>
          </a:xfrm>
        </p:spPr>
        <p:txBody>
          <a:bodyPr rtlCol="0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zh-TW" u="sng" dirty="0" smtClean="0">
                <a:solidFill>
                  <a:srgbClr val="66FF66"/>
                </a:solidFill>
                <a:latin typeface="+mj-lt"/>
              </a:rPr>
              <a:t>Lemma 8.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     If v </a:t>
            </a:r>
            <a:r>
              <a:rPr lang="zh-TW" altLang="en-US" sz="2800" dirty="0" smtClean="0">
                <a:solidFill>
                  <a:schemeClr val="bg1"/>
                </a:solidFill>
              </a:rPr>
              <a:t>∉ </a:t>
            </a:r>
            <a:r>
              <a:rPr lang="en-US" altLang="zh-TW" sz="2800" dirty="0" smtClean="0">
                <a:solidFill>
                  <a:schemeClr val="bg1"/>
                </a:solidFill>
              </a:rPr>
              <a:t>S and 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</a:rPr>
              <a:t>is minimal, min D([v]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= min d([v]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). In particular, D(v) = d(v) if [v]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0 </a:t>
            </a:r>
            <a:r>
              <a:rPr lang="en-US" altLang="zh-TW" sz="2800" dirty="0" smtClean="0">
                <a:solidFill>
                  <a:schemeClr val="bg1"/>
                </a:solidFill>
              </a:rPr>
              <a:t>= {v} is minimal.</a:t>
            </a:r>
          </a:p>
          <a:p>
            <a:pPr marL="342900" lvl="1" indent="-342900">
              <a:spcBef>
                <a:spcPct val="50000"/>
              </a:spcBef>
              <a:buFont typeface="Arial" charset="0"/>
              <a:buChar char="•"/>
            </a:pPr>
            <a:r>
              <a:rPr lang="en-US" altLang="zh-TW" sz="3200" u="sng" dirty="0" smtClean="0">
                <a:solidFill>
                  <a:srgbClr val="66FF66"/>
                </a:solidFill>
                <a:latin typeface="+mj-lt"/>
              </a:rPr>
              <a:t>Lemma 6.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Suppose  v </a:t>
            </a:r>
            <a:r>
              <a:rPr lang="zh-TW" altLang="en-US" dirty="0" smtClean="0">
                <a:solidFill>
                  <a:schemeClr val="bg1"/>
                </a:solidFill>
              </a:rPr>
              <a:t>∉ </a:t>
            </a:r>
            <a:r>
              <a:rPr lang="en-US" altLang="zh-TW" dirty="0" smtClean="0">
                <a:solidFill>
                  <a:schemeClr val="bg1"/>
                </a:solidFill>
              </a:rPr>
              <a:t>S and there is a shortest path to v where the first vertex u outside S is in 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. 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Then d(v) </a:t>
            </a:r>
            <a:r>
              <a:rPr lang="en-US" altLang="zh-TW" dirty="0" smtClean="0">
                <a:solidFill>
                  <a:schemeClr val="bg1"/>
                </a:solidFill>
                <a:latin typeface="Cambria Math"/>
                <a:ea typeface="Cambria Math"/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. </a:t>
            </a:r>
          </a:p>
          <a:p>
            <a:pPr marL="342900" lvl="1" indent="-342900">
              <a:spcBef>
                <a:spcPct val="50000"/>
              </a:spcBef>
              <a:buFont typeface="Arial" charset="0"/>
              <a:buChar char="•"/>
            </a:pPr>
            <a:r>
              <a:rPr lang="en-US" altLang="zh-TW" sz="3200" u="sng" dirty="0" smtClean="0">
                <a:solidFill>
                  <a:srgbClr val="66FF66"/>
                </a:solidFill>
                <a:latin typeface="+mj-lt"/>
              </a:rPr>
              <a:t>Lemma 7.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Suppose  v </a:t>
            </a:r>
            <a:r>
              <a:rPr lang="zh-TW" altLang="en-US" dirty="0" smtClean="0">
                <a:solidFill>
                  <a:schemeClr val="bg1"/>
                </a:solidFill>
              </a:rPr>
              <a:t>∉ </a:t>
            </a:r>
            <a:r>
              <a:rPr lang="en-US" altLang="zh-TW" dirty="0" smtClean="0">
                <a:solidFill>
                  <a:schemeClr val="bg1"/>
                </a:solidFill>
              </a:rPr>
              <a:t>S and 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 </a:t>
            </a:r>
            <a:r>
              <a:rPr lang="en-US" altLang="zh-TW" dirty="0" smtClean="0">
                <a:solidFill>
                  <a:schemeClr val="bg1"/>
                </a:solidFill>
              </a:rPr>
              <a:t> is minimal. If there is no shortest path to v where the first vertex outside S is in 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. Then d(v)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&gt;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i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Hierarchy(6)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740277"/>
          </a:xfrm>
        </p:spPr>
        <p:txBody>
          <a:bodyPr rtlCol="0">
            <a:normAutofit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en-US" altLang="zh-TW" sz="3200" u="sng" dirty="0" smtClean="0">
                <a:solidFill>
                  <a:srgbClr val="66FF66"/>
                </a:solidFill>
                <a:latin typeface="+mj-lt"/>
              </a:rPr>
              <a:t>Lemma  6.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Suppose  v </a:t>
            </a:r>
            <a:r>
              <a:rPr lang="zh-TW" altLang="en-US" dirty="0" smtClean="0">
                <a:solidFill>
                  <a:schemeClr val="bg1"/>
                </a:solidFill>
              </a:rPr>
              <a:t>∉ </a:t>
            </a:r>
            <a:r>
              <a:rPr lang="en-US" altLang="zh-TW" dirty="0" smtClean="0">
                <a:solidFill>
                  <a:schemeClr val="bg1"/>
                </a:solidFill>
              </a:rPr>
              <a:t>S and there is a shortest path to v where the first vertex u outside S is in 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.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Then d(v) </a:t>
            </a:r>
            <a:r>
              <a:rPr lang="en-US" altLang="zh-TW" dirty="0" smtClean="0">
                <a:solidFill>
                  <a:schemeClr val="bg1"/>
                </a:solidFill>
                <a:latin typeface="Cambria Math"/>
                <a:ea typeface="Cambria Math"/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. </a:t>
            </a:r>
          </a:p>
          <a:p>
            <a:pPr marL="342900" lvl="1" indent="-342900"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	u is </a:t>
            </a:r>
            <a:r>
              <a:rPr lang="en-US" altLang="zh-TW" dirty="0" err="1" smtClean="0">
                <a:solidFill>
                  <a:schemeClr val="bg1"/>
                </a:solidFill>
              </a:rPr>
              <a:t>th</a:t>
            </a:r>
            <a:r>
              <a:rPr lang="en-US" altLang="zh-TW" dirty="0" smtClean="0">
                <a:solidFill>
                  <a:schemeClr val="bg1"/>
                </a:solidFill>
              </a:rPr>
              <a:t> first vertex outside S  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 D(u) </a:t>
            </a:r>
            <a:r>
              <a:rPr lang="en-US" altLang="zh-TW" dirty="0" smtClean="0">
                <a:solidFill>
                  <a:srgbClr val="FFFF00"/>
                </a:solidFill>
                <a:sym typeface="Wingdings" pitchFamily="2" charset="2"/>
              </a:rPr>
              <a:t>≤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d(v)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 	u </a:t>
            </a:r>
            <a:r>
              <a:rPr lang="zh-TW" altLang="en-US" dirty="0" smtClean="0">
                <a:solidFill>
                  <a:schemeClr val="bg1"/>
                </a:solidFill>
              </a:rPr>
              <a:t>∈ </a:t>
            </a: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zh-TW" altLang="en-US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  d(v) </a:t>
            </a:r>
            <a:r>
              <a:rPr lang="en-US" altLang="zh-TW" dirty="0" smtClean="0">
                <a:solidFill>
                  <a:srgbClr val="FFFF00"/>
                </a:solidFill>
                <a:sym typeface="Wingdings" pitchFamily="2" charset="2"/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D(u) </a:t>
            </a:r>
            <a:r>
              <a:rPr lang="en-US" altLang="zh-TW" dirty="0" smtClean="0">
                <a:solidFill>
                  <a:srgbClr val="FFFF00"/>
                </a:solidFill>
                <a:sym typeface="Wingdings" pitchFamily="2" charset="2"/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Outline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</a:rPr>
              <a:t>Introduction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Preliminary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Avoiding the Sorting Bottleneck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Hierarchy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Visiting Minimal Vertices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Towards Linear Time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Hierarchy(7)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428736"/>
            <a:ext cx="8043862" cy="5072098"/>
          </a:xfrm>
        </p:spPr>
        <p:txBody>
          <a:bodyPr rtlCol="0">
            <a:normAutofit fontScale="92500" lnSpcReduction="20000"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en-US" altLang="zh-TW" sz="3500" u="sng" dirty="0" smtClean="0">
                <a:solidFill>
                  <a:srgbClr val="66FF66"/>
                </a:solidFill>
                <a:latin typeface="+mj-lt"/>
              </a:rPr>
              <a:t>Lemma 7.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Suppose  v </a:t>
            </a:r>
            <a:r>
              <a:rPr lang="zh-TW" altLang="en-US" dirty="0" smtClean="0">
                <a:solidFill>
                  <a:schemeClr val="bg1"/>
                </a:solidFill>
              </a:rPr>
              <a:t>∉ </a:t>
            </a:r>
            <a:r>
              <a:rPr lang="en-US" altLang="zh-TW" dirty="0" smtClean="0">
                <a:solidFill>
                  <a:schemeClr val="bg1"/>
                </a:solidFill>
              </a:rPr>
              <a:t>S and 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 </a:t>
            </a:r>
            <a:r>
              <a:rPr lang="en-US" altLang="zh-TW" dirty="0" smtClean="0">
                <a:solidFill>
                  <a:schemeClr val="bg1"/>
                </a:solidFill>
              </a:rPr>
              <a:t> is minimal. If there is no shortest path to v where the first vertex outside S is in 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. Then d(v)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&gt;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. </a:t>
            </a:r>
          </a:p>
          <a:p>
            <a:pPr marL="342900" lvl="1" indent="-342900"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	If u </a:t>
            </a:r>
            <a:r>
              <a:rPr lang="zh-TW" altLang="en-US" dirty="0" smtClean="0">
                <a:solidFill>
                  <a:schemeClr val="bg1"/>
                </a:solidFill>
              </a:rPr>
              <a:t>∉ </a:t>
            </a: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dirty="0" smtClean="0">
                <a:solidFill>
                  <a:schemeClr val="bg1"/>
                </a:solidFill>
              </a:rPr>
              <a:t>, d(v)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+ 1 </a:t>
            </a:r>
            <a:r>
              <a:rPr lang="en-US" altLang="zh-TW" dirty="0" smtClean="0">
                <a:solidFill>
                  <a:srgbClr val="FFFF00"/>
                </a:solidFill>
              </a:rPr>
              <a:t>&gt;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+ 1                      		</a:t>
            </a:r>
            <a:r>
              <a:rPr lang="en-US" altLang="zh-TW" dirty="0" smtClean="0">
                <a:solidFill>
                  <a:srgbClr val="FFFF00"/>
                </a:solidFill>
              </a:rPr>
              <a:t>=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i+1               (induction)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			 </a:t>
            </a:r>
            <a:r>
              <a:rPr lang="en-US" altLang="zh-TW" dirty="0" smtClean="0">
                <a:solidFill>
                  <a:schemeClr val="bg1"/>
                </a:solidFill>
              </a:rPr>
              <a:t>d(v)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</a:rPr>
              <a:t>&gt;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  <a:endParaRPr lang="en-US" altLang="zh-TW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	</a:t>
            </a:r>
            <a:r>
              <a:rPr lang="en-US" altLang="zh-TW" dirty="0" smtClean="0">
                <a:solidFill>
                  <a:schemeClr val="bg1"/>
                </a:solidFill>
              </a:rPr>
              <a:t>If u </a:t>
            </a:r>
            <a:r>
              <a:rPr lang="zh-TW" altLang="en-US" dirty="0" smtClean="0">
                <a:solidFill>
                  <a:schemeClr val="bg1"/>
                </a:solidFill>
              </a:rPr>
              <a:t>∈ </a:t>
            </a: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dirty="0" smtClean="0">
                <a:solidFill>
                  <a:schemeClr val="bg1"/>
                </a:solidFill>
              </a:rPr>
              <a:t>, D(u)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 </a:t>
            </a:r>
            <a:r>
              <a:rPr lang="en-US" altLang="zh-TW" dirty="0" smtClean="0">
                <a:solidFill>
                  <a:srgbClr val="FFFF00"/>
                </a:solidFill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	but u </a:t>
            </a:r>
            <a:r>
              <a:rPr lang="zh-TW" altLang="en-US" dirty="0" smtClean="0">
                <a:solidFill>
                  <a:schemeClr val="bg1"/>
                </a:solidFill>
              </a:rPr>
              <a:t>∉ </a:t>
            </a: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dist(u , v) </a:t>
            </a:r>
            <a:r>
              <a:rPr lang="en-US" altLang="zh-TW" dirty="0" smtClean="0">
                <a:solidFill>
                  <a:srgbClr val="FFFF00"/>
                </a:solidFill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</a:rPr>
              <a:t> 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.  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                        d(v)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</a:rPr>
              <a:t>=</a:t>
            </a:r>
            <a:r>
              <a:rPr lang="en-US" altLang="zh-TW" dirty="0" smtClean="0">
                <a:solidFill>
                  <a:schemeClr val="bg1"/>
                </a:solidFill>
              </a:rPr>
              <a:t> (D(u)+ dist(u , v))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                                        </a:t>
            </a:r>
            <a:r>
              <a:rPr lang="en-US" altLang="zh-TW" dirty="0" smtClean="0">
                <a:solidFill>
                  <a:srgbClr val="FFFF00"/>
                </a:solidFill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Component Hierarchy(8)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329614" cy="4811715"/>
          </a:xfrm>
        </p:spPr>
        <p:txBody>
          <a:bodyPr rtlCol="0"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altLang="zh-TW" u="sng" dirty="0" smtClean="0">
                <a:solidFill>
                  <a:srgbClr val="66FF66"/>
                </a:solidFill>
                <a:latin typeface="+mj-lt"/>
              </a:rPr>
              <a:t>Lemma 8.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     If v </a:t>
            </a:r>
            <a:r>
              <a:rPr lang="zh-TW" altLang="en-US" sz="2800" dirty="0" smtClean="0">
                <a:solidFill>
                  <a:schemeClr val="bg1"/>
                </a:solidFill>
                <a:latin typeface="Cambria Math"/>
              </a:rPr>
              <a:t>∉ </a:t>
            </a:r>
            <a:r>
              <a:rPr lang="en-US" altLang="zh-TW" sz="2800" dirty="0" smtClean="0">
                <a:solidFill>
                  <a:schemeClr val="bg1"/>
                </a:solidFill>
              </a:rPr>
              <a:t>S and 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</a:rPr>
              <a:t>is minimal, min D([v]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= min d([v]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).</a:t>
            </a:r>
          </a:p>
          <a:p>
            <a:pPr>
              <a:spcBef>
                <a:spcPct val="50000"/>
              </a:spcBef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	In particular, D(v) = d(v) if [v]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0 </a:t>
            </a:r>
            <a:r>
              <a:rPr lang="en-US" altLang="zh-TW" sz="2800" dirty="0" smtClean="0">
                <a:solidFill>
                  <a:schemeClr val="bg1"/>
                </a:solidFill>
              </a:rPr>
              <a:t>= {v} is minimal.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  <a:latin typeface="Cambria Math"/>
              </a:rPr>
              <a:t>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	D(w) </a:t>
            </a:r>
            <a:r>
              <a:rPr lang="en-US" altLang="zh-TW" dirty="0" smtClean="0">
                <a:solidFill>
                  <a:srgbClr val="FFFF00"/>
                </a:solidFill>
              </a:rPr>
              <a:t>≥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d(w) for all w  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zh-TW" dirty="0" smtClean="0">
                <a:solidFill>
                  <a:schemeClr val="bg1"/>
                </a:solidFill>
              </a:rPr>
              <a:t>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</a:t>
            </a:r>
            <a:r>
              <a:rPr lang="en-US" altLang="zh-TW" dirty="0" smtClean="0">
                <a:solidFill>
                  <a:srgbClr val="FFFF00"/>
                </a:solidFill>
              </a:rPr>
              <a:t>≥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	v is an arbitrary vertex in [v]</a:t>
            </a:r>
            <a:r>
              <a:rPr lang="en-US" altLang="zh-TW" baseline="-25000" dirty="0" err="1" smtClean="0">
                <a:solidFill>
                  <a:schemeClr val="bg1"/>
                </a:solidFill>
                <a:sym typeface="Wingdings" pitchFamily="2" charset="2"/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, 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				show that  d(v)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</a:rPr>
              <a:t>≥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min </a:t>
            </a:r>
            <a:r>
              <a:rPr lang="en-US" altLang="zh-TW" dirty="0" smtClean="0">
                <a:solidFill>
                  <a:schemeClr val="bg1"/>
                </a:solidFill>
              </a:rPr>
              <a:t>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  <a:endParaRPr lang="en-US" altLang="zh-TW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 	</a:t>
            </a:r>
            <a:r>
              <a:rPr lang="en-US" altLang="zh-TW" dirty="0" smtClean="0">
                <a:solidFill>
                  <a:schemeClr val="bg1"/>
                </a:solidFill>
              </a:rPr>
              <a:t>If u </a:t>
            </a:r>
            <a:r>
              <a:rPr lang="zh-TW" altLang="en-US" dirty="0" smtClean="0">
                <a:solidFill>
                  <a:schemeClr val="bg1"/>
                </a:solidFill>
              </a:rPr>
              <a:t>∈ </a:t>
            </a: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  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 Lemma  6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	If u </a:t>
            </a:r>
            <a:r>
              <a:rPr lang="zh-TW" altLang="en-US" dirty="0" smtClean="0">
                <a:solidFill>
                  <a:schemeClr val="bg1"/>
                </a:solidFill>
              </a:rPr>
              <a:t>∉ </a:t>
            </a: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  </a:t>
            </a:r>
            <a:r>
              <a:rPr lang="en-US" altLang="zh-TW" dirty="0" smtClean="0">
                <a:solidFill>
                  <a:schemeClr val="bg1"/>
                </a:solidFill>
                <a:sym typeface="Wingdings" pitchFamily="2" charset="2"/>
              </a:rPr>
              <a:t> Lemma 7 </a:t>
            </a:r>
            <a:r>
              <a:rPr lang="en-US" altLang="zh-TW" dirty="0" smtClean="0">
                <a:solidFill>
                  <a:schemeClr val="bg1"/>
                </a:solidFill>
              </a:rPr>
              <a:t>d(v) ≫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rgbClr val="FFFF00"/>
                </a:solidFill>
              </a:rPr>
              <a:t>&gt;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≫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.</a:t>
            </a:r>
          </a:p>
          <a:p>
            <a:pPr marL="342900" lvl="1" indent="-342900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                            </a:t>
            </a:r>
            <a:r>
              <a:rPr lang="en-US" altLang="zh-TW" dirty="0" smtClean="0">
                <a:solidFill>
                  <a:srgbClr val="FFFF00"/>
                </a:solidFill>
              </a:rPr>
              <a:t>=</a:t>
            </a:r>
            <a:r>
              <a:rPr lang="en-US" altLang="zh-TW" dirty="0" smtClean="0">
                <a:solidFill>
                  <a:schemeClr val="bg1"/>
                </a:solidFill>
              </a:rPr>
              <a:t> 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≫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Outline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Preliminary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Avoiding the Sorting Bottleneck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Hierarchy</a:t>
            </a:r>
          </a:p>
          <a:p>
            <a:r>
              <a:rPr lang="en-US" altLang="zh-TW" dirty="0" smtClean="0">
                <a:solidFill>
                  <a:srgbClr val="FFFF00"/>
                </a:solidFill>
              </a:rPr>
              <a:t>Visiting Minimal Vertices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Towards Linear Time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Visiting Minimal Vertices (1)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186738" cy="4383087"/>
          </a:xfrm>
        </p:spPr>
        <p:txBody>
          <a:bodyPr rtlCol="0">
            <a:normAutofit fontScale="85000" lnSpcReduction="20000"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Definition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</a:rPr>
              <a:t>visiting a vertex requires that 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r>
              <a:rPr lang="en-US" altLang="zh-TW" dirty="0" smtClean="0">
                <a:solidFill>
                  <a:schemeClr val="bg1"/>
                </a:solidFill>
              </a:rPr>
              <a:t> = {v} is minimal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</a:rPr>
              <a:t>when v is visited, v is moved to S and relax</a:t>
            </a:r>
          </a:p>
          <a:p>
            <a:r>
              <a:rPr lang="en-US" altLang="zh-TW" u="sng" dirty="0" smtClean="0">
                <a:solidFill>
                  <a:srgbClr val="66FF66"/>
                </a:solidFill>
              </a:rPr>
              <a:t>Lemma 10.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</a:t>
            </a:r>
            <a:r>
              <a:rPr lang="en-US" altLang="zh-TW" sz="3000" dirty="0" smtClean="0">
                <a:solidFill>
                  <a:schemeClr val="bg1"/>
                </a:solidFill>
              </a:rPr>
              <a:t>For all [v]</a:t>
            </a:r>
            <a:r>
              <a:rPr lang="en-US" altLang="zh-TW" sz="30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</a:rPr>
              <a:t>, max d([v]</a:t>
            </a:r>
            <a:r>
              <a:rPr lang="en-US" altLang="zh-TW" sz="30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</a:rPr>
              <a:t>\[v]</a:t>
            </a:r>
            <a:r>
              <a:rPr lang="en-US" altLang="zh-TW" sz="30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3000" dirty="0" smtClean="0">
                <a:solidFill>
                  <a:schemeClr val="bg1"/>
                </a:solidFill>
              </a:rPr>
              <a:t>) &gt;&gt; i-1 ≦ min d([v]</a:t>
            </a:r>
            <a:r>
              <a:rPr lang="en-US" altLang="zh-TW" sz="30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3000" dirty="0" smtClean="0">
                <a:solidFill>
                  <a:schemeClr val="bg1"/>
                </a:solidFill>
              </a:rPr>
              <a:t>) &gt;&gt; i-1</a:t>
            </a:r>
          </a:p>
          <a:p>
            <a:pPr>
              <a:buNone/>
            </a:pPr>
            <a:endParaRPr lang="en-US" altLang="zh-TW" sz="3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2800" dirty="0" smtClean="0">
                <a:solidFill>
                  <a:schemeClr val="bg1"/>
                </a:solidFill>
              </a:rPr>
              <a:t>By lemma 5</a:t>
            </a:r>
          </a:p>
          <a:p>
            <a:pPr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	D(w) &gt;&gt; </a:t>
            </a:r>
            <a:r>
              <a:rPr lang="en-US" altLang="zh-TW" sz="28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– 1 = min D([w]</a:t>
            </a:r>
            <a:r>
              <a:rPr lang="en-US" altLang="zh-TW" sz="2800" baseline="-25000" dirty="0" smtClean="0">
                <a:solidFill>
                  <a:schemeClr val="bg1"/>
                </a:solidFill>
              </a:rPr>
              <a:t>0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8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– 1 = min D([w]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8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– 1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800" dirty="0" smtClean="0">
                <a:solidFill>
                  <a:schemeClr val="bg1"/>
                </a:solidFill>
              </a:rPr>
              <a:t>By lemma 8</a:t>
            </a:r>
          </a:p>
          <a:p>
            <a:pPr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	D(w) = d(w) and min D([w]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= min d([w]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altLang="zh-TW" sz="2800" dirty="0" smtClean="0">
                <a:solidFill>
                  <a:schemeClr val="bg1"/>
                </a:solidFill>
                <a:sym typeface="Wingdings" pitchFamily="2" charset="2"/>
              </a:rPr>
              <a:t>	 </a:t>
            </a:r>
            <a:r>
              <a:rPr lang="en-US" altLang="zh-TW" sz="2800" dirty="0" smtClean="0">
                <a:solidFill>
                  <a:schemeClr val="bg1"/>
                </a:solidFill>
              </a:rPr>
              <a:t>d(w) &gt;&gt; </a:t>
            </a:r>
            <a:r>
              <a:rPr lang="en-US" altLang="zh-TW" sz="28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– 1 = min d([v]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8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8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–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Visiting Minimal Vertices (2)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115300" cy="4525963"/>
          </a:xfrm>
        </p:spPr>
        <p:txBody>
          <a:bodyPr rtlCol="0">
            <a:normAutofit/>
          </a:bodyPr>
          <a:lstStyle/>
          <a:p>
            <a:r>
              <a:rPr lang="en-US" altLang="zh-TW" u="sng" dirty="0" smtClean="0">
                <a:solidFill>
                  <a:srgbClr val="66FF66"/>
                </a:solidFill>
              </a:rPr>
              <a:t>Lemma 11.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66FF66"/>
                </a:solidFill>
              </a:rPr>
              <a:t>	</a:t>
            </a:r>
            <a:r>
              <a:rPr lang="en-US" altLang="zh-TW" sz="2600" dirty="0" smtClean="0">
                <a:solidFill>
                  <a:schemeClr val="bg1"/>
                </a:solidFill>
              </a:rPr>
              <a:t>min D([v]</a:t>
            </a:r>
            <a:r>
              <a:rPr lang="en-US" altLang="zh-TW" sz="26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6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6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dirty="0" smtClean="0">
                <a:solidFill>
                  <a:schemeClr val="bg1"/>
                </a:solidFill>
              </a:rPr>
              <a:t> = min d([v]</a:t>
            </a:r>
            <a:r>
              <a:rPr lang="en-US" altLang="zh-TW" sz="26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6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6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dirty="0" smtClean="0">
                <a:solidFill>
                  <a:schemeClr val="bg1"/>
                </a:solidFill>
              </a:rPr>
              <a:t>, visiting w </a:t>
            </a:r>
            <a:r>
              <a:rPr lang="zh-TW" altLang="en-US" sz="2600" dirty="0" smtClean="0">
                <a:solidFill>
                  <a:schemeClr val="bg1"/>
                </a:solidFill>
                <a:latin typeface="Cambria Math"/>
              </a:rPr>
              <a:t>∈</a:t>
            </a:r>
            <a:r>
              <a:rPr lang="en-US" altLang="zh-TW" sz="2600" dirty="0" smtClean="0">
                <a:solidFill>
                  <a:schemeClr val="bg1"/>
                </a:solidFill>
              </a:rPr>
              <a:t> V\S changes min D([v]</a:t>
            </a:r>
            <a:r>
              <a:rPr lang="en-US" altLang="zh-TW" sz="26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600" dirty="0" smtClean="0">
                <a:solidFill>
                  <a:schemeClr val="bg1"/>
                </a:solidFill>
              </a:rPr>
              <a:t>) &gt;&gt; i</a:t>
            </a:r>
          </a:p>
          <a:p>
            <a:pPr>
              <a:buNone/>
            </a:pPr>
            <a:r>
              <a:rPr lang="en-US" altLang="zh-TW" sz="2600" dirty="0" smtClean="0">
                <a:solidFill>
                  <a:schemeClr val="bg1"/>
                </a:solidFill>
              </a:rPr>
              <a:t>	</a:t>
            </a:r>
            <a:r>
              <a:rPr lang="en-US" altLang="zh-TW" sz="2600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zh-TW" sz="2600" dirty="0" smtClean="0">
                <a:solidFill>
                  <a:schemeClr val="bg1"/>
                </a:solidFill>
              </a:rPr>
              <a:t>w </a:t>
            </a:r>
            <a:r>
              <a:rPr lang="zh-TW" altLang="en-US" sz="2600" dirty="0" smtClean="0">
                <a:solidFill>
                  <a:schemeClr val="bg1"/>
                </a:solidFill>
                <a:latin typeface="Cambria Math"/>
              </a:rPr>
              <a:t>∈</a:t>
            </a:r>
            <a:r>
              <a:rPr lang="en-US" altLang="zh-TW" sz="2600" dirty="0" smtClean="0">
                <a:solidFill>
                  <a:schemeClr val="bg1"/>
                </a:solidFill>
              </a:rPr>
              <a:t> [v]</a:t>
            </a:r>
            <a:r>
              <a:rPr lang="en-US" altLang="zh-TW" sz="26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baseline="30000" dirty="0" smtClean="0">
                <a:solidFill>
                  <a:schemeClr val="bg1"/>
                </a:solidFill>
              </a:rPr>
              <a:t>- </a:t>
            </a:r>
            <a:r>
              <a:rPr lang="en-US" altLang="zh-TW" sz="2600" dirty="0" smtClean="0">
                <a:solidFill>
                  <a:schemeClr val="bg1"/>
                </a:solidFill>
              </a:rPr>
              <a:t>, and the change in min D([v]</a:t>
            </a:r>
            <a:r>
              <a:rPr lang="en-US" altLang="zh-TW" sz="26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6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6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dirty="0" smtClean="0">
                <a:solidFill>
                  <a:schemeClr val="bg1"/>
                </a:solidFill>
              </a:rPr>
              <a:t> is increased by one </a:t>
            </a:r>
          </a:p>
          <a:p>
            <a:pPr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</a:t>
            </a:r>
            <a:r>
              <a:rPr lang="en-US" altLang="zh-TW" sz="2400" dirty="0" smtClean="0">
                <a:solidFill>
                  <a:schemeClr val="bg1"/>
                </a:solidFill>
              </a:rPr>
              <a:t>min D([v]</a:t>
            </a:r>
            <a:r>
              <a:rPr lang="en-US" altLang="zh-TW" sz="24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4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400" dirty="0" smtClean="0">
                <a:solidFill>
                  <a:schemeClr val="bg1"/>
                </a:solidFill>
              </a:rPr>
              <a:t>) = min d([v]</a:t>
            </a:r>
            <a:r>
              <a:rPr lang="en-US" altLang="zh-TW" sz="24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4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400" dirty="0" smtClean="0">
                <a:solidFill>
                  <a:schemeClr val="bg1"/>
                </a:solidFill>
              </a:rPr>
              <a:t>) is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nondecreasing</a:t>
            </a:r>
            <a:endParaRPr lang="en-US" altLang="zh-TW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Visiting Minimal Vertices (3)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142984"/>
            <a:ext cx="8043862" cy="5357850"/>
          </a:xfrm>
        </p:spPr>
        <p:txBody>
          <a:bodyPr rtlCol="0">
            <a:normAutofit fontScale="77500" lnSpcReduction="20000"/>
          </a:bodyPr>
          <a:lstStyle/>
          <a:p>
            <a:r>
              <a:rPr lang="en-US" altLang="zh-TW" u="sng" dirty="0" smtClean="0">
                <a:solidFill>
                  <a:srgbClr val="66FF66"/>
                </a:solidFill>
              </a:rPr>
              <a:t>Lemma 12.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</a:rPr>
              <a:t>If 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is minimal, it remains minimal until</a:t>
            </a: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is increased.</a:t>
            </a: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(min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is increased)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= 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i+1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j is the smallest number such that 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j+1</a:t>
            </a:r>
            <a:r>
              <a:rPr lang="en-US" altLang="zh-TW" dirty="0" smtClean="0">
                <a:solidFill>
                  <a:schemeClr val="bg1"/>
                </a:solidFill>
              </a:rPr>
              <a:t> is minimal (j  ≥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〈</a:t>
            </a:r>
            <a:r>
              <a:rPr lang="en-US" altLang="zh-TW" dirty="0" err="1" smtClean="0">
                <a:solidFill>
                  <a:schemeClr val="bg1"/>
                </a:solidFill>
              </a:rPr>
              <a:t>e〉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b</a:t>
            </a:r>
            <a:r>
              <a:rPr lang="en-US" altLang="zh-TW" dirty="0" smtClean="0">
                <a:solidFill>
                  <a:schemeClr val="bg1"/>
                </a:solidFill>
              </a:rPr>
              <a:t> and 〈</a:t>
            </a:r>
            <a:r>
              <a:rPr lang="en-US" altLang="zh-TW" dirty="0" err="1" smtClean="0">
                <a:solidFill>
                  <a:schemeClr val="bg1"/>
                </a:solidFill>
              </a:rPr>
              <a:t>e〉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a</a:t>
            </a:r>
            <a:r>
              <a:rPr lang="en-US" altLang="zh-TW" dirty="0" smtClean="0">
                <a:solidFill>
                  <a:schemeClr val="bg1"/>
                </a:solidFill>
              </a:rPr>
              <a:t> denote the expression e should be evaluated before or after the event of visiting some vertex</a:t>
            </a: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		〈min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j〉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a</a:t>
            </a:r>
            <a:endParaRPr lang="en-US" altLang="zh-TW" baseline="30000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		≥〈min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j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j〉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a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		</a:t>
            </a:r>
            <a:r>
              <a:rPr lang="en-US" altLang="zh-TW" dirty="0" smtClean="0">
                <a:solidFill>
                  <a:schemeClr val="bg1"/>
                </a:solidFill>
              </a:rPr>
              <a:t>(j ≥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  <a:endParaRPr lang="en-US" altLang="zh-TW" baseline="30000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		&gt;〈min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j+1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j〉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a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		</a:t>
            </a:r>
            <a:r>
              <a:rPr lang="en-US" altLang="zh-TW" dirty="0" smtClean="0">
                <a:solidFill>
                  <a:schemeClr val="bg1"/>
                </a:solidFill>
              </a:rPr>
              <a:t>(Lemma 9)</a:t>
            </a:r>
            <a:endParaRPr lang="en-US" altLang="zh-TW" baseline="30000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		≥〈min D([v]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j+1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j〉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b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		</a:t>
            </a:r>
            <a:r>
              <a:rPr lang="en-US" altLang="zh-TW" dirty="0" smtClean="0">
                <a:solidFill>
                  <a:schemeClr val="bg1"/>
                </a:solidFill>
              </a:rPr>
              <a:t>(</a:t>
            </a:r>
            <a:r>
              <a:rPr lang="en-US" altLang="zh-TW" dirty="0" err="1" smtClean="0">
                <a:solidFill>
                  <a:schemeClr val="bg1"/>
                </a:solidFill>
              </a:rPr>
              <a:t>nondecreasing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  <a:endParaRPr lang="en-US" altLang="zh-TW" baseline="30000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		=〈min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j〉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b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		</a:t>
            </a:r>
            <a:r>
              <a:rPr lang="en-US" altLang="zh-TW" dirty="0" smtClean="0">
                <a:solidFill>
                  <a:schemeClr val="bg1"/>
                </a:solidFill>
              </a:rPr>
              <a:t>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is minimal) </a:t>
            </a:r>
            <a:endParaRPr lang="en-US" altLang="zh-TW" baseline="30000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		=〈min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j〉</a:t>
            </a:r>
            <a:r>
              <a:rPr lang="en-US" altLang="zh-TW" baseline="30000" dirty="0" err="1" smtClean="0">
                <a:solidFill>
                  <a:schemeClr val="bg1"/>
                </a:solidFill>
              </a:rPr>
              <a:t>b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		</a:t>
            </a:r>
            <a:r>
              <a:rPr lang="en-US" altLang="zh-TW" dirty="0" smtClean="0">
                <a:solidFill>
                  <a:schemeClr val="bg1"/>
                </a:solidFill>
              </a:rPr>
              <a:t>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is minimal) </a:t>
            </a:r>
            <a:endParaRPr lang="en-US" altLang="zh-TW" baseline="30000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altLang="zh-TW" baseline="30000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altLang="zh-TW" baseline="30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Visiting Minimal Vertices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u="sng" dirty="0" smtClean="0">
                <a:solidFill>
                  <a:srgbClr val="66FF66"/>
                </a:solidFill>
              </a:rPr>
              <a:t>Lemma 13.</a:t>
            </a:r>
          </a:p>
          <a:p>
            <a:pPr lvl="1"/>
            <a:r>
              <a:rPr lang="en-US" altLang="zh-TW" dirty="0" smtClean="0">
                <a:solidFill>
                  <a:schemeClr val="bg1"/>
                </a:solidFill>
              </a:rPr>
              <a:t>If 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has once been minimal, in all future, </a:t>
            </a:r>
          </a:p>
          <a:p>
            <a:pPr lvl="1"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= min d([v]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First time 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turns minimal	(by lemma 8)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Visiting some vertex w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is minimal		(by lemma 8)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 is </a:t>
            </a:r>
            <a:r>
              <a:rPr lang="en-US" altLang="zh-TW" dirty="0" err="1" smtClean="0">
                <a:solidFill>
                  <a:schemeClr val="bg1"/>
                </a:solidFill>
              </a:rPr>
              <a:t>nonminimal</a:t>
            </a:r>
            <a:r>
              <a:rPr lang="en-US" altLang="zh-TW" dirty="0" smtClean="0">
                <a:solidFill>
                  <a:schemeClr val="bg1"/>
                </a:solidFill>
              </a:rPr>
              <a:t>		(lemma 11, 12, D(v) ≥ d(v))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bg1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 is emptied		(both D and d -&gt; ∞)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Visiting Minimal Vertices (5)</a:t>
            </a:r>
            <a:endParaRPr lang="fr-CA" dirty="0" smtClean="0">
              <a:solidFill>
                <a:srgbClr val="FF0000"/>
              </a:solidFill>
            </a:endParaRPr>
          </a:p>
        </p:txBody>
      </p:sp>
      <p:pic>
        <p:nvPicPr>
          <p:cNvPr id="1126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500306"/>
            <a:ext cx="5181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714752"/>
            <a:ext cx="70675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500034" y="1643050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chemeClr val="bg1"/>
                </a:solidFill>
              </a:rPr>
              <a:t>A recursive call for Visit([v]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) where [v]</a:t>
            </a:r>
            <a:r>
              <a:rPr lang="en-US" altLang="zh-TW" sz="28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800" dirty="0" smtClean="0">
                <a:solidFill>
                  <a:schemeClr val="bg1"/>
                </a:solidFill>
              </a:rPr>
              <a:t> is minimal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Visiting Minimal Vertices (6)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5168905"/>
          </a:xfrm>
        </p:spPr>
        <p:txBody>
          <a:bodyPr rtlCol="0">
            <a:normAutofit fontScale="92500" lnSpcReduction="10000"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Visit([g]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3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  <a:endParaRPr lang="en-US" altLang="zh-TW" baseline="-25000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min D([h]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2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= min D([g]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3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2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min D([h]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1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= min D([h]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1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min D([h]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0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= min D([h]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</a:rPr>
              <a:t>) &gt;&gt; 0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AutoShape 436"/>
          <p:cNvSpPr>
            <a:spLocks noChangeAspect="1" noChangeArrowheads="1" noTextEdit="1"/>
          </p:cNvSpPr>
          <p:nvPr/>
        </p:nvSpPr>
        <p:spPr bwMode="auto">
          <a:xfrm>
            <a:off x="4643438" y="1749176"/>
            <a:ext cx="4337544" cy="403592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" name="Oval 428"/>
          <p:cNvSpPr>
            <a:spLocks noChangeArrowheads="1"/>
          </p:cNvSpPr>
          <p:nvPr/>
        </p:nvSpPr>
        <p:spPr bwMode="auto">
          <a:xfrm>
            <a:off x="6647960" y="5104149"/>
            <a:ext cx="383091" cy="383097"/>
          </a:xfrm>
          <a:prstGeom prst="ellipse">
            <a:avLst/>
          </a:prstGeom>
          <a:noFill/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" name="AutoShape 425"/>
          <p:cNvSpPr>
            <a:spLocks noChangeShapeType="1"/>
          </p:cNvSpPr>
          <p:nvPr/>
        </p:nvSpPr>
        <p:spPr bwMode="auto">
          <a:xfrm>
            <a:off x="5259256" y="2520159"/>
            <a:ext cx="958" cy="2562919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" name="AutoShape 424"/>
          <p:cNvSpPr>
            <a:spLocks noChangeShapeType="1"/>
          </p:cNvSpPr>
          <p:nvPr/>
        </p:nvSpPr>
        <p:spPr bwMode="auto">
          <a:xfrm>
            <a:off x="5471872" y="5319641"/>
            <a:ext cx="1155018" cy="958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4" name="群組 70"/>
          <p:cNvGrpSpPr/>
          <p:nvPr/>
        </p:nvGrpSpPr>
        <p:grpSpPr>
          <a:xfrm>
            <a:off x="8477218" y="2523990"/>
            <a:ext cx="601452" cy="2559088"/>
            <a:chOff x="8477218" y="2523990"/>
            <a:chExt cx="601452" cy="2559088"/>
          </a:xfrm>
        </p:grpSpPr>
        <p:sp>
          <p:nvSpPr>
            <p:cNvPr id="15" name="AutoShape 426"/>
            <p:cNvSpPr>
              <a:spLocks noChangeShapeType="1"/>
            </p:cNvSpPr>
            <p:nvPr/>
          </p:nvSpPr>
          <p:spPr bwMode="auto">
            <a:xfrm>
              <a:off x="8477218" y="2523990"/>
              <a:ext cx="958" cy="255908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Text Box 415"/>
            <p:cNvSpPr txBox="1">
              <a:spLocks noChangeArrowheads="1"/>
            </p:cNvSpPr>
            <p:nvPr/>
          </p:nvSpPr>
          <p:spPr bwMode="auto">
            <a:xfrm>
              <a:off x="8518400" y="3589957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</p:grpSp>
      <p:grpSp>
        <p:nvGrpSpPr>
          <p:cNvPr id="38" name="群組 77"/>
          <p:cNvGrpSpPr/>
          <p:nvPr/>
        </p:nvGrpSpPr>
        <p:grpSpPr>
          <a:xfrm>
            <a:off x="7003276" y="3079481"/>
            <a:ext cx="645508" cy="580391"/>
            <a:chOff x="7003276" y="3079481"/>
            <a:chExt cx="645508" cy="580391"/>
          </a:xfrm>
        </p:grpSpPr>
        <p:sp>
          <p:nvSpPr>
            <p:cNvPr id="22" name="AutoShape 419"/>
            <p:cNvSpPr>
              <a:spLocks noChangeShapeType="1"/>
            </p:cNvSpPr>
            <p:nvPr/>
          </p:nvSpPr>
          <p:spPr bwMode="auto">
            <a:xfrm>
              <a:off x="7003276" y="3228888"/>
              <a:ext cx="290191" cy="43098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Text Box 410"/>
            <p:cNvSpPr txBox="1">
              <a:spLocks noChangeArrowheads="1"/>
            </p:cNvSpPr>
            <p:nvPr/>
          </p:nvSpPr>
          <p:spPr bwMode="auto">
            <a:xfrm>
              <a:off x="7088514" y="3079481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52" name="群組 68"/>
          <p:cNvGrpSpPr/>
          <p:nvPr/>
        </p:nvGrpSpPr>
        <p:grpSpPr>
          <a:xfrm>
            <a:off x="7003276" y="2467483"/>
            <a:ext cx="1338902" cy="662758"/>
            <a:chOff x="7003276" y="2467483"/>
            <a:chExt cx="1338902" cy="662758"/>
          </a:xfrm>
        </p:grpSpPr>
        <p:sp>
          <p:nvSpPr>
            <p:cNvPr id="21" name="AutoShape 420"/>
            <p:cNvSpPr>
              <a:spLocks noChangeShapeType="1"/>
            </p:cNvSpPr>
            <p:nvPr/>
          </p:nvSpPr>
          <p:spPr bwMode="auto">
            <a:xfrm flipV="1">
              <a:off x="7003276" y="2467483"/>
              <a:ext cx="1338902" cy="44918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5" name="Text Box 406"/>
            <p:cNvSpPr txBox="1">
              <a:spLocks noChangeArrowheads="1"/>
            </p:cNvSpPr>
            <p:nvPr/>
          </p:nvSpPr>
          <p:spPr bwMode="auto">
            <a:xfrm>
              <a:off x="7573124" y="2644665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53" name="群組 69"/>
          <p:cNvGrpSpPr/>
          <p:nvPr/>
        </p:nvGrpSpPr>
        <p:grpSpPr>
          <a:xfrm>
            <a:off x="5394296" y="2463652"/>
            <a:ext cx="1338902" cy="666589"/>
            <a:chOff x="5394296" y="2463652"/>
            <a:chExt cx="1338902" cy="666589"/>
          </a:xfrm>
        </p:grpSpPr>
        <p:sp>
          <p:nvSpPr>
            <p:cNvPr id="19" name="AutoShape 422"/>
            <p:cNvSpPr>
              <a:spLocks noChangeShapeType="1"/>
            </p:cNvSpPr>
            <p:nvPr/>
          </p:nvSpPr>
          <p:spPr bwMode="auto">
            <a:xfrm flipH="1" flipV="1">
              <a:off x="5394296" y="2463652"/>
              <a:ext cx="1338902" cy="45301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6" name="Text Box 405"/>
            <p:cNvSpPr txBox="1">
              <a:spLocks noChangeArrowheads="1"/>
            </p:cNvSpPr>
            <p:nvPr/>
          </p:nvSpPr>
          <p:spPr bwMode="auto">
            <a:xfrm>
              <a:off x="5810907" y="2644665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</p:grpSp>
      <p:grpSp>
        <p:nvGrpSpPr>
          <p:cNvPr id="59" name="群組 78"/>
          <p:cNvGrpSpPr/>
          <p:nvPr/>
        </p:nvGrpSpPr>
        <p:grpSpPr>
          <a:xfrm>
            <a:off x="6839505" y="4694235"/>
            <a:ext cx="603368" cy="485576"/>
            <a:chOff x="6839505" y="4694235"/>
            <a:chExt cx="603368" cy="485576"/>
          </a:xfrm>
        </p:grpSpPr>
        <p:sp>
          <p:nvSpPr>
            <p:cNvPr id="25" name="AutoShape 416"/>
            <p:cNvSpPr>
              <a:spLocks noChangeShapeType="1"/>
            </p:cNvSpPr>
            <p:nvPr/>
          </p:nvSpPr>
          <p:spPr bwMode="auto">
            <a:xfrm flipV="1">
              <a:off x="6839505" y="4790009"/>
              <a:ext cx="958" cy="2930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7" name="Text Box 404"/>
            <p:cNvSpPr txBox="1">
              <a:spLocks noChangeArrowheads="1"/>
            </p:cNvSpPr>
            <p:nvPr/>
          </p:nvSpPr>
          <p:spPr bwMode="auto">
            <a:xfrm>
              <a:off x="6882603" y="4694235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4" name="群組 76"/>
          <p:cNvGrpSpPr/>
          <p:nvPr/>
        </p:nvGrpSpPr>
        <p:grpSpPr>
          <a:xfrm>
            <a:off x="5067711" y="1821964"/>
            <a:ext cx="3771527" cy="799716"/>
            <a:chOff x="5067711" y="1821964"/>
            <a:chExt cx="3771527" cy="799716"/>
          </a:xfrm>
        </p:grpSpPr>
        <p:sp>
          <p:nvSpPr>
            <p:cNvPr id="27" name="Text Box 414"/>
            <p:cNvSpPr txBox="1">
              <a:spLocks noChangeArrowheads="1"/>
            </p:cNvSpPr>
            <p:nvPr/>
          </p:nvSpPr>
          <p:spPr bwMode="auto">
            <a:xfrm>
              <a:off x="6675734" y="1821964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grpSp>
          <p:nvGrpSpPr>
            <p:cNvPr id="65" name="群組 75"/>
            <p:cNvGrpSpPr/>
            <p:nvPr/>
          </p:nvGrpSpPr>
          <p:grpSpPr>
            <a:xfrm>
              <a:off x="5067711" y="2113118"/>
              <a:ext cx="3771527" cy="508562"/>
              <a:chOff x="5067711" y="2113118"/>
              <a:chExt cx="3771527" cy="508562"/>
            </a:xfrm>
          </p:grpSpPr>
          <p:grpSp>
            <p:nvGrpSpPr>
              <p:cNvPr id="66" name="群組 74"/>
              <p:cNvGrpSpPr/>
              <p:nvPr/>
            </p:nvGrpSpPr>
            <p:grpSpPr>
              <a:xfrm>
                <a:off x="5067711" y="2113118"/>
                <a:ext cx="3601052" cy="485576"/>
                <a:chOff x="5067711" y="2113118"/>
                <a:chExt cx="3601052" cy="485576"/>
              </a:xfrm>
            </p:grpSpPr>
            <p:sp>
              <p:nvSpPr>
                <p:cNvPr id="6" name="Oval 435"/>
                <p:cNvSpPr>
                  <a:spLocks noChangeArrowheads="1"/>
                </p:cNvSpPr>
                <p:nvPr/>
              </p:nvSpPr>
              <p:spPr bwMode="auto">
                <a:xfrm>
                  <a:off x="8285672" y="2118865"/>
                  <a:ext cx="383091" cy="384055"/>
                </a:xfrm>
                <a:prstGeom prst="ellipse">
                  <a:avLst/>
                </a:prstGeom>
                <a:noFill/>
                <a:ln w="28575">
                  <a:solidFill>
                    <a:srgbClr val="F79646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grpSp>
              <p:nvGrpSpPr>
                <p:cNvPr id="67" name="群組 73"/>
                <p:cNvGrpSpPr/>
                <p:nvPr/>
              </p:nvGrpSpPr>
              <p:grpSpPr>
                <a:xfrm>
                  <a:off x="5067711" y="2113118"/>
                  <a:ext cx="3196892" cy="485576"/>
                  <a:chOff x="5067711" y="2113118"/>
                  <a:chExt cx="3196892" cy="485576"/>
                </a:xfrm>
              </p:grpSpPr>
              <p:sp>
                <p:nvSpPr>
                  <p:cNvPr id="14" name="AutoShape 427"/>
                  <p:cNvSpPr>
                    <a:spLocks noChangeShapeType="1"/>
                  </p:cNvSpPr>
                  <p:nvPr/>
                </p:nvSpPr>
                <p:spPr bwMode="auto">
                  <a:xfrm>
                    <a:off x="5471872" y="2307540"/>
                    <a:ext cx="2792731" cy="383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68" name="Group 401"/>
                  <p:cNvGrpSpPr>
                    <a:grpSpLocks/>
                  </p:cNvGrpSpPr>
                  <p:nvPr/>
                </p:nvGrpSpPr>
                <p:grpSpPr bwMode="auto">
                  <a:xfrm>
                    <a:off x="5067711" y="2113118"/>
                    <a:ext cx="572721" cy="485576"/>
                    <a:chOff x="3880" y="2653"/>
                    <a:chExt cx="598" cy="507"/>
                  </a:xfrm>
                </p:grpSpPr>
                <p:sp>
                  <p:nvSpPr>
                    <p:cNvPr id="47" name="Oval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80" y="2656"/>
                      <a:ext cx="400" cy="400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rgbClr val="F79646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8" name="Text Box 40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93" y="2653"/>
                      <a:ext cx="585" cy="50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  <a:cs typeface="Times New Roman" pitchFamily="18" charset="0"/>
                        </a:rPr>
                        <a:t>a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p:txBody>
                </p:sp>
              </p:grpSp>
            </p:grpSp>
          </p:grpSp>
          <p:sp>
            <p:nvSpPr>
              <p:cNvPr id="39" name="Text Box 400"/>
              <p:cNvSpPr txBox="1">
                <a:spLocks noChangeArrowheads="1"/>
              </p:cNvSpPr>
              <p:nvPr/>
            </p:nvSpPr>
            <p:spPr bwMode="auto">
              <a:xfrm>
                <a:off x="8278968" y="2136104"/>
                <a:ext cx="560270" cy="485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b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</p:grpSp>
      <p:grpSp>
        <p:nvGrpSpPr>
          <p:cNvPr id="69" name="群組 91"/>
          <p:cNvGrpSpPr/>
          <p:nvPr/>
        </p:nvGrpSpPr>
        <p:grpSpPr>
          <a:xfrm>
            <a:off x="6044592" y="2863031"/>
            <a:ext cx="1797653" cy="2012218"/>
            <a:chOff x="6044592" y="2863031"/>
            <a:chExt cx="1797653" cy="2012218"/>
          </a:xfrm>
        </p:grpSpPr>
        <p:sp>
          <p:nvSpPr>
            <p:cNvPr id="40" name="Text Box 399"/>
            <p:cNvSpPr txBox="1">
              <a:spLocks noChangeArrowheads="1"/>
            </p:cNvSpPr>
            <p:nvPr/>
          </p:nvSpPr>
          <p:spPr bwMode="auto">
            <a:xfrm>
              <a:off x="6700635" y="2863031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70" name="群組 90"/>
            <p:cNvGrpSpPr/>
            <p:nvPr/>
          </p:nvGrpSpPr>
          <p:grpSpPr>
            <a:xfrm>
              <a:off x="6044592" y="2881228"/>
              <a:ext cx="1797653" cy="1994021"/>
              <a:chOff x="6044592" y="2881228"/>
              <a:chExt cx="1797653" cy="1994021"/>
            </a:xfrm>
          </p:grpSpPr>
          <p:grpSp>
            <p:nvGrpSpPr>
              <p:cNvPr id="71" name="群組 84"/>
              <p:cNvGrpSpPr/>
              <p:nvPr/>
            </p:nvGrpSpPr>
            <p:grpSpPr>
              <a:xfrm>
                <a:off x="6115464" y="4021899"/>
                <a:ext cx="915587" cy="747040"/>
                <a:chOff x="6115464" y="4021899"/>
                <a:chExt cx="915587" cy="747040"/>
              </a:xfrm>
            </p:grpSpPr>
            <p:sp>
              <p:nvSpPr>
                <p:cNvPr id="10" name="Oval 431"/>
                <p:cNvSpPr>
                  <a:spLocks noChangeArrowheads="1"/>
                </p:cNvSpPr>
                <p:nvPr/>
              </p:nvSpPr>
              <p:spPr bwMode="auto">
                <a:xfrm>
                  <a:off x="6647960" y="4385842"/>
                  <a:ext cx="383091" cy="383097"/>
                </a:xfrm>
                <a:prstGeom prst="ellipse">
                  <a:avLst/>
                </a:prstGeom>
                <a:noFill/>
                <a:ln w="28575">
                  <a:solidFill>
                    <a:srgbClr val="F79646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34" name="Text Box 407"/>
                <p:cNvSpPr txBox="1">
                  <a:spLocks noChangeArrowheads="1"/>
                </p:cNvSpPr>
                <p:nvPr/>
              </p:nvSpPr>
              <p:spPr bwMode="auto">
                <a:xfrm>
                  <a:off x="6115464" y="4021899"/>
                  <a:ext cx="560270" cy="485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US" altLang="zh-TW" sz="2000" dirty="0" smtClean="0">
                      <a:solidFill>
                        <a:srgbClr val="FFFFFF"/>
                      </a:solidFill>
                      <a:latin typeface="Calibri" pitchFamily="34" charset="0"/>
                      <a:ea typeface="新細明體" pitchFamily="18" charset="-120"/>
                      <a:cs typeface="Times New Roman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72" name="群組 89"/>
              <p:cNvGrpSpPr/>
              <p:nvPr/>
            </p:nvGrpSpPr>
            <p:grpSpPr>
              <a:xfrm>
                <a:off x="6044592" y="2881228"/>
                <a:ext cx="1797653" cy="1994021"/>
                <a:chOff x="6044592" y="2881228"/>
                <a:chExt cx="1797653" cy="1994021"/>
              </a:xfrm>
            </p:grpSpPr>
            <p:sp>
              <p:nvSpPr>
                <p:cNvPr id="7" name="Oval 434"/>
                <p:cNvSpPr>
                  <a:spLocks noChangeArrowheads="1"/>
                </p:cNvSpPr>
                <p:nvPr/>
              </p:nvSpPr>
              <p:spPr bwMode="auto">
                <a:xfrm>
                  <a:off x="6676692" y="2881228"/>
                  <a:ext cx="383091" cy="383097"/>
                </a:xfrm>
                <a:prstGeom prst="ellipse">
                  <a:avLst/>
                </a:prstGeom>
                <a:noFill/>
                <a:ln w="28575">
                  <a:solidFill>
                    <a:srgbClr val="F79646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grpSp>
              <p:nvGrpSpPr>
                <p:cNvPr id="73" name="群組 88"/>
                <p:cNvGrpSpPr/>
                <p:nvPr/>
              </p:nvGrpSpPr>
              <p:grpSpPr>
                <a:xfrm>
                  <a:off x="6044592" y="3081396"/>
                  <a:ext cx="1797653" cy="1793853"/>
                  <a:chOff x="6044592" y="3081396"/>
                  <a:chExt cx="1797653" cy="1793853"/>
                </a:xfrm>
              </p:grpSpPr>
              <p:sp>
                <p:nvSpPr>
                  <p:cNvPr id="41" name="Text Box 3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81975" y="3589957"/>
                    <a:ext cx="560270" cy="4855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rPr>
                      <a:t>e</a:t>
                    </a:r>
                    <a:endParaRPr kumimoji="1" lang="en-US" altLang="zh-TW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新細明體" pitchFamily="18" charset="-120"/>
                    </a:endParaRPr>
                  </a:p>
                </p:txBody>
              </p:sp>
              <p:grpSp>
                <p:nvGrpSpPr>
                  <p:cNvPr id="74" name="群組 87"/>
                  <p:cNvGrpSpPr/>
                  <p:nvPr/>
                </p:nvGrpSpPr>
                <p:grpSpPr>
                  <a:xfrm>
                    <a:off x="6044592" y="3081396"/>
                    <a:ext cx="1661656" cy="1793853"/>
                    <a:chOff x="6044592" y="3081396"/>
                    <a:chExt cx="1661656" cy="1793853"/>
                  </a:xfrm>
                </p:grpSpPr>
                <p:grpSp>
                  <p:nvGrpSpPr>
                    <p:cNvPr id="75" name="群組 86"/>
                    <p:cNvGrpSpPr/>
                    <p:nvPr/>
                  </p:nvGrpSpPr>
                  <p:grpSpPr>
                    <a:xfrm>
                      <a:off x="6044592" y="3081396"/>
                      <a:ext cx="688606" cy="940503"/>
                      <a:chOff x="6044592" y="3081396"/>
                      <a:chExt cx="688606" cy="940503"/>
                    </a:xfrm>
                  </p:grpSpPr>
                  <p:sp>
                    <p:nvSpPr>
                      <p:cNvPr id="8" name="Oval 4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44592" y="3638802"/>
                        <a:ext cx="383091" cy="383097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rgbClr val="F79646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76" name="群組 85"/>
                      <p:cNvGrpSpPr/>
                      <p:nvPr/>
                    </p:nvGrpSpPr>
                    <p:grpSpPr>
                      <a:xfrm>
                        <a:off x="6172927" y="3081396"/>
                        <a:ext cx="560271" cy="592842"/>
                        <a:chOff x="6172927" y="3081396"/>
                        <a:chExt cx="560271" cy="592842"/>
                      </a:xfrm>
                    </p:grpSpPr>
                    <p:sp>
                      <p:nvSpPr>
                        <p:cNvPr id="20" name="AutoShape 4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6371177" y="3228888"/>
                          <a:ext cx="362021" cy="44535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FFFFFF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33" name="Text Box 40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172927" y="3081396"/>
                          <a:ext cx="560270" cy="48557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1" lang="en-US" altLang="zh-TW" sz="2000" dirty="0" smtClean="0">
                              <a:solidFill>
                                <a:srgbClr val="FFFFFF"/>
                              </a:solidFill>
                              <a:latin typeface="Calibri" pitchFamily="34" charset="0"/>
                              <a:ea typeface="新細明體" pitchFamily="18" charset="-120"/>
                              <a:cs typeface="Times New Roman" pitchFamily="18" charset="0"/>
                            </a:rPr>
                            <a:t>1</a:t>
                          </a:r>
                        </a:p>
                      </p:txBody>
                    </p:sp>
                  </p:grpSp>
                </p:grpSp>
                <p:grpSp>
                  <p:nvGrpSpPr>
                    <p:cNvPr id="77" name="群組 83"/>
                    <p:cNvGrpSpPr/>
                    <p:nvPr/>
                  </p:nvGrpSpPr>
                  <p:grpSpPr>
                    <a:xfrm>
                      <a:off x="6046508" y="3624436"/>
                      <a:ext cx="1659740" cy="1250813"/>
                      <a:chOff x="6046508" y="3624436"/>
                      <a:chExt cx="1659740" cy="1250813"/>
                    </a:xfrm>
                  </p:grpSpPr>
                  <p:sp>
                    <p:nvSpPr>
                      <p:cNvPr id="42" name="Text Box 39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046508" y="3639760"/>
                        <a:ext cx="560270" cy="485576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1" lang="en-US" altLang="zh-TW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FFFF"/>
                            </a:solidFill>
                            <a:effectLst/>
                            <a:latin typeface="Calibri" pitchFamily="34" charset="0"/>
                            <a:ea typeface="新細明體" pitchFamily="18" charset="-120"/>
                            <a:cs typeface="Times New Roman" pitchFamily="18" charset="0"/>
                          </a:rPr>
                          <a:t>d</a:t>
                        </a:r>
                        <a:endPara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新細明體" pitchFamily="18" charset="-120"/>
                        </a:endParaRPr>
                      </a:p>
                    </p:txBody>
                  </p:sp>
                  <p:grpSp>
                    <p:nvGrpSpPr>
                      <p:cNvPr id="78" name="群組 82"/>
                      <p:cNvGrpSpPr/>
                      <p:nvPr/>
                    </p:nvGrpSpPr>
                    <p:grpSpPr>
                      <a:xfrm>
                        <a:off x="6371177" y="3624436"/>
                        <a:ext cx="1335071" cy="1250813"/>
                        <a:chOff x="6371177" y="3624436"/>
                        <a:chExt cx="1335071" cy="1250813"/>
                      </a:xfrm>
                    </p:grpSpPr>
                    <p:sp>
                      <p:nvSpPr>
                        <p:cNvPr id="23" name="AutoShape 4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371177" y="3986463"/>
                          <a:ext cx="333289" cy="43481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FFFFFF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zh-TW" altLang="en-US"/>
                        </a:p>
                      </p:txBody>
                    </p:sp>
                    <p:grpSp>
                      <p:nvGrpSpPr>
                        <p:cNvPr id="79" name="群組 81"/>
                        <p:cNvGrpSpPr/>
                        <p:nvPr/>
                      </p:nvGrpSpPr>
                      <p:grpSpPr>
                        <a:xfrm>
                          <a:off x="6700635" y="3624436"/>
                          <a:ext cx="1005613" cy="1250813"/>
                          <a:chOff x="6700635" y="3624436"/>
                          <a:chExt cx="1005613" cy="1250813"/>
                        </a:xfrm>
                      </p:grpSpPr>
                      <p:grpSp>
                        <p:nvGrpSpPr>
                          <p:cNvPr id="80" name="群組 80"/>
                          <p:cNvGrpSpPr/>
                          <p:nvPr/>
                        </p:nvGrpSpPr>
                        <p:grpSpPr>
                          <a:xfrm>
                            <a:off x="6974545" y="3624436"/>
                            <a:ext cx="731703" cy="883039"/>
                            <a:chOff x="6974545" y="3624436"/>
                            <a:chExt cx="731703" cy="883039"/>
                          </a:xfrm>
                        </p:grpSpPr>
                        <p:sp>
                          <p:nvSpPr>
                            <p:cNvPr id="9" name="Oval 43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236962" y="3624436"/>
                              <a:ext cx="383091" cy="383097"/>
                            </a:xfrm>
                            <a:prstGeom prst="ellipse">
                              <a:avLst/>
                            </a:prstGeom>
                            <a:noFill/>
                            <a:ln w="28575">
                              <a:solidFill>
                                <a:srgbClr val="F79646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zh-TW" altLang="en-US"/>
                            </a:p>
                          </p:txBody>
                        </p:sp>
                        <p:grpSp>
                          <p:nvGrpSpPr>
                            <p:cNvPr id="81" name="群組 79"/>
                            <p:cNvGrpSpPr/>
                            <p:nvPr/>
                          </p:nvGrpSpPr>
                          <p:grpSpPr>
                            <a:xfrm>
                              <a:off x="6974545" y="3972097"/>
                              <a:ext cx="731703" cy="535378"/>
                              <a:chOff x="6974545" y="3972097"/>
                              <a:chExt cx="731703" cy="535378"/>
                            </a:xfrm>
                          </p:grpSpPr>
                          <p:sp>
                            <p:nvSpPr>
                              <p:cNvPr id="24" name="AutoShape 417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V="1">
                                <a:off x="6974545" y="3972097"/>
                                <a:ext cx="318923" cy="449181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9525">
                                <a:solidFill>
                                  <a:srgbClr val="FFFFFF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zh-TW" altLang="en-US"/>
                              </a:p>
                            </p:txBody>
                          </p:sp>
                          <p:sp>
                            <p:nvSpPr>
                              <p:cNvPr id="32" name="Text Box 409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7145978" y="4021899"/>
                                <a:ext cx="560270" cy="485576"/>
                              </a:xfrm>
                              <a:prstGeom prst="rect">
                                <a:avLst/>
                              </a:prstGeom>
                              <a:noFill/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r>
                                  <a:rPr kumimoji="1" lang="en-US" altLang="zh-TW" sz="2000" dirty="0" smtClean="0">
                                    <a:solidFill>
                                      <a:srgbClr val="FFFFFF"/>
                                    </a:solidFill>
                                    <a:latin typeface="Calibri" pitchFamily="34" charset="0"/>
                                    <a:ea typeface="新細明體" pitchFamily="18" charset="-120"/>
                                    <a:cs typeface="Times New Roman" pitchFamily="18" charset="0"/>
                                  </a:rPr>
                                  <a:t>1</a:t>
                                </a: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43" name="Text Box 39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700635" y="4389673"/>
                            <a:ext cx="560270" cy="485576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1" lang="en-US" altLang="zh-TW" sz="2000" b="0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latin typeface="Calibri" pitchFamily="34" charset="0"/>
                                <a:ea typeface="新細明體" pitchFamily="18" charset="-120"/>
                                <a:cs typeface="Times New Roman" pitchFamily="18" charset="0"/>
                              </a:rPr>
                              <a:t>f</a:t>
                            </a:r>
                            <a:endParaRPr kumimoji="1" lang="en-US" altLang="zh-TW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ea typeface="新細明體" pitchFamily="18" charset="-120"/>
                            </a:endParaRPr>
                          </a:p>
                        </p:txBody>
                      </p:sp>
                    </p:grpSp>
                  </p:grpSp>
                </p:grpSp>
              </p:grpSp>
            </p:grpSp>
          </p:grpSp>
        </p:grpSp>
      </p:grpSp>
      <p:sp>
        <p:nvSpPr>
          <p:cNvPr id="45" name="Text Box 394"/>
          <p:cNvSpPr txBox="1">
            <a:spLocks noChangeArrowheads="1"/>
          </p:cNvSpPr>
          <p:nvPr/>
        </p:nvSpPr>
        <p:spPr bwMode="auto">
          <a:xfrm>
            <a:off x="6679565" y="5116599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h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49" name="Text Box 90"/>
          <p:cNvSpPr txBox="1">
            <a:spLocks noChangeArrowheads="1"/>
          </p:cNvSpPr>
          <p:nvPr/>
        </p:nvSpPr>
        <p:spPr bwMode="auto">
          <a:xfrm>
            <a:off x="4805368" y="5429264"/>
            <a:ext cx="5524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54" name="Text Box 395"/>
          <p:cNvSpPr txBox="1">
            <a:spLocks noChangeArrowheads="1"/>
          </p:cNvSpPr>
          <p:nvPr/>
        </p:nvSpPr>
        <p:spPr bwMode="auto">
          <a:xfrm>
            <a:off x="8226572" y="1785926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∞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5" name="Text Box 395"/>
          <p:cNvSpPr txBox="1">
            <a:spLocks noChangeArrowheads="1"/>
          </p:cNvSpPr>
          <p:nvPr/>
        </p:nvSpPr>
        <p:spPr bwMode="auto">
          <a:xfrm>
            <a:off x="6654936" y="2514796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∞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6" name="Text Box 395"/>
          <p:cNvSpPr txBox="1">
            <a:spLocks noChangeArrowheads="1"/>
          </p:cNvSpPr>
          <p:nvPr/>
        </p:nvSpPr>
        <p:spPr bwMode="auto">
          <a:xfrm>
            <a:off x="5797680" y="3372052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∞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7" name="Text Box 395"/>
          <p:cNvSpPr txBox="1">
            <a:spLocks noChangeArrowheads="1"/>
          </p:cNvSpPr>
          <p:nvPr/>
        </p:nvSpPr>
        <p:spPr bwMode="auto">
          <a:xfrm>
            <a:off x="7440754" y="3300614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∞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58" name="Text Box 395"/>
          <p:cNvSpPr txBox="1">
            <a:spLocks noChangeArrowheads="1"/>
          </p:cNvSpPr>
          <p:nvPr/>
        </p:nvSpPr>
        <p:spPr bwMode="auto">
          <a:xfrm>
            <a:off x="6643702" y="4000504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∞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pSp>
        <p:nvGrpSpPr>
          <p:cNvPr id="82" name="群組 95"/>
          <p:cNvGrpSpPr/>
          <p:nvPr/>
        </p:nvGrpSpPr>
        <p:grpSpPr>
          <a:xfrm>
            <a:off x="7052120" y="5093613"/>
            <a:ext cx="1859905" cy="835717"/>
            <a:chOff x="7052120" y="5093613"/>
            <a:chExt cx="1859905" cy="835717"/>
          </a:xfrm>
        </p:grpSpPr>
        <p:grpSp>
          <p:nvGrpSpPr>
            <p:cNvPr id="83" name="群組 94"/>
            <p:cNvGrpSpPr/>
            <p:nvPr/>
          </p:nvGrpSpPr>
          <p:grpSpPr>
            <a:xfrm>
              <a:off x="7052120" y="5093613"/>
              <a:ext cx="1859905" cy="687660"/>
              <a:chOff x="7052120" y="5093613"/>
              <a:chExt cx="1859905" cy="687660"/>
            </a:xfrm>
          </p:grpSpPr>
          <p:grpSp>
            <p:nvGrpSpPr>
              <p:cNvPr id="84" name="群組 92"/>
              <p:cNvGrpSpPr/>
              <p:nvPr/>
            </p:nvGrpSpPr>
            <p:grpSpPr>
              <a:xfrm>
                <a:off x="7052120" y="5295697"/>
                <a:ext cx="1212482" cy="485576"/>
                <a:chOff x="7052120" y="5295697"/>
                <a:chExt cx="1212482" cy="485576"/>
              </a:xfrm>
            </p:grpSpPr>
            <p:sp>
              <p:nvSpPr>
                <p:cNvPr id="18" name="AutoShape 423"/>
                <p:cNvSpPr>
                  <a:spLocks noChangeShapeType="1"/>
                </p:cNvSpPr>
                <p:nvPr/>
              </p:nvSpPr>
              <p:spPr bwMode="auto">
                <a:xfrm>
                  <a:off x="7052120" y="5319641"/>
                  <a:ext cx="1212482" cy="958"/>
                </a:xfrm>
                <a:prstGeom prst="straightConnector1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30" name="Text Box 411"/>
                <p:cNvSpPr txBox="1">
                  <a:spLocks noChangeArrowheads="1"/>
                </p:cNvSpPr>
                <p:nvPr/>
              </p:nvSpPr>
              <p:spPr bwMode="auto">
                <a:xfrm>
                  <a:off x="7457239" y="5295697"/>
                  <a:ext cx="560270" cy="485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kumimoji="1" lang="en-US" altLang="zh-TW" sz="2000" dirty="0" smtClean="0">
                      <a:solidFill>
                        <a:srgbClr val="FFFFFF"/>
                      </a:solidFill>
                      <a:latin typeface="Calibri" pitchFamily="34" charset="0"/>
                      <a:ea typeface="新細明體" pitchFamily="18" charset="-120"/>
                      <a:cs typeface="Times New Roman" pitchFamily="18" charset="0"/>
                    </a:rPr>
                    <a:t>1</a:t>
                  </a:r>
                </a:p>
              </p:txBody>
            </p:sp>
          </p:grpSp>
          <p:sp>
            <p:nvSpPr>
              <p:cNvPr id="46" name="Text Box 393"/>
              <p:cNvSpPr txBox="1">
                <a:spLocks noChangeArrowheads="1"/>
              </p:cNvSpPr>
              <p:nvPr/>
            </p:nvSpPr>
            <p:spPr bwMode="auto">
              <a:xfrm>
                <a:off x="8351755" y="5093613"/>
                <a:ext cx="560270" cy="485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err="1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i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grpSp>
          <p:nvGrpSpPr>
            <p:cNvPr id="85" name="群組 93"/>
            <p:cNvGrpSpPr/>
            <p:nvPr/>
          </p:nvGrpSpPr>
          <p:grpSpPr>
            <a:xfrm>
              <a:off x="8285672" y="5104149"/>
              <a:ext cx="572608" cy="825181"/>
              <a:chOff x="8285672" y="5104149"/>
              <a:chExt cx="572608" cy="825181"/>
            </a:xfrm>
          </p:grpSpPr>
          <p:sp>
            <p:nvSpPr>
              <p:cNvPr id="12" name="Oval 429"/>
              <p:cNvSpPr>
                <a:spLocks noChangeArrowheads="1"/>
              </p:cNvSpPr>
              <p:nvPr/>
            </p:nvSpPr>
            <p:spPr bwMode="auto">
              <a:xfrm>
                <a:off x="8285672" y="5104149"/>
                <a:ext cx="383091" cy="383097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0" name="Text Box 395"/>
              <p:cNvSpPr txBox="1">
                <a:spLocks noChangeArrowheads="1"/>
              </p:cNvSpPr>
              <p:nvPr/>
            </p:nvSpPr>
            <p:spPr bwMode="auto">
              <a:xfrm>
                <a:off x="8298010" y="5443754"/>
                <a:ext cx="560270" cy="485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dirty="0" smtClean="0">
                    <a:solidFill>
                      <a:srgbClr val="FFFF00"/>
                    </a:solidFill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∞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61" name="Text Box 395"/>
          <p:cNvSpPr txBox="1">
            <a:spLocks noChangeArrowheads="1"/>
          </p:cNvSpPr>
          <p:nvPr/>
        </p:nvSpPr>
        <p:spPr bwMode="auto">
          <a:xfrm>
            <a:off x="4726110" y="5086564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62" name="Text Box 395"/>
          <p:cNvSpPr txBox="1">
            <a:spLocks noChangeArrowheads="1"/>
          </p:cNvSpPr>
          <p:nvPr/>
        </p:nvSpPr>
        <p:spPr bwMode="auto">
          <a:xfrm>
            <a:off x="6643702" y="5429264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63" name="Text Box 395"/>
          <p:cNvSpPr txBox="1">
            <a:spLocks noChangeArrowheads="1"/>
          </p:cNvSpPr>
          <p:nvPr/>
        </p:nvSpPr>
        <p:spPr bwMode="auto">
          <a:xfrm>
            <a:off x="5000628" y="1714488"/>
            <a:ext cx="560270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pSp>
        <p:nvGrpSpPr>
          <p:cNvPr id="86" name="群組 67"/>
          <p:cNvGrpSpPr/>
          <p:nvPr/>
        </p:nvGrpSpPr>
        <p:grpSpPr>
          <a:xfrm>
            <a:off x="4882870" y="2500306"/>
            <a:ext cx="1772842" cy="3357586"/>
            <a:chOff x="4882870" y="2500306"/>
            <a:chExt cx="1772842" cy="3357586"/>
          </a:xfrm>
        </p:grpSpPr>
        <p:sp>
          <p:nvSpPr>
            <p:cNvPr id="29" name="Text Box 412"/>
            <p:cNvSpPr txBox="1">
              <a:spLocks noChangeArrowheads="1"/>
            </p:cNvSpPr>
            <p:nvPr/>
          </p:nvSpPr>
          <p:spPr bwMode="auto">
            <a:xfrm>
              <a:off x="5810907" y="5372316"/>
              <a:ext cx="560270" cy="485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grpSp>
          <p:nvGrpSpPr>
            <p:cNvPr id="87" name="群組 66"/>
            <p:cNvGrpSpPr/>
            <p:nvPr/>
          </p:nvGrpSpPr>
          <p:grpSpPr>
            <a:xfrm>
              <a:off x="4882870" y="2500306"/>
              <a:ext cx="1772842" cy="3078883"/>
              <a:chOff x="4882870" y="2500306"/>
              <a:chExt cx="1772842" cy="3078883"/>
            </a:xfrm>
          </p:grpSpPr>
          <p:sp>
            <p:nvSpPr>
              <p:cNvPr id="44" name="Text Box 395"/>
              <p:cNvSpPr txBox="1">
                <a:spLocks noChangeArrowheads="1"/>
              </p:cNvSpPr>
              <p:nvPr/>
            </p:nvSpPr>
            <p:spPr bwMode="auto">
              <a:xfrm>
                <a:off x="5101231" y="5093613"/>
                <a:ext cx="560270" cy="485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dirty="0" smtClean="0">
                    <a:solidFill>
                      <a:srgbClr val="FFFFFF"/>
                    </a:solidFill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g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  <p:grpSp>
            <p:nvGrpSpPr>
              <p:cNvPr id="88" name="群組 65"/>
              <p:cNvGrpSpPr/>
              <p:nvPr/>
            </p:nvGrpSpPr>
            <p:grpSpPr>
              <a:xfrm>
                <a:off x="4882870" y="2500306"/>
                <a:ext cx="1772842" cy="2986940"/>
                <a:chOff x="4882870" y="2500306"/>
                <a:chExt cx="1772842" cy="2986940"/>
              </a:xfrm>
            </p:grpSpPr>
            <p:grpSp>
              <p:nvGrpSpPr>
                <p:cNvPr id="89" name="群組 64"/>
                <p:cNvGrpSpPr/>
                <p:nvPr/>
              </p:nvGrpSpPr>
              <p:grpSpPr>
                <a:xfrm>
                  <a:off x="4882870" y="2500306"/>
                  <a:ext cx="567932" cy="2986940"/>
                  <a:chOff x="4882870" y="2500306"/>
                  <a:chExt cx="567932" cy="2986940"/>
                </a:xfrm>
              </p:grpSpPr>
              <p:sp>
                <p:nvSpPr>
                  <p:cNvPr id="11" name="Oval 430"/>
                  <p:cNvSpPr>
                    <a:spLocks noChangeArrowheads="1"/>
                  </p:cNvSpPr>
                  <p:nvPr/>
                </p:nvSpPr>
                <p:spPr bwMode="auto">
                  <a:xfrm>
                    <a:off x="5067711" y="5104149"/>
                    <a:ext cx="383091" cy="383097"/>
                  </a:xfrm>
                  <a:prstGeom prst="ellipse">
                    <a:avLst/>
                  </a:prstGeom>
                  <a:noFill/>
                  <a:ln w="28575">
                    <a:solidFill>
                      <a:srgbClr val="F79646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90" name="群組 63"/>
                  <p:cNvGrpSpPr/>
                  <p:nvPr/>
                </p:nvGrpSpPr>
                <p:grpSpPr>
                  <a:xfrm>
                    <a:off x="4882870" y="2500306"/>
                    <a:ext cx="560270" cy="2562919"/>
                    <a:chOff x="4882870" y="2500306"/>
                    <a:chExt cx="560270" cy="2562919"/>
                  </a:xfrm>
                </p:grpSpPr>
                <p:sp>
                  <p:nvSpPr>
                    <p:cNvPr id="28" name="Text Box 4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82870" y="3521958"/>
                      <a:ext cx="560270" cy="48557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dirty="0" smtClean="0">
                          <a:solidFill>
                            <a:srgbClr val="FFFFFF"/>
                          </a:solidFill>
                          <a:latin typeface="Calibri" pitchFamily="34" charset="0"/>
                          <a:ea typeface="新細明體" pitchFamily="18" charset="-120"/>
                          <a:cs typeface="Times New Roman" pitchFamily="18" charset="0"/>
                        </a:rPr>
                        <a:t>7</a:t>
                      </a:r>
                    </a:p>
                  </p:txBody>
                </p:sp>
                <p:sp>
                  <p:nvSpPr>
                    <p:cNvPr id="50" name="AutoShape 4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54698" y="2500306"/>
                      <a:ext cx="958" cy="2562919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B05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TW" altLang="en-US"/>
                    </a:p>
                  </p:txBody>
                </p:sp>
              </p:grpSp>
            </p:grpSp>
            <p:sp>
              <p:nvSpPr>
                <p:cNvPr id="51" name="AutoShape 424"/>
                <p:cNvSpPr>
                  <a:spLocks noChangeShapeType="1"/>
                </p:cNvSpPr>
                <p:nvPr/>
              </p:nvSpPr>
              <p:spPr bwMode="auto">
                <a:xfrm>
                  <a:off x="5500694" y="5312892"/>
                  <a:ext cx="1155018" cy="958"/>
                </a:xfrm>
                <a:prstGeom prst="straightConnector1">
                  <a:avLst/>
                </a:prstGeom>
                <a:noFill/>
                <a:ln w="38100">
                  <a:solidFill>
                    <a:srgbClr val="00B05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TW" alt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18224E-6 L 0.15694 3.18224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49" grpId="0"/>
      <p:bldP spid="54" grpId="0"/>
      <p:bldP spid="55" grpId="0"/>
      <p:bldP spid="56" grpId="0"/>
      <p:bldP spid="57" grpId="0"/>
      <p:bldP spid="58" grpId="0"/>
      <p:bldP spid="61" grpId="0"/>
      <p:bldP spid="6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Outline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Preliminary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Avoiding the Sorting Bottleneck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Hierarchy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Visiting Minimal Vertices</a:t>
            </a:r>
          </a:p>
          <a:p>
            <a:r>
              <a:rPr lang="en-US" altLang="zh-TW" dirty="0" smtClean="0">
                <a:solidFill>
                  <a:srgbClr val="FFFF00"/>
                </a:solidFill>
              </a:rPr>
              <a:t>Towards Linear Time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Introduction(1)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525963"/>
          </a:xfrm>
        </p:spPr>
        <p:txBody>
          <a:bodyPr/>
          <a:lstStyle/>
          <a:p>
            <a:r>
              <a:rPr lang="en-US" altLang="zh-TW" sz="4800" dirty="0" err="1" smtClean="0">
                <a:solidFill>
                  <a:schemeClr val="bg1"/>
                </a:solidFill>
              </a:rPr>
              <a:t>Mikkel</a:t>
            </a:r>
            <a:r>
              <a:rPr lang="en-US" altLang="zh-TW" sz="4800" dirty="0" smtClean="0">
                <a:solidFill>
                  <a:schemeClr val="bg1"/>
                </a:solidFill>
              </a:rPr>
              <a:t> </a:t>
            </a:r>
            <a:r>
              <a:rPr lang="en-US" altLang="zh-TW" sz="4800" dirty="0" err="1" smtClean="0">
                <a:solidFill>
                  <a:schemeClr val="bg1"/>
                </a:solidFill>
              </a:rPr>
              <a:t>Thorup</a:t>
            </a:r>
            <a:endParaRPr lang="en-US" altLang="zh-TW" sz="4800" dirty="0" smtClean="0">
              <a:solidFill>
                <a:schemeClr val="bg1"/>
              </a:solidFill>
            </a:endParaRPr>
          </a:p>
          <a:p>
            <a:pPr lvl="1"/>
            <a:r>
              <a:rPr lang="en-US" altLang="zh-TW" dirty="0" smtClean="0">
                <a:solidFill>
                  <a:srgbClr val="FFFF00"/>
                </a:solidFill>
              </a:rPr>
              <a:t>http://www.diku.dk/~mthorup/</a:t>
            </a:r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7992" y="2285992"/>
            <a:ext cx="222885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(1)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 lnSpcReduction="10000"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Component Tree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TW" sz="2600" dirty="0" smtClean="0">
                <a:solidFill>
                  <a:schemeClr val="bg1"/>
                </a:solidFill>
                <a:sym typeface="Wingdings" pitchFamily="2" charset="2"/>
              </a:rPr>
              <a:t>                                                  </a:t>
            </a:r>
            <a:r>
              <a:rPr lang="en-US" altLang="zh-TW" sz="2600" dirty="0" smtClean="0">
                <a:solidFill>
                  <a:schemeClr val="bg1"/>
                </a:solidFill>
              </a:rPr>
              <a:t>Number of nodes </a:t>
            </a:r>
            <a:r>
              <a:rPr lang="en-US" altLang="zh-TW" sz="2600" dirty="0" smtClean="0">
                <a:solidFill>
                  <a:schemeClr val="bg1"/>
                </a:solidFill>
                <a:latin typeface="Cambria Math"/>
                <a:ea typeface="Cambria Math"/>
              </a:rPr>
              <a:t>≤ 2n-1</a:t>
            </a:r>
            <a:endParaRPr lang="en-US" altLang="zh-TW" sz="2600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416" name="Group 392"/>
          <p:cNvGrpSpPr>
            <a:grpSpLocks noChangeAspect="1"/>
          </p:cNvGrpSpPr>
          <p:nvPr/>
        </p:nvGrpSpPr>
        <p:grpSpPr bwMode="auto">
          <a:xfrm>
            <a:off x="4643438" y="1500174"/>
            <a:ext cx="4435232" cy="4108716"/>
            <a:chOff x="3437" y="2273"/>
            <a:chExt cx="4631" cy="4290"/>
          </a:xfrm>
        </p:grpSpPr>
        <p:sp>
          <p:nvSpPr>
            <p:cNvPr id="1460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9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8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7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6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5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4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3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2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1" name="AutoShape 427"/>
            <p:cNvSpPr>
              <a:spLocks noChangeShapeType="1"/>
            </p:cNvSpPr>
            <p:nvPr/>
          </p:nvSpPr>
          <p:spPr bwMode="auto">
            <a:xfrm>
              <a:off x="4302" y="2856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50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9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8" name="AutoShape 424"/>
            <p:cNvSpPr>
              <a:spLocks noChangeShapeType="1"/>
            </p:cNvSpPr>
            <p:nvPr/>
          </p:nvSpPr>
          <p:spPr bwMode="auto">
            <a:xfrm>
              <a:off x="4302" y="6001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7" name="AutoShape 423"/>
            <p:cNvSpPr>
              <a:spLocks noChangeShapeType="1"/>
            </p:cNvSpPr>
            <p:nvPr/>
          </p:nvSpPr>
          <p:spPr bwMode="auto">
            <a:xfrm>
              <a:off x="5952" y="6001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6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5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4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3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2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1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40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39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38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37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436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35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34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433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32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31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30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29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28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142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1427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42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1424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23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22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21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20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19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18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17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483" name="Group 459"/>
          <p:cNvGrpSpPr>
            <a:grpSpLocks noChangeAspect="1"/>
          </p:cNvGrpSpPr>
          <p:nvPr/>
        </p:nvGrpSpPr>
        <p:grpSpPr bwMode="auto">
          <a:xfrm>
            <a:off x="571472" y="2000240"/>
            <a:ext cx="4216722" cy="3286148"/>
            <a:chOff x="2790" y="5243"/>
            <a:chExt cx="5969" cy="4652"/>
          </a:xfrm>
        </p:grpSpPr>
        <p:sp>
          <p:nvSpPr>
            <p:cNvPr id="1520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9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7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6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5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4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3" name="Oval 489"/>
            <p:cNvSpPr>
              <a:spLocks noChangeArrowheads="1"/>
            </p:cNvSpPr>
            <p:nvPr/>
          </p:nvSpPr>
          <p:spPr bwMode="auto">
            <a:xfrm>
              <a:off x="5015" y="665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2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1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0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9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7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6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5" name="Oval 481"/>
            <p:cNvSpPr>
              <a:spLocks noChangeArrowheads="1"/>
            </p:cNvSpPr>
            <p:nvPr/>
          </p:nvSpPr>
          <p:spPr bwMode="auto">
            <a:xfrm>
              <a:off x="5829" y="7670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4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2" name="Oval 478"/>
            <p:cNvSpPr>
              <a:spLocks noChangeArrowheads="1"/>
            </p:cNvSpPr>
            <p:nvPr/>
          </p:nvSpPr>
          <p:spPr bwMode="auto">
            <a:xfrm>
              <a:off x="7039" y="7670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1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0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9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7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6" name="Oval 472"/>
            <p:cNvSpPr>
              <a:spLocks noChangeArrowheads="1"/>
            </p:cNvSpPr>
            <p:nvPr/>
          </p:nvSpPr>
          <p:spPr bwMode="auto">
            <a:xfrm>
              <a:off x="6734" y="5450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5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4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92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91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90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89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88" name="Text Box 464"/>
            <p:cNvSpPr txBox="1">
              <a:spLocks noChangeArrowheads="1"/>
            </p:cNvSpPr>
            <p:nvPr/>
          </p:nvSpPr>
          <p:spPr bwMode="auto">
            <a:xfrm>
              <a:off x="551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87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86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85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484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95" name="AutoShape 421"/>
          <p:cNvSpPr>
            <a:spLocks noChangeShapeType="1"/>
          </p:cNvSpPr>
          <p:nvPr/>
        </p:nvSpPr>
        <p:spPr bwMode="auto">
          <a:xfrm flipV="1">
            <a:off x="6357950" y="3000372"/>
            <a:ext cx="362021" cy="44535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6" name="AutoShape 418"/>
          <p:cNvSpPr>
            <a:spLocks noChangeShapeType="1"/>
          </p:cNvSpPr>
          <p:nvPr/>
        </p:nvSpPr>
        <p:spPr bwMode="auto">
          <a:xfrm>
            <a:off x="6357950" y="3714752"/>
            <a:ext cx="333289" cy="434815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7" name="AutoShape 417"/>
          <p:cNvSpPr>
            <a:spLocks noChangeShapeType="1"/>
          </p:cNvSpPr>
          <p:nvPr/>
        </p:nvSpPr>
        <p:spPr bwMode="auto">
          <a:xfrm flipV="1">
            <a:off x="6967721" y="3714752"/>
            <a:ext cx="318923" cy="449181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8" name="Oval 491"/>
          <p:cNvSpPr>
            <a:spLocks noChangeArrowheads="1"/>
          </p:cNvSpPr>
          <p:nvPr/>
        </p:nvSpPr>
        <p:spPr bwMode="auto">
          <a:xfrm>
            <a:off x="1428728" y="3643314"/>
            <a:ext cx="281868" cy="28255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/>
          </a:p>
        </p:txBody>
      </p:sp>
      <p:sp>
        <p:nvSpPr>
          <p:cNvPr id="99" name="AutoShape 423"/>
          <p:cNvSpPr>
            <a:spLocks noChangeShapeType="1"/>
          </p:cNvSpPr>
          <p:nvPr/>
        </p:nvSpPr>
        <p:spPr bwMode="auto">
          <a:xfrm>
            <a:off x="7059546" y="5071116"/>
            <a:ext cx="1212482" cy="958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0" name="Oval 481"/>
          <p:cNvSpPr>
            <a:spLocks noChangeArrowheads="1"/>
          </p:cNvSpPr>
          <p:nvPr/>
        </p:nvSpPr>
        <p:spPr bwMode="auto">
          <a:xfrm>
            <a:off x="2714612" y="3717946"/>
            <a:ext cx="281868" cy="28255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1" name="AutoShape 427"/>
          <p:cNvSpPr>
            <a:spLocks noChangeShapeType="1"/>
          </p:cNvSpPr>
          <p:nvPr/>
        </p:nvSpPr>
        <p:spPr bwMode="auto">
          <a:xfrm>
            <a:off x="5485946" y="2071678"/>
            <a:ext cx="2792731" cy="3831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2" name="Oval 478"/>
          <p:cNvSpPr>
            <a:spLocks noChangeArrowheads="1"/>
          </p:cNvSpPr>
          <p:nvPr/>
        </p:nvSpPr>
        <p:spPr bwMode="auto">
          <a:xfrm>
            <a:off x="3571868" y="3717946"/>
            <a:ext cx="281868" cy="282558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3" name="AutoShape 416"/>
          <p:cNvSpPr>
            <a:spLocks noChangeShapeType="1"/>
          </p:cNvSpPr>
          <p:nvPr/>
        </p:nvSpPr>
        <p:spPr bwMode="auto">
          <a:xfrm flipV="1">
            <a:off x="6845628" y="4553261"/>
            <a:ext cx="958" cy="293069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141286" y="3000248"/>
            <a:ext cx="283281" cy="282558"/>
          </a:xfrm>
          <a:prstGeom prst="ellips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5" name="AutoShape 422"/>
          <p:cNvSpPr>
            <a:spLocks noChangeShapeType="1"/>
          </p:cNvSpPr>
          <p:nvPr/>
        </p:nvSpPr>
        <p:spPr bwMode="auto">
          <a:xfrm flipH="1" flipV="1">
            <a:off x="5372566" y="2214554"/>
            <a:ext cx="1338902" cy="453012"/>
          </a:xfrm>
          <a:prstGeom prst="straightConnector1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6" name="Oval 472"/>
          <p:cNvSpPr>
            <a:spLocks noChangeArrowheads="1"/>
          </p:cNvSpPr>
          <p:nvPr/>
        </p:nvSpPr>
        <p:spPr bwMode="auto">
          <a:xfrm>
            <a:off x="3346773" y="2143116"/>
            <a:ext cx="283281" cy="282558"/>
          </a:xfrm>
          <a:prstGeom prst="ellips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7" name="AutoShape 424"/>
          <p:cNvSpPr>
            <a:spLocks noChangeShapeType="1"/>
          </p:cNvSpPr>
          <p:nvPr/>
        </p:nvSpPr>
        <p:spPr bwMode="auto">
          <a:xfrm>
            <a:off x="5473936" y="5071116"/>
            <a:ext cx="1155018" cy="958"/>
          </a:xfrm>
          <a:prstGeom prst="straightConnector1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8" name="文字方塊 107"/>
          <p:cNvSpPr txBox="1"/>
          <p:nvPr/>
        </p:nvSpPr>
        <p:spPr>
          <a:xfrm>
            <a:off x="142844" y="398836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l(e) &lt; 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1</a:t>
            </a:r>
            <a:endParaRPr lang="zh-TW" altLang="en-US" baseline="30000" dirty="0">
              <a:solidFill>
                <a:schemeClr val="bg1"/>
              </a:solidFill>
            </a:endParaRPr>
          </a:p>
        </p:txBody>
      </p:sp>
      <p:sp>
        <p:nvSpPr>
          <p:cNvPr id="109" name="文字方塊 108"/>
          <p:cNvSpPr txBox="1"/>
          <p:nvPr/>
        </p:nvSpPr>
        <p:spPr>
          <a:xfrm>
            <a:off x="857224" y="307181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l(e) &lt; 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2</a:t>
            </a:r>
            <a:endParaRPr lang="zh-TW" altLang="en-US" baseline="30000" dirty="0">
              <a:solidFill>
                <a:schemeClr val="bg1"/>
              </a:solidFill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2000232" y="23452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l(e) &lt; 2</a:t>
            </a:r>
            <a:r>
              <a:rPr lang="en-US" altLang="zh-TW" baseline="30000" dirty="0" smtClean="0">
                <a:solidFill>
                  <a:schemeClr val="bg1"/>
                </a:solidFill>
              </a:rPr>
              <a:t>3</a:t>
            </a:r>
            <a:endParaRPr lang="zh-TW" altLang="en-US" baseline="30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(2)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Linear-Sized Bucket Structure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</a:t>
            </a:r>
            <a:r>
              <a:rPr lang="en-US" altLang="zh-TW" sz="2600" dirty="0" smtClean="0">
                <a:solidFill>
                  <a:schemeClr val="bg1"/>
                </a:solidFill>
              </a:rPr>
              <a:t>for all children [w]</a:t>
            </a:r>
            <a:r>
              <a:rPr lang="en-US" altLang="zh-TW" sz="2600" baseline="-25000" dirty="0" smtClean="0">
                <a:solidFill>
                  <a:schemeClr val="bg1"/>
                </a:solidFill>
              </a:rPr>
              <a:t>h</a:t>
            </a:r>
            <a:r>
              <a:rPr lang="en-US" altLang="zh-TW" sz="2600" dirty="0" smtClean="0">
                <a:solidFill>
                  <a:schemeClr val="bg1"/>
                </a:solidFill>
              </a:rPr>
              <a:t> of [v]</a:t>
            </a:r>
            <a:r>
              <a:rPr lang="en-US" altLang="zh-TW" sz="26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en-US" altLang="zh-TW" sz="2600" dirty="0" smtClean="0">
                <a:solidFill>
                  <a:schemeClr val="bg1"/>
                </a:solidFill>
              </a:rPr>
              <a:t>	bucket [w]</a:t>
            </a:r>
            <a:r>
              <a:rPr lang="en-US" altLang="zh-TW" sz="2600" baseline="-25000" dirty="0" smtClean="0">
                <a:solidFill>
                  <a:schemeClr val="bg1"/>
                </a:solidFill>
              </a:rPr>
              <a:t>h</a:t>
            </a:r>
            <a:r>
              <a:rPr lang="en-US" altLang="zh-TW" sz="2600" dirty="0" smtClean="0">
                <a:solidFill>
                  <a:schemeClr val="bg1"/>
                </a:solidFill>
              </a:rPr>
              <a:t> in B([v]</a:t>
            </a:r>
            <a:r>
              <a:rPr lang="en-US" altLang="zh-TW" sz="26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dirty="0" smtClean="0">
                <a:solidFill>
                  <a:schemeClr val="bg1"/>
                </a:solidFill>
              </a:rPr>
              <a:t>, min D([w]</a:t>
            </a:r>
            <a:r>
              <a:rPr lang="en-US" altLang="zh-TW" sz="2600" baseline="-25000" dirty="0" smtClean="0">
                <a:solidFill>
                  <a:schemeClr val="bg1"/>
                </a:solidFill>
              </a:rPr>
              <a:t>h</a:t>
            </a:r>
            <a:r>
              <a:rPr lang="en-US" altLang="zh-TW" sz="26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26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26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2600" dirty="0" smtClean="0">
                <a:solidFill>
                  <a:schemeClr val="bg1"/>
                </a:solidFill>
              </a:rPr>
              <a:t> - 1)</a:t>
            </a:r>
          </a:p>
          <a:p>
            <a:r>
              <a:rPr lang="en-US" altLang="zh-TW" sz="3000" dirty="0" smtClean="0">
                <a:solidFill>
                  <a:schemeClr val="bg1"/>
                </a:solidFill>
              </a:rPr>
              <a:t>ix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0</a:t>
            </a:r>
            <a:r>
              <a:rPr lang="en-US" altLang="zh-TW" sz="3000" dirty="0" smtClean="0">
                <a:solidFill>
                  <a:schemeClr val="bg1"/>
                </a:solidFill>
              </a:rPr>
              <a:t>([v]</a:t>
            </a:r>
            <a:r>
              <a:rPr lang="en-US" altLang="zh-TW" sz="30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</a:rPr>
              <a:t>) = min D([v]</a:t>
            </a:r>
            <a:r>
              <a:rPr lang="en-US" altLang="zh-TW" sz="30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3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</a:rPr>
              <a:t> – 1 = min d([v]</a:t>
            </a:r>
            <a:r>
              <a:rPr lang="en-US" altLang="zh-TW" sz="3000" baseline="-25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</a:rPr>
              <a:t>) &gt;&gt; </a:t>
            </a:r>
            <a:r>
              <a:rPr lang="en-US" altLang="zh-TW" sz="3000" dirty="0" err="1" smtClean="0">
                <a:solidFill>
                  <a:schemeClr val="bg1"/>
                </a:solidFill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</a:rPr>
              <a:t> – 1</a:t>
            </a:r>
          </a:p>
          <a:p>
            <a:pPr>
              <a:buNone/>
            </a:pPr>
            <a:r>
              <a:rPr lang="en-US" altLang="zh-TW" sz="3000" dirty="0" smtClean="0">
                <a:solidFill>
                  <a:schemeClr val="bg1"/>
                </a:solidFill>
              </a:rPr>
              <a:t>	ix</a:t>
            </a:r>
            <a:r>
              <a:rPr lang="en-US" altLang="zh-TW" sz="3000" baseline="-25000" dirty="0" smtClean="0">
                <a:solidFill>
                  <a:schemeClr val="bg1"/>
                </a:solidFill>
                <a:ea typeface="Cambria Math"/>
              </a:rPr>
              <a:t>∞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([v]</a:t>
            </a:r>
            <a:r>
              <a:rPr lang="en-US" altLang="zh-TW" sz="3000" baseline="-25000" dirty="0" err="1" smtClean="0">
                <a:solidFill>
                  <a:schemeClr val="bg1"/>
                </a:solidFill>
                <a:ea typeface="Cambria Math"/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) = ix</a:t>
            </a:r>
            <a:r>
              <a:rPr lang="en-US" altLang="zh-TW" sz="3000" baseline="-25000" dirty="0" smtClean="0">
                <a:solidFill>
                  <a:schemeClr val="bg1"/>
                </a:solidFill>
                <a:ea typeface="Cambria Math"/>
              </a:rPr>
              <a:t>0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([v]</a:t>
            </a:r>
            <a:r>
              <a:rPr lang="en-US" altLang="zh-TW" sz="3000" baseline="-25000" dirty="0" err="1" smtClean="0">
                <a:solidFill>
                  <a:schemeClr val="bg1"/>
                </a:solidFill>
                <a:ea typeface="Cambria Math"/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) + </a:t>
            </a:r>
            <a:r>
              <a:rPr lang="en-US" altLang="zh-TW" sz="3000" dirty="0" smtClean="0">
                <a:solidFill>
                  <a:schemeClr val="bg1"/>
                </a:solidFill>
                <a:latin typeface="Cambria Math"/>
                <a:ea typeface="Cambria Math"/>
              </a:rPr>
              <a:t>∆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([v]</a:t>
            </a:r>
            <a:r>
              <a:rPr lang="en-US" altLang="zh-TW" sz="3000" baseline="-25000" dirty="0" err="1" smtClean="0">
                <a:solidFill>
                  <a:schemeClr val="bg1"/>
                </a:solidFill>
                <a:ea typeface="Cambria Math"/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)</a:t>
            </a:r>
          </a:p>
          <a:p>
            <a:pPr>
              <a:buNone/>
            </a:pP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		        ≥ max d([v]</a:t>
            </a:r>
            <a:r>
              <a:rPr lang="en-US" altLang="zh-TW" sz="3000" baseline="-25000" dirty="0" err="1" smtClean="0">
                <a:solidFill>
                  <a:schemeClr val="bg1"/>
                </a:solidFill>
                <a:ea typeface="Cambria Math"/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) &gt;&gt; </a:t>
            </a:r>
            <a:r>
              <a:rPr lang="en-US" altLang="zh-TW" sz="3000" dirty="0" err="1" smtClean="0">
                <a:solidFill>
                  <a:schemeClr val="bg1"/>
                </a:solidFill>
                <a:ea typeface="Cambria Math"/>
              </a:rPr>
              <a:t>i</a:t>
            </a:r>
            <a:r>
              <a:rPr lang="en-US" altLang="zh-TW" sz="3000" dirty="0" smtClean="0">
                <a:solidFill>
                  <a:schemeClr val="bg1"/>
                </a:solidFill>
                <a:ea typeface="Cambria Math"/>
              </a:rPr>
              <a:t> – 1</a:t>
            </a:r>
          </a:p>
          <a:p>
            <a:pPr>
              <a:buNone/>
            </a:pPr>
            <a:endParaRPr lang="en-US" altLang="zh-TW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chemeClr val="accent6"/>
                </a:solidFill>
              </a:rPr>
              <a:t>[v]</a:t>
            </a:r>
            <a:r>
              <a:rPr lang="en-US" altLang="zh-TW" baseline="-25000" dirty="0" err="1" smtClean="0">
                <a:solidFill>
                  <a:schemeClr val="accent6"/>
                </a:solidFill>
              </a:rPr>
              <a:t>i</a:t>
            </a:r>
            <a:endParaRPr lang="en-US" altLang="zh-TW" baseline="-25000" dirty="0" smtClean="0">
              <a:solidFill>
                <a:schemeClr val="accent6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3839190" y="2571744"/>
            <a:ext cx="2643206" cy="50006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肘形接點 19"/>
          <p:cNvCxnSpPr>
            <a:stCxn id="12" idx="3"/>
            <a:endCxn id="21" idx="2"/>
          </p:cNvCxnSpPr>
          <p:nvPr/>
        </p:nvCxnSpPr>
        <p:spPr>
          <a:xfrm flipV="1">
            <a:off x="6482396" y="2545485"/>
            <a:ext cx="1054281" cy="276292"/>
          </a:xfrm>
          <a:prstGeom prst="bentConnector2">
            <a:avLst/>
          </a:prstGeom>
          <a:noFill/>
          <a:ln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1" name="文字方塊 20"/>
          <p:cNvSpPr txBox="1"/>
          <p:nvPr/>
        </p:nvSpPr>
        <p:spPr>
          <a:xfrm>
            <a:off x="6286512" y="1714488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FF00"/>
                </a:solidFill>
                <a:latin typeface="+mn-lt"/>
              </a:rPr>
              <a:t>ix([v]</a:t>
            </a:r>
            <a:r>
              <a:rPr lang="en-US" altLang="zh-TW" sz="2400" baseline="-25000" dirty="0" err="1" smtClean="0">
                <a:solidFill>
                  <a:srgbClr val="FFFF00"/>
                </a:solidFill>
                <a:latin typeface="+mn-lt"/>
              </a:rPr>
              <a:t>i</a:t>
            </a:r>
            <a:r>
              <a:rPr lang="en-US" altLang="zh-TW" sz="2400" dirty="0" smtClean="0">
                <a:solidFill>
                  <a:srgbClr val="FFFF00"/>
                </a:solidFill>
                <a:latin typeface="+mn-lt"/>
              </a:rPr>
              <a:t>)</a:t>
            </a:r>
          </a:p>
          <a:p>
            <a:r>
              <a:rPr lang="en-US" altLang="zh-TW" sz="2400" dirty="0" smtClean="0">
                <a:solidFill>
                  <a:srgbClr val="FFFF00"/>
                </a:solidFill>
                <a:latin typeface="+mn-lt"/>
              </a:rPr>
              <a:t>=min D([v]</a:t>
            </a:r>
            <a:r>
              <a:rPr lang="en-US" altLang="zh-TW" sz="2400" baseline="-25000" dirty="0" err="1" smtClean="0">
                <a:solidFill>
                  <a:srgbClr val="FFFF00"/>
                </a:solidFill>
                <a:latin typeface="+mn-lt"/>
              </a:rPr>
              <a:t>i</a:t>
            </a:r>
            <a:r>
              <a:rPr lang="en-US" altLang="zh-TW" sz="2400" dirty="0" smtClean="0">
                <a:solidFill>
                  <a:srgbClr val="FFFF00"/>
                </a:solidFill>
                <a:latin typeface="+mn-lt"/>
              </a:rPr>
              <a:t>) &gt;&gt; </a:t>
            </a:r>
            <a:r>
              <a:rPr lang="en-US" altLang="zh-TW" sz="2400" dirty="0" err="1" smtClean="0">
                <a:solidFill>
                  <a:srgbClr val="FFFF00"/>
                </a:solidFill>
                <a:latin typeface="+mn-lt"/>
              </a:rPr>
              <a:t>i</a:t>
            </a:r>
            <a:r>
              <a:rPr lang="en-US" altLang="zh-TW" sz="2400" dirty="0" smtClean="0">
                <a:solidFill>
                  <a:srgbClr val="FFFF00"/>
                </a:solidFill>
                <a:latin typeface="+mn-lt"/>
              </a:rPr>
              <a:t> -1</a:t>
            </a:r>
            <a:endParaRPr lang="zh-TW" altLang="en-US" sz="2400" dirty="0" smtClean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428729" y="5011870"/>
          <a:ext cx="6215105" cy="1060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6888"/>
                <a:gridCol w="776888"/>
                <a:gridCol w="776888"/>
                <a:gridCol w="776888"/>
                <a:gridCol w="776888"/>
                <a:gridCol w="1553777"/>
                <a:gridCol w="776888"/>
              </a:tblGrid>
              <a:tr h="493129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…</a:t>
                      </a:r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/>
                    </a:p>
                  </a:txBody>
                  <a:tcPr marL="123304" marR="123304" marT="61652" marB="61652"/>
                </a:tc>
              </a:tr>
              <a:tr h="56720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ix</a:t>
                      </a:r>
                      <a:r>
                        <a:rPr lang="en-US" altLang="zh-TW" sz="2400" baseline="-25000" dirty="0" smtClean="0"/>
                        <a:t>0</a:t>
                      </a:r>
                      <a:endParaRPr lang="zh-TW" altLang="en-US" sz="2400" baseline="-250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…</a:t>
                      </a:r>
                      <a:endParaRPr lang="zh-TW" altLang="en-US" sz="2400" dirty="0"/>
                    </a:p>
                  </a:txBody>
                  <a:tcPr marL="123304" marR="123304" marT="61652" marB="6165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ix</a:t>
                      </a:r>
                      <a:r>
                        <a:rPr lang="en-US" altLang="zh-TW" sz="2400" baseline="-25000" dirty="0" smtClean="0">
                          <a:solidFill>
                            <a:schemeClr val="tx1"/>
                          </a:solidFill>
                          <a:ea typeface="Cambria Math"/>
                        </a:rPr>
                        <a:t>∞</a:t>
                      </a:r>
                      <a:endParaRPr lang="zh-TW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3304" marR="123304" marT="61652" marB="61652"/>
                </a:tc>
              </a:tr>
            </a:tbl>
          </a:graphicData>
        </a:graphic>
      </p:graphicFrame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7715272" y="557214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>
                <a:solidFill>
                  <a:srgbClr val="FF3300"/>
                </a:solidFill>
              </a:rPr>
              <a:t>index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7715272" y="5000636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>
                <a:solidFill>
                  <a:srgbClr val="FF3300"/>
                </a:solidFill>
              </a:rPr>
              <a:t>content</a:t>
            </a:r>
          </a:p>
        </p:txBody>
      </p:sp>
      <p:sp>
        <p:nvSpPr>
          <p:cNvPr id="28" name="矩形 27"/>
          <p:cNvSpPr/>
          <p:nvPr/>
        </p:nvSpPr>
        <p:spPr>
          <a:xfrm>
            <a:off x="4000496" y="3643314"/>
            <a:ext cx="1071570" cy="50006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9" name="肘形接點 19"/>
          <p:cNvCxnSpPr>
            <a:stCxn id="28" idx="3"/>
            <a:endCxn id="34" idx="1"/>
          </p:cNvCxnSpPr>
          <p:nvPr/>
        </p:nvCxnSpPr>
        <p:spPr>
          <a:xfrm>
            <a:off x="5072066" y="3893347"/>
            <a:ext cx="642942" cy="162077"/>
          </a:xfrm>
          <a:prstGeom prst="bentConnector3">
            <a:avLst>
              <a:gd name="adj1" fmla="val 50000"/>
            </a:avLst>
          </a:prstGeom>
          <a:noFill/>
          <a:ln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34" name="文字方塊 33"/>
          <p:cNvSpPr txBox="1"/>
          <p:nvPr/>
        </p:nvSpPr>
        <p:spPr>
          <a:xfrm>
            <a:off x="5715008" y="3824591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FFFF00"/>
                </a:solidFill>
                <a:latin typeface="+mn-lt"/>
              </a:rPr>
              <a:t>∑ </a:t>
            </a:r>
            <a:r>
              <a:rPr lang="en-US" altLang="zh-TW" sz="2400" dirty="0" smtClean="0">
                <a:solidFill>
                  <a:srgbClr val="FFFF00"/>
                </a:solidFill>
                <a:latin typeface="+mn-lt"/>
              </a:rPr>
              <a:t>l(e)/ 2</a:t>
            </a:r>
            <a:r>
              <a:rPr lang="en-US" altLang="zh-TW" sz="2400" baseline="30000" dirty="0" smtClean="0">
                <a:solidFill>
                  <a:srgbClr val="FFFF00"/>
                </a:solidFill>
                <a:latin typeface="+mn-lt"/>
              </a:rPr>
              <a:t>i-1</a:t>
            </a:r>
            <a:endParaRPr lang="zh-TW" altLang="en-US" sz="2400" baseline="300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" grpId="0"/>
      <p:bldP spid="24" grpId="0"/>
      <p:bldP spid="25" grpId="0"/>
      <p:bldP spid="28" grpId="0" animBg="1"/>
      <p:bldP spid="3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(3)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240211"/>
          </a:xfrm>
        </p:spPr>
        <p:txBody>
          <a:bodyPr rtlCol="0">
            <a:normAutofit/>
          </a:bodyPr>
          <a:lstStyle/>
          <a:p>
            <a:r>
              <a:rPr lang="en-US" altLang="zh-TW" u="sng" dirty="0" smtClean="0">
                <a:solidFill>
                  <a:srgbClr val="66FF66"/>
                </a:solidFill>
              </a:rPr>
              <a:t>Lemma 18.</a:t>
            </a:r>
            <a:endParaRPr lang="en-US" altLang="zh-TW" dirty="0" smtClean="0">
              <a:solidFill>
                <a:srgbClr val="66FF66"/>
              </a:solidFill>
            </a:endParaRPr>
          </a:p>
          <a:p>
            <a:pPr>
              <a:buNone/>
            </a:pPr>
            <a:r>
              <a:rPr lang="en-US" altLang="zh-TW" dirty="0" smtClean="0">
                <a:solidFill>
                  <a:srgbClr val="66FF66"/>
                </a:solidFill>
              </a:rPr>
              <a:t>	</a:t>
            </a:r>
            <a:r>
              <a:rPr lang="en-US" altLang="zh-TW" sz="2800" dirty="0" smtClean="0">
                <a:solidFill>
                  <a:schemeClr val="bg1"/>
                </a:solidFill>
              </a:rPr>
              <a:t>The total number of relevant bucket is &lt; 4m + 4n</a:t>
            </a:r>
          </a:p>
          <a:p>
            <a:pPr>
              <a:buNone/>
            </a:pPr>
            <a:r>
              <a:rPr lang="en-US" altLang="zh-TW" sz="2800" dirty="0" smtClean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59" name="圖片 58" descr="圖片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372004"/>
            <a:ext cx="4620386" cy="3200136"/>
          </a:xfrm>
          <a:prstGeom prst="rect">
            <a:avLst/>
          </a:prstGeom>
        </p:spPr>
      </p:pic>
      <p:pic>
        <p:nvPicPr>
          <p:cNvPr id="64" name="圖片 63" descr="圖片4.png"/>
          <p:cNvPicPr>
            <a:picLocks noChangeAspect="1"/>
          </p:cNvPicPr>
          <p:nvPr/>
        </p:nvPicPr>
        <p:blipFill>
          <a:blip r:embed="rId3"/>
          <a:srcRect t="50408" r="22030"/>
          <a:stretch>
            <a:fillRect/>
          </a:stretch>
        </p:blipFill>
        <p:spPr>
          <a:xfrm>
            <a:off x="6286512" y="4714884"/>
            <a:ext cx="2286016" cy="562258"/>
          </a:xfrm>
          <a:prstGeom prst="rect">
            <a:avLst/>
          </a:prstGeom>
        </p:spPr>
      </p:pic>
      <p:pic>
        <p:nvPicPr>
          <p:cNvPr id="65" name="圖片 64" descr="圖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4" y="5360005"/>
            <a:ext cx="4559431" cy="926515"/>
          </a:xfrm>
          <a:prstGeom prst="rect">
            <a:avLst/>
          </a:prstGeom>
        </p:spPr>
      </p:pic>
      <p:pic>
        <p:nvPicPr>
          <p:cNvPr id="66" name="圖片 65" descr="圖片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5732" y="5572140"/>
            <a:ext cx="2706400" cy="694887"/>
          </a:xfrm>
          <a:prstGeom prst="rect">
            <a:avLst/>
          </a:prstGeom>
        </p:spPr>
      </p:pic>
      <p:pic>
        <p:nvPicPr>
          <p:cNvPr id="18" name="圖片 17" descr="圖片1.png"/>
          <p:cNvPicPr>
            <a:picLocks noChangeAspect="1"/>
          </p:cNvPicPr>
          <p:nvPr/>
        </p:nvPicPr>
        <p:blipFill>
          <a:blip r:embed="rId6"/>
          <a:srcRect t="34470" r="7003"/>
          <a:stretch>
            <a:fillRect/>
          </a:stretch>
        </p:blipFill>
        <p:spPr>
          <a:xfrm>
            <a:off x="6084061" y="3307325"/>
            <a:ext cx="2845657" cy="407427"/>
          </a:xfrm>
          <a:prstGeom prst="rect">
            <a:avLst/>
          </a:prstGeom>
        </p:spPr>
      </p:pic>
      <p:pic>
        <p:nvPicPr>
          <p:cNvPr id="23" name="圖片 22" descr="圖片1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89801" y="2458867"/>
            <a:ext cx="3282793" cy="689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350" y="2000240"/>
            <a:ext cx="6115050" cy="1046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8" name="Picture 4" descr="t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85720" y="2001377"/>
            <a:ext cx="8637588" cy="4668837"/>
          </a:xfrm>
          <a:noFill/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57158" y="1428736"/>
            <a:ext cx="192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FFFF00"/>
                </a:solidFill>
              </a:rPr>
              <a:t>Visit([v]</a:t>
            </a:r>
            <a:r>
              <a:rPr lang="en-US" altLang="zh-TW" sz="2200" baseline="-25000" dirty="0" smtClean="0">
                <a:solidFill>
                  <a:srgbClr val="FFFF00"/>
                </a:solidFill>
              </a:rPr>
              <a:t>i</a:t>
            </a:r>
            <a:r>
              <a:rPr lang="en-US" altLang="zh-TW" sz="2200" dirty="0" smtClean="0">
                <a:solidFill>
                  <a:srgbClr val="FFFF00"/>
                </a:solidFill>
              </a:rPr>
              <a:t>, j)</a:t>
            </a:r>
            <a:endParaRPr lang="zh-TW" altLang="en-US" sz="2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t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92100" y="2000240"/>
            <a:ext cx="8637588" cy="4668837"/>
          </a:xfrm>
          <a:noFill/>
        </p:spPr>
      </p:pic>
      <p:pic>
        <p:nvPicPr>
          <p:cNvPr id="99332" name="Picture 4" descr="t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38138" y="3008302"/>
            <a:ext cx="8372475" cy="2159000"/>
          </a:xfrm>
          <a:noFill/>
        </p:spPr>
      </p:pic>
      <p:sp>
        <p:nvSpPr>
          <p:cNvPr id="99337" name="Oval 9"/>
          <p:cNvSpPr>
            <a:spLocks noChangeArrowheads="1"/>
          </p:cNvSpPr>
          <p:nvPr/>
        </p:nvSpPr>
        <p:spPr bwMode="auto">
          <a:xfrm>
            <a:off x="812800" y="2138352"/>
            <a:ext cx="3098800" cy="609600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457200" y="274638"/>
            <a:ext cx="604362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Towards Linear Time (4)</a:t>
            </a:r>
            <a:endParaRPr kumimoji="0" lang="fr-CA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57158" y="2569485"/>
            <a:ext cx="192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FFFF00"/>
                </a:solidFill>
              </a:rPr>
              <a:t>Visit(v)</a:t>
            </a:r>
            <a:endParaRPr lang="zh-TW" altLang="en-US" sz="2200" dirty="0">
              <a:solidFill>
                <a:srgbClr val="FFFF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57158" y="1428736"/>
            <a:ext cx="192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FFFF00"/>
                </a:solidFill>
              </a:rPr>
              <a:t>Visit([v]</a:t>
            </a:r>
            <a:r>
              <a:rPr lang="en-US" altLang="zh-TW" sz="2200" baseline="-25000" dirty="0" smtClean="0">
                <a:solidFill>
                  <a:srgbClr val="FFFF00"/>
                </a:solidFill>
              </a:rPr>
              <a:t>i</a:t>
            </a:r>
            <a:r>
              <a:rPr lang="en-US" altLang="zh-TW" sz="2200" dirty="0" smtClean="0">
                <a:solidFill>
                  <a:srgbClr val="FFFF00"/>
                </a:solidFill>
              </a:rPr>
              <a:t>, j)</a:t>
            </a:r>
            <a:endParaRPr lang="zh-TW" altLang="en-US" sz="2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7" grpId="0" animBg="1"/>
      <p:bldP spid="99337" grpId="1" animBg="1"/>
      <p:bldP spid="12" grpId="0"/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5" name="Picture 3" descr="t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92100" y="1988125"/>
            <a:ext cx="8637588" cy="4668837"/>
          </a:xfrm>
          <a:noFill/>
        </p:spPr>
      </p:pic>
      <p:sp>
        <p:nvSpPr>
          <p:cNvPr id="100356" name="Oval 4"/>
          <p:cNvSpPr>
            <a:spLocks noChangeArrowheads="1"/>
          </p:cNvSpPr>
          <p:nvPr/>
        </p:nvSpPr>
        <p:spPr bwMode="auto">
          <a:xfrm>
            <a:off x="1092200" y="3434337"/>
            <a:ext cx="3098800" cy="609600"/>
          </a:xfrm>
          <a:prstGeom prst="ellips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00357" name="Picture 5" descr="t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38138" y="2996187"/>
            <a:ext cx="8372475" cy="2159000"/>
          </a:xfrm>
          <a:noFill/>
        </p:spPr>
      </p:pic>
      <p:sp>
        <p:nvSpPr>
          <p:cNvPr id="6" name="Titre 1"/>
          <p:cNvSpPr txBox="1">
            <a:spLocks/>
          </p:cNvSpPr>
          <p:nvPr/>
        </p:nvSpPr>
        <p:spPr bwMode="auto">
          <a:xfrm>
            <a:off x="457200" y="274638"/>
            <a:ext cx="604362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Towards Linear Time (4)</a:t>
            </a:r>
            <a:endParaRPr kumimoji="0" lang="fr-CA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57158" y="1428736"/>
            <a:ext cx="192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FFFF00"/>
                </a:solidFill>
              </a:rPr>
              <a:t>Visit([v]</a:t>
            </a:r>
            <a:r>
              <a:rPr lang="en-US" altLang="zh-TW" sz="2200" baseline="-25000" dirty="0" smtClean="0">
                <a:solidFill>
                  <a:srgbClr val="FFFF00"/>
                </a:solidFill>
              </a:rPr>
              <a:t>i</a:t>
            </a:r>
            <a:r>
              <a:rPr lang="en-US" altLang="zh-TW" sz="2200" dirty="0" smtClean="0">
                <a:solidFill>
                  <a:srgbClr val="FFFF00"/>
                </a:solidFill>
              </a:rPr>
              <a:t>, j)</a:t>
            </a:r>
            <a:endParaRPr lang="zh-TW" altLang="en-US" sz="2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nimBg="1"/>
      <p:bldP spid="8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3" descr="t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92100" y="2036786"/>
            <a:ext cx="8637588" cy="4668837"/>
          </a:xfrm>
          <a:noFill/>
        </p:spPr>
      </p:pic>
      <p:pic>
        <p:nvPicPr>
          <p:cNvPr id="101380" name="Picture 4" descr="d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92100" y="2025673"/>
            <a:ext cx="8597900" cy="2422525"/>
          </a:xfrm>
          <a:noFill/>
        </p:spPr>
      </p:pic>
      <p:sp>
        <p:nvSpPr>
          <p:cNvPr id="101403" name="Line 27"/>
          <p:cNvSpPr>
            <a:spLocks noChangeShapeType="1"/>
          </p:cNvSpPr>
          <p:nvPr/>
        </p:nvSpPr>
        <p:spPr bwMode="auto">
          <a:xfrm flipV="1">
            <a:off x="2257419" y="5429264"/>
            <a:ext cx="0" cy="469900"/>
          </a:xfrm>
          <a:prstGeom prst="line">
            <a:avLst/>
          </a:prstGeom>
          <a:noFill/>
          <a:ln w="28575" cap="sq">
            <a:solidFill>
              <a:srgbClr val="FFFF00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1404" name="Line 28"/>
          <p:cNvSpPr>
            <a:spLocks noChangeShapeType="1"/>
          </p:cNvSpPr>
          <p:nvPr/>
        </p:nvSpPr>
        <p:spPr bwMode="auto">
          <a:xfrm flipV="1">
            <a:off x="7035800" y="5424508"/>
            <a:ext cx="0" cy="533400"/>
          </a:xfrm>
          <a:prstGeom prst="line">
            <a:avLst/>
          </a:prstGeom>
          <a:noFill/>
          <a:ln w="28575" cap="sq">
            <a:solidFill>
              <a:srgbClr val="FFFF00"/>
            </a:solidFill>
            <a:round/>
            <a:headEnd type="none" w="sm" len="sm"/>
            <a:tailEnd type="stealth" w="lg" len="lg"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34" name="Titre 1"/>
          <p:cNvSpPr txBox="1">
            <a:spLocks/>
          </p:cNvSpPr>
          <p:nvPr/>
        </p:nvSpPr>
        <p:spPr bwMode="auto">
          <a:xfrm>
            <a:off x="457200" y="274638"/>
            <a:ext cx="604362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Towards Linear Time (4)</a:t>
            </a:r>
            <a:endParaRPr kumimoji="0" lang="fr-CA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357158" y="1428736"/>
            <a:ext cx="192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FFFF00"/>
                </a:solidFill>
              </a:rPr>
              <a:t>Expand([v]</a:t>
            </a:r>
            <a:r>
              <a:rPr lang="en-US" altLang="zh-TW" sz="2200" baseline="-25000" dirty="0" err="1" smtClean="0">
                <a:solidFill>
                  <a:srgbClr val="FFFF00"/>
                </a:solidFill>
              </a:rPr>
              <a:t>i</a:t>
            </a:r>
            <a:r>
              <a:rPr lang="en-US" altLang="zh-TW" sz="2200" dirty="0" smtClean="0">
                <a:solidFill>
                  <a:srgbClr val="FFFF00"/>
                </a:solidFill>
              </a:rPr>
              <a:t>)</a:t>
            </a:r>
            <a:endParaRPr lang="zh-TW" altLang="en-US" sz="2200" dirty="0">
              <a:solidFill>
                <a:srgbClr val="FFFF00"/>
              </a:solidFill>
            </a:endParaRPr>
          </a:p>
        </p:txBody>
      </p:sp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1690712" y="4637738"/>
          <a:ext cx="5810246" cy="736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文字方塊 31"/>
          <p:cNvSpPr txBox="1"/>
          <p:nvPr/>
        </p:nvSpPr>
        <p:spPr>
          <a:xfrm>
            <a:off x="1047768" y="4709176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[v]</a:t>
            </a:r>
            <a:r>
              <a:rPr lang="en-US" altLang="zh-TW" sz="2500" baseline="-25000" dirty="0" err="1" smtClean="0">
                <a:solidFill>
                  <a:schemeClr val="accent6"/>
                </a:solidFill>
              </a:rPr>
              <a:t>i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1357290" y="592933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</a:rPr>
              <a:t>Min D([v]</a:t>
            </a:r>
            <a:r>
              <a:rPr lang="en-US" altLang="zh-TW" baseline="-25000" dirty="0" err="1" smtClean="0">
                <a:solidFill>
                  <a:srgbClr val="FFFF00"/>
                </a:solidFill>
              </a:rPr>
              <a:t>i</a:t>
            </a:r>
            <a:r>
              <a:rPr lang="en-US" altLang="zh-TW" dirty="0" smtClean="0">
                <a:solidFill>
                  <a:srgbClr val="FFFF00"/>
                </a:solidFill>
              </a:rPr>
              <a:t>) &gt;&gt; </a:t>
            </a:r>
            <a:r>
              <a:rPr lang="en-US" altLang="zh-TW" dirty="0" err="1" smtClean="0">
                <a:solidFill>
                  <a:srgbClr val="FFFF00"/>
                </a:solidFill>
              </a:rPr>
              <a:t>i</a:t>
            </a:r>
            <a:r>
              <a:rPr lang="en-US" altLang="zh-TW" dirty="0" smtClean="0">
                <a:solidFill>
                  <a:srgbClr val="FFFF00"/>
                </a:solidFill>
              </a:rPr>
              <a:t> - 1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6286512" y="592933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altLang="zh-TW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x</a:t>
            </a:r>
            <a:r>
              <a:rPr lang="en-US" altLang="zh-TW" baseline="-25000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0</a:t>
            </a:r>
            <a:r>
              <a:rPr lang="en-US" altLang="zh-TW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([v]</a:t>
            </a:r>
            <a:r>
              <a:rPr lang="en-US" altLang="zh-TW" baseline="-25000" dirty="0" err="1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i</a:t>
            </a:r>
            <a:r>
              <a:rPr lang="en-US" altLang="zh-TW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) + ∆([v]</a:t>
            </a:r>
            <a:r>
              <a:rPr lang="en-US" altLang="zh-TW" baseline="-25000" dirty="0" err="1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i</a:t>
            </a:r>
            <a:r>
              <a:rPr lang="en-US" altLang="zh-TW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lang="zh-TW" altLang="en-US" dirty="0">
              <a:solidFill>
                <a:srgbClr val="FFFF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03" grpId="0" animBg="1"/>
      <p:bldP spid="101404" grpId="0" animBg="1"/>
      <p:bldP spid="36" grpId="0"/>
      <p:bldP spid="32" grpId="0"/>
      <p:bldP spid="37" grpId="0"/>
      <p:bldP spid="3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3" descr="tm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92130" y="1974873"/>
            <a:ext cx="8637588" cy="4668837"/>
          </a:xfrm>
          <a:noFill/>
        </p:spPr>
      </p:pic>
      <p:sp>
        <p:nvSpPr>
          <p:cNvPr id="34" name="Titre 1"/>
          <p:cNvSpPr txBox="1">
            <a:spLocks/>
          </p:cNvSpPr>
          <p:nvPr/>
        </p:nvSpPr>
        <p:spPr bwMode="auto">
          <a:xfrm>
            <a:off x="457200" y="274638"/>
            <a:ext cx="604362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Towards Linear Time (4)</a:t>
            </a:r>
            <a:endParaRPr kumimoji="0" lang="fr-CA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357158" y="1428736"/>
            <a:ext cx="1928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FFFF00"/>
                </a:solidFill>
              </a:rPr>
              <a:t>Visit([v]</a:t>
            </a:r>
            <a:r>
              <a:rPr lang="en-US" altLang="zh-TW" sz="2200" baseline="-25000" dirty="0" err="1" smtClean="0">
                <a:solidFill>
                  <a:srgbClr val="FFFF00"/>
                </a:solidFill>
              </a:rPr>
              <a:t>i</a:t>
            </a:r>
            <a:r>
              <a:rPr lang="en-US" altLang="zh-TW" sz="2200" dirty="0" smtClean="0">
                <a:solidFill>
                  <a:srgbClr val="FFFF00"/>
                </a:solidFill>
              </a:rPr>
              <a:t>, j)</a:t>
            </a:r>
            <a:endParaRPr lang="zh-TW" altLang="en-US" sz="2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Source: g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{g}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 Visit([g]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3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56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285992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369447" y="505758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42" name="表格 141"/>
          <p:cNvGraphicFramePr>
            <a:graphicFrameLocks noGrp="1"/>
          </p:cNvGraphicFramePr>
          <p:nvPr/>
        </p:nvGraphicFramePr>
        <p:xfrm>
          <a:off x="2714614" y="5572140"/>
          <a:ext cx="581024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" name="文字方塊 142"/>
          <p:cNvSpPr txBox="1"/>
          <p:nvPr/>
        </p:nvSpPr>
        <p:spPr>
          <a:xfrm>
            <a:off x="2071670" y="564357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4500562" y="60600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([g]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33 &gt;&gt; 2 = 8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Introduction(2)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5400" dirty="0" smtClean="0">
                <a:solidFill>
                  <a:srgbClr val="FFFF00"/>
                </a:solidFill>
              </a:rPr>
              <a:t>S</a:t>
            </a:r>
            <a:r>
              <a:rPr lang="en-US" sz="5400" dirty="0" smtClean="0">
                <a:solidFill>
                  <a:schemeClr val="bg1"/>
                </a:solidFill>
              </a:rPr>
              <a:t>ingle </a:t>
            </a:r>
            <a:r>
              <a:rPr lang="en-US" sz="5400" dirty="0" err="1" smtClean="0">
                <a:solidFill>
                  <a:srgbClr val="FFFF00"/>
                </a:solidFill>
              </a:rPr>
              <a:t>S</a:t>
            </a:r>
            <a:r>
              <a:rPr lang="en-US" sz="5400" dirty="0" err="1" smtClean="0">
                <a:solidFill>
                  <a:schemeClr val="bg1"/>
                </a:solidFill>
              </a:rPr>
              <a:t>orce</a:t>
            </a:r>
            <a:r>
              <a:rPr lang="en-US" sz="5400" dirty="0" smtClean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rgbClr val="FFFF00"/>
                </a:solidFill>
              </a:rPr>
              <a:t>S</a:t>
            </a:r>
            <a:r>
              <a:rPr lang="en-US" sz="5400" dirty="0" smtClean="0">
                <a:solidFill>
                  <a:schemeClr val="bg1"/>
                </a:solidFill>
              </a:rPr>
              <a:t>hortest </a:t>
            </a:r>
            <a:r>
              <a:rPr lang="en-US" sz="5400" dirty="0" smtClean="0">
                <a:solidFill>
                  <a:srgbClr val="FFFF00"/>
                </a:solidFill>
              </a:rPr>
              <a:t>P</a:t>
            </a:r>
            <a:r>
              <a:rPr lang="en-US" sz="5400" dirty="0" smtClean="0">
                <a:solidFill>
                  <a:schemeClr val="bg1"/>
                </a:solidFill>
              </a:rPr>
              <a:t>ath </a:t>
            </a:r>
          </a:p>
          <a:p>
            <a:pPr>
              <a:buNone/>
            </a:pPr>
            <a:r>
              <a:rPr lang="en-US" sz="5400" dirty="0" smtClean="0">
                <a:solidFill>
                  <a:schemeClr val="bg1"/>
                </a:solidFill>
              </a:rPr>
              <a:t>Problem </a:t>
            </a:r>
            <a:r>
              <a:rPr lang="en-US" altLang="zh-TW" sz="5400" dirty="0" smtClean="0">
                <a:solidFill>
                  <a:schemeClr val="bg1"/>
                </a:solidFill>
              </a:rPr>
              <a:t>(SSSP)</a:t>
            </a:r>
            <a:endParaRPr lang="zh-TW" altLang="en-US" sz="5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 </a:t>
            </a:r>
            <a:endParaRPr lang="zh-TW" alt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Given a positively weighted graph G with a source vertex s, find the shortest path from s to all other vertices in the graph</a:t>
            </a:r>
            <a:endParaRPr lang="zh-TW" altLang="en-US" dirty="0" smtClean="0">
              <a:solidFill>
                <a:schemeClr val="bg1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Oval 478"/>
          <p:cNvSpPr>
            <a:spLocks noChangeArrowheads="1"/>
          </p:cNvSpPr>
          <p:nvPr/>
        </p:nvSpPr>
        <p:spPr bwMode="auto">
          <a:xfrm>
            <a:off x="4475424" y="5123556"/>
            <a:ext cx="281868" cy="282558"/>
          </a:xfrm>
          <a:prstGeom prst="ellipse">
            <a:avLst/>
          </a:prstGeom>
          <a:solidFill>
            <a:schemeClr val="accent6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Source: g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{g}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 Visit([g]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3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56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285992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5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369447" y="505758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42" name="表格 141"/>
          <p:cNvGraphicFramePr>
            <a:graphicFrameLocks noGrp="1"/>
          </p:cNvGraphicFramePr>
          <p:nvPr/>
        </p:nvGraphicFramePr>
        <p:xfrm>
          <a:off x="2714614" y="5572140"/>
          <a:ext cx="581024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...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" name="文字方塊 142"/>
          <p:cNvSpPr txBox="1"/>
          <p:nvPr/>
        </p:nvSpPr>
        <p:spPr>
          <a:xfrm>
            <a:off x="2071670" y="564357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4500562" y="60600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([g]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33 &gt;&gt; 2 = 8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2214546" y="32893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78"/>
          <p:cNvSpPr>
            <a:spLocks noChangeArrowheads="1"/>
          </p:cNvSpPr>
          <p:nvPr/>
        </p:nvSpPr>
        <p:spPr bwMode="auto">
          <a:xfrm>
            <a:off x="3643306" y="4023654"/>
            <a:ext cx="281868" cy="282558"/>
          </a:xfrm>
          <a:prstGeom prst="ellipse">
            <a:avLst/>
          </a:prstGeom>
          <a:solidFill>
            <a:schemeClr val="accent6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Oval 489"/>
          <p:cNvSpPr>
            <a:spLocks noChangeArrowheads="1"/>
          </p:cNvSpPr>
          <p:nvPr/>
        </p:nvSpPr>
        <p:spPr bwMode="auto">
          <a:xfrm>
            <a:off x="3440567" y="2417293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44" grpId="0" animBg="1"/>
      <p:bldP spid="146" grpId="0" animBg="1"/>
      <p:bldP spid="14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10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6017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48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2910" y="1714488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solidFill>
              <a:schemeClr val="accent6"/>
            </a:solidFill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solidFill>
              <a:schemeClr val="accent6"/>
            </a:solidFill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369447" y="505758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42" name="表格 141"/>
          <p:cNvGraphicFramePr>
            <a:graphicFrameLocks noGrp="1"/>
          </p:cNvGraphicFramePr>
          <p:nvPr/>
        </p:nvGraphicFramePr>
        <p:xfrm>
          <a:off x="2714614" y="5572140"/>
          <a:ext cx="581024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...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" name="文字方塊 142"/>
          <p:cNvSpPr txBox="1"/>
          <p:nvPr/>
        </p:nvSpPr>
        <p:spPr>
          <a:xfrm>
            <a:off x="2071670" y="564357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144" name="文字方塊 143"/>
          <p:cNvSpPr txBox="1"/>
          <p:nvPr/>
        </p:nvSpPr>
        <p:spPr>
          <a:xfrm>
            <a:off x="1857356" y="2285992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00B050"/>
                </a:solidFill>
              </a:rPr>
              <a:t>[c]</a:t>
            </a:r>
            <a:r>
              <a:rPr lang="en-US" altLang="zh-TW" sz="22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200" baseline="-25000" dirty="0">
              <a:solidFill>
                <a:srgbClr val="00B050"/>
              </a:solidFill>
            </a:endParaRPr>
          </a:p>
        </p:txBody>
      </p:sp>
      <p:sp>
        <p:nvSpPr>
          <p:cNvPr id="146" name="文字方塊 145"/>
          <p:cNvSpPr txBox="1"/>
          <p:nvPr/>
        </p:nvSpPr>
        <p:spPr>
          <a:xfrm>
            <a:off x="3286116" y="3000372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00B0F0"/>
                </a:solidFill>
              </a:rPr>
              <a:t>[a]</a:t>
            </a:r>
            <a:r>
              <a:rPr lang="en-US" altLang="zh-TW" sz="2200" baseline="-25000" dirty="0" smtClean="0">
                <a:solidFill>
                  <a:srgbClr val="00B0F0"/>
                </a:solidFill>
              </a:rPr>
              <a:t>1</a:t>
            </a:r>
            <a:endParaRPr lang="zh-TW" altLang="en-US" sz="2200" baseline="-25000" dirty="0">
              <a:solidFill>
                <a:srgbClr val="00B0F0"/>
              </a:solidFill>
            </a:endParaRPr>
          </a:p>
        </p:txBody>
      </p:sp>
      <p:sp>
        <p:nvSpPr>
          <p:cNvPr id="147" name="文字方塊 146"/>
          <p:cNvSpPr txBox="1"/>
          <p:nvPr/>
        </p:nvSpPr>
        <p:spPr>
          <a:xfrm>
            <a:off x="4572000" y="4071942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chemeClr val="bg1"/>
                </a:solidFill>
              </a:rPr>
              <a:t>[g]</a:t>
            </a:r>
            <a:r>
              <a:rPr lang="en-US" altLang="zh-TW" sz="2200" baseline="-25000" dirty="0" smtClean="0">
                <a:solidFill>
                  <a:schemeClr val="bg1"/>
                </a:solidFill>
              </a:rPr>
              <a:t>0</a:t>
            </a:r>
            <a:endParaRPr lang="zh-TW" altLang="en-US" sz="2200" baseline="-25000" dirty="0">
              <a:solidFill>
                <a:schemeClr val="bg1"/>
              </a:solidFill>
            </a:endParaRPr>
          </a:p>
        </p:txBody>
      </p:sp>
      <p:sp>
        <p:nvSpPr>
          <p:cNvPr id="148" name="AutoShape 421"/>
          <p:cNvSpPr>
            <a:spLocks noChangeShapeType="1"/>
          </p:cNvSpPr>
          <p:nvPr/>
        </p:nvSpPr>
        <p:spPr bwMode="auto">
          <a:xfrm flipV="1">
            <a:off x="6357950" y="2857496"/>
            <a:ext cx="362021" cy="44535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AutoShape 418"/>
          <p:cNvSpPr>
            <a:spLocks noChangeShapeType="1"/>
          </p:cNvSpPr>
          <p:nvPr/>
        </p:nvSpPr>
        <p:spPr bwMode="auto">
          <a:xfrm>
            <a:off x="6357950" y="3571876"/>
            <a:ext cx="333289" cy="434815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0" name="AutoShape 417"/>
          <p:cNvSpPr>
            <a:spLocks noChangeShapeType="1"/>
          </p:cNvSpPr>
          <p:nvPr/>
        </p:nvSpPr>
        <p:spPr bwMode="auto">
          <a:xfrm flipV="1">
            <a:off x="7000892" y="3551323"/>
            <a:ext cx="318923" cy="449181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1" name="AutoShape 416"/>
          <p:cNvSpPr>
            <a:spLocks noChangeShapeType="1"/>
          </p:cNvSpPr>
          <p:nvPr/>
        </p:nvSpPr>
        <p:spPr bwMode="auto">
          <a:xfrm flipV="1">
            <a:off x="6858016" y="4421815"/>
            <a:ext cx="958" cy="293069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2" name="AutoShape 419"/>
          <p:cNvSpPr>
            <a:spLocks noChangeShapeType="1"/>
          </p:cNvSpPr>
          <p:nvPr/>
        </p:nvSpPr>
        <p:spPr bwMode="auto">
          <a:xfrm>
            <a:off x="7000892" y="2855140"/>
            <a:ext cx="290191" cy="430984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3" name="AutoShape 423"/>
          <p:cNvSpPr>
            <a:spLocks noChangeShapeType="1"/>
          </p:cNvSpPr>
          <p:nvPr/>
        </p:nvSpPr>
        <p:spPr bwMode="auto">
          <a:xfrm>
            <a:off x="7072330" y="4928240"/>
            <a:ext cx="1212482" cy="958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文字方塊 153"/>
          <p:cNvSpPr txBox="1"/>
          <p:nvPr/>
        </p:nvSpPr>
        <p:spPr>
          <a:xfrm>
            <a:off x="3143240" y="55599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altLang="zh-TW" dirty="0" smtClean="0">
                <a:solidFill>
                  <a:schemeClr val="bg1"/>
                </a:solidFill>
              </a:rPr>
              <a:t>Ф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5" name="文字方塊 154"/>
          <p:cNvSpPr txBox="1"/>
          <p:nvPr/>
        </p:nvSpPr>
        <p:spPr>
          <a:xfrm>
            <a:off x="3000364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50"/>
                </a:solidFill>
              </a:rPr>
              <a:t>[c]</a:t>
            </a:r>
            <a:r>
              <a:rPr lang="en-US" altLang="zh-TW" baseline="-25000" dirty="0" smtClean="0">
                <a:solidFill>
                  <a:srgbClr val="00B050"/>
                </a:solidFill>
              </a:rPr>
              <a:t>2</a:t>
            </a:r>
            <a:endParaRPr lang="zh-TW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156" name="AutoShape 427"/>
          <p:cNvSpPr>
            <a:spLocks noChangeShapeType="1"/>
          </p:cNvSpPr>
          <p:nvPr/>
        </p:nvSpPr>
        <p:spPr bwMode="auto">
          <a:xfrm>
            <a:off x="5500694" y="1853533"/>
            <a:ext cx="2792731" cy="3831"/>
          </a:xfrm>
          <a:prstGeom prst="straightConnector1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7" name="文字方塊 156"/>
          <p:cNvSpPr txBox="1"/>
          <p:nvPr/>
        </p:nvSpPr>
        <p:spPr>
          <a:xfrm>
            <a:off x="2857488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F0"/>
                </a:solidFill>
              </a:rPr>
              <a:t>[a]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1</a:t>
            </a:r>
            <a:endParaRPr lang="zh-TW" altLang="en-US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44285E-6 L 0.03039 -3.44285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/>
      <p:bldP spid="155" grpId="0"/>
      <p:bldP spid="155" grpId="1"/>
      <p:bldP spid="15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ix([g]</a:t>
            </a:r>
            <a:r>
              <a:rPr kumimoji="0" lang="en-US" altLang="zh-TW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← 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Visit([a]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, 3)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42" name="表格 141"/>
          <p:cNvGraphicFramePr>
            <a:graphicFrameLocks noGrp="1"/>
          </p:cNvGraphicFramePr>
          <p:nvPr/>
        </p:nvGraphicFramePr>
        <p:xfrm>
          <a:off x="2000234" y="2637474"/>
          <a:ext cx="581024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...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" name="文字方塊 142"/>
          <p:cNvSpPr txBox="1"/>
          <p:nvPr/>
        </p:nvSpPr>
        <p:spPr>
          <a:xfrm>
            <a:off x="1357290" y="2708912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155" name="文字方塊 154"/>
          <p:cNvSpPr txBox="1"/>
          <p:nvPr/>
        </p:nvSpPr>
        <p:spPr>
          <a:xfrm>
            <a:off x="2571736" y="26310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50"/>
                </a:solidFill>
              </a:rPr>
              <a:t>[c]</a:t>
            </a:r>
            <a:r>
              <a:rPr lang="en-US" altLang="zh-TW" baseline="-25000" dirty="0" smtClean="0">
                <a:solidFill>
                  <a:srgbClr val="00B050"/>
                </a:solidFill>
              </a:rPr>
              <a:t>2</a:t>
            </a:r>
            <a:endParaRPr lang="zh-TW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157" name="文字方塊 156"/>
          <p:cNvSpPr txBox="1"/>
          <p:nvPr/>
        </p:nvSpPr>
        <p:spPr>
          <a:xfrm>
            <a:off x="2143108" y="26310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F0"/>
                </a:solidFill>
              </a:rPr>
              <a:t>[a]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1</a:t>
            </a:r>
            <a:endParaRPr lang="zh-TW" altLang="en-US" baseline="-25000" dirty="0">
              <a:solidFill>
                <a:srgbClr val="00B0F0"/>
              </a:solidFill>
            </a:endParaRPr>
          </a:p>
        </p:txBody>
      </p:sp>
      <p:sp>
        <p:nvSpPr>
          <p:cNvPr id="161" name="向下箭號 160"/>
          <p:cNvSpPr/>
          <p:nvPr/>
        </p:nvSpPr>
        <p:spPr>
          <a:xfrm>
            <a:off x="2357422" y="2071678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68308" y="461830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462029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462349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Visit([a]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dirty="0" smtClean="0">
                <a:solidFill>
                  <a:schemeClr val="bg1"/>
                </a:solidFill>
              </a:rPr>
              <a:t>, 3)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1785926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369447" y="505758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44" name="表格 143"/>
          <p:cNvGraphicFramePr>
            <a:graphicFrameLocks noGrp="1"/>
          </p:cNvGraphicFramePr>
          <p:nvPr/>
        </p:nvGraphicFramePr>
        <p:xfrm>
          <a:off x="2690844" y="5566432"/>
          <a:ext cx="581024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+ 1 = 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6" name="文字方塊 145"/>
          <p:cNvSpPr txBox="1"/>
          <p:nvPr/>
        </p:nvSpPr>
        <p:spPr>
          <a:xfrm>
            <a:off x="2047900" y="563787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F0"/>
                </a:solidFill>
              </a:rPr>
              <a:t>[a]</a:t>
            </a:r>
            <a:r>
              <a:rPr lang="en-US" altLang="zh-TW" sz="2500" baseline="-25000" dirty="0" smtClean="0">
                <a:solidFill>
                  <a:srgbClr val="00B0F0"/>
                </a:solidFill>
              </a:rPr>
              <a:t>1</a:t>
            </a:r>
            <a:endParaRPr lang="zh-TW" altLang="en-US" sz="2500" baseline="-25000" dirty="0">
              <a:solidFill>
                <a:srgbClr val="00B0F0"/>
              </a:solidFill>
            </a:endParaRPr>
          </a:p>
        </p:txBody>
      </p:sp>
      <p:sp>
        <p:nvSpPr>
          <p:cNvPr id="147" name="AutoShape 427"/>
          <p:cNvSpPr>
            <a:spLocks noChangeShapeType="1"/>
          </p:cNvSpPr>
          <p:nvPr/>
        </p:nvSpPr>
        <p:spPr bwMode="auto">
          <a:xfrm>
            <a:off x="5494045" y="1928802"/>
            <a:ext cx="2792731" cy="3831"/>
          </a:xfrm>
          <a:prstGeom prst="straightConnector1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文字方塊 147"/>
          <p:cNvSpPr txBox="1"/>
          <p:nvPr/>
        </p:nvSpPr>
        <p:spPr>
          <a:xfrm>
            <a:off x="4500562" y="60600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([a]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1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1 &gt;&gt; 0 = 1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  <p:sp>
        <p:nvSpPr>
          <p:cNvPr id="150" name="文字方塊 149"/>
          <p:cNvSpPr txBox="1"/>
          <p:nvPr/>
        </p:nvSpPr>
        <p:spPr>
          <a:xfrm>
            <a:off x="3000364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[a]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51" name="文字方塊 150"/>
          <p:cNvSpPr txBox="1"/>
          <p:nvPr/>
        </p:nvSpPr>
        <p:spPr>
          <a:xfrm>
            <a:off x="7643834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[b]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52" name="Oval 489"/>
          <p:cNvSpPr>
            <a:spLocks noChangeArrowheads="1"/>
          </p:cNvSpPr>
          <p:nvPr/>
        </p:nvSpPr>
        <p:spPr bwMode="auto">
          <a:xfrm>
            <a:off x="2214546" y="2799621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3" name="Oval 489"/>
          <p:cNvSpPr>
            <a:spLocks noChangeArrowheads="1"/>
          </p:cNvSpPr>
          <p:nvPr/>
        </p:nvSpPr>
        <p:spPr bwMode="auto">
          <a:xfrm>
            <a:off x="3645777" y="3515207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58" grpId="0" animBg="1"/>
      <p:bldP spid="15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ix([a]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← 7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Visit([a]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, 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Visit(a)</a:t>
            </a:r>
          </a:p>
        </p:txBody>
      </p:sp>
      <p:sp>
        <p:nvSpPr>
          <p:cNvPr id="161" name="向下箭號 160"/>
          <p:cNvSpPr/>
          <p:nvPr/>
        </p:nvSpPr>
        <p:spPr>
          <a:xfrm>
            <a:off x="2357422" y="2071678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2000234" y="2714620"/>
          <a:ext cx="581024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+ 1 = 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1357290" y="278605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F0"/>
                </a:solidFill>
              </a:rPr>
              <a:t>[a]</a:t>
            </a:r>
            <a:r>
              <a:rPr lang="en-US" altLang="zh-TW" sz="2500" baseline="-25000" dirty="0" smtClean="0">
                <a:solidFill>
                  <a:srgbClr val="00B0F0"/>
                </a:solidFill>
              </a:rPr>
              <a:t>1</a:t>
            </a:r>
            <a:endParaRPr lang="zh-TW" altLang="en-US" sz="2500" baseline="-25000" dirty="0">
              <a:solidFill>
                <a:srgbClr val="00B0F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809952" y="320825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([a]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1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1 &gt;&gt; 0 = 1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2309754" y="27203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[a]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6953224" y="27203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[b]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285860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Visit(a)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{a} = {g, a}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428736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56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44322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15800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15800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369447" y="514351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21468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401499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42886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21468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30035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4468308" y="5189812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89"/>
          <p:cNvSpPr>
            <a:spLocks noChangeArrowheads="1"/>
          </p:cNvSpPr>
          <p:nvPr/>
        </p:nvSpPr>
        <p:spPr bwMode="auto">
          <a:xfrm>
            <a:off x="3943104" y="519180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7" name="Oval 489"/>
          <p:cNvSpPr>
            <a:spLocks noChangeArrowheads="1"/>
          </p:cNvSpPr>
          <p:nvPr/>
        </p:nvSpPr>
        <p:spPr bwMode="auto">
          <a:xfrm>
            <a:off x="3440567" y="519499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357430"/>
            <a:ext cx="4216722" cy="3286148"/>
            <a:chOff x="2790" y="5243"/>
            <a:chExt cx="5969" cy="4652"/>
          </a:xfrm>
        </p:grpSpPr>
        <p:sp>
          <p:nvSpPr>
            <p:cNvPr id="149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0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1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2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3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4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5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6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7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8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9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0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1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2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3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4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5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6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7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8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9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0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1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2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3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4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5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6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7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78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79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80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81" name="Text Box 464"/>
            <p:cNvSpPr txBox="1">
              <a:spLocks noChangeArrowheads="1"/>
            </p:cNvSpPr>
            <p:nvPr/>
          </p:nvSpPr>
          <p:spPr bwMode="auto">
            <a:xfrm>
              <a:off x="551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82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83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84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85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86" name="Oval 489"/>
          <p:cNvSpPr>
            <a:spLocks noChangeArrowheads="1"/>
          </p:cNvSpPr>
          <p:nvPr/>
        </p:nvSpPr>
        <p:spPr bwMode="auto">
          <a:xfrm>
            <a:off x="2214546" y="3371125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8" name="Text Box 402"/>
          <p:cNvSpPr txBox="1">
            <a:spLocks noChangeArrowheads="1"/>
          </p:cNvSpPr>
          <p:nvPr/>
        </p:nvSpPr>
        <p:spPr bwMode="auto">
          <a:xfrm>
            <a:off x="8440885" y="128586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89" name="Text Box 402"/>
          <p:cNvSpPr txBox="1">
            <a:spLocks noChangeArrowheads="1"/>
          </p:cNvSpPr>
          <p:nvPr/>
        </p:nvSpPr>
        <p:spPr bwMode="auto">
          <a:xfrm>
            <a:off x="7072330" y="242886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90" name="表格 189"/>
          <p:cNvGraphicFramePr>
            <a:graphicFrameLocks noGrp="1"/>
          </p:cNvGraphicFramePr>
          <p:nvPr/>
        </p:nvGraphicFramePr>
        <p:xfrm>
          <a:off x="2357422" y="5715016"/>
          <a:ext cx="581024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+ 1 = 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1" name="文字方塊 190"/>
          <p:cNvSpPr txBox="1"/>
          <p:nvPr/>
        </p:nvSpPr>
        <p:spPr>
          <a:xfrm>
            <a:off x="1714478" y="5786454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F0"/>
                </a:solidFill>
              </a:rPr>
              <a:t>[a]</a:t>
            </a:r>
            <a:r>
              <a:rPr lang="en-US" altLang="zh-TW" sz="2500" baseline="-25000" dirty="0" smtClean="0">
                <a:solidFill>
                  <a:srgbClr val="00B0F0"/>
                </a:solidFill>
              </a:rPr>
              <a:t>1</a:t>
            </a:r>
            <a:endParaRPr lang="zh-TW" altLang="en-US" sz="2500" baseline="-25000" dirty="0">
              <a:solidFill>
                <a:srgbClr val="00B0F0"/>
              </a:solidFill>
            </a:endParaRPr>
          </a:p>
        </p:txBody>
      </p:sp>
      <p:sp>
        <p:nvSpPr>
          <p:cNvPr id="192" name="文字方塊 191"/>
          <p:cNvSpPr txBox="1"/>
          <p:nvPr/>
        </p:nvSpPr>
        <p:spPr>
          <a:xfrm>
            <a:off x="4167140" y="620864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([a]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1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1 &gt;&gt; 0 = 1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  <p:sp>
        <p:nvSpPr>
          <p:cNvPr id="193" name="文字方塊 192"/>
          <p:cNvSpPr txBox="1"/>
          <p:nvPr/>
        </p:nvSpPr>
        <p:spPr>
          <a:xfrm>
            <a:off x="2666942" y="572072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[a]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94" name="文字方塊 193"/>
          <p:cNvSpPr txBox="1"/>
          <p:nvPr/>
        </p:nvSpPr>
        <p:spPr>
          <a:xfrm>
            <a:off x="7310412" y="572072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[b]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95" name="橢圓 194"/>
          <p:cNvSpPr/>
          <p:nvPr/>
        </p:nvSpPr>
        <p:spPr>
          <a:xfrm>
            <a:off x="7072330" y="5572140"/>
            <a:ext cx="1071570" cy="12858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1" grpId="0"/>
      <p:bldP spid="188" grpId="0"/>
      <p:bldP spid="189" grpId="0"/>
      <p:bldP spid="193" grpId="0" build="allAtOnce"/>
      <p:bldP spid="19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74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</a:rPr>
              <a:t>ix([a]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</a:rPr>
              <a:t>) ← </a:t>
            </a:r>
            <a:r>
              <a:rPr lang="en-US" altLang="zh-TW" sz="3200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x([a]</a:t>
            </a:r>
            <a:r>
              <a:rPr kumimoji="0" lang="en-US" altLang="zh-TW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+ 1 (7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zh-TW" sz="3200" dirty="0" smtClean="0">
                <a:solidFill>
                  <a:srgbClr val="FFFF00"/>
                </a:solidFill>
                <a:latin typeface="+mn-lt"/>
              </a:rPr>
              <a:t>	ix([a]</a:t>
            </a:r>
            <a:r>
              <a:rPr lang="en-US" altLang="zh-TW" sz="3200" baseline="-25000" dirty="0" smtClean="0">
                <a:solidFill>
                  <a:srgbClr val="FFFF00"/>
                </a:solidFill>
                <a:latin typeface="+mn-lt"/>
              </a:rPr>
              <a:t>1</a:t>
            </a:r>
            <a:r>
              <a:rPr lang="en-US" altLang="zh-TW" sz="3200" dirty="0" smtClean="0">
                <a:solidFill>
                  <a:srgbClr val="FFFF00"/>
                </a:solidFill>
                <a:latin typeface="+mn-lt"/>
              </a:rPr>
              <a:t>) &gt;&gt; 3 – 1  (1 </a:t>
            </a:r>
            <a:r>
              <a:rPr lang="en-US" altLang="zh-TW" sz="3200" dirty="0" smtClean="0">
                <a:solidFill>
                  <a:srgbClr val="FFFF00"/>
                </a:solidFill>
                <a:latin typeface="+mn-lt"/>
                <a:sym typeface="Wingdings" pitchFamily="2" charset="2"/>
              </a:rPr>
              <a:t> 2</a:t>
            </a:r>
            <a:r>
              <a:rPr lang="en-US" altLang="zh-TW" sz="3200" dirty="0" smtClean="0">
                <a:solidFill>
                  <a:srgbClr val="FFFF00"/>
                </a:solidFill>
                <a:latin typeface="+mn-lt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zh-TW" sz="3200" dirty="0" smtClean="0">
              <a:solidFill>
                <a:srgbClr val="FFFF0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zh-TW" sz="3200" dirty="0" smtClean="0">
              <a:solidFill>
                <a:srgbClr val="FFFF00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[a]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 ≠ </a:t>
            </a:r>
            <a:r>
              <a:rPr lang="az-Cyrl-AZ" altLang="zh-TW" sz="3200" dirty="0" smtClean="0">
                <a:solidFill>
                  <a:schemeClr val="bg1"/>
                </a:solidFill>
                <a:latin typeface="+mn-lt"/>
              </a:rPr>
              <a:t>Ф</a:t>
            </a: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Visit([c]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2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, 3)</a:t>
            </a: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714480" y="4441274"/>
          <a:ext cx="581024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...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文字方塊 23"/>
          <p:cNvSpPr txBox="1"/>
          <p:nvPr/>
        </p:nvSpPr>
        <p:spPr>
          <a:xfrm>
            <a:off x="1071536" y="4512712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857354" y="44291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50"/>
                </a:solidFill>
              </a:rPr>
              <a:t>[c]</a:t>
            </a:r>
            <a:r>
              <a:rPr lang="en-US" altLang="zh-TW" baseline="-25000" dirty="0" smtClean="0">
                <a:solidFill>
                  <a:srgbClr val="00B050"/>
                </a:solidFill>
              </a:rPr>
              <a:t>2</a:t>
            </a:r>
            <a:endParaRPr lang="zh-TW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2285982" y="44291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F0"/>
                </a:solidFill>
              </a:rPr>
              <a:t>[a]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1</a:t>
            </a:r>
            <a:endParaRPr lang="zh-TW" altLang="en-US" baseline="-25000" dirty="0">
              <a:solidFill>
                <a:srgbClr val="00B0F0"/>
              </a:solidFill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1714482" y="2714620"/>
          <a:ext cx="230978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+ 1 = 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1071538" y="278605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F0"/>
                </a:solidFill>
              </a:rPr>
              <a:t>[a]</a:t>
            </a:r>
            <a:r>
              <a:rPr lang="en-US" altLang="zh-TW" sz="2500" baseline="-25000" dirty="0" smtClean="0">
                <a:solidFill>
                  <a:srgbClr val="00B0F0"/>
                </a:solidFill>
              </a:rPr>
              <a:t>1</a:t>
            </a:r>
            <a:endParaRPr lang="zh-TW" altLang="en-US" sz="2500" baseline="-25000" dirty="0">
              <a:solidFill>
                <a:srgbClr val="00B0F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143240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[b]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5072066" y="2038641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Stop while()!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69195E-6 L 0.0691 2.69195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6" grpId="1"/>
      <p:bldP spid="18" grpId="0"/>
      <p:bldP spid="21" grpId="0"/>
      <p:bldP spid="2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68308" y="461830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462029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462349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dirty="0" smtClean="0">
                <a:solidFill>
                  <a:schemeClr val="bg1"/>
                </a:solidFill>
              </a:rPr>
              <a:t>, 3)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1785926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369447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aseline="-25000" dirty="0" smtClean="0">
              <a:solidFill>
                <a:srgbClr val="FFFF00"/>
              </a:solidFill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44" name="表格 143"/>
          <p:cNvGraphicFramePr>
            <a:graphicFrameLocks noGrp="1"/>
          </p:cNvGraphicFramePr>
          <p:nvPr/>
        </p:nvGraphicFramePr>
        <p:xfrm>
          <a:off x="2690844" y="5566432"/>
          <a:ext cx="5810246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1 =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2 </a:t>
                      </a:r>
                      <a:r>
                        <a:rPr lang="en-US" altLang="zh-TW" baseline="0" dirty="0" smtClean="0"/>
                        <a:t>+ 4 = 6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6" name="文字方塊 145"/>
          <p:cNvSpPr txBox="1"/>
          <p:nvPr/>
        </p:nvSpPr>
        <p:spPr>
          <a:xfrm>
            <a:off x="2047900" y="563787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50"/>
                </a:solidFill>
              </a:rPr>
              <a:t>[c]</a:t>
            </a:r>
            <a:r>
              <a:rPr lang="en-US" altLang="zh-TW" sz="25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500" baseline="-25000" dirty="0">
              <a:solidFill>
                <a:srgbClr val="00B050"/>
              </a:solidFill>
            </a:endParaRPr>
          </a:p>
        </p:txBody>
      </p:sp>
      <p:sp>
        <p:nvSpPr>
          <p:cNvPr id="148" name="文字方塊 147"/>
          <p:cNvSpPr txBox="1"/>
          <p:nvPr/>
        </p:nvSpPr>
        <p:spPr>
          <a:xfrm>
            <a:off x="4500562" y="60600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([c]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9 &gt;&gt; 1 = 4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  <p:sp>
        <p:nvSpPr>
          <p:cNvPr id="150" name="文字方塊 149"/>
          <p:cNvSpPr txBox="1"/>
          <p:nvPr/>
        </p:nvSpPr>
        <p:spPr>
          <a:xfrm>
            <a:off x="3000364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[h]</a:t>
            </a:r>
            <a:r>
              <a:rPr lang="en-US" altLang="zh-TW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1" name="文字方塊 150"/>
          <p:cNvSpPr txBox="1"/>
          <p:nvPr/>
        </p:nvSpPr>
        <p:spPr>
          <a:xfrm>
            <a:off x="6786578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2" name="Oval 489"/>
          <p:cNvSpPr>
            <a:spLocks noChangeArrowheads="1"/>
          </p:cNvSpPr>
          <p:nvPr/>
        </p:nvSpPr>
        <p:spPr bwMode="auto">
          <a:xfrm>
            <a:off x="2214546" y="2799621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2" name="AutoShape 421"/>
          <p:cNvSpPr>
            <a:spLocks noChangeShapeType="1"/>
          </p:cNvSpPr>
          <p:nvPr/>
        </p:nvSpPr>
        <p:spPr bwMode="auto">
          <a:xfrm flipV="1">
            <a:off x="6389832" y="2817624"/>
            <a:ext cx="362021" cy="44535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3" name="AutoShape 419"/>
          <p:cNvSpPr>
            <a:spLocks noChangeShapeType="1"/>
          </p:cNvSpPr>
          <p:nvPr/>
        </p:nvSpPr>
        <p:spPr bwMode="auto">
          <a:xfrm>
            <a:off x="7000892" y="2797633"/>
            <a:ext cx="290191" cy="430984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5" name="AutoShape 417"/>
          <p:cNvSpPr>
            <a:spLocks noChangeShapeType="1"/>
          </p:cNvSpPr>
          <p:nvPr/>
        </p:nvSpPr>
        <p:spPr bwMode="auto">
          <a:xfrm flipV="1">
            <a:off x="6989317" y="3560301"/>
            <a:ext cx="318923" cy="449181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AutoShape 418"/>
          <p:cNvSpPr>
            <a:spLocks noChangeShapeType="1"/>
          </p:cNvSpPr>
          <p:nvPr/>
        </p:nvSpPr>
        <p:spPr bwMode="auto">
          <a:xfrm>
            <a:off x="6357950" y="3571876"/>
            <a:ext cx="333289" cy="434815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5" name="AutoShape 416"/>
          <p:cNvSpPr>
            <a:spLocks noChangeShapeType="1"/>
          </p:cNvSpPr>
          <p:nvPr/>
        </p:nvSpPr>
        <p:spPr bwMode="auto">
          <a:xfrm flipV="1">
            <a:off x="6846441" y="4369269"/>
            <a:ext cx="958" cy="293069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6" name="AutoShape 423"/>
          <p:cNvSpPr>
            <a:spLocks noChangeShapeType="1"/>
          </p:cNvSpPr>
          <p:nvPr/>
        </p:nvSpPr>
        <p:spPr bwMode="auto">
          <a:xfrm>
            <a:off x="7000892" y="4880910"/>
            <a:ext cx="1212482" cy="958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7" name="Oval 489"/>
          <p:cNvSpPr>
            <a:spLocks noChangeArrowheads="1"/>
          </p:cNvSpPr>
          <p:nvPr/>
        </p:nvSpPr>
        <p:spPr bwMode="auto">
          <a:xfrm>
            <a:off x="1500166" y="342900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760912" y="352358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57" grpId="0" animBg="1"/>
      <p:bldP spid="16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ix([c]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2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←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Visit([h]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, 2)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1" name="向下箭號 160"/>
          <p:cNvSpPr/>
          <p:nvPr/>
        </p:nvSpPr>
        <p:spPr>
          <a:xfrm>
            <a:off x="2357422" y="2071678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2000234" y="2714620"/>
          <a:ext cx="5810246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1 =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2 </a:t>
                      </a:r>
                      <a:r>
                        <a:rPr lang="en-US" altLang="zh-TW" baseline="0" dirty="0" smtClean="0"/>
                        <a:t>+ 4 = 6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1357290" y="278605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50"/>
                </a:solidFill>
              </a:rPr>
              <a:t>[c]</a:t>
            </a:r>
            <a:r>
              <a:rPr lang="en-US" altLang="zh-TW" sz="25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500" baseline="-25000" dirty="0">
              <a:solidFill>
                <a:srgbClr val="00B05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2309754" y="27203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[h]</a:t>
            </a:r>
            <a:r>
              <a:rPr lang="en-US" altLang="zh-TW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6095968" y="27203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583311" y="4608721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3071802" y="462029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68308" y="461830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462029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462349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dirty="0" smtClean="0">
                <a:solidFill>
                  <a:schemeClr val="bg1"/>
                </a:solidFill>
              </a:rPr>
              <a:t>, 2)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1785926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369447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aseline="-25000" dirty="0" smtClean="0">
              <a:solidFill>
                <a:srgbClr val="FFFF00"/>
              </a:solidFill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en-US" altLang="zh-TW" sz="3000" b="0" i="0" u="none" strike="noStrike" cap="none" normalizeH="0" baseline="-25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8</a:t>
            </a:r>
          </a:p>
        </p:txBody>
      </p:sp>
      <p:graphicFrame>
        <p:nvGraphicFramePr>
          <p:cNvPr id="144" name="表格 143"/>
          <p:cNvGraphicFramePr>
            <a:graphicFrameLocks noGrp="1"/>
          </p:cNvGraphicFramePr>
          <p:nvPr/>
        </p:nvGraphicFramePr>
        <p:xfrm>
          <a:off x="2690844" y="5566432"/>
          <a:ext cx="5810246" cy="100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0 = 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4 </a:t>
                      </a:r>
                      <a:r>
                        <a:rPr lang="en-US" altLang="zh-TW" baseline="0" dirty="0" smtClean="0"/>
                        <a:t>+ 1 = 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6" name="文字方塊 145"/>
          <p:cNvSpPr txBox="1"/>
          <p:nvPr/>
        </p:nvSpPr>
        <p:spPr>
          <a:xfrm>
            <a:off x="2047900" y="563787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[h]</a:t>
            </a:r>
            <a:r>
              <a:rPr lang="en-US" altLang="zh-TW" sz="2500" baseline="-25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8" name="文字方塊 147"/>
          <p:cNvSpPr txBox="1"/>
          <p:nvPr/>
        </p:nvSpPr>
        <p:spPr>
          <a:xfrm>
            <a:off x="4500562" y="60600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([c]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1 &gt;&gt; 0 = 1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  <p:sp>
        <p:nvSpPr>
          <p:cNvPr id="150" name="文字方塊 149"/>
          <p:cNvSpPr txBox="1"/>
          <p:nvPr/>
        </p:nvSpPr>
        <p:spPr>
          <a:xfrm>
            <a:off x="3000364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51" name="文字方塊 150"/>
          <p:cNvSpPr txBox="1"/>
          <p:nvPr/>
        </p:nvSpPr>
        <p:spPr>
          <a:xfrm>
            <a:off x="7715272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56" name="AutoShape 423"/>
          <p:cNvSpPr>
            <a:spLocks noChangeShapeType="1"/>
          </p:cNvSpPr>
          <p:nvPr/>
        </p:nvSpPr>
        <p:spPr bwMode="auto">
          <a:xfrm>
            <a:off x="7047386" y="4896408"/>
            <a:ext cx="1212482" cy="958"/>
          </a:xfrm>
          <a:prstGeom prst="straightConnector1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7" name="Oval 489"/>
          <p:cNvSpPr>
            <a:spLocks noChangeArrowheads="1"/>
          </p:cNvSpPr>
          <p:nvPr/>
        </p:nvSpPr>
        <p:spPr bwMode="auto">
          <a:xfrm>
            <a:off x="1500166" y="342900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7" name="Oval 489"/>
          <p:cNvSpPr>
            <a:spLocks noChangeArrowheads="1"/>
          </p:cNvSpPr>
          <p:nvPr/>
        </p:nvSpPr>
        <p:spPr bwMode="auto">
          <a:xfrm>
            <a:off x="2776946" y="3535163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Introduction(3)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Since 1959, all developments in SSSP have been based on </a:t>
            </a:r>
            <a:r>
              <a:rPr lang="en-US" dirty="0" err="1" smtClean="0">
                <a:solidFill>
                  <a:schemeClr val="bg1"/>
                </a:solidFill>
              </a:rPr>
              <a:t>Dijkstra’s</a:t>
            </a:r>
            <a:r>
              <a:rPr lang="en-US" dirty="0" smtClean="0">
                <a:solidFill>
                  <a:schemeClr val="bg1"/>
                </a:solidFill>
              </a:rPr>
              <a:t> algorithm O(n</a:t>
            </a:r>
            <a:r>
              <a:rPr lang="en-US" baseline="30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+ m)</a:t>
            </a:r>
            <a:endParaRPr lang="zh-TW" alt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Our target is </a:t>
            </a:r>
            <a:r>
              <a:rPr lang="en-US" dirty="0" smtClean="0">
                <a:solidFill>
                  <a:srgbClr val="FFFF00"/>
                </a:solidFill>
              </a:rPr>
              <a:t>toward linear time and linear space algorithm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zh-TW" altLang="en-US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The algorithm avoids the sorting bottleneck by building a hierarchical bucketing structure, identifying vertex pairs that may be visited in any order.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ix([h]</a:t>
            </a:r>
            <a:r>
              <a:rPr lang="en-US" altLang="zh-TW" sz="3200" baseline="-25000" noProof="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← 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Visit([h]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, 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Visit(h)</a:t>
            </a:r>
          </a:p>
        </p:txBody>
      </p:sp>
      <p:sp>
        <p:nvSpPr>
          <p:cNvPr id="161" name="向下箭號 160"/>
          <p:cNvSpPr/>
          <p:nvPr/>
        </p:nvSpPr>
        <p:spPr>
          <a:xfrm>
            <a:off x="2357422" y="2071678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1928796" y="2708912"/>
          <a:ext cx="2309786" cy="100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6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0 = 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4 </a:t>
                      </a:r>
                      <a:r>
                        <a:rPr lang="en-US" altLang="zh-TW" baseline="0" dirty="0" smtClean="0"/>
                        <a:t>+ 1 = 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1285852" y="278035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[h]</a:t>
            </a:r>
            <a:r>
              <a:rPr lang="en-US" altLang="zh-TW" sz="2500" baseline="-25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2238316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3403854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583311" y="5037349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3071802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68308" y="504693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Visit(h)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{h} = {g, a, h}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214554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583729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aseline="-25000" dirty="0" smtClean="0">
              <a:solidFill>
                <a:srgbClr val="FFFF00"/>
              </a:solidFill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en-US" altLang="zh-TW" sz="3000" b="0" i="0" u="none" strike="noStrike" cap="none" normalizeH="0" baseline="-25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8</a:t>
            </a:r>
          </a:p>
        </p:txBody>
      </p:sp>
      <p:sp>
        <p:nvSpPr>
          <p:cNvPr id="147" name="Oval 489"/>
          <p:cNvSpPr>
            <a:spLocks noChangeArrowheads="1"/>
          </p:cNvSpPr>
          <p:nvPr/>
        </p:nvSpPr>
        <p:spPr bwMode="auto">
          <a:xfrm>
            <a:off x="1500166" y="385762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583729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072330" y="392906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45" name="表格 144"/>
          <p:cNvGraphicFramePr>
            <a:graphicFrameLocks noGrp="1"/>
          </p:cNvGraphicFramePr>
          <p:nvPr/>
        </p:nvGraphicFramePr>
        <p:xfrm>
          <a:off x="928662" y="5572140"/>
          <a:ext cx="4060016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6"/>
                <a:gridCol w="58341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1 =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2 </a:t>
                      </a:r>
                      <a:r>
                        <a:rPr lang="en-US" altLang="zh-TW" baseline="0" dirty="0" smtClean="0"/>
                        <a:t>+ 4 = 6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9" name="文字方塊 148"/>
          <p:cNvSpPr txBox="1"/>
          <p:nvPr/>
        </p:nvSpPr>
        <p:spPr>
          <a:xfrm>
            <a:off x="214282" y="564357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50"/>
                </a:solidFill>
              </a:rPr>
              <a:t>[c]</a:t>
            </a:r>
            <a:r>
              <a:rPr lang="en-US" altLang="zh-TW" sz="25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500" baseline="-25000" dirty="0">
              <a:solidFill>
                <a:srgbClr val="00B050"/>
              </a:solidFill>
            </a:endParaRPr>
          </a:p>
        </p:txBody>
      </p:sp>
      <p:sp>
        <p:nvSpPr>
          <p:cNvPr id="153" name="文字方塊 152"/>
          <p:cNvSpPr txBox="1"/>
          <p:nvPr/>
        </p:nvSpPr>
        <p:spPr>
          <a:xfrm>
            <a:off x="3286116" y="55778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5" name="橢圓 154"/>
          <p:cNvSpPr/>
          <p:nvPr/>
        </p:nvSpPr>
        <p:spPr>
          <a:xfrm>
            <a:off x="7049180" y="3975366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66" name="表格 165"/>
          <p:cNvGraphicFramePr>
            <a:graphicFrameLocks noGrp="1"/>
          </p:cNvGraphicFramePr>
          <p:nvPr/>
        </p:nvGraphicFramePr>
        <p:xfrm>
          <a:off x="6072198" y="5572140"/>
          <a:ext cx="2309786" cy="100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6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0 = 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4 </a:t>
                      </a:r>
                      <a:r>
                        <a:rPr lang="en-US" altLang="zh-TW" baseline="0" dirty="0" smtClean="0"/>
                        <a:t>+ 1 = 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7" name="文字方塊 166"/>
          <p:cNvSpPr txBox="1"/>
          <p:nvPr/>
        </p:nvSpPr>
        <p:spPr>
          <a:xfrm>
            <a:off x="5429254" y="564357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[h]</a:t>
            </a:r>
            <a:r>
              <a:rPr lang="en-US" altLang="zh-TW" sz="2500" baseline="-25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8" name="文字方塊 167"/>
          <p:cNvSpPr txBox="1"/>
          <p:nvPr/>
        </p:nvSpPr>
        <p:spPr>
          <a:xfrm>
            <a:off x="6381718" y="55778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[h]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9" name="文字方塊 168"/>
          <p:cNvSpPr txBox="1"/>
          <p:nvPr/>
        </p:nvSpPr>
        <p:spPr>
          <a:xfrm>
            <a:off x="7500958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44" name="文字方塊 143"/>
          <p:cNvSpPr txBox="1"/>
          <p:nvPr/>
        </p:nvSpPr>
        <p:spPr>
          <a:xfrm>
            <a:off x="928662" y="3712493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>
                <a:solidFill>
                  <a:srgbClr val="FF0000"/>
                </a:solidFill>
              </a:rPr>
              <a:t>[c]</a:t>
            </a:r>
            <a:r>
              <a:rPr lang="en-US" altLang="zh-TW" sz="2200" baseline="-25000" dirty="0" smtClean="0">
                <a:solidFill>
                  <a:srgbClr val="FF0000"/>
                </a:solidFill>
              </a:rPr>
              <a:t>1</a:t>
            </a:r>
            <a:endParaRPr lang="zh-TW" altLang="en-US" sz="2200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64162E-6 L -0.13178 3.64162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38" grpId="0"/>
      <p:bldP spid="142" grpId="0"/>
      <p:bldP spid="143" grpId="0"/>
      <p:bldP spid="149" grpId="0"/>
      <p:bldP spid="153" grpId="0"/>
      <p:bldP spid="153" grpId="1"/>
      <p:bldP spid="155" grpId="0" animBg="1"/>
      <p:bldP spid="167" grpId="0"/>
      <p:bldP spid="168" grpId="0"/>
      <p:bldP spid="168" grpId="1"/>
      <p:bldP spid="169" grpId="0"/>
      <p:bldP spid="14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</a:rPr>
              <a:t>ix([h]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</a:rPr>
              <a:t>) ← ix([h]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</a:rPr>
              <a:t>) + 1 (4 </a:t>
            </a:r>
            <a:r>
              <a:rPr lang="en-US" altLang="zh-TW" sz="3200" dirty="0" smtClean="0">
                <a:solidFill>
                  <a:schemeClr val="bg1"/>
                </a:solidFill>
                <a:sym typeface="Wingdings" pitchFamily="2" charset="2"/>
              </a:rPr>
              <a:t> 5</a:t>
            </a:r>
            <a:r>
              <a:rPr lang="en-US" altLang="zh-TW" sz="3200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</a:rPr>
              <a:t>Ix([h]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</a:rPr>
              <a:t>) &gt;&gt; 2 – 1 (2 </a:t>
            </a:r>
            <a:r>
              <a:rPr lang="en-US" altLang="zh-TW" sz="3200" dirty="0" smtClean="0">
                <a:solidFill>
                  <a:schemeClr val="bg1"/>
                </a:solidFill>
                <a:sym typeface="Wingdings" pitchFamily="2" charset="2"/>
              </a:rPr>
              <a:t> 2</a:t>
            </a:r>
            <a:r>
              <a:rPr lang="en-US" altLang="zh-TW" sz="3200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Visit([</a:t>
            </a:r>
            <a:r>
              <a:rPr lang="en-US" altLang="zh-TW" sz="3200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, 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</a:t>
            </a:r>
            <a:r>
              <a:rPr lang="en-US" altLang="zh-TW" sz="3200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)</a:t>
            </a:r>
          </a:p>
        </p:txBody>
      </p:sp>
      <p:sp>
        <p:nvSpPr>
          <p:cNvPr id="161" name="向下箭號 160"/>
          <p:cNvSpPr/>
          <p:nvPr/>
        </p:nvSpPr>
        <p:spPr>
          <a:xfrm>
            <a:off x="2357422" y="2566036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2000232" y="3143248"/>
          <a:ext cx="2309786" cy="100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6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0 = 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4 </a:t>
                      </a:r>
                      <a:r>
                        <a:rPr lang="en-US" altLang="zh-TW" baseline="0" dirty="0" smtClean="0"/>
                        <a:t>+ 1 = 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1357288" y="3214686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[h]</a:t>
            </a:r>
            <a:r>
              <a:rPr lang="en-US" altLang="zh-TW" sz="2500" baseline="-25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3428992" y="31489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19653E-6 L 0.13212 -2.1965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583311" y="5037349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3071802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68308" y="504693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} = {g, a, h,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342808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214554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3572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507207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34294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312875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56" name="AutoShape 423"/>
          <p:cNvSpPr>
            <a:spLocks noChangeShapeType="1"/>
          </p:cNvSpPr>
          <p:nvPr/>
        </p:nvSpPr>
        <p:spPr bwMode="auto">
          <a:xfrm>
            <a:off x="7051115" y="4896408"/>
            <a:ext cx="1212482" cy="958"/>
          </a:xfrm>
          <a:prstGeom prst="straightConnector1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7" name="Oval 489"/>
          <p:cNvSpPr>
            <a:spLocks noChangeArrowheads="1"/>
          </p:cNvSpPr>
          <p:nvPr/>
        </p:nvSpPr>
        <p:spPr bwMode="auto">
          <a:xfrm>
            <a:off x="1500166" y="385762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583729" y="4929198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000892" y="385762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36" name="表格 135"/>
          <p:cNvGraphicFramePr>
            <a:graphicFrameLocks noGrp="1"/>
          </p:cNvGraphicFramePr>
          <p:nvPr/>
        </p:nvGraphicFramePr>
        <p:xfrm>
          <a:off x="5429256" y="5500702"/>
          <a:ext cx="2309786" cy="100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3006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0 = 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4 </a:t>
                      </a:r>
                      <a:r>
                        <a:rPr lang="en-US" altLang="zh-TW" baseline="0" dirty="0" smtClean="0"/>
                        <a:t>+ 1 = 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8" name="文字方塊 137"/>
          <p:cNvSpPr txBox="1"/>
          <p:nvPr/>
        </p:nvSpPr>
        <p:spPr>
          <a:xfrm>
            <a:off x="4786312" y="557214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[h]</a:t>
            </a:r>
            <a:r>
              <a:rPr lang="en-US" altLang="zh-TW" sz="2500" baseline="-25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6858016" y="550641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74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</a:rPr>
              <a:t>[h]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2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3200" dirty="0" smtClean="0">
                <a:solidFill>
                  <a:schemeClr val="bg1"/>
                </a:solidFill>
              </a:rPr>
              <a:t> = </a:t>
            </a:r>
            <a:r>
              <a:rPr lang="az-Cyrl-AZ" altLang="zh-TW" sz="3200" dirty="0" smtClean="0">
                <a:solidFill>
                  <a:schemeClr val="bg1"/>
                </a:solidFill>
              </a:rPr>
              <a:t>Ф</a:t>
            </a:r>
            <a:r>
              <a:rPr lang="en-US" altLang="zh-TW" sz="3200" dirty="0" smtClean="0">
                <a:solidFill>
                  <a:schemeClr val="bg1"/>
                </a:solidFill>
              </a:rPr>
              <a:t>, [h]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</a:rPr>
              <a:t> is not the root of T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</a:rPr>
              <a:t>ix([c]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sz="3200" dirty="0" smtClean="0">
                <a:solidFill>
                  <a:schemeClr val="bg1"/>
                </a:solidFill>
              </a:rPr>
              <a:t>) ← ix([c]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sz="3200" dirty="0" smtClean="0">
                <a:solidFill>
                  <a:schemeClr val="bg1"/>
                </a:solidFill>
              </a:rPr>
              <a:t>) + 1 (2 </a:t>
            </a:r>
            <a:r>
              <a:rPr lang="en-US" altLang="zh-TW" sz="3200" dirty="0" smtClean="0">
                <a:solidFill>
                  <a:schemeClr val="bg1"/>
                </a:solidFill>
                <a:sym typeface="Wingdings" pitchFamily="2" charset="2"/>
              </a:rPr>
              <a:t> 3</a:t>
            </a:r>
            <a:r>
              <a:rPr lang="en-US" altLang="zh-TW" sz="3200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TW" sz="3200" dirty="0" smtClean="0">
                <a:solidFill>
                  <a:schemeClr val="bg1"/>
                </a:solidFill>
              </a:rPr>
              <a:t>	Ix([c]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sz="3200" dirty="0" smtClean="0">
                <a:solidFill>
                  <a:schemeClr val="bg1"/>
                </a:solidFill>
              </a:rPr>
              <a:t>) &gt;&gt; 3 – 2 (1 </a:t>
            </a:r>
            <a:r>
              <a:rPr lang="en-US" altLang="zh-TW" sz="3200" dirty="0" smtClean="0">
                <a:solidFill>
                  <a:schemeClr val="bg1"/>
                </a:solidFill>
                <a:sym typeface="Wingdings" pitchFamily="2" charset="2"/>
              </a:rPr>
              <a:t> 1</a:t>
            </a:r>
            <a:r>
              <a:rPr lang="en-US" altLang="zh-TW" sz="3200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200" dirty="0" smtClean="0">
                <a:solidFill>
                  <a:schemeClr val="bg1"/>
                </a:solidFill>
              </a:rPr>
              <a:t>Visit([c]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200" dirty="0" smtClean="0">
                <a:solidFill>
                  <a:schemeClr val="bg1"/>
                </a:solidFill>
              </a:rPr>
              <a:t>, 2)</a:t>
            </a:r>
          </a:p>
        </p:txBody>
      </p:sp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2000234" y="2571744"/>
          <a:ext cx="4060016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6"/>
                <a:gridCol w="58341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1 =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2 </a:t>
                      </a:r>
                      <a:r>
                        <a:rPr lang="en-US" altLang="zh-TW" baseline="0" dirty="0" smtClean="0"/>
                        <a:t>+ 4 = 6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1357290" y="2643182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50"/>
                </a:solidFill>
              </a:rPr>
              <a:t>[c]</a:t>
            </a:r>
            <a:r>
              <a:rPr lang="en-US" altLang="zh-TW" sz="25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500" baseline="-25000" dirty="0">
              <a:solidFill>
                <a:srgbClr val="00B05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309754" y="257745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[h]</a:t>
            </a:r>
            <a:r>
              <a:rPr lang="en-US" altLang="zh-TW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214678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向下箭號 27"/>
          <p:cNvSpPr/>
          <p:nvPr/>
        </p:nvSpPr>
        <p:spPr>
          <a:xfrm>
            <a:off x="2357422" y="2000240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9722E-6 L 0.09271 2.99722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749073" y="462349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89"/>
          <p:cNvSpPr>
            <a:spLocks noChangeArrowheads="1"/>
          </p:cNvSpPr>
          <p:nvPr/>
        </p:nvSpPr>
        <p:spPr bwMode="auto">
          <a:xfrm>
            <a:off x="1205310" y="461830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Oval 489"/>
          <p:cNvSpPr>
            <a:spLocks noChangeArrowheads="1"/>
          </p:cNvSpPr>
          <p:nvPr/>
        </p:nvSpPr>
        <p:spPr bwMode="auto">
          <a:xfrm>
            <a:off x="1693801" y="462029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Oval 489"/>
          <p:cNvSpPr>
            <a:spLocks noChangeArrowheads="1"/>
          </p:cNvSpPr>
          <p:nvPr/>
        </p:nvSpPr>
        <p:spPr bwMode="auto">
          <a:xfrm>
            <a:off x="2106395" y="462349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583311" y="4608721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3071802" y="462029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88987" y="4635065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462029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462349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dirty="0" smtClean="0">
                <a:solidFill>
                  <a:schemeClr val="bg1"/>
                </a:solidFill>
              </a:rPr>
              <a:t>, 2)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643438" y="1199932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1785926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4857752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726373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083299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655067" y="298588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083563" y="220006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440621" y="298588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440885" y="107154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7" name="Oval 489"/>
          <p:cNvSpPr>
            <a:spLocks noChangeArrowheads="1"/>
          </p:cNvSpPr>
          <p:nvPr/>
        </p:nvSpPr>
        <p:spPr bwMode="auto">
          <a:xfrm>
            <a:off x="1500166" y="342900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501090" y="4786322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000892" y="371475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50" name="表格 149"/>
          <p:cNvGraphicFramePr>
            <a:graphicFrameLocks noGrp="1"/>
          </p:cNvGraphicFramePr>
          <p:nvPr/>
        </p:nvGraphicFramePr>
        <p:xfrm>
          <a:off x="2690844" y="5566432"/>
          <a:ext cx="6024560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381094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1" name="文字方塊 150"/>
          <p:cNvSpPr txBox="1"/>
          <p:nvPr/>
        </p:nvSpPr>
        <p:spPr>
          <a:xfrm>
            <a:off x="2047900" y="563787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2" name="文字方塊 151"/>
          <p:cNvSpPr txBox="1"/>
          <p:nvPr/>
        </p:nvSpPr>
        <p:spPr>
          <a:xfrm>
            <a:off x="4500562" y="606006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Cambria Math"/>
                <a:ea typeface="Kozuka Mincho Pro H" pitchFamily="18" charset="-128"/>
              </a:rPr>
              <a:t>∆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([c]</a:t>
            </a:r>
            <a:r>
              <a:rPr lang="en-US" altLang="zh-TW" baseline="-25000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1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ea typeface="Kozuka Mincho Pro H" pitchFamily="18" charset="-128"/>
              </a:rPr>
              <a:t>) = 3 &gt;&gt; 0 = 3</a:t>
            </a:r>
            <a:endParaRPr lang="zh-TW" altLang="en-US" dirty="0">
              <a:solidFill>
                <a:srgbClr val="FF0000"/>
              </a:solidFill>
              <a:latin typeface="+mn-lt"/>
              <a:ea typeface="Kozuka Mincho Pro H" pitchFamily="18" charset="-128"/>
            </a:endParaRPr>
          </a:p>
        </p:txBody>
      </p:sp>
      <p:sp>
        <p:nvSpPr>
          <p:cNvPr id="155" name="文字方塊 154"/>
          <p:cNvSpPr txBox="1"/>
          <p:nvPr/>
        </p:nvSpPr>
        <p:spPr>
          <a:xfrm>
            <a:off x="7358082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[e]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56" name="AutoShape 421"/>
          <p:cNvSpPr>
            <a:spLocks noChangeShapeType="1"/>
          </p:cNvSpPr>
          <p:nvPr/>
        </p:nvSpPr>
        <p:spPr bwMode="auto">
          <a:xfrm flipV="1">
            <a:off x="6357950" y="2714620"/>
            <a:ext cx="362021" cy="445350"/>
          </a:xfrm>
          <a:prstGeom prst="straightConnector1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7" name="AutoShape 418"/>
          <p:cNvSpPr>
            <a:spLocks noChangeShapeType="1"/>
          </p:cNvSpPr>
          <p:nvPr/>
        </p:nvSpPr>
        <p:spPr bwMode="auto">
          <a:xfrm>
            <a:off x="6357950" y="3429000"/>
            <a:ext cx="333289" cy="434815"/>
          </a:xfrm>
          <a:prstGeom prst="straightConnector1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2" name="AutoShape 417"/>
          <p:cNvSpPr>
            <a:spLocks noChangeShapeType="1"/>
          </p:cNvSpPr>
          <p:nvPr/>
        </p:nvSpPr>
        <p:spPr bwMode="auto">
          <a:xfrm flipV="1">
            <a:off x="6967721" y="3429000"/>
            <a:ext cx="318923" cy="449181"/>
          </a:xfrm>
          <a:prstGeom prst="straightConnector1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3" name="文字方塊 162"/>
          <p:cNvSpPr txBox="1"/>
          <p:nvPr/>
        </p:nvSpPr>
        <p:spPr>
          <a:xfrm>
            <a:off x="3000364" y="555999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[f]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4" name="文字方塊 163"/>
          <p:cNvSpPr txBox="1"/>
          <p:nvPr/>
        </p:nvSpPr>
        <p:spPr>
          <a:xfrm>
            <a:off x="7786710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[d]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5" name="文字方塊 164"/>
          <p:cNvSpPr txBox="1"/>
          <p:nvPr/>
        </p:nvSpPr>
        <p:spPr>
          <a:xfrm>
            <a:off x="8215338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6" grpId="0" animBg="1"/>
      <p:bldP spid="148" grpId="0" animBg="1"/>
      <p:bldP spid="149" grpId="0" animBg="1"/>
      <p:bldP spid="147" grpId="0" animBg="1"/>
      <p:bldP spid="155" grpId="0"/>
      <p:bldP spid="163" grpId="0"/>
      <p:bldP spid="164" grpId="0"/>
      <p:bldP spid="16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ix([c]</a:t>
            </a:r>
            <a:r>
              <a:rPr lang="en-US" altLang="zh-TW" sz="3200" baseline="-25000" noProof="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← 7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Visit([f]</a:t>
            </a:r>
            <a:r>
              <a:rPr lang="en-US" altLang="zh-TW" sz="32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, 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Visit(f)</a:t>
            </a:r>
          </a:p>
        </p:txBody>
      </p:sp>
      <p:sp>
        <p:nvSpPr>
          <p:cNvPr id="161" name="向下箭號 160"/>
          <p:cNvSpPr/>
          <p:nvPr/>
        </p:nvSpPr>
        <p:spPr>
          <a:xfrm>
            <a:off x="2357422" y="2071678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1976464" y="2708912"/>
          <a:ext cx="6024560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3006"/>
                <a:gridCol w="583410"/>
                <a:gridCol w="583410"/>
                <a:gridCol w="1166820"/>
                <a:gridCol w="583410"/>
                <a:gridCol w="583410"/>
                <a:gridCol w="1381094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1333520" y="278035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6643702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[e]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285984" y="27024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[f]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7072330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[d]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7500958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749073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89"/>
          <p:cNvSpPr>
            <a:spLocks noChangeArrowheads="1"/>
          </p:cNvSpPr>
          <p:nvPr/>
        </p:nvSpPr>
        <p:spPr bwMode="auto">
          <a:xfrm>
            <a:off x="1205310" y="504693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Oval 489"/>
          <p:cNvSpPr>
            <a:spLocks noChangeArrowheads="1"/>
          </p:cNvSpPr>
          <p:nvPr/>
        </p:nvSpPr>
        <p:spPr bwMode="auto">
          <a:xfrm>
            <a:off x="1693801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Oval 489"/>
          <p:cNvSpPr>
            <a:spLocks noChangeArrowheads="1"/>
          </p:cNvSpPr>
          <p:nvPr/>
        </p:nvSpPr>
        <p:spPr bwMode="auto">
          <a:xfrm>
            <a:off x="2106395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583311" y="5037349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3071802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56733" y="5063693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Visit(f)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{f} = {g, a, h,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f}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994552" y="1199932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214554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5208866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7077487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434413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8006181" y="298588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434677" y="220006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791735" y="298588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∞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791999" y="107154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852204" y="4786322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352006" y="371475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50" name="表格 149"/>
          <p:cNvGraphicFramePr>
            <a:graphicFrameLocks noGrp="1"/>
          </p:cNvGraphicFramePr>
          <p:nvPr/>
        </p:nvGraphicFramePr>
        <p:xfrm>
          <a:off x="4357687" y="5572140"/>
          <a:ext cx="4333861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3007"/>
                <a:gridCol w="857256"/>
                <a:gridCol w="857256"/>
                <a:gridCol w="1476342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1" name="文字方塊 150"/>
          <p:cNvSpPr txBox="1"/>
          <p:nvPr/>
        </p:nvSpPr>
        <p:spPr>
          <a:xfrm>
            <a:off x="3714744" y="5643578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5" name="文字方塊 154"/>
          <p:cNvSpPr txBox="1"/>
          <p:nvPr/>
        </p:nvSpPr>
        <p:spPr>
          <a:xfrm>
            <a:off x="7286644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[e]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3" name="文字方塊 162"/>
          <p:cNvSpPr txBox="1"/>
          <p:nvPr/>
        </p:nvSpPr>
        <p:spPr>
          <a:xfrm>
            <a:off x="4643438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[f]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4" name="文字方塊 163"/>
          <p:cNvSpPr txBox="1"/>
          <p:nvPr/>
        </p:nvSpPr>
        <p:spPr>
          <a:xfrm>
            <a:off x="7715272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[d]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5" name="文字方塊 164"/>
          <p:cNvSpPr txBox="1"/>
          <p:nvPr/>
        </p:nvSpPr>
        <p:spPr>
          <a:xfrm>
            <a:off x="8143900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001024" y="300037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8" name="Text Box 402"/>
          <p:cNvSpPr txBox="1">
            <a:spLocks noChangeArrowheads="1"/>
          </p:cNvSpPr>
          <p:nvPr/>
        </p:nvSpPr>
        <p:spPr bwMode="auto">
          <a:xfrm>
            <a:off x="6797811" y="300037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5" name="橢圓 144"/>
          <p:cNvSpPr/>
          <p:nvPr/>
        </p:nvSpPr>
        <p:spPr>
          <a:xfrm>
            <a:off x="7215206" y="5357826"/>
            <a:ext cx="1500198" cy="13573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0324 L -0.20955 4.60685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-0.20209 -1.85185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40" grpId="0"/>
      <p:bldP spid="155" grpId="0"/>
      <p:bldP spid="163" grpId="0"/>
      <p:bldP spid="164" grpId="0"/>
      <p:bldP spid="136" grpId="0"/>
      <p:bldP spid="138" grpId="0"/>
      <p:bldP spid="145" grpId="0" animBg="1"/>
      <p:bldP spid="145" grpId="1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3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</a:rPr>
              <a:t>ix([c]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</a:rPr>
              <a:t>) ← ix([c]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</a:rPr>
              <a:t>) + 1 (7 </a:t>
            </a:r>
            <a:r>
              <a:rPr lang="en-US" altLang="zh-TW" sz="3000" dirty="0" smtClean="0">
                <a:solidFill>
                  <a:schemeClr val="bg1"/>
                </a:solidFill>
                <a:sym typeface="Wingdings" pitchFamily="2" charset="2"/>
              </a:rPr>
              <a:t> 8</a:t>
            </a:r>
            <a:r>
              <a:rPr lang="en-US" altLang="zh-TW" sz="3000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TW" sz="3000" dirty="0" smtClean="0">
                <a:solidFill>
                  <a:schemeClr val="bg1"/>
                </a:solidFill>
              </a:rPr>
              <a:t>	Ix([c]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</a:rPr>
              <a:t>) &gt;&gt; 2 – 1 (3 </a:t>
            </a:r>
            <a:r>
              <a:rPr lang="en-US" altLang="zh-TW" sz="3000" dirty="0" smtClean="0">
                <a:solidFill>
                  <a:schemeClr val="bg1"/>
                </a:solidFill>
                <a:sym typeface="Wingdings" pitchFamily="2" charset="2"/>
              </a:rPr>
              <a:t> 4</a:t>
            </a:r>
            <a:r>
              <a:rPr lang="en-US" altLang="zh-TW" sz="3000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</a:rPr>
              <a:t>[c]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sz="30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3000" dirty="0" smtClean="0">
                <a:solidFill>
                  <a:schemeClr val="bg1"/>
                </a:solidFill>
              </a:rPr>
              <a:t> ≠ </a:t>
            </a:r>
            <a:r>
              <a:rPr lang="az-Cyrl-AZ" altLang="zh-TW" sz="3000" dirty="0" smtClean="0">
                <a:solidFill>
                  <a:schemeClr val="bg1"/>
                </a:solidFill>
              </a:rPr>
              <a:t>Ф</a:t>
            </a:r>
            <a:endParaRPr lang="en-US" altLang="zh-TW" sz="30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200" dirty="0" smtClean="0">
              <a:solidFill>
                <a:schemeClr val="bg1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</a:rPr>
              <a:t>ix([c]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sz="3000" dirty="0" smtClean="0">
                <a:solidFill>
                  <a:schemeClr val="bg1"/>
                </a:solidFill>
              </a:rPr>
              <a:t>) ← ix([c]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sz="3000" dirty="0" smtClean="0">
                <a:solidFill>
                  <a:schemeClr val="bg1"/>
                </a:solidFill>
              </a:rPr>
              <a:t>) + 1 (3 </a:t>
            </a:r>
            <a:r>
              <a:rPr lang="en-US" altLang="zh-TW" sz="3000" dirty="0" smtClean="0">
                <a:solidFill>
                  <a:schemeClr val="bg1"/>
                </a:solidFill>
                <a:sym typeface="Wingdings" pitchFamily="2" charset="2"/>
              </a:rPr>
              <a:t> 4</a:t>
            </a:r>
            <a:r>
              <a:rPr lang="en-US" altLang="zh-TW" sz="3000" dirty="0" smtClean="0">
                <a:solidFill>
                  <a:schemeClr val="bg1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TW" sz="3000" dirty="0" smtClean="0">
                <a:solidFill>
                  <a:schemeClr val="bg1"/>
                </a:solidFill>
              </a:rPr>
              <a:t>	Ix([c]</a:t>
            </a:r>
            <a:r>
              <a:rPr lang="en-US" altLang="zh-TW" sz="30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sz="3000" dirty="0" smtClean="0">
                <a:solidFill>
                  <a:schemeClr val="bg1"/>
                </a:solidFill>
              </a:rPr>
              <a:t>) &gt;&gt; 3 – 2 (1 </a:t>
            </a:r>
            <a:r>
              <a:rPr lang="en-US" altLang="zh-TW" sz="3000" dirty="0" smtClean="0">
                <a:solidFill>
                  <a:schemeClr val="bg1"/>
                </a:solidFill>
                <a:sym typeface="Wingdings" pitchFamily="2" charset="2"/>
              </a:rPr>
              <a:t> 2</a:t>
            </a:r>
            <a:r>
              <a:rPr lang="en-US" altLang="zh-TW" sz="3000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zh-TW" sz="3200" dirty="0" smtClean="0">
                <a:solidFill>
                  <a:schemeClr val="bg1"/>
                </a:solidFill>
              </a:rPr>
              <a:t>[c]</a:t>
            </a:r>
            <a:r>
              <a:rPr lang="en-US" altLang="zh-TW" sz="32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zh-TW" sz="3200" baseline="30000" dirty="0" smtClean="0">
                <a:solidFill>
                  <a:schemeClr val="bg1"/>
                </a:solidFill>
              </a:rPr>
              <a:t>-</a:t>
            </a:r>
            <a:r>
              <a:rPr lang="en-US" altLang="zh-TW" sz="3200" dirty="0" smtClean="0">
                <a:solidFill>
                  <a:schemeClr val="bg1"/>
                </a:solidFill>
              </a:rPr>
              <a:t> ≠ </a:t>
            </a:r>
            <a:r>
              <a:rPr lang="az-Cyrl-AZ" altLang="zh-TW" sz="3200" dirty="0" smtClean="0">
                <a:solidFill>
                  <a:schemeClr val="bg1"/>
                </a:solidFill>
              </a:rPr>
              <a:t>Ф</a:t>
            </a: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2012182" y="2923226"/>
          <a:ext cx="4060016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6"/>
                <a:gridCol w="58341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1 =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2 </a:t>
                      </a:r>
                      <a:r>
                        <a:rPr lang="en-US" altLang="zh-TW" baseline="0" dirty="0" smtClean="0"/>
                        <a:t>+ 4 = 6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文字方塊 30"/>
          <p:cNvSpPr txBox="1"/>
          <p:nvPr/>
        </p:nvSpPr>
        <p:spPr>
          <a:xfrm>
            <a:off x="1369238" y="2994664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50"/>
                </a:solidFill>
              </a:rPr>
              <a:t>[c]</a:t>
            </a:r>
            <a:r>
              <a:rPr lang="en-US" altLang="zh-TW" sz="25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500" baseline="-25000" dirty="0">
              <a:solidFill>
                <a:srgbClr val="00B050"/>
              </a:solidFill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3214678" y="29167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2047900" y="5494994"/>
          <a:ext cx="5405424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1023904"/>
                <a:gridCol w="690578"/>
                <a:gridCol w="690578"/>
                <a:gridCol w="690578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文字方塊 23"/>
          <p:cNvSpPr txBox="1"/>
          <p:nvPr/>
        </p:nvSpPr>
        <p:spPr>
          <a:xfrm>
            <a:off x="1404956" y="5566432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2357422" y="54885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50"/>
                </a:solidFill>
              </a:rPr>
              <a:t>[c]</a:t>
            </a:r>
            <a:r>
              <a:rPr lang="en-US" altLang="zh-TW" baseline="-25000" dirty="0" smtClean="0">
                <a:solidFill>
                  <a:srgbClr val="00B050"/>
                </a:solidFill>
              </a:rPr>
              <a:t>2</a:t>
            </a:r>
            <a:endParaRPr lang="zh-TW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714744" y="55007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F0"/>
                </a:solidFill>
              </a:rPr>
              <a:t>[a]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1</a:t>
            </a:r>
            <a:endParaRPr lang="zh-TW" altLang="en-US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4624E-7 L 0.0625 -4.04624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77613E-6 L 0.1007 1.77613E-6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2" grpId="1"/>
      <p:bldP spid="24" grpId="0"/>
      <p:bldP spid="25" grpId="0"/>
      <p:bldP spid="25" grpId="1"/>
      <p:bldP spid="19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357298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214422"/>
            <a:ext cx="804386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29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zh-TW" sz="29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zh-TW" sz="29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Visit([c]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2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, 3)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5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5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Visit([c]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, 2)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5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5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Visit([e]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, 1)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Visit(e)</a:t>
            </a: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1714480" y="1577334"/>
          <a:ext cx="518516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928696"/>
                <a:gridCol w="696520"/>
                <a:gridCol w="625082"/>
                <a:gridCol w="625082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...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文字方塊 23"/>
          <p:cNvSpPr txBox="1"/>
          <p:nvPr/>
        </p:nvSpPr>
        <p:spPr>
          <a:xfrm>
            <a:off x="1071536" y="1648772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2928926" y="15716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50"/>
                </a:solidFill>
              </a:rPr>
              <a:t>[c]</a:t>
            </a:r>
            <a:r>
              <a:rPr lang="en-US" altLang="zh-TW" baseline="-25000" dirty="0" smtClean="0">
                <a:solidFill>
                  <a:srgbClr val="00B050"/>
                </a:solidFill>
              </a:rPr>
              <a:t>2</a:t>
            </a:r>
            <a:endParaRPr lang="zh-TW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17" name="向下箭號 16"/>
          <p:cNvSpPr/>
          <p:nvPr/>
        </p:nvSpPr>
        <p:spPr>
          <a:xfrm>
            <a:off x="2071670" y="1071546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下箭號 27"/>
          <p:cNvSpPr/>
          <p:nvPr/>
        </p:nvSpPr>
        <p:spPr>
          <a:xfrm>
            <a:off x="3000364" y="2523166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714482" y="3088962"/>
          <a:ext cx="4060016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6"/>
                <a:gridCol w="58341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1 =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2 </a:t>
                      </a:r>
                      <a:r>
                        <a:rPr lang="en-US" altLang="zh-TW" baseline="0" dirty="0" smtClean="0"/>
                        <a:t>+ 4 = 6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文字方塊 28"/>
          <p:cNvSpPr txBox="1"/>
          <p:nvPr/>
        </p:nvSpPr>
        <p:spPr>
          <a:xfrm>
            <a:off x="1071538" y="316040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50"/>
                </a:solidFill>
              </a:rPr>
              <a:t>[c]</a:t>
            </a:r>
            <a:r>
              <a:rPr lang="en-US" altLang="zh-TW" sz="25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500" baseline="-25000" dirty="0">
              <a:solidFill>
                <a:srgbClr val="00B05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2928926" y="308896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2" name="表格 31"/>
          <p:cNvGraphicFramePr>
            <a:graphicFrameLocks noGrp="1"/>
          </p:cNvGraphicFramePr>
          <p:nvPr/>
        </p:nvGraphicFramePr>
        <p:xfrm>
          <a:off x="1714481" y="4637738"/>
          <a:ext cx="4214843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11617"/>
                <a:gridCol w="944389"/>
                <a:gridCol w="944389"/>
                <a:gridCol w="1214448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文字方塊 32"/>
          <p:cNvSpPr txBox="1"/>
          <p:nvPr/>
        </p:nvSpPr>
        <p:spPr>
          <a:xfrm>
            <a:off x="1071537" y="4709176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2857488" y="463773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[e]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3214678" y="463773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[d]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5072066" y="463773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39" name="向下箭號 38"/>
          <p:cNvSpPr/>
          <p:nvPr/>
        </p:nvSpPr>
        <p:spPr>
          <a:xfrm>
            <a:off x="3071802" y="4066234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3286116" y="15716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F0"/>
                </a:solidFill>
              </a:rPr>
              <a:t>[a]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1</a:t>
            </a:r>
            <a:endParaRPr lang="zh-TW" altLang="en-US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3108E-6 L 0.11615 -4.43108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8" grpId="0" animBg="1"/>
      <p:bldP spid="33" grpId="0"/>
      <p:bldP spid="34" grpId="0"/>
      <p:bldP spid="36" grpId="0"/>
      <p:bldP spid="37" grpId="0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2"/>
          <p:cNvGrpSpPr>
            <a:grpSpLocks noChangeAspect="1"/>
          </p:cNvGrpSpPr>
          <p:nvPr/>
        </p:nvGrpSpPr>
        <p:grpSpPr bwMode="auto">
          <a:xfrm>
            <a:off x="928662" y="1214422"/>
            <a:ext cx="4435232" cy="4108716"/>
            <a:chOff x="3437" y="2273"/>
            <a:chExt cx="4631" cy="4290"/>
          </a:xfrm>
        </p:grpSpPr>
        <p:sp>
          <p:nvSpPr>
            <p:cNvPr id="39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7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8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9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0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1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2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3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4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5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36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7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3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47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0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1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2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3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5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6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91" name="橢圓 90"/>
          <p:cNvSpPr/>
          <p:nvPr/>
        </p:nvSpPr>
        <p:spPr>
          <a:xfrm>
            <a:off x="4572000" y="157161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FangSong" pitchFamily="49" charset="-122"/>
                <a:ea typeface="FangSong" pitchFamily="49" charset="-122"/>
              </a:rPr>
              <a:t>∞</a:t>
            </a:r>
            <a:endParaRPr lang="zh-TW" altLang="en-US" sz="2400" dirty="0">
              <a:latin typeface="FangSong" pitchFamily="49" charset="-122"/>
              <a:ea typeface="FangSong" pitchFamily="49" charset="-122"/>
            </a:endParaRPr>
          </a:p>
        </p:txBody>
      </p:sp>
      <p:sp>
        <p:nvSpPr>
          <p:cNvPr id="98" name="橢圓 97"/>
          <p:cNvSpPr/>
          <p:nvPr/>
        </p:nvSpPr>
        <p:spPr>
          <a:xfrm>
            <a:off x="4572000" y="45720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∞</a:t>
            </a:r>
            <a:endParaRPr lang="zh-TW" altLang="en-US" sz="2400" dirty="0"/>
          </a:p>
        </p:txBody>
      </p:sp>
      <p:sp>
        <p:nvSpPr>
          <p:cNvPr id="49" name="橢圓 48"/>
          <p:cNvSpPr/>
          <p:nvPr/>
        </p:nvSpPr>
        <p:spPr>
          <a:xfrm>
            <a:off x="2928926" y="45720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4</a:t>
            </a:r>
            <a:endParaRPr lang="zh-TW" altLang="en-US" sz="2400" b="1" dirty="0"/>
          </a:p>
        </p:txBody>
      </p:sp>
      <p:sp>
        <p:nvSpPr>
          <p:cNvPr id="52" name="文字方塊 51"/>
          <p:cNvSpPr txBox="1"/>
          <p:nvPr/>
        </p:nvSpPr>
        <p:spPr>
          <a:xfrm>
            <a:off x="2857488" y="500063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1357290" y="157161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7</a:t>
            </a:r>
            <a:endParaRPr lang="zh-TW" altLang="en-US" sz="2400" b="1" dirty="0"/>
          </a:p>
        </p:txBody>
      </p:sp>
      <p:sp>
        <p:nvSpPr>
          <p:cNvPr id="72" name="橢圓 71"/>
          <p:cNvSpPr/>
          <p:nvPr/>
        </p:nvSpPr>
        <p:spPr>
          <a:xfrm>
            <a:off x="2928926" y="385762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FangSong" pitchFamily="49" charset="-122"/>
                <a:ea typeface="FangSong" pitchFamily="49" charset="-122"/>
              </a:rPr>
              <a:t>∞</a:t>
            </a:r>
            <a:endParaRPr lang="zh-TW" altLang="en-US" sz="2400" dirty="0">
              <a:latin typeface="FangSong" pitchFamily="49" charset="-122"/>
              <a:ea typeface="FangSong" pitchFamily="49" charset="-122"/>
            </a:endParaRPr>
          </a:p>
        </p:txBody>
      </p:sp>
      <p:sp>
        <p:nvSpPr>
          <p:cNvPr id="76" name="橢圓 75"/>
          <p:cNvSpPr/>
          <p:nvPr/>
        </p:nvSpPr>
        <p:spPr>
          <a:xfrm>
            <a:off x="1357290" y="4572008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0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77" name="橢圓 76"/>
          <p:cNvSpPr/>
          <p:nvPr/>
        </p:nvSpPr>
        <p:spPr>
          <a:xfrm>
            <a:off x="1357290" y="1571612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7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4572000" y="1571612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9</a:t>
            </a:r>
            <a:endParaRPr lang="zh-TW" altLang="en-US" sz="2400" b="1" dirty="0"/>
          </a:p>
        </p:txBody>
      </p:sp>
      <p:sp>
        <p:nvSpPr>
          <p:cNvPr id="83" name="橢圓 82"/>
          <p:cNvSpPr/>
          <p:nvPr/>
        </p:nvSpPr>
        <p:spPr>
          <a:xfrm>
            <a:off x="2928926" y="4572008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4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4500562" y="49291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5" name="文字方塊 84"/>
          <p:cNvSpPr txBox="1"/>
          <p:nvPr/>
        </p:nvSpPr>
        <p:spPr>
          <a:xfrm>
            <a:off x="5000628" y="13572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6" name="文字方塊 85"/>
          <p:cNvSpPr txBox="1"/>
          <p:nvPr/>
        </p:nvSpPr>
        <p:spPr>
          <a:xfrm>
            <a:off x="857224" y="264318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7" name="文字方塊 86"/>
          <p:cNvSpPr txBox="1"/>
          <p:nvPr/>
        </p:nvSpPr>
        <p:spPr>
          <a:xfrm>
            <a:off x="3357554" y="385762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8" name="文字方塊 87"/>
          <p:cNvSpPr txBox="1"/>
          <p:nvPr/>
        </p:nvSpPr>
        <p:spPr>
          <a:xfrm>
            <a:off x="5500694" y="2786058"/>
            <a:ext cx="1571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solidFill>
                  <a:srgbClr val="FFFF00"/>
                </a:solidFill>
              </a:rPr>
              <a:t>Initial</a:t>
            </a:r>
            <a:endParaRPr lang="zh-TW" altLang="en-US" sz="4400" dirty="0">
              <a:solidFill>
                <a:srgbClr val="FFFF00"/>
              </a:solidFill>
            </a:endParaRPr>
          </a:p>
        </p:txBody>
      </p:sp>
      <p:sp>
        <p:nvSpPr>
          <p:cNvPr id="90" name="橢圓 89"/>
          <p:cNvSpPr/>
          <p:nvPr/>
        </p:nvSpPr>
        <p:spPr>
          <a:xfrm>
            <a:off x="2285984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FangSong" pitchFamily="49" charset="-122"/>
                <a:ea typeface="FangSong" pitchFamily="49" charset="-122"/>
              </a:rPr>
              <a:t>∞</a:t>
            </a:r>
            <a:endParaRPr lang="zh-TW" altLang="en-US" sz="2400" dirty="0">
              <a:latin typeface="FangSong" pitchFamily="49" charset="-122"/>
              <a:ea typeface="FangSong" pitchFamily="49" charset="-122"/>
            </a:endParaRPr>
          </a:p>
        </p:txBody>
      </p:sp>
      <p:sp>
        <p:nvSpPr>
          <p:cNvPr id="92" name="橢圓 91"/>
          <p:cNvSpPr/>
          <p:nvPr/>
        </p:nvSpPr>
        <p:spPr>
          <a:xfrm>
            <a:off x="2928926" y="235743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FangSong" pitchFamily="49" charset="-122"/>
                <a:ea typeface="FangSong" pitchFamily="49" charset="-122"/>
              </a:rPr>
              <a:t>∞</a:t>
            </a:r>
            <a:endParaRPr lang="zh-TW" altLang="en-US" sz="2400" dirty="0">
              <a:latin typeface="FangSong" pitchFamily="49" charset="-122"/>
              <a:ea typeface="FangSong" pitchFamily="49" charset="-122"/>
            </a:endParaRPr>
          </a:p>
        </p:txBody>
      </p:sp>
      <p:sp>
        <p:nvSpPr>
          <p:cNvPr id="93" name="橢圓 92"/>
          <p:cNvSpPr/>
          <p:nvPr/>
        </p:nvSpPr>
        <p:spPr>
          <a:xfrm>
            <a:off x="3500430" y="307181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atin typeface="FangSong" pitchFamily="49" charset="-122"/>
                <a:ea typeface="FangSong" pitchFamily="49" charset="-122"/>
              </a:rPr>
              <a:t>∞</a:t>
            </a:r>
            <a:endParaRPr lang="zh-TW" altLang="en-US" sz="2400" dirty="0">
              <a:latin typeface="FangSong" pitchFamily="49" charset="-122"/>
              <a:ea typeface="FangSong" pitchFamily="49" charset="-122"/>
            </a:endParaRPr>
          </a:p>
        </p:txBody>
      </p:sp>
      <p:sp>
        <p:nvSpPr>
          <p:cNvPr id="94" name="橢圓 93"/>
          <p:cNvSpPr/>
          <p:nvPr/>
        </p:nvSpPr>
        <p:spPr>
          <a:xfrm>
            <a:off x="4572000" y="457200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ea typeface="FangSong" pitchFamily="49" charset="-122"/>
              </a:rPr>
              <a:t>5</a:t>
            </a:r>
            <a:endParaRPr lang="zh-TW" altLang="en-US" sz="2400" b="1" dirty="0">
              <a:ea typeface="FangSong" pitchFamily="49" charset="-122"/>
            </a:endParaRPr>
          </a:p>
        </p:txBody>
      </p:sp>
      <p:sp>
        <p:nvSpPr>
          <p:cNvPr id="96" name="橢圓 95"/>
          <p:cNvSpPr/>
          <p:nvPr/>
        </p:nvSpPr>
        <p:spPr>
          <a:xfrm>
            <a:off x="2928926" y="385762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7</a:t>
            </a:r>
            <a:endParaRPr lang="zh-TW" altLang="en-US" sz="2400" b="1" dirty="0"/>
          </a:p>
        </p:txBody>
      </p:sp>
      <p:sp>
        <p:nvSpPr>
          <p:cNvPr id="75" name="橢圓 74"/>
          <p:cNvSpPr/>
          <p:nvPr/>
        </p:nvSpPr>
        <p:spPr>
          <a:xfrm>
            <a:off x="4572000" y="4572008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5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104" name="橢圓 103"/>
          <p:cNvSpPr/>
          <p:nvPr/>
        </p:nvSpPr>
        <p:spPr>
          <a:xfrm>
            <a:off x="2928926" y="3857628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7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105" name="橢圓 104"/>
          <p:cNvSpPr/>
          <p:nvPr/>
        </p:nvSpPr>
        <p:spPr>
          <a:xfrm>
            <a:off x="3500430" y="3071810"/>
            <a:ext cx="428628" cy="43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8</a:t>
            </a:r>
            <a:endParaRPr lang="zh-TW" altLang="en-US" sz="2400" b="1" dirty="0"/>
          </a:p>
        </p:txBody>
      </p:sp>
      <p:sp>
        <p:nvSpPr>
          <p:cNvPr id="106" name="橢圓 105"/>
          <p:cNvSpPr/>
          <p:nvPr/>
        </p:nvSpPr>
        <p:spPr>
          <a:xfrm>
            <a:off x="4572000" y="1571612"/>
            <a:ext cx="428628" cy="43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8</a:t>
            </a:r>
            <a:endParaRPr lang="zh-TW" altLang="en-US" sz="2400" b="1" dirty="0"/>
          </a:p>
        </p:txBody>
      </p:sp>
      <p:sp>
        <p:nvSpPr>
          <p:cNvPr id="109" name="文字方塊 108"/>
          <p:cNvSpPr txBox="1"/>
          <p:nvPr/>
        </p:nvSpPr>
        <p:spPr>
          <a:xfrm>
            <a:off x="1928794" y="350043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3" name="橢圓 102"/>
          <p:cNvSpPr/>
          <p:nvPr/>
        </p:nvSpPr>
        <p:spPr>
          <a:xfrm>
            <a:off x="2285984" y="3071810"/>
            <a:ext cx="428628" cy="43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8</a:t>
            </a:r>
            <a:endParaRPr lang="zh-TW" altLang="en-US" sz="2400" b="1" dirty="0"/>
          </a:p>
        </p:txBody>
      </p:sp>
      <p:sp>
        <p:nvSpPr>
          <p:cNvPr id="79" name="橢圓 78"/>
          <p:cNvSpPr/>
          <p:nvPr/>
        </p:nvSpPr>
        <p:spPr>
          <a:xfrm>
            <a:off x="2285984" y="3071810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8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120" name="橢圓 119"/>
          <p:cNvSpPr/>
          <p:nvPr/>
        </p:nvSpPr>
        <p:spPr>
          <a:xfrm>
            <a:off x="2928926" y="2347906"/>
            <a:ext cx="428628" cy="43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9</a:t>
            </a:r>
            <a:endParaRPr lang="zh-TW" altLang="en-US" sz="2400" b="1" dirty="0"/>
          </a:p>
        </p:txBody>
      </p:sp>
      <p:sp>
        <p:nvSpPr>
          <p:cNvPr id="78" name="橢圓 77"/>
          <p:cNvSpPr/>
          <p:nvPr/>
        </p:nvSpPr>
        <p:spPr>
          <a:xfrm>
            <a:off x="4572000" y="1571612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8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123" name="文字方塊 122"/>
          <p:cNvSpPr txBox="1"/>
          <p:nvPr/>
        </p:nvSpPr>
        <p:spPr>
          <a:xfrm>
            <a:off x="3643306" y="27860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24" name="文字方塊 123"/>
          <p:cNvSpPr txBox="1"/>
          <p:nvPr/>
        </p:nvSpPr>
        <p:spPr>
          <a:xfrm>
            <a:off x="2857488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min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3500430" y="3071810"/>
            <a:ext cx="428628" cy="42862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8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57158" y="357166"/>
            <a:ext cx="83582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4400" dirty="0" smtClean="0">
                <a:solidFill>
                  <a:srgbClr val="FF0000"/>
                </a:solidFill>
                <a:latin typeface="+mj-lt"/>
              </a:rPr>
              <a:t>Introduction(4)</a:t>
            </a:r>
            <a:endParaRPr lang="zh-TW" altLang="en-US" sz="4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5" name="文字方塊 94"/>
          <p:cNvSpPr txBox="1"/>
          <p:nvPr/>
        </p:nvSpPr>
        <p:spPr>
          <a:xfrm>
            <a:off x="5929322" y="5572140"/>
            <a:ext cx="2857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solidFill>
                  <a:srgbClr val="FFFF00"/>
                </a:solidFill>
              </a:rPr>
              <a:t>Non-Decreasing Order</a:t>
            </a:r>
            <a:endParaRPr lang="zh-TW" altLang="en-US" sz="2800" dirty="0">
              <a:solidFill>
                <a:srgbClr val="FFFF00"/>
              </a:solidFill>
            </a:endParaRPr>
          </a:p>
        </p:txBody>
      </p:sp>
      <p:sp>
        <p:nvSpPr>
          <p:cNvPr id="101" name="AutoShape 424"/>
          <p:cNvSpPr>
            <a:spLocks noChangeShapeType="1"/>
          </p:cNvSpPr>
          <p:nvPr/>
        </p:nvSpPr>
        <p:spPr bwMode="auto">
          <a:xfrm>
            <a:off x="1785918" y="4786322"/>
            <a:ext cx="1152000" cy="958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8" name="AutoShape 423"/>
          <p:cNvSpPr>
            <a:spLocks noChangeShapeType="1"/>
          </p:cNvSpPr>
          <p:nvPr/>
        </p:nvSpPr>
        <p:spPr bwMode="auto">
          <a:xfrm>
            <a:off x="3357554" y="4786322"/>
            <a:ext cx="1212482" cy="958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0" name="AutoShape 425"/>
          <p:cNvSpPr>
            <a:spLocks noChangeShapeType="1"/>
          </p:cNvSpPr>
          <p:nvPr/>
        </p:nvSpPr>
        <p:spPr bwMode="auto">
          <a:xfrm>
            <a:off x="1571604" y="2000240"/>
            <a:ext cx="958" cy="2562919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1" name="AutoShape 416"/>
          <p:cNvSpPr>
            <a:spLocks noChangeShapeType="1"/>
          </p:cNvSpPr>
          <p:nvPr/>
        </p:nvSpPr>
        <p:spPr bwMode="auto">
          <a:xfrm flipV="1">
            <a:off x="3143240" y="4286256"/>
            <a:ext cx="958" cy="293069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2" name="AutoShape 418"/>
          <p:cNvSpPr>
            <a:spLocks noChangeShapeType="1"/>
          </p:cNvSpPr>
          <p:nvPr/>
        </p:nvSpPr>
        <p:spPr bwMode="auto">
          <a:xfrm>
            <a:off x="2643174" y="3500438"/>
            <a:ext cx="333289" cy="434815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3" name="AutoShape 417"/>
          <p:cNvSpPr>
            <a:spLocks noChangeShapeType="1"/>
          </p:cNvSpPr>
          <p:nvPr/>
        </p:nvSpPr>
        <p:spPr bwMode="auto">
          <a:xfrm flipV="1">
            <a:off x="3286116" y="3429000"/>
            <a:ext cx="318923" cy="449181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4" name="AutoShape 421"/>
          <p:cNvSpPr>
            <a:spLocks noChangeShapeType="1"/>
          </p:cNvSpPr>
          <p:nvPr/>
        </p:nvSpPr>
        <p:spPr bwMode="auto">
          <a:xfrm flipV="1">
            <a:off x="2643174" y="2714620"/>
            <a:ext cx="362021" cy="445350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5" name="AutoShape 426"/>
          <p:cNvSpPr>
            <a:spLocks noChangeShapeType="1"/>
          </p:cNvSpPr>
          <p:nvPr/>
        </p:nvSpPr>
        <p:spPr bwMode="auto">
          <a:xfrm>
            <a:off x="4786314" y="2000240"/>
            <a:ext cx="958" cy="2559088"/>
          </a:xfrm>
          <a:prstGeom prst="straightConnector1">
            <a:avLst/>
          </a:prstGeom>
          <a:ln w="762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4" name="群組 101"/>
          <p:cNvGrpSpPr/>
          <p:nvPr/>
        </p:nvGrpSpPr>
        <p:grpSpPr>
          <a:xfrm>
            <a:off x="2910496" y="2325748"/>
            <a:ext cx="714380" cy="461665"/>
            <a:chOff x="6474322" y="1986988"/>
            <a:chExt cx="714380" cy="461665"/>
          </a:xfrm>
        </p:grpSpPr>
        <p:sp>
          <p:nvSpPr>
            <p:cNvPr id="99" name="橢圓 98"/>
            <p:cNvSpPr/>
            <p:nvPr/>
          </p:nvSpPr>
          <p:spPr>
            <a:xfrm>
              <a:off x="6500826" y="2000240"/>
              <a:ext cx="428628" cy="43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b="1" dirty="0"/>
            </a:p>
          </p:txBody>
        </p:sp>
        <p:sp>
          <p:nvSpPr>
            <p:cNvPr id="100" name="文字方塊 99"/>
            <p:cNvSpPr txBox="1"/>
            <p:nvPr/>
          </p:nvSpPr>
          <p:spPr>
            <a:xfrm>
              <a:off x="6474322" y="1986988"/>
              <a:ext cx="714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bg1"/>
                  </a:solidFill>
                </a:rPr>
                <a:t>11</a:t>
              </a:r>
              <a:endParaRPr lang="zh-TW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1" name="橢圓 80"/>
          <p:cNvSpPr/>
          <p:nvPr/>
        </p:nvSpPr>
        <p:spPr>
          <a:xfrm>
            <a:off x="2897244" y="2312496"/>
            <a:ext cx="500066" cy="5000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</a:rPr>
              <a:t>9</a:t>
            </a:r>
            <a:endParaRPr lang="zh-TW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2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795 0.18899 " pathEditMode="relative" ptsTypes="AA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00"/>
                            </p:stCondLst>
                            <p:childTnLst>
                              <p:par>
                                <p:cTn id="2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0.11543 " pathEditMode="relative" ptsTypes="AA">
                                      <p:cBhvr>
                                        <p:cTn id="2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000"/>
                            </p:stCondLst>
                            <p:childTnLst>
                              <p:par>
                                <p:cTn id="2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806 0.06292 " pathEditMode="relative" ptsTypes="AA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500"/>
                            </p:stCondLst>
                            <p:childTnLst>
                              <p:par>
                                <p:cTn id="2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01 0.00069 L 0.3375 0.11612 " pathEditMode="relative" rAng="0" ptsTypes="AA">
                                      <p:cBhvr>
                                        <p:cTn id="2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000"/>
                            </p:stCondLst>
                            <p:childTnLst>
                              <p:par>
                                <p:cTn id="2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22 -0.00185 L 0.57223 0.44922 " pathEditMode="relative" rAng="0" ptsTypes="AA">
                                      <p:cBhvr>
                                        <p:cTn id="2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500"/>
                            </p:stCondLst>
                            <p:childTnLst>
                              <p:par>
                                <p:cTn id="2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4 -4.14296E-6 L 0.51788 0.18899 " pathEditMode="relative" rAng="0" ptsTypes="AA">
                                      <p:cBhvr>
                                        <p:cTn id="24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3000"/>
                            </p:stCondLst>
                            <p:childTnLst>
                              <p:par>
                                <p:cTn id="24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2292 0.4092 " pathEditMode="relative" ptsTypes="AA">
                                      <p:cBhvr>
                                        <p:cTn id="24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500"/>
                            </p:stCondLst>
                            <p:childTnLst>
                              <p:par>
                                <p:cTn id="2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82211E-6 L 0.49618 0.18899 " pathEditMode="relative" rAng="0" ptsTypes="AA">
                                      <p:cBhvr>
                                        <p:cTn id="2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000"/>
                            </p:stCondLst>
                            <p:childTnLst>
                              <p:par>
                                <p:cTn id="2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9 -0.00625 L 0.61684 0.24566 " pathEditMode="relative" rAng="0" ptsTypes="AA">
                                      <p:cBhvr>
                                        <p:cTn id="2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500"/>
                            </p:stCondLst>
                            <p:childTnLst>
                              <p:par>
                                <p:cTn id="2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8" grpId="0" animBg="1"/>
      <p:bldP spid="49" grpId="0" animBg="1"/>
      <p:bldP spid="52" grpId="0"/>
      <p:bldP spid="52" grpId="1"/>
      <p:bldP spid="68" grpId="0" animBg="1"/>
      <p:bldP spid="72" grpId="0" animBg="1"/>
      <p:bldP spid="76" grpId="0" animBg="1"/>
      <p:bldP spid="76" grpId="1" animBg="1"/>
      <p:bldP spid="77" grpId="0" animBg="1"/>
      <p:bldP spid="77" grpId="1" animBg="1"/>
      <p:bldP spid="70" grpId="0" animBg="1"/>
      <p:bldP spid="83" grpId="0" animBg="1"/>
      <p:bldP spid="83" grpId="1" animBg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90" grpId="0" animBg="1"/>
      <p:bldP spid="92" grpId="0" animBg="1"/>
      <p:bldP spid="93" grpId="0" animBg="1"/>
      <p:bldP spid="94" grpId="0" animBg="1"/>
      <p:bldP spid="96" grpId="0" animBg="1"/>
      <p:bldP spid="75" grpId="0" animBg="1"/>
      <p:bldP spid="75" grpId="1" animBg="1"/>
      <p:bldP spid="104" grpId="0" animBg="1"/>
      <p:bldP spid="104" grpId="1" animBg="1"/>
      <p:bldP spid="105" grpId="0" animBg="1"/>
      <p:bldP spid="106" grpId="0" animBg="1"/>
      <p:bldP spid="109" grpId="0"/>
      <p:bldP spid="109" grpId="1"/>
      <p:bldP spid="103" grpId="0" animBg="1"/>
      <p:bldP spid="79" grpId="0" animBg="1"/>
      <p:bldP spid="79" grpId="1" animBg="1"/>
      <p:bldP spid="120" grpId="0" animBg="1"/>
      <p:bldP spid="78" grpId="0" animBg="1"/>
      <p:bldP spid="78" grpId="1" animBg="1"/>
      <p:bldP spid="123" grpId="0"/>
      <p:bldP spid="123" grpId="1"/>
      <p:bldP spid="124" grpId="0"/>
      <p:bldP spid="124" grpId="1"/>
      <p:bldP spid="82" grpId="0" animBg="1"/>
      <p:bldP spid="82" grpId="1" animBg="1"/>
      <p:bldP spid="95" grpId="0"/>
      <p:bldP spid="101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81" grpId="0" animBg="1"/>
      <p:bldP spid="81" grpId="1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749073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89"/>
          <p:cNvSpPr>
            <a:spLocks noChangeArrowheads="1"/>
          </p:cNvSpPr>
          <p:nvPr/>
        </p:nvSpPr>
        <p:spPr bwMode="auto">
          <a:xfrm>
            <a:off x="1205310" y="504693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Oval 489"/>
          <p:cNvSpPr>
            <a:spLocks noChangeArrowheads="1"/>
          </p:cNvSpPr>
          <p:nvPr/>
        </p:nvSpPr>
        <p:spPr bwMode="auto">
          <a:xfrm>
            <a:off x="1693801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Oval 489"/>
          <p:cNvSpPr>
            <a:spLocks noChangeArrowheads="1"/>
          </p:cNvSpPr>
          <p:nvPr/>
        </p:nvSpPr>
        <p:spPr bwMode="auto">
          <a:xfrm>
            <a:off x="2106395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583311" y="5037349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3071802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56733" y="5063693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Visit(e)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{e} = {g, a, h,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f, e}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994552" y="1199932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214554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5208866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7077487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434413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9" name="Text Box 402"/>
          <p:cNvSpPr txBox="1">
            <a:spLocks noChangeArrowheads="1"/>
          </p:cNvSpPr>
          <p:nvPr/>
        </p:nvSpPr>
        <p:spPr bwMode="auto">
          <a:xfrm>
            <a:off x="7434677" y="220006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11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791735" y="2985882"/>
            <a:ext cx="560271" cy="5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791999" y="107154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852204" y="4786322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352006" y="371475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001024" y="300037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7" name="Text Box 402"/>
          <p:cNvSpPr txBox="1">
            <a:spLocks noChangeArrowheads="1"/>
          </p:cNvSpPr>
          <p:nvPr/>
        </p:nvSpPr>
        <p:spPr bwMode="auto">
          <a:xfrm>
            <a:off x="7440753" y="221455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10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52" name="表格 151"/>
          <p:cNvGraphicFramePr>
            <a:graphicFrameLocks noGrp="1"/>
          </p:cNvGraphicFramePr>
          <p:nvPr/>
        </p:nvGraphicFramePr>
        <p:xfrm>
          <a:off x="857224" y="5566432"/>
          <a:ext cx="4214843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11617"/>
                <a:gridCol w="944389"/>
                <a:gridCol w="944389"/>
                <a:gridCol w="1214448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6" name="文字方塊 155"/>
          <p:cNvSpPr txBox="1"/>
          <p:nvPr/>
        </p:nvSpPr>
        <p:spPr>
          <a:xfrm>
            <a:off x="214280" y="563787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7" name="文字方塊 156"/>
          <p:cNvSpPr txBox="1"/>
          <p:nvPr/>
        </p:nvSpPr>
        <p:spPr>
          <a:xfrm>
            <a:off x="2000231" y="5566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[e]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2" name="文字方塊 161"/>
          <p:cNvSpPr txBox="1"/>
          <p:nvPr/>
        </p:nvSpPr>
        <p:spPr>
          <a:xfrm>
            <a:off x="2357421" y="5566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[d]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6" name="文字方塊 165"/>
          <p:cNvSpPr txBox="1"/>
          <p:nvPr/>
        </p:nvSpPr>
        <p:spPr>
          <a:xfrm>
            <a:off x="4214809" y="5566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7" name="Espace réservé du contenu 2"/>
          <p:cNvSpPr txBox="1">
            <a:spLocks/>
          </p:cNvSpPr>
          <p:nvPr/>
        </p:nvSpPr>
        <p:spPr bwMode="auto">
          <a:xfrm>
            <a:off x="5214942" y="5429264"/>
            <a:ext cx="364333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Visit([d]</a:t>
            </a:r>
            <a:r>
              <a:rPr kumimoji="0" lang="en-US" altLang="zh-TW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+mn-lt"/>
              </a:rPr>
              <a:t>Visit(d)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7" grpId="0"/>
      <p:bldP spid="157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749073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89"/>
          <p:cNvSpPr>
            <a:spLocks noChangeArrowheads="1"/>
          </p:cNvSpPr>
          <p:nvPr/>
        </p:nvSpPr>
        <p:spPr bwMode="auto">
          <a:xfrm>
            <a:off x="1205310" y="504693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Oval 489"/>
          <p:cNvSpPr>
            <a:spLocks noChangeArrowheads="1"/>
          </p:cNvSpPr>
          <p:nvPr/>
        </p:nvSpPr>
        <p:spPr bwMode="auto">
          <a:xfrm>
            <a:off x="1693801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Oval 489"/>
          <p:cNvSpPr>
            <a:spLocks noChangeArrowheads="1"/>
          </p:cNvSpPr>
          <p:nvPr/>
        </p:nvSpPr>
        <p:spPr bwMode="auto">
          <a:xfrm>
            <a:off x="2106395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583311" y="5037349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3071802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456733" y="5063693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943104" y="504892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440567" y="505211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Visit(d)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{d} = {g, a, h,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f, e, d}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994552" y="1199932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641030" y="2214554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5208866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7077487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434413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791735" y="2985882"/>
            <a:ext cx="560271" cy="5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791999" y="107154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852204" y="4786322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352006" y="371475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001024" y="300037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7" name="Text Box 402"/>
          <p:cNvSpPr txBox="1">
            <a:spLocks noChangeArrowheads="1"/>
          </p:cNvSpPr>
          <p:nvPr/>
        </p:nvSpPr>
        <p:spPr bwMode="auto">
          <a:xfrm>
            <a:off x="7358082" y="222904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10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52" name="表格 151"/>
          <p:cNvGraphicFramePr>
            <a:graphicFrameLocks noGrp="1"/>
          </p:cNvGraphicFramePr>
          <p:nvPr/>
        </p:nvGraphicFramePr>
        <p:xfrm>
          <a:off x="4643437" y="5566432"/>
          <a:ext cx="4214843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11617"/>
                <a:gridCol w="944389"/>
                <a:gridCol w="944389"/>
                <a:gridCol w="1214448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6" name="文字方塊 155"/>
          <p:cNvSpPr txBox="1"/>
          <p:nvPr/>
        </p:nvSpPr>
        <p:spPr>
          <a:xfrm>
            <a:off x="4000493" y="563787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2" name="文字方塊 161"/>
          <p:cNvSpPr txBox="1"/>
          <p:nvPr/>
        </p:nvSpPr>
        <p:spPr>
          <a:xfrm>
            <a:off x="5929321" y="5566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[d]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66" name="文字方塊 165"/>
          <p:cNvSpPr txBox="1"/>
          <p:nvPr/>
        </p:nvSpPr>
        <p:spPr>
          <a:xfrm>
            <a:off x="8001022" y="5566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358082" y="221455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9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23774E-7 L -0.12274 -3.23774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  <p:bldP spid="162" grpId="0"/>
      <p:bldP spid="166" grpId="0"/>
      <p:bldP spid="13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403367"/>
            <a:ext cx="8043862" cy="43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ix([c]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) ← ix([c]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) + 1 (8 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 9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	Ix([c]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) &gt;&gt; 2 – 1 (4 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 4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Visit([c]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, 1)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Visit(c)</a:t>
            </a:r>
            <a:endParaRPr lang="en-US" altLang="zh-TW" sz="32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1714482" y="3066102"/>
          <a:ext cx="4214843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11617"/>
                <a:gridCol w="944389"/>
                <a:gridCol w="944389"/>
                <a:gridCol w="1214448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文字方塊 20"/>
          <p:cNvSpPr txBox="1"/>
          <p:nvPr/>
        </p:nvSpPr>
        <p:spPr>
          <a:xfrm>
            <a:off x="1071538" y="313754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4000498" y="30661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27" name="向下箭號 26"/>
          <p:cNvSpPr/>
          <p:nvPr/>
        </p:nvSpPr>
        <p:spPr>
          <a:xfrm>
            <a:off x="3071804" y="2494598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4172E-6 L 0.10921 -2.9417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465201" y="548074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89"/>
          <p:cNvSpPr>
            <a:spLocks noChangeArrowheads="1"/>
          </p:cNvSpPr>
          <p:nvPr/>
        </p:nvSpPr>
        <p:spPr bwMode="auto">
          <a:xfrm>
            <a:off x="921438" y="547556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Oval 489"/>
          <p:cNvSpPr>
            <a:spLocks noChangeArrowheads="1"/>
          </p:cNvSpPr>
          <p:nvPr/>
        </p:nvSpPr>
        <p:spPr bwMode="auto">
          <a:xfrm>
            <a:off x="1409929" y="5477552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Oval 489"/>
          <p:cNvSpPr>
            <a:spLocks noChangeArrowheads="1"/>
          </p:cNvSpPr>
          <p:nvPr/>
        </p:nvSpPr>
        <p:spPr bwMode="auto">
          <a:xfrm>
            <a:off x="1822523" y="548074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299439" y="5465977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2787930" y="5477552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201247" y="5475564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659232" y="5477552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156695" y="5480746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Visit(c)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{c}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= {g, a, h,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f, e, d, c}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994552" y="1199932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357158" y="2643182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5208866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7077487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434413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791735" y="2985882"/>
            <a:ext cx="560271" cy="5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791999" y="107154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852204" y="4786322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352006" y="371475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8001024" y="300037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52" name="表格 151"/>
          <p:cNvGraphicFramePr>
            <a:graphicFrameLocks noGrp="1"/>
          </p:cNvGraphicFramePr>
          <p:nvPr/>
        </p:nvGraphicFramePr>
        <p:xfrm>
          <a:off x="4714875" y="5646251"/>
          <a:ext cx="4214843" cy="100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11617"/>
                <a:gridCol w="944389"/>
                <a:gridCol w="944389"/>
                <a:gridCol w="1214448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+ 3 = 10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6" name="文字方塊 155"/>
          <p:cNvSpPr txBox="1"/>
          <p:nvPr/>
        </p:nvSpPr>
        <p:spPr>
          <a:xfrm>
            <a:off x="4071931" y="5809466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sz="2500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sz="2500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6" name="文字方塊 165"/>
          <p:cNvSpPr txBox="1"/>
          <p:nvPr/>
        </p:nvSpPr>
        <p:spPr>
          <a:xfrm>
            <a:off x="7000892" y="5651959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358082" y="221455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9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357299"/>
            <a:ext cx="8043862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4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4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4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zh-TW" sz="34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Visit([a]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1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, 3)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0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0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Visit([b]</a:t>
            </a:r>
            <a:r>
              <a:rPr lang="en-US" altLang="zh-TW" sz="30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, 1)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000" dirty="0" smtClean="0">
                <a:solidFill>
                  <a:schemeClr val="bg1"/>
                </a:solidFill>
                <a:latin typeface="+mn-lt"/>
              </a:rPr>
              <a:t>Visit(b)</a:t>
            </a:r>
          </a:p>
        </p:txBody>
      </p:sp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1714480" y="1214422"/>
          <a:ext cx="4060016" cy="1005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6"/>
                <a:gridCol w="583410"/>
                <a:gridCol w="583410"/>
                <a:gridCol w="583410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4 &gt;&gt; 1 = 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2 </a:t>
                      </a:r>
                      <a:r>
                        <a:rPr lang="en-US" altLang="zh-TW" baseline="0" dirty="0" smtClean="0"/>
                        <a:t>+ 4 = 6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1071536" y="128586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50"/>
                </a:solidFill>
              </a:rPr>
              <a:t>[c]</a:t>
            </a:r>
            <a:r>
              <a:rPr lang="en-US" altLang="zh-TW" sz="2500" baseline="-25000" dirty="0" smtClean="0">
                <a:solidFill>
                  <a:srgbClr val="00B050"/>
                </a:solidFill>
              </a:rPr>
              <a:t>2</a:t>
            </a:r>
            <a:endParaRPr lang="zh-TW" altLang="en-US" sz="2500" baseline="-25000" dirty="0">
              <a:solidFill>
                <a:srgbClr val="00B05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928924" y="12144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[c]</a:t>
            </a:r>
            <a:r>
              <a:rPr lang="en-US" altLang="zh-TW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zh-TW" altLang="en-US" baseline="-25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1672850" y="2851788"/>
          <a:ext cx="518516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928696"/>
                <a:gridCol w="696520"/>
                <a:gridCol w="625082"/>
                <a:gridCol w="625082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...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1029906" y="2923226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887296" y="284606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50"/>
                </a:solidFill>
              </a:rPr>
              <a:t>[c]</a:t>
            </a:r>
            <a:r>
              <a:rPr lang="en-US" altLang="zh-TW" baseline="-25000" dirty="0" smtClean="0">
                <a:solidFill>
                  <a:srgbClr val="00B050"/>
                </a:solidFill>
              </a:rPr>
              <a:t>2</a:t>
            </a:r>
            <a:endParaRPr lang="zh-TW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25" name="向下箭號 24"/>
          <p:cNvSpPr/>
          <p:nvPr/>
        </p:nvSpPr>
        <p:spPr>
          <a:xfrm>
            <a:off x="3071802" y="2309142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3244486" y="284606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F0"/>
                </a:solidFill>
              </a:rPr>
              <a:t>[a]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1</a:t>
            </a:r>
            <a:endParaRPr lang="zh-TW" altLang="en-US" baseline="-25000" dirty="0">
              <a:solidFill>
                <a:srgbClr val="00B0F0"/>
              </a:solidFill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1714482" y="4494862"/>
          <a:ext cx="230978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+ 1 = 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文字方塊 29"/>
          <p:cNvSpPr txBox="1"/>
          <p:nvPr/>
        </p:nvSpPr>
        <p:spPr>
          <a:xfrm>
            <a:off x="1071538" y="456630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F0"/>
                </a:solidFill>
              </a:rPr>
              <a:t>[a]</a:t>
            </a:r>
            <a:r>
              <a:rPr lang="en-US" altLang="zh-TW" sz="2500" baseline="-25000" dirty="0" smtClean="0">
                <a:solidFill>
                  <a:srgbClr val="00B0F0"/>
                </a:solidFill>
              </a:rPr>
              <a:t>1</a:t>
            </a:r>
            <a:endParaRPr lang="zh-TW" altLang="en-US" sz="2500" baseline="-25000" dirty="0">
              <a:solidFill>
                <a:srgbClr val="00B0F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3143240" y="449486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[b]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  <p:sp>
        <p:nvSpPr>
          <p:cNvPr id="32" name="向下箭號 31"/>
          <p:cNvSpPr/>
          <p:nvPr/>
        </p:nvSpPr>
        <p:spPr>
          <a:xfrm>
            <a:off x="3214678" y="3929066"/>
            <a:ext cx="428628" cy="50006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  <p:bldP spid="24" grpId="1"/>
      <p:bldP spid="25" grpId="1" animBg="1"/>
      <p:bldP spid="28" grpId="0"/>
      <p:bldP spid="30" grpId="0"/>
      <p:bldP spid="31" grpId="0"/>
      <p:bldP spid="32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489"/>
          <p:cNvSpPr>
            <a:spLocks noChangeArrowheads="1"/>
          </p:cNvSpPr>
          <p:nvPr/>
        </p:nvSpPr>
        <p:spPr bwMode="auto">
          <a:xfrm>
            <a:off x="465201" y="5623622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Oval 489"/>
          <p:cNvSpPr>
            <a:spLocks noChangeArrowheads="1"/>
          </p:cNvSpPr>
          <p:nvPr/>
        </p:nvSpPr>
        <p:spPr bwMode="auto">
          <a:xfrm>
            <a:off x="921438" y="561844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8" name="Oval 489"/>
          <p:cNvSpPr>
            <a:spLocks noChangeArrowheads="1"/>
          </p:cNvSpPr>
          <p:nvPr/>
        </p:nvSpPr>
        <p:spPr bwMode="auto">
          <a:xfrm>
            <a:off x="1409929" y="562042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9" name="Oval 489"/>
          <p:cNvSpPr>
            <a:spLocks noChangeArrowheads="1"/>
          </p:cNvSpPr>
          <p:nvPr/>
        </p:nvSpPr>
        <p:spPr bwMode="auto">
          <a:xfrm>
            <a:off x="1822523" y="5623622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0" name="Oval 489"/>
          <p:cNvSpPr>
            <a:spLocks noChangeArrowheads="1"/>
          </p:cNvSpPr>
          <p:nvPr/>
        </p:nvSpPr>
        <p:spPr bwMode="auto">
          <a:xfrm>
            <a:off x="2299439" y="5608853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1" name="Oval 489"/>
          <p:cNvSpPr>
            <a:spLocks noChangeArrowheads="1"/>
          </p:cNvSpPr>
          <p:nvPr/>
        </p:nvSpPr>
        <p:spPr bwMode="auto">
          <a:xfrm>
            <a:off x="2787930" y="562042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4" name="Oval 489"/>
          <p:cNvSpPr>
            <a:spLocks noChangeArrowheads="1"/>
          </p:cNvSpPr>
          <p:nvPr/>
        </p:nvSpPr>
        <p:spPr bwMode="auto">
          <a:xfrm>
            <a:off x="4201247" y="5618440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9" name="Oval 489"/>
          <p:cNvSpPr>
            <a:spLocks noChangeArrowheads="1"/>
          </p:cNvSpPr>
          <p:nvPr/>
        </p:nvSpPr>
        <p:spPr bwMode="auto">
          <a:xfrm>
            <a:off x="3659232" y="5620428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8" name="Oval 489"/>
          <p:cNvSpPr>
            <a:spLocks noChangeArrowheads="1"/>
          </p:cNvSpPr>
          <p:nvPr/>
        </p:nvSpPr>
        <p:spPr bwMode="auto">
          <a:xfrm>
            <a:off x="3156695" y="5623622"/>
            <a:ext cx="283281" cy="282558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7964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043862" cy="4954591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Visit(b)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S ← S U {b}</a:t>
            </a:r>
          </a:p>
          <a:p>
            <a:pPr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	= {g, a, h, </a:t>
            </a:r>
            <a:r>
              <a:rPr lang="en-US" altLang="zh-TW" dirty="0" err="1" smtClean="0">
                <a:solidFill>
                  <a:schemeClr val="bg1"/>
                </a:solidFill>
              </a:rPr>
              <a:t>i</a:t>
            </a:r>
            <a:r>
              <a:rPr lang="en-US" altLang="zh-TW" dirty="0" smtClean="0">
                <a:solidFill>
                  <a:schemeClr val="bg1"/>
                </a:solidFill>
              </a:rPr>
              <a:t>, f, e, d, c, b}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4" name="Group 392"/>
          <p:cNvGrpSpPr>
            <a:grpSpLocks noChangeAspect="1"/>
          </p:cNvGrpSpPr>
          <p:nvPr/>
        </p:nvGrpSpPr>
        <p:grpSpPr bwMode="auto">
          <a:xfrm>
            <a:off x="4786314" y="1199932"/>
            <a:ext cx="4435232" cy="4108716"/>
            <a:chOff x="3437" y="2273"/>
            <a:chExt cx="4631" cy="4290"/>
          </a:xfrm>
        </p:grpSpPr>
        <p:sp>
          <p:nvSpPr>
            <p:cNvPr id="13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5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6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37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8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1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2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43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4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45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5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55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8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49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0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1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2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3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54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grpSp>
        <p:nvGrpSpPr>
          <p:cNvPr id="6" name="Group 459"/>
          <p:cNvGrpSpPr>
            <a:grpSpLocks noChangeAspect="1"/>
          </p:cNvGrpSpPr>
          <p:nvPr/>
        </p:nvGrpSpPr>
        <p:grpSpPr bwMode="auto">
          <a:xfrm>
            <a:off x="357158" y="2786058"/>
            <a:ext cx="4216722" cy="3286148"/>
            <a:chOff x="2790" y="5243"/>
            <a:chExt cx="5969" cy="4652"/>
          </a:xfrm>
        </p:grpSpPr>
        <p:sp>
          <p:nvSpPr>
            <p:cNvPr id="96" name="AutoShape 496"/>
            <p:cNvSpPr>
              <a:spLocks noChangeAspect="1" noChangeArrowheads="1" noTextEdit="1"/>
            </p:cNvSpPr>
            <p:nvPr/>
          </p:nvSpPr>
          <p:spPr bwMode="auto">
            <a:xfrm>
              <a:off x="2790" y="5243"/>
              <a:ext cx="5969" cy="4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7" name="Oval 495"/>
            <p:cNvSpPr>
              <a:spLocks noChangeArrowheads="1"/>
            </p:cNvSpPr>
            <p:nvPr/>
          </p:nvSpPr>
          <p:spPr bwMode="auto">
            <a:xfrm>
              <a:off x="2961" y="9265"/>
              <a:ext cx="398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Oval 494"/>
            <p:cNvSpPr>
              <a:spLocks noChangeArrowheads="1"/>
            </p:cNvSpPr>
            <p:nvPr/>
          </p:nvSpPr>
          <p:spPr bwMode="auto">
            <a:xfrm>
              <a:off x="3604" y="9265"/>
              <a:ext cx="401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9" name="Oval 493"/>
            <p:cNvSpPr>
              <a:spLocks noChangeArrowheads="1"/>
            </p:cNvSpPr>
            <p:nvPr/>
          </p:nvSpPr>
          <p:spPr bwMode="auto">
            <a:xfrm>
              <a:off x="4879" y="9264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Oval 492"/>
            <p:cNvSpPr>
              <a:spLocks noChangeArrowheads="1"/>
            </p:cNvSpPr>
            <p:nvPr/>
          </p:nvSpPr>
          <p:spPr bwMode="auto">
            <a:xfrm>
              <a:off x="4294" y="9265"/>
              <a:ext cx="399" cy="399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1" name="Oval 491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Oval 490"/>
            <p:cNvSpPr>
              <a:spLocks noChangeArrowheads="1"/>
            </p:cNvSpPr>
            <p:nvPr/>
          </p:nvSpPr>
          <p:spPr bwMode="auto">
            <a:xfrm>
              <a:off x="6235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3" name="Oval 489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4" name="Oval 488"/>
            <p:cNvSpPr>
              <a:spLocks noChangeArrowheads="1"/>
            </p:cNvSpPr>
            <p:nvPr/>
          </p:nvSpPr>
          <p:spPr bwMode="auto">
            <a:xfrm>
              <a:off x="5545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AutoShape 487"/>
            <p:cNvSpPr>
              <a:spLocks noChangeShapeType="1"/>
            </p:cNvSpPr>
            <p:nvPr/>
          </p:nv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6" name="AutoShape 486"/>
            <p:cNvSpPr>
              <a:spLocks noChangeShapeType="1"/>
            </p:cNvSpPr>
            <p:nvPr/>
          </p:nv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7" name="AutoShape 485"/>
            <p:cNvSpPr>
              <a:spLocks noChangeShapeType="1"/>
            </p:cNvSpPr>
            <p:nvPr/>
          </p:nvSpPr>
          <p:spPr bwMode="auto">
            <a:xfrm flipH="1" flipV="1">
              <a:off x="4215" y="8003"/>
              <a:ext cx="279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484"/>
            <p:cNvSpPr>
              <a:spLocks noChangeShapeType="1"/>
            </p:cNvSpPr>
            <p:nvPr/>
          </p:nvSpPr>
          <p:spPr bwMode="auto">
            <a:xfrm flipH="1" flipV="1">
              <a:off x="4356" y="7944"/>
              <a:ext cx="724" cy="129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AutoShape 483"/>
            <p:cNvSpPr>
              <a:spLocks noChangeShapeType="1"/>
            </p:cNvSpPr>
            <p:nvPr/>
          </p:nv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0" name="AutoShape 482"/>
            <p:cNvSpPr>
              <a:spLocks noChangeShapeType="1"/>
            </p:cNvSpPr>
            <p:nvPr/>
          </p:nv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1" name="Oval 481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2" name="Oval 480"/>
            <p:cNvSpPr>
              <a:spLocks noChangeArrowheads="1"/>
            </p:cNvSpPr>
            <p:nvPr/>
          </p:nvSpPr>
          <p:spPr bwMode="auto">
            <a:xfrm>
              <a:off x="7454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3" name="Oval 479"/>
            <p:cNvSpPr>
              <a:spLocks noChangeArrowheads="1"/>
            </p:cNvSpPr>
            <p:nvPr/>
          </p:nvSpPr>
          <p:spPr bwMode="auto">
            <a:xfrm>
              <a:off x="6764" y="9264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4" name="Oval 478"/>
            <p:cNvSpPr>
              <a:spLocks noChangeArrowheads="1"/>
            </p:cNvSpPr>
            <p:nvPr/>
          </p:nvSpPr>
          <p:spPr bwMode="auto">
            <a:xfrm>
              <a:off x="7039" y="7712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5" name="Oval 477"/>
            <p:cNvSpPr>
              <a:spLocks noChangeArrowheads="1"/>
            </p:cNvSpPr>
            <p:nvPr/>
          </p:nvSpPr>
          <p:spPr bwMode="auto">
            <a:xfrm>
              <a:off x="8219" y="9266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6" name="AutoShape 476"/>
            <p:cNvSpPr>
              <a:spLocks noChangeShapeType="1"/>
            </p:cNvSpPr>
            <p:nvPr/>
          </p:nv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7" name="AutoShape 475"/>
            <p:cNvSpPr>
              <a:spLocks noChangeShapeType="1"/>
            </p:cNvSpPr>
            <p:nvPr/>
          </p:nv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8" name="AutoShape 474"/>
            <p:cNvSpPr>
              <a:spLocks noChangeShapeType="1"/>
            </p:cNvSpPr>
            <p:nvPr/>
          </p:nvSpPr>
          <p:spPr bwMode="auto">
            <a:xfrm flipV="1">
              <a:off x="6964" y="8134"/>
              <a:ext cx="275" cy="1108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9" name="AutoShape 473"/>
            <p:cNvSpPr>
              <a:spLocks noChangeShapeType="1"/>
            </p:cNvSpPr>
            <p:nvPr/>
          </p:nvSpPr>
          <p:spPr bwMode="auto">
            <a:xfrm flipH="1" flipV="1">
              <a:off x="7239" y="8134"/>
              <a:ext cx="415" cy="111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0" name="Oval 472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1" name="AutoShape 471"/>
            <p:cNvSpPr>
              <a:spLocks noChangeShapeType="1"/>
            </p:cNvSpPr>
            <p:nvPr/>
          </p:nv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2" name="AutoShape 470"/>
            <p:cNvSpPr>
              <a:spLocks noChangeShapeType="1"/>
            </p:cNvSpPr>
            <p:nvPr/>
          </p:nv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3" name="AutoShape 469"/>
            <p:cNvSpPr>
              <a:spLocks noChangeShapeType="1"/>
            </p:cNvSpPr>
            <p:nvPr/>
          </p:nvSpPr>
          <p:spPr bwMode="auto">
            <a:xfrm flipH="1" flipV="1">
              <a:off x="7106" y="5792"/>
              <a:ext cx="1313" cy="345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4" name="Text Box 468"/>
            <p:cNvSpPr txBox="1">
              <a:spLocks noChangeArrowheads="1"/>
            </p:cNvSpPr>
            <p:nvPr/>
          </p:nvSpPr>
          <p:spPr bwMode="auto">
            <a:xfrm>
              <a:off x="2910" y="915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5" name="Text Box 467"/>
            <p:cNvSpPr txBox="1">
              <a:spLocks noChangeArrowheads="1"/>
            </p:cNvSpPr>
            <p:nvPr/>
          </p:nvSpPr>
          <p:spPr bwMode="auto">
            <a:xfrm>
              <a:off x="3525" y="916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6" name="Text Box 466"/>
            <p:cNvSpPr txBox="1">
              <a:spLocks noChangeArrowheads="1"/>
            </p:cNvSpPr>
            <p:nvPr/>
          </p:nvSpPr>
          <p:spPr bwMode="auto">
            <a:xfrm>
              <a:off x="4244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7" name="Text Box 465"/>
            <p:cNvSpPr txBox="1">
              <a:spLocks noChangeArrowheads="1"/>
            </p:cNvSpPr>
            <p:nvPr/>
          </p:nvSpPr>
          <p:spPr bwMode="auto">
            <a:xfrm>
              <a:off x="4867" y="918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8" name="Text Box 464"/>
            <p:cNvSpPr txBox="1">
              <a:spLocks noChangeArrowheads="1"/>
            </p:cNvSpPr>
            <p:nvPr/>
          </p:nvSpPr>
          <p:spPr bwMode="auto">
            <a:xfrm>
              <a:off x="5510" y="91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29" name="Text Box 463"/>
            <p:cNvSpPr txBox="1">
              <a:spLocks noChangeArrowheads="1"/>
            </p:cNvSpPr>
            <p:nvPr/>
          </p:nvSpPr>
          <p:spPr bwMode="auto">
            <a:xfrm>
              <a:off x="6230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0" name="Text Box 462"/>
            <p:cNvSpPr txBox="1">
              <a:spLocks noChangeArrowheads="1"/>
            </p:cNvSpPr>
            <p:nvPr/>
          </p:nvSpPr>
          <p:spPr bwMode="auto">
            <a:xfrm>
              <a:off x="6729" y="914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a</a:t>
              </a: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1" name="Text Box 461"/>
            <p:cNvSpPr txBox="1">
              <a:spLocks noChangeArrowheads="1"/>
            </p:cNvSpPr>
            <p:nvPr/>
          </p:nvSpPr>
          <p:spPr bwMode="auto">
            <a:xfrm>
              <a:off x="7438" y="915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132" name="Text Box 460"/>
            <p:cNvSpPr txBox="1">
              <a:spLocks noChangeArrowheads="1"/>
            </p:cNvSpPr>
            <p:nvPr/>
          </p:nvSpPr>
          <p:spPr bwMode="auto">
            <a:xfrm>
              <a:off x="8174" y="912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133" name="Text Box 402"/>
          <p:cNvSpPr txBox="1">
            <a:spLocks noChangeArrowheads="1"/>
          </p:cNvSpPr>
          <p:nvPr/>
        </p:nvSpPr>
        <p:spPr bwMode="auto">
          <a:xfrm>
            <a:off x="5000628" y="121442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4" name="Text Box 402"/>
          <p:cNvSpPr txBox="1">
            <a:spLocks noChangeArrowheads="1"/>
          </p:cNvSpPr>
          <p:nvPr/>
        </p:nvSpPr>
        <p:spPr bwMode="auto">
          <a:xfrm>
            <a:off x="6858016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135" name="Text Box 402"/>
          <p:cNvSpPr txBox="1">
            <a:spLocks noChangeArrowheads="1"/>
          </p:cNvSpPr>
          <p:nvPr/>
        </p:nvSpPr>
        <p:spPr bwMode="auto">
          <a:xfrm>
            <a:off x="5143504" y="49291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0" name="Text Box 402"/>
          <p:cNvSpPr txBox="1">
            <a:spLocks noChangeArrowheads="1"/>
          </p:cNvSpPr>
          <p:nvPr/>
        </p:nvSpPr>
        <p:spPr bwMode="auto">
          <a:xfrm>
            <a:off x="6583497" y="2985882"/>
            <a:ext cx="560271" cy="5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1" name="Text Box 402"/>
          <p:cNvSpPr txBox="1">
            <a:spLocks noChangeArrowheads="1"/>
          </p:cNvSpPr>
          <p:nvPr/>
        </p:nvSpPr>
        <p:spPr bwMode="auto">
          <a:xfrm>
            <a:off x="8583761" y="1071546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2" name="Text Box 402"/>
          <p:cNvSpPr txBox="1">
            <a:spLocks noChangeArrowheads="1"/>
          </p:cNvSpPr>
          <p:nvPr/>
        </p:nvSpPr>
        <p:spPr bwMode="auto">
          <a:xfrm>
            <a:off x="8643966" y="4786322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43" name="Text Box 402"/>
          <p:cNvSpPr txBox="1">
            <a:spLocks noChangeArrowheads="1"/>
          </p:cNvSpPr>
          <p:nvPr/>
        </p:nvSpPr>
        <p:spPr bwMode="auto">
          <a:xfrm>
            <a:off x="7143768" y="371475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6" name="Text Box 402"/>
          <p:cNvSpPr txBox="1">
            <a:spLocks noChangeArrowheads="1"/>
          </p:cNvSpPr>
          <p:nvPr/>
        </p:nvSpPr>
        <p:spPr bwMode="auto">
          <a:xfrm>
            <a:off x="7792786" y="300037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7" name="Text Box 402"/>
          <p:cNvSpPr txBox="1">
            <a:spLocks noChangeArrowheads="1"/>
          </p:cNvSpPr>
          <p:nvPr/>
        </p:nvSpPr>
        <p:spPr bwMode="auto">
          <a:xfrm>
            <a:off x="7149844" y="221455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9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graphicFrame>
        <p:nvGraphicFramePr>
          <p:cNvPr id="138" name="表格 137"/>
          <p:cNvGraphicFramePr>
            <a:graphicFrameLocks noGrp="1"/>
          </p:cNvGraphicFramePr>
          <p:nvPr/>
        </p:nvGraphicFramePr>
        <p:xfrm>
          <a:off x="5715010" y="5500702"/>
          <a:ext cx="230978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baseline="0" dirty="0" smtClean="0"/>
                        <a:t>7 &gt;&gt; 0 = 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∞</a:t>
                      </a:r>
                      <a:endParaRPr lang="zh-TW" altLang="en-US" baseline="-25000" dirty="0" smtClean="0"/>
                    </a:p>
                    <a:p>
                      <a:pPr algn="ctr"/>
                      <a:r>
                        <a:rPr lang="en-US" altLang="zh-TW" dirty="0" smtClean="0"/>
                        <a:t>7 </a:t>
                      </a:r>
                      <a:r>
                        <a:rPr lang="en-US" altLang="zh-TW" baseline="0" dirty="0" smtClean="0"/>
                        <a:t>+ 1 = 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9" name="文字方塊 138"/>
          <p:cNvSpPr txBox="1"/>
          <p:nvPr/>
        </p:nvSpPr>
        <p:spPr>
          <a:xfrm>
            <a:off x="5072066" y="5572140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rgbClr val="00B0F0"/>
                </a:solidFill>
              </a:rPr>
              <a:t>[a]</a:t>
            </a:r>
            <a:r>
              <a:rPr lang="en-US" altLang="zh-TW" sz="2500" baseline="-25000" dirty="0" smtClean="0">
                <a:solidFill>
                  <a:srgbClr val="00B0F0"/>
                </a:solidFill>
              </a:rPr>
              <a:t>1</a:t>
            </a:r>
            <a:endParaRPr lang="zh-TW" altLang="en-US" sz="2500" baseline="-25000" dirty="0">
              <a:solidFill>
                <a:srgbClr val="00B0F0"/>
              </a:solidFill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7143768" y="55007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[b]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0</a:t>
            </a:r>
            <a:endParaRPr lang="zh-TW" altLang="en-US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(4)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954591"/>
          </a:xfrm>
        </p:spPr>
        <p:txBody>
          <a:bodyPr rtlCol="0">
            <a:normAutofit/>
          </a:bodyPr>
          <a:lstStyle/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2" name="Rectangle 1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70" name="Rectangle 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4" name="Rectangle 3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461" name="Rectangle 4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21" name="Rectangle 4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59" name="Espace réservé du contenu 2"/>
          <p:cNvSpPr txBox="1">
            <a:spLocks/>
          </p:cNvSpPr>
          <p:nvPr/>
        </p:nvSpPr>
        <p:spPr bwMode="auto">
          <a:xfrm>
            <a:off x="671542" y="1357299"/>
            <a:ext cx="8043862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4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en-US" altLang="zh-TW" sz="340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altLang="zh-TW" sz="3400" dirty="0" smtClean="0">
                <a:solidFill>
                  <a:schemeClr val="bg1"/>
                </a:solidFill>
                <a:latin typeface="+mn-lt"/>
              </a:rPr>
              <a:t>Finish!!!!</a:t>
            </a:r>
          </a:p>
          <a:p>
            <a:pPr marL="342900" lvl="0" indent="-342900">
              <a:spcBef>
                <a:spcPct val="20000"/>
              </a:spcBef>
            </a:pPr>
            <a:endParaRPr lang="en-US" altLang="zh-TW" sz="34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1672850" y="1505896"/>
          <a:ext cx="5185166" cy="1005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6"/>
                <a:gridCol w="928696"/>
                <a:gridCol w="696520"/>
                <a:gridCol w="625082"/>
                <a:gridCol w="625082"/>
                <a:gridCol w="1166780"/>
              </a:tblGrid>
              <a:tr h="285752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altLang="zh-TW" dirty="0" smtClean="0"/>
                        <a:t>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altLang="zh-TW" dirty="0" smtClean="0"/>
                        <a:t>Ф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/>
                        <a:t>0</a:t>
                      </a:r>
                    </a:p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en-US" altLang="zh-TW" baseline="0" dirty="0" smtClean="0"/>
                        <a:t> &gt;&gt; 2 = 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...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ix</a:t>
                      </a:r>
                      <a:r>
                        <a:rPr lang="en-US" altLang="zh-TW" baseline="-2500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zh-TW" altLang="en-US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TW" dirty="0" smtClean="0"/>
                        <a:t>1 </a:t>
                      </a:r>
                      <a:r>
                        <a:rPr lang="en-US" altLang="zh-TW" baseline="0" dirty="0" smtClean="0"/>
                        <a:t>+ 8 = 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1029906" y="1577334"/>
            <a:ext cx="7143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>
                <a:solidFill>
                  <a:schemeClr val="accent6"/>
                </a:solidFill>
              </a:rPr>
              <a:t>[g]</a:t>
            </a:r>
            <a:r>
              <a:rPr lang="en-US" altLang="zh-TW" sz="2500" baseline="-25000" dirty="0" smtClean="0">
                <a:solidFill>
                  <a:schemeClr val="accent6"/>
                </a:solidFill>
              </a:rPr>
              <a:t>3</a:t>
            </a:r>
            <a:endParaRPr lang="zh-TW" altLang="en-US" sz="2500" baseline="-25000" dirty="0">
              <a:solidFill>
                <a:schemeClr val="accent6"/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3071802" y="150017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B0F0"/>
                </a:solidFill>
              </a:rPr>
              <a:t>[a]</a:t>
            </a:r>
            <a:r>
              <a:rPr lang="en-US" altLang="zh-TW" baseline="-25000" dirty="0" smtClean="0">
                <a:solidFill>
                  <a:srgbClr val="00B0F0"/>
                </a:solidFill>
              </a:rPr>
              <a:t>1</a:t>
            </a:r>
            <a:endParaRPr lang="zh-TW" altLang="en-US" baseline="-25000" dirty="0">
              <a:solidFill>
                <a:srgbClr val="00B0F0"/>
              </a:solidFill>
            </a:endParaRPr>
          </a:p>
        </p:txBody>
      </p:sp>
      <p:grpSp>
        <p:nvGrpSpPr>
          <p:cNvPr id="40" name="Group 392"/>
          <p:cNvGrpSpPr>
            <a:grpSpLocks noChangeAspect="1"/>
          </p:cNvGrpSpPr>
          <p:nvPr/>
        </p:nvGrpSpPr>
        <p:grpSpPr bwMode="auto">
          <a:xfrm>
            <a:off x="4143372" y="2643158"/>
            <a:ext cx="4435232" cy="4108716"/>
            <a:chOff x="3437" y="2273"/>
            <a:chExt cx="4631" cy="4290"/>
          </a:xfrm>
        </p:grpSpPr>
        <p:sp>
          <p:nvSpPr>
            <p:cNvPr id="41" name="AutoShape 436"/>
            <p:cNvSpPr>
              <a:spLocks noChangeAspect="1" noChangeArrowheads="1" noTextEdit="1"/>
            </p:cNvSpPr>
            <p:nvPr/>
          </p:nvSpPr>
          <p:spPr bwMode="auto">
            <a:xfrm>
              <a:off x="3437" y="2273"/>
              <a:ext cx="4529" cy="42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2" name="Oval 435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3" name="Oval 434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4" name="Oval 433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" name="Oval 432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6" name="Oval 43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7" name="Oval 430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8" name="Oval 429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9" name="Oval 428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" name="AutoShape 427"/>
            <p:cNvSpPr>
              <a:spLocks noChangeShapeType="1"/>
            </p:cNvSpPr>
            <p:nvPr/>
          </p:nvSpPr>
          <p:spPr bwMode="auto">
            <a:xfrm>
              <a:off x="4302" y="2881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" name="AutoShape 426"/>
            <p:cNvSpPr>
              <a:spLocks noChangeShapeType="1"/>
            </p:cNvSpPr>
            <p:nvPr/>
          </p:nv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" name="AutoShape 425"/>
            <p:cNvSpPr>
              <a:spLocks noChangeShapeType="1"/>
            </p:cNvSpPr>
            <p:nvPr/>
          </p:nv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" name="AutoShape 424"/>
            <p:cNvSpPr>
              <a:spLocks noChangeShapeType="1"/>
            </p:cNvSpPr>
            <p:nvPr/>
          </p:nv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4" name="AutoShape 423"/>
            <p:cNvSpPr>
              <a:spLocks noChangeShapeType="1"/>
            </p:cNvSpPr>
            <p:nvPr/>
          </p:nv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5" name="AutoShape 422"/>
            <p:cNvSpPr>
              <a:spLocks noChangeShapeType="1"/>
            </p:cNvSpPr>
            <p:nvPr/>
          </p:nv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6" name="AutoShape 421"/>
            <p:cNvSpPr>
              <a:spLocks noChangeShapeType="1"/>
            </p:cNvSpPr>
            <p:nvPr/>
          </p:nv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" name="AutoShape 420"/>
            <p:cNvSpPr>
              <a:spLocks noChangeShapeType="1"/>
            </p:cNvSpPr>
            <p:nvPr/>
          </p:nv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8" name="AutoShape 419"/>
            <p:cNvSpPr>
              <a:spLocks noChangeShapeType="1"/>
            </p:cNvSpPr>
            <p:nvPr/>
          </p:nv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9" name="AutoShape 418"/>
            <p:cNvSpPr>
              <a:spLocks noChangeShapeType="1"/>
            </p:cNvSpPr>
            <p:nvPr/>
          </p:nv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0" name="AutoShape 417"/>
            <p:cNvSpPr>
              <a:spLocks noChangeShapeType="1"/>
            </p:cNvSpPr>
            <p:nvPr/>
          </p:nv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1" name="AutoShape 416"/>
            <p:cNvSpPr>
              <a:spLocks noChangeShapeType="1"/>
            </p:cNvSpPr>
            <p:nvPr/>
          </p:nv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2" name="Text Box 415"/>
            <p:cNvSpPr txBox="1">
              <a:spLocks noChangeArrowheads="1"/>
            </p:cNvSpPr>
            <p:nvPr/>
          </p:nvSpPr>
          <p:spPr bwMode="auto">
            <a:xfrm>
              <a:off x="7483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63" name="Text Box 414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4" name="Text Box 413"/>
            <p:cNvSpPr txBox="1">
              <a:spLocks noChangeArrowheads="1"/>
            </p:cNvSpPr>
            <p:nvPr/>
          </p:nvSpPr>
          <p:spPr bwMode="auto">
            <a:xfrm>
              <a:off x="3687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65" name="Text Box 412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66" name="Text Box 41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7" name="Text Box 410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8" name="Text Box 409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9" name="Text Box 408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0" name="Text Box 407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1" name="Text Box 406"/>
            <p:cNvSpPr txBox="1">
              <a:spLocks noChangeArrowheads="1"/>
            </p:cNvSpPr>
            <p:nvPr/>
          </p:nvSpPr>
          <p:spPr bwMode="auto">
            <a:xfrm>
              <a:off x="649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72" name="Text Box 405"/>
            <p:cNvSpPr txBox="1">
              <a:spLocks noChangeArrowheads="1"/>
            </p:cNvSpPr>
            <p:nvPr/>
          </p:nvSpPr>
          <p:spPr bwMode="auto">
            <a:xfrm>
              <a:off x="4656" y="320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kumimoji="1" lang="en-US" altLang="zh-TW" sz="2000" dirty="0" smtClean="0">
                  <a:solidFill>
                    <a:srgbClr val="FFFFFF"/>
                  </a:solidFill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73" name="Text Box 404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3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grpSp>
          <p:nvGrpSpPr>
            <p:cNvPr id="74" name="Group 401"/>
            <p:cNvGrpSpPr>
              <a:grpSpLocks/>
            </p:cNvGrpSpPr>
            <p:nvPr/>
          </p:nvGrpSpPr>
          <p:grpSpPr bwMode="auto">
            <a:xfrm>
              <a:off x="3880" y="2653"/>
              <a:ext cx="598" cy="507"/>
              <a:chOff x="3880" y="2653"/>
              <a:chExt cx="598" cy="507"/>
            </a:xfrm>
          </p:grpSpPr>
          <p:sp>
            <p:nvSpPr>
              <p:cNvPr id="83" name="Oval 403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84" name="Text Box 402"/>
              <p:cNvSpPr txBox="1">
                <a:spLocks noChangeArrowheads="1"/>
              </p:cNvSpPr>
              <p:nvPr/>
            </p:nvSpPr>
            <p:spPr bwMode="auto">
              <a:xfrm>
                <a:off x="3893" y="2653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zh-TW" sz="20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itchFamily="34" charset="0"/>
                    <a:ea typeface="新細明體" pitchFamily="18" charset="-120"/>
                    <a:cs typeface="Times New Roman" pitchFamily="18" charset="0"/>
                  </a:rPr>
                  <a:t>a</a:t>
                </a:r>
                <a:endPara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75" name="Text Box 400"/>
            <p:cNvSpPr txBox="1">
              <a:spLocks noChangeArrowheads="1"/>
            </p:cNvSpPr>
            <p:nvPr/>
          </p:nvSpPr>
          <p:spPr bwMode="auto">
            <a:xfrm>
              <a:off x="7233" y="267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b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76" name="Text Box 399"/>
            <p:cNvSpPr txBox="1">
              <a:spLocks noChangeArrowheads="1"/>
            </p:cNvSpPr>
            <p:nvPr/>
          </p:nvSpPr>
          <p:spPr bwMode="auto">
            <a:xfrm>
              <a:off x="5585" y="34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c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77" name="Text Box 398"/>
            <p:cNvSpPr txBox="1">
              <a:spLocks noChangeArrowheads="1"/>
            </p:cNvSpPr>
            <p:nvPr/>
          </p:nvSpPr>
          <p:spPr bwMode="auto">
            <a:xfrm>
              <a:off x="6192" y="419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e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78" name="Text Box 397"/>
            <p:cNvSpPr txBox="1">
              <a:spLocks noChangeArrowheads="1"/>
            </p:cNvSpPr>
            <p:nvPr/>
          </p:nvSpPr>
          <p:spPr bwMode="auto">
            <a:xfrm>
              <a:off x="4902" y="4247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d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79" name="Text Box 396"/>
            <p:cNvSpPr txBox="1">
              <a:spLocks noChangeArrowheads="1"/>
            </p:cNvSpPr>
            <p:nvPr/>
          </p:nvSpPr>
          <p:spPr bwMode="auto">
            <a:xfrm>
              <a:off x="5585" y="5030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f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80" name="Text Box 395"/>
            <p:cNvSpPr txBox="1">
              <a:spLocks noChangeArrowheads="1"/>
            </p:cNvSpPr>
            <p:nvPr/>
          </p:nvSpPr>
          <p:spPr bwMode="auto">
            <a:xfrm>
              <a:off x="3915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g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81" name="Text Box 394"/>
            <p:cNvSpPr txBox="1">
              <a:spLocks noChangeArrowheads="1"/>
            </p:cNvSpPr>
            <p:nvPr/>
          </p:nvSpPr>
          <p:spPr bwMode="auto">
            <a:xfrm>
              <a:off x="5563" y="578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h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  <p:sp>
          <p:nvSpPr>
            <p:cNvPr id="82" name="Text Box 393"/>
            <p:cNvSpPr txBox="1">
              <a:spLocks noChangeArrowheads="1"/>
            </p:cNvSpPr>
            <p:nvPr/>
          </p:nvSpPr>
          <p:spPr bwMode="auto">
            <a:xfrm>
              <a:off x="7309" y="576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0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Times New Roman" pitchFamily="18" charset="0"/>
                </a:rPr>
                <a:t>i</a:t>
              </a:r>
              <a:endPara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endParaRPr>
            </a:p>
          </p:txBody>
        </p:sp>
      </p:grpSp>
      <p:sp>
        <p:nvSpPr>
          <p:cNvPr id="85" name="Text Box 402"/>
          <p:cNvSpPr txBox="1">
            <a:spLocks noChangeArrowheads="1"/>
          </p:cNvSpPr>
          <p:nvPr/>
        </p:nvSpPr>
        <p:spPr bwMode="auto">
          <a:xfrm>
            <a:off x="4357686" y="265764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7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86" name="Text Box 402"/>
          <p:cNvSpPr txBox="1">
            <a:spLocks noChangeArrowheads="1"/>
          </p:cNvSpPr>
          <p:nvPr/>
        </p:nvSpPr>
        <p:spPr bwMode="auto">
          <a:xfrm>
            <a:off x="6215074" y="637242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新細明體" pitchFamily="18" charset="-120"/>
              </a:rPr>
              <a:t>4</a:t>
            </a:r>
          </a:p>
        </p:txBody>
      </p:sp>
      <p:sp>
        <p:nvSpPr>
          <p:cNvPr id="87" name="Text Box 402"/>
          <p:cNvSpPr txBox="1">
            <a:spLocks noChangeArrowheads="1"/>
          </p:cNvSpPr>
          <p:nvPr/>
        </p:nvSpPr>
        <p:spPr bwMode="auto">
          <a:xfrm>
            <a:off x="4500562" y="6372424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dirty="0" smtClean="0">
                <a:solidFill>
                  <a:srgbClr val="FFFF00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0</a:t>
            </a:r>
            <a:endParaRPr kumimoji="1" lang="en-US" altLang="zh-TW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88" name="Text Box 402"/>
          <p:cNvSpPr txBox="1">
            <a:spLocks noChangeArrowheads="1"/>
          </p:cNvSpPr>
          <p:nvPr/>
        </p:nvSpPr>
        <p:spPr bwMode="auto">
          <a:xfrm>
            <a:off x="5940555" y="4429108"/>
            <a:ext cx="560271" cy="5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89" name="Text Box 402"/>
          <p:cNvSpPr txBox="1">
            <a:spLocks noChangeArrowheads="1"/>
          </p:cNvSpPr>
          <p:nvPr/>
        </p:nvSpPr>
        <p:spPr bwMode="auto">
          <a:xfrm>
            <a:off x="7940819" y="2514772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0" name="Text Box 402"/>
          <p:cNvSpPr txBox="1">
            <a:spLocks noChangeArrowheads="1"/>
          </p:cNvSpPr>
          <p:nvPr/>
        </p:nvSpPr>
        <p:spPr bwMode="auto">
          <a:xfrm>
            <a:off x="8001024" y="6229548"/>
            <a:ext cx="56027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5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1" name="Text Box 402"/>
          <p:cNvSpPr txBox="1">
            <a:spLocks noChangeArrowheads="1"/>
          </p:cNvSpPr>
          <p:nvPr/>
        </p:nvSpPr>
        <p:spPr bwMode="auto">
          <a:xfrm>
            <a:off x="6500826" y="515797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7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2" name="Text Box 402"/>
          <p:cNvSpPr txBox="1">
            <a:spLocks noChangeArrowheads="1"/>
          </p:cNvSpPr>
          <p:nvPr/>
        </p:nvSpPr>
        <p:spPr bwMode="auto">
          <a:xfrm>
            <a:off x="7149844" y="4443598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8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3" name="Text Box 402"/>
          <p:cNvSpPr txBox="1">
            <a:spLocks noChangeArrowheads="1"/>
          </p:cNvSpPr>
          <p:nvPr/>
        </p:nvSpPr>
        <p:spPr bwMode="auto">
          <a:xfrm>
            <a:off x="6506902" y="3657780"/>
            <a:ext cx="560271" cy="48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3000" baseline="-25000" dirty="0" smtClean="0">
                <a:solidFill>
                  <a:srgbClr val="FFFF00"/>
                </a:solidFill>
              </a:rPr>
              <a:t>9</a:t>
            </a:r>
            <a:endParaRPr kumimoji="1" lang="en-US" altLang="zh-TW" sz="3000" b="0" i="0" u="none" strike="noStrike" cap="none" normalizeH="0" baseline="-2500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t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0692" y="1804988"/>
            <a:ext cx="8637588" cy="4668837"/>
          </a:xfrm>
          <a:prstGeom prst="rect">
            <a:avLst/>
          </a:prstGeom>
          <a:noFill/>
          <a:ln/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41300" y="1714500"/>
            <a:ext cx="8102600" cy="1346200"/>
          </a:xfrm>
          <a:prstGeom prst="rect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575300" y="2159000"/>
            <a:ext cx="25686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3300"/>
                </a:solidFill>
              </a:rPr>
              <a:t>Total: </a:t>
            </a:r>
            <a:r>
              <a:rPr lang="en-US" altLang="zh-TW" sz="2800" b="1" dirty="0" smtClean="0">
                <a:solidFill>
                  <a:srgbClr val="FF3300"/>
                </a:solidFill>
              </a:rPr>
              <a:t>O(n + m</a:t>
            </a:r>
            <a:r>
              <a:rPr lang="en-US" altLang="zh-TW" sz="2800" b="1" dirty="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3060700"/>
            <a:ext cx="8115300" cy="1016000"/>
          </a:xfrm>
          <a:prstGeom prst="rect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588000" y="3302000"/>
            <a:ext cx="2484462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3300"/>
                </a:solidFill>
              </a:rPr>
              <a:t>Total: </a:t>
            </a:r>
            <a:r>
              <a:rPr lang="en-US" altLang="zh-TW" sz="2800" b="1" dirty="0" smtClean="0">
                <a:solidFill>
                  <a:srgbClr val="FF3300"/>
                </a:solidFill>
              </a:rPr>
              <a:t>O(n+ m</a:t>
            </a:r>
            <a:r>
              <a:rPr lang="en-US" altLang="zh-TW" sz="2800" b="1" dirty="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15900" y="4406900"/>
            <a:ext cx="8128000" cy="901700"/>
          </a:xfrm>
          <a:prstGeom prst="rect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600700" y="4572000"/>
            <a:ext cx="22606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3300"/>
                </a:solidFill>
              </a:rPr>
              <a:t>Total: </a:t>
            </a:r>
            <a:r>
              <a:rPr lang="en-US" altLang="zh-TW" sz="2800" b="1" dirty="0" smtClean="0">
                <a:solidFill>
                  <a:srgbClr val="FF3300"/>
                </a:solidFill>
              </a:rPr>
              <a:t>O(n)</a:t>
            </a:r>
            <a:endParaRPr lang="en-US" altLang="zh-TW" sz="2800" b="1" dirty="0">
              <a:solidFill>
                <a:srgbClr val="FF3300"/>
              </a:solidFill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03200" y="5295900"/>
            <a:ext cx="8140700" cy="393700"/>
          </a:xfrm>
          <a:prstGeom prst="rect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588000" y="5232400"/>
            <a:ext cx="2770214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3300"/>
                </a:solidFill>
              </a:rPr>
              <a:t>Total: </a:t>
            </a:r>
            <a:r>
              <a:rPr lang="en-US" altLang="zh-TW" sz="2800" b="1" dirty="0" smtClean="0">
                <a:solidFill>
                  <a:srgbClr val="FF3300"/>
                </a:solidFill>
              </a:rPr>
              <a:t>O(n + m</a:t>
            </a:r>
            <a:r>
              <a:rPr lang="en-US" altLang="zh-TW" sz="2800" b="1" dirty="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4362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Towards Linear Time (5)</a:t>
            </a:r>
            <a:endParaRPr lang="fr-CA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9" grpId="1"/>
      <p:bldP spid="10" grpId="0" animBg="1"/>
      <p:bldP spid="11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Outline</a:t>
            </a:r>
            <a:endParaRPr lang="fr-CA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542" y="1403367"/>
            <a:ext cx="8043862" cy="4525963"/>
          </a:xfrm>
        </p:spPr>
        <p:txBody>
          <a:bodyPr rtlCol="0">
            <a:norm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Preliminary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Avoiding the Sorting Bottleneck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The Component Hierarchy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Visiting Minimal Vertices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Towards Linear Time</a:t>
            </a:r>
          </a:p>
          <a:p>
            <a:r>
              <a:rPr lang="en-US" altLang="zh-TW" dirty="0" smtClean="0">
                <a:solidFill>
                  <a:srgbClr val="FFFF00"/>
                </a:solidFill>
              </a:rPr>
              <a:t>The Component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The Component Tree(1)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112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Notations:</a:t>
            </a:r>
          </a:p>
          <a:p>
            <a:pPr eaLnBrk="1" hangingPunct="1"/>
            <a:r>
              <a:rPr lang="en-US" altLang="zh-TW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zh-TW" altLang="en-US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zh-TW" altLang="en-US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First step: construct a minimum spanning tree M</a:t>
            </a:r>
          </a:p>
          <a:p>
            <a:pPr marL="342900" lvl="1" indent="-342900" eaLnBrk="1" hangingPunct="1">
              <a:buNone/>
            </a:pPr>
            <a:r>
              <a:rPr lang="en-US" altLang="zh-TW" i="1" dirty="0" smtClean="0">
                <a:solidFill>
                  <a:schemeClr val="bg1"/>
                </a:solidFill>
              </a:rPr>
              <a:t>	- From the paper of </a:t>
            </a:r>
            <a:r>
              <a:rPr lang="en-US" altLang="zh-TW" i="1" dirty="0" err="1" smtClean="0">
                <a:solidFill>
                  <a:schemeClr val="bg1"/>
                </a:solidFill>
              </a:rPr>
              <a:t>Fredman</a:t>
            </a:r>
            <a:r>
              <a:rPr lang="en-US" altLang="zh-TW" i="1" dirty="0" smtClean="0">
                <a:solidFill>
                  <a:schemeClr val="bg1"/>
                </a:solidFill>
              </a:rPr>
              <a:t> and Willard [1994]</a:t>
            </a:r>
          </a:p>
          <a:p>
            <a:pPr marL="342900" lvl="1" indent="-342900" eaLnBrk="1" hangingPunct="1">
              <a:buNone/>
            </a:pPr>
            <a:r>
              <a:rPr lang="en-US" altLang="zh-TW" i="1" dirty="0" smtClean="0">
                <a:solidFill>
                  <a:schemeClr val="bg1"/>
                </a:solidFill>
              </a:rPr>
              <a:t>	- </a:t>
            </a:r>
            <a:r>
              <a:rPr lang="en-US" altLang="zh-TW" dirty="0" smtClean="0">
                <a:solidFill>
                  <a:schemeClr val="bg1"/>
                </a:solidFill>
              </a:rPr>
              <a:t>Can be done deterministically in linear time</a:t>
            </a:r>
            <a:endParaRPr lang="en-US" altLang="zh-TW" i="1" dirty="0" smtClean="0">
              <a:solidFill>
                <a:schemeClr val="bg1"/>
              </a:solidFill>
            </a:endParaRPr>
          </a:p>
          <a:p>
            <a:pPr marL="342900" lvl="1" indent="-342900" eaLnBrk="1" hangingPunct="1">
              <a:buNone/>
            </a:pPr>
            <a:endParaRPr lang="en-US" altLang="zh-TW" i="1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zh-TW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zh-TW" dirty="0" smtClean="0">
              <a:solidFill>
                <a:schemeClr val="bg1"/>
              </a:solidFill>
            </a:endParaRPr>
          </a:p>
        </p:txBody>
      </p:sp>
      <p:pic>
        <p:nvPicPr>
          <p:cNvPr id="112662" name="Picture 4" descr="圖片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5500702"/>
            <a:ext cx="61039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3" name="Picture 6" descr="圖片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88" y="2708275"/>
            <a:ext cx="38227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4" name="Rectangle 7"/>
          <p:cNvSpPr>
            <a:spLocks noChangeArrowheads="1"/>
          </p:cNvSpPr>
          <p:nvPr/>
        </p:nvSpPr>
        <p:spPr bwMode="auto">
          <a:xfrm>
            <a:off x="4365625" y="324643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/>
              <a:t>Ο</a:t>
            </a:r>
            <a:endParaRPr kumimoji="0" lang="zh-TW" altLang="en-US"/>
          </a:p>
        </p:txBody>
      </p:sp>
      <p:sp>
        <p:nvSpPr>
          <p:cNvPr id="1126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112648" name="Object 8"/>
          <p:cNvGraphicFramePr>
            <a:graphicFrameLocks noChangeAspect="1"/>
          </p:cNvGraphicFramePr>
          <p:nvPr/>
        </p:nvGraphicFramePr>
        <p:xfrm>
          <a:off x="0" y="0"/>
          <a:ext cx="533400" cy="228600"/>
        </p:xfrm>
        <a:graphic>
          <a:graphicData uri="http://schemas.openxmlformats.org/presentationml/2006/ole">
            <p:oleObj spid="_x0000_s173058" name="方程式" r:id="rId5" imgW="533169" imgH="228501" progId="Equation.3">
              <p:embed/>
            </p:oleObj>
          </a:graphicData>
        </a:graphic>
      </p:graphicFrame>
      <p:sp>
        <p:nvSpPr>
          <p:cNvPr id="11266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112655" name="Object 15"/>
          <p:cNvGraphicFramePr>
            <a:graphicFrameLocks noChangeAspect="1"/>
          </p:cNvGraphicFramePr>
          <p:nvPr/>
        </p:nvGraphicFramePr>
        <p:xfrm>
          <a:off x="0" y="0"/>
          <a:ext cx="895350" cy="390525"/>
        </p:xfrm>
        <a:graphic>
          <a:graphicData uri="http://schemas.openxmlformats.org/presentationml/2006/ole">
            <p:oleObj spid="_x0000_s173059" name="方程式" r:id="rId6" imgW="520700" imgH="228600" progId="Equation.3">
              <p:embed/>
            </p:oleObj>
          </a:graphicData>
        </a:graphic>
      </p:graphicFrame>
      <p:sp>
        <p:nvSpPr>
          <p:cNvPr id="112667" name="Rectangle 18"/>
          <p:cNvSpPr>
            <a:spLocks noChangeArrowheads="1"/>
          </p:cNvSpPr>
          <p:nvPr/>
        </p:nvSpPr>
        <p:spPr bwMode="auto">
          <a:xfrm>
            <a:off x="-1344613" y="2676525"/>
            <a:ext cx="3270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kumimoji="0" lang="en-US" altLang="zh-TW" sz="3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6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2602" y="2143116"/>
            <a:ext cx="2733580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Introduction(5)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Notation: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G = (V, E)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2">
              <a:buNone/>
            </a:pPr>
            <a:r>
              <a:rPr lang="en-US" dirty="0" smtClean="0">
                <a:solidFill>
                  <a:schemeClr val="bg1"/>
                </a:solidFill>
              </a:rPr>
              <a:t>| v | = n , | E | = m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weighted function l : edge </a:t>
            </a:r>
            <a:r>
              <a:rPr lang="en-US" dirty="0" smtClean="0">
                <a:solidFill>
                  <a:schemeClr val="bg1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chemeClr val="bg1"/>
                </a:solidFill>
              </a:rPr>
              <a:t> positive integer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2">
              <a:buNone/>
            </a:pPr>
            <a:r>
              <a:rPr lang="en-US" dirty="0" smtClean="0">
                <a:solidFill>
                  <a:schemeClr val="bg1"/>
                </a:solidFill>
              </a:rPr>
              <a:t>If (v, w) </a:t>
            </a:r>
            <a:r>
              <a:rPr lang="en-US" dirty="0" smtClean="0">
                <a:solidFill>
                  <a:schemeClr val="bg1"/>
                </a:solidFill>
                <a:latin typeface="Cambria Math"/>
                <a:ea typeface="Cambria Math"/>
              </a:rPr>
              <a:t>∉</a:t>
            </a:r>
            <a:r>
              <a:rPr lang="en-US" dirty="0" smtClean="0">
                <a:solidFill>
                  <a:schemeClr val="bg1"/>
                </a:solidFill>
              </a:rPr>
              <a:t> E , define l(v, w) = ∞ 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d(v) : distance from s to v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bg1"/>
                </a:solidFill>
              </a:rPr>
              <a:t>D(v) : super distance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lvl="2">
              <a:buNone/>
            </a:pPr>
            <a:r>
              <a:rPr lang="en-US" dirty="0" smtClean="0">
                <a:solidFill>
                  <a:schemeClr val="bg1"/>
                </a:solidFill>
              </a:rPr>
              <a:t>      D(v) </a:t>
            </a:r>
            <a:r>
              <a:rPr lang="zh-TW" altLang="en-US" dirty="0" smtClean="0">
                <a:solidFill>
                  <a:schemeClr val="bg1"/>
                </a:solidFill>
              </a:rPr>
              <a:t>≧</a:t>
            </a:r>
            <a:r>
              <a:rPr lang="en-US" dirty="0" smtClean="0">
                <a:solidFill>
                  <a:schemeClr val="bg1"/>
                </a:solidFill>
              </a:rPr>
              <a:t> d(v)</a:t>
            </a:r>
            <a:endParaRPr lang="zh-TW" altLang="en-US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14450" cy="180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The Component Tree(2)</a:t>
            </a:r>
            <a:endParaRPr lang="zh-TW" altLang="en-US" dirty="0" smtClean="0">
              <a:solidFill>
                <a:srgbClr val="FF0000"/>
              </a:solidFill>
            </a:endParaRPr>
          </a:p>
        </p:txBody>
      </p:sp>
      <p:sp>
        <p:nvSpPr>
          <p:cNvPr id="116744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Redefine Δ as</a:t>
            </a:r>
          </a:p>
          <a:p>
            <a:r>
              <a:rPr lang="en-US" altLang="zh-TW" dirty="0" smtClean="0">
                <a:solidFill>
                  <a:schemeClr val="bg1"/>
                </a:solidFill>
              </a:rPr>
              <a:t>Note that M has only n-1 </a:t>
            </a:r>
            <a:r>
              <a:rPr lang="en-US" altLang="zh-TW" dirty="0" smtClean="0">
                <a:solidFill>
                  <a:schemeClr val="bg1"/>
                </a:solidFill>
              </a:rPr>
              <a:t>edges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</a:rPr>
              <a:t>Reduce algorithm D</a:t>
            </a:r>
            <a:r>
              <a:rPr lang="zh-TW" altLang="en-US" dirty="0" smtClean="0">
                <a:solidFill>
                  <a:schemeClr val="bg1"/>
                </a:solidFill>
              </a:rPr>
              <a:t>、</a:t>
            </a:r>
            <a:r>
              <a:rPr lang="en-US" altLang="zh-TW" dirty="0" smtClean="0">
                <a:solidFill>
                  <a:schemeClr val="bg1"/>
                </a:solidFill>
              </a:rPr>
              <a:t>E </a:t>
            </a:r>
            <a:r>
              <a:rPr lang="en-US" altLang="zh-TW" dirty="0" smtClean="0">
                <a:solidFill>
                  <a:schemeClr val="bg1"/>
                </a:solidFill>
              </a:rPr>
              <a:t>from Ο(m) to Ο(n) </a:t>
            </a:r>
          </a:p>
        </p:txBody>
      </p:sp>
      <p:sp>
        <p:nvSpPr>
          <p:cNvPr id="1167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pic>
        <p:nvPicPr>
          <p:cNvPr id="6" name="圖片 5" descr="圖片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9" y="1571612"/>
            <a:ext cx="2786081" cy="813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The Component Tree(3)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113671" name="Rectangle 3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929222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solidFill>
                  <a:schemeClr val="bg1"/>
                </a:solidFill>
              </a:rPr>
              <a:t>We can process a tree in linear time and space</a:t>
            </a:r>
          </a:p>
          <a:p>
            <a:pPr lvl="1" eaLnBrk="1" hangingPunct="1"/>
            <a:r>
              <a:rPr lang="en-US" altLang="zh-TW" sz="2000" i="1" dirty="0" smtClean="0">
                <a:solidFill>
                  <a:schemeClr val="bg1"/>
                </a:solidFill>
              </a:rPr>
              <a:t>From the paper of </a:t>
            </a:r>
            <a:r>
              <a:rPr lang="en-US" altLang="zh-TW" sz="2000" i="1" dirty="0" err="1" smtClean="0">
                <a:solidFill>
                  <a:schemeClr val="bg1"/>
                </a:solidFill>
              </a:rPr>
              <a:t>Gabow</a:t>
            </a:r>
            <a:r>
              <a:rPr lang="en-US" altLang="zh-TW" sz="2000" i="1" dirty="0" smtClean="0">
                <a:solidFill>
                  <a:schemeClr val="bg1"/>
                </a:solidFill>
              </a:rPr>
              <a:t> and </a:t>
            </a:r>
            <a:r>
              <a:rPr lang="en-US" altLang="zh-TW" sz="2000" i="1" dirty="0" err="1" smtClean="0">
                <a:solidFill>
                  <a:schemeClr val="bg1"/>
                </a:solidFill>
              </a:rPr>
              <a:t>Tarjan</a:t>
            </a:r>
            <a:r>
              <a:rPr lang="en-US" altLang="zh-TW" sz="2000" i="1" dirty="0" smtClean="0">
                <a:solidFill>
                  <a:schemeClr val="bg1"/>
                </a:solidFill>
              </a:rPr>
              <a:t> [1985]</a:t>
            </a:r>
          </a:p>
          <a:p>
            <a:pPr lvl="1" eaLnBrk="1" hangingPunct="1"/>
            <a:r>
              <a:rPr lang="en-US" altLang="zh-TW" sz="2000" dirty="0" smtClean="0">
                <a:solidFill>
                  <a:schemeClr val="bg1"/>
                </a:solidFill>
              </a:rPr>
              <a:t>Support union-find operations at constant cost</a:t>
            </a:r>
          </a:p>
          <a:p>
            <a:pPr eaLnBrk="1" hangingPunct="1"/>
            <a:r>
              <a:rPr lang="en-US" altLang="zh-TW" dirty="0" smtClean="0">
                <a:solidFill>
                  <a:schemeClr val="bg1"/>
                </a:solidFill>
              </a:rPr>
              <a:t>Find(v) returns the canonical vertex</a:t>
            </a:r>
          </a:p>
          <a:p>
            <a:pPr eaLnBrk="1" hangingPunct="1"/>
            <a:r>
              <a:rPr lang="en-US" altLang="zh-TW" dirty="0" smtClean="0">
                <a:solidFill>
                  <a:schemeClr val="bg1"/>
                </a:solidFill>
              </a:rPr>
              <a:t>Let e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1</a:t>
            </a:r>
            <a:r>
              <a:rPr lang="en-US" altLang="zh-TW" dirty="0" smtClean="0">
                <a:solidFill>
                  <a:schemeClr val="bg1"/>
                </a:solidFill>
              </a:rPr>
              <a:t>, …, e</a:t>
            </a:r>
            <a:r>
              <a:rPr lang="en-US" altLang="zh-TW" baseline="-25000" dirty="0" smtClean="0">
                <a:solidFill>
                  <a:schemeClr val="bg1"/>
                </a:solidFill>
              </a:rPr>
              <a:t>n-1</a:t>
            </a:r>
            <a:r>
              <a:rPr lang="en-US" altLang="zh-TW" dirty="0" smtClean="0">
                <a:solidFill>
                  <a:schemeClr val="bg1"/>
                </a:solidFill>
              </a:rPr>
              <a:t> be the edges of </a:t>
            </a:r>
            <a:r>
              <a:rPr lang="en-US" altLang="zh-TW" i="1" dirty="0" smtClean="0">
                <a:solidFill>
                  <a:schemeClr val="bg1"/>
                </a:solidFill>
              </a:rPr>
              <a:t>M</a:t>
            </a:r>
            <a:r>
              <a:rPr lang="en-US" altLang="zh-TW" dirty="0" smtClean="0">
                <a:solidFill>
                  <a:schemeClr val="bg1"/>
                </a:solidFill>
              </a:rPr>
              <a:t> sorted according to                   </a:t>
            </a:r>
            <a:r>
              <a:rPr lang="en-US" altLang="zh-TW" dirty="0" smtClean="0">
                <a:solidFill>
                  <a:schemeClr val="bg1"/>
                </a:solidFill>
              </a:rPr>
              <a:t>by </a:t>
            </a:r>
            <a:r>
              <a:rPr lang="en-US" altLang="zh-TW" dirty="0" smtClean="0">
                <a:solidFill>
                  <a:schemeClr val="bg1"/>
                </a:solidFill>
              </a:rPr>
              <a:t>packed merging</a:t>
            </a:r>
          </a:p>
          <a:p>
            <a:pPr lvl="1" eaLnBrk="1" hangingPunct="1">
              <a:buFontTx/>
              <a:buChar char="-"/>
            </a:pPr>
            <a:r>
              <a:rPr lang="en-US" altLang="zh-TW" sz="2000" i="1" dirty="0" smtClean="0">
                <a:solidFill>
                  <a:schemeClr val="bg1"/>
                </a:solidFill>
              </a:rPr>
              <a:t>From the paper of </a:t>
            </a:r>
            <a:r>
              <a:rPr lang="en-US" altLang="zh-TW" sz="2000" i="1" dirty="0" err="1" smtClean="0">
                <a:solidFill>
                  <a:schemeClr val="bg1"/>
                </a:solidFill>
              </a:rPr>
              <a:t>Alberts</a:t>
            </a:r>
            <a:r>
              <a:rPr lang="en-US" altLang="zh-TW" sz="2000" i="1" dirty="0" smtClean="0">
                <a:solidFill>
                  <a:schemeClr val="bg1"/>
                </a:solidFill>
              </a:rPr>
              <a:t> and </a:t>
            </a:r>
            <a:r>
              <a:rPr lang="en-US" altLang="zh-TW" sz="2000" i="1" dirty="0" err="1" smtClean="0">
                <a:solidFill>
                  <a:schemeClr val="bg1"/>
                </a:solidFill>
              </a:rPr>
              <a:t>Hagerup</a:t>
            </a:r>
            <a:r>
              <a:rPr lang="en-US" altLang="zh-TW" sz="2000" i="1" dirty="0" smtClean="0">
                <a:solidFill>
                  <a:schemeClr val="bg1"/>
                </a:solidFill>
              </a:rPr>
              <a:t> 1997;  </a:t>
            </a:r>
            <a:r>
              <a:rPr lang="en-US" altLang="zh-TW" sz="2000" i="1" dirty="0" err="1" smtClean="0">
                <a:solidFill>
                  <a:schemeClr val="bg1"/>
                </a:solidFill>
              </a:rPr>
              <a:t>Andersson</a:t>
            </a:r>
            <a:r>
              <a:rPr lang="en-US" altLang="zh-TW" sz="2000" i="1" dirty="0" smtClean="0">
                <a:solidFill>
                  <a:schemeClr val="bg1"/>
                </a:solidFill>
              </a:rPr>
              <a:t> et al. 1995</a:t>
            </a:r>
          </a:p>
          <a:p>
            <a:pPr eaLnBrk="1" hangingPunct="1"/>
            <a:r>
              <a:rPr lang="en-US" altLang="zh-TW" i="1" dirty="0" smtClean="0">
                <a:solidFill>
                  <a:schemeClr val="bg1"/>
                </a:solidFill>
              </a:rPr>
              <a:t>                                      </a:t>
            </a:r>
            <a:r>
              <a:rPr lang="zh-TW" altLang="en-US" sz="2000" dirty="0" smtClean="0">
                <a:solidFill>
                  <a:schemeClr val="bg1"/>
                </a:solidFill>
              </a:rPr>
              <a:t>   </a:t>
            </a:r>
            <a:r>
              <a:rPr lang="zh-TW" altLang="en-US" dirty="0" smtClean="0">
                <a:solidFill>
                  <a:schemeClr val="bg1"/>
                </a:solidFill>
                <a:latin typeface="Cambria Math"/>
              </a:rPr>
              <a:t>↔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zh-TW" dirty="0" smtClean="0">
                <a:solidFill>
                  <a:schemeClr val="bg1"/>
                </a:solidFill>
              </a:rPr>
              <a:t>    </a:t>
            </a:r>
            <a:endParaRPr lang="en-US" altLang="zh-TW" baseline="-25000" dirty="0" smtClean="0">
              <a:solidFill>
                <a:schemeClr val="bg1"/>
              </a:solidFill>
            </a:endParaRPr>
          </a:p>
        </p:txBody>
      </p:sp>
      <p:pic>
        <p:nvPicPr>
          <p:cNvPr id="113672" name="Picture 4" descr="圖片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78619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3" name="Picture 5" descr="圖片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786322"/>
            <a:ext cx="3598862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pic>
        <p:nvPicPr>
          <p:cNvPr id="9" name="圖片 8" descr="圖片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5214950"/>
            <a:ext cx="5929353" cy="581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The Component Tree(4)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sp>
        <p:nvSpPr>
          <p:cNvPr id="1187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zh-TW" smtClean="0">
                <a:solidFill>
                  <a:srgbClr val="FFFF00"/>
                </a:solidFill>
              </a:rPr>
              <a:t>Roughly, Algorithm G is: </a:t>
            </a:r>
          </a:p>
          <a:p>
            <a:r>
              <a:rPr lang="en-US" altLang="zh-TW" smtClean="0">
                <a:solidFill>
                  <a:schemeClr val="bg1"/>
                </a:solidFill>
              </a:rPr>
              <a:t>Sequentially, for i = 1, … , n-1 , </a:t>
            </a:r>
          </a:p>
          <a:p>
            <a:pPr>
              <a:buFont typeface="Arial" charset="0"/>
              <a:buNone/>
            </a:pPr>
            <a:r>
              <a:rPr lang="en-US" altLang="zh-TW" smtClean="0">
                <a:solidFill>
                  <a:schemeClr val="bg1"/>
                </a:solidFill>
              </a:rPr>
              <a:t>    call union(e</a:t>
            </a:r>
            <a:r>
              <a:rPr lang="en-US" altLang="zh-TW" baseline="-25000" smtClean="0">
                <a:solidFill>
                  <a:schemeClr val="bg1"/>
                </a:solidFill>
              </a:rPr>
              <a:t>i</a:t>
            </a:r>
            <a:r>
              <a:rPr lang="en-US" altLang="zh-TW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zh-TW" smtClean="0">
                <a:solidFill>
                  <a:schemeClr val="bg1"/>
                </a:solidFill>
              </a:rPr>
              <a:t>If msb(l(e</a:t>
            </a:r>
            <a:r>
              <a:rPr lang="en-US" altLang="zh-TW" baseline="-25000" smtClean="0">
                <a:solidFill>
                  <a:schemeClr val="bg1"/>
                </a:solidFill>
              </a:rPr>
              <a:t>i</a:t>
            </a:r>
            <a:r>
              <a:rPr lang="en-US" altLang="zh-TW" smtClean="0">
                <a:solidFill>
                  <a:schemeClr val="bg1"/>
                </a:solidFill>
              </a:rPr>
              <a:t>)) &lt; msb(l(e</a:t>
            </a:r>
            <a:r>
              <a:rPr lang="en-US" altLang="zh-TW" baseline="-25000" smtClean="0">
                <a:solidFill>
                  <a:schemeClr val="bg1"/>
                </a:solidFill>
              </a:rPr>
              <a:t>i+1</a:t>
            </a:r>
            <a:r>
              <a:rPr lang="en-US" altLang="zh-TW" smtClean="0">
                <a:solidFill>
                  <a:schemeClr val="bg1"/>
                </a:solidFill>
              </a:rPr>
              <a:t>))  , </a:t>
            </a:r>
          </a:p>
          <a:p>
            <a:pPr>
              <a:buFont typeface="Arial" charset="0"/>
              <a:buNone/>
            </a:pPr>
            <a:r>
              <a:rPr lang="en-US" altLang="zh-TW" smtClean="0">
                <a:solidFill>
                  <a:schemeClr val="bg1"/>
                </a:solidFill>
              </a:rPr>
              <a:t>    collect all the new component of S</a:t>
            </a:r>
          </a:p>
          <a:p>
            <a:r>
              <a:rPr lang="en-US" altLang="zh-TW" smtClean="0">
                <a:solidFill>
                  <a:schemeClr val="bg1"/>
                </a:solidFill>
              </a:rPr>
              <a:t>s(v) = sum of the weight of the edges </a:t>
            </a:r>
          </a:p>
          <a:p>
            <a:pPr>
              <a:buFont typeface="Arial" charset="0"/>
              <a:buNone/>
            </a:pPr>
            <a:r>
              <a:rPr lang="en-US" altLang="zh-TW" smtClean="0">
                <a:solidFill>
                  <a:schemeClr val="bg1"/>
                </a:solidFill>
              </a:rPr>
              <a:t>	X : old canonical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>
          <a:xfrm>
            <a:off x="446088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</a:rPr>
              <a:t>The Component Tree(5)</a:t>
            </a:r>
            <a:endParaRPr lang="zh-TW" altLang="en-US" smtClean="0">
              <a:solidFill>
                <a:srgbClr val="FF0000"/>
              </a:solidFill>
            </a:endParaRP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539750" y="1989138"/>
            <a:ext cx="3960813" cy="3681412"/>
            <a:chOff x="3496" y="2349"/>
            <a:chExt cx="4529" cy="4214"/>
          </a:xfrm>
        </p:grpSpPr>
        <p:sp>
          <p:nvSpPr>
            <p:cNvPr id="119879" name="AutoShape 6"/>
            <p:cNvSpPr>
              <a:spLocks noChangeAspect="1" noChangeArrowheads="1"/>
            </p:cNvSpPr>
            <p:nvPr/>
          </p:nvSpPr>
          <p:spPr bwMode="auto">
            <a:xfrm>
              <a:off x="3496" y="2349"/>
              <a:ext cx="4529" cy="4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0" name="Oval 7"/>
            <p:cNvSpPr>
              <a:spLocks noChangeArrowheads="1"/>
            </p:cNvSpPr>
            <p:nvPr/>
          </p:nvSpPr>
          <p:spPr bwMode="auto">
            <a:xfrm>
              <a:off x="7240" y="2659"/>
              <a:ext cx="400" cy="401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1" name="Oval 8"/>
            <p:cNvSpPr>
              <a:spLocks noChangeArrowheads="1"/>
            </p:cNvSpPr>
            <p:nvPr/>
          </p:nvSpPr>
          <p:spPr bwMode="auto">
            <a:xfrm>
              <a:off x="5560" y="3455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2" name="Oval 9"/>
            <p:cNvSpPr>
              <a:spLocks noChangeArrowheads="1"/>
            </p:cNvSpPr>
            <p:nvPr/>
          </p:nvSpPr>
          <p:spPr bwMode="auto">
            <a:xfrm>
              <a:off x="4900" y="424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3" name="Oval 10"/>
            <p:cNvSpPr>
              <a:spLocks noChangeArrowheads="1"/>
            </p:cNvSpPr>
            <p:nvPr/>
          </p:nvSpPr>
          <p:spPr bwMode="auto">
            <a:xfrm>
              <a:off x="6145" y="4231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4" name="Oval 11"/>
            <p:cNvSpPr>
              <a:spLocks noChangeArrowheads="1"/>
            </p:cNvSpPr>
            <p:nvPr/>
          </p:nvSpPr>
          <p:spPr bwMode="auto">
            <a:xfrm>
              <a:off x="5530" y="502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5" name="Oval 12"/>
            <p:cNvSpPr>
              <a:spLocks noChangeArrowheads="1"/>
            </p:cNvSpPr>
            <p:nvPr/>
          </p:nvSpPr>
          <p:spPr bwMode="auto">
            <a:xfrm>
              <a:off x="388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6" name="Oval 13"/>
            <p:cNvSpPr>
              <a:spLocks noChangeArrowheads="1"/>
            </p:cNvSpPr>
            <p:nvPr/>
          </p:nvSpPr>
          <p:spPr bwMode="auto">
            <a:xfrm>
              <a:off x="724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sp>
          <p:nvSpPr>
            <p:cNvPr id="119887" name="Oval 14"/>
            <p:cNvSpPr>
              <a:spLocks noChangeArrowheads="1"/>
            </p:cNvSpPr>
            <p:nvPr/>
          </p:nvSpPr>
          <p:spPr bwMode="auto">
            <a:xfrm>
              <a:off x="5530" y="5776"/>
              <a:ext cx="400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cxnSp>
          <p:nvCxnSpPr>
            <p:cNvPr id="119888" name="AutoShape 15"/>
            <p:cNvCxnSpPr>
              <a:cxnSpLocks noChangeShapeType="1"/>
            </p:cNvCxnSpPr>
            <p:nvPr/>
          </p:nvCxnSpPr>
          <p:spPr bwMode="auto">
            <a:xfrm>
              <a:off x="4302" y="2856"/>
              <a:ext cx="2916" cy="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89" name="AutoShape 16"/>
            <p:cNvCxnSpPr>
              <a:cxnSpLocks noChangeShapeType="1"/>
            </p:cNvCxnSpPr>
            <p:nvPr/>
          </p:nvCxnSpPr>
          <p:spPr bwMode="auto">
            <a:xfrm>
              <a:off x="7440" y="3082"/>
              <a:ext cx="1" cy="2672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0" name="AutoShape 17"/>
            <p:cNvCxnSpPr>
              <a:cxnSpLocks noChangeShapeType="1"/>
            </p:cNvCxnSpPr>
            <p:nvPr/>
          </p:nvCxnSpPr>
          <p:spPr bwMode="auto">
            <a:xfrm>
              <a:off x="4080" y="3078"/>
              <a:ext cx="1" cy="267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1" name="AutoShape 18"/>
            <p:cNvCxnSpPr>
              <a:cxnSpLocks noChangeShapeType="1"/>
            </p:cNvCxnSpPr>
            <p:nvPr/>
          </p:nvCxnSpPr>
          <p:spPr bwMode="auto">
            <a:xfrm>
              <a:off x="4302" y="5976"/>
              <a:ext cx="120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2" name="AutoShape 19"/>
            <p:cNvCxnSpPr>
              <a:cxnSpLocks noChangeShapeType="1"/>
            </p:cNvCxnSpPr>
            <p:nvPr/>
          </p:nvCxnSpPr>
          <p:spPr bwMode="auto">
            <a:xfrm>
              <a:off x="5952" y="5976"/>
              <a:ext cx="1266" cy="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3" name="AutoShape 20"/>
            <p:cNvCxnSpPr>
              <a:cxnSpLocks noChangeShapeType="1"/>
            </p:cNvCxnSpPr>
            <p:nvPr/>
          </p:nvCxnSpPr>
          <p:spPr bwMode="auto">
            <a:xfrm flipH="1" flipV="1">
              <a:off x="4221" y="3019"/>
              <a:ext cx="1398" cy="47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4" name="AutoShape 21"/>
            <p:cNvCxnSpPr>
              <a:cxnSpLocks noChangeShapeType="1"/>
            </p:cNvCxnSpPr>
            <p:nvPr/>
          </p:nvCxnSpPr>
          <p:spPr bwMode="auto">
            <a:xfrm flipV="1">
              <a:off x="5241" y="3818"/>
              <a:ext cx="378" cy="465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5" name="AutoShape 22"/>
            <p:cNvCxnSpPr>
              <a:cxnSpLocks noChangeShapeType="1"/>
            </p:cNvCxnSpPr>
            <p:nvPr/>
          </p:nvCxnSpPr>
          <p:spPr bwMode="auto">
            <a:xfrm flipV="1">
              <a:off x="5901" y="3023"/>
              <a:ext cx="1398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6" name="AutoShape 23"/>
            <p:cNvCxnSpPr>
              <a:cxnSpLocks noChangeShapeType="1"/>
            </p:cNvCxnSpPr>
            <p:nvPr/>
          </p:nvCxnSpPr>
          <p:spPr bwMode="auto">
            <a:xfrm>
              <a:off x="5901" y="3818"/>
              <a:ext cx="303" cy="45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7" name="AutoShape 24"/>
            <p:cNvCxnSpPr>
              <a:cxnSpLocks noChangeShapeType="1"/>
            </p:cNvCxnSpPr>
            <p:nvPr/>
          </p:nvCxnSpPr>
          <p:spPr bwMode="auto">
            <a:xfrm>
              <a:off x="5241" y="4609"/>
              <a:ext cx="348" cy="454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8" name="AutoShape 25"/>
            <p:cNvCxnSpPr>
              <a:cxnSpLocks noChangeShapeType="1"/>
            </p:cNvCxnSpPr>
            <p:nvPr/>
          </p:nvCxnSpPr>
          <p:spPr bwMode="auto">
            <a:xfrm flipV="1">
              <a:off x="5871" y="4594"/>
              <a:ext cx="333" cy="46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99" name="AutoShape 26"/>
            <p:cNvCxnSpPr>
              <a:cxnSpLocks noChangeShapeType="1"/>
            </p:cNvCxnSpPr>
            <p:nvPr/>
          </p:nvCxnSpPr>
          <p:spPr bwMode="auto">
            <a:xfrm flipV="1">
              <a:off x="5730" y="5448"/>
              <a:ext cx="1" cy="30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sp>
          <p:nvSpPr>
            <p:cNvPr id="119900" name="Text Box 27"/>
            <p:cNvSpPr txBox="1">
              <a:spLocks noChangeArrowheads="1"/>
            </p:cNvSpPr>
            <p:nvPr/>
          </p:nvSpPr>
          <p:spPr bwMode="auto">
            <a:xfrm>
              <a:off x="7440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4</a:t>
              </a:r>
              <a:endParaRPr kumimoji="0" lang="en-US" altLang="zh-TW"/>
            </a:p>
          </p:txBody>
        </p:sp>
        <p:sp>
          <p:nvSpPr>
            <p:cNvPr id="119901" name="Text Box 28"/>
            <p:cNvSpPr txBox="1">
              <a:spLocks noChangeArrowheads="1"/>
            </p:cNvSpPr>
            <p:nvPr/>
          </p:nvSpPr>
          <p:spPr bwMode="auto">
            <a:xfrm>
              <a:off x="5559" y="234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1</a:t>
              </a:r>
              <a:endParaRPr kumimoji="0" lang="en-US" altLang="zh-TW"/>
            </a:p>
          </p:txBody>
        </p:sp>
        <p:sp>
          <p:nvSpPr>
            <p:cNvPr id="119902" name="Text Box 29"/>
            <p:cNvSpPr txBox="1">
              <a:spLocks noChangeArrowheads="1"/>
            </p:cNvSpPr>
            <p:nvPr/>
          </p:nvSpPr>
          <p:spPr bwMode="auto">
            <a:xfrm>
              <a:off x="3496" y="412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7</a:t>
              </a:r>
              <a:endParaRPr kumimoji="0" lang="en-US" altLang="zh-TW"/>
            </a:p>
          </p:txBody>
        </p:sp>
        <p:sp>
          <p:nvSpPr>
            <p:cNvPr id="119903" name="Text Box 30"/>
            <p:cNvSpPr txBox="1">
              <a:spLocks noChangeArrowheads="1"/>
            </p:cNvSpPr>
            <p:nvPr/>
          </p:nvSpPr>
          <p:spPr bwMode="auto">
            <a:xfrm>
              <a:off x="4656" y="60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4</a:t>
              </a:r>
              <a:endParaRPr kumimoji="0" lang="en-US" altLang="zh-TW"/>
            </a:p>
          </p:txBody>
        </p:sp>
        <p:sp>
          <p:nvSpPr>
            <p:cNvPr id="119904" name="Text Box 31"/>
            <p:cNvSpPr txBox="1">
              <a:spLocks noChangeArrowheads="1"/>
            </p:cNvSpPr>
            <p:nvPr/>
          </p:nvSpPr>
          <p:spPr bwMode="auto">
            <a:xfrm>
              <a:off x="6375" y="597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1</a:t>
              </a:r>
              <a:endParaRPr kumimoji="0" lang="en-US" altLang="zh-TW"/>
            </a:p>
          </p:txBody>
        </p:sp>
        <p:sp>
          <p:nvSpPr>
            <p:cNvPr id="119905" name="Text Box 32"/>
            <p:cNvSpPr txBox="1">
              <a:spLocks noChangeArrowheads="1"/>
            </p:cNvSpPr>
            <p:nvPr/>
          </p:nvSpPr>
          <p:spPr bwMode="auto">
            <a:xfrm>
              <a:off x="5990" y="366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2</a:t>
              </a:r>
              <a:endParaRPr kumimoji="0" lang="en-US" altLang="zh-TW"/>
            </a:p>
          </p:txBody>
        </p:sp>
        <p:sp>
          <p:nvSpPr>
            <p:cNvPr id="119906" name="Text Box 33"/>
            <p:cNvSpPr txBox="1">
              <a:spLocks noChangeArrowheads="1"/>
            </p:cNvSpPr>
            <p:nvPr/>
          </p:nvSpPr>
          <p:spPr bwMode="auto">
            <a:xfrm>
              <a:off x="6050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1</a:t>
              </a:r>
              <a:endParaRPr kumimoji="0" lang="en-US" altLang="zh-TW"/>
            </a:p>
          </p:txBody>
        </p:sp>
        <p:sp>
          <p:nvSpPr>
            <p:cNvPr id="119907" name="Text Box 34"/>
            <p:cNvSpPr txBox="1">
              <a:spLocks noChangeArrowheads="1"/>
            </p:cNvSpPr>
            <p:nvPr/>
          </p:nvSpPr>
          <p:spPr bwMode="auto">
            <a:xfrm>
              <a:off x="5034" y="366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1</a:t>
              </a:r>
              <a:endParaRPr kumimoji="0" lang="en-US" altLang="zh-TW"/>
            </a:p>
          </p:txBody>
        </p:sp>
        <p:sp>
          <p:nvSpPr>
            <p:cNvPr id="119908" name="Text Box 35"/>
            <p:cNvSpPr txBox="1">
              <a:spLocks noChangeArrowheads="1"/>
            </p:cNvSpPr>
            <p:nvPr/>
          </p:nvSpPr>
          <p:spPr bwMode="auto">
            <a:xfrm>
              <a:off x="4974" y="464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1</a:t>
              </a:r>
              <a:endParaRPr kumimoji="0" lang="en-US" altLang="zh-TW"/>
            </a:p>
          </p:txBody>
        </p:sp>
        <p:sp>
          <p:nvSpPr>
            <p:cNvPr id="119909" name="Text Box 36"/>
            <p:cNvSpPr txBox="1">
              <a:spLocks noChangeArrowheads="1"/>
            </p:cNvSpPr>
            <p:nvPr/>
          </p:nvSpPr>
          <p:spPr bwMode="auto">
            <a:xfrm>
              <a:off x="6465" y="314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4</a:t>
              </a:r>
              <a:endParaRPr kumimoji="0" lang="en-US" altLang="zh-TW"/>
            </a:p>
          </p:txBody>
        </p:sp>
        <p:sp>
          <p:nvSpPr>
            <p:cNvPr id="119910" name="Text Box 37"/>
            <p:cNvSpPr txBox="1">
              <a:spLocks noChangeArrowheads="1"/>
            </p:cNvSpPr>
            <p:nvPr/>
          </p:nvSpPr>
          <p:spPr bwMode="auto">
            <a:xfrm>
              <a:off x="4656" y="3142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4</a:t>
              </a:r>
              <a:endParaRPr kumimoji="0" lang="en-US" altLang="zh-TW"/>
            </a:p>
          </p:txBody>
        </p:sp>
        <p:sp>
          <p:nvSpPr>
            <p:cNvPr id="119911" name="Text Box 38"/>
            <p:cNvSpPr txBox="1">
              <a:spLocks noChangeArrowheads="1"/>
            </p:cNvSpPr>
            <p:nvPr/>
          </p:nvSpPr>
          <p:spPr bwMode="auto">
            <a:xfrm>
              <a:off x="5775" y="5348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  <a:endParaRPr kumimoji="0" lang="en-US" altLang="zh-TW"/>
            </a:p>
          </p:txBody>
        </p:sp>
        <p:grpSp>
          <p:nvGrpSpPr>
            <p:cNvPr id="8" name="Group 39"/>
            <p:cNvGrpSpPr>
              <a:grpSpLocks/>
            </p:cNvGrpSpPr>
            <p:nvPr/>
          </p:nvGrpSpPr>
          <p:grpSpPr bwMode="auto">
            <a:xfrm>
              <a:off x="3852" y="2545"/>
              <a:ext cx="585" cy="511"/>
              <a:chOff x="3852" y="2545"/>
              <a:chExt cx="585" cy="511"/>
            </a:xfrm>
          </p:grpSpPr>
          <p:sp>
            <p:nvSpPr>
              <p:cNvPr id="119921" name="Oval 40"/>
              <p:cNvSpPr>
                <a:spLocks noChangeArrowheads="1"/>
              </p:cNvSpPr>
              <p:nvPr/>
            </p:nvSpPr>
            <p:spPr bwMode="auto">
              <a:xfrm>
                <a:off x="3880" y="2656"/>
                <a:ext cx="400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922" name="Text Box 41"/>
              <p:cNvSpPr txBox="1">
                <a:spLocks noChangeArrowheads="1"/>
              </p:cNvSpPr>
              <p:nvPr/>
            </p:nvSpPr>
            <p:spPr bwMode="auto">
              <a:xfrm>
                <a:off x="3852" y="2545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a</a:t>
                </a:r>
                <a:endParaRPr kumimoji="0" lang="en-US" altLang="zh-TW"/>
              </a:p>
            </p:txBody>
          </p:sp>
        </p:grpSp>
        <p:sp>
          <p:nvSpPr>
            <p:cNvPr id="119913" name="Text Box 42"/>
            <p:cNvSpPr txBox="1">
              <a:spLocks noChangeArrowheads="1"/>
            </p:cNvSpPr>
            <p:nvPr/>
          </p:nvSpPr>
          <p:spPr bwMode="auto">
            <a:xfrm>
              <a:off x="7176" y="257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b</a:t>
              </a:r>
              <a:endParaRPr kumimoji="0" lang="en-US" altLang="zh-TW"/>
            </a:p>
          </p:txBody>
        </p:sp>
        <p:sp>
          <p:nvSpPr>
            <p:cNvPr id="119914" name="Text Box 43"/>
            <p:cNvSpPr txBox="1">
              <a:spLocks noChangeArrowheads="1"/>
            </p:cNvSpPr>
            <p:nvPr/>
          </p:nvSpPr>
          <p:spPr bwMode="auto">
            <a:xfrm>
              <a:off x="5523" y="3335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c</a:t>
              </a:r>
              <a:endParaRPr kumimoji="0" lang="en-US" altLang="zh-TW"/>
            </a:p>
          </p:txBody>
        </p:sp>
        <p:sp>
          <p:nvSpPr>
            <p:cNvPr id="119915" name="Text Box 44"/>
            <p:cNvSpPr txBox="1">
              <a:spLocks noChangeArrowheads="1"/>
            </p:cNvSpPr>
            <p:nvPr/>
          </p:nvSpPr>
          <p:spPr bwMode="auto">
            <a:xfrm>
              <a:off x="6115" y="413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e</a:t>
              </a:r>
              <a:endParaRPr kumimoji="0" lang="en-US" altLang="zh-TW"/>
            </a:p>
          </p:txBody>
        </p:sp>
        <p:sp>
          <p:nvSpPr>
            <p:cNvPr id="119916" name="Text Box 45"/>
            <p:cNvSpPr txBox="1">
              <a:spLocks noChangeArrowheads="1"/>
            </p:cNvSpPr>
            <p:nvPr/>
          </p:nvSpPr>
          <p:spPr bwMode="auto">
            <a:xfrm>
              <a:off x="4855" y="415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d</a:t>
              </a:r>
              <a:endParaRPr kumimoji="0" lang="en-US" altLang="zh-TW"/>
            </a:p>
          </p:txBody>
        </p:sp>
        <p:sp>
          <p:nvSpPr>
            <p:cNvPr id="119917" name="Text Box 46"/>
            <p:cNvSpPr txBox="1">
              <a:spLocks noChangeArrowheads="1"/>
            </p:cNvSpPr>
            <p:nvPr/>
          </p:nvSpPr>
          <p:spPr bwMode="auto">
            <a:xfrm>
              <a:off x="5525" y="4936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f</a:t>
              </a:r>
              <a:endParaRPr kumimoji="0" lang="en-US" altLang="zh-TW"/>
            </a:p>
          </p:txBody>
        </p:sp>
        <p:sp>
          <p:nvSpPr>
            <p:cNvPr id="119918" name="Text Box 47"/>
            <p:cNvSpPr txBox="1">
              <a:spLocks noChangeArrowheads="1"/>
            </p:cNvSpPr>
            <p:nvPr/>
          </p:nvSpPr>
          <p:spPr bwMode="auto">
            <a:xfrm>
              <a:off x="3852" y="5654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g</a:t>
              </a:r>
              <a:endParaRPr kumimoji="0" lang="en-US" altLang="zh-TW"/>
            </a:p>
          </p:txBody>
        </p:sp>
        <p:sp>
          <p:nvSpPr>
            <p:cNvPr id="119919" name="Text Box 48"/>
            <p:cNvSpPr txBox="1">
              <a:spLocks noChangeArrowheads="1"/>
            </p:cNvSpPr>
            <p:nvPr/>
          </p:nvSpPr>
          <p:spPr bwMode="auto">
            <a:xfrm>
              <a:off x="5499" y="566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h</a:t>
              </a:r>
              <a:endParaRPr kumimoji="0" lang="en-US" altLang="zh-TW"/>
            </a:p>
          </p:txBody>
        </p:sp>
        <p:sp>
          <p:nvSpPr>
            <p:cNvPr id="119920" name="Text Box 49"/>
            <p:cNvSpPr txBox="1">
              <a:spLocks noChangeArrowheads="1"/>
            </p:cNvSpPr>
            <p:nvPr/>
          </p:nvSpPr>
          <p:spPr bwMode="auto">
            <a:xfrm>
              <a:off x="7251" y="5669"/>
              <a:ext cx="585" cy="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i</a:t>
              </a:r>
              <a:endParaRPr kumimoji="0" lang="en-US" altLang="zh-TW"/>
            </a:p>
          </p:txBody>
        </p:sp>
      </p:grpSp>
      <p:grpSp>
        <p:nvGrpSpPr>
          <p:cNvPr id="9" name="Group 137"/>
          <p:cNvGrpSpPr>
            <a:grpSpLocks/>
          </p:cNvGrpSpPr>
          <p:nvPr/>
        </p:nvGrpSpPr>
        <p:grpSpPr bwMode="auto">
          <a:xfrm>
            <a:off x="1258888" y="2420938"/>
            <a:ext cx="2520950" cy="2736850"/>
            <a:chOff x="793" y="1525"/>
            <a:chExt cx="1588" cy="1724"/>
          </a:xfrm>
        </p:grpSpPr>
        <p:sp>
          <p:nvSpPr>
            <p:cNvPr id="119877" name="Line 91"/>
            <p:cNvSpPr>
              <a:spLocks noChangeShapeType="1"/>
            </p:cNvSpPr>
            <p:nvPr/>
          </p:nvSpPr>
          <p:spPr bwMode="auto">
            <a:xfrm>
              <a:off x="1701" y="3249"/>
              <a:ext cx="68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9878" name="Line 92"/>
            <p:cNvSpPr>
              <a:spLocks noChangeShapeType="1"/>
            </p:cNvSpPr>
            <p:nvPr/>
          </p:nvSpPr>
          <p:spPr bwMode="auto">
            <a:xfrm>
              <a:off x="793" y="1525"/>
              <a:ext cx="15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" name="Group 112"/>
          <p:cNvGrpSpPr>
            <a:grpSpLocks/>
          </p:cNvGrpSpPr>
          <p:nvPr/>
        </p:nvGrpSpPr>
        <p:grpSpPr bwMode="auto">
          <a:xfrm>
            <a:off x="4716463" y="5229225"/>
            <a:ext cx="3816350" cy="379413"/>
            <a:chOff x="2971" y="3092"/>
            <a:chExt cx="2404" cy="239"/>
          </a:xfrm>
        </p:grpSpPr>
        <p:grpSp>
          <p:nvGrpSpPr>
            <p:cNvPr id="11" name="Group 93"/>
            <p:cNvGrpSpPr>
              <a:grpSpLocks/>
            </p:cNvGrpSpPr>
            <p:nvPr/>
          </p:nvGrpSpPr>
          <p:grpSpPr bwMode="auto">
            <a:xfrm>
              <a:off x="2971" y="3113"/>
              <a:ext cx="2332" cy="218"/>
              <a:chOff x="2910" y="9144"/>
              <a:chExt cx="5708" cy="545"/>
            </a:xfrm>
          </p:grpSpPr>
          <p:sp>
            <p:nvSpPr>
              <p:cNvPr id="119860" name="Oval 94"/>
              <p:cNvSpPr>
                <a:spLocks noChangeArrowheads="1"/>
              </p:cNvSpPr>
              <p:nvPr/>
            </p:nvSpPr>
            <p:spPr bwMode="auto">
              <a:xfrm>
                <a:off x="2961" y="9265"/>
                <a:ext cx="398" cy="399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1" name="Oval 95"/>
              <p:cNvSpPr>
                <a:spLocks noChangeArrowheads="1"/>
              </p:cNvSpPr>
              <p:nvPr/>
            </p:nvSpPr>
            <p:spPr bwMode="auto">
              <a:xfrm>
                <a:off x="3604" y="9265"/>
                <a:ext cx="401" cy="399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2" name="Oval 96"/>
              <p:cNvSpPr>
                <a:spLocks noChangeArrowheads="1"/>
              </p:cNvSpPr>
              <p:nvPr/>
            </p:nvSpPr>
            <p:spPr bwMode="auto">
              <a:xfrm>
                <a:off x="4879" y="9264"/>
                <a:ext cx="401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3" name="Oval 97"/>
              <p:cNvSpPr>
                <a:spLocks noChangeArrowheads="1"/>
              </p:cNvSpPr>
              <p:nvPr/>
            </p:nvSpPr>
            <p:spPr bwMode="auto">
              <a:xfrm>
                <a:off x="4294" y="9265"/>
                <a:ext cx="399" cy="399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4" name="Oval 98"/>
              <p:cNvSpPr>
                <a:spLocks noChangeArrowheads="1"/>
              </p:cNvSpPr>
              <p:nvPr/>
            </p:nvSpPr>
            <p:spPr bwMode="auto">
              <a:xfrm>
                <a:off x="6235" y="9266"/>
                <a:ext cx="399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5" name="Oval 99"/>
              <p:cNvSpPr>
                <a:spLocks noChangeArrowheads="1"/>
              </p:cNvSpPr>
              <p:nvPr/>
            </p:nvSpPr>
            <p:spPr bwMode="auto">
              <a:xfrm>
                <a:off x="5545" y="9264"/>
                <a:ext cx="399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6" name="Oval 100"/>
              <p:cNvSpPr>
                <a:spLocks noChangeArrowheads="1"/>
              </p:cNvSpPr>
              <p:nvPr/>
            </p:nvSpPr>
            <p:spPr bwMode="auto">
              <a:xfrm>
                <a:off x="7454" y="9266"/>
                <a:ext cx="399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7" name="Oval 101"/>
              <p:cNvSpPr>
                <a:spLocks noChangeArrowheads="1"/>
              </p:cNvSpPr>
              <p:nvPr/>
            </p:nvSpPr>
            <p:spPr bwMode="auto">
              <a:xfrm>
                <a:off x="6764" y="9264"/>
                <a:ext cx="399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8" name="Oval 102"/>
              <p:cNvSpPr>
                <a:spLocks noChangeArrowheads="1"/>
              </p:cNvSpPr>
              <p:nvPr/>
            </p:nvSpPr>
            <p:spPr bwMode="auto">
              <a:xfrm>
                <a:off x="8219" y="9266"/>
                <a:ext cx="399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sp>
            <p:nvSpPr>
              <p:cNvPr id="119869" name="Text Box 103"/>
              <p:cNvSpPr txBox="1">
                <a:spLocks noChangeArrowheads="1"/>
              </p:cNvSpPr>
              <p:nvPr/>
            </p:nvSpPr>
            <p:spPr bwMode="auto">
              <a:xfrm>
                <a:off x="2910" y="915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c</a:t>
                </a:r>
                <a:endParaRPr kumimoji="0" lang="en-US" altLang="zh-TW"/>
              </a:p>
            </p:txBody>
          </p:sp>
          <p:sp>
            <p:nvSpPr>
              <p:cNvPr id="119870" name="Text Box 104"/>
              <p:cNvSpPr txBox="1">
                <a:spLocks noChangeArrowheads="1"/>
              </p:cNvSpPr>
              <p:nvPr/>
            </p:nvSpPr>
            <p:spPr bwMode="auto">
              <a:xfrm>
                <a:off x="3525" y="9167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d</a:t>
                </a:r>
                <a:endParaRPr kumimoji="0" lang="en-US" altLang="zh-TW"/>
              </a:p>
            </p:txBody>
          </p:sp>
          <p:sp>
            <p:nvSpPr>
              <p:cNvPr id="119871" name="Text Box 105"/>
              <p:cNvSpPr txBox="1">
                <a:spLocks noChangeArrowheads="1"/>
              </p:cNvSpPr>
              <p:nvPr/>
            </p:nvSpPr>
            <p:spPr bwMode="auto">
              <a:xfrm>
                <a:off x="4244" y="914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e</a:t>
                </a:r>
                <a:endParaRPr kumimoji="0" lang="en-US" altLang="zh-TW"/>
              </a:p>
            </p:txBody>
          </p:sp>
          <p:sp>
            <p:nvSpPr>
              <p:cNvPr id="119872" name="Text Box 106"/>
              <p:cNvSpPr txBox="1">
                <a:spLocks noChangeArrowheads="1"/>
              </p:cNvSpPr>
              <p:nvPr/>
            </p:nvSpPr>
            <p:spPr bwMode="auto">
              <a:xfrm>
                <a:off x="4867" y="9182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f</a:t>
                </a:r>
                <a:endParaRPr kumimoji="0" lang="en-US" altLang="zh-TW"/>
              </a:p>
            </p:txBody>
          </p:sp>
          <p:sp>
            <p:nvSpPr>
              <p:cNvPr id="119873" name="Text Box 107"/>
              <p:cNvSpPr txBox="1">
                <a:spLocks noChangeArrowheads="1"/>
              </p:cNvSpPr>
              <p:nvPr/>
            </p:nvSpPr>
            <p:spPr bwMode="auto">
              <a:xfrm>
                <a:off x="5510" y="9159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h</a:t>
                </a:r>
                <a:endParaRPr kumimoji="0" lang="en-US" altLang="zh-TW"/>
              </a:p>
            </p:txBody>
          </p:sp>
          <p:sp>
            <p:nvSpPr>
              <p:cNvPr id="119874" name="Text Box 108"/>
              <p:cNvSpPr txBox="1">
                <a:spLocks noChangeArrowheads="1"/>
              </p:cNvSpPr>
              <p:nvPr/>
            </p:nvSpPr>
            <p:spPr bwMode="auto">
              <a:xfrm>
                <a:off x="6230" y="9159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i</a:t>
                </a:r>
                <a:endParaRPr kumimoji="0" lang="en-US" altLang="zh-TW"/>
              </a:p>
            </p:txBody>
          </p:sp>
          <p:sp>
            <p:nvSpPr>
              <p:cNvPr id="119875" name="Text Box 109"/>
              <p:cNvSpPr txBox="1">
                <a:spLocks noChangeArrowheads="1"/>
              </p:cNvSpPr>
              <p:nvPr/>
            </p:nvSpPr>
            <p:spPr bwMode="auto">
              <a:xfrm>
                <a:off x="6729" y="9144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a</a:t>
                </a:r>
                <a:endParaRPr kumimoji="0" lang="en-US" altLang="zh-TW"/>
              </a:p>
            </p:txBody>
          </p:sp>
          <p:sp>
            <p:nvSpPr>
              <p:cNvPr id="119876" name="Text Box 110"/>
              <p:cNvSpPr txBox="1">
                <a:spLocks noChangeArrowheads="1"/>
              </p:cNvSpPr>
              <p:nvPr/>
            </p:nvSpPr>
            <p:spPr bwMode="auto">
              <a:xfrm>
                <a:off x="7438" y="9159"/>
                <a:ext cx="585" cy="5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kumimoji="0" lang="en-US" altLang="zh-TW">
                    <a:solidFill>
                      <a:srgbClr val="FFFFFF"/>
                    </a:solidFill>
                    <a:latin typeface="Times New Roman" pitchFamily="18" charset="0"/>
                  </a:rPr>
                  <a:t>b</a:t>
                </a:r>
                <a:endParaRPr kumimoji="0" lang="en-US" altLang="zh-TW"/>
              </a:p>
            </p:txBody>
          </p:sp>
        </p:grpSp>
        <p:sp>
          <p:nvSpPr>
            <p:cNvPr id="119859" name="Text Box 111"/>
            <p:cNvSpPr txBox="1">
              <a:spLocks noChangeArrowheads="1"/>
            </p:cNvSpPr>
            <p:nvPr/>
          </p:nvSpPr>
          <p:spPr bwMode="auto">
            <a:xfrm>
              <a:off x="5141" y="3092"/>
              <a:ext cx="23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kumimoji="0" lang="en-US" altLang="zh-TW">
                  <a:solidFill>
                    <a:srgbClr val="FFFFFF"/>
                  </a:solidFill>
                  <a:latin typeface="Times New Roman" pitchFamily="18" charset="0"/>
                </a:rPr>
                <a:t>g</a:t>
              </a:r>
              <a:endParaRPr kumimoji="0" lang="en-US" altLang="zh-TW"/>
            </a:p>
          </p:txBody>
        </p:sp>
      </p:grpSp>
      <p:sp>
        <p:nvSpPr>
          <p:cNvPr id="38964" name="Line 127"/>
          <p:cNvSpPr>
            <a:spLocks noChangeShapeType="1"/>
          </p:cNvSpPr>
          <p:nvPr/>
        </p:nvSpPr>
        <p:spPr bwMode="auto">
          <a:xfrm>
            <a:off x="2484438" y="4652963"/>
            <a:ext cx="0" cy="2889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8961" name="Line 125"/>
          <p:cNvSpPr>
            <a:spLocks noChangeShapeType="1"/>
          </p:cNvSpPr>
          <p:nvPr/>
        </p:nvSpPr>
        <p:spPr bwMode="auto">
          <a:xfrm>
            <a:off x="1187450" y="2565400"/>
            <a:ext cx="1223963" cy="43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8962" name="Line 128"/>
          <p:cNvSpPr>
            <a:spLocks noChangeShapeType="1"/>
          </p:cNvSpPr>
          <p:nvPr/>
        </p:nvSpPr>
        <p:spPr bwMode="auto">
          <a:xfrm>
            <a:off x="1258888" y="5157788"/>
            <a:ext cx="10096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2" name="Group 130"/>
          <p:cNvGrpSpPr>
            <a:grpSpLocks/>
          </p:cNvGrpSpPr>
          <p:nvPr/>
        </p:nvGrpSpPr>
        <p:grpSpPr bwMode="auto">
          <a:xfrm>
            <a:off x="5651500" y="3716338"/>
            <a:ext cx="1046163" cy="636587"/>
            <a:chOff x="4356" y="6695"/>
            <a:chExt cx="1647" cy="1002"/>
          </a:xfrm>
        </p:grpSpPr>
        <p:sp>
          <p:nvSpPr>
            <p:cNvPr id="119855" name="Oval 131"/>
            <p:cNvSpPr>
              <a:spLocks noChangeArrowheads="1"/>
            </p:cNvSpPr>
            <p:nvPr/>
          </p:nvSpPr>
          <p:spPr bwMode="auto">
            <a:xfrm>
              <a:off x="5020" y="6695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cxnSp>
          <p:nvCxnSpPr>
            <p:cNvPr id="119856" name="AutoShape 132"/>
            <p:cNvCxnSpPr>
              <a:cxnSpLocks noChangeShapeType="1"/>
            </p:cNvCxnSpPr>
            <p:nvPr/>
          </p:nvCxnSpPr>
          <p:spPr bwMode="auto">
            <a:xfrm flipH="1" flipV="1">
              <a:off x="5362" y="7058"/>
              <a:ext cx="641" cy="6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57" name="AutoShape 133"/>
            <p:cNvCxnSpPr>
              <a:cxnSpLocks noChangeShapeType="1"/>
            </p:cNvCxnSpPr>
            <p:nvPr/>
          </p:nvCxnSpPr>
          <p:spPr bwMode="auto">
            <a:xfrm flipV="1">
              <a:off x="4356" y="7058"/>
              <a:ext cx="723" cy="56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</p:grpSp>
      <p:pic>
        <p:nvPicPr>
          <p:cNvPr id="41103" name="Picture 143" descr="圖片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175" y="5661025"/>
            <a:ext cx="4630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01"/>
          <p:cNvGrpSpPr>
            <a:grpSpLocks/>
          </p:cNvGrpSpPr>
          <p:nvPr/>
        </p:nvGrpSpPr>
        <p:grpSpPr bwMode="auto">
          <a:xfrm>
            <a:off x="611188" y="476250"/>
            <a:ext cx="4249737" cy="1166813"/>
            <a:chOff x="385" y="300"/>
            <a:chExt cx="2677" cy="735"/>
          </a:xfrm>
        </p:grpSpPr>
        <p:pic>
          <p:nvPicPr>
            <p:cNvPr id="119853" name="Picture 99" descr="圖片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5" y="300"/>
              <a:ext cx="1037" cy="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9854" name="Picture 100" descr="圖片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55" y="300"/>
              <a:ext cx="1407" cy="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017" name="Line 105"/>
          <p:cNvSpPr>
            <a:spLocks noChangeShapeType="1"/>
          </p:cNvSpPr>
          <p:nvPr/>
        </p:nvSpPr>
        <p:spPr bwMode="auto">
          <a:xfrm flipV="1">
            <a:off x="2051050" y="3284538"/>
            <a:ext cx="360363" cy="4333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39026" name="Picture 114" descr="圖片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188" y="549275"/>
            <a:ext cx="2916237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20"/>
          <p:cNvGrpSpPr>
            <a:grpSpLocks/>
          </p:cNvGrpSpPr>
          <p:nvPr/>
        </p:nvGrpSpPr>
        <p:grpSpPr bwMode="auto">
          <a:xfrm>
            <a:off x="971550" y="476250"/>
            <a:ext cx="7581900" cy="1822450"/>
            <a:chOff x="158" y="255"/>
            <a:chExt cx="4776" cy="1148"/>
          </a:xfrm>
        </p:grpSpPr>
        <p:pic>
          <p:nvPicPr>
            <p:cNvPr id="119850" name="Picture 117" descr="圖片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58" y="255"/>
              <a:ext cx="4011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9851" name="Picture 118" descr="圖片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422" y="1117"/>
              <a:ext cx="512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9852" name="Picture 119" descr="圖片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880" y="1117"/>
              <a:ext cx="917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125"/>
          <p:cNvGrpSpPr>
            <a:grpSpLocks/>
          </p:cNvGrpSpPr>
          <p:nvPr/>
        </p:nvGrpSpPr>
        <p:grpSpPr bwMode="auto">
          <a:xfrm>
            <a:off x="4932363" y="4318000"/>
            <a:ext cx="796925" cy="1055688"/>
            <a:chOff x="3160" y="7581"/>
            <a:chExt cx="1254" cy="1662"/>
          </a:xfrm>
        </p:grpSpPr>
        <p:sp>
          <p:nvSpPr>
            <p:cNvPr id="119847" name="Oval 126"/>
            <p:cNvSpPr>
              <a:spLocks noChangeArrowheads="1"/>
            </p:cNvSpPr>
            <p:nvPr/>
          </p:nvSpPr>
          <p:spPr bwMode="auto">
            <a:xfrm>
              <a:off x="4015" y="7581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cxnSp>
          <p:nvCxnSpPr>
            <p:cNvPr id="119848" name="AutoShape 127"/>
            <p:cNvCxnSpPr>
              <a:cxnSpLocks noChangeShapeType="1"/>
            </p:cNvCxnSpPr>
            <p:nvPr/>
          </p:nvCxnSpPr>
          <p:spPr bwMode="auto">
            <a:xfrm flipV="1">
              <a:off x="3160" y="7944"/>
              <a:ext cx="913" cy="129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49" name="AutoShape 128"/>
            <p:cNvCxnSpPr>
              <a:cxnSpLocks noChangeShapeType="1"/>
            </p:cNvCxnSpPr>
            <p:nvPr/>
          </p:nvCxnSpPr>
          <p:spPr bwMode="auto">
            <a:xfrm flipV="1">
              <a:off x="3805" y="8003"/>
              <a:ext cx="410" cy="12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</p:grpSp>
      <p:pic>
        <p:nvPicPr>
          <p:cNvPr id="39041" name="Picture 129" descr="圖片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1188" y="476250"/>
            <a:ext cx="51625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042" name="Picture 130" descr="圖片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87900" y="1773238"/>
            <a:ext cx="31877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043" name="AutoShape 131"/>
          <p:cNvCxnSpPr>
            <a:cxnSpLocks noChangeShapeType="1"/>
          </p:cNvCxnSpPr>
          <p:nvPr/>
        </p:nvCxnSpPr>
        <p:spPr bwMode="auto">
          <a:xfrm flipH="1" flipV="1">
            <a:off x="5724525" y="4508500"/>
            <a:ext cx="458788" cy="823913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</p:cxnSp>
      <p:sp>
        <p:nvSpPr>
          <p:cNvPr id="39045" name="Line 133"/>
          <p:cNvSpPr>
            <a:spLocks noChangeShapeType="1"/>
          </p:cNvSpPr>
          <p:nvPr/>
        </p:nvSpPr>
        <p:spPr bwMode="auto">
          <a:xfrm>
            <a:off x="2051050" y="3933825"/>
            <a:ext cx="360363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6" name="Group 135"/>
          <p:cNvGrpSpPr>
            <a:grpSpLocks/>
          </p:cNvGrpSpPr>
          <p:nvPr/>
        </p:nvGrpSpPr>
        <p:grpSpPr bwMode="auto">
          <a:xfrm>
            <a:off x="2627313" y="3933825"/>
            <a:ext cx="3168650" cy="1435100"/>
            <a:chOff x="1655" y="2478"/>
            <a:chExt cx="1996" cy="904"/>
          </a:xfrm>
        </p:grpSpPr>
        <p:sp>
          <p:nvSpPr>
            <p:cNvPr id="119845" name="Line 89"/>
            <p:cNvSpPr>
              <a:spLocks noChangeShapeType="1"/>
            </p:cNvSpPr>
            <p:nvPr/>
          </p:nvSpPr>
          <p:spPr bwMode="auto">
            <a:xfrm flipV="1">
              <a:off x="1655" y="2478"/>
              <a:ext cx="181" cy="27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cxnSp>
          <p:nvCxnSpPr>
            <p:cNvPr id="119846" name="AutoShape 134"/>
            <p:cNvCxnSpPr>
              <a:cxnSpLocks noChangeShapeType="1"/>
            </p:cNvCxnSpPr>
            <p:nvPr/>
          </p:nvCxnSpPr>
          <p:spPr bwMode="auto">
            <a:xfrm flipH="1" flipV="1">
              <a:off x="3539" y="2886"/>
              <a:ext cx="112" cy="496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</p:grpSp>
      <p:pic>
        <p:nvPicPr>
          <p:cNvPr id="39048" name="Picture 136" descr="圖片8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87900" y="1844675"/>
            <a:ext cx="31877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146"/>
          <p:cNvGrpSpPr>
            <a:grpSpLocks/>
          </p:cNvGrpSpPr>
          <p:nvPr/>
        </p:nvGrpSpPr>
        <p:grpSpPr bwMode="auto">
          <a:xfrm>
            <a:off x="6588125" y="4365625"/>
            <a:ext cx="1209675" cy="992188"/>
            <a:chOff x="5745" y="7719"/>
            <a:chExt cx="1905" cy="1562"/>
          </a:xfrm>
        </p:grpSpPr>
        <p:sp>
          <p:nvSpPr>
            <p:cNvPr id="119838" name="Oval 147"/>
            <p:cNvSpPr>
              <a:spLocks noChangeArrowheads="1"/>
            </p:cNvSpPr>
            <p:nvPr/>
          </p:nvSpPr>
          <p:spPr bwMode="auto">
            <a:xfrm>
              <a:off x="5803" y="7719"/>
              <a:ext cx="399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cxnSp>
          <p:nvCxnSpPr>
            <p:cNvPr id="119839" name="AutoShape 148"/>
            <p:cNvCxnSpPr>
              <a:cxnSpLocks noChangeShapeType="1"/>
            </p:cNvCxnSpPr>
            <p:nvPr/>
          </p:nvCxnSpPr>
          <p:spPr bwMode="auto">
            <a:xfrm flipH="1" flipV="1">
              <a:off x="6003" y="8141"/>
              <a:ext cx="432" cy="1103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40" name="AutoShape 149"/>
            <p:cNvCxnSpPr>
              <a:cxnSpLocks noChangeShapeType="1"/>
            </p:cNvCxnSpPr>
            <p:nvPr/>
          </p:nvCxnSpPr>
          <p:spPr bwMode="auto">
            <a:xfrm flipV="1">
              <a:off x="5745" y="8141"/>
              <a:ext cx="258" cy="1101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grpSp>
          <p:nvGrpSpPr>
            <p:cNvPr id="18" name="Group 150"/>
            <p:cNvGrpSpPr>
              <a:grpSpLocks/>
            </p:cNvGrpSpPr>
            <p:nvPr/>
          </p:nvGrpSpPr>
          <p:grpSpPr bwMode="auto">
            <a:xfrm>
              <a:off x="6960" y="7749"/>
              <a:ext cx="690" cy="1532"/>
              <a:chOff x="6964" y="7712"/>
              <a:chExt cx="690" cy="1532"/>
            </a:xfrm>
          </p:grpSpPr>
          <p:sp>
            <p:nvSpPr>
              <p:cNvPr id="119842" name="Oval 151"/>
              <p:cNvSpPr>
                <a:spLocks noChangeArrowheads="1"/>
              </p:cNvSpPr>
              <p:nvPr/>
            </p:nvSpPr>
            <p:spPr bwMode="auto">
              <a:xfrm>
                <a:off x="7039" y="7712"/>
                <a:ext cx="399" cy="400"/>
              </a:xfrm>
              <a:prstGeom prst="ellipse">
                <a:avLst/>
              </a:prstGeom>
              <a:noFill/>
              <a:ln w="28575">
                <a:solidFill>
                  <a:srgbClr val="F7964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kumimoji="0" lang="zh-TW" altLang="en-US"/>
              </a:p>
            </p:txBody>
          </p:sp>
          <p:cxnSp>
            <p:nvCxnSpPr>
              <p:cNvPr id="119843" name="AutoShape 152"/>
              <p:cNvCxnSpPr>
                <a:cxnSpLocks noChangeShapeType="1"/>
              </p:cNvCxnSpPr>
              <p:nvPr/>
            </p:nvCxnSpPr>
            <p:spPr bwMode="auto">
              <a:xfrm flipV="1">
                <a:off x="6964" y="8134"/>
                <a:ext cx="275" cy="1108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  <p:cxnSp>
            <p:nvCxnSpPr>
              <p:cNvPr id="119844" name="AutoShape 153"/>
              <p:cNvCxnSpPr>
                <a:cxnSpLocks noChangeShapeType="1"/>
              </p:cNvCxnSpPr>
              <p:nvPr/>
            </p:nvCxnSpPr>
            <p:spPr bwMode="auto">
              <a:xfrm flipH="1" flipV="1">
                <a:off x="7239" y="8134"/>
                <a:ext cx="415" cy="1110"/>
              </a:xfrm>
              <a:prstGeom prst="straightConnector1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</p:cxnSp>
        </p:grpSp>
      </p:grpSp>
      <p:pic>
        <p:nvPicPr>
          <p:cNvPr id="39066" name="Picture 154" descr="圖片9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900113" y="692150"/>
            <a:ext cx="622141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067" name="Picture 155" descr="圖片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43438" y="1773238"/>
            <a:ext cx="3370262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068" name="Picture 156" descr="圖片0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716463" y="2276475"/>
            <a:ext cx="17891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Group 119"/>
          <p:cNvGrpSpPr>
            <a:grpSpLocks/>
          </p:cNvGrpSpPr>
          <p:nvPr/>
        </p:nvGrpSpPr>
        <p:grpSpPr bwMode="auto">
          <a:xfrm>
            <a:off x="6300788" y="2930525"/>
            <a:ext cx="1192212" cy="1435100"/>
            <a:chOff x="5362" y="5429"/>
            <a:chExt cx="1877" cy="2261"/>
          </a:xfrm>
        </p:grpSpPr>
        <p:sp>
          <p:nvSpPr>
            <p:cNvPr id="119835" name="Oval 120"/>
            <p:cNvSpPr>
              <a:spLocks noChangeArrowheads="1"/>
            </p:cNvSpPr>
            <p:nvPr/>
          </p:nvSpPr>
          <p:spPr bwMode="auto">
            <a:xfrm>
              <a:off x="6764" y="5429"/>
              <a:ext cx="401" cy="400"/>
            </a:xfrm>
            <a:prstGeom prst="ellipse">
              <a:avLst/>
            </a:prstGeom>
            <a:noFill/>
            <a:ln w="28575">
              <a:solidFill>
                <a:srgbClr val="F79646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/>
            </a:p>
          </p:txBody>
        </p:sp>
        <p:cxnSp>
          <p:nvCxnSpPr>
            <p:cNvPr id="119836" name="AutoShape 121"/>
            <p:cNvCxnSpPr>
              <a:cxnSpLocks noChangeShapeType="1"/>
            </p:cNvCxnSpPr>
            <p:nvPr/>
          </p:nvCxnSpPr>
          <p:spPr bwMode="auto">
            <a:xfrm flipV="1">
              <a:off x="5362" y="5792"/>
              <a:ext cx="1461" cy="940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  <p:cxnSp>
          <p:nvCxnSpPr>
            <p:cNvPr id="119837" name="AutoShape 122"/>
            <p:cNvCxnSpPr>
              <a:cxnSpLocks noChangeShapeType="1"/>
            </p:cNvCxnSpPr>
            <p:nvPr/>
          </p:nvCxnSpPr>
          <p:spPr bwMode="auto">
            <a:xfrm flipH="1" flipV="1">
              <a:off x="6965" y="5851"/>
              <a:ext cx="274" cy="1839"/>
            </a:xfrm>
            <a:prstGeom prst="straightConnector1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</p:cxnSp>
      </p:grpSp>
      <p:cxnSp>
        <p:nvCxnSpPr>
          <p:cNvPr id="39035" name="AutoShape 123"/>
          <p:cNvCxnSpPr>
            <a:cxnSpLocks noChangeShapeType="1"/>
          </p:cNvCxnSpPr>
          <p:nvPr/>
        </p:nvCxnSpPr>
        <p:spPr bwMode="auto">
          <a:xfrm flipH="1" flipV="1">
            <a:off x="7451725" y="3141663"/>
            <a:ext cx="835025" cy="2192337"/>
          </a:xfrm>
          <a:prstGeom prst="straightConnector1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</p:cxnSp>
      <p:grpSp>
        <p:nvGrpSpPr>
          <p:cNvPr id="20" name="Group 116"/>
          <p:cNvGrpSpPr>
            <a:grpSpLocks/>
          </p:cNvGrpSpPr>
          <p:nvPr/>
        </p:nvGrpSpPr>
        <p:grpSpPr bwMode="auto">
          <a:xfrm>
            <a:off x="1187450" y="2420938"/>
            <a:ext cx="2592388" cy="2736850"/>
            <a:chOff x="748" y="1525"/>
            <a:chExt cx="1633" cy="1724"/>
          </a:xfrm>
        </p:grpSpPr>
        <p:grpSp>
          <p:nvGrpSpPr>
            <p:cNvPr id="21" name="Group 137"/>
            <p:cNvGrpSpPr>
              <a:grpSpLocks/>
            </p:cNvGrpSpPr>
            <p:nvPr/>
          </p:nvGrpSpPr>
          <p:grpSpPr bwMode="auto">
            <a:xfrm>
              <a:off x="793" y="1525"/>
              <a:ext cx="1588" cy="1724"/>
              <a:chOff x="793" y="1525"/>
              <a:chExt cx="1588" cy="1724"/>
            </a:xfrm>
          </p:grpSpPr>
          <p:sp>
            <p:nvSpPr>
              <p:cNvPr id="119926" name="Line 91"/>
              <p:cNvSpPr>
                <a:spLocks noChangeShapeType="1"/>
              </p:cNvSpPr>
              <p:nvPr/>
            </p:nvSpPr>
            <p:spPr bwMode="auto">
              <a:xfrm>
                <a:off x="1701" y="3249"/>
                <a:ext cx="680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9927" name="Line 92"/>
              <p:cNvSpPr>
                <a:spLocks noChangeShapeType="1"/>
              </p:cNvSpPr>
              <p:nvPr/>
            </p:nvSpPr>
            <p:spPr bwMode="auto">
              <a:xfrm>
                <a:off x="793" y="1525"/>
                <a:ext cx="1588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" name="Line 127"/>
            <p:cNvSpPr>
              <a:spLocks noChangeShapeType="1"/>
            </p:cNvSpPr>
            <p:nvPr/>
          </p:nvSpPr>
          <p:spPr bwMode="auto">
            <a:xfrm>
              <a:off x="1565" y="2931"/>
              <a:ext cx="0" cy="18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" name="Line 125"/>
            <p:cNvSpPr>
              <a:spLocks noChangeShapeType="1"/>
            </p:cNvSpPr>
            <p:nvPr/>
          </p:nvSpPr>
          <p:spPr bwMode="auto">
            <a:xfrm>
              <a:off x="748" y="1616"/>
              <a:ext cx="771" cy="27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" name="Line 128"/>
            <p:cNvSpPr>
              <a:spLocks noChangeShapeType="1"/>
            </p:cNvSpPr>
            <p:nvPr/>
          </p:nvSpPr>
          <p:spPr bwMode="auto">
            <a:xfrm>
              <a:off x="793" y="3249"/>
              <a:ext cx="636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" name="Line 105"/>
            <p:cNvSpPr>
              <a:spLocks noChangeShapeType="1"/>
            </p:cNvSpPr>
            <p:nvPr/>
          </p:nvSpPr>
          <p:spPr bwMode="auto">
            <a:xfrm flipV="1">
              <a:off x="1292" y="2069"/>
              <a:ext cx="227" cy="273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" name="Line 133"/>
            <p:cNvSpPr>
              <a:spLocks noChangeShapeType="1"/>
            </p:cNvSpPr>
            <p:nvPr/>
          </p:nvSpPr>
          <p:spPr bwMode="auto">
            <a:xfrm>
              <a:off x="1292" y="2478"/>
              <a:ext cx="227" cy="27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9933" name="Line 89"/>
            <p:cNvSpPr>
              <a:spLocks noChangeShapeType="1"/>
            </p:cNvSpPr>
            <p:nvPr/>
          </p:nvSpPr>
          <p:spPr bwMode="auto">
            <a:xfrm flipV="1">
              <a:off x="1655" y="2478"/>
              <a:ext cx="181" cy="271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9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39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9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9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900" decel="100000" fill="hold"/>
                                        <p:tgtEl>
                                          <p:spTgt spid="3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9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39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39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9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9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39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9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9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9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39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9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9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9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9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3" dur="500"/>
                                        <p:tgtEl>
                                          <p:spTgt spid="39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8" dur="500"/>
                                        <p:tgtEl>
                                          <p:spTgt spid="39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3" dur="500"/>
                                        <p:tgtEl>
                                          <p:spTgt spid="39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9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39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41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1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900" decel="100000" fill="hold"/>
                                        <p:tgtEl>
                                          <p:spTgt spid="4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  <p:bldP spid="38913" grpId="1"/>
      <p:bldP spid="38964" grpId="0" animBg="1"/>
      <p:bldP spid="38961" grpId="0" animBg="1"/>
      <p:bldP spid="38962" grpId="0" animBg="1"/>
      <p:bldP spid="39017" grpId="0" animBg="1"/>
      <p:bldP spid="39043" grpId="0" animBg="1"/>
      <p:bldP spid="39045" grpId="0" animBg="1"/>
      <p:bldP spid="39035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44675"/>
            <a:ext cx="8029604" cy="151867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3400" dirty="0" smtClean="0">
                <a:solidFill>
                  <a:schemeClr val="bg1"/>
                </a:solidFill>
              </a:rPr>
              <a:t>Thanks for your listening!  </a:t>
            </a:r>
            <a:r>
              <a:rPr lang="en-US" altLang="zh-TW" sz="3400" dirty="0" smtClean="0">
                <a:solidFill>
                  <a:schemeClr val="bg1"/>
                </a:solidFill>
                <a:sym typeface="Wingdings" pitchFamily="2" charset="2"/>
              </a:rPr>
              <a:t></a:t>
            </a:r>
            <a:endParaRPr lang="fr-CA" sz="3400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57414" y="3605226"/>
            <a:ext cx="6400800" cy="175260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CA" sz="2400" dirty="0" smtClean="0">
              <a:solidFill>
                <a:srgbClr val="FFFF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15328" cy="989034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Introduction(6)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 each vertex we have 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We have a set  such that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and </a:t>
            </a:r>
            <a:endParaRPr lang="zh-TW" alt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 </a:t>
            </a:r>
            <a:endParaRPr lang="zh-TW" altLang="en-US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6" name="圖片 15" descr="圖片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571612"/>
            <a:ext cx="2029800" cy="603454"/>
          </a:xfrm>
          <a:prstGeom prst="rect">
            <a:avLst/>
          </a:prstGeom>
        </p:spPr>
      </p:pic>
      <p:pic>
        <p:nvPicPr>
          <p:cNvPr id="17" name="圖片 16" descr="圖片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2857496"/>
            <a:ext cx="3663393" cy="658314"/>
          </a:xfrm>
          <a:prstGeom prst="rect">
            <a:avLst/>
          </a:prstGeom>
        </p:spPr>
      </p:pic>
      <p:pic>
        <p:nvPicPr>
          <p:cNvPr id="18" name="圖片 17" descr="圖片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878" y="4071942"/>
            <a:ext cx="5951956" cy="798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127</Template>
  <TotalTime>2631</TotalTime>
  <Words>3776</Words>
  <Application>Microsoft Office PowerPoint</Application>
  <PresentationFormat>如螢幕大小 (4:3)</PresentationFormat>
  <Paragraphs>1916</Paragraphs>
  <Slides>84</Slides>
  <Notes>34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84</vt:i4>
      </vt:variant>
    </vt:vector>
  </HeadingPairs>
  <TitlesOfParts>
    <vt:vector size="86" baseType="lpstr">
      <vt:lpstr>127</vt:lpstr>
      <vt:lpstr>方程式</vt:lpstr>
      <vt:lpstr>Undirected Single-Source Shortest Paths with Positive Integer Weights in Linear Time</vt:lpstr>
      <vt:lpstr>Presenters</vt:lpstr>
      <vt:lpstr>Outline</vt:lpstr>
      <vt:lpstr>Introduction(1)</vt:lpstr>
      <vt:lpstr>Introduction(2)</vt:lpstr>
      <vt:lpstr>Introduction(3)</vt:lpstr>
      <vt:lpstr>投影片 7</vt:lpstr>
      <vt:lpstr>Introduction(5)</vt:lpstr>
      <vt:lpstr>Introduction(6)</vt:lpstr>
      <vt:lpstr>Introduction(7)</vt:lpstr>
      <vt:lpstr>Outline</vt:lpstr>
      <vt:lpstr>Preliminary(1)</vt:lpstr>
      <vt:lpstr>Preliminary(2)</vt:lpstr>
      <vt:lpstr>Preliminary(3)</vt:lpstr>
      <vt:lpstr>Outline</vt:lpstr>
      <vt:lpstr>Avoiding the Sorting Bottleneck(1)</vt:lpstr>
      <vt:lpstr>Avoiding the Sorting Bottleneck(2)</vt:lpstr>
      <vt:lpstr>Avoiding the Sorting Bottleneck(3)</vt:lpstr>
      <vt:lpstr>Avoiding the Sorting Bottleneck(4)</vt:lpstr>
      <vt:lpstr>Avoiding the Sorting Bottleneck(5)</vt:lpstr>
      <vt:lpstr>Avoiding the Sorting Bottleneck(6)</vt:lpstr>
      <vt:lpstr>Avoiding the Sorting Bottleneck(7)</vt:lpstr>
      <vt:lpstr>Outline</vt:lpstr>
      <vt:lpstr>Component Hierarchy(1)</vt:lpstr>
      <vt:lpstr>Component Hierarchy(2)</vt:lpstr>
      <vt:lpstr>Component Hierarchy(3)</vt:lpstr>
      <vt:lpstr>Component Hierarchy(4)</vt:lpstr>
      <vt:lpstr>Component Hierarchy(5)</vt:lpstr>
      <vt:lpstr>Component Hierarchy(6)</vt:lpstr>
      <vt:lpstr>Component Hierarchy(7)</vt:lpstr>
      <vt:lpstr>Component Hierarchy(8)</vt:lpstr>
      <vt:lpstr>Outline</vt:lpstr>
      <vt:lpstr>Visiting Minimal Vertices (1)</vt:lpstr>
      <vt:lpstr>Visiting Minimal Vertices (2)</vt:lpstr>
      <vt:lpstr>Visiting Minimal Vertices (3)</vt:lpstr>
      <vt:lpstr>Visiting Minimal Vertices (4)</vt:lpstr>
      <vt:lpstr>Visiting Minimal Vertices (5)</vt:lpstr>
      <vt:lpstr>Visiting Minimal Vertices (6)</vt:lpstr>
      <vt:lpstr>Outline</vt:lpstr>
      <vt:lpstr>Towards Linear Time (1)</vt:lpstr>
      <vt:lpstr>Towards Linear Time (2)</vt:lpstr>
      <vt:lpstr>Towards Linear Time (3)</vt:lpstr>
      <vt:lpstr>Towards Linear Time (4)</vt:lpstr>
      <vt:lpstr>Towards Linear Time (4)</vt:lpstr>
      <vt:lpstr>投影片 45</vt:lpstr>
      <vt:lpstr>投影片 46</vt:lpstr>
      <vt:lpstr>投影片 47</vt:lpstr>
      <vt:lpstr>投影片 48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(4)</vt:lpstr>
      <vt:lpstr>Towards Linear Time (5)</vt:lpstr>
      <vt:lpstr>Outline</vt:lpstr>
      <vt:lpstr>The Component Tree(1)</vt:lpstr>
      <vt:lpstr>The Component Tree(2)</vt:lpstr>
      <vt:lpstr>The Component Tree(3)</vt:lpstr>
      <vt:lpstr>The Component Tree(4)</vt:lpstr>
      <vt:lpstr>The Component Tree(5)</vt:lpstr>
      <vt:lpstr>Thanks for your listening!  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swallow0130</dc:creator>
  <cp:lastModifiedBy>swallow</cp:lastModifiedBy>
  <cp:revision>281</cp:revision>
  <dcterms:created xsi:type="dcterms:W3CDTF">2009-05-18T01:59:48Z</dcterms:created>
  <dcterms:modified xsi:type="dcterms:W3CDTF">2009-06-10T17:02:04Z</dcterms:modified>
</cp:coreProperties>
</file>