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05"/>
  </p:notesMasterIdLst>
  <p:sldIdLst>
    <p:sldId id="256" r:id="rId6"/>
    <p:sldId id="348" r:id="rId7"/>
    <p:sldId id="349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71" r:id="rId16"/>
    <p:sldId id="268" r:id="rId17"/>
    <p:sldId id="267" r:id="rId18"/>
    <p:sldId id="260" r:id="rId19"/>
    <p:sldId id="265" r:id="rId20"/>
    <p:sldId id="266" r:id="rId21"/>
    <p:sldId id="281" r:id="rId22"/>
    <p:sldId id="269" r:id="rId23"/>
    <p:sldId id="270" r:id="rId24"/>
    <p:sldId id="272" r:id="rId25"/>
    <p:sldId id="273" r:id="rId26"/>
    <p:sldId id="278" r:id="rId27"/>
    <p:sldId id="274" r:id="rId28"/>
    <p:sldId id="275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51" r:id="rId96"/>
    <p:sldId id="352" r:id="rId97"/>
    <p:sldId id="347" r:id="rId98"/>
    <p:sldId id="353" r:id="rId99"/>
    <p:sldId id="355" r:id="rId100"/>
    <p:sldId id="354" r:id="rId101"/>
    <p:sldId id="356" r:id="rId102"/>
    <p:sldId id="357" r:id="rId103"/>
    <p:sldId id="358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1" autoAdjust="0"/>
    <p:restoredTop sz="94660"/>
  </p:normalViewPr>
  <p:slideViewPr>
    <p:cSldViewPr>
      <p:cViewPr>
        <p:scale>
          <a:sx n="75" d="100"/>
          <a:sy n="75" d="100"/>
        </p:scale>
        <p:origin x="-40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viewProps" Target="viewProps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ableStyles" Target="tableStyle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3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33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3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60AA-0067-409A-96E2-8B66D0BAAE7E}" type="datetimeFigureOut">
              <a:rPr lang="zh-TW" altLang="en-US" smtClean="0"/>
              <a:pPr/>
              <a:t>2009-05-25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9671C-619F-4086-9852-BA1807BEC2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622F4F1-9BAA-4B92-B160-11D1CDFABE15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4813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9E5D2B9-D4AC-4C43-8F9B-D108BB8E74AA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B19F-E57D-4CF3-B185-640A770275C0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21C69F4-9612-436A-A7A5-71756801D649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50180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A8AE9F-BB74-4E7E-A035-0FA9B8DD4256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6BBE6C-B309-4CBE-B858-545F3BFE5C9E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5222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6F675A5-8583-4009-A743-2A791F2BF5D7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370D59A-5E99-4168-9A18-2A41FAEBE054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5632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CFA49E4-5D83-4DDE-B6B3-057BB14F8AE0}" type="slidenum">
              <a:rPr kumimoji="1" lang="en-US" altLang="zh-TW" sz="1200" kern="1200">
                <a:solidFill>
                  <a:prstClr val="black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kumimoji="1" lang="en-US" altLang="zh-TW" sz="1200" kern="1200">
              <a:solidFill>
                <a:prstClr val="black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8582A-D19C-49C6-89DC-8EB53D80B77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8B2EB-F563-4F06-BCAB-2133DD9E50A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A1CAC-4932-46F1-950E-80A1ADEA8AB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CC5FCCB-41AC-4C77-A037-1E5B70049CBC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E9CB395-C14B-4071-BC6C-C48C0A737D51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CB66E9C-0074-409E-BE49-380C8F46C286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A0EE0D-A5A4-4231-8FB4-4A0B07DF269A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1CEC2B0-336E-4088-9676-10F8C1DF5CA7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990C7F5-2BA6-4654-88F6-DC514D93C5D2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68E2C7F-B8CC-4809-AA2D-60841E14181A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A26266-EFB6-4B22-B338-DBDD23168463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855E5-5806-4295-83A1-E3AF8C6E770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C8BBD40-D376-4142-9E9A-9C679A13AD73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4383F7-CD24-4CF1-9F22-33337E029885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24258FF-8688-4C1A-835C-F1070FC77E3A}" type="slidenum">
              <a:rPr kumimoji="1" lang="en-US" altLang="zh-TW" sz="1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BED220B-2A4F-42F5-9F72-BB6352C10F36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092BA76-DE05-4277-8020-4973822FC642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C274CDC-FA6D-4DF8-8480-2D4FE3FE15B7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BF4921E-81EB-4B39-8EAF-A6AEC7D03FE6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15B69E3-56F3-4AC2-A1BF-EAA8FE5E5A25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43D3DF0-136A-4CEB-9328-4ABE4B9F0D5B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6B4716E-830E-4BAC-AA76-3FBFC8A1AE38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0935941-1C2D-4D6D-937A-00761914D245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BC4DBB0-8579-4656-B41F-4BF317BAAD48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5FBDC8F-A213-4B37-8646-EDE3C6F34218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0F32855-328B-42BA-B5BD-AF1D795726A6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1E74EE-96F5-4C3A-8BF5-EA9E2EDEC5AF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DE85F6E-76D5-4BCD-A83C-0FF7058405F1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C940DD8-3C69-497F-A46B-D3C71BC3D680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743D0-246F-43D0-9F0F-B7D2ABE5959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8F76D7C-16A0-4D01-AE52-C6C8F34690D9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87F3932-1575-4A40-A65D-5D8BE76A8402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F75F72F-3012-42C2-8057-6C3FDC0FAA92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616215B-628B-410E-A67A-8C4E1E33C75A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039E20D-5182-4F99-9BBD-34090C9F6D9B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856B450-4D66-4274-8DBF-6AF96B211223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C4849E9-18E9-46E3-A768-5327F48ECD81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290963A-7846-408B-A731-D4446742481F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4C7468C-31FC-46B9-8264-F92822504B1F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77967EC-10A0-4FC5-A88C-581F7F0FCBE0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CE904CF-B301-440C-B4E2-69FC3EDE477C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DB9C85-B0B9-49CB-BB6C-BEB35AE492D3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C06A2A8-9A20-441C-A454-289140CED4E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C4EC219-26E4-48D7-9CAC-2D9084C205DE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C818FE7-EC41-40C9-AAA7-72393132D8C8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F5672FD-6E5F-47FB-8C19-2B5C38D9AD78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533B14C-3BA1-40A1-BB5C-F316EE7C1BC0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51040E4-AB99-4533-AC93-3CD044765D51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08EAD15-F1BA-49B9-B493-04CD0D9C8CB8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B26086C-085E-478E-B364-D20DD77E7010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0ABB8-70FF-46D1-ACAD-87CF0EAAB8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A56F3D8-8E50-489D-A61B-4B7F29599E10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3DAE89D-E0C9-4966-BE14-09BA28EC1543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537A87C-E298-4A42-A56F-DC7AF7D9052C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0757089-417E-48A9-BE45-5C93FB60CC2F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D36093A-B4CF-492C-9DB4-2B52419117F0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B8BF483-BEC7-4775-AA9A-2962A9FE2323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5FB0A4F-341B-4B54-89F9-B06EC6592CF9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BABA1E8-CC83-462A-B785-CE3A44CBA830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920F66B-AA61-4A99-B332-856405B6AEF2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>
                <a:defRPr/>
              </a:pPr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4449D9C-5FAD-4CA9-8DE2-F9C4901A38F5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>
                <a:defRPr/>
              </a:pPr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C5F10-0ACF-4AC5-AC3B-1F4305E7B4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F35BF4A-2730-46C2-98D5-8592C8466E5D}" type="datetimeFigureOut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‹#›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58D39-A526-4CB1-AC6F-6AC87821F83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5A8A5-EA2D-42A5-84A0-A0CBA6DAAEC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4042C-531C-42EE-ABFE-FCFF42E0859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8CF50-8F53-4A71-ABC7-A63C3D32394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TW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A37AB6-41AF-4555-95BB-C4A38450908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4FA958D-380F-4FF7-BF0B-875723138AAF}" type="slidenum"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FB071853-2EE8-41DA-8BF5-2AC398AD39DF}" type="datetimeFigureOut">
              <a:rPr lang="zh-TW" alt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rtl="0">
                <a:defRPr/>
              </a:pPr>
              <a:t>2009-05-25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559D3F29-0031-4ADA-BA18-02E71865C820}" type="slidenum">
              <a:rPr lang="zh-TW" alt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rtl="0">
                <a:defRPr/>
              </a:pPr>
              <a:t>‹#›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162CC5AE-6B59-403F-BFD4-2C1771C36124}" type="datetimeFigureOut">
              <a:rPr lang="zh-TW" alt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rtl="0">
                <a:defRPr/>
              </a:pPr>
              <a:t>2009-05-25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22638B07-8E5C-4FD3-A64A-C0D736288940}" type="slidenum">
              <a:rPr lang="zh-TW" alt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rtl="0">
                <a:defRPr/>
              </a:pPr>
              <a:t>‹#›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F35BF4A-2730-46C2-98D5-8592C8466E5D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rtl="0"/>
              <a:t>2009-05-25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0712426-3D4D-463C-84B9-2655A6692C8D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rtl="0"/>
              <a:t>‹#›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png"/><Relationship Id="rId15" Type="http://schemas.openxmlformats.org/officeDocument/2006/relationships/image" Target="../media/image53.wmf"/><Relationship Id="rId10" Type="http://schemas.openxmlformats.org/officeDocument/2006/relationships/image" Target="../media/image65.png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2.wmf"/><Relationship Id="rId7" Type="http://schemas.openxmlformats.org/officeDocument/2006/relationships/image" Target="../media/image7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10" Type="http://schemas.openxmlformats.org/officeDocument/2006/relationships/image" Target="../media/image74.wmf"/><Relationship Id="rId4" Type="http://schemas.openxmlformats.org/officeDocument/2006/relationships/image" Target="../media/image63.wmf"/><Relationship Id="rId9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6.png"/><Relationship Id="rId18" Type="http://schemas.openxmlformats.org/officeDocument/2006/relationships/image" Target="../media/image54.wmf"/><Relationship Id="rId3" Type="http://schemas.openxmlformats.org/officeDocument/2006/relationships/image" Target="../media/image62.wmf"/><Relationship Id="rId7" Type="http://schemas.openxmlformats.org/officeDocument/2006/relationships/image" Target="../media/image73.png"/><Relationship Id="rId12" Type="http://schemas.openxmlformats.org/officeDocument/2006/relationships/image" Target="../media/image66.wmf"/><Relationship Id="rId17" Type="http://schemas.openxmlformats.org/officeDocument/2006/relationships/image" Target="../media/image65.png"/><Relationship Id="rId2" Type="http://schemas.openxmlformats.org/officeDocument/2006/relationships/image" Target="../media/image61.wmf"/><Relationship Id="rId16" Type="http://schemas.openxmlformats.org/officeDocument/2006/relationships/image" Target="../media/image7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wmf"/><Relationship Id="rId11" Type="http://schemas.openxmlformats.org/officeDocument/2006/relationships/image" Target="../media/image64.wmf"/><Relationship Id="rId5" Type="http://schemas.openxmlformats.org/officeDocument/2006/relationships/image" Target="../media/image53.wmf"/><Relationship Id="rId15" Type="http://schemas.openxmlformats.org/officeDocument/2006/relationships/image" Target="../media/image78.wmf"/><Relationship Id="rId10" Type="http://schemas.openxmlformats.org/officeDocument/2006/relationships/image" Target="../media/image75.png"/><Relationship Id="rId4" Type="http://schemas.openxmlformats.org/officeDocument/2006/relationships/image" Target="../media/image63.wmf"/><Relationship Id="rId9" Type="http://schemas.openxmlformats.org/officeDocument/2006/relationships/image" Target="../media/image67.wmf"/><Relationship Id="rId1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9.wmf"/><Relationship Id="rId3" Type="http://schemas.openxmlformats.org/officeDocument/2006/relationships/image" Target="../media/image72.wmf"/><Relationship Id="rId7" Type="http://schemas.openxmlformats.org/officeDocument/2006/relationships/image" Target="../media/image79.wmf"/><Relationship Id="rId12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wmf"/><Relationship Id="rId11" Type="http://schemas.openxmlformats.org/officeDocument/2006/relationships/image" Target="../media/image57.wmf"/><Relationship Id="rId5" Type="http://schemas.openxmlformats.org/officeDocument/2006/relationships/image" Target="../media/image77.png"/><Relationship Id="rId15" Type="http://schemas.openxmlformats.org/officeDocument/2006/relationships/image" Target="../media/image80.wmf"/><Relationship Id="rId10" Type="http://schemas.openxmlformats.org/officeDocument/2006/relationships/image" Target="../media/image63.wmf"/><Relationship Id="rId4" Type="http://schemas.openxmlformats.org/officeDocument/2006/relationships/image" Target="../media/image76.png"/><Relationship Id="rId9" Type="http://schemas.openxmlformats.org/officeDocument/2006/relationships/image" Target="../media/image54.wmf"/><Relationship Id="rId1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2.wmf"/><Relationship Id="rId7" Type="http://schemas.openxmlformats.org/officeDocument/2006/relationships/image" Target="../media/image83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wmf"/><Relationship Id="rId5" Type="http://schemas.openxmlformats.org/officeDocument/2006/relationships/image" Target="../media/image61.wmf"/><Relationship Id="rId4" Type="http://schemas.openxmlformats.org/officeDocument/2006/relationships/image" Target="../media/image6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3.wmf"/><Relationship Id="rId7" Type="http://schemas.openxmlformats.org/officeDocument/2006/relationships/image" Target="../media/image8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wmf"/><Relationship Id="rId5" Type="http://schemas.openxmlformats.org/officeDocument/2006/relationships/image" Target="../media/image61.wmf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91.png"/><Relationship Id="rId18" Type="http://schemas.openxmlformats.org/officeDocument/2006/relationships/image" Target="../media/image66.wmf"/><Relationship Id="rId3" Type="http://schemas.openxmlformats.org/officeDocument/2006/relationships/image" Target="../media/image64.wmf"/><Relationship Id="rId21" Type="http://schemas.openxmlformats.org/officeDocument/2006/relationships/image" Target="../media/image78.wmf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17" Type="http://schemas.openxmlformats.org/officeDocument/2006/relationships/image" Target="../media/image65.png"/><Relationship Id="rId2" Type="http://schemas.openxmlformats.org/officeDocument/2006/relationships/image" Target="../media/image61.wmf"/><Relationship Id="rId16" Type="http://schemas.openxmlformats.org/officeDocument/2006/relationships/image" Target="../media/image63.wmf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wmf"/><Relationship Id="rId11" Type="http://schemas.openxmlformats.org/officeDocument/2006/relationships/image" Target="../media/image89.png"/><Relationship Id="rId24" Type="http://schemas.openxmlformats.org/officeDocument/2006/relationships/image" Target="../media/image74.wmf"/><Relationship Id="rId5" Type="http://schemas.openxmlformats.org/officeDocument/2006/relationships/image" Target="../media/image68.wmf"/><Relationship Id="rId15" Type="http://schemas.openxmlformats.org/officeDocument/2006/relationships/image" Target="../media/image62.wmf"/><Relationship Id="rId23" Type="http://schemas.openxmlformats.org/officeDocument/2006/relationships/image" Target="../media/image72.wmf"/><Relationship Id="rId10" Type="http://schemas.openxmlformats.org/officeDocument/2006/relationships/image" Target="../media/image88.png"/><Relationship Id="rId19" Type="http://schemas.openxmlformats.org/officeDocument/2006/relationships/image" Target="../media/image76.png"/><Relationship Id="rId4" Type="http://schemas.openxmlformats.org/officeDocument/2006/relationships/image" Target="../media/image67.wmf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7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62.wmf"/><Relationship Id="rId21" Type="http://schemas.openxmlformats.org/officeDocument/2006/relationships/image" Target="../media/image76.png"/><Relationship Id="rId7" Type="http://schemas.openxmlformats.org/officeDocument/2006/relationships/image" Target="../media/image66.wmf"/><Relationship Id="rId12" Type="http://schemas.openxmlformats.org/officeDocument/2006/relationships/image" Target="../media/image73.png"/><Relationship Id="rId17" Type="http://schemas.openxmlformats.org/officeDocument/2006/relationships/image" Target="../media/image91.png"/><Relationship Id="rId2" Type="http://schemas.openxmlformats.org/officeDocument/2006/relationships/image" Target="../media/image61.wmf"/><Relationship Id="rId16" Type="http://schemas.openxmlformats.org/officeDocument/2006/relationships/image" Target="../media/image90.png"/><Relationship Id="rId20" Type="http://schemas.openxmlformats.org/officeDocument/2006/relationships/image" Target="../media/image7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86.png"/><Relationship Id="rId24" Type="http://schemas.openxmlformats.org/officeDocument/2006/relationships/image" Target="../media/image79.wmf"/><Relationship Id="rId5" Type="http://schemas.openxmlformats.org/officeDocument/2006/relationships/image" Target="../media/image64.wmf"/><Relationship Id="rId15" Type="http://schemas.openxmlformats.org/officeDocument/2006/relationships/image" Target="../media/image89.png"/><Relationship Id="rId23" Type="http://schemas.openxmlformats.org/officeDocument/2006/relationships/image" Target="../media/image78.wmf"/><Relationship Id="rId10" Type="http://schemas.openxmlformats.org/officeDocument/2006/relationships/image" Target="../media/image69.wmf"/><Relationship Id="rId19" Type="http://schemas.openxmlformats.org/officeDocument/2006/relationships/image" Target="../media/image72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Relationship Id="rId14" Type="http://schemas.openxmlformats.org/officeDocument/2006/relationships/image" Target="../media/image88.png"/><Relationship Id="rId22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62.wmf"/><Relationship Id="rId7" Type="http://schemas.openxmlformats.org/officeDocument/2006/relationships/image" Target="../media/image69.wmf"/><Relationship Id="rId12" Type="http://schemas.openxmlformats.org/officeDocument/2006/relationships/image" Target="../media/image89.png"/><Relationship Id="rId2" Type="http://schemas.openxmlformats.org/officeDocument/2006/relationships/image" Target="../media/image61.wmf"/><Relationship Id="rId16" Type="http://schemas.openxmlformats.org/officeDocument/2006/relationships/image" Target="../media/image9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wmf"/><Relationship Id="rId11" Type="http://schemas.openxmlformats.org/officeDocument/2006/relationships/image" Target="../media/image88.png"/><Relationship Id="rId5" Type="http://schemas.openxmlformats.org/officeDocument/2006/relationships/image" Target="../media/image66.wmf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64.wmf"/><Relationship Id="rId9" Type="http://schemas.openxmlformats.org/officeDocument/2006/relationships/image" Target="../media/image73.png"/><Relationship Id="rId1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4.wmf"/><Relationship Id="rId7" Type="http://schemas.openxmlformats.org/officeDocument/2006/relationships/image" Target="../media/image94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wmf"/><Relationship Id="rId11" Type="http://schemas.openxmlformats.org/officeDocument/2006/relationships/image" Target="../media/image79.wmf"/><Relationship Id="rId5" Type="http://schemas.openxmlformats.org/officeDocument/2006/relationships/image" Target="../media/image55.wmf"/><Relationship Id="rId10" Type="http://schemas.openxmlformats.org/officeDocument/2006/relationships/image" Target="../media/image78.wmf"/><Relationship Id="rId4" Type="http://schemas.openxmlformats.org/officeDocument/2006/relationships/image" Target="../media/image75.png"/><Relationship Id="rId9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wmf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79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image" Target="../media/image56.wmf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79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image" Target="../media/image56.wmf"/><Relationship Id="rId4" Type="http://schemas.openxmlformats.org/officeDocument/2006/relationships/image" Target="../media/image6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79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image" Target="../media/image56.wmf"/><Relationship Id="rId4" Type="http://schemas.openxmlformats.org/officeDocument/2006/relationships/image" Target="../media/image6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79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image" Target="../media/image56.wmf"/><Relationship Id="rId4" Type="http://schemas.openxmlformats.org/officeDocument/2006/relationships/image" Target="../media/image6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61.wmf"/><Relationship Id="rId7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79.wmf"/><Relationship Id="rId4" Type="http://schemas.openxmlformats.org/officeDocument/2006/relationships/image" Target="../media/image64.wmf"/><Relationship Id="rId9" Type="http://schemas.openxmlformats.org/officeDocument/2006/relationships/image" Target="../media/image5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64.wmf"/><Relationship Id="rId7" Type="http://schemas.openxmlformats.org/officeDocument/2006/relationships/image" Target="../media/image78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4.png"/><Relationship Id="rId7" Type="http://schemas.openxmlformats.org/officeDocument/2006/relationships/image" Target="../media/image55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11" Type="http://schemas.openxmlformats.org/officeDocument/2006/relationships/image" Target="../media/image79.wmf"/><Relationship Id="rId5" Type="http://schemas.openxmlformats.org/officeDocument/2006/relationships/image" Target="../media/image64.wmf"/><Relationship Id="rId10" Type="http://schemas.openxmlformats.org/officeDocument/2006/relationships/image" Target="../media/image78.wmf"/><Relationship Id="rId4" Type="http://schemas.openxmlformats.org/officeDocument/2006/relationships/image" Target="../media/image61.wmf"/><Relationship Id="rId9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80.wmf"/><Relationship Id="rId3" Type="http://schemas.openxmlformats.org/officeDocument/2006/relationships/image" Target="../media/image77.png"/><Relationship Id="rId7" Type="http://schemas.openxmlformats.org/officeDocument/2006/relationships/image" Target="../media/image54.wmf"/><Relationship Id="rId12" Type="http://schemas.openxmlformats.org/officeDocument/2006/relationships/image" Target="../media/image6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59.wmf"/><Relationship Id="rId5" Type="http://schemas.openxmlformats.org/officeDocument/2006/relationships/image" Target="../media/image79.wmf"/><Relationship Id="rId15" Type="http://schemas.openxmlformats.org/officeDocument/2006/relationships/image" Target="../media/image55.wmf"/><Relationship Id="rId10" Type="http://schemas.openxmlformats.org/officeDocument/2006/relationships/image" Target="../media/image58.wmf"/><Relationship Id="rId4" Type="http://schemas.openxmlformats.org/officeDocument/2006/relationships/image" Target="../media/image78.wmf"/><Relationship Id="rId9" Type="http://schemas.openxmlformats.org/officeDocument/2006/relationships/image" Target="../media/image57.wmf"/><Relationship Id="rId14" Type="http://schemas.openxmlformats.org/officeDocument/2006/relationships/image" Target="../media/image56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3600" dirty="0" smtClean="0"/>
              <a:t>Faster Swap Edge Computation in Minimum Diameter Spanning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Beat </a:t>
            </a:r>
            <a:r>
              <a:rPr lang="en-US" dirty="0" err="1" smtClean="0"/>
              <a:t>Gfeller</a:t>
            </a:r>
            <a:endParaRPr lang="en-US" dirty="0" smtClean="0"/>
          </a:p>
          <a:p>
            <a:pPr eaLnBrk="1" hangingPunct="1"/>
            <a:r>
              <a:rPr lang="en-US" altLang="zh-TW" dirty="0" smtClean="0"/>
              <a:t>ESA 2008</a:t>
            </a:r>
          </a:p>
          <a:p>
            <a:pPr eaLnBrk="1" hangingPunct="1"/>
            <a:r>
              <a:rPr lang="en-US" altLang="zh-TW" sz="1800" dirty="0" smtClean="0"/>
              <a:t>Presenters: </a:t>
            </a:r>
            <a:r>
              <a:rPr lang="zh-TW" altLang="en-US" sz="1800" dirty="0" smtClean="0"/>
              <a:t>陳鵬仁 張凱崴 余相甫 徐國鐘 鄒承孝 沈 定 陳學毅</a:t>
            </a:r>
            <a:endParaRPr lang="zh-TW" altLang="zh-TW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Terminology (Cont.)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 spanning tree of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: longest path 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altLang="zh-TW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in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  : longest path in 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Best swap edge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With respect to diameter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Minimize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08075" y="2057400"/>
          <a:ext cx="4683125" cy="685800"/>
        </p:xfrm>
        <a:graphic>
          <a:graphicData uri="http://schemas.openxmlformats.org/presentationml/2006/ole">
            <p:oleObj spid="_x0000_s20482" name="Equation" r:id="rId3" imgW="1574800" imgH="228600" progId="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524000" y="3078163"/>
          <a:ext cx="609600" cy="552450"/>
        </p:xfrm>
        <a:graphic>
          <a:graphicData uri="http://schemas.openxmlformats.org/presentationml/2006/ole">
            <p:oleObj spid="_x0000_s20483" name="Equation" r:id="rId4" imgW="254000" imgH="228600" progId="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477963" y="3641725"/>
          <a:ext cx="1189037" cy="584200"/>
        </p:xfrm>
        <a:graphic>
          <a:graphicData uri="http://schemas.openxmlformats.org/presentationml/2006/ole">
            <p:oleObj spid="_x0000_s20484" name="Equation" r:id="rId5" imgW="495000" imgH="241200" progId="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029200" y="3638550"/>
          <a:ext cx="609600" cy="552450"/>
        </p:xfrm>
        <a:graphic>
          <a:graphicData uri="http://schemas.openxmlformats.org/presentationml/2006/ole">
            <p:oleObj spid="_x0000_s20485" name="Equation" r:id="rId6" imgW="254000" imgH="228600" progId="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6019800" y="3105150"/>
          <a:ext cx="609600" cy="552450"/>
        </p:xfrm>
        <a:graphic>
          <a:graphicData uri="http://schemas.openxmlformats.org/presentationml/2006/ole">
            <p:oleObj spid="_x0000_s20486" name="Equation" r:id="rId7" imgW="254000" imgH="228600" progId="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419600" y="2679700"/>
          <a:ext cx="884238" cy="368300"/>
        </p:xfrm>
        <a:graphic>
          <a:graphicData uri="http://schemas.openxmlformats.org/presentationml/2006/ole">
            <p:oleObj spid="_x0000_s20487" name="Equation" r:id="rId8" imgW="368300" imgH="152400" progId="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046413" y="5243513"/>
          <a:ext cx="1433512" cy="582612"/>
        </p:xfrm>
        <a:graphic>
          <a:graphicData uri="http://schemas.openxmlformats.org/presentationml/2006/ole">
            <p:oleObj spid="_x0000_s20488" name="Equation" r:id="rId9" imgW="59688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Terminology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dirty="0" smtClean="0">
              <a:latin typeface="Euclid Math One" pitchFamily="18" charset="2"/>
              <a:cs typeface="Times New Roman" pitchFamily="18" charset="0"/>
            </a:endParaRP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Length of longest path starts from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node on 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closest 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Could be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itself</a:t>
            </a:r>
          </a:p>
          <a:p>
            <a:pPr eaLnBrk="1" hangingPunct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nca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Nearest common ancestor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Terminology (conclude)</a:t>
            </a: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4008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Formal Problem Definition: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What we are given : </a:t>
            </a:r>
          </a:p>
          <a:p>
            <a:pPr lvl="1" eaLnBrk="1" hangingPunct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: two edge connected simple graph</a:t>
            </a:r>
          </a:p>
          <a:p>
            <a:pPr lvl="1" eaLnBrk="1" hangingPunct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: a MDST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lvl="1" eaLnBrk="1" hangingPunct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: a diameter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Objective: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Find best swap edge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519613" y="4724400"/>
          <a:ext cx="2719387" cy="490538"/>
        </p:xfrm>
        <a:graphic>
          <a:graphicData uri="http://schemas.openxmlformats.org/presentationml/2006/ole">
            <p:oleObj spid="_x0000_s23554" name="Equation" r:id="rId3" imgW="11303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ABS: Previous Results 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Hassin, et al. (1997) find MDST in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Nardelli, et al. (2001)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Best swap tree diameter &lt;= 5/2 diameter of entirely adjust tree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Ito, et al. (2005)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Time: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Space: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511425" y="5132388"/>
          <a:ext cx="1374775" cy="582612"/>
        </p:xfrm>
        <a:graphic>
          <a:graphicData uri="http://schemas.openxmlformats.org/presentationml/2006/ole">
            <p:oleObj spid="_x0000_s24578" name="Equation" r:id="rId3" imgW="571500" imgH="241300" progId="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590800" y="5788025"/>
          <a:ext cx="915988" cy="460375"/>
        </p:xfrm>
        <a:graphic>
          <a:graphicData uri="http://schemas.openxmlformats.org/presentationml/2006/ole">
            <p:oleObj spid="_x0000_s24579" name="Equation" r:id="rId4" imgW="381000" imgH="190500" progId="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752600" y="2590800"/>
          <a:ext cx="2603500" cy="571500"/>
        </p:xfrm>
        <a:graphic>
          <a:graphicData uri="http://schemas.openxmlformats.org/presentationml/2006/ole">
            <p:oleObj spid="_x0000_s24580" name="Equation" r:id="rId5" imgW="10414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cs typeface="Arial" pitchFamily="34" charset="0"/>
              </a:rPr>
              <a:t>Main Result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Solving ABS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Time :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Space: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Compare to Ito, et al.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Better when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is smaller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509838" y="2590800"/>
          <a:ext cx="1833562" cy="490538"/>
        </p:xfrm>
        <a:graphic>
          <a:graphicData uri="http://schemas.openxmlformats.org/presentationml/2006/ole">
            <p:oleObj spid="_x0000_s25602" name="Equation" r:id="rId3" imgW="762000" imgH="203200" progId="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743200" y="3138488"/>
          <a:ext cx="917575" cy="460375"/>
        </p:xfrm>
        <a:graphic>
          <a:graphicData uri="http://schemas.openxmlformats.org/presentationml/2006/ole">
            <p:oleObj spid="_x0000_s25603" name="Equation" r:id="rId4" imgW="381000" imgH="190500" progId="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676400" y="4640263"/>
          <a:ext cx="2047875" cy="1074737"/>
        </p:xfrm>
        <a:graphic>
          <a:graphicData uri="http://schemas.openxmlformats.org/presentationml/2006/ole">
            <p:oleObj spid="_x0000_s25604" name="Equation" r:id="rId5" imgW="850900" imgH="444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cs typeface="Arial" pitchFamily="34" charset="0"/>
              </a:rPr>
              <a:t>Main Idea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Find candidate             , and evaluate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Quality of a swap edge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lvl="2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Present by me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Case1:</a:t>
            </a:r>
          </a:p>
          <a:p>
            <a:pPr lvl="2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Diameter edges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Case2:</a:t>
            </a:r>
          </a:p>
          <a:p>
            <a:pPr lvl="2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Non-diameter edges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67000" y="3581400"/>
          <a:ext cx="1406525" cy="460375"/>
        </p:xfrm>
        <a:graphic>
          <a:graphicData uri="http://schemas.openxmlformats.org/presentationml/2006/ole">
            <p:oleObj spid="_x0000_s26626" name="Equation" r:id="rId3" imgW="584200" imgH="190500" progId="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708275" y="4495800"/>
          <a:ext cx="1406525" cy="460375"/>
        </p:xfrm>
        <a:graphic>
          <a:graphicData uri="http://schemas.openxmlformats.org/presentationml/2006/ole">
            <p:oleObj spid="_x0000_s26627" name="Equation" r:id="rId4" imgW="584200" imgH="190500" progId="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505200" y="2057400"/>
          <a:ext cx="1463675" cy="490538"/>
        </p:xfrm>
        <a:graphic>
          <a:graphicData uri="http://schemas.openxmlformats.org/presentationml/2006/ole">
            <p:oleObj spid="_x0000_s26628" name="Equation" r:id="rId5" imgW="6096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>Quality of Swap Edge </a:t>
            </a:r>
          </a:p>
        </p:txBody>
      </p:sp>
      <p:sp>
        <p:nvSpPr>
          <p:cNvPr id="27654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26670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Calculate                 efficiently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Calculate            efficiently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Calculate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efficiently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Calculate                            efficiently              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889250" y="2100263"/>
          <a:ext cx="1438275" cy="582612"/>
        </p:xfrm>
        <a:graphic>
          <a:graphicData uri="http://schemas.openxmlformats.org/presentationml/2006/ole">
            <p:oleObj spid="_x0000_s27650" name="Equation" r:id="rId3" imgW="596880" imgH="241200" progId="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846388" y="2667000"/>
          <a:ext cx="917575" cy="552450"/>
        </p:xfrm>
        <a:graphic>
          <a:graphicData uri="http://schemas.openxmlformats.org/presentationml/2006/ole">
            <p:oleObj spid="_x0000_s27651" name="Equation" r:id="rId4" imgW="381000" imgH="228600" progId="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819400" y="3810000"/>
          <a:ext cx="2665413" cy="514350"/>
        </p:xfrm>
        <a:graphic>
          <a:graphicData uri="http://schemas.openxmlformats.org/presentationml/2006/ole">
            <p:oleObj spid="_x0000_s27652" name="Equation" r:id="rId5" imgW="10541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Lemma 1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Proof: 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If             does not contains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 is a diameter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We will focus on          from now</a:t>
            </a:r>
          </a:p>
          <a:p>
            <a:pPr lvl="1" eaLnBrk="1" hangingPunct="1"/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Consider paths contain </a:t>
            </a:r>
            <a:r>
              <a:rPr lang="en-US" altLang="zh-TW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only 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095375" y="2057400"/>
          <a:ext cx="3781425" cy="563563"/>
        </p:xfrm>
        <a:graphic>
          <a:graphicData uri="http://schemas.openxmlformats.org/presentationml/2006/ole">
            <p:oleObj spid="_x0000_s28674" name="Equation" r:id="rId3" imgW="1371600" imgH="203200" progId="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709738" y="2574925"/>
          <a:ext cx="5494337" cy="654050"/>
        </p:xfrm>
        <a:graphic>
          <a:graphicData uri="http://schemas.openxmlformats.org/presentationml/2006/ole">
            <p:oleObj spid="_x0000_s28675" name="Equation" r:id="rId4" imgW="2031840" imgH="241200" progId="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806575" y="3643314"/>
          <a:ext cx="1089025" cy="531813"/>
        </p:xfrm>
        <a:graphic>
          <a:graphicData uri="http://schemas.openxmlformats.org/presentationml/2006/ole">
            <p:oleObj spid="_x0000_s28676" name="Equation" r:id="rId5" imgW="495000" imgH="241200" progId="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886200" y="4724400"/>
          <a:ext cx="965200" cy="581025"/>
        </p:xfrm>
        <a:graphic>
          <a:graphicData uri="http://schemas.openxmlformats.org/presentationml/2006/ole">
            <p:oleObj spid="_x0000_s28677" name="Equation" r:id="rId6" imgW="3810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29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contains three parts </a:t>
            </a:r>
            <a:endParaRPr lang="en-US" altLang="zh-TW" i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: 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itself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        : a longest path start from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        : a longest path start from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Calculate  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00" y="838200"/>
          <a:ext cx="1371600" cy="825500"/>
        </p:xfrm>
        <a:graphic>
          <a:graphicData uri="http://schemas.openxmlformats.org/presentationml/2006/ole">
            <p:oleObj spid="_x0000_s29698" name="Equation" r:id="rId3" imgW="381000" imgH="228600" progId="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143000" y="2695575"/>
          <a:ext cx="965200" cy="581025"/>
        </p:xfrm>
        <a:graphic>
          <a:graphicData uri="http://schemas.openxmlformats.org/presentationml/2006/ole">
            <p:oleObj spid="_x0000_s29699" name="Equation" r:id="rId4" imgW="381000" imgH="228600" progId="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106488" y="2038350"/>
          <a:ext cx="1751012" cy="598488"/>
        </p:xfrm>
        <a:graphic>
          <a:graphicData uri="http://schemas.openxmlformats.org/presentationml/2006/ole">
            <p:oleObj spid="_x0000_s29700" name="Equation" r:id="rId5" imgW="596900" imgH="203200" progId="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749550" y="4754563"/>
          <a:ext cx="4356100" cy="598487"/>
        </p:xfrm>
        <a:graphic>
          <a:graphicData uri="http://schemas.openxmlformats.org/presentationml/2006/ole">
            <p:oleObj spid="_x0000_s29701" name="Equation" r:id="rId6" imgW="1485720" imgH="203040" progId="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643063" y="3200400"/>
          <a:ext cx="719137" cy="501650"/>
        </p:xfrm>
        <a:graphic>
          <a:graphicData uri="http://schemas.openxmlformats.org/presentationml/2006/ole">
            <p:oleObj spid="_x0000_s29702" name="Equation" r:id="rId7" imgW="292100" imgH="203200" progId="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524000" y="3730625"/>
          <a:ext cx="1600200" cy="476250"/>
        </p:xfrm>
        <a:graphic>
          <a:graphicData uri="http://schemas.openxmlformats.org/presentationml/2006/ole">
            <p:oleObj spid="_x0000_s29703" name="Equation" r:id="rId8" imgW="685800" imgH="203040" progId="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538288" y="4243388"/>
          <a:ext cx="1571625" cy="476250"/>
        </p:xfrm>
        <a:graphic>
          <a:graphicData uri="http://schemas.openxmlformats.org/presentationml/2006/ole">
            <p:oleObj spid="_x0000_s29704" name="Equation" r:id="rId9" imgW="672840" imgH="203040" progId="">
              <p:embed/>
            </p:oleObj>
          </a:graphicData>
        </a:graphic>
      </p:graphicFrame>
      <p:grpSp>
        <p:nvGrpSpPr>
          <p:cNvPr id="29707" name="Group 61"/>
          <p:cNvGrpSpPr>
            <a:grpSpLocks/>
          </p:cNvGrpSpPr>
          <p:nvPr/>
        </p:nvGrpSpPr>
        <p:grpSpPr bwMode="auto">
          <a:xfrm>
            <a:off x="5334000" y="1443038"/>
            <a:ext cx="3581400" cy="2366962"/>
            <a:chOff x="5257800" y="762000"/>
            <a:chExt cx="3581400" cy="2366665"/>
          </a:xfrm>
        </p:grpSpPr>
        <p:sp>
          <p:nvSpPr>
            <p:cNvPr id="29708" name="Isosceles Triangle 15"/>
            <p:cNvSpPr>
              <a:spLocks noChangeArrowheads="1"/>
            </p:cNvSpPr>
            <p:nvPr/>
          </p:nvSpPr>
          <p:spPr bwMode="auto">
            <a:xfrm>
              <a:off x="5257800" y="1447800"/>
              <a:ext cx="1600200" cy="12192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zh-TW"/>
            </a:p>
          </p:txBody>
        </p:sp>
        <p:sp>
          <p:nvSpPr>
            <p:cNvPr id="29709" name="Isosceles Triangle 16"/>
            <p:cNvSpPr>
              <a:spLocks noChangeArrowheads="1"/>
            </p:cNvSpPr>
            <p:nvPr/>
          </p:nvSpPr>
          <p:spPr bwMode="auto">
            <a:xfrm>
              <a:off x="7543800" y="1447800"/>
              <a:ext cx="12954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zh-TW"/>
            </a:p>
          </p:txBody>
        </p:sp>
        <p:cxnSp>
          <p:nvCxnSpPr>
            <p:cNvPr id="29710" name="Shape 22"/>
            <p:cNvCxnSpPr>
              <a:cxnSpLocks noChangeShapeType="1"/>
              <a:stCxn id="29708" idx="0"/>
              <a:endCxn id="29709" idx="0"/>
            </p:cNvCxnSpPr>
            <p:nvPr/>
          </p:nvCxnSpPr>
          <p:spPr bwMode="auto">
            <a:xfrm rot="5400000" flipH="1" flipV="1">
              <a:off x="7200900" y="1104900"/>
              <a:ext cx="1588" cy="685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prstDash val="dot"/>
              <a:round/>
              <a:headEnd type="oval" w="med" len="med"/>
              <a:tailEnd type="oval" w="med" len="med"/>
            </a:ln>
          </p:spPr>
        </p:cxnSp>
        <p:cxnSp>
          <p:nvCxnSpPr>
            <p:cNvPr id="29711" name="Curved Connector 25"/>
            <p:cNvCxnSpPr>
              <a:cxnSpLocks noChangeShapeType="1"/>
              <a:stCxn id="29708" idx="3"/>
              <a:endCxn id="29709" idx="1"/>
            </p:cNvCxnSpPr>
            <p:nvPr/>
          </p:nvCxnSpPr>
          <p:spPr bwMode="auto">
            <a:xfrm rot="5400000" flipH="1" flipV="1">
              <a:off x="7010400" y="2133600"/>
              <a:ext cx="381000" cy="685800"/>
            </a:xfrm>
            <a:prstGeom prst="curvedConnector4">
              <a:avLst>
                <a:gd name="adj1" fmla="val -6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29712" name="TextBox 26"/>
            <p:cNvSpPr txBox="1">
              <a:spLocks noChangeArrowheads="1"/>
            </p:cNvSpPr>
            <p:nvPr/>
          </p:nvSpPr>
          <p:spPr bwMode="auto">
            <a:xfrm>
              <a:off x="7086600" y="762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9713" name="TextBox 27"/>
            <p:cNvSpPr txBox="1">
              <a:spLocks noChangeArrowheads="1"/>
            </p:cNvSpPr>
            <p:nvPr/>
          </p:nvSpPr>
          <p:spPr bwMode="auto">
            <a:xfrm>
              <a:off x="7010400" y="2667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29714" name="TextBox 28"/>
            <p:cNvSpPr txBox="1">
              <a:spLocks noChangeArrowheads="1"/>
            </p:cNvSpPr>
            <p:nvPr/>
          </p:nvSpPr>
          <p:spPr bwMode="auto">
            <a:xfrm>
              <a:off x="6629400" y="2510135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  <p:sp>
          <p:nvSpPr>
            <p:cNvPr id="29715" name="TextBox 29"/>
            <p:cNvSpPr txBox="1">
              <a:spLocks noChangeArrowheads="1"/>
            </p:cNvSpPr>
            <p:nvPr/>
          </p:nvSpPr>
          <p:spPr bwMode="auto">
            <a:xfrm>
              <a:off x="7467600" y="1900535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cxnSp>
          <p:nvCxnSpPr>
            <p:cNvPr id="29716" name="Curved Connector 31"/>
            <p:cNvCxnSpPr>
              <a:cxnSpLocks noChangeShapeType="1"/>
              <a:stCxn id="29708" idx="3"/>
            </p:cNvCxnSpPr>
            <p:nvPr/>
          </p:nvCxnSpPr>
          <p:spPr bwMode="auto">
            <a:xfrm rot="5400000" flipH="1">
              <a:off x="6134100" y="1943100"/>
              <a:ext cx="457200" cy="990600"/>
            </a:xfrm>
            <a:prstGeom prst="curvedConnector4">
              <a:avLst>
                <a:gd name="adj1" fmla="val 202245"/>
                <a:gd name="adj2" fmla="val 39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17" name="Shape 56"/>
            <p:cNvCxnSpPr>
              <a:cxnSpLocks noChangeShapeType="1"/>
              <a:stCxn id="29709" idx="1"/>
              <a:endCxn id="29709" idx="4"/>
            </p:cNvCxnSpPr>
            <p:nvPr/>
          </p:nvCxnSpPr>
          <p:spPr bwMode="auto">
            <a:xfrm rot="10800000" flipH="1" flipV="1">
              <a:off x="7543800" y="2286000"/>
              <a:ext cx="1295400" cy="838200"/>
            </a:xfrm>
            <a:prstGeom prst="curvedConnector4">
              <a:avLst>
                <a:gd name="adj1" fmla="val 36375"/>
                <a:gd name="adj2" fmla="val 855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Primitive Knowledge!!</a:t>
            </a:r>
          </a:p>
          <a:p>
            <a:r>
              <a:rPr lang="en-US" altLang="zh-TW" sz="2800" dirty="0" smtClean="0"/>
              <a:t>Failing on Diameter Edges</a:t>
            </a:r>
          </a:p>
          <a:p>
            <a:r>
              <a:rPr lang="en-US" altLang="zh-TW" sz="2800" dirty="0" smtClean="0"/>
              <a:t>Failing on Non-Diameter Edges</a:t>
            </a:r>
          </a:p>
          <a:p>
            <a:pPr>
              <a:buNone/>
            </a:pP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Lemma 2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Let                           be a diameter of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Proof: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We’ve already proved in exam !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Calculate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Recall that  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798638" y="2070100"/>
          <a:ext cx="2544762" cy="520700"/>
        </p:xfrm>
        <a:graphic>
          <a:graphicData uri="http://schemas.openxmlformats.org/presentationml/2006/ole">
            <p:oleObj spid="_x0000_s30722" name="Equation" r:id="rId3" imgW="1181100" imgH="241300" progId="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577975" y="2659063"/>
          <a:ext cx="5473700" cy="492125"/>
        </p:xfrm>
        <a:graphic>
          <a:graphicData uri="http://schemas.openxmlformats.org/presentationml/2006/ole">
            <p:oleObj spid="_x0000_s30723" name="Equation" r:id="rId4" imgW="2539800" imgH="228600" progId="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819400" y="4267200"/>
          <a:ext cx="2665413" cy="514350"/>
        </p:xfrm>
        <a:graphic>
          <a:graphicData uri="http://schemas.openxmlformats.org/presentationml/2006/ole">
            <p:oleObj spid="_x0000_s30724" name="Equation" r:id="rId5" imgW="1054100" imgH="203200" progId="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321050" y="4800600"/>
          <a:ext cx="2698750" cy="514350"/>
        </p:xfrm>
        <a:graphic>
          <a:graphicData uri="http://schemas.openxmlformats.org/presentationml/2006/ole">
            <p:oleObj spid="_x0000_s30725" name="Equation" r:id="rId6" imgW="10668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            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on a Tree </a:t>
            </a:r>
          </a:p>
        </p:txBody>
      </p:sp>
      <p:sp>
        <p:nvSpPr>
          <p:cNvPr id="317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We need to calculate</a:t>
            </a:r>
            <a:endParaRPr lang="en-US" altLang="zh-TW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Floyd-Warshall Algorithm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   preprocess time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   space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   query time 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590800" y="838200"/>
          <a:ext cx="1831975" cy="838200"/>
        </p:xfrm>
        <a:graphic>
          <a:graphicData uri="http://schemas.openxmlformats.org/presentationml/2006/ole">
            <p:oleObj spid="_x0000_s31746" name="Equation" r:id="rId3" imgW="444500" imgH="20320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572000" y="2057400"/>
          <a:ext cx="2665413" cy="514350"/>
        </p:xfrm>
        <a:graphic>
          <a:graphicData uri="http://schemas.openxmlformats.org/presentationml/2006/ole">
            <p:oleObj spid="_x0000_s31747" name="Equation" r:id="rId4" imgW="1054100" imgH="203200" progId="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524000" y="3124200"/>
          <a:ext cx="996950" cy="577850"/>
        </p:xfrm>
        <a:graphic>
          <a:graphicData uri="http://schemas.openxmlformats.org/presentationml/2006/ole">
            <p:oleObj spid="_x0000_s31748" name="Equation" r:id="rId5" imgW="393700" imgH="228600" progId="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508125" y="3689350"/>
          <a:ext cx="1028700" cy="577850"/>
        </p:xfrm>
        <a:graphic>
          <a:graphicData uri="http://schemas.openxmlformats.org/presentationml/2006/ole">
            <p:oleObj spid="_x0000_s31749" name="Equation" r:id="rId6" imgW="406400" imgH="228600" progId="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600200" y="4270375"/>
          <a:ext cx="803275" cy="481013"/>
        </p:xfrm>
        <a:graphic>
          <a:graphicData uri="http://schemas.openxmlformats.org/presentationml/2006/ole">
            <p:oleObj spid="_x0000_s31750" name="Equation" r:id="rId7" imgW="317500" imgH="190500" progId="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324350" y="4243388"/>
          <a:ext cx="1543050" cy="481012"/>
        </p:xfrm>
        <a:graphic>
          <a:graphicData uri="http://schemas.openxmlformats.org/presentationml/2006/ole">
            <p:oleObj spid="_x0000_s31751" name="Equation" r:id="rId8" imgW="609600" imgH="190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            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on a Tree (Cont.) 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We need to calculate</a:t>
            </a:r>
            <a:endParaRPr lang="en-US" altLang="zh-TW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Linear approach </a:t>
            </a:r>
          </a:p>
          <a:p>
            <a:pPr lvl="1" eaLnBrk="1" hangingPunct="1"/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 preprocess time</a:t>
            </a:r>
          </a:p>
          <a:p>
            <a:pPr lvl="1" eaLnBrk="1" hangingPunct="1"/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  space</a:t>
            </a:r>
          </a:p>
          <a:p>
            <a:pPr lvl="1" eaLnBrk="1" hangingPunct="1"/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(1)  query time 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825625" y="838200"/>
          <a:ext cx="1831975" cy="838200"/>
        </p:xfrm>
        <a:graphic>
          <a:graphicData uri="http://schemas.openxmlformats.org/presentationml/2006/ole">
            <p:oleObj spid="_x0000_s32770" name="Equation" r:id="rId3" imgW="444500" imgH="203200" progId="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572000" y="2057400"/>
          <a:ext cx="2665413" cy="514350"/>
        </p:xfrm>
        <a:graphic>
          <a:graphicData uri="http://schemas.openxmlformats.org/presentationml/2006/ole">
            <p:oleObj spid="_x0000_s32771" name="Equation" r:id="rId4" imgW="1054100" imgH="203200" progId="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038600" y="4243388"/>
          <a:ext cx="1543050" cy="481012"/>
        </p:xfrm>
        <a:graphic>
          <a:graphicData uri="http://schemas.openxmlformats.org/presentationml/2006/ole">
            <p:oleObj spid="_x0000_s32772" name="Equation" r:id="rId5" imgW="609600" imgH="190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 on a Tree (Cont.)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Root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at any node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labeling of nodes allows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nca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Preprocess within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time and space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Answer any query within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Implement by RMQ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labeling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Implement by preorder traverse</a:t>
            </a:r>
            <a:r>
              <a:rPr lang="en-US" altLang="zh-TW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 on a Tree (Cont.) </a:t>
            </a:r>
            <a:r>
              <a:rPr lang="en-US" altLang="zh-TW" smtClean="0"/>
              <a:t> 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nca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to the nearest ancestor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= 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a,x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b,x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– 2*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(1) query time</a:t>
            </a:r>
          </a:p>
        </p:txBody>
      </p:sp>
      <p:grpSp>
        <p:nvGrpSpPr>
          <p:cNvPr id="34820" name="Group 48"/>
          <p:cNvGrpSpPr>
            <a:grpSpLocks/>
          </p:cNvGrpSpPr>
          <p:nvPr/>
        </p:nvGrpSpPr>
        <p:grpSpPr bwMode="auto">
          <a:xfrm>
            <a:off x="6629400" y="2205038"/>
            <a:ext cx="1600200" cy="2595562"/>
            <a:chOff x="6400800" y="2133600"/>
            <a:chExt cx="1600200" cy="2595265"/>
          </a:xfrm>
        </p:grpSpPr>
        <p:cxnSp>
          <p:nvCxnSpPr>
            <p:cNvPr id="34821" name="Straight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6362700" y="3543300"/>
              <a:ext cx="990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34822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7010400" y="35052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34823" name="Straight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6972300" y="2705100"/>
              <a:ext cx="838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6400800" y="4267200"/>
              <a:ext cx="30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4825" name="TextBox 10"/>
            <p:cNvSpPr txBox="1">
              <a:spLocks noChangeArrowheads="1"/>
            </p:cNvSpPr>
            <p:nvPr/>
          </p:nvSpPr>
          <p:spPr bwMode="auto">
            <a:xfrm>
              <a:off x="6858000" y="3043535"/>
              <a:ext cx="30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4826" name="TextBox 11"/>
            <p:cNvSpPr txBox="1">
              <a:spLocks noChangeArrowheads="1"/>
            </p:cNvSpPr>
            <p:nvPr/>
          </p:nvSpPr>
          <p:spPr bwMode="auto">
            <a:xfrm>
              <a:off x="7696200" y="4267200"/>
              <a:ext cx="30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4827" name="TextBox 12"/>
            <p:cNvSpPr txBox="1">
              <a:spLocks noChangeArrowheads="1"/>
            </p:cNvSpPr>
            <p:nvPr/>
          </p:nvSpPr>
          <p:spPr bwMode="auto">
            <a:xfrm>
              <a:off x="7620000" y="2133600"/>
              <a:ext cx="30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cxnSp>
          <p:nvCxnSpPr>
            <p:cNvPr id="34828" name="Curved Connector 34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3695700"/>
              <a:ext cx="838200" cy="4572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29" name="Curved Connector 36"/>
            <p:cNvCxnSpPr>
              <a:cxnSpLocks noChangeShapeType="1"/>
            </p:cNvCxnSpPr>
            <p:nvPr/>
          </p:nvCxnSpPr>
          <p:spPr bwMode="auto">
            <a:xfrm rot="16200000" flipH="1">
              <a:off x="7048500" y="3695700"/>
              <a:ext cx="762000" cy="5334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830" name="Curved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6172200" y="2895600"/>
              <a:ext cx="1676400" cy="914400"/>
            </a:xfrm>
            <a:prstGeom prst="curvedConnector3">
              <a:avLst>
                <a:gd name="adj1" fmla="val 6932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831" name="Curved Connector 44"/>
            <p:cNvCxnSpPr>
              <a:cxnSpLocks noChangeShapeType="1"/>
            </p:cNvCxnSpPr>
            <p:nvPr/>
          </p:nvCxnSpPr>
          <p:spPr bwMode="auto">
            <a:xfrm rot="16200000" flipH="1">
              <a:off x="6972300" y="3314700"/>
              <a:ext cx="1676400" cy="228600"/>
            </a:xfrm>
            <a:prstGeom prst="curvedConnector3">
              <a:avLst>
                <a:gd name="adj1" fmla="val 83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cs typeface="Arial" pitchFamily="34" charset="0"/>
              </a:rPr>
              <a:t>Main Idea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Find candidate             , and evaluate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Quality of a swap edge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lvl="2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Calculate                 efficiently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Case1: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Case2: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590800" y="3565525"/>
          <a:ext cx="1406525" cy="492125"/>
        </p:xfrm>
        <a:graphic>
          <a:graphicData uri="http://schemas.openxmlformats.org/presentationml/2006/ole">
            <p:oleObj spid="_x0000_s35842" name="Equation" r:id="rId3" imgW="583920" imgH="203040" progId="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667000" y="4097338"/>
          <a:ext cx="1406525" cy="490537"/>
        </p:xfrm>
        <a:graphic>
          <a:graphicData uri="http://schemas.openxmlformats.org/presentationml/2006/ole">
            <p:oleObj spid="_x0000_s35843" name="Equation" r:id="rId4" imgW="583920" imgH="203040" progId="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271838" y="3090863"/>
          <a:ext cx="979487" cy="582612"/>
        </p:xfrm>
        <a:graphic>
          <a:graphicData uri="http://schemas.openxmlformats.org/presentationml/2006/ole">
            <p:oleObj spid="_x0000_s35844" name="Equation" r:id="rId5" imgW="406080" imgH="241200" progId="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505200" y="2057400"/>
          <a:ext cx="1463675" cy="490538"/>
        </p:xfrm>
        <a:graphic>
          <a:graphicData uri="http://schemas.openxmlformats.org/presentationml/2006/ole">
            <p:oleObj spid="_x0000_s35845" name="Equation" r:id="rId6" imgW="6096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Failing on Diameter Edges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陳鵬仁</a:t>
            </a:r>
            <a:endParaRPr lang="en-US" altLang="zh-TW" dirty="0" smtClean="0"/>
          </a:p>
          <a:p>
            <a:r>
              <a:rPr lang="zh-TW" altLang="en-US" dirty="0" smtClean="0"/>
              <a:t>張凱崴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Failing on Diameter Edges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We can solve this case in</a:t>
            </a: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Time complexity O(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m log 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Space complexity O(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How to find the longest path starting from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 is the nearest node to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on diameter </a:t>
            </a:r>
            <a:r>
              <a:rPr lang="en-US" altLang="zh-TW" dirty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橢圓 3"/>
          <p:cNvSpPr/>
          <p:nvPr/>
        </p:nvSpPr>
        <p:spPr>
          <a:xfrm>
            <a:off x="4775200" y="4686300"/>
            <a:ext cx="149225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273675" y="4786313"/>
            <a:ext cx="150813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822950" y="4686300"/>
            <a:ext cx="149225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472238" y="4786313"/>
            <a:ext cx="149225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119938" y="4686300"/>
            <a:ext cx="150812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7620000" y="4884738"/>
            <a:ext cx="149225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8267700" y="4735513"/>
            <a:ext cx="150813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1" name="直線接點 10"/>
          <p:cNvCxnSpPr>
            <a:stCxn id="4" idx="6"/>
            <a:endCxn id="5" idx="2"/>
          </p:cNvCxnSpPr>
          <p:nvPr/>
        </p:nvCxnSpPr>
        <p:spPr>
          <a:xfrm>
            <a:off x="4924425" y="4760913"/>
            <a:ext cx="349250" cy="1000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6"/>
            <a:endCxn id="6" idx="2"/>
          </p:cNvCxnSpPr>
          <p:nvPr/>
        </p:nvCxnSpPr>
        <p:spPr>
          <a:xfrm flipV="1">
            <a:off x="5424488" y="4760913"/>
            <a:ext cx="398462" cy="1000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6" idx="6"/>
            <a:endCxn id="7" idx="2"/>
          </p:cNvCxnSpPr>
          <p:nvPr/>
        </p:nvCxnSpPr>
        <p:spPr>
          <a:xfrm>
            <a:off x="5972175" y="4760913"/>
            <a:ext cx="500063" cy="100012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7" idx="6"/>
            <a:endCxn id="8" idx="2"/>
          </p:cNvCxnSpPr>
          <p:nvPr/>
        </p:nvCxnSpPr>
        <p:spPr>
          <a:xfrm flipV="1">
            <a:off x="6621463" y="4760913"/>
            <a:ext cx="498475" cy="100012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8" idx="6"/>
            <a:endCxn id="9" idx="2"/>
          </p:cNvCxnSpPr>
          <p:nvPr/>
        </p:nvCxnSpPr>
        <p:spPr>
          <a:xfrm>
            <a:off x="7270750" y="4760913"/>
            <a:ext cx="349250" cy="2000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9" idx="6"/>
            <a:endCxn id="10" idx="3"/>
          </p:cNvCxnSpPr>
          <p:nvPr/>
        </p:nvCxnSpPr>
        <p:spPr>
          <a:xfrm flipV="1">
            <a:off x="7769225" y="4864100"/>
            <a:ext cx="520700" cy="968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5024438" y="5310188"/>
            <a:ext cx="150812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534034" y="5307023"/>
            <a:ext cx="149225" cy="15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181734" y="5257810"/>
            <a:ext cx="150813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432559" y="5707073"/>
            <a:ext cx="149225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7370763" y="5410200"/>
            <a:ext cx="149225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8018463" y="5510213"/>
            <a:ext cx="149225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7119938" y="5708650"/>
            <a:ext cx="150812" cy="15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25" name="直線接點 24"/>
          <p:cNvCxnSpPr>
            <a:stCxn id="5" idx="3"/>
            <a:endCxn id="17" idx="7"/>
          </p:cNvCxnSpPr>
          <p:nvPr/>
        </p:nvCxnSpPr>
        <p:spPr>
          <a:xfrm rot="5400000">
            <a:off x="5015706" y="5052219"/>
            <a:ext cx="417513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7" idx="3"/>
            <a:endCxn id="20" idx="7"/>
          </p:cNvCxnSpPr>
          <p:nvPr/>
        </p:nvCxnSpPr>
        <p:spPr>
          <a:xfrm rot="5400000">
            <a:off x="6219288" y="5004859"/>
            <a:ext cx="365978" cy="1836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6" idx="3"/>
            <a:endCxn id="19" idx="7"/>
          </p:cNvCxnSpPr>
          <p:nvPr/>
        </p:nvCxnSpPr>
        <p:spPr>
          <a:xfrm rot="5400000">
            <a:off x="5495387" y="4979691"/>
            <a:ext cx="515437" cy="1833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0" idx="5"/>
            <a:endCxn id="21" idx="1"/>
          </p:cNvCxnSpPr>
          <p:nvPr/>
        </p:nvCxnSpPr>
        <p:spPr>
          <a:xfrm rot="16200000" flipH="1">
            <a:off x="6210309" y="5484823"/>
            <a:ext cx="344488" cy="144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22" idx="3"/>
            <a:endCxn id="24" idx="7"/>
          </p:cNvCxnSpPr>
          <p:nvPr/>
        </p:nvCxnSpPr>
        <p:spPr>
          <a:xfrm rot="5400000">
            <a:off x="7223125" y="5562600"/>
            <a:ext cx="1936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9" idx="3"/>
            <a:endCxn id="22" idx="0"/>
          </p:cNvCxnSpPr>
          <p:nvPr/>
        </p:nvCxnSpPr>
        <p:spPr>
          <a:xfrm rot="5400000">
            <a:off x="7345362" y="5113338"/>
            <a:ext cx="396875" cy="1968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9" idx="4"/>
            <a:endCxn id="23" idx="1"/>
          </p:cNvCxnSpPr>
          <p:nvPr/>
        </p:nvCxnSpPr>
        <p:spPr>
          <a:xfrm rot="16200000" flipH="1">
            <a:off x="7619207" y="5110956"/>
            <a:ext cx="496888" cy="346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1" name="文字方塊 74"/>
          <p:cNvSpPr txBox="1">
            <a:spLocks noChangeArrowheads="1"/>
          </p:cNvSpPr>
          <p:nvPr/>
        </p:nvSpPr>
        <p:spPr bwMode="auto">
          <a:xfrm>
            <a:off x="6357950" y="5143512"/>
            <a:ext cx="1920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37922" name="文字方塊 75"/>
          <p:cNvSpPr txBox="1">
            <a:spLocks noChangeArrowheads="1"/>
          </p:cNvSpPr>
          <p:nvPr/>
        </p:nvSpPr>
        <p:spPr bwMode="auto">
          <a:xfrm>
            <a:off x="8367713" y="4811713"/>
            <a:ext cx="276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37923" name="文字方塊 76"/>
          <p:cNvSpPr txBox="1">
            <a:spLocks noChangeArrowheads="1"/>
          </p:cNvSpPr>
          <p:nvPr/>
        </p:nvSpPr>
        <p:spPr bwMode="auto">
          <a:xfrm>
            <a:off x="5656263" y="4348163"/>
            <a:ext cx="916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(r)</a:t>
            </a:r>
          </a:p>
        </p:txBody>
      </p:sp>
      <p:sp>
        <p:nvSpPr>
          <p:cNvPr id="37924" name="文字方塊 78"/>
          <p:cNvSpPr txBox="1">
            <a:spLocks noChangeArrowheads="1"/>
          </p:cNvSpPr>
          <p:nvPr/>
        </p:nvSpPr>
        <p:spPr bwMode="auto">
          <a:xfrm>
            <a:off x="4584700" y="4760913"/>
            <a:ext cx="2698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Lemma 3</a:t>
            </a:r>
          </a:p>
        </p:txBody>
      </p:sp>
      <p:sp>
        <p:nvSpPr>
          <p:cNvPr id="38915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Given a tree T = 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V, E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), diameter </a:t>
            </a:r>
            <a:r>
              <a:rPr lang="en-US" altLang="zh-TW" dirty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 with endpoints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, a failing edge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zh-TW" dirty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). For any node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, one of the longest path in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starting from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contains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 other word, we must touch diameter before we arrive the furthest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993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TW" altLang="zh-TW" dirty="0"/>
          </a:p>
        </p:txBody>
      </p:sp>
      <p:sp>
        <p:nvSpPr>
          <p:cNvPr id="4" name="橢圓 3"/>
          <p:cNvSpPr/>
          <p:nvPr/>
        </p:nvSpPr>
        <p:spPr>
          <a:xfrm>
            <a:off x="1000100" y="2214554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5717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357563" y="21066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2862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214938" y="21066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29313" y="239236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58000" y="21780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2" name="直線接點 11"/>
          <p:cNvCxnSpPr>
            <a:stCxn id="54" idx="6"/>
            <a:endCxn id="5" idx="2"/>
          </p:cNvCxnSpPr>
          <p:nvPr/>
        </p:nvCxnSpPr>
        <p:spPr>
          <a:xfrm>
            <a:off x="2000231" y="2178834"/>
            <a:ext cx="571519" cy="1778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6"/>
            <a:endCxn id="6" idx="2"/>
          </p:cNvCxnSpPr>
          <p:nvPr/>
        </p:nvCxnSpPr>
        <p:spPr>
          <a:xfrm flipV="1">
            <a:off x="2786063" y="2214563"/>
            <a:ext cx="571500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6" idx="6"/>
            <a:endCxn id="7" idx="2"/>
          </p:cNvCxnSpPr>
          <p:nvPr/>
        </p:nvCxnSpPr>
        <p:spPr>
          <a:xfrm>
            <a:off x="3571875" y="2214563"/>
            <a:ext cx="714375" cy="142875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7" idx="6"/>
            <a:endCxn id="8" idx="2"/>
          </p:cNvCxnSpPr>
          <p:nvPr/>
        </p:nvCxnSpPr>
        <p:spPr>
          <a:xfrm flipV="1">
            <a:off x="4500563" y="2214563"/>
            <a:ext cx="714375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6"/>
            <a:endCxn id="9" idx="2"/>
          </p:cNvCxnSpPr>
          <p:nvPr/>
        </p:nvCxnSpPr>
        <p:spPr>
          <a:xfrm>
            <a:off x="5429250" y="2214563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9" idx="6"/>
            <a:endCxn id="10" idx="3"/>
          </p:cNvCxnSpPr>
          <p:nvPr/>
        </p:nvCxnSpPr>
        <p:spPr>
          <a:xfrm flipV="1">
            <a:off x="6143625" y="2362200"/>
            <a:ext cx="746125" cy="1381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2214563" y="300037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3500438" y="285750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3143250" y="37147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071938" y="36433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429125" y="42862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5572125" y="31432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6500813" y="328612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5214938" y="357187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47" name="直線接點 46"/>
          <p:cNvCxnSpPr>
            <a:stCxn id="5" idx="3"/>
            <a:endCxn id="38" idx="7"/>
          </p:cNvCxnSpPr>
          <p:nvPr/>
        </p:nvCxnSpPr>
        <p:spPr>
          <a:xfrm rot="5400000">
            <a:off x="2201069" y="2629694"/>
            <a:ext cx="598487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6" idx="4"/>
            <a:endCxn id="39" idx="0"/>
          </p:cNvCxnSpPr>
          <p:nvPr/>
        </p:nvCxnSpPr>
        <p:spPr>
          <a:xfrm rot="16200000" flipH="1">
            <a:off x="3267075" y="2517775"/>
            <a:ext cx="5365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39" idx="4"/>
            <a:endCxn id="41" idx="1"/>
          </p:cNvCxnSpPr>
          <p:nvPr/>
        </p:nvCxnSpPr>
        <p:spPr>
          <a:xfrm rot="16200000" flipH="1">
            <a:off x="3553619" y="3124994"/>
            <a:ext cx="603250" cy="496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39" idx="4"/>
            <a:endCxn id="40" idx="7"/>
          </p:cNvCxnSpPr>
          <p:nvPr/>
        </p:nvCxnSpPr>
        <p:spPr>
          <a:xfrm rot="5400000">
            <a:off x="3128963" y="3268663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1" idx="5"/>
            <a:endCxn id="42" idx="1"/>
          </p:cNvCxnSpPr>
          <p:nvPr/>
        </p:nvCxnSpPr>
        <p:spPr>
          <a:xfrm rot="16200000" flipH="1">
            <a:off x="4111625" y="3968750"/>
            <a:ext cx="492125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3" idx="3"/>
            <a:endCxn id="45" idx="7"/>
          </p:cNvCxnSpPr>
          <p:nvPr/>
        </p:nvCxnSpPr>
        <p:spPr>
          <a:xfrm rot="5400000">
            <a:off x="5361782" y="3361531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9" idx="3"/>
            <a:endCxn id="43" idx="0"/>
          </p:cNvCxnSpPr>
          <p:nvPr/>
        </p:nvCxnSpPr>
        <p:spPr>
          <a:xfrm rot="5400000">
            <a:off x="5537200" y="2719388"/>
            <a:ext cx="566737" cy="280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9" idx="4"/>
            <a:endCxn id="44" idx="1"/>
          </p:cNvCxnSpPr>
          <p:nvPr/>
        </p:nvCxnSpPr>
        <p:spPr>
          <a:xfrm rot="16200000" flipH="1">
            <a:off x="5929313" y="2714625"/>
            <a:ext cx="711200" cy="495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9" name="文字方塊 74"/>
          <p:cNvSpPr txBox="1">
            <a:spLocks noChangeArrowheads="1"/>
          </p:cNvSpPr>
          <p:nvPr/>
        </p:nvSpPr>
        <p:spPr bwMode="auto">
          <a:xfrm>
            <a:off x="2071688" y="3143250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39970" name="文字方塊 75"/>
          <p:cNvSpPr txBox="1">
            <a:spLocks noChangeArrowheads="1"/>
          </p:cNvSpPr>
          <p:nvPr/>
        </p:nvSpPr>
        <p:spPr bwMode="auto">
          <a:xfrm>
            <a:off x="7000875" y="2286000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39971" name="文字方塊 76"/>
          <p:cNvSpPr txBox="1">
            <a:spLocks noChangeArrowheads="1"/>
          </p:cNvSpPr>
          <p:nvPr/>
        </p:nvSpPr>
        <p:spPr bwMode="auto">
          <a:xfrm>
            <a:off x="2571750" y="2357438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(r)</a:t>
            </a:r>
          </a:p>
        </p:txBody>
      </p:sp>
      <p:sp>
        <p:nvSpPr>
          <p:cNvPr id="39972" name="文字方塊 77"/>
          <p:cNvSpPr txBox="1">
            <a:spLocks noChangeArrowheads="1"/>
          </p:cNvSpPr>
          <p:nvPr/>
        </p:nvSpPr>
        <p:spPr bwMode="auto">
          <a:xfrm>
            <a:off x="3786188" y="1928813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39973" name="文字方塊 78"/>
          <p:cNvSpPr txBox="1">
            <a:spLocks noChangeArrowheads="1"/>
          </p:cNvSpPr>
          <p:nvPr/>
        </p:nvSpPr>
        <p:spPr bwMode="auto">
          <a:xfrm>
            <a:off x="857224" y="2428868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1785918" y="207167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58" name="直線接點 57"/>
          <p:cNvCxnSpPr>
            <a:stCxn id="4" idx="6"/>
            <a:endCxn id="54" idx="2"/>
          </p:cNvCxnSpPr>
          <p:nvPr/>
        </p:nvCxnSpPr>
        <p:spPr>
          <a:xfrm flipV="1">
            <a:off x="1214413" y="2178834"/>
            <a:ext cx="571505" cy="1428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Primitive Knowledge!!</a:t>
            </a:r>
            <a:br>
              <a:rPr lang="en-US" altLang="zh-TW" dirty="0" smtClean="0"/>
            </a:br>
            <a:r>
              <a:rPr lang="en-US" altLang="zh-TW" dirty="0" smtClean="0"/>
              <a:t>Primitive Knowledge!!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余相甫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5" name="橢圓 4"/>
          <p:cNvSpPr/>
          <p:nvPr/>
        </p:nvSpPr>
        <p:spPr>
          <a:xfrm>
            <a:off x="2571750" y="22494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357563" y="2106613"/>
            <a:ext cx="214312" cy="214312"/>
          </a:xfrm>
          <a:prstGeom prst="ellips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2862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214938" y="21066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29313" y="239236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58000" y="21780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2" name="直線接點 11"/>
          <p:cNvCxnSpPr>
            <a:stCxn id="5" idx="6"/>
            <a:endCxn id="6" idx="2"/>
          </p:cNvCxnSpPr>
          <p:nvPr/>
        </p:nvCxnSpPr>
        <p:spPr>
          <a:xfrm flipV="1">
            <a:off x="2786063" y="2214563"/>
            <a:ext cx="571500" cy="142875"/>
          </a:xfrm>
          <a:prstGeom prst="line">
            <a:avLst/>
          </a:prstGeom>
          <a:ln w="508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6" idx="6"/>
            <a:endCxn id="7" idx="2"/>
          </p:cNvCxnSpPr>
          <p:nvPr/>
        </p:nvCxnSpPr>
        <p:spPr>
          <a:xfrm>
            <a:off x="3571875" y="2214563"/>
            <a:ext cx="714375" cy="142875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7" idx="6"/>
            <a:endCxn id="8" idx="2"/>
          </p:cNvCxnSpPr>
          <p:nvPr/>
        </p:nvCxnSpPr>
        <p:spPr>
          <a:xfrm flipV="1">
            <a:off x="4500563" y="2214563"/>
            <a:ext cx="714375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8" idx="6"/>
            <a:endCxn id="9" idx="2"/>
          </p:cNvCxnSpPr>
          <p:nvPr/>
        </p:nvCxnSpPr>
        <p:spPr>
          <a:xfrm>
            <a:off x="5429250" y="2214563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9" idx="6"/>
            <a:endCxn id="10" idx="3"/>
          </p:cNvCxnSpPr>
          <p:nvPr/>
        </p:nvCxnSpPr>
        <p:spPr>
          <a:xfrm flipV="1">
            <a:off x="6143625" y="2362200"/>
            <a:ext cx="746125" cy="1381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2214563" y="3000375"/>
            <a:ext cx="214312" cy="214313"/>
          </a:xfrm>
          <a:prstGeom prst="ellips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500438" y="2857500"/>
            <a:ext cx="214312" cy="214313"/>
          </a:xfrm>
          <a:prstGeom prst="ellips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43250" y="37147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4071938" y="3643313"/>
            <a:ext cx="214312" cy="214312"/>
          </a:xfrm>
          <a:prstGeom prst="ellips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429125" y="4286250"/>
            <a:ext cx="214313" cy="214313"/>
          </a:xfrm>
          <a:prstGeom prst="ellips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572125" y="31432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500813" y="328612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214938" y="357187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25" name="直線接點 24"/>
          <p:cNvCxnSpPr>
            <a:stCxn id="5" idx="3"/>
            <a:endCxn id="17" idx="7"/>
          </p:cNvCxnSpPr>
          <p:nvPr/>
        </p:nvCxnSpPr>
        <p:spPr>
          <a:xfrm rot="5400000">
            <a:off x="2201069" y="2629694"/>
            <a:ext cx="598487" cy="206375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6" idx="4"/>
            <a:endCxn id="18" idx="0"/>
          </p:cNvCxnSpPr>
          <p:nvPr/>
        </p:nvCxnSpPr>
        <p:spPr>
          <a:xfrm rot="16200000" flipH="1">
            <a:off x="3267075" y="2517775"/>
            <a:ext cx="536575" cy="142875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18" idx="4"/>
            <a:endCxn id="20" idx="1"/>
          </p:cNvCxnSpPr>
          <p:nvPr/>
        </p:nvCxnSpPr>
        <p:spPr>
          <a:xfrm rot="16200000" flipH="1">
            <a:off x="3553619" y="3124994"/>
            <a:ext cx="603250" cy="496888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8" idx="4"/>
            <a:endCxn id="19" idx="7"/>
          </p:cNvCxnSpPr>
          <p:nvPr/>
        </p:nvCxnSpPr>
        <p:spPr>
          <a:xfrm rot="5400000">
            <a:off x="3128963" y="3268663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0" idx="5"/>
            <a:endCxn id="21" idx="1"/>
          </p:cNvCxnSpPr>
          <p:nvPr/>
        </p:nvCxnSpPr>
        <p:spPr>
          <a:xfrm rot="16200000" flipH="1">
            <a:off x="4111625" y="3968750"/>
            <a:ext cx="492125" cy="206375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22" idx="3"/>
            <a:endCxn id="24" idx="7"/>
          </p:cNvCxnSpPr>
          <p:nvPr/>
        </p:nvCxnSpPr>
        <p:spPr>
          <a:xfrm rot="5400000">
            <a:off x="5361782" y="3361531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9" idx="3"/>
            <a:endCxn id="22" idx="0"/>
          </p:cNvCxnSpPr>
          <p:nvPr/>
        </p:nvCxnSpPr>
        <p:spPr>
          <a:xfrm rot="5400000">
            <a:off x="5537200" y="2719388"/>
            <a:ext cx="566737" cy="280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9" idx="4"/>
            <a:endCxn id="23" idx="1"/>
          </p:cNvCxnSpPr>
          <p:nvPr/>
        </p:nvCxnSpPr>
        <p:spPr>
          <a:xfrm rot="16200000" flipH="1">
            <a:off x="5929313" y="2714625"/>
            <a:ext cx="711200" cy="495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2" name="文字方塊 32"/>
          <p:cNvSpPr txBox="1">
            <a:spLocks noChangeArrowheads="1"/>
          </p:cNvSpPr>
          <p:nvPr/>
        </p:nvSpPr>
        <p:spPr bwMode="auto">
          <a:xfrm>
            <a:off x="2071688" y="3143250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40993" name="文字方塊 33"/>
          <p:cNvSpPr txBox="1">
            <a:spLocks noChangeArrowheads="1"/>
          </p:cNvSpPr>
          <p:nvPr/>
        </p:nvSpPr>
        <p:spPr bwMode="auto">
          <a:xfrm>
            <a:off x="7000875" y="2286000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40994" name="文字方塊 34"/>
          <p:cNvSpPr txBox="1">
            <a:spLocks noChangeArrowheads="1"/>
          </p:cNvSpPr>
          <p:nvPr/>
        </p:nvSpPr>
        <p:spPr bwMode="auto">
          <a:xfrm>
            <a:off x="2571750" y="2357438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(r)</a:t>
            </a:r>
          </a:p>
        </p:txBody>
      </p:sp>
      <p:sp>
        <p:nvSpPr>
          <p:cNvPr id="40995" name="文字方塊 35"/>
          <p:cNvSpPr txBox="1">
            <a:spLocks noChangeArrowheads="1"/>
          </p:cNvSpPr>
          <p:nvPr/>
        </p:nvSpPr>
        <p:spPr bwMode="auto">
          <a:xfrm>
            <a:off x="3786188" y="1928813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43" name="橢圓 42"/>
          <p:cNvSpPr/>
          <p:nvPr/>
        </p:nvSpPr>
        <p:spPr>
          <a:xfrm>
            <a:off x="1000101" y="2178836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45" name="直線接點 44"/>
          <p:cNvCxnSpPr>
            <a:stCxn id="47" idx="6"/>
          </p:cNvCxnSpPr>
          <p:nvPr/>
        </p:nvCxnSpPr>
        <p:spPr>
          <a:xfrm>
            <a:off x="2000232" y="2143116"/>
            <a:ext cx="571519" cy="1778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78"/>
          <p:cNvSpPr txBox="1">
            <a:spLocks noChangeArrowheads="1"/>
          </p:cNvSpPr>
          <p:nvPr/>
        </p:nvSpPr>
        <p:spPr bwMode="auto">
          <a:xfrm>
            <a:off x="857225" y="2393150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1785919" y="2035960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48" name="直線接點 47"/>
          <p:cNvCxnSpPr>
            <a:stCxn id="43" idx="6"/>
            <a:endCxn id="47" idx="2"/>
          </p:cNvCxnSpPr>
          <p:nvPr/>
        </p:nvCxnSpPr>
        <p:spPr>
          <a:xfrm flipV="1">
            <a:off x="1214414" y="2143116"/>
            <a:ext cx="571505" cy="1428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By contradiction</a:t>
            </a:r>
          </a:p>
        </p:txBody>
      </p:sp>
      <p:sp>
        <p:nvSpPr>
          <p:cNvPr id="4198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Prof. of Lemma 3</a:t>
            </a:r>
          </a:p>
        </p:txBody>
      </p:sp>
      <p:sp>
        <p:nvSpPr>
          <p:cNvPr id="4" name="橢圓 3"/>
          <p:cNvSpPr/>
          <p:nvPr/>
        </p:nvSpPr>
        <p:spPr>
          <a:xfrm>
            <a:off x="3286125" y="257175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786563" y="278606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570288" y="2728913"/>
            <a:ext cx="3221037" cy="658812"/>
          </a:xfrm>
          <a:custGeom>
            <a:avLst/>
            <a:gdLst>
              <a:gd name="connsiteX0" fmla="*/ 0 w 3221501"/>
              <a:gd name="connsiteY0" fmla="*/ 0 h 658837"/>
              <a:gd name="connsiteX1" fmla="*/ 1237957 w 3221501"/>
              <a:gd name="connsiteY1" fmla="*/ 618979 h 658837"/>
              <a:gd name="connsiteX2" fmla="*/ 2447778 w 3221501"/>
              <a:gd name="connsiteY2" fmla="*/ 239151 h 658837"/>
              <a:gd name="connsiteX3" fmla="*/ 3221501 w 3221501"/>
              <a:gd name="connsiteY3" fmla="*/ 168813 h 6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501" h="658837">
                <a:moveTo>
                  <a:pt x="0" y="0"/>
                </a:moveTo>
                <a:cubicBezTo>
                  <a:pt x="414997" y="289560"/>
                  <a:pt x="829994" y="579121"/>
                  <a:pt x="1237957" y="618979"/>
                </a:cubicBezTo>
                <a:cubicBezTo>
                  <a:pt x="1645920" y="658837"/>
                  <a:pt x="2117187" y="314179"/>
                  <a:pt x="2447778" y="239151"/>
                </a:cubicBezTo>
                <a:cubicBezTo>
                  <a:pt x="2778369" y="164123"/>
                  <a:pt x="3146473" y="246185"/>
                  <a:pt x="3221501" y="168813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8" name="直線接點 7"/>
          <p:cNvCxnSpPr>
            <a:stCxn id="5" idx="6"/>
          </p:cNvCxnSpPr>
          <p:nvPr/>
        </p:nvCxnSpPr>
        <p:spPr>
          <a:xfrm flipV="1">
            <a:off x="7072313" y="2857500"/>
            <a:ext cx="714375" cy="71438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文字方塊 9"/>
          <p:cNvSpPr txBox="1">
            <a:spLocks noChangeArrowheads="1"/>
          </p:cNvSpPr>
          <p:nvPr/>
        </p:nvSpPr>
        <p:spPr bwMode="auto">
          <a:xfrm>
            <a:off x="7286625" y="257175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41993" name="文字方塊 10"/>
          <p:cNvSpPr txBox="1">
            <a:spLocks noChangeArrowheads="1"/>
          </p:cNvSpPr>
          <p:nvPr/>
        </p:nvSpPr>
        <p:spPr bwMode="auto">
          <a:xfrm>
            <a:off x="2857500" y="2500313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215063" y="471487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571625" y="492918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1996" name="文字方塊 13"/>
          <p:cNvSpPr txBox="1">
            <a:spLocks noChangeArrowheads="1"/>
          </p:cNvSpPr>
          <p:nvPr/>
        </p:nvSpPr>
        <p:spPr bwMode="auto">
          <a:xfrm>
            <a:off x="6500813" y="4786313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41997" name="文字方塊 14"/>
          <p:cNvSpPr txBox="1">
            <a:spLocks noChangeArrowheads="1"/>
          </p:cNvSpPr>
          <p:nvPr/>
        </p:nvSpPr>
        <p:spPr bwMode="auto">
          <a:xfrm>
            <a:off x="1500188" y="5143500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z</a:t>
            </a:r>
          </a:p>
        </p:txBody>
      </p:sp>
      <p:sp>
        <p:nvSpPr>
          <p:cNvPr id="16" name="橢圓 15"/>
          <p:cNvSpPr/>
          <p:nvPr/>
        </p:nvSpPr>
        <p:spPr>
          <a:xfrm>
            <a:off x="5072063" y="314325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1999" name="文字方塊 16"/>
          <p:cNvSpPr txBox="1">
            <a:spLocks noChangeArrowheads="1"/>
          </p:cNvSpPr>
          <p:nvPr/>
        </p:nvSpPr>
        <p:spPr bwMode="auto">
          <a:xfrm>
            <a:off x="5143500" y="2786063"/>
            <a:ext cx="92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1857375" y="4748213"/>
            <a:ext cx="4343400" cy="323850"/>
          </a:xfrm>
          <a:custGeom>
            <a:avLst/>
            <a:gdLst>
              <a:gd name="connsiteX0" fmla="*/ 0 w 2757267"/>
              <a:gd name="connsiteY0" fmla="*/ 302456 h 302456"/>
              <a:gd name="connsiteX1" fmla="*/ 1223889 w 2757267"/>
              <a:gd name="connsiteY1" fmla="*/ 21102 h 302456"/>
              <a:gd name="connsiteX2" fmla="*/ 2447778 w 2757267"/>
              <a:gd name="connsiteY2" fmla="*/ 175846 h 302456"/>
              <a:gd name="connsiteX3" fmla="*/ 2757267 w 2757267"/>
              <a:gd name="connsiteY3" fmla="*/ 133643 h 3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267" h="302456">
                <a:moveTo>
                  <a:pt x="0" y="302456"/>
                </a:moveTo>
                <a:cubicBezTo>
                  <a:pt x="407963" y="172330"/>
                  <a:pt x="815926" y="42204"/>
                  <a:pt x="1223889" y="21102"/>
                </a:cubicBezTo>
                <a:cubicBezTo>
                  <a:pt x="1631852" y="0"/>
                  <a:pt x="2192215" y="157089"/>
                  <a:pt x="2447778" y="175846"/>
                </a:cubicBezTo>
                <a:cubicBezTo>
                  <a:pt x="2703341" y="194603"/>
                  <a:pt x="2684584" y="140677"/>
                  <a:pt x="2757267" y="133643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4857750" y="471487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2002" name="文字方塊 19"/>
          <p:cNvSpPr txBox="1">
            <a:spLocks noChangeArrowheads="1"/>
          </p:cNvSpPr>
          <p:nvPr/>
        </p:nvSpPr>
        <p:spPr bwMode="auto">
          <a:xfrm>
            <a:off x="5000625" y="485775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</a:p>
        </p:txBody>
      </p:sp>
      <p:cxnSp>
        <p:nvCxnSpPr>
          <p:cNvPr id="21" name="直線接點 20"/>
          <p:cNvCxnSpPr>
            <a:stCxn id="16" idx="4"/>
            <a:endCxn id="19" idx="0"/>
          </p:cNvCxnSpPr>
          <p:nvPr/>
        </p:nvCxnSpPr>
        <p:spPr>
          <a:xfrm rot="5400000">
            <a:off x="4464844" y="3964781"/>
            <a:ext cx="1285875" cy="2143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4" name="文字方塊 10"/>
          <p:cNvSpPr txBox="1">
            <a:spLocks noChangeArrowheads="1"/>
          </p:cNvSpPr>
          <p:nvPr/>
        </p:nvSpPr>
        <p:spPr bwMode="auto">
          <a:xfrm>
            <a:off x="4000500" y="2786063"/>
            <a:ext cx="798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>
                <a:solidFill>
                  <a:srgbClr val="000000"/>
                </a:solidFill>
                <a:latin typeface="Euclid Math One" pitchFamily="18" charset="2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By contradiction</a:t>
            </a:r>
          </a:p>
        </p:txBody>
      </p:sp>
      <p:sp>
        <p:nvSpPr>
          <p:cNvPr id="4301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Prof. of Lemma 3</a:t>
            </a:r>
          </a:p>
        </p:txBody>
      </p:sp>
      <p:sp>
        <p:nvSpPr>
          <p:cNvPr id="4" name="橢圓 3"/>
          <p:cNvSpPr/>
          <p:nvPr/>
        </p:nvSpPr>
        <p:spPr>
          <a:xfrm>
            <a:off x="3286125" y="257175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786563" y="278606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570288" y="2728913"/>
            <a:ext cx="3221037" cy="658812"/>
          </a:xfrm>
          <a:custGeom>
            <a:avLst/>
            <a:gdLst>
              <a:gd name="connsiteX0" fmla="*/ 0 w 3221501"/>
              <a:gd name="connsiteY0" fmla="*/ 0 h 658837"/>
              <a:gd name="connsiteX1" fmla="*/ 1237957 w 3221501"/>
              <a:gd name="connsiteY1" fmla="*/ 618979 h 658837"/>
              <a:gd name="connsiteX2" fmla="*/ 2447778 w 3221501"/>
              <a:gd name="connsiteY2" fmla="*/ 239151 h 658837"/>
              <a:gd name="connsiteX3" fmla="*/ 3221501 w 3221501"/>
              <a:gd name="connsiteY3" fmla="*/ 168813 h 6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501" h="658837">
                <a:moveTo>
                  <a:pt x="0" y="0"/>
                </a:moveTo>
                <a:cubicBezTo>
                  <a:pt x="414997" y="289560"/>
                  <a:pt x="829994" y="579121"/>
                  <a:pt x="1237957" y="618979"/>
                </a:cubicBezTo>
                <a:cubicBezTo>
                  <a:pt x="1645920" y="658837"/>
                  <a:pt x="2117187" y="314179"/>
                  <a:pt x="2447778" y="239151"/>
                </a:cubicBezTo>
                <a:cubicBezTo>
                  <a:pt x="2778369" y="164123"/>
                  <a:pt x="3146473" y="246185"/>
                  <a:pt x="3221501" y="168813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8" name="直線接點 7"/>
          <p:cNvCxnSpPr>
            <a:stCxn id="5" idx="6"/>
          </p:cNvCxnSpPr>
          <p:nvPr/>
        </p:nvCxnSpPr>
        <p:spPr>
          <a:xfrm flipV="1">
            <a:off x="7072313" y="2857500"/>
            <a:ext cx="714375" cy="7143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6" name="文字方塊 9"/>
          <p:cNvSpPr txBox="1">
            <a:spLocks noChangeArrowheads="1"/>
          </p:cNvSpPr>
          <p:nvPr/>
        </p:nvSpPr>
        <p:spPr bwMode="auto">
          <a:xfrm>
            <a:off x="7286625" y="257175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43017" name="文字方塊 10"/>
          <p:cNvSpPr txBox="1">
            <a:spLocks noChangeArrowheads="1"/>
          </p:cNvSpPr>
          <p:nvPr/>
        </p:nvSpPr>
        <p:spPr bwMode="auto">
          <a:xfrm>
            <a:off x="2857500" y="2500313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215063" y="471487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571625" y="492918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020" name="文字方塊 13"/>
          <p:cNvSpPr txBox="1">
            <a:spLocks noChangeArrowheads="1"/>
          </p:cNvSpPr>
          <p:nvPr/>
        </p:nvSpPr>
        <p:spPr bwMode="auto">
          <a:xfrm>
            <a:off x="6500813" y="4786313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43021" name="文字方塊 14"/>
          <p:cNvSpPr txBox="1">
            <a:spLocks noChangeArrowheads="1"/>
          </p:cNvSpPr>
          <p:nvPr/>
        </p:nvSpPr>
        <p:spPr bwMode="auto">
          <a:xfrm>
            <a:off x="1500188" y="5143500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z</a:t>
            </a:r>
          </a:p>
        </p:txBody>
      </p:sp>
      <p:sp>
        <p:nvSpPr>
          <p:cNvPr id="16" name="橢圓 15"/>
          <p:cNvSpPr/>
          <p:nvPr/>
        </p:nvSpPr>
        <p:spPr>
          <a:xfrm>
            <a:off x="5072063" y="314325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023" name="文字方塊 16"/>
          <p:cNvSpPr txBox="1">
            <a:spLocks noChangeArrowheads="1"/>
          </p:cNvSpPr>
          <p:nvPr/>
        </p:nvSpPr>
        <p:spPr bwMode="auto">
          <a:xfrm>
            <a:off x="5143500" y="2786063"/>
            <a:ext cx="857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1857375" y="4748213"/>
            <a:ext cx="4343400" cy="323850"/>
          </a:xfrm>
          <a:custGeom>
            <a:avLst/>
            <a:gdLst>
              <a:gd name="connsiteX0" fmla="*/ 0 w 2757267"/>
              <a:gd name="connsiteY0" fmla="*/ 302456 h 302456"/>
              <a:gd name="connsiteX1" fmla="*/ 1223889 w 2757267"/>
              <a:gd name="connsiteY1" fmla="*/ 21102 h 302456"/>
              <a:gd name="connsiteX2" fmla="*/ 2447778 w 2757267"/>
              <a:gd name="connsiteY2" fmla="*/ 175846 h 302456"/>
              <a:gd name="connsiteX3" fmla="*/ 2757267 w 2757267"/>
              <a:gd name="connsiteY3" fmla="*/ 133643 h 3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267" h="302456">
                <a:moveTo>
                  <a:pt x="0" y="302456"/>
                </a:moveTo>
                <a:cubicBezTo>
                  <a:pt x="407963" y="172330"/>
                  <a:pt x="815926" y="42204"/>
                  <a:pt x="1223889" y="21102"/>
                </a:cubicBezTo>
                <a:cubicBezTo>
                  <a:pt x="1631852" y="0"/>
                  <a:pt x="2192215" y="157089"/>
                  <a:pt x="2447778" y="175846"/>
                </a:cubicBezTo>
                <a:cubicBezTo>
                  <a:pt x="2703341" y="194603"/>
                  <a:pt x="2684584" y="140677"/>
                  <a:pt x="2757267" y="133643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4857750" y="471487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026" name="文字方塊 19"/>
          <p:cNvSpPr txBox="1">
            <a:spLocks noChangeArrowheads="1"/>
          </p:cNvSpPr>
          <p:nvPr/>
        </p:nvSpPr>
        <p:spPr bwMode="auto">
          <a:xfrm>
            <a:off x="5000625" y="485775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</a:p>
        </p:txBody>
      </p:sp>
      <p:cxnSp>
        <p:nvCxnSpPr>
          <p:cNvPr id="21" name="直線接點 20"/>
          <p:cNvCxnSpPr>
            <a:stCxn id="16" idx="4"/>
            <a:endCxn id="19" idx="0"/>
          </p:cNvCxnSpPr>
          <p:nvPr/>
        </p:nvCxnSpPr>
        <p:spPr>
          <a:xfrm rot="5400000">
            <a:off x="4464844" y="3964781"/>
            <a:ext cx="1285875" cy="2143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手繪多邊形 21"/>
          <p:cNvSpPr/>
          <p:nvPr/>
        </p:nvSpPr>
        <p:spPr>
          <a:xfrm>
            <a:off x="1857375" y="4929188"/>
            <a:ext cx="4329113" cy="285750"/>
          </a:xfrm>
          <a:custGeom>
            <a:avLst/>
            <a:gdLst>
              <a:gd name="connsiteX0" fmla="*/ 0 w 2757267"/>
              <a:gd name="connsiteY0" fmla="*/ 302456 h 302456"/>
              <a:gd name="connsiteX1" fmla="*/ 1223889 w 2757267"/>
              <a:gd name="connsiteY1" fmla="*/ 21102 h 302456"/>
              <a:gd name="connsiteX2" fmla="*/ 2447778 w 2757267"/>
              <a:gd name="connsiteY2" fmla="*/ 175846 h 302456"/>
              <a:gd name="connsiteX3" fmla="*/ 2757267 w 2757267"/>
              <a:gd name="connsiteY3" fmla="*/ 133643 h 3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267" h="302456">
                <a:moveTo>
                  <a:pt x="0" y="302456"/>
                </a:moveTo>
                <a:cubicBezTo>
                  <a:pt x="407963" y="172330"/>
                  <a:pt x="815926" y="42204"/>
                  <a:pt x="1223889" y="21102"/>
                </a:cubicBezTo>
                <a:cubicBezTo>
                  <a:pt x="1631852" y="0"/>
                  <a:pt x="2192215" y="157089"/>
                  <a:pt x="2447778" y="175846"/>
                </a:cubicBezTo>
                <a:cubicBezTo>
                  <a:pt x="2703341" y="194603"/>
                  <a:pt x="2684584" y="140677"/>
                  <a:pt x="2757267" y="133643"/>
                </a:cubicBezTo>
              </a:path>
            </a:pathLst>
          </a:custGeom>
          <a:ln w="25400">
            <a:solidFill>
              <a:srgbClr val="FF9900"/>
            </a:solidFill>
            <a:headEnd type="stealth" w="lg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3500438" y="2857500"/>
            <a:ext cx="2700337" cy="1882775"/>
          </a:xfrm>
          <a:custGeom>
            <a:avLst/>
            <a:gdLst>
              <a:gd name="connsiteX0" fmla="*/ 2700997 w 2700997"/>
              <a:gd name="connsiteY0" fmla="*/ 1786597 h 1882726"/>
              <a:gd name="connsiteX1" fmla="*/ 1434905 w 2700997"/>
              <a:gd name="connsiteY1" fmla="*/ 1702191 h 1882726"/>
              <a:gd name="connsiteX2" fmla="*/ 1406770 w 2700997"/>
              <a:gd name="connsiteY2" fmla="*/ 703384 h 1882726"/>
              <a:gd name="connsiteX3" fmla="*/ 576776 w 2700997"/>
              <a:gd name="connsiteY3" fmla="*/ 506437 h 1882726"/>
              <a:gd name="connsiteX4" fmla="*/ 0 w 2700997"/>
              <a:gd name="connsiteY4" fmla="*/ 0 h 188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997" h="1882726">
                <a:moveTo>
                  <a:pt x="2700997" y="1786597"/>
                </a:moveTo>
                <a:cubicBezTo>
                  <a:pt x="2175803" y="1834661"/>
                  <a:pt x="1650609" y="1882726"/>
                  <a:pt x="1434905" y="1702191"/>
                </a:cubicBezTo>
                <a:cubicBezTo>
                  <a:pt x="1219201" y="1521656"/>
                  <a:pt x="1549791" y="902676"/>
                  <a:pt x="1406770" y="703384"/>
                </a:cubicBezTo>
                <a:cubicBezTo>
                  <a:pt x="1263749" y="504092"/>
                  <a:pt x="811238" y="623668"/>
                  <a:pt x="576776" y="506437"/>
                </a:cubicBezTo>
                <a:cubicBezTo>
                  <a:pt x="342314" y="389206"/>
                  <a:pt x="171157" y="194603"/>
                  <a:pt x="0" y="0"/>
                </a:cubicBezTo>
              </a:path>
            </a:pathLst>
          </a:custGeom>
          <a:ln w="25400">
            <a:solidFill>
              <a:srgbClr val="FF99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How far can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reach?</a:t>
            </a:r>
          </a:p>
        </p:txBody>
      </p:sp>
      <p:sp>
        <p:nvSpPr>
          <p:cNvPr id="44035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lvl="1"/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longest path in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starting from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without using edge 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longest path in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starting from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without using edge 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How far can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reach?(cont.)</a:t>
            </a:r>
          </a:p>
        </p:txBody>
      </p:sp>
      <p:sp>
        <p:nvSpPr>
          <p:cNvPr id="4505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Tx/>
              <a:buChar char="•"/>
            </a:pP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3+1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Tx/>
              <a:buChar char="•"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/>
          </a:p>
        </p:txBody>
      </p:sp>
      <p:sp>
        <p:nvSpPr>
          <p:cNvPr id="5" name="橢圓 4"/>
          <p:cNvSpPr/>
          <p:nvPr/>
        </p:nvSpPr>
        <p:spPr>
          <a:xfrm>
            <a:off x="2571750" y="35353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357563" y="339248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286250" y="35353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214938" y="339248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29313" y="367823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58000" y="346392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1" name="直線接點 10"/>
          <p:cNvCxnSpPr>
            <a:endCxn id="5" idx="2"/>
          </p:cNvCxnSpPr>
          <p:nvPr/>
        </p:nvCxnSpPr>
        <p:spPr>
          <a:xfrm>
            <a:off x="2071688" y="3500438"/>
            <a:ext cx="500062" cy="142875"/>
          </a:xfrm>
          <a:prstGeom prst="line">
            <a:avLst/>
          </a:prstGeom>
          <a:ln w="508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6"/>
            <a:endCxn id="6" idx="2"/>
          </p:cNvCxnSpPr>
          <p:nvPr/>
        </p:nvCxnSpPr>
        <p:spPr>
          <a:xfrm flipV="1">
            <a:off x="2786063" y="3500438"/>
            <a:ext cx="571500" cy="142875"/>
          </a:xfrm>
          <a:prstGeom prst="line">
            <a:avLst/>
          </a:prstGeom>
          <a:ln w="508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6" idx="6"/>
            <a:endCxn id="7" idx="2"/>
          </p:cNvCxnSpPr>
          <p:nvPr/>
        </p:nvCxnSpPr>
        <p:spPr>
          <a:xfrm>
            <a:off x="3571875" y="3500438"/>
            <a:ext cx="714375" cy="142875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7" idx="6"/>
            <a:endCxn id="8" idx="2"/>
          </p:cNvCxnSpPr>
          <p:nvPr/>
        </p:nvCxnSpPr>
        <p:spPr>
          <a:xfrm flipV="1">
            <a:off x="4500563" y="3500438"/>
            <a:ext cx="714375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8" idx="6"/>
            <a:endCxn id="9" idx="2"/>
          </p:cNvCxnSpPr>
          <p:nvPr/>
        </p:nvCxnSpPr>
        <p:spPr>
          <a:xfrm>
            <a:off x="5429250" y="3500438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9" idx="6"/>
            <a:endCxn id="10" idx="3"/>
          </p:cNvCxnSpPr>
          <p:nvPr/>
        </p:nvCxnSpPr>
        <p:spPr>
          <a:xfrm flipV="1">
            <a:off x="6143625" y="3648075"/>
            <a:ext cx="746125" cy="1381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2214563" y="428625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500438" y="414337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43250" y="500062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4071938" y="492918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429125" y="557212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572125" y="442912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500813" y="457200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214938" y="485775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25" name="直線接點 24"/>
          <p:cNvCxnSpPr>
            <a:stCxn id="5" idx="3"/>
            <a:endCxn id="17" idx="7"/>
          </p:cNvCxnSpPr>
          <p:nvPr/>
        </p:nvCxnSpPr>
        <p:spPr>
          <a:xfrm rot="5400000">
            <a:off x="2201069" y="3915569"/>
            <a:ext cx="598487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6" idx="4"/>
            <a:endCxn id="18" idx="0"/>
          </p:cNvCxnSpPr>
          <p:nvPr/>
        </p:nvCxnSpPr>
        <p:spPr>
          <a:xfrm rot="16200000" flipH="1">
            <a:off x="3267075" y="3803650"/>
            <a:ext cx="536575" cy="142875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18" idx="4"/>
            <a:endCxn id="20" idx="1"/>
          </p:cNvCxnSpPr>
          <p:nvPr/>
        </p:nvCxnSpPr>
        <p:spPr>
          <a:xfrm rot="16200000" flipH="1">
            <a:off x="3553619" y="4410869"/>
            <a:ext cx="603250" cy="496888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8" idx="4"/>
            <a:endCxn id="19" idx="7"/>
          </p:cNvCxnSpPr>
          <p:nvPr/>
        </p:nvCxnSpPr>
        <p:spPr>
          <a:xfrm rot="5400000">
            <a:off x="3128963" y="4554538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0" idx="5"/>
            <a:endCxn id="21" idx="1"/>
          </p:cNvCxnSpPr>
          <p:nvPr/>
        </p:nvCxnSpPr>
        <p:spPr>
          <a:xfrm rot="16200000" flipH="1">
            <a:off x="4111625" y="5254625"/>
            <a:ext cx="492125" cy="206375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22" idx="3"/>
            <a:endCxn id="24" idx="7"/>
          </p:cNvCxnSpPr>
          <p:nvPr/>
        </p:nvCxnSpPr>
        <p:spPr>
          <a:xfrm rot="5400000">
            <a:off x="5361782" y="4647406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9" idx="3"/>
            <a:endCxn id="22" idx="0"/>
          </p:cNvCxnSpPr>
          <p:nvPr/>
        </p:nvCxnSpPr>
        <p:spPr>
          <a:xfrm rot="5400000">
            <a:off x="5537200" y="4005263"/>
            <a:ext cx="566737" cy="280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9" idx="4"/>
            <a:endCxn id="23" idx="1"/>
          </p:cNvCxnSpPr>
          <p:nvPr/>
        </p:nvCxnSpPr>
        <p:spPr>
          <a:xfrm rot="16200000" flipH="1">
            <a:off x="5929313" y="4000500"/>
            <a:ext cx="711200" cy="495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9" name="文字方塊 74"/>
          <p:cNvSpPr txBox="1">
            <a:spLocks noChangeArrowheads="1"/>
          </p:cNvSpPr>
          <p:nvPr/>
        </p:nvSpPr>
        <p:spPr bwMode="auto">
          <a:xfrm>
            <a:off x="2071688" y="4429125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45091" name="文字方塊 76"/>
          <p:cNvSpPr txBox="1">
            <a:spLocks noChangeArrowheads="1"/>
          </p:cNvSpPr>
          <p:nvPr/>
        </p:nvSpPr>
        <p:spPr bwMode="auto">
          <a:xfrm>
            <a:off x="2571750" y="3643313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45092" name="文字方塊 77"/>
          <p:cNvSpPr txBox="1">
            <a:spLocks noChangeArrowheads="1"/>
          </p:cNvSpPr>
          <p:nvPr/>
        </p:nvSpPr>
        <p:spPr bwMode="auto">
          <a:xfrm>
            <a:off x="3786188" y="321468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45093" name="文字方塊 78"/>
          <p:cNvSpPr txBox="1">
            <a:spLocks noChangeArrowheads="1"/>
          </p:cNvSpPr>
          <p:nvPr/>
        </p:nvSpPr>
        <p:spPr bwMode="auto">
          <a:xfrm>
            <a:off x="571504" y="3786190"/>
            <a:ext cx="1142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5094" name="文字方塊 78"/>
          <p:cNvSpPr txBox="1">
            <a:spLocks noChangeArrowheads="1"/>
          </p:cNvSpPr>
          <p:nvPr/>
        </p:nvSpPr>
        <p:spPr bwMode="auto">
          <a:xfrm>
            <a:off x="2500313" y="3143250"/>
            <a:ext cx="57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5095" name="文字方塊 78"/>
          <p:cNvSpPr txBox="1">
            <a:spLocks noChangeArrowheads="1"/>
          </p:cNvSpPr>
          <p:nvPr/>
        </p:nvSpPr>
        <p:spPr bwMode="auto">
          <a:xfrm>
            <a:off x="3286125" y="3000375"/>
            <a:ext cx="642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3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5096" name="文字方塊 78"/>
          <p:cNvSpPr txBox="1">
            <a:spLocks noChangeArrowheads="1"/>
          </p:cNvSpPr>
          <p:nvPr/>
        </p:nvSpPr>
        <p:spPr bwMode="auto">
          <a:xfrm>
            <a:off x="4286250" y="3143250"/>
            <a:ext cx="642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4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5097" name="文字方塊 78"/>
          <p:cNvSpPr txBox="1">
            <a:spLocks noChangeArrowheads="1"/>
          </p:cNvSpPr>
          <p:nvPr/>
        </p:nvSpPr>
        <p:spPr bwMode="auto">
          <a:xfrm>
            <a:off x="5214938" y="3000375"/>
            <a:ext cx="714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5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5098" name="文字方塊 78"/>
          <p:cNvSpPr txBox="1">
            <a:spLocks noChangeArrowheads="1"/>
          </p:cNvSpPr>
          <p:nvPr/>
        </p:nvSpPr>
        <p:spPr bwMode="auto">
          <a:xfrm>
            <a:off x="5929313" y="3344863"/>
            <a:ext cx="57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6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5099" name="文字方塊 78"/>
          <p:cNvSpPr txBox="1">
            <a:spLocks noChangeArrowheads="1"/>
          </p:cNvSpPr>
          <p:nvPr/>
        </p:nvSpPr>
        <p:spPr bwMode="auto">
          <a:xfrm>
            <a:off x="6858000" y="3130551"/>
            <a:ext cx="1357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7</a:t>
            </a:r>
            <a:r>
              <a:rPr kumimoji="1" lang="en-US" altLang="zh-TW" i="1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 </a:t>
            </a:r>
            <a:r>
              <a:rPr kumimoji="1" lang="en-US" altLang="zh-TW" i="1" dirty="0" err="1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 err="1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baseline="-25000" dirty="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1071539" y="353615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1857357" y="3393282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0" name="文字方塊 78"/>
          <p:cNvSpPr txBox="1">
            <a:spLocks noChangeArrowheads="1"/>
          </p:cNvSpPr>
          <p:nvPr/>
        </p:nvSpPr>
        <p:spPr bwMode="auto">
          <a:xfrm>
            <a:off x="1785918" y="3000372"/>
            <a:ext cx="57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51" name="直線接點 50"/>
          <p:cNvCxnSpPr>
            <a:stCxn id="44" idx="6"/>
            <a:endCxn id="48" idx="2"/>
          </p:cNvCxnSpPr>
          <p:nvPr/>
        </p:nvCxnSpPr>
        <p:spPr>
          <a:xfrm flipV="1">
            <a:off x="1285852" y="3500438"/>
            <a:ext cx="571505" cy="142876"/>
          </a:xfrm>
          <a:prstGeom prst="line">
            <a:avLst/>
          </a:prstGeom>
          <a:ln w="508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How far can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reach?(cont.)</a:t>
            </a:r>
          </a:p>
        </p:txBody>
      </p:sp>
      <p:sp>
        <p:nvSpPr>
          <p:cNvPr id="4608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Claim that we can calculate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recursively in O(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1" indent="-342900">
              <a:buFontTx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): the length of a longest path starting in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, and not using any edges on the diameter </a:t>
            </a:r>
            <a:r>
              <a:rPr lang="en-US" altLang="zh-TW" dirty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1" indent="-342900">
              <a:buFontTx/>
              <a:buChar char="•"/>
            </a:pP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can be calculated in O(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 by doing DFS from an ambiguous root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zh-TW" dirty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1" indent="-342900">
              <a:buFontTx/>
              <a:buChar char="•"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/>
          </a:p>
        </p:txBody>
      </p:sp>
      <p:grpSp>
        <p:nvGrpSpPr>
          <p:cNvPr id="119" name="群組 118"/>
          <p:cNvGrpSpPr/>
          <p:nvPr/>
        </p:nvGrpSpPr>
        <p:grpSpPr>
          <a:xfrm>
            <a:off x="1857356" y="3929066"/>
            <a:ext cx="7286644" cy="2655875"/>
            <a:chOff x="1643042" y="4071934"/>
            <a:chExt cx="7643834" cy="2786066"/>
          </a:xfrm>
        </p:grpSpPr>
        <p:sp>
          <p:nvSpPr>
            <p:cNvPr id="46113" name="文字方塊 74"/>
            <p:cNvSpPr txBox="1">
              <a:spLocks noChangeArrowheads="1"/>
            </p:cNvSpPr>
            <p:nvPr/>
          </p:nvSpPr>
          <p:spPr bwMode="auto">
            <a:xfrm>
              <a:off x="5000628" y="5214942"/>
              <a:ext cx="8572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h</a:t>
              </a:r>
              <a:r>
                <a:rPr kumimoji="1" lang="en-US" altLang="zh-TW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3</a:t>
              </a:r>
              <a:r>
                <a:rPr kumimoji="1" lang="en-US" altLang="zh-TW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</a:t>
              </a:r>
              <a:endPara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13" name="手繪多邊形 112"/>
            <p:cNvSpPr/>
            <p:nvPr/>
          </p:nvSpPr>
          <p:spPr>
            <a:xfrm>
              <a:off x="4714876" y="4643446"/>
              <a:ext cx="969962" cy="2025650"/>
            </a:xfrm>
            <a:custGeom>
              <a:avLst/>
              <a:gdLst>
                <a:gd name="connsiteX0" fmla="*/ 0 w 970671"/>
                <a:gd name="connsiteY0" fmla="*/ 0 h 2025748"/>
                <a:gd name="connsiteX1" fmla="*/ 126609 w 970671"/>
                <a:gd name="connsiteY1" fmla="*/ 618979 h 2025748"/>
                <a:gd name="connsiteX2" fmla="*/ 745588 w 970671"/>
                <a:gd name="connsiteY2" fmla="*/ 1336431 h 2025748"/>
                <a:gd name="connsiteX3" fmla="*/ 970671 w 970671"/>
                <a:gd name="connsiteY3" fmla="*/ 2025748 h 202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671" h="2025748">
                  <a:moveTo>
                    <a:pt x="0" y="0"/>
                  </a:moveTo>
                  <a:cubicBezTo>
                    <a:pt x="1172" y="198120"/>
                    <a:pt x="2344" y="396240"/>
                    <a:pt x="126609" y="618979"/>
                  </a:cubicBezTo>
                  <a:cubicBezTo>
                    <a:pt x="250874" y="841718"/>
                    <a:pt x="604911" y="1101970"/>
                    <a:pt x="745588" y="1336431"/>
                  </a:cubicBezTo>
                  <a:cubicBezTo>
                    <a:pt x="886265" y="1570892"/>
                    <a:pt x="928468" y="1798320"/>
                    <a:pt x="970671" y="2025748"/>
                  </a:cubicBezTo>
                </a:path>
              </a:pathLst>
            </a:custGeom>
            <a:ln w="25400">
              <a:solidFill>
                <a:srgbClr val="FF006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3643288" y="4606925"/>
              <a:ext cx="214313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4429101" y="4464050"/>
              <a:ext cx="214312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5357788" y="4606925"/>
              <a:ext cx="214313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6286476" y="4464050"/>
              <a:ext cx="214312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48" name="橢圓 47"/>
            <p:cNvSpPr/>
            <p:nvPr/>
          </p:nvSpPr>
          <p:spPr>
            <a:xfrm>
              <a:off x="7000851" y="4749800"/>
              <a:ext cx="214312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7929538" y="4535487"/>
              <a:ext cx="214313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cxnSp>
          <p:nvCxnSpPr>
            <p:cNvPr id="50" name="直線接點 49"/>
            <p:cNvCxnSpPr>
              <a:endCxn id="44" idx="2"/>
            </p:cNvCxnSpPr>
            <p:nvPr/>
          </p:nvCxnSpPr>
          <p:spPr>
            <a:xfrm>
              <a:off x="3143226" y="4572000"/>
              <a:ext cx="500062" cy="142875"/>
            </a:xfrm>
            <a:prstGeom prst="line">
              <a:avLst/>
            </a:prstGeom>
            <a:ln w="508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44" idx="6"/>
              <a:endCxn id="45" idx="2"/>
            </p:cNvCxnSpPr>
            <p:nvPr/>
          </p:nvCxnSpPr>
          <p:spPr>
            <a:xfrm flipV="1">
              <a:off x="3857601" y="4572000"/>
              <a:ext cx="571500" cy="142875"/>
            </a:xfrm>
            <a:prstGeom prst="line">
              <a:avLst/>
            </a:prstGeom>
            <a:ln w="508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45" idx="6"/>
              <a:endCxn id="46" idx="2"/>
            </p:cNvCxnSpPr>
            <p:nvPr/>
          </p:nvCxnSpPr>
          <p:spPr>
            <a:xfrm>
              <a:off x="4643413" y="4572000"/>
              <a:ext cx="714375" cy="142875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46" idx="6"/>
              <a:endCxn id="47" idx="2"/>
            </p:cNvCxnSpPr>
            <p:nvPr/>
          </p:nvCxnSpPr>
          <p:spPr>
            <a:xfrm flipV="1">
              <a:off x="5572101" y="4572000"/>
              <a:ext cx="714375" cy="1428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47" idx="6"/>
              <a:endCxn id="48" idx="2"/>
            </p:cNvCxnSpPr>
            <p:nvPr/>
          </p:nvCxnSpPr>
          <p:spPr>
            <a:xfrm>
              <a:off x="6500788" y="4572000"/>
              <a:ext cx="500063" cy="28575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48" idx="6"/>
              <a:endCxn id="49" idx="3"/>
            </p:cNvCxnSpPr>
            <p:nvPr/>
          </p:nvCxnSpPr>
          <p:spPr>
            <a:xfrm flipV="1">
              <a:off x="7215163" y="4719637"/>
              <a:ext cx="746125" cy="13811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橢圓 55"/>
            <p:cNvSpPr/>
            <p:nvPr/>
          </p:nvSpPr>
          <p:spPr>
            <a:xfrm>
              <a:off x="3286101" y="5357812"/>
              <a:ext cx="214312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4571976" y="5214937"/>
              <a:ext cx="214312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4214788" y="6072187"/>
              <a:ext cx="214313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5143476" y="6000750"/>
              <a:ext cx="214312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5500663" y="6643687"/>
              <a:ext cx="214313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1" name="橢圓 60"/>
            <p:cNvSpPr/>
            <p:nvPr/>
          </p:nvSpPr>
          <p:spPr>
            <a:xfrm>
              <a:off x="6643663" y="5500687"/>
              <a:ext cx="214313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2" name="橢圓 61"/>
            <p:cNvSpPr/>
            <p:nvPr/>
          </p:nvSpPr>
          <p:spPr>
            <a:xfrm>
              <a:off x="7572351" y="5643562"/>
              <a:ext cx="214312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>
              <a:off x="6286476" y="5929312"/>
              <a:ext cx="214312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cxnSp>
          <p:nvCxnSpPr>
            <p:cNvPr id="64" name="直線接點 63"/>
            <p:cNvCxnSpPr>
              <a:stCxn id="44" idx="3"/>
              <a:endCxn id="56" idx="7"/>
            </p:cNvCxnSpPr>
            <p:nvPr/>
          </p:nvCxnSpPr>
          <p:spPr>
            <a:xfrm rot="5400000">
              <a:off x="3272607" y="4987131"/>
              <a:ext cx="598487" cy="2063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57" idx="0"/>
            </p:cNvCxnSpPr>
            <p:nvPr/>
          </p:nvCxnSpPr>
          <p:spPr>
            <a:xfrm rot="16200000" flipH="1">
              <a:off x="4338613" y="4875212"/>
              <a:ext cx="536575" cy="142875"/>
            </a:xfrm>
            <a:prstGeom prst="line">
              <a:avLst/>
            </a:prstGeom>
            <a:ln w="254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57" idx="4"/>
              <a:endCxn id="59" idx="1"/>
            </p:cNvCxnSpPr>
            <p:nvPr/>
          </p:nvCxnSpPr>
          <p:spPr>
            <a:xfrm rot="16200000" flipH="1">
              <a:off x="4625157" y="5482431"/>
              <a:ext cx="603250" cy="496888"/>
            </a:xfrm>
            <a:prstGeom prst="line">
              <a:avLst/>
            </a:prstGeom>
            <a:ln w="254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57" idx="4"/>
              <a:endCxn id="58" idx="7"/>
            </p:cNvCxnSpPr>
            <p:nvPr/>
          </p:nvCxnSpPr>
          <p:spPr>
            <a:xfrm rot="5400000">
              <a:off x="4200501" y="5626100"/>
              <a:ext cx="674687" cy="2809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59" idx="5"/>
              <a:endCxn id="60" idx="1"/>
            </p:cNvCxnSpPr>
            <p:nvPr/>
          </p:nvCxnSpPr>
          <p:spPr>
            <a:xfrm rot="16200000" flipH="1">
              <a:off x="5183163" y="6326187"/>
              <a:ext cx="492125" cy="206375"/>
            </a:xfrm>
            <a:prstGeom prst="line">
              <a:avLst/>
            </a:prstGeom>
            <a:ln w="254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61" idx="3"/>
              <a:endCxn id="63" idx="7"/>
            </p:cNvCxnSpPr>
            <p:nvPr/>
          </p:nvCxnSpPr>
          <p:spPr>
            <a:xfrm rot="5400000">
              <a:off x="6433320" y="5718968"/>
              <a:ext cx="277812" cy="2063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3"/>
              <a:endCxn id="61" idx="0"/>
            </p:cNvCxnSpPr>
            <p:nvPr/>
          </p:nvCxnSpPr>
          <p:spPr>
            <a:xfrm rot="5400000">
              <a:off x="6608738" y="5076825"/>
              <a:ext cx="566737" cy="2809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>
              <a:stCxn id="48" idx="4"/>
              <a:endCxn id="62" idx="1"/>
            </p:cNvCxnSpPr>
            <p:nvPr/>
          </p:nvCxnSpPr>
          <p:spPr>
            <a:xfrm rot="16200000" flipH="1">
              <a:off x="7000851" y="5072062"/>
              <a:ext cx="711200" cy="4953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文字方塊 74"/>
            <p:cNvSpPr txBox="1">
              <a:spLocks noChangeArrowheads="1"/>
            </p:cNvSpPr>
            <p:nvPr/>
          </p:nvSpPr>
          <p:spPr bwMode="auto">
            <a:xfrm>
              <a:off x="3143226" y="5500687"/>
              <a:ext cx="2746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02" name="文字方塊 76"/>
            <p:cNvSpPr txBox="1">
              <a:spLocks noChangeArrowheads="1"/>
            </p:cNvSpPr>
            <p:nvPr/>
          </p:nvSpPr>
          <p:spPr bwMode="auto">
            <a:xfrm>
              <a:off x="3643288" y="4714875"/>
              <a:ext cx="9286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nc</a:t>
              </a:r>
              <a:r>
                <a:rPr kumimoji="1" lang="en-US" altLang="zh-TW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  <a:r>
                <a:rPr kumimoji="1" lang="en-US" altLang="zh-TW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" name="文字方塊 77"/>
            <p:cNvSpPr txBox="1">
              <a:spLocks noChangeArrowheads="1"/>
            </p:cNvSpPr>
            <p:nvPr/>
          </p:nvSpPr>
          <p:spPr bwMode="auto">
            <a:xfrm>
              <a:off x="4857726" y="4286250"/>
              <a:ext cx="2873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04" name="文字方塊 78"/>
            <p:cNvSpPr txBox="1">
              <a:spLocks noChangeArrowheads="1"/>
            </p:cNvSpPr>
            <p:nvPr/>
          </p:nvSpPr>
          <p:spPr bwMode="auto">
            <a:xfrm>
              <a:off x="1643042" y="4857752"/>
              <a:ext cx="11429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=d</a:t>
              </a:r>
              <a:r>
                <a:rPr kumimoji="1" lang="en-US" altLang="zh-TW" i="1" kern="1200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0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05" name="文字方塊 78"/>
            <p:cNvSpPr txBox="1">
              <a:spLocks noChangeArrowheads="1"/>
            </p:cNvSpPr>
            <p:nvPr/>
          </p:nvSpPr>
          <p:spPr bwMode="auto">
            <a:xfrm>
              <a:off x="3571851" y="4214812"/>
              <a:ext cx="5714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2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06" name="文字方塊 78"/>
            <p:cNvSpPr txBox="1">
              <a:spLocks noChangeArrowheads="1"/>
            </p:cNvSpPr>
            <p:nvPr/>
          </p:nvSpPr>
          <p:spPr bwMode="auto">
            <a:xfrm>
              <a:off x="4357663" y="4071937"/>
              <a:ext cx="6429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3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07" name="文字方塊 78"/>
            <p:cNvSpPr txBox="1">
              <a:spLocks noChangeArrowheads="1"/>
            </p:cNvSpPr>
            <p:nvPr/>
          </p:nvSpPr>
          <p:spPr bwMode="auto">
            <a:xfrm>
              <a:off x="5357788" y="4214812"/>
              <a:ext cx="642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4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08" name="文字方塊 78"/>
            <p:cNvSpPr txBox="1">
              <a:spLocks noChangeArrowheads="1"/>
            </p:cNvSpPr>
            <p:nvPr/>
          </p:nvSpPr>
          <p:spPr bwMode="auto">
            <a:xfrm>
              <a:off x="6286476" y="4071937"/>
              <a:ext cx="7143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5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09" name="文字方塊 78"/>
            <p:cNvSpPr txBox="1">
              <a:spLocks noChangeArrowheads="1"/>
            </p:cNvSpPr>
            <p:nvPr/>
          </p:nvSpPr>
          <p:spPr bwMode="auto">
            <a:xfrm>
              <a:off x="7000851" y="4416425"/>
              <a:ext cx="5715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6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10" name="文字方塊 78"/>
            <p:cNvSpPr txBox="1">
              <a:spLocks noChangeArrowheads="1"/>
            </p:cNvSpPr>
            <p:nvPr/>
          </p:nvSpPr>
          <p:spPr bwMode="auto">
            <a:xfrm>
              <a:off x="7929538" y="4202113"/>
              <a:ext cx="13573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7</a:t>
              </a:r>
              <a:r>
                <a:rPr kumimoji="1" lang="en-US" altLang="zh-TW" i="1" kern="1200" baseline="-250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r>
                <a:rPr kumimoji="1" lang="en-US" altLang="zh-TW" i="1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 </a:t>
              </a:r>
              <a:r>
                <a:rPr kumimoji="1" lang="en-US" altLang="zh-TW" i="1" dirty="0" err="1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 err="1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E</a:t>
              </a:r>
              <a:endParaRPr kumimoji="1" lang="en-US" altLang="zh-TW" i="1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  <a:p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11" name="橢圓 110"/>
            <p:cNvSpPr/>
            <p:nvPr/>
          </p:nvSpPr>
          <p:spPr>
            <a:xfrm>
              <a:off x="2143077" y="4607720"/>
              <a:ext cx="214313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12" name="橢圓 111"/>
            <p:cNvSpPr/>
            <p:nvPr/>
          </p:nvSpPr>
          <p:spPr>
            <a:xfrm>
              <a:off x="2928895" y="4464844"/>
              <a:ext cx="214313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15" name="文字方塊 78"/>
            <p:cNvSpPr txBox="1">
              <a:spLocks noChangeArrowheads="1"/>
            </p:cNvSpPr>
            <p:nvPr/>
          </p:nvSpPr>
          <p:spPr bwMode="auto">
            <a:xfrm>
              <a:off x="2857456" y="4071934"/>
              <a:ext cx="5714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baseline="-25000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1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cxnSp>
          <p:nvCxnSpPr>
            <p:cNvPr id="117" name="直線接點 116"/>
            <p:cNvCxnSpPr>
              <a:endCxn id="112" idx="2"/>
            </p:cNvCxnSpPr>
            <p:nvPr/>
          </p:nvCxnSpPr>
          <p:spPr>
            <a:xfrm flipV="1">
              <a:off x="2357422" y="4572000"/>
              <a:ext cx="571473" cy="142884"/>
            </a:xfrm>
            <a:prstGeom prst="line">
              <a:avLst/>
            </a:prstGeom>
            <a:ln w="508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cs typeface="Times New Roman" pitchFamily="18" charset="0"/>
              </a:rPr>
              <a:t>How far can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reach?(cont.)</a:t>
            </a:r>
          </a:p>
        </p:txBody>
      </p:sp>
      <p:sp>
        <p:nvSpPr>
          <p:cNvPr id="49155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We can calculate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recursively in O(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2" indent="-342900"/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742950" lvl="2" indent="-342900"/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= max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)}</a:t>
            </a:r>
          </a:p>
          <a:p>
            <a:pPr marL="742950" lvl="2" indent="-342900"/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= max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i+2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)}</a:t>
            </a:r>
          </a:p>
          <a:p>
            <a:pPr marL="342900" lvl="1" indent="-342900">
              <a:buFontTx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We have all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 O(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), then all procedure will finished in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dirty="0"/>
          </a:p>
        </p:txBody>
      </p:sp>
      <p:sp>
        <p:nvSpPr>
          <p:cNvPr id="4" name="橢圓 3"/>
          <p:cNvSpPr/>
          <p:nvPr/>
        </p:nvSpPr>
        <p:spPr>
          <a:xfrm>
            <a:off x="3571875" y="43703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143625" y="614362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7072313" y="451326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8143875" y="444182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1" name="直線接點 10"/>
          <p:cNvCxnSpPr>
            <a:stCxn id="48" idx="6"/>
            <a:endCxn id="7" idx="2"/>
          </p:cNvCxnSpPr>
          <p:nvPr/>
        </p:nvCxnSpPr>
        <p:spPr>
          <a:xfrm>
            <a:off x="6143625" y="4548188"/>
            <a:ext cx="928688" cy="714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8" idx="2"/>
            <a:endCxn id="7" idx="6"/>
          </p:cNvCxnSpPr>
          <p:nvPr/>
        </p:nvCxnSpPr>
        <p:spPr>
          <a:xfrm rot="10800000" flipV="1">
            <a:off x="7286625" y="4548188"/>
            <a:ext cx="857250" cy="7143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7643813" y="635793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9163" name="文字方塊 77"/>
          <p:cNvSpPr txBox="1">
            <a:spLocks noChangeArrowheads="1"/>
          </p:cNvSpPr>
          <p:nvPr/>
        </p:nvSpPr>
        <p:spPr bwMode="auto">
          <a:xfrm>
            <a:off x="7570788" y="4227513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49164" name="文字方塊 78"/>
          <p:cNvSpPr txBox="1">
            <a:spLocks noChangeArrowheads="1"/>
          </p:cNvSpPr>
          <p:nvPr/>
        </p:nvSpPr>
        <p:spPr bwMode="auto">
          <a:xfrm>
            <a:off x="2928938" y="4441825"/>
            <a:ext cx="1071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7" name="手繪多邊形 46"/>
          <p:cNvSpPr/>
          <p:nvPr/>
        </p:nvSpPr>
        <p:spPr>
          <a:xfrm>
            <a:off x="3762375" y="4419600"/>
            <a:ext cx="2181225" cy="222250"/>
          </a:xfrm>
          <a:custGeom>
            <a:avLst/>
            <a:gdLst>
              <a:gd name="connsiteX0" fmla="*/ 0 w 2180492"/>
              <a:gd name="connsiteY0" fmla="*/ 72682 h 222737"/>
              <a:gd name="connsiteX1" fmla="*/ 562707 w 2180492"/>
              <a:gd name="connsiteY1" fmla="*/ 213359 h 222737"/>
              <a:gd name="connsiteX2" fmla="*/ 1477107 w 2180492"/>
              <a:gd name="connsiteY2" fmla="*/ 16412 h 222737"/>
              <a:gd name="connsiteX3" fmla="*/ 2180492 w 2180492"/>
              <a:gd name="connsiteY3" fmla="*/ 114885 h 22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22737">
                <a:moveTo>
                  <a:pt x="0" y="72682"/>
                </a:moveTo>
                <a:cubicBezTo>
                  <a:pt x="158261" y="147709"/>
                  <a:pt x="316523" y="222737"/>
                  <a:pt x="562707" y="213359"/>
                </a:cubicBezTo>
                <a:cubicBezTo>
                  <a:pt x="808892" y="203981"/>
                  <a:pt x="1207476" y="32824"/>
                  <a:pt x="1477107" y="16412"/>
                </a:cubicBezTo>
                <a:cubicBezTo>
                  <a:pt x="1746738" y="0"/>
                  <a:pt x="1963615" y="57442"/>
                  <a:pt x="2180492" y="114885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5929313" y="444182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9167" name="文字方塊 78"/>
          <p:cNvSpPr txBox="1">
            <a:spLocks noChangeArrowheads="1"/>
          </p:cNvSpPr>
          <p:nvPr/>
        </p:nvSpPr>
        <p:spPr bwMode="auto">
          <a:xfrm>
            <a:off x="5715000" y="4071938"/>
            <a:ext cx="714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i-1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9168" name="文字方塊 78"/>
          <p:cNvSpPr txBox="1">
            <a:spLocks noChangeArrowheads="1"/>
          </p:cNvSpPr>
          <p:nvPr/>
        </p:nvSpPr>
        <p:spPr bwMode="auto">
          <a:xfrm>
            <a:off x="7000875" y="4143375"/>
            <a:ext cx="714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9169" name="文字方塊 78"/>
          <p:cNvSpPr txBox="1">
            <a:spLocks noChangeArrowheads="1"/>
          </p:cNvSpPr>
          <p:nvPr/>
        </p:nvSpPr>
        <p:spPr bwMode="auto">
          <a:xfrm>
            <a:off x="8143875" y="4084638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i+1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7175500" y="4686300"/>
            <a:ext cx="534988" cy="1687513"/>
          </a:xfrm>
          <a:custGeom>
            <a:avLst/>
            <a:gdLst>
              <a:gd name="connsiteX0" fmla="*/ 0 w 534573"/>
              <a:gd name="connsiteY0" fmla="*/ 0 h 1688123"/>
              <a:gd name="connsiteX1" fmla="*/ 98474 w 534573"/>
              <a:gd name="connsiteY1" fmla="*/ 844062 h 1688123"/>
              <a:gd name="connsiteX2" fmla="*/ 436099 w 534573"/>
              <a:gd name="connsiteY2" fmla="*/ 1266092 h 1688123"/>
              <a:gd name="connsiteX3" fmla="*/ 534573 w 534573"/>
              <a:gd name="connsiteY3" fmla="*/ 1688123 h 16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573" h="1688123">
                <a:moveTo>
                  <a:pt x="0" y="0"/>
                </a:moveTo>
                <a:cubicBezTo>
                  <a:pt x="12895" y="316523"/>
                  <a:pt x="25791" y="633047"/>
                  <a:pt x="98474" y="844062"/>
                </a:cubicBezTo>
                <a:cubicBezTo>
                  <a:pt x="171157" y="1055077"/>
                  <a:pt x="363416" y="1125415"/>
                  <a:pt x="436099" y="1266092"/>
                </a:cubicBezTo>
                <a:cubicBezTo>
                  <a:pt x="508782" y="1406769"/>
                  <a:pt x="506438" y="1620129"/>
                  <a:pt x="534573" y="1688123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9171" name="文字方塊 77"/>
          <p:cNvSpPr txBox="1">
            <a:spLocks noChangeArrowheads="1"/>
          </p:cNvSpPr>
          <p:nvPr/>
        </p:nvSpPr>
        <p:spPr bwMode="auto">
          <a:xfrm>
            <a:off x="7358062" y="5286375"/>
            <a:ext cx="785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69" name="手繪多邊形 68"/>
          <p:cNvSpPr/>
          <p:nvPr/>
        </p:nvSpPr>
        <p:spPr>
          <a:xfrm>
            <a:off x="3630613" y="4338638"/>
            <a:ext cx="2589212" cy="1809750"/>
          </a:xfrm>
          <a:custGeom>
            <a:avLst/>
            <a:gdLst>
              <a:gd name="connsiteX0" fmla="*/ 0 w 2588455"/>
              <a:gd name="connsiteY0" fmla="*/ 262597 h 1810043"/>
              <a:gd name="connsiteX1" fmla="*/ 661181 w 2588455"/>
              <a:gd name="connsiteY1" fmla="*/ 487680 h 1810043"/>
              <a:gd name="connsiteX2" fmla="*/ 1899138 w 2588455"/>
              <a:gd name="connsiteY2" fmla="*/ 220394 h 1810043"/>
              <a:gd name="connsiteX3" fmla="*/ 2588455 w 2588455"/>
              <a:gd name="connsiteY3" fmla="*/ 1810043 h 18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455" h="1810043">
                <a:moveTo>
                  <a:pt x="0" y="262597"/>
                </a:moveTo>
                <a:cubicBezTo>
                  <a:pt x="172329" y="378655"/>
                  <a:pt x="344658" y="494714"/>
                  <a:pt x="661181" y="487680"/>
                </a:cubicBezTo>
                <a:cubicBezTo>
                  <a:pt x="977704" y="480646"/>
                  <a:pt x="1577926" y="0"/>
                  <a:pt x="1899138" y="220394"/>
                </a:cubicBezTo>
                <a:cubicBezTo>
                  <a:pt x="2220350" y="440788"/>
                  <a:pt x="2478258" y="1545101"/>
                  <a:pt x="2588455" y="1810043"/>
                </a:cubicBezTo>
              </a:path>
            </a:pathLst>
          </a:cu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9173" name="文字方塊 77"/>
          <p:cNvSpPr txBox="1">
            <a:spLocks noChangeArrowheads="1"/>
          </p:cNvSpPr>
          <p:nvPr/>
        </p:nvSpPr>
        <p:spPr bwMode="auto">
          <a:xfrm>
            <a:off x="4857750" y="5143500"/>
            <a:ext cx="1785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l-GR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μ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i-1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How far can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reach?</a:t>
            </a:r>
          </a:p>
        </p:txBody>
      </p:sp>
      <p:sp>
        <p:nvSpPr>
          <p:cNvPr id="5120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Lemma 4</a:t>
            </a:r>
          </a:p>
          <a:p>
            <a:pPr marL="742950" lvl="2" indent="-342900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Given a diameter of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TW" dirty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 failing edge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). The longest path on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starting from an ambiguous node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(if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is in the same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subtree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 is </a:t>
            </a:r>
          </a:p>
          <a:p>
            <a:pPr marL="742950" lvl="2" indent="-342900">
              <a:buFontTx/>
              <a:buNone/>
            </a:pPr>
            <a:endParaRPr lang="en-US" altLang="zh-TW" i="1" dirty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FontTx/>
              <a:buNone/>
            </a:pP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r,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+ max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- 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)}</a:t>
            </a:r>
          </a:p>
          <a:p>
            <a:pPr marL="742950" lvl="2" indent="-342900">
              <a:buFontTx/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742950" lvl="2" indent="-342900">
              <a:buFontTx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FontTx/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r,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+ max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- 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)}</a:t>
            </a:r>
          </a:p>
          <a:p>
            <a:pPr marL="742950" lvl="2" indent="-342900">
              <a:buFontTx/>
              <a:buNone/>
            </a:pP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	,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is in the same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subtree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Tx/>
              <a:buChar char="•"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r,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max{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2800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sz="2800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 - d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)}</a:t>
            </a:r>
          </a:p>
        </p:txBody>
      </p:sp>
      <p:sp>
        <p:nvSpPr>
          <p:cNvPr id="4" name="橢圓 3"/>
          <p:cNvSpPr/>
          <p:nvPr/>
        </p:nvSpPr>
        <p:spPr>
          <a:xfrm>
            <a:off x="2238375" y="23796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4000500" y="45005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738813" y="252253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810375" y="245110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8" name="直線接點 7"/>
          <p:cNvCxnSpPr>
            <a:stCxn id="14" idx="6"/>
            <a:endCxn id="6" idx="2"/>
          </p:cNvCxnSpPr>
          <p:nvPr/>
        </p:nvCxnSpPr>
        <p:spPr>
          <a:xfrm>
            <a:off x="4643438" y="2535238"/>
            <a:ext cx="1095375" cy="936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stCxn id="7" idx="2"/>
            <a:endCxn id="6" idx="6"/>
          </p:cNvCxnSpPr>
          <p:nvPr/>
        </p:nvCxnSpPr>
        <p:spPr>
          <a:xfrm rot="10800000" flipV="1">
            <a:off x="5953125" y="2557463"/>
            <a:ext cx="857250" cy="7143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文字方塊 77"/>
          <p:cNvSpPr txBox="1">
            <a:spLocks noChangeArrowheads="1"/>
          </p:cNvSpPr>
          <p:nvPr/>
        </p:nvSpPr>
        <p:spPr bwMode="auto">
          <a:xfrm>
            <a:off x="6237288" y="223678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53258" name="文字方塊 78"/>
          <p:cNvSpPr txBox="1">
            <a:spLocks noChangeArrowheads="1"/>
          </p:cNvSpPr>
          <p:nvPr/>
        </p:nvSpPr>
        <p:spPr bwMode="auto">
          <a:xfrm>
            <a:off x="1595438" y="2451100"/>
            <a:ext cx="1190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2428875" y="2428875"/>
            <a:ext cx="2181225" cy="222250"/>
          </a:xfrm>
          <a:custGeom>
            <a:avLst/>
            <a:gdLst>
              <a:gd name="connsiteX0" fmla="*/ 0 w 2180492"/>
              <a:gd name="connsiteY0" fmla="*/ 72682 h 222737"/>
              <a:gd name="connsiteX1" fmla="*/ 562707 w 2180492"/>
              <a:gd name="connsiteY1" fmla="*/ 213359 h 222737"/>
              <a:gd name="connsiteX2" fmla="*/ 1477107 w 2180492"/>
              <a:gd name="connsiteY2" fmla="*/ 16412 h 222737"/>
              <a:gd name="connsiteX3" fmla="*/ 2180492 w 2180492"/>
              <a:gd name="connsiteY3" fmla="*/ 114885 h 22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22737">
                <a:moveTo>
                  <a:pt x="0" y="72682"/>
                </a:moveTo>
                <a:cubicBezTo>
                  <a:pt x="158261" y="147709"/>
                  <a:pt x="316523" y="222737"/>
                  <a:pt x="562707" y="213359"/>
                </a:cubicBezTo>
                <a:cubicBezTo>
                  <a:pt x="808892" y="203981"/>
                  <a:pt x="1207476" y="32824"/>
                  <a:pt x="1477107" y="16412"/>
                </a:cubicBezTo>
                <a:cubicBezTo>
                  <a:pt x="1746738" y="0"/>
                  <a:pt x="1963615" y="57442"/>
                  <a:pt x="2180492" y="114885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429125" y="242887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3261" name="文字方塊 78"/>
          <p:cNvSpPr txBox="1">
            <a:spLocks noChangeArrowheads="1"/>
          </p:cNvSpPr>
          <p:nvPr/>
        </p:nvSpPr>
        <p:spPr bwMode="auto">
          <a:xfrm>
            <a:off x="4286250" y="2000250"/>
            <a:ext cx="1143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nc</a:t>
            </a:r>
            <a:r>
              <a:rPr kumimoji="1"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53262" name="文字方塊 78"/>
          <p:cNvSpPr txBox="1">
            <a:spLocks noChangeArrowheads="1"/>
          </p:cNvSpPr>
          <p:nvPr/>
        </p:nvSpPr>
        <p:spPr bwMode="auto">
          <a:xfrm>
            <a:off x="5667375" y="215265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3263" name="文字方塊 78"/>
          <p:cNvSpPr txBox="1">
            <a:spLocks noChangeArrowheads="1"/>
          </p:cNvSpPr>
          <p:nvPr/>
        </p:nvSpPr>
        <p:spPr bwMode="auto">
          <a:xfrm>
            <a:off x="6810375" y="209391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i+1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2297113" y="2347913"/>
            <a:ext cx="3703637" cy="1809750"/>
          </a:xfrm>
          <a:custGeom>
            <a:avLst/>
            <a:gdLst>
              <a:gd name="connsiteX0" fmla="*/ 0 w 2588455"/>
              <a:gd name="connsiteY0" fmla="*/ 262597 h 1810043"/>
              <a:gd name="connsiteX1" fmla="*/ 661181 w 2588455"/>
              <a:gd name="connsiteY1" fmla="*/ 487680 h 1810043"/>
              <a:gd name="connsiteX2" fmla="*/ 1899138 w 2588455"/>
              <a:gd name="connsiteY2" fmla="*/ 220394 h 1810043"/>
              <a:gd name="connsiteX3" fmla="*/ 2588455 w 2588455"/>
              <a:gd name="connsiteY3" fmla="*/ 1810043 h 18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455" h="1810043">
                <a:moveTo>
                  <a:pt x="0" y="262597"/>
                </a:moveTo>
                <a:cubicBezTo>
                  <a:pt x="172329" y="378655"/>
                  <a:pt x="344658" y="494714"/>
                  <a:pt x="661181" y="487680"/>
                </a:cubicBezTo>
                <a:cubicBezTo>
                  <a:pt x="977704" y="480646"/>
                  <a:pt x="1577926" y="0"/>
                  <a:pt x="1899138" y="220394"/>
                </a:cubicBezTo>
                <a:cubicBezTo>
                  <a:pt x="2220350" y="440788"/>
                  <a:pt x="2478258" y="1545101"/>
                  <a:pt x="2588455" y="1810043"/>
                </a:cubicBezTo>
              </a:path>
            </a:pathLst>
          </a:cu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3265" name="文字方塊 77"/>
          <p:cNvSpPr txBox="1">
            <a:spLocks noChangeArrowheads="1"/>
          </p:cNvSpPr>
          <p:nvPr/>
        </p:nvSpPr>
        <p:spPr bwMode="auto">
          <a:xfrm>
            <a:off x="5786438" y="3357563"/>
            <a:ext cx="1785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l-GR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μ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i-1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24" name="橢圓 23"/>
          <p:cNvSpPr/>
          <p:nvPr/>
        </p:nvSpPr>
        <p:spPr>
          <a:xfrm>
            <a:off x="5929313" y="407193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3267" name="文字方塊 77"/>
          <p:cNvSpPr txBox="1">
            <a:spLocks noChangeArrowheads="1"/>
          </p:cNvSpPr>
          <p:nvPr/>
        </p:nvSpPr>
        <p:spPr bwMode="auto">
          <a:xfrm>
            <a:off x="3725863" y="4500563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27" name="手繪多邊形 26"/>
          <p:cNvSpPr/>
          <p:nvPr/>
        </p:nvSpPr>
        <p:spPr>
          <a:xfrm>
            <a:off x="3989388" y="2644775"/>
            <a:ext cx="547687" cy="1857375"/>
          </a:xfrm>
          <a:custGeom>
            <a:avLst/>
            <a:gdLst>
              <a:gd name="connsiteX0" fmla="*/ 546295 w 546295"/>
              <a:gd name="connsiteY0" fmla="*/ 0 h 1856936"/>
              <a:gd name="connsiteX1" fmla="*/ 53926 w 546295"/>
              <a:gd name="connsiteY1" fmla="*/ 942536 h 1856936"/>
              <a:gd name="connsiteX2" fmla="*/ 222738 w 546295"/>
              <a:gd name="connsiteY2" fmla="*/ 1674056 h 1856936"/>
              <a:gd name="connsiteX3" fmla="*/ 124264 w 546295"/>
              <a:gd name="connsiteY3" fmla="*/ 1856936 h 18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95" h="1856936">
                <a:moveTo>
                  <a:pt x="546295" y="0"/>
                </a:moveTo>
                <a:cubicBezTo>
                  <a:pt x="327073" y="331763"/>
                  <a:pt x="107852" y="663527"/>
                  <a:pt x="53926" y="942536"/>
                </a:cubicBezTo>
                <a:cubicBezTo>
                  <a:pt x="0" y="1221545"/>
                  <a:pt x="211015" y="1521656"/>
                  <a:pt x="222738" y="1674056"/>
                </a:cubicBezTo>
                <a:cubicBezTo>
                  <a:pt x="234461" y="1826456"/>
                  <a:pt x="179362" y="1841696"/>
                  <a:pt x="124264" y="185693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3786188" y="2673350"/>
            <a:ext cx="600075" cy="1757363"/>
          </a:xfrm>
          <a:custGeom>
            <a:avLst/>
            <a:gdLst>
              <a:gd name="connsiteX0" fmla="*/ 600221 w 600221"/>
              <a:gd name="connsiteY0" fmla="*/ 0 h 1758461"/>
              <a:gd name="connsiteX1" fmla="*/ 65649 w 600221"/>
              <a:gd name="connsiteY1" fmla="*/ 773723 h 1758461"/>
              <a:gd name="connsiteX2" fmla="*/ 206326 w 600221"/>
              <a:gd name="connsiteY2" fmla="*/ 1758461 h 175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221" h="1758461">
                <a:moveTo>
                  <a:pt x="600221" y="0"/>
                </a:moveTo>
                <a:cubicBezTo>
                  <a:pt x="365759" y="240323"/>
                  <a:pt x="131298" y="480646"/>
                  <a:pt x="65649" y="773723"/>
                </a:cubicBezTo>
                <a:cubicBezTo>
                  <a:pt x="0" y="1066800"/>
                  <a:pt x="206326" y="1758461"/>
                  <a:pt x="206326" y="1758461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3270" name="文字方塊 78"/>
          <p:cNvSpPr txBox="1">
            <a:spLocks noChangeArrowheads="1"/>
          </p:cNvSpPr>
          <p:nvPr/>
        </p:nvSpPr>
        <p:spPr bwMode="auto">
          <a:xfrm>
            <a:off x="2786062" y="3500438"/>
            <a:ext cx="1928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r, </a:t>
            </a:r>
            <a:r>
              <a:rPr kumimoji="1" lang="en-US" altLang="zh-TW" sz="280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nc</a:t>
            </a:r>
            <a:r>
              <a:rPr kumimoji="1"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r,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max{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2800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altLang="zh-TW" sz="2800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 - d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)}</a:t>
            </a:r>
          </a:p>
        </p:txBody>
      </p:sp>
      <p:sp>
        <p:nvSpPr>
          <p:cNvPr id="54275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By Lemma 3, the longest path from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must reach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 first. We can observe the following two cases.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If the furthest </a:t>
            </a:r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path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is toward to</a:t>
            </a:r>
            <a:r>
              <a:rPr lang="en-US" altLang="zh-TW" sz="2400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400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lang="en-US" altLang="zh-TW" sz="2400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lang="en-US" altLang="zh-TW" sz="2400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" name="群組 23"/>
          <p:cNvGrpSpPr>
            <a:grpSpLocks/>
          </p:cNvGrpSpPr>
          <p:nvPr/>
        </p:nvGrpSpPr>
        <p:grpSpPr bwMode="auto">
          <a:xfrm>
            <a:off x="4572000" y="4429125"/>
            <a:ext cx="5643602" cy="1870075"/>
            <a:chOff x="2266589" y="3428993"/>
            <a:chExt cx="8662820" cy="2869662"/>
          </a:xfrm>
        </p:grpSpPr>
        <p:sp>
          <p:nvSpPr>
            <p:cNvPr id="4" name="橢圓 3"/>
            <p:cNvSpPr/>
            <p:nvPr/>
          </p:nvSpPr>
          <p:spPr>
            <a:xfrm>
              <a:off x="3238866" y="3809016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5000658" y="5928376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6738084" y="3950307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7810269" y="3879662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cxnSp>
          <p:nvCxnSpPr>
            <p:cNvPr id="8" name="直線接點 7"/>
            <p:cNvCxnSpPr>
              <a:stCxn id="13" idx="6"/>
              <a:endCxn id="6" idx="2"/>
            </p:cNvCxnSpPr>
            <p:nvPr/>
          </p:nvCxnSpPr>
          <p:spPr>
            <a:xfrm>
              <a:off x="5643969" y="3964923"/>
              <a:ext cx="1094116" cy="9257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stCxn id="7" idx="2"/>
              <a:endCxn id="6" idx="6"/>
            </p:cNvCxnSpPr>
            <p:nvPr/>
          </p:nvCxnSpPr>
          <p:spPr>
            <a:xfrm rot="10800000" flipV="1">
              <a:off x="6952521" y="3986848"/>
              <a:ext cx="857747" cy="70645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3" name="文字方塊 77"/>
            <p:cNvSpPr txBox="1">
              <a:spLocks noChangeArrowheads="1"/>
            </p:cNvSpPr>
            <p:nvPr/>
          </p:nvSpPr>
          <p:spPr bwMode="auto">
            <a:xfrm>
              <a:off x="7237404" y="3538648"/>
              <a:ext cx="511945" cy="56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4284" name="文字方塊 78"/>
            <p:cNvSpPr txBox="1">
              <a:spLocks noChangeArrowheads="1"/>
            </p:cNvSpPr>
            <p:nvPr/>
          </p:nvSpPr>
          <p:spPr bwMode="auto">
            <a:xfrm>
              <a:off x="2266589" y="3879854"/>
              <a:ext cx="1754495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=d</a:t>
              </a:r>
              <a:r>
                <a:rPr kumimoji="1" lang="en-US" altLang="zh-TW" i="1" kern="1200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0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3428935" y="3857737"/>
              <a:ext cx="2180919" cy="221681"/>
            </a:xfrm>
            <a:custGeom>
              <a:avLst/>
              <a:gdLst>
                <a:gd name="connsiteX0" fmla="*/ 0 w 2180492"/>
                <a:gd name="connsiteY0" fmla="*/ 72682 h 222737"/>
                <a:gd name="connsiteX1" fmla="*/ 562707 w 2180492"/>
                <a:gd name="connsiteY1" fmla="*/ 213359 h 222737"/>
                <a:gd name="connsiteX2" fmla="*/ 1477107 w 2180492"/>
                <a:gd name="connsiteY2" fmla="*/ 16412 h 222737"/>
                <a:gd name="connsiteX3" fmla="*/ 2180492 w 2180492"/>
                <a:gd name="connsiteY3" fmla="*/ 114885 h 22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492" h="222737">
                  <a:moveTo>
                    <a:pt x="0" y="72682"/>
                  </a:moveTo>
                  <a:cubicBezTo>
                    <a:pt x="158261" y="147709"/>
                    <a:pt x="316523" y="222737"/>
                    <a:pt x="562707" y="213359"/>
                  </a:cubicBezTo>
                  <a:cubicBezTo>
                    <a:pt x="808892" y="203981"/>
                    <a:pt x="1207476" y="32824"/>
                    <a:pt x="1477107" y="16412"/>
                  </a:cubicBezTo>
                  <a:cubicBezTo>
                    <a:pt x="1746738" y="0"/>
                    <a:pt x="1963615" y="57442"/>
                    <a:pt x="2180492" y="114885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5429532" y="3857737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4287" name="文字方塊 78"/>
            <p:cNvSpPr txBox="1">
              <a:spLocks noChangeArrowheads="1"/>
            </p:cNvSpPr>
            <p:nvPr/>
          </p:nvSpPr>
          <p:spPr bwMode="auto">
            <a:xfrm>
              <a:off x="5286363" y="3428993"/>
              <a:ext cx="1476090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nc</a:t>
              </a:r>
              <a:r>
                <a:rPr kumimoji="1" lang="en-US" altLang="zh-TW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  <a:r>
                <a:rPr kumimoji="1" lang="en-US" altLang="zh-TW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54288" name="文字方塊 78"/>
            <p:cNvSpPr txBox="1">
              <a:spLocks noChangeArrowheads="1"/>
            </p:cNvSpPr>
            <p:nvPr/>
          </p:nvSpPr>
          <p:spPr bwMode="auto">
            <a:xfrm>
              <a:off x="6652798" y="3428993"/>
              <a:ext cx="862547" cy="56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</a:t>
              </a:r>
              <a:endPara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54289" name="文字方塊 78"/>
            <p:cNvSpPr txBox="1">
              <a:spLocks noChangeArrowheads="1"/>
            </p:cNvSpPr>
            <p:nvPr/>
          </p:nvSpPr>
          <p:spPr bwMode="auto">
            <a:xfrm>
              <a:off x="7810491" y="3522666"/>
              <a:ext cx="1145065" cy="56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i+1</a:t>
              </a:r>
              <a:endPara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7348" y="3777348"/>
              <a:ext cx="3703908" cy="1809981"/>
            </a:xfrm>
            <a:custGeom>
              <a:avLst/>
              <a:gdLst>
                <a:gd name="connsiteX0" fmla="*/ 0 w 2588455"/>
                <a:gd name="connsiteY0" fmla="*/ 262597 h 1810043"/>
                <a:gd name="connsiteX1" fmla="*/ 661181 w 2588455"/>
                <a:gd name="connsiteY1" fmla="*/ 487680 h 1810043"/>
                <a:gd name="connsiteX2" fmla="*/ 1899138 w 2588455"/>
                <a:gd name="connsiteY2" fmla="*/ 220394 h 1810043"/>
                <a:gd name="connsiteX3" fmla="*/ 2588455 w 2588455"/>
                <a:gd name="connsiteY3" fmla="*/ 1810043 h 181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55" h="1810043">
                  <a:moveTo>
                    <a:pt x="0" y="262597"/>
                  </a:moveTo>
                  <a:cubicBezTo>
                    <a:pt x="172329" y="378655"/>
                    <a:pt x="344658" y="494714"/>
                    <a:pt x="661181" y="487680"/>
                  </a:cubicBezTo>
                  <a:cubicBezTo>
                    <a:pt x="977704" y="480646"/>
                    <a:pt x="1577926" y="0"/>
                    <a:pt x="1899138" y="220394"/>
                  </a:cubicBezTo>
                  <a:cubicBezTo>
                    <a:pt x="2220350" y="440788"/>
                    <a:pt x="2478258" y="1545101"/>
                    <a:pt x="2588455" y="1810043"/>
                  </a:cubicBezTo>
                </a:path>
              </a:pathLst>
            </a:custGeom>
            <a:ln w="254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4291" name="文字方塊 77"/>
            <p:cNvSpPr txBox="1">
              <a:spLocks noChangeArrowheads="1"/>
            </p:cNvSpPr>
            <p:nvPr/>
          </p:nvSpPr>
          <p:spPr bwMode="auto">
            <a:xfrm>
              <a:off x="6786561" y="4786315"/>
              <a:ext cx="4142848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l-GR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μ</a:t>
              </a:r>
              <a:r>
                <a:rPr kumimoji="1" lang="en-US" altLang="zh-TW" i="1" kern="1200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i-1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, </a:t>
              </a:r>
              <a:r>
                <a:rPr kumimoji="1" lang="en-US" altLang="zh-TW" i="1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</a:t>
              </a:r>
              <a:r>
                <a:rPr kumimoji="1" lang="en-US" altLang="zh-TW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</a:t>
              </a:r>
              <a:endPara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6930589" y="5499632"/>
              <a:ext cx="212001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4293" name="文字方塊 77"/>
            <p:cNvSpPr txBox="1">
              <a:spLocks noChangeArrowheads="1"/>
            </p:cNvSpPr>
            <p:nvPr/>
          </p:nvSpPr>
          <p:spPr bwMode="auto">
            <a:xfrm>
              <a:off x="4726176" y="5929323"/>
              <a:ext cx="2744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990911" y="4074546"/>
              <a:ext cx="545839" cy="1856267"/>
            </a:xfrm>
            <a:custGeom>
              <a:avLst/>
              <a:gdLst>
                <a:gd name="connsiteX0" fmla="*/ 546295 w 546295"/>
                <a:gd name="connsiteY0" fmla="*/ 0 h 1856936"/>
                <a:gd name="connsiteX1" fmla="*/ 53926 w 546295"/>
                <a:gd name="connsiteY1" fmla="*/ 942536 h 1856936"/>
                <a:gd name="connsiteX2" fmla="*/ 222738 w 546295"/>
                <a:gd name="connsiteY2" fmla="*/ 1674056 h 1856936"/>
                <a:gd name="connsiteX3" fmla="*/ 124264 w 546295"/>
                <a:gd name="connsiteY3" fmla="*/ 1856936 h 185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295" h="1856936">
                  <a:moveTo>
                    <a:pt x="546295" y="0"/>
                  </a:moveTo>
                  <a:cubicBezTo>
                    <a:pt x="327073" y="331763"/>
                    <a:pt x="107852" y="663527"/>
                    <a:pt x="53926" y="942536"/>
                  </a:cubicBezTo>
                  <a:cubicBezTo>
                    <a:pt x="0" y="1221545"/>
                    <a:pt x="211015" y="1521656"/>
                    <a:pt x="222738" y="1674056"/>
                  </a:cubicBezTo>
                  <a:cubicBezTo>
                    <a:pt x="234461" y="1826456"/>
                    <a:pt x="179362" y="1841696"/>
                    <a:pt x="124264" y="1856936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4786221" y="4101342"/>
              <a:ext cx="599448" cy="1758825"/>
            </a:xfrm>
            <a:custGeom>
              <a:avLst/>
              <a:gdLst>
                <a:gd name="connsiteX0" fmla="*/ 600221 w 600221"/>
                <a:gd name="connsiteY0" fmla="*/ 0 h 1758461"/>
                <a:gd name="connsiteX1" fmla="*/ 65649 w 600221"/>
                <a:gd name="connsiteY1" fmla="*/ 773723 h 1758461"/>
                <a:gd name="connsiteX2" fmla="*/ 206326 w 600221"/>
                <a:gd name="connsiteY2" fmla="*/ 1758461 h 17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221" h="1758461">
                  <a:moveTo>
                    <a:pt x="600221" y="0"/>
                  </a:moveTo>
                  <a:cubicBezTo>
                    <a:pt x="365759" y="240323"/>
                    <a:pt x="131298" y="480646"/>
                    <a:pt x="65649" y="773723"/>
                  </a:cubicBezTo>
                  <a:cubicBezTo>
                    <a:pt x="0" y="1066800"/>
                    <a:pt x="206326" y="1758461"/>
                    <a:pt x="206326" y="1758461"/>
                  </a:cubicBezTo>
                </a:path>
              </a:pathLst>
            </a:custGeom>
            <a:ln w="254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4296" name="文字方塊 78"/>
            <p:cNvSpPr txBox="1">
              <a:spLocks noChangeArrowheads="1"/>
            </p:cNvSpPr>
            <p:nvPr/>
          </p:nvSpPr>
          <p:spPr bwMode="auto">
            <a:xfrm>
              <a:off x="3253486" y="4929191"/>
              <a:ext cx="2193125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r, </a:t>
              </a:r>
              <a:r>
                <a:rPr kumimoji="1" lang="en-US" altLang="zh-TW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nc</a:t>
              </a:r>
              <a:r>
                <a:rPr kumimoji="1" lang="en-US" altLang="zh-TW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  <a:r>
                <a:rPr kumimoji="1" lang="en-US" altLang="zh-TW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))</a:t>
              </a:r>
            </a:p>
          </p:txBody>
        </p:sp>
        <p:sp>
          <p:nvSpPr>
            <p:cNvPr id="51" name="橢圓 50"/>
            <p:cNvSpPr/>
            <p:nvPr/>
          </p:nvSpPr>
          <p:spPr>
            <a:xfrm>
              <a:off x="6104521" y="3977104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</p:grpSp>
      <p:sp>
        <p:nvSpPr>
          <p:cNvPr id="26" name="橢圓 25"/>
          <p:cNvSpPr/>
          <p:nvPr/>
        </p:nvSpPr>
        <p:spPr>
          <a:xfrm>
            <a:off x="990600" y="3748088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138363" y="5129213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3270250" y="3840163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968750" y="379412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30" name="直線接點 29"/>
          <p:cNvCxnSpPr>
            <a:stCxn id="35" idx="6"/>
            <a:endCxn id="28" idx="2"/>
          </p:cNvCxnSpPr>
          <p:nvPr/>
        </p:nvCxnSpPr>
        <p:spPr>
          <a:xfrm>
            <a:off x="2557463" y="3849688"/>
            <a:ext cx="712787" cy="603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9" idx="2"/>
            <a:endCxn id="28" idx="6"/>
          </p:cNvCxnSpPr>
          <p:nvPr/>
        </p:nvCxnSpPr>
        <p:spPr>
          <a:xfrm rot="10800000" flipV="1">
            <a:off x="3409950" y="3863975"/>
            <a:ext cx="558800" cy="46038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4" name="文字方塊 77"/>
          <p:cNvSpPr txBox="1">
            <a:spLocks noChangeArrowheads="1"/>
          </p:cNvSpPr>
          <p:nvPr/>
        </p:nvSpPr>
        <p:spPr bwMode="auto">
          <a:xfrm>
            <a:off x="3643313" y="3500438"/>
            <a:ext cx="13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54305" name="文字方塊 78"/>
          <p:cNvSpPr txBox="1">
            <a:spLocks noChangeArrowheads="1"/>
          </p:cNvSpPr>
          <p:nvPr/>
        </p:nvSpPr>
        <p:spPr bwMode="auto">
          <a:xfrm>
            <a:off x="214313" y="3571875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1114425" y="3779838"/>
            <a:ext cx="1420813" cy="144462"/>
          </a:xfrm>
          <a:custGeom>
            <a:avLst/>
            <a:gdLst>
              <a:gd name="connsiteX0" fmla="*/ 0 w 2180492"/>
              <a:gd name="connsiteY0" fmla="*/ 72682 h 222737"/>
              <a:gd name="connsiteX1" fmla="*/ 562707 w 2180492"/>
              <a:gd name="connsiteY1" fmla="*/ 213359 h 222737"/>
              <a:gd name="connsiteX2" fmla="*/ 1477107 w 2180492"/>
              <a:gd name="connsiteY2" fmla="*/ 16412 h 222737"/>
              <a:gd name="connsiteX3" fmla="*/ 2180492 w 2180492"/>
              <a:gd name="connsiteY3" fmla="*/ 114885 h 22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22737">
                <a:moveTo>
                  <a:pt x="0" y="72682"/>
                </a:moveTo>
                <a:cubicBezTo>
                  <a:pt x="158261" y="147709"/>
                  <a:pt x="316523" y="222737"/>
                  <a:pt x="562707" y="213359"/>
                </a:cubicBezTo>
                <a:cubicBezTo>
                  <a:pt x="808892" y="203981"/>
                  <a:pt x="1207476" y="32824"/>
                  <a:pt x="1477107" y="16412"/>
                </a:cubicBezTo>
                <a:cubicBezTo>
                  <a:pt x="1746738" y="0"/>
                  <a:pt x="1963615" y="57442"/>
                  <a:pt x="2180492" y="114885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2417763" y="3779838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4308" name="文字方塊 78"/>
          <p:cNvSpPr txBox="1">
            <a:spLocks noChangeArrowheads="1"/>
          </p:cNvSpPr>
          <p:nvPr/>
        </p:nvSpPr>
        <p:spPr bwMode="auto">
          <a:xfrm>
            <a:off x="2324100" y="3429000"/>
            <a:ext cx="96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54309" name="文字方塊 78"/>
          <p:cNvSpPr txBox="1">
            <a:spLocks noChangeArrowheads="1"/>
          </p:cNvSpPr>
          <p:nvPr/>
        </p:nvSpPr>
        <p:spPr bwMode="auto">
          <a:xfrm>
            <a:off x="3143250" y="3500438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4310" name="文字方塊 78"/>
          <p:cNvSpPr txBox="1">
            <a:spLocks noChangeArrowheads="1"/>
          </p:cNvSpPr>
          <p:nvPr/>
        </p:nvSpPr>
        <p:spPr bwMode="auto">
          <a:xfrm>
            <a:off x="3968750" y="3560763"/>
            <a:ext cx="8890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i+1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028700" y="3727450"/>
            <a:ext cx="757238" cy="1273175"/>
          </a:xfrm>
          <a:custGeom>
            <a:avLst/>
            <a:gdLst>
              <a:gd name="connsiteX0" fmla="*/ 0 w 2588455"/>
              <a:gd name="connsiteY0" fmla="*/ 262597 h 1810043"/>
              <a:gd name="connsiteX1" fmla="*/ 661181 w 2588455"/>
              <a:gd name="connsiteY1" fmla="*/ 487680 h 1810043"/>
              <a:gd name="connsiteX2" fmla="*/ 1899138 w 2588455"/>
              <a:gd name="connsiteY2" fmla="*/ 220394 h 1810043"/>
              <a:gd name="connsiteX3" fmla="*/ 2588455 w 2588455"/>
              <a:gd name="connsiteY3" fmla="*/ 1810043 h 18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455" h="1810043">
                <a:moveTo>
                  <a:pt x="0" y="262597"/>
                </a:moveTo>
                <a:cubicBezTo>
                  <a:pt x="172329" y="378655"/>
                  <a:pt x="344658" y="494714"/>
                  <a:pt x="661181" y="487680"/>
                </a:cubicBezTo>
                <a:cubicBezTo>
                  <a:pt x="977704" y="480646"/>
                  <a:pt x="1577926" y="0"/>
                  <a:pt x="1899138" y="220394"/>
                </a:cubicBezTo>
                <a:cubicBezTo>
                  <a:pt x="2220350" y="440788"/>
                  <a:pt x="2478258" y="1545101"/>
                  <a:pt x="2588455" y="1810043"/>
                </a:cubicBezTo>
              </a:path>
            </a:pathLst>
          </a:cu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4312" name="文字方塊 77"/>
          <p:cNvSpPr txBox="1">
            <a:spLocks noChangeArrowheads="1"/>
          </p:cNvSpPr>
          <p:nvPr/>
        </p:nvSpPr>
        <p:spPr bwMode="auto">
          <a:xfrm>
            <a:off x="714374" y="4500563"/>
            <a:ext cx="2285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l-GR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μ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i-1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41" name="橢圓 40"/>
          <p:cNvSpPr/>
          <p:nvPr/>
        </p:nvSpPr>
        <p:spPr>
          <a:xfrm>
            <a:off x="1714500" y="500062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4314" name="文字方塊 77"/>
          <p:cNvSpPr txBox="1">
            <a:spLocks noChangeArrowheads="1"/>
          </p:cNvSpPr>
          <p:nvPr/>
        </p:nvSpPr>
        <p:spPr bwMode="auto">
          <a:xfrm>
            <a:off x="1958975" y="5129213"/>
            <a:ext cx="1793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43" name="手繪多邊形 42"/>
          <p:cNvSpPr/>
          <p:nvPr/>
        </p:nvSpPr>
        <p:spPr>
          <a:xfrm>
            <a:off x="2132013" y="3919538"/>
            <a:ext cx="355600" cy="1211262"/>
          </a:xfrm>
          <a:custGeom>
            <a:avLst/>
            <a:gdLst>
              <a:gd name="connsiteX0" fmla="*/ 546295 w 546295"/>
              <a:gd name="connsiteY0" fmla="*/ 0 h 1856936"/>
              <a:gd name="connsiteX1" fmla="*/ 53926 w 546295"/>
              <a:gd name="connsiteY1" fmla="*/ 942536 h 1856936"/>
              <a:gd name="connsiteX2" fmla="*/ 222738 w 546295"/>
              <a:gd name="connsiteY2" fmla="*/ 1674056 h 1856936"/>
              <a:gd name="connsiteX3" fmla="*/ 124264 w 546295"/>
              <a:gd name="connsiteY3" fmla="*/ 1856936 h 18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95" h="1856936">
                <a:moveTo>
                  <a:pt x="546295" y="0"/>
                </a:moveTo>
                <a:cubicBezTo>
                  <a:pt x="327073" y="331763"/>
                  <a:pt x="107852" y="663527"/>
                  <a:pt x="53926" y="942536"/>
                </a:cubicBezTo>
                <a:cubicBezTo>
                  <a:pt x="0" y="1221545"/>
                  <a:pt x="211015" y="1521656"/>
                  <a:pt x="222738" y="1674056"/>
                </a:cubicBezTo>
                <a:cubicBezTo>
                  <a:pt x="234461" y="1826456"/>
                  <a:pt x="179362" y="1841696"/>
                  <a:pt x="124264" y="185693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4" name="手繪多邊形 43"/>
          <p:cNvSpPr/>
          <p:nvPr/>
        </p:nvSpPr>
        <p:spPr>
          <a:xfrm>
            <a:off x="1998663" y="3938588"/>
            <a:ext cx="390525" cy="1146175"/>
          </a:xfrm>
          <a:custGeom>
            <a:avLst/>
            <a:gdLst>
              <a:gd name="connsiteX0" fmla="*/ 600221 w 600221"/>
              <a:gd name="connsiteY0" fmla="*/ 0 h 1758461"/>
              <a:gd name="connsiteX1" fmla="*/ 65649 w 600221"/>
              <a:gd name="connsiteY1" fmla="*/ 773723 h 1758461"/>
              <a:gd name="connsiteX2" fmla="*/ 206326 w 600221"/>
              <a:gd name="connsiteY2" fmla="*/ 1758461 h 175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221" h="1758461">
                <a:moveTo>
                  <a:pt x="600221" y="0"/>
                </a:moveTo>
                <a:cubicBezTo>
                  <a:pt x="365759" y="240323"/>
                  <a:pt x="131298" y="480646"/>
                  <a:pt x="65649" y="773723"/>
                </a:cubicBezTo>
                <a:cubicBezTo>
                  <a:pt x="0" y="1066800"/>
                  <a:pt x="206326" y="1758461"/>
                  <a:pt x="206326" y="1758461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7" name="手繪多邊形 46"/>
          <p:cNvSpPr/>
          <p:nvPr/>
        </p:nvSpPr>
        <p:spPr>
          <a:xfrm>
            <a:off x="1139825" y="3651250"/>
            <a:ext cx="1238250" cy="315913"/>
          </a:xfrm>
          <a:custGeom>
            <a:avLst/>
            <a:gdLst>
              <a:gd name="connsiteX0" fmla="*/ 1237957 w 1237957"/>
              <a:gd name="connsiteY0" fmla="*/ 316523 h 316523"/>
              <a:gd name="connsiteX1" fmla="*/ 478302 w 1237957"/>
              <a:gd name="connsiteY1" fmla="*/ 49237 h 316523"/>
              <a:gd name="connsiteX2" fmla="*/ 0 w 1237957"/>
              <a:gd name="connsiteY2" fmla="*/ 21102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957" h="316523">
                <a:moveTo>
                  <a:pt x="1237957" y="316523"/>
                </a:moveTo>
                <a:cubicBezTo>
                  <a:pt x="961292" y="207498"/>
                  <a:pt x="684628" y="98474"/>
                  <a:pt x="478302" y="49237"/>
                </a:cubicBezTo>
                <a:cubicBezTo>
                  <a:pt x="271976" y="0"/>
                  <a:pt x="135988" y="10551"/>
                  <a:pt x="0" y="21102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5357813" y="4572000"/>
            <a:ext cx="1238250" cy="315913"/>
          </a:xfrm>
          <a:custGeom>
            <a:avLst/>
            <a:gdLst>
              <a:gd name="connsiteX0" fmla="*/ 1237957 w 1237957"/>
              <a:gd name="connsiteY0" fmla="*/ 316523 h 316523"/>
              <a:gd name="connsiteX1" fmla="*/ 478302 w 1237957"/>
              <a:gd name="connsiteY1" fmla="*/ 49237 h 316523"/>
              <a:gd name="connsiteX2" fmla="*/ 0 w 1237957"/>
              <a:gd name="connsiteY2" fmla="*/ 21102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957" h="316523">
                <a:moveTo>
                  <a:pt x="1237957" y="316523"/>
                </a:moveTo>
                <a:cubicBezTo>
                  <a:pt x="961292" y="207498"/>
                  <a:pt x="684628" y="98474"/>
                  <a:pt x="478302" y="49237"/>
                </a:cubicBezTo>
                <a:cubicBezTo>
                  <a:pt x="271976" y="0"/>
                  <a:pt x="135988" y="10551"/>
                  <a:pt x="0" y="21102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1500188" y="385762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4320" name="文字方塊 51"/>
          <p:cNvSpPr txBox="1">
            <a:spLocks noChangeArrowheads="1"/>
          </p:cNvSpPr>
          <p:nvPr/>
        </p:nvSpPr>
        <p:spPr bwMode="auto">
          <a:xfrm>
            <a:off x="357188" y="5715000"/>
            <a:ext cx="4852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 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&gt; </a:t>
            </a:r>
            <a:r>
              <a:rPr kumimoji="1" lang="el-GR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μ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i+1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- d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54321" name="文字方塊 52"/>
          <p:cNvSpPr txBox="1">
            <a:spLocks noChangeArrowheads="1"/>
          </p:cNvSpPr>
          <p:nvPr/>
        </p:nvSpPr>
        <p:spPr bwMode="auto">
          <a:xfrm>
            <a:off x="4286248" y="4000500"/>
            <a:ext cx="4852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&gt; </a:t>
            </a:r>
            <a:r>
              <a:rPr kumimoji="1" lang="el-GR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μ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i+1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- d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MDST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Given a simple graph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Spanning Tree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Communication between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Why trees?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MDST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Minimum Diameter Spanning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Minimize the </a:t>
            </a: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travel time 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184650" y="2057400"/>
          <a:ext cx="1682750" cy="476250"/>
        </p:xfrm>
        <a:graphic>
          <a:graphicData uri="http://schemas.openxmlformats.org/presentationml/2006/ole">
            <p:oleObj spid="_x0000_s14338" name="Equation" r:id="rId3" imgW="673100" imgH="190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By Lemma 3, the longest path from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must reach nc(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) first. We can observe the following two cases.</a:t>
            </a:r>
          </a:p>
          <a:p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If the furthest path from 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 is toward to 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at nc(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" name="群組 23"/>
          <p:cNvGrpSpPr>
            <a:grpSpLocks/>
          </p:cNvGrpSpPr>
          <p:nvPr/>
        </p:nvGrpSpPr>
        <p:grpSpPr bwMode="auto">
          <a:xfrm>
            <a:off x="4572000" y="4429125"/>
            <a:ext cx="5000660" cy="1870075"/>
            <a:chOff x="2266589" y="3428993"/>
            <a:chExt cx="7675917" cy="2869662"/>
          </a:xfrm>
        </p:grpSpPr>
        <p:sp>
          <p:nvSpPr>
            <p:cNvPr id="4" name="橢圓 3"/>
            <p:cNvSpPr/>
            <p:nvPr/>
          </p:nvSpPr>
          <p:spPr>
            <a:xfrm>
              <a:off x="3238866" y="3809016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5000658" y="5928376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6738084" y="3950307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7810269" y="3879662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cxnSp>
          <p:nvCxnSpPr>
            <p:cNvPr id="8" name="直線接點 7"/>
            <p:cNvCxnSpPr>
              <a:stCxn id="13" idx="6"/>
              <a:endCxn id="6" idx="2"/>
            </p:cNvCxnSpPr>
            <p:nvPr/>
          </p:nvCxnSpPr>
          <p:spPr>
            <a:xfrm>
              <a:off x="5643969" y="3964923"/>
              <a:ext cx="1094116" cy="9257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stCxn id="7" idx="2"/>
              <a:endCxn id="6" idx="6"/>
            </p:cNvCxnSpPr>
            <p:nvPr/>
          </p:nvCxnSpPr>
          <p:spPr>
            <a:xfrm rot="10800000" flipV="1">
              <a:off x="6952521" y="3986848"/>
              <a:ext cx="857747" cy="70645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07" name="文字方塊 77"/>
            <p:cNvSpPr txBox="1">
              <a:spLocks noChangeArrowheads="1"/>
            </p:cNvSpPr>
            <p:nvPr/>
          </p:nvSpPr>
          <p:spPr bwMode="auto">
            <a:xfrm>
              <a:off x="7237404" y="3538648"/>
              <a:ext cx="511945" cy="56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5308" name="文字方塊 78"/>
            <p:cNvSpPr txBox="1">
              <a:spLocks noChangeArrowheads="1"/>
            </p:cNvSpPr>
            <p:nvPr/>
          </p:nvSpPr>
          <p:spPr bwMode="auto">
            <a:xfrm>
              <a:off x="2266589" y="3879854"/>
              <a:ext cx="2083463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=d</a:t>
              </a:r>
              <a:r>
                <a:rPr kumimoji="1" lang="en-US" altLang="zh-TW" i="1" kern="1200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0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3428935" y="3857737"/>
              <a:ext cx="2180919" cy="221681"/>
            </a:xfrm>
            <a:custGeom>
              <a:avLst/>
              <a:gdLst>
                <a:gd name="connsiteX0" fmla="*/ 0 w 2180492"/>
                <a:gd name="connsiteY0" fmla="*/ 72682 h 222737"/>
                <a:gd name="connsiteX1" fmla="*/ 562707 w 2180492"/>
                <a:gd name="connsiteY1" fmla="*/ 213359 h 222737"/>
                <a:gd name="connsiteX2" fmla="*/ 1477107 w 2180492"/>
                <a:gd name="connsiteY2" fmla="*/ 16412 h 222737"/>
                <a:gd name="connsiteX3" fmla="*/ 2180492 w 2180492"/>
                <a:gd name="connsiteY3" fmla="*/ 114885 h 22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492" h="222737">
                  <a:moveTo>
                    <a:pt x="0" y="72682"/>
                  </a:moveTo>
                  <a:cubicBezTo>
                    <a:pt x="158261" y="147709"/>
                    <a:pt x="316523" y="222737"/>
                    <a:pt x="562707" y="213359"/>
                  </a:cubicBezTo>
                  <a:cubicBezTo>
                    <a:pt x="808892" y="203981"/>
                    <a:pt x="1207476" y="32824"/>
                    <a:pt x="1477107" y="16412"/>
                  </a:cubicBezTo>
                  <a:cubicBezTo>
                    <a:pt x="1746738" y="0"/>
                    <a:pt x="1963615" y="57442"/>
                    <a:pt x="2180492" y="114885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5429532" y="3857737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5311" name="文字方塊 78"/>
            <p:cNvSpPr txBox="1">
              <a:spLocks noChangeArrowheads="1"/>
            </p:cNvSpPr>
            <p:nvPr/>
          </p:nvSpPr>
          <p:spPr bwMode="auto">
            <a:xfrm>
              <a:off x="5286363" y="3428993"/>
              <a:ext cx="1476090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nc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55312" name="文字方塊 78"/>
            <p:cNvSpPr txBox="1">
              <a:spLocks noChangeArrowheads="1"/>
            </p:cNvSpPr>
            <p:nvPr/>
          </p:nvSpPr>
          <p:spPr bwMode="auto">
            <a:xfrm>
              <a:off x="6652798" y="3428993"/>
              <a:ext cx="862547" cy="56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</a:t>
              </a:r>
              <a:endPara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55313" name="文字方塊 78"/>
            <p:cNvSpPr txBox="1">
              <a:spLocks noChangeArrowheads="1"/>
            </p:cNvSpPr>
            <p:nvPr/>
          </p:nvSpPr>
          <p:spPr bwMode="auto">
            <a:xfrm>
              <a:off x="7810491" y="3522666"/>
              <a:ext cx="1145065" cy="56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i+1</a:t>
              </a:r>
              <a:endPara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7348" y="3777348"/>
              <a:ext cx="3703908" cy="1809981"/>
            </a:xfrm>
            <a:custGeom>
              <a:avLst/>
              <a:gdLst>
                <a:gd name="connsiteX0" fmla="*/ 0 w 2588455"/>
                <a:gd name="connsiteY0" fmla="*/ 262597 h 1810043"/>
                <a:gd name="connsiteX1" fmla="*/ 661181 w 2588455"/>
                <a:gd name="connsiteY1" fmla="*/ 487680 h 1810043"/>
                <a:gd name="connsiteX2" fmla="*/ 1899138 w 2588455"/>
                <a:gd name="connsiteY2" fmla="*/ 220394 h 1810043"/>
                <a:gd name="connsiteX3" fmla="*/ 2588455 w 2588455"/>
                <a:gd name="connsiteY3" fmla="*/ 1810043 h 181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55" h="1810043">
                  <a:moveTo>
                    <a:pt x="0" y="262597"/>
                  </a:moveTo>
                  <a:cubicBezTo>
                    <a:pt x="172329" y="378655"/>
                    <a:pt x="344658" y="494714"/>
                    <a:pt x="661181" y="487680"/>
                  </a:cubicBezTo>
                  <a:cubicBezTo>
                    <a:pt x="977704" y="480646"/>
                    <a:pt x="1577926" y="0"/>
                    <a:pt x="1899138" y="220394"/>
                  </a:cubicBezTo>
                  <a:cubicBezTo>
                    <a:pt x="2220350" y="440788"/>
                    <a:pt x="2478258" y="1545101"/>
                    <a:pt x="2588455" y="1810043"/>
                  </a:cubicBezTo>
                </a:path>
              </a:pathLst>
            </a:custGeom>
            <a:ln w="254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5315" name="文字方塊 77"/>
            <p:cNvSpPr txBox="1">
              <a:spLocks noChangeArrowheads="1"/>
            </p:cNvSpPr>
            <p:nvPr/>
          </p:nvSpPr>
          <p:spPr bwMode="auto">
            <a:xfrm>
              <a:off x="6786558" y="4786315"/>
              <a:ext cx="3155948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l-GR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μ</a:t>
              </a:r>
              <a:r>
                <a:rPr kumimoji="1" lang="en-US" altLang="zh-TW" i="1" kern="1200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i-1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, </a:t>
              </a:r>
              <a:r>
                <a:rPr kumimoji="1" lang="en-US" altLang="zh-TW" i="1" kern="12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i="1" kern="1200" baseline="-25000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</a:t>
              </a:r>
              <a:r>
                <a:rPr kumimoji="1" lang="en-US" altLang="zh-TW" dirty="0" smtClean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</a:t>
              </a:r>
              <a:endPara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6930589" y="5499632"/>
              <a:ext cx="212001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5317" name="文字方塊 77"/>
            <p:cNvSpPr txBox="1">
              <a:spLocks noChangeArrowheads="1"/>
            </p:cNvSpPr>
            <p:nvPr/>
          </p:nvSpPr>
          <p:spPr bwMode="auto">
            <a:xfrm>
              <a:off x="4726176" y="5929323"/>
              <a:ext cx="2744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990911" y="4074546"/>
              <a:ext cx="545839" cy="1856267"/>
            </a:xfrm>
            <a:custGeom>
              <a:avLst/>
              <a:gdLst>
                <a:gd name="connsiteX0" fmla="*/ 546295 w 546295"/>
                <a:gd name="connsiteY0" fmla="*/ 0 h 1856936"/>
                <a:gd name="connsiteX1" fmla="*/ 53926 w 546295"/>
                <a:gd name="connsiteY1" fmla="*/ 942536 h 1856936"/>
                <a:gd name="connsiteX2" fmla="*/ 222738 w 546295"/>
                <a:gd name="connsiteY2" fmla="*/ 1674056 h 1856936"/>
                <a:gd name="connsiteX3" fmla="*/ 124264 w 546295"/>
                <a:gd name="connsiteY3" fmla="*/ 1856936 h 185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295" h="1856936">
                  <a:moveTo>
                    <a:pt x="546295" y="0"/>
                  </a:moveTo>
                  <a:cubicBezTo>
                    <a:pt x="327073" y="331763"/>
                    <a:pt x="107852" y="663527"/>
                    <a:pt x="53926" y="942536"/>
                  </a:cubicBezTo>
                  <a:cubicBezTo>
                    <a:pt x="0" y="1221545"/>
                    <a:pt x="211015" y="1521656"/>
                    <a:pt x="222738" y="1674056"/>
                  </a:cubicBezTo>
                  <a:cubicBezTo>
                    <a:pt x="234461" y="1826456"/>
                    <a:pt x="179362" y="1841696"/>
                    <a:pt x="124264" y="1856936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4786221" y="4101342"/>
              <a:ext cx="599448" cy="1758825"/>
            </a:xfrm>
            <a:custGeom>
              <a:avLst/>
              <a:gdLst>
                <a:gd name="connsiteX0" fmla="*/ 600221 w 600221"/>
                <a:gd name="connsiteY0" fmla="*/ 0 h 1758461"/>
                <a:gd name="connsiteX1" fmla="*/ 65649 w 600221"/>
                <a:gd name="connsiteY1" fmla="*/ 773723 h 1758461"/>
                <a:gd name="connsiteX2" fmla="*/ 206326 w 600221"/>
                <a:gd name="connsiteY2" fmla="*/ 1758461 h 17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221" h="1758461">
                  <a:moveTo>
                    <a:pt x="600221" y="0"/>
                  </a:moveTo>
                  <a:cubicBezTo>
                    <a:pt x="365759" y="240323"/>
                    <a:pt x="131298" y="480646"/>
                    <a:pt x="65649" y="773723"/>
                  </a:cubicBezTo>
                  <a:cubicBezTo>
                    <a:pt x="0" y="1066800"/>
                    <a:pt x="206326" y="1758461"/>
                    <a:pt x="206326" y="1758461"/>
                  </a:cubicBezTo>
                </a:path>
              </a:pathLst>
            </a:custGeom>
            <a:ln w="254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000000"/>
                </a:solidFill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55320" name="文字方塊 78"/>
            <p:cNvSpPr txBox="1">
              <a:spLocks noChangeArrowheads="1"/>
            </p:cNvSpPr>
            <p:nvPr/>
          </p:nvSpPr>
          <p:spPr bwMode="auto">
            <a:xfrm>
              <a:off x="3253486" y="4929191"/>
              <a:ext cx="2741405" cy="7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r, </a:t>
              </a:r>
              <a:r>
                <a:rPr kumimoji="1" lang="en-US" altLang="zh-TW" dirty="0" err="1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nc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(</a:t>
              </a:r>
              <a:r>
                <a:rPr kumimoji="1" lang="en-US" altLang="zh-TW" i="1" kern="12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r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))</a:t>
              </a:r>
            </a:p>
          </p:txBody>
        </p:sp>
        <p:sp>
          <p:nvSpPr>
            <p:cNvPr id="51" name="橢圓 50"/>
            <p:cNvSpPr/>
            <p:nvPr/>
          </p:nvSpPr>
          <p:spPr>
            <a:xfrm>
              <a:off x="6104521" y="3977104"/>
              <a:ext cx="214437" cy="214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kern="1200">
                <a:solidFill>
                  <a:srgbClr val="FFFFFF"/>
                </a:solidFill>
                <a:latin typeface="Arial"/>
                <a:ea typeface="新細明體"/>
                <a:cs typeface="+mn-cs"/>
              </a:endParaRPr>
            </a:p>
          </p:txBody>
        </p:sp>
      </p:grpSp>
      <p:sp>
        <p:nvSpPr>
          <p:cNvPr id="26" name="橢圓 25"/>
          <p:cNvSpPr/>
          <p:nvPr/>
        </p:nvSpPr>
        <p:spPr>
          <a:xfrm>
            <a:off x="990600" y="3748088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138363" y="5129213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3270250" y="3840163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968750" y="379412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30" name="直線接點 29"/>
          <p:cNvCxnSpPr>
            <a:stCxn id="35" idx="6"/>
            <a:endCxn id="28" idx="2"/>
          </p:cNvCxnSpPr>
          <p:nvPr/>
        </p:nvCxnSpPr>
        <p:spPr>
          <a:xfrm>
            <a:off x="2557463" y="3849688"/>
            <a:ext cx="712787" cy="603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9" idx="2"/>
            <a:endCxn id="28" idx="6"/>
          </p:cNvCxnSpPr>
          <p:nvPr/>
        </p:nvCxnSpPr>
        <p:spPr>
          <a:xfrm rot="10800000" flipV="1">
            <a:off x="3409950" y="3863975"/>
            <a:ext cx="558800" cy="46038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8" name="文字方塊 77"/>
          <p:cNvSpPr txBox="1">
            <a:spLocks noChangeArrowheads="1"/>
          </p:cNvSpPr>
          <p:nvPr/>
        </p:nvSpPr>
        <p:spPr bwMode="auto">
          <a:xfrm>
            <a:off x="3643313" y="3500438"/>
            <a:ext cx="13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55329" name="文字方塊 78"/>
          <p:cNvSpPr txBox="1">
            <a:spLocks noChangeArrowheads="1"/>
          </p:cNvSpPr>
          <p:nvPr/>
        </p:nvSpPr>
        <p:spPr bwMode="auto">
          <a:xfrm>
            <a:off x="214313" y="3571875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1114425" y="3779838"/>
            <a:ext cx="1420813" cy="144462"/>
          </a:xfrm>
          <a:custGeom>
            <a:avLst/>
            <a:gdLst>
              <a:gd name="connsiteX0" fmla="*/ 0 w 2180492"/>
              <a:gd name="connsiteY0" fmla="*/ 72682 h 222737"/>
              <a:gd name="connsiteX1" fmla="*/ 562707 w 2180492"/>
              <a:gd name="connsiteY1" fmla="*/ 213359 h 222737"/>
              <a:gd name="connsiteX2" fmla="*/ 1477107 w 2180492"/>
              <a:gd name="connsiteY2" fmla="*/ 16412 h 222737"/>
              <a:gd name="connsiteX3" fmla="*/ 2180492 w 2180492"/>
              <a:gd name="connsiteY3" fmla="*/ 114885 h 22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22737">
                <a:moveTo>
                  <a:pt x="0" y="72682"/>
                </a:moveTo>
                <a:cubicBezTo>
                  <a:pt x="158261" y="147709"/>
                  <a:pt x="316523" y="222737"/>
                  <a:pt x="562707" y="213359"/>
                </a:cubicBezTo>
                <a:cubicBezTo>
                  <a:pt x="808892" y="203981"/>
                  <a:pt x="1207476" y="32824"/>
                  <a:pt x="1477107" y="16412"/>
                </a:cubicBezTo>
                <a:cubicBezTo>
                  <a:pt x="1746738" y="0"/>
                  <a:pt x="1963615" y="57442"/>
                  <a:pt x="2180492" y="114885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2417763" y="3779838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5332" name="文字方塊 78"/>
          <p:cNvSpPr txBox="1">
            <a:spLocks noChangeArrowheads="1"/>
          </p:cNvSpPr>
          <p:nvPr/>
        </p:nvSpPr>
        <p:spPr bwMode="auto">
          <a:xfrm>
            <a:off x="2324100" y="3429000"/>
            <a:ext cx="96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55333" name="文字方塊 78"/>
          <p:cNvSpPr txBox="1">
            <a:spLocks noChangeArrowheads="1"/>
          </p:cNvSpPr>
          <p:nvPr/>
        </p:nvSpPr>
        <p:spPr bwMode="auto">
          <a:xfrm>
            <a:off x="3143250" y="3500438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5334" name="文字方塊 78"/>
          <p:cNvSpPr txBox="1">
            <a:spLocks noChangeArrowheads="1"/>
          </p:cNvSpPr>
          <p:nvPr/>
        </p:nvSpPr>
        <p:spPr bwMode="auto">
          <a:xfrm>
            <a:off x="3968750" y="3560763"/>
            <a:ext cx="1103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i+1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028700" y="3727450"/>
            <a:ext cx="757238" cy="1273175"/>
          </a:xfrm>
          <a:custGeom>
            <a:avLst/>
            <a:gdLst>
              <a:gd name="connsiteX0" fmla="*/ 0 w 2588455"/>
              <a:gd name="connsiteY0" fmla="*/ 262597 h 1810043"/>
              <a:gd name="connsiteX1" fmla="*/ 661181 w 2588455"/>
              <a:gd name="connsiteY1" fmla="*/ 487680 h 1810043"/>
              <a:gd name="connsiteX2" fmla="*/ 1899138 w 2588455"/>
              <a:gd name="connsiteY2" fmla="*/ 220394 h 1810043"/>
              <a:gd name="connsiteX3" fmla="*/ 2588455 w 2588455"/>
              <a:gd name="connsiteY3" fmla="*/ 1810043 h 18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455" h="1810043">
                <a:moveTo>
                  <a:pt x="0" y="262597"/>
                </a:moveTo>
                <a:cubicBezTo>
                  <a:pt x="172329" y="378655"/>
                  <a:pt x="344658" y="494714"/>
                  <a:pt x="661181" y="487680"/>
                </a:cubicBezTo>
                <a:cubicBezTo>
                  <a:pt x="977704" y="480646"/>
                  <a:pt x="1577926" y="0"/>
                  <a:pt x="1899138" y="220394"/>
                </a:cubicBezTo>
                <a:cubicBezTo>
                  <a:pt x="2220350" y="440788"/>
                  <a:pt x="2478258" y="1545101"/>
                  <a:pt x="2588455" y="1810043"/>
                </a:cubicBezTo>
              </a:path>
            </a:pathLst>
          </a:cu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5336" name="文字方塊 77"/>
          <p:cNvSpPr txBox="1">
            <a:spLocks noChangeArrowheads="1"/>
          </p:cNvSpPr>
          <p:nvPr/>
        </p:nvSpPr>
        <p:spPr bwMode="auto">
          <a:xfrm>
            <a:off x="714374" y="4500563"/>
            <a:ext cx="1571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l-GR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μ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i-1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41" name="橢圓 40"/>
          <p:cNvSpPr/>
          <p:nvPr/>
        </p:nvSpPr>
        <p:spPr>
          <a:xfrm>
            <a:off x="1714500" y="500062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5338" name="文字方塊 77"/>
          <p:cNvSpPr txBox="1">
            <a:spLocks noChangeArrowheads="1"/>
          </p:cNvSpPr>
          <p:nvPr/>
        </p:nvSpPr>
        <p:spPr bwMode="auto">
          <a:xfrm>
            <a:off x="1958975" y="5129213"/>
            <a:ext cx="1793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</a:p>
        </p:txBody>
      </p:sp>
      <p:sp>
        <p:nvSpPr>
          <p:cNvPr id="43" name="手繪多邊形 42"/>
          <p:cNvSpPr/>
          <p:nvPr/>
        </p:nvSpPr>
        <p:spPr>
          <a:xfrm>
            <a:off x="2132013" y="3919538"/>
            <a:ext cx="355600" cy="1211262"/>
          </a:xfrm>
          <a:custGeom>
            <a:avLst/>
            <a:gdLst>
              <a:gd name="connsiteX0" fmla="*/ 546295 w 546295"/>
              <a:gd name="connsiteY0" fmla="*/ 0 h 1856936"/>
              <a:gd name="connsiteX1" fmla="*/ 53926 w 546295"/>
              <a:gd name="connsiteY1" fmla="*/ 942536 h 1856936"/>
              <a:gd name="connsiteX2" fmla="*/ 222738 w 546295"/>
              <a:gd name="connsiteY2" fmla="*/ 1674056 h 1856936"/>
              <a:gd name="connsiteX3" fmla="*/ 124264 w 546295"/>
              <a:gd name="connsiteY3" fmla="*/ 1856936 h 18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95" h="1856936">
                <a:moveTo>
                  <a:pt x="546295" y="0"/>
                </a:moveTo>
                <a:cubicBezTo>
                  <a:pt x="327073" y="331763"/>
                  <a:pt x="107852" y="663527"/>
                  <a:pt x="53926" y="942536"/>
                </a:cubicBezTo>
                <a:cubicBezTo>
                  <a:pt x="0" y="1221545"/>
                  <a:pt x="211015" y="1521656"/>
                  <a:pt x="222738" y="1674056"/>
                </a:cubicBezTo>
                <a:cubicBezTo>
                  <a:pt x="234461" y="1826456"/>
                  <a:pt x="179362" y="1841696"/>
                  <a:pt x="124264" y="185693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4" name="手繪多邊形 43"/>
          <p:cNvSpPr/>
          <p:nvPr/>
        </p:nvSpPr>
        <p:spPr>
          <a:xfrm>
            <a:off x="1998663" y="3938588"/>
            <a:ext cx="390525" cy="1146175"/>
          </a:xfrm>
          <a:custGeom>
            <a:avLst/>
            <a:gdLst>
              <a:gd name="connsiteX0" fmla="*/ 600221 w 600221"/>
              <a:gd name="connsiteY0" fmla="*/ 0 h 1758461"/>
              <a:gd name="connsiteX1" fmla="*/ 65649 w 600221"/>
              <a:gd name="connsiteY1" fmla="*/ 773723 h 1758461"/>
              <a:gd name="connsiteX2" fmla="*/ 206326 w 600221"/>
              <a:gd name="connsiteY2" fmla="*/ 1758461 h 175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221" h="1758461">
                <a:moveTo>
                  <a:pt x="600221" y="0"/>
                </a:moveTo>
                <a:cubicBezTo>
                  <a:pt x="365759" y="240323"/>
                  <a:pt x="131298" y="480646"/>
                  <a:pt x="65649" y="773723"/>
                </a:cubicBezTo>
                <a:cubicBezTo>
                  <a:pt x="0" y="1066800"/>
                  <a:pt x="206326" y="1758461"/>
                  <a:pt x="206326" y="1758461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1500188" y="385762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2574925" y="3810000"/>
            <a:ext cx="773113" cy="944563"/>
          </a:xfrm>
          <a:custGeom>
            <a:avLst/>
            <a:gdLst>
              <a:gd name="connsiteX0" fmla="*/ 0 w 773723"/>
              <a:gd name="connsiteY0" fmla="*/ 86750 h 944879"/>
              <a:gd name="connsiteX1" fmla="*/ 393895 w 773723"/>
              <a:gd name="connsiteY1" fmla="*/ 143021 h 944879"/>
              <a:gd name="connsiteX2" fmla="*/ 773723 w 773723"/>
              <a:gd name="connsiteY2" fmla="*/ 944879 h 9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723" h="944879">
                <a:moveTo>
                  <a:pt x="0" y="86750"/>
                </a:moveTo>
                <a:cubicBezTo>
                  <a:pt x="132470" y="43375"/>
                  <a:pt x="264941" y="0"/>
                  <a:pt x="393895" y="143021"/>
                </a:cubicBezTo>
                <a:cubicBezTo>
                  <a:pt x="522849" y="286042"/>
                  <a:pt x="733865" y="853439"/>
                  <a:pt x="773723" y="944879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3286125" y="471487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3" name="手繪多邊形 52"/>
          <p:cNvSpPr/>
          <p:nvPr/>
        </p:nvSpPr>
        <p:spPr>
          <a:xfrm>
            <a:off x="6715125" y="4714875"/>
            <a:ext cx="357188" cy="1500188"/>
          </a:xfrm>
          <a:custGeom>
            <a:avLst/>
            <a:gdLst>
              <a:gd name="connsiteX0" fmla="*/ 0 w 773723"/>
              <a:gd name="connsiteY0" fmla="*/ 86750 h 944879"/>
              <a:gd name="connsiteX1" fmla="*/ 393895 w 773723"/>
              <a:gd name="connsiteY1" fmla="*/ 143021 h 944879"/>
              <a:gd name="connsiteX2" fmla="*/ 773723 w 773723"/>
              <a:gd name="connsiteY2" fmla="*/ 944879 h 9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723" h="944879">
                <a:moveTo>
                  <a:pt x="0" y="86750"/>
                </a:moveTo>
                <a:cubicBezTo>
                  <a:pt x="132470" y="43375"/>
                  <a:pt x="264941" y="0"/>
                  <a:pt x="393895" y="143021"/>
                </a:cubicBezTo>
                <a:cubicBezTo>
                  <a:pt x="522849" y="286042"/>
                  <a:pt x="733865" y="853439"/>
                  <a:pt x="773723" y="944879"/>
                </a:cubicBezTo>
              </a:path>
            </a:pathLst>
          </a:cu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000000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7000875" y="614362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57" name="直線接點 56"/>
          <p:cNvCxnSpPr/>
          <p:nvPr/>
        </p:nvCxnSpPr>
        <p:spPr>
          <a:xfrm>
            <a:off x="1857375" y="5643563"/>
            <a:ext cx="785813" cy="500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V="1">
            <a:off x="1785938" y="5643563"/>
            <a:ext cx="928687" cy="500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8" name="文字方塊 64"/>
          <p:cNvSpPr txBox="1">
            <a:spLocks noChangeArrowheads="1"/>
          </p:cNvSpPr>
          <p:nvPr/>
        </p:nvSpPr>
        <p:spPr bwMode="auto">
          <a:xfrm>
            <a:off x="4286248" y="4000500"/>
            <a:ext cx="4852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&lt; </a:t>
            </a:r>
            <a:r>
              <a:rPr kumimoji="1" lang="el-GR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μ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d</a:t>
            </a:r>
            <a:r>
              <a:rPr kumimoji="1" lang="en-US" altLang="zh-TW" i="1" kern="1200" baseline="-25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i+1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- d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r>
              <a:rPr kumimoji="1" lang="en-US" altLang="zh-TW" i="1" kern="1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, </a:t>
            </a:r>
            <a:r>
              <a:rPr kumimoji="1" lang="en-US" altLang="zh-TW" i="1" kern="12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 dirty="0" err="1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r>
              <a:rPr kumimoji="1" lang="en-US" altLang="zh-TW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  <p:sp>
        <p:nvSpPr>
          <p:cNvPr id="54" name="標題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r, </a:t>
            </a:r>
            <a:r>
              <a:rPr kumimoji="1" lang="en-US" altLang="zh-TW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nc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))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+ 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max{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nc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1" lang="en-US" altLang="zh-TW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1" lang="en-US" altLang="zh-TW" sz="28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1" lang="el-GR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</a:t>
            </a:r>
            <a:r>
              <a:rPr kumimoji="1" lang="en-US" altLang="zh-TW" sz="2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1" lang="en-US" altLang="zh-TW" sz="28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d</a:t>
            </a:r>
            <a:r>
              <a:rPr kumimoji="1" lang="en-US" altLang="zh-TW" sz="2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i+1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d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nc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1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1" lang="en-US" altLang="zh-TW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1" lang="en-US" altLang="zh-TW" sz="28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)}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zh-TW" dirty="0"/>
              <a:t>Find                    for </a:t>
            </a:r>
            <a:r>
              <a:rPr lang="en-US" altLang="zh-TW" dirty="0" smtClean="0"/>
              <a:t>all     </a:t>
            </a:r>
            <a:endParaRPr lang="en-US" altLang="zh-TW" dirty="0"/>
          </a:p>
        </p:txBody>
      </p:sp>
      <p:sp>
        <p:nvSpPr>
          <p:cNvPr id="17465" name="Rectangle 5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R96922050 </a:t>
            </a:r>
            <a:r>
              <a:rPr lang="zh-TW" altLang="en-US" dirty="0"/>
              <a:t>張凱崴</a:t>
            </a:r>
          </a:p>
        </p:txBody>
      </p:sp>
      <p:pic>
        <p:nvPicPr>
          <p:cNvPr id="17463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5" y="2505075"/>
            <a:ext cx="17557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64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708275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68" name="Picture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36838"/>
            <a:ext cx="338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69" name="Picture 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0525" y="2708275"/>
            <a:ext cx="11445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    Four Cases of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68313" y="4557713"/>
            <a:ext cx="8413750" cy="1966912"/>
            <a:chOff x="392" y="2449"/>
            <a:chExt cx="5300" cy="1239"/>
          </a:xfrm>
        </p:grpSpPr>
        <p:sp>
          <p:nvSpPr>
            <p:cNvPr id="3126" name="Text Box 54"/>
            <p:cNvSpPr txBox="1">
              <a:spLocks noChangeArrowheads="1"/>
            </p:cNvSpPr>
            <p:nvPr/>
          </p:nvSpPr>
          <p:spPr bwMode="auto">
            <a:xfrm>
              <a:off x="612" y="2466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127" name="Text Box 55"/>
            <p:cNvSpPr txBox="1">
              <a:spLocks noChangeArrowheads="1"/>
            </p:cNvSpPr>
            <p:nvPr/>
          </p:nvSpPr>
          <p:spPr bwMode="auto">
            <a:xfrm>
              <a:off x="612" y="277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128" name="Text Box 56"/>
            <p:cNvSpPr txBox="1">
              <a:spLocks noChangeArrowheads="1"/>
            </p:cNvSpPr>
            <p:nvPr/>
          </p:nvSpPr>
          <p:spPr bwMode="auto">
            <a:xfrm>
              <a:off x="612" y="313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129" name="Text Box 57"/>
            <p:cNvSpPr txBox="1">
              <a:spLocks noChangeArrowheads="1"/>
            </p:cNvSpPr>
            <p:nvPr/>
          </p:nvSpPr>
          <p:spPr bwMode="auto">
            <a:xfrm>
              <a:off x="619" y="3457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pic>
          <p:nvPicPr>
            <p:cNvPr id="3134" name="Picture 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8" y="2449"/>
              <a:ext cx="176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35" name="Picture 6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" y="2823"/>
              <a:ext cx="316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36" name="Picture 6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0" y="3168"/>
              <a:ext cx="31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37" name="Picture 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3" y="3489"/>
              <a:ext cx="443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43" name="Freeform 71"/>
            <p:cNvSpPr>
              <a:spLocks/>
            </p:cNvSpPr>
            <p:nvPr/>
          </p:nvSpPr>
          <p:spPr bwMode="auto">
            <a:xfrm>
              <a:off x="431" y="2478"/>
              <a:ext cx="116" cy="181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431" y="2795"/>
              <a:ext cx="116" cy="181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145" name="Freeform 73"/>
            <p:cNvSpPr>
              <a:spLocks/>
            </p:cNvSpPr>
            <p:nvPr/>
          </p:nvSpPr>
          <p:spPr bwMode="auto">
            <a:xfrm flipH="1">
              <a:off x="930" y="2487"/>
              <a:ext cx="136" cy="182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auto">
            <a:xfrm flipH="1">
              <a:off x="884" y="2795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9933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147" name="Freeform 75"/>
            <p:cNvSpPr>
              <a:spLocks/>
            </p:cNvSpPr>
            <p:nvPr/>
          </p:nvSpPr>
          <p:spPr bwMode="auto">
            <a:xfrm>
              <a:off x="392" y="3134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148" name="Freeform 76"/>
            <p:cNvSpPr>
              <a:spLocks/>
            </p:cNvSpPr>
            <p:nvPr/>
          </p:nvSpPr>
          <p:spPr bwMode="auto">
            <a:xfrm>
              <a:off x="399" y="3475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 flipH="1">
              <a:off x="930" y="3158"/>
              <a:ext cx="136" cy="182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150" name="Freeform 78"/>
            <p:cNvSpPr>
              <a:spLocks/>
            </p:cNvSpPr>
            <p:nvPr/>
          </p:nvSpPr>
          <p:spPr bwMode="auto">
            <a:xfrm flipH="1">
              <a:off x="884" y="3466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9933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403350" y="19812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338388" y="19764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411413" y="34226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485900" y="20145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382838" y="2041525"/>
            <a:ext cx="714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411413" y="200818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3346450" y="19812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3824288" y="34226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3379788" y="2041525"/>
            <a:ext cx="471487" cy="137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1905000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9188" y="3527425"/>
            <a:ext cx="13493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6963" y="3560763"/>
            <a:ext cx="530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3421063" y="2009775"/>
            <a:ext cx="709612" cy="11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 flipH="1">
            <a:off x="7589838" y="1982788"/>
            <a:ext cx="77787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 flipH="1">
            <a:off x="6589713" y="1978025"/>
            <a:ext cx="7778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 flipH="1">
            <a:off x="6511925" y="3479800"/>
            <a:ext cx="76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>
            <a:off x="6653213" y="201771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>
            <a:off x="6542088" y="2044700"/>
            <a:ext cx="777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>
            <a:off x="5588000" y="2009775"/>
            <a:ext cx="100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 flipH="1">
            <a:off x="5511800" y="19827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 flipH="1">
            <a:off x="5000625" y="3479800"/>
            <a:ext cx="76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5046663" y="2044700"/>
            <a:ext cx="506412" cy="143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 flipV="1">
            <a:off x="4749800" y="2012950"/>
            <a:ext cx="757238" cy="11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1895475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94238" y="3562350"/>
            <a:ext cx="6397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77000" y="3590925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39" name="Freeform 67"/>
          <p:cNvSpPr>
            <a:spLocks/>
          </p:cNvSpPr>
          <p:nvPr/>
        </p:nvSpPr>
        <p:spPr bwMode="auto">
          <a:xfrm>
            <a:off x="1501775" y="2120900"/>
            <a:ext cx="838200" cy="129698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2543175" y="2097088"/>
            <a:ext cx="1092200" cy="124777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 flipH="1">
            <a:off x="6659563" y="2120900"/>
            <a:ext cx="977900" cy="129698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 flipH="1">
            <a:off x="5364163" y="2049463"/>
            <a:ext cx="1092200" cy="1439862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151" name="Freeform 79"/>
          <p:cNvSpPr>
            <a:spLocks/>
          </p:cNvSpPr>
          <p:nvPr/>
        </p:nvSpPr>
        <p:spPr bwMode="auto">
          <a:xfrm>
            <a:off x="2484438" y="3490913"/>
            <a:ext cx="4032250" cy="730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453"/>
              </a:cxn>
              <a:cxn ang="0">
                <a:pos x="2540" y="45"/>
              </a:cxn>
            </a:cxnLst>
            <a:rect l="0" t="0" r="r" b="b"/>
            <a:pathLst>
              <a:path w="2540" h="460">
                <a:moveTo>
                  <a:pt x="0" y="0"/>
                </a:moveTo>
                <a:cubicBezTo>
                  <a:pt x="400" y="223"/>
                  <a:pt x="801" y="446"/>
                  <a:pt x="1224" y="453"/>
                </a:cubicBezTo>
                <a:cubicBezTo>
                  <a:pt x="1647" y="460"/>
                  <a:pt x="2321" y="113"/>
                  <a:pt x="2540" y="4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152" name="Picture 8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1638" y="3849688"/>
            <a:ext cx="495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4" name="Picture 8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18263" y="1689100"/>
            <a:ext cx="530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5" name="Picture 8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24075" y="1689100"/>
            <a:ext cx="4953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9" name="Picture 8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32363" y="404813"/>
            <a:ext cx="17557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  Observations on Different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93725" y="3049588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84213" y="3108325"/>
            <a:ext cx="271938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390900" y="3049588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078288" y="4187825"/>
            <a:ext cx="103187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49575"/>
            <a:ext cx="4016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4325938"/>
            <a:ext cx="193675" cy="247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4368800"/>
            <a:ext cx="7635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497263" y="3087688"/>
            <a:ext cx="102235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979613" y="3119438"/>
            <a:ext cx="103187" cy="112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3438525" y="3119438"/>
            <a:ext cx="679450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590800" y="3140075"/>
            <a:ext cx="323850" cy="1155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1258888" y="3140075"/>
            <a:ext cx="207962" cy="11255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925" y="4313238"/>
            <a:ext cx="193675" cy="2476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4403725"/>
            <a:ext cx="193675" cy="24923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1908175" y="3057525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2525713" y="3068638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1403350" y="3068638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1228725" y="4198938"/>
            <a:ext cx="103188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2051050" y="4187825"/>
            <a:ext cx="103188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2843213" y="4224338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4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2188" y="620713"/>
            <a:ext cx="3984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4625975" y="3009900"/>
            <a:ext cx="101600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4716463" y="3068638"/>
            <a:ext cx="2719387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7423150" y="3009900"/>
            <a:ext cx="101600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8110538" y="4148138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909888"/>
            <a:ext cx="4016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286250"/>
            <a:ext cx="193675" cy="247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0663" y="4292600"/>
            <a:ext cx="7635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73" name="Line 53"/>
          <p:cNvSpPr>
            <a:spLocks noChangeShapeType="1"/>
          </p:cNvSpPr>
          <p:nvPr/>
        </p:nvSpPr>
        <p:spPr bwMode="auto">
          <a:xfrm flipV="1">
            <a:off x="7529513" y="3048000"/>
            <a:ext cx="1022350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6484938" y="3079750"/>
            <a:ext cx="103187" cy="112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7470775" y="3079750"/>
            <a:ext cx="679450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 flipH="1">
            <a:off x="5661025" y="3068638"/>
            <a:ext cx="207963" cy="11255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179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292600"/>
            <a:ext cx="193675" cy="24923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6432550" y="3017838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5795963" y="3028950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5602288" y="4148138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6534150" y="4148138"/>
            <a:ext cx="103188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192" name="Picture 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4940300"/>
            <a:ext cx="8715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93" name="Freeform 73"/>
          <p:cNvSpPr>
            <a:spLocks/>
          </p:cNvSpPr>
          <p:nvPr/>
        </p:nvSpPr>
        <p:spPr bwMode="auto">
          <a:xfrm>
            <a:off x="682625" y="2636838"/>
            <a:ext cx="1873250" cy="15843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94" name="Freeform 74"/>
          <p:cNvSpPr>
            <a:spLocks/>
          </p:cNvSpPr>
          <p:nvPr/>
        </p:nvSpPr>
        <p:spPr bwMode="auto">
          <a:xfrm>
            <a:off x="682625" y="2852738"/>
            <a:ext cx="1008063" cy="1295400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195" name="Freeform 75"/>
          <p:cNvSpPr>
            <a:spLocks/>
          </p:cNvSpPr>
          <p:nvPr/>
        </p:nvSpPr>
        <p:spPr bwMode="auto">
          <a:xfrm>
            <a:off x="682625" y="2420938"/>
            <a:ext cx="2736850" cy="18002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197" name="Picture 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5446713"/>
            <a:ext cx="34766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99" name="Freeform 79"/>
          <p:cNvSpPr>
            <a:spLocks/>
          </p:cNvSpPr>
          <p:nvPr/>
        </p:nvSpPr>
        <p:spPr bwMode="auto">
          <a:xfrm>
            <a:off x="4787900" y="2420938"/>
            <a:ext cx="3671888" cy="1728787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772" y="174"/>
              </a:cxn>
              <a:cxn ang="0">
                <a:pos x="1134" y="1217"/>
              </a:cxn>
            </a:cxnLst>
            <a:rect l="0" t="0" r="r" b="b"/>
            <a:pathLst>
              <a:path w="1134" h="1217">
                <a:moveTo>
                  <a:pt x="0" y="174"/>
                </a:moveTo>
                <a:cubicBezTo>
                  <a:pt x="291" y="87"/>
                  <a:pt x="583" y="0"/>
                  <a:pt x="772" y="174"/>
                </a:cubicBezTo>
                <a:cubicBezTo>
                  <a:pt x="961" y="348"/>
                  <a:pt x="1047" y="782"/>
                  <a:pt x="1134" y="1217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 flipH="1">
            <a:off x="4645025" y="3284538"/>
            <a:ext cx="1727200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02" name="Freeform 82"/>
          <p:cNvSpPr>
            <a:spLocks/>
          </p:cNvSpPr>
          <p:nvPr/>
        </p:nvSpPr>
        <p:spPr bwMode="auto">
          <a:xfrm>
            <a:off x="5364163" y="5229225"/>
            <a:ext cx="360362" cy="130175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772" y="174"/>
              </a:cxn>
              <a:cxn ang="0">
                <a:pos x="1134" y="1217"/>
              </a:cxn>
            </a:cxnLst>
            <a:rect l="0" t="0" r="r" b="b"/>
            <a:pathLst>
              <a:path w="1134" h="1217">
                <a:moveTo>
                  <a:pt x="0" y="174"/>
                </a:moveTo>
                <a:cubicBezTo>
                  <a:pt x="291" y="87"/>
                  <a:pt x="583" y="0"/>
                  <a:pt x="772" y="174"/>
                </a:cubicBezTo>
                <a:cubicBezTo>
                  <a:pt x="961" y="348"/>
                  <a:pt x="1047" y="782"/>
                  <a:pt x="1134" y="1217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203" name="Picture 8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7288" y="2755900"/>
            <a:ext cx="495300" cy="206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204" name="Line 84"/>
          <p:cNvSpPr>
            <a:spLocks noChangeShapeType="1"/>
          </p:cNvSpPr>
          <p:nvPr/>
        </p:nvSpPr>
        <p:spPr bwMode="auto">
          <a:xfrm flipH="1">
            <a:off x="6443663" y="5229225"/>
            <a:ext cx="358775" cy="69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05" name="Line 85"/>
          <p:cNvSpPr>
            <a:spLocks noChangeShapeType="1"/>
          </p:cNvSpPr>
          <p:nvPr/>
        </p:nvSpPr>
        <p:spPr bwMode="auto">
          <a:xfrm flipH="1" flipV="1">
            <a:off x="6372225" y="3284538"/>
            <a:ext cx="73025" cy="93662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 flipH="1" flipV="1">
            <a:off x="8045450" y="5084763"/>
            <a:ext cx="55563" cy="36036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11" name="Line 91"/>
          <p:cNvSpPr>
            <a:spLocks noChangeShapeType="1"/>
          </p:cNvSpPr>
          <p:nvPr/>
        </p:nvSpPr>
        <p:spPr bwMode="auto">
          <a:xfrm flipH="1">
            <a:off x="5418138" y="6381750"/>
            <a:ext cx="358775" cy="69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 flipH="1" flipV="1">
            <a:off x="7019925" y="6237288"/>
            <a:ext cx="55563" cy="36036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13" name="Line 93"/>
          <p:cNvSpPr>
            <a:spLocks noChangeShapeType="1"/>
          </p:cNvSpPr>
          <p:nvPr/>
        </p:nvSpPr>
        <p:spPr bwMode="auto">
          <a:xfrm>
            <a:off x="5148263" y="5373688"/>
            <a:ext cx="792162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 flipH="1">
            <a:off x="4787900" y="3141663"/>
            <a:ext cx="792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 flipV="1">
            <a:off x="5508625" y="3141663"/>
            <a:ext cx="142875" cy="1008062"/>
          </a:xfrm>
          <a:prstGeom prst="line">
            <a:avLst/>
          </a:prstGeom>
          <a:noFill/>
          <a:ln w="38100">
            <a:solidFill>
              <a:srgbClr val="9933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1692275" y="1412875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32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is independent of  </a:t>
            </a:r>
          </a:p>
        </p:txBody>
      </p:sp>
      <p:pic>
        <p:nvPicPr>
          <p:cNvPr id="5218" name="Picture 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84313"/>
            <a:ext cx="936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19" name="Picture 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388" y="1512888"/>
            <a:ext cx="279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1" name="Freeform 101"/>
          <p:cNvSpPr>
            <a:spLocks/>
          </p:cNvSpPr>
          <p:nvPr/>
        </p:nvSpPr>
        <p:spPr bwMode="auto">
          <a:xfrm>
            <a:off x="6731000" y="3262313"/>
            <a:ext cx="1009650" cy="887412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24" name="Freeform 104"/>
          <p:cNvSpPr>
            <a:spLocks/>
          </p:cNvSpPr>
          <p:nvPr/>
        </p:nvSpPr>
        <p:spPr bwMode="auto">
          <a:xfrm>
            <a:off x="5867400" y="3068638"/>
            <a:ext cx="2089150" cy="1223962"/>
          </a:xfrm>
          <a:custGeom>
            <a:avLst/>
            <a:gdLst/>
            <a:ahLst/>
            <a:cxnLst>
              <a:cxn ang="0">
                <a:pos x="38" y="824"/>
              </a:cxn>
              <a:cxn ang="0">
                <a:pos x="174" y="144"/>
              </a:cxn>
              <a:cxn ang="0">
                <a:pos x="1081" y="98"/>
              </a:cxn>
              <a:cxn ang="0">
                <a:pos x="1626" y="733"/>
              </a:cxn>
            </a:cxnLst>
            <a:rect l="0" t="0" r="r" b="b"/>
            <a:pathLst>
              <a:path w="1626" h="824">
                <a:moveTo>
                  <a:pt x="38" y="824"/>
                </a:moveTo>
                <a:cubicBezTo>
                  <a:pt x="19" y="544"/>
                  <a:pt x="0" y="265"/>
                  <a:pt x="174" y="144"/>
                </a:cubicBezTo>
                <a:cubicBezTo>
                  <a:pt x="348" y="23"/>
                  <a:pt x="839" y="0"/>
                  <a:pt x="1081" y="98"/>
                </a:cubicBezTo>
                <a:cubicBezTo>
                  <a:pt x="1323" y="196"/>
                  <a:pt x="1474" y="464"/>
                  <a:pt x="1626" y="733"/>
                </a:cubicBezTo>
              </a:path>
            </a:pathLst>
          </a:custGeom>
          <a:noFill/>
          <a:ln w="28575" cap="flat" cmpd="sng">
            <a:solidFill>
              <a:srgbClr val="FF0066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25" name="Freeform 105"/>
          <p:cNvSpPr>
            <a:spLocks/>
          </p:cNvSpPr>
          <p:nvPr/>
        </p:nvSpPr>
        <p:spPr bwMode="auto">
          <a:xfrm>
            <a:off x="4716463" y="2565400"/>
            <a:ext cx="3600450" cy="1655763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772" y="174"/>
              </a:cxn>
              <a:cxn ang="0">
                <a:pos x="1134" y="1217"/>
              </a:cxn>
            </a:cxnLst>
            <a:rect l="0" t="0" r="r" b="b"/>
            <a:pathLst>
              <a:path w="1134" h="1217">
                <a:moveTo>
                  <a:pt x="0" y="174"/>
                </a:moveTo>
                <a:cubicBezTo>
                  <a:pt x="291" y="87"/>
                  <a:pt x="583" y="0"/>
                  <a:pt x="772" y="174"/>
                </a:cubicBezTo>
                <a:cubicBezTo>
                  <a:pt x="961" y="348"/>
                  <a:pt x="1047" y="782"/>
                  <a:pt x="1134" y="1217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226" name="Freeform 106"/>
          <p:cNvSpPr>
            <a:spLocks/>
          </p:cNvSpPr>
          <p:nvPr/>
        </p:nvSpPr>
        <p:spPr bwMode="auto">
          <a:xfrm>
            <a:off x="4211638" y="5300663"/>
            <a:ext cx="577850" cy="455612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227" name="Picture 1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5445125"/>
            <a:ext cx="301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8" name="Picture 1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5876925"/>
            <a:ext cx="28463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9" name="Picture 1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1025" y="2752725"/>
            <a:ext cx="495300" cy="2063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9" name="Freeform 195"/>
          <p:cNvSpPr>
            <a:spLocks/>
          </p:cNvSpPr>
          <p:nvPr/>
        </p:nvSpPr>
        <p:spPr bwMode="auto">
          <a:xfrm>
            <a:off x="4427538" y="1916113"/>
            <a:ext cx="384175" cy="254000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91" y="0"/>
              </a:cxn>
              <a:cxn ang="0">
                <a:pos x="227" y="137"/>
              </a:cxn>
              <a:cxn ang="0">
                <a:pos x="182" y="137"/>
              </a:cxn>
            </a:cxnLst>
            <a:rect l="0" t="0" r="r" b="b"/>
            <a:pathLst>
              <a:path w="242" h="160">
                <a:moveTo>
                  <a:pt x="0" y="137"/>
                </a:moveTo>
                <a:cubicBezTo>
                  <a:pt x="26" y="68"/>
                  <a:pt x="53" y="0"/>
                  <a:pt x="91" y="0"/>
                </a:cubicBezTo>
                <a:cubicBezTo>
                  <a:pt x="129" y="0"/>
                  <a:pt x="212" y="114"/>
                  <a:pt x="227" y="137"/>
                </a:cubicBezTo>
                <a:cubicBezTo>
                  <a:pt x="242" y="160"/>
                  <a:pt x="212" y="148"/>
                  <a:pt x="182" y="137"/>
                </a:cubicBezTo>
              </a:path>
            </a:pathLst>
          </a:custGeom>
          <a:noFill/>
          <a:ln w="28575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75" name="Line 191"/>
          <p:cNvSpPr>
            <a:spLocks noChangeShapeType="1"/>
          </p:cNvSpPr>
          <p:nvPr/>
        </p:nvSpPr>
        <p:spPr bwMode="auto">
          <a:xfrm flipV="1">
            <a:off x="3438525" y="2159000"/>
            <a:ext cx="942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	</a:t>
            </a:r>
          </a:p>
        </p:txBody>
      </p:sp>
      <p:sp>
        <p:nvSpPr>
          <p:cNvPr id="16489" name="Oval 105"/>
          <p:cNvSpPr>
            <a:spLocks noChangeArrowheads="1"/>
          </p:cNvSpPr>
          <p:nvPr/>
        </p:nvSpPr>
        <p:spPr bwMode="auto">
          <a:xfrm>
            <a:off x="593725" y="2112963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490" name="Line 106"/>
          <p:cNvSpPr>
            <a:spLocks noChangeShapeType="1"/>
          </p:cNvSpPr>
          <p:nvPr/>
        </p:nvSpPr>
        <p:spPr bwMode="auto">
          <a:xfrm flipV="1">
            <a:off x="684213" y="2171700"/>
            <a:ext cx="271938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493" name="Picture 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12950"/>
            <a:ext cx="4016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94" name="Picture 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3389313"/>
            <a:ext cx="193675" cy="247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495" name="Picture 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924175"/>
            <a:ext cx="504825" cy="2349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6497" name="Line 113"/>
          <p:cNvSpPr>
            <a:spLocks noChangeShapeType="1"/>
          </p:cNvSpPr>
          <p:nvPr/>
        </p:nvSpPr>
        <p:spPr bwMode="auto">
          <a:xfrm flipH="1">
            <a:off x="1979613" y="2160588"/>
            <a:ext cx="41275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499" name="Line 115"/>
          <p:cNvSpPr>
            <a:spLocks noChangeShapeType="1"/>
          </p:cNvSpPr>
          <p:nvPr/>
        </p:nvSpPr>
        <p:spPr bwMode="auto">
          <a:xfrm>
            <a:off x="2590800" y="2203450"/>
            <a:ext cx="325438" cy="9382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02" name="Picture 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3467100"/>
            <a:ext cx="193675" cy="2492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16503" name="Oval 119"/>
          <p:cNvSpPr>
            <a:spLocks noChangeArrowheads="1"/>
          </p:cNvSpPr>
          <p:nvPr/>
        </p:nvSpPr>
        <p:spPr bwMode="auto">
          <a:xfrm>
            <a:off x="2008188" y="2120900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04" name="Oval 120"/>
          <p:cNvSpPr>
            <a:spLocks noChangeArrowheads="1"/>
          </p:cNvSpPr>
          <p:nvPr/>
        </p:nvSpPr>
        <p:spPr bwMode="auto">
          <a:xfrm>
            <a:off x="2525713" y="2132013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07" name="Oval 123"/>
          <p:cNvSpPr>
            <a:spLocks noChangeArrowheads="1"/>
          </p:cNvSpPr>
          <p:nvPr/>
        </p:nvSpPr>
        <p:spPr bwMode="auto">
          <a:xfrm>
            <a:off x="1947863" y="3141663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08" name="Oval 124"/>
          <p:cNvSpPr>
            <a:spLocks noChangeArrowheads="1"/>
          </p:cNvSpPr>
          <p:nvPr/>
        </p:nvSpPr>
        <p:spPr bwMode="auto">
          <a:xfrm>
            <a:off x="2843213" y="3141663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10" name="Line 126"/>
          <p:cNvSpPr>
            <a:spLocks noChangeShapeType="1"/>
          </p:cNvSpPr>
          <p:nvPr/>
        </p:nvSpPr>
        <p:spPr bwMode="auto">
          <a:xfrm flipV="1">
            <a:off x="4716463" y="2133600"/>
            <a:ext cx="28082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11" name="Oval 127"/>
          <p:cNvSpPr>
            <a:spLocks noChangeArrowheads="1"/>
          </p:cNvSpPr>
          <p:nvPr/>
        </p:nvSpPr>
        <p:spPr bwMode="auto">
          <a:xfrm>
            <a:off x="7494588" y="2073275"/>
            <a:ext cx="101600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17" name="Line 133"/>
          <p:cNvSpPr>
            <a:spLocks noChangeShapeType="1"/>
          </p:cNvSpPr>
          <p:nvPr/>
        </p:nvSpPr>
        <p:spPr bwMode="auto">
          <a:xfrm>
            <a:off x="6484938" y="2143125"/>
            <a:ext cx="174625" cy="1214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19" name="Line 135"/>
          <p:cNvSpPr>
            <a:spLocks noChangeShapeType="1"/>
          </p:cNvSpPr>
          <p:nvPr/>
        </p:nvSpPr>
        <p:spPr bwMode="auto">
          <a:xfrm flipH="1">
            <a:off x="5661025" y="2132013"/>
            <a:ext cx="207963" cy="11255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21" name="Oval 137"/>
          <p:cNvSpPr>
            <a:spLocks noChangeArrowheads="1"/>
          </p:cNvSpPr>
          <p:nvPr/>
        </p:nvSpPr>
        <p:spPr bwMode="auto">
          <a:xfrm>
            <a:off x="6432550" y="2081213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22" name="Oval 138"/>
          <p:cNvSpPr>
            <a:spLocks noChangeArrowheads="1"/>
          </p:cNvSpPr>
          <p:nvPr/>
        </p:nvSpPr>
        <p:spPr bwMode="auto">
          <a:xfrm>
            <a:off x="5795963" y="2092325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23" name="Oval 139"/>
          <p:cNvSpPr>
            <a:spLocks noChangeArrowheads="1"/>
          </p:cNvSpPr>
          <p:nvPr/>
        </p:nvSpPr>
        <p:spPr bwMode="auto">
          <a:xfrm>
            <a:off x="5602288" y="3211513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24" name="Oval 140"/>
          <p:cNvSpPr>
            <a:spLocks noChangeArrowheads="1"/>
          </p:cNvSpPr>
          <p:nvPr/>
        </p:nvSpPr>
        <p:spPr bwMode="auto">
          <a:xfrm>
            <a:off x="6588125" y="3357563"/>
            <a:ext cx="103188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25" name="Freeform 141"/>
          <p:cNvSpPr>
            <a:spLocks/>
          </p:cNvSpPr>
          <p:nvPr/>
        </p:nvSpPr>
        <p:spPr bwMode="auto">
          <a:xfrm>
            <a:off x="682625" y="1700213"/>
            <a:ext cx="1873250" cy="15843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4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39" name="Picture 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9913" y="404813"/>
            <a:ext cx="17557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58" name="Rectangle 174"/>
          <p:cNvSpPr>
            <a:spLocks noChangeArrowheads="1"/>
          </p:cNvSpPr>
          <p:nvPr/>
        </p:nvSpPr>
        <p:spPr bwMode="auto">
          <a:xfrm>
            <a:off x="5940425" y="3789363"/>
            <a:ext cx="3095625" cy="935037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60" name="Picture 1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1313" y="4013200"/>
            <a:ext cx="23447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61" name="Freeform 177"/>
          <p:cNvSpPr>
            <a:spLocks/>
          </p:cNvSpPr>
          <p:nvPr/>
        </p:nvSpPr>
        <p:spPr bwMode="auto">
          <a:xfrm>
            <a:off x="6789738" y="3878263"/>
            <a:ext cx="242887" cy="80962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772" y="174"/>
              </a:cxn>
              <a:cxn ang="0">
                <a:pos x="1134" y="1217"/>
              </a:cxn>
            </a:cxnLst>
            <a:rect l="0" t="0" r="r" b="b"/>
            <a:pathLst>
              <a:path w="1134" h="1217">
                <a:moveTo>
                  <a:pt x="0" y="174"/>
                </a:moveTo>
                <a:cubicBezTo>
                  <a:pt x="291" y="87"/>
                  <a:pt x="583" y="0"/>
                  <a:pt x="772" y="174"/>
                </a:cubicBezTo>
                <a:cubicBezTo>
                  <a:pt x="961" y="348"/>
                  <a:pt x="1047" y="782"/>
                  <a:pt x="1134" y="1217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62" name="Line 178"/>
          <p:cNvSpPr>
            <a:spLocks noChangeShapeType="1"/>
          </p:cNvSpPr>
          <p:nvPr/>
        </p:nvSpPr>
        <p:spPr bwMode="auto">
          <a:xfrm flipH="1">
            <a:off x="7516813" y="3878263"/>
            <a:ext cx="242887" cy="44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63" name="Line 179"/>
          <p:cNvSpPr>
            <a:spLocks noChangeShapeType="1"/>
          </p:cNvSpPr>
          <p:nvPr/>
        </p:nvSpPr>
        <p:spPr bwMode="auto">
          <a:xfrm flipH="1" flipV="1">
            <a:off x="8597900" y="3789363"/>
            <a:ext cx="36513" cy="223837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64" name="Line 180"/>
          <p:cNvSpPr>
            <a:spLocks noChangeShapeType="1"/>
          </p:cNvSpPr>
          <p:nvPr/>
        </p:nvSpPr>
        <p:spPr bwMode="auto">
          <a:xfrm flipH="1">
            <a:off x="6824663" y="4592638"/>
            <a:ext cx="242887" cy="428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65" name="Line 181"/>
          <p:cNvSpPr>
            <a:spLocks noChangeShapeType="1"/>
          </p:cNvSpPr>
          <p:nvPr/>
        </p:nvSpPr>
        <p:spPr bwMode="auto">
          <a:xfrm flipH="1" flipV="1">
            <a:off x="7905750" y="4502150"/>
            <a:ext cx="38100" cy="223838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66" name="Line 182"/>
          <p:cNvSpPr>
            <a:spLocks noChangeShapeType="1"/>
          </p:cNvSpPr>
          <p:nvPr/>
        </p:nvSpPr>
        <p:spPr bwMode="auto">
          <a:xfrm>
            <a:off x="6643688" y="3968750"/>
            <a:ext cx="53340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67" name="Freeform 183"/>
          <p:cNvSpPr>
            <a:spLocks/>
          </p:cNvSpPr>
          <p:nvPr/>
        </p:nvSpPr>
        <p:spPr bwMode="auto">
          <a:xfrm>
            <a:off x="6011863" y="3922713"/>
            <a:ext cx="388937" cy="28257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68" name="Picture 1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8425" y="4013200"/>
            <a:ext cx="203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69" name="Picture 1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1313" y="4279900"/>
            <a:ext cx="19192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70" name="Freeform 186"/>
          <p:cNvSpPr>
            <a:spLocks/>
          </p:cNvSpPr>
          <p:nvPr/>
        </p:nvSpPr>
        <p:spPr bwMode="auto">
          <a:xfrm>
            <a:off x="2916238" y="3213100"/>
            <a:ext cx="2735262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453"/>
              </a:cxn>
              <a:cxn ang="0">
                <a:pos x="2540" y="45"/>
              </a:cxn>
            </a:cxnLst>
            <a:rect l="0" t="0" r="r" b="b"/>
            <a:pathLst>
              <a:path w="2540" h="460">
                <a:moveTo>
                  <a:pt x="0" y="0"/>
                </a:moveTo>
                <a:cubicBezTo>
                  <a:pt x="400" y="223"/>
                  <a:pt x="801" y="446"/>
                  <a:pt x="1224" y="453"/>
                </a:cubicBezTo>
                <a:cubicBezTo>
                  <a:pt x="1647" y="460"/>
                  <a:pt x="2321" y="113"/>
                  <a:pt x="2540" y="4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72" name="Picture 18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3716338"/>
            <a:ext cx="495300" cy="287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574" name="Freeform 190"/>
          <p:cNvSpPr>
            <a:spLocks/>
          </p:cNvSpPr>
          <p:nvPr/>
        </p:nvSpPr>
        <p:spPr bwMode="auto">
          <a:xfrm>
            <a:off x="2773363" y="2205038"/>
            <a:ext cx="1150937" cy="1008062"/>
          </a:xfrm>
          <a:custGeom>
            <a:avLst/>
            <a:gdLst/>
            <a:ahLst/>
            <a:cxnLst>
              <a:cxn ang="0">
                <a:pos x="226" y="741"/>
              </a:cxn>
              <a:cxn ang="0">
                <a:pos x="45" y="106"/>
              </a:cxn>
              <a:cxn ang="0">
                <a:pos x="498" y="106"/>
              </a:cxn>
              <a:cxn ang="0">
                <a:pos x="770" y="424"/>
              </a:cxn>
            </a:cxnLst>
            <a:rect l="0" t="0" r="r" b="b"/>
            <a:pathLst>
              <a:path w="770" h="741">
                <a:moveTo>
                  <a:pt x="226" y="741"/>
                </a:moveTo>
                <a:cubicBezTo>
                  <a:pt x="113" y="476"/>
                  <a:pt x="0" y="212"/>
                  <a:pt x="45" y="106"/>
                </a:cubicBezTo>
                <a:cubicBezTo>
                  <a:pt x="90" y="0"/>
                  <a:pt x="377" y="53"/>
                  <a:pt x="498" y="106"/>
                </a:cubicBezTo>
                <a:cubicBezTo>
                  <a:pt x="619" y="159"/>
                  <a:pt x="694" y="291"/>
                  <a:pt x="770" y="424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09" name="Oval 125"/>
          <p:cNvSpPr>
            <a:spLocks noChangeArrowheads="1"/>
          </p:cNvSpPr>
          <p:nvPr/>
        </p:nvSpPr>
        <p:spPr bwMode="auto">
          <a:xfrm>
            <a:off x="4716463" y="2084388"/>
            <a:ext cx="88900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77" name="Oval 193"/>
          <p:cNvSpPr>
            <a:spLocks noChangeArrowheads="1"/>
          </p:cNvSpPr>
          <p:nvPr/>
        </p:nvSpPr>
        <p:spPr bwMode="auto">
          <a:xfrm>
            <a:off x="4365625" y="2089150"/>
            <a:ext cx="88900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80" name="Picture 19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1628775"/>
            <a:ext cx="184150" cy="215900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  <a:effectLst/>
        </p:spPr>
      </p:pic>
      <p:sp>
        <p:nvSpPr>
          <p:cNvPr id="16581" name="Freeform 197"/>
          <p:cNvSpPr>
            <a:spLocks/>
          </p:cNvSpPr>
          <p:nvPr/>
        </p:nvSpPr>
        <p:spPr bwMode="auto">
          <a:xfrm flipH="1">
            <a:off x="6588125" y="1916113"/>
            <a:ext cx="977900" cy="129698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82" name="Freeform 198"/>
          <p:cNvSpPr>
            <a:spLocks/>
          </p:cNvSpPr>
          <p:nvPr/>
        </p:nvSpPr>
        <p:spPr bwMode="auto">
          <a:xfrm flipH="1">
            <a:off x="5076825" y="2205038"/>
            <a:ext cx="587375" cy="935037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83" name="Picture 19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67625" y="19891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7" name="Picture 20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0425" y="3068638"/>
            <a:ext cx="206375" cy="225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604" name="Line 220"/>
          <p:cNvSpPr>
            <a:spLocks noChangeShapeType="1"/>
          </p:cNvSpPr>
          <p:nvPr/>
        </p:nvSpPr>
        <p:spPr bwMode="auto">
          <a:xfrm>
            <a:off x="1258888" y="2205038"/>
            <a:ext cx="103187" cy="1123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05" name="Oval 221"/>
          <p:cNvSpPr>
            <a:spLocks noChangeArrowheads="1"/>
          </p:cNvSpPr>
          <p:nvPr/>
        </p:nvSpPr>
        <p:spPr bwMode="auto">
          <a:xfrm>
            <a:off x="1331913" y="3284538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06" name="Line 222"/>
          <p:cNvSpPr>
            <a:spLocks noChangeShapeType="1"/>
          </p:cNvSpPr>
          <p:nvPr/>
        </p:nvSpPr>
        <p:spPr bwMode="auto">
          <a:xfrm>
            <a:off x="6156325" y="2133600"/>
            <a:ext cx="103188" cy="112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07" name="Oval 223"/>
          <p:cNvSpPr>
            <a:spLocks noChangeArrowheads="1"/>
          </p:cNvSpPr>
          <p:nvPr/>
        </p:nvSpPr>
        <p:spPr bwMode="auto">
          <a:xfrm>
            <a:off x="6205538" y="3201988"/>
            <a:ext cx="103187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21" name="Freeform 237"/>
          <p:cNvSpPr>
            <a:spLocks/>
          </p:cNvSpPr>
          <p:nvPr/>
        </p:nvSpPr>
        <p:spPr bwMode="auto">
          <a:xfrm>
            <a:off x="1403350" y="3284538"/>
            <a:ext cx="5184775" cy="1081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453"/>
              </a:cxn>
              <a:cxn ang="0">
                <a:pos x="2540" y="45"/>
              </a:cxn>
            </a:cxnLst>
            <a:rect l="0" t="0" r="r" b="b"/>
            <a:pathLst>
              <a:path w="2540" h="460">
                <a:moveTo>
                  <a:pt x="0" y="0"/>
                </a:moveTo>
                <a:cubicBezTo>
                  <a:pt x="400" y="223"/>
                  <a:pt x="801" y="446"/>
                  <a:pt x="1224" y="453"/>
                </a:cubicBezTo>
                <a:cubicBezTo>
                  <a:pt x="1647" y="460"/>
                  <a:pt x="2321" y="113"/>
                  <a:pt x="2540" y="4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622" name="Picture 2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4246563"/>
            <a:ext cx="576263" cy="33496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16624" name="Oval 240"/>
          <p:cNvSpPr>
            <a:spLocks noChangeArrowheads="1"/>
          </p:cNvSpPr>
          <p:nvPr/>
        </p:nvSpPr>
        <p:spPr bwMode="auto">
          <a:xfrm>
            <a:off x="1187450" y="2133600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26" name="Freeform 242"/>
          <p:cNvSpPr>
            <a:spLocks/>
          </p:cNvSpPr>
          <p:nvPr/>
        </p:nvSpPr>
        <p:spPr bwMode="auto">
          <a:xfrm>
            <a:off x="755650" y="1916113"/>
            <a:ext cx="1117600" cy="13684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27" name="Freeform 243"/>
          <p:cNvSpPr>
            <a:spLocks/>
          </p:cNvSpPr>
          <p:nvPr/>
        </p:nvSpPr>
        <p:spPr bwMode="auto">
          <a:xfrm flipH="1">
            <a:off x="6227763" y="1700213"/>
            <a:ext cx="1296987" cy="1441450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28" name="Rectangle 244"/>
          <p:cNvSpPr>
            <a:spLocks noChangeArrowheads="1"/>
          </p:cNvSpPr>
          <p:nvPr/>
        </p:nvSpPr>
        <p:spPr bwMode="auto">
          <a:xfrm>
            <a:off x="395288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An Intuition of Finding </a:t>
            </a:r>
          </a:p>
        </p:txBody>
      </p:sp>
      <p:sp>
        <p:nvSpPr>
          <p:cNvPr id="16541" name="Text Box 157"/>
          <p:cNvSpPr txBox="1">
            <a:spLocks noChangeArrowheads="1"/>
          </p:cNvSpPr>
          <p:nvPr/>
        </p:nvSpPr>
        <p:spPr bwMode="auto">
          <a:xfrm>
            <a:off x="1522413" y="4797425"/>
            <a:ext cx="35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6542" name="Text Box 158"/>
          <p:cNvSpPr txBox="1">
            <a:spLocks noChangeArrowheads="1"/>
          </p:cNvSpPr>
          <p:nvPr/>
        </p:nvSpPr>
        <p:spPr bwMode="auto">
          <a:xfrm>
            <a:off x="1522413" y="5219700"/>
            <a:ext cx="35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6543" name="Text Box 159"/>
          <p:cNvSpPr txBox="1">
            <a:spLocks noChangeArrowheads="1"/>
          </p:cNvSpPr>
          <p:nvPr/>
        </p:nvSpPr>
        <p:spPr bwMode="auto">
          <a:xfrm>
            <a:off x="1522413" y="5711825"/>
            <a:ext cx="35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6544" name="Text Box 160"/>
          <p:cNvSpPr txBox="1">
            <a:spLocks noChangeArrowheads="1"/>
          </p:cNvSpPr>
          <p:nvPr/>
        </p:nvSpPr>
        <p:spPr bwMode="auto">
          <a:xfrm>
            <a:off x="1530350" y="6156325"/>
            <a:ext cx="35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6545" name="Freeform 161"/>
          <p:cNvSpPr>
            <a:spLocks/>
          </p:cNvSpPr>
          <p:nvPr/>
        </p:nvSpPr>
        <p:spPr bwMode="auto">
          <a:xfrm>
            <a:off x="1254125" y="4813300"/>
            <a:ext cx="171450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46" name="Freeform 162"/>
          <p:cNvSpPr>
            <a:spLocks/>
          </p:cNvSpPr>
          <p:nvPr/>
        </p:nvSpPr>
        <p:spPr bwMode="auto">
          <a:xfrm>
            <a:off x="1254125" y="5248275"/>
            <a:ext cx="171450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47" name="Freeform 163"/>
          <p:cNvSpPr>
            <a:spLocks/>
          </p:cNvSpPr>
          <p:nvPr/>
        </p:nvSpPr>
        <p:spPr bwMode="auto">
          <a:xfrm flipH="1">
            <a:off x="1990725" y="4826000"/>
            <a:ext cx="201613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48" name="Freeform 164"/>
          <p:cNvSpPr>
            <a:spLocks/>
          </p:cNvSpPr>
          <p:nvPr/>
        </p:nvSpPr>
        <p:spPr bwMode="auto">
          <a:xfrm flipH="1">
            <a:off x="1924050" y="5248275"/>
            <a:ext cx="277813" cy="2508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49" name="Freeform 165"/>
          <p:cNvSpPr>
            <a:spLocks/>
          </p:cNvSpPr>
          <p:nvPr/>
        </p:nvSpPr>
        <p:spPr bwMode="auto">
          <a:xfrm>
            <a:off x="1196975" y="5713413"/>
            <a:ext cx="279400" cy="2508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50" name="Freeform 166"/>
          <p:cNvSpPr>
            <a:spLocks/>
          </p:cNvSpPr>
          <p:nvPr/>
        </p:nvSpPr>
        <p:spPr bwMode="auto">
          <a:xfrm>
            <a:off x="1208088" y="6181725"/>
            <a:ext cx="277812" cy="249238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51" name="Freeform 167"/>
          <p:cNvSpPr>
            <a:spLocks/>
          </p:cNvSpPr>
          <p:nvPr/>
        </p:nvSpPr>
        <p:spPr bwMode="auto">
          <a:xfrm flipH="1">
            <a:off x="1990725" y="5746750"/>
            <a:ext cx="201613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552" name="Freeform 168"/>
          <p:cNvSpPr>
            <a:spLocks/>
          </p:cNvSpPr>
          <p:nvPr/>
        </p:nvSpPr>
        <p:spPr bwMode="auto">
          <a:xfrm flipH="1">
            <a:off x="1924050" y="6169025"/>
            <a:ext cx="277813" cy="249238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553" name="Picture 16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59038" y="4843463"/>
            <a:ext cx="2851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54" name="Picture 17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76500" y="5227638"/>
            <a:ext cx="47117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55" name="Picture 17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5075" y="5665788"/>
            <a:ext cx="448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56" name="Picture 17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76513" y="6127750"/>
            <a:ext cx="62436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4" name="Picture 2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51725" y="5516563"/>
            <a:ext cx="595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31" name="Picture 24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6413" y="4772025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32" name="Picture 24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8000" y="5229225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33" name="Picture 24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8000" y="5734050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34" name="Picture 25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8000" y="6140450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40" name="Picture 25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11863" y="608013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71" name="Freeform 187"/>
          <p:cNvSpPr>
            <a:spLocks/>
          </p:cNvSpPr>
          <p:nvPr/>
        </p:nvSpPr>
        <p:spPr bwMode="auto">
          <a:xfrm>
            <a:off x="1998663" y="3201988"/>
            <a:ext cx="4249737" cy="865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453"/>
              </a:cxn>
              <a:cxn ang="0">
                <a:pos x="2540" y="45"/>
              </a:cxn>
            </a:cxnLst>
            <a:rect l="0" t="0" r="r" b="b"/>
            <a:pathLst>
              <a:path w="2540" h="460">
                <a:moveTo>
                  <a:pt x="0" y="0"/>
                </a:moveTo>
                <a:cubicBezTo>
                  <a:pt x="400" y="223"/>
                  <a:pt x="801" y="446"/>
                  <a:pt x="1224" y="453"/>
                </a:cubicBezTo>
                <a:cubicBezTo>
                  <a:pt x="1647" y="460"/>
                  <a:pt x="2321" y="113"/>
                  <a:pt x="2540" y="4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643" name="Picture 25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3438" y="3141663"/>
            <a:ext cx="595312" cy="2095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6644" name="Picture 2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5499100"/>
            <a:ext cx="504825" cy="23495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16645" name="Line 261"/>
          <p:cNvSpPr>
            <a:spLocks noChangeShapeType="1"/>
          </p:cNvSpPr>
          <p:nvPr/>
        </p:nvSpPr>
        <p:spPr bwMode="auto">
          <a:xfrm>
            <a:off x="7380288" y="5516563"/>
            <a:ext cx="53340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46" name="Line 262"/>
          <p:cNvSpPr>
            <a:spLocks noChangeShapeType="1"/>
          </p:cNvSpPr>
          <p:nvPr/>
        </p:nvSpPr>
        <p:spPr bwMode="auto">
          <a:xfrm>
            <a:off x="8070850" y="5511800"/>
            <a:ext cx="53340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47" name="Rectangle 263"/>
          <p:cNvSpPr>
            <a:spLocks noChangeArrowheads="1"/>
          </p:cNvSpPr>
          <p:nvPr/>
        </p:nvSpPr>
        <p:spPr bwMode="auto">
          <a:xfrm>
            <a:off x="7307263" y="5300663"/>
            <a:ext cx="1512887" cy="576262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648" name="Line 264"/>
          <p:cNvSpPr>
            <a:spLocks noChangeShapeType="1"/>
          </p:cNvSpPr>
          <p:nvPr/>
        </p:nvSpPr>
        <p:spPr bwMode="auto">
          <a:xfrm>
            <a:off x="7597775" y="4795838"/>
            <a:ext cx="287338" cy="504825"/>
          </a:xfrm>
          <a:prstGeom prst="line">
            <a:avLst/>
          </a:prstGeom>
          <a:noFill/>
          <a:ln w="63500" cmpd="dbl">
            <a:solidFill>
              <a:srgbClr val="0099FF"/>
            </a:solidFill>
            <a:round/>
            <a:headEnd/>
            <a:tailEnd type="arrow" w="lg" len="sm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6649" name="Picture 26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3357563"/>
            <a:ext cx="206375" cy="22542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	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4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484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913" y="404813"/>
            <a:ext cx="17557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5724525" y="1341438"/>
            <a:ext cx="3095625" cy="935037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4845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413" y="1565275"/>
            <a:ext cx="23447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50" name="Line 34"/>
          <p:cNvSpPr>
            <a:spLocks noChangeShapeType="1"/>
          </p:cNvSpPr>
          <p:nvPr/>
        </p:nvSpPr>
        <p:spPr bwMode="auto">
          <a:xfrm flipH="1" flipV="1">
            <a:off x="7689850" y="2054225"/>
            <a:ext cx="38100" cy="223838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395288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An Intuition of Finding </a:t>
            </a: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1306513" y="2349500"/>
            <a:ext cx="35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1306513" y="2771775"/>
            <a:ext cx="35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1306513" y="3263900"/>
            <a:ext cx="35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1314450" y="3708400"/>
            <a:ext cx="35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4879" name="Freeform 63"/>
          <p:cNvSpPr>
            <a:spLocks/>
          </p:cNvSpPr>
          <p:nvPr/>
        </p:nvSpPr>
        <p:spPr bwMode="auto">
          <a:xfrm>
            <a:off x="1038225" y="2365375"/>
            <a:ext cx="171450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80" name="Freeform 64"/>
          <p:cNvSpPr>
            <a:spLocks/>
          </p:cNvSpPr>
          <p:nvPr/>
        </p:nvSpPr>
        <p:spPr bwMode="auto">
          <a:xfrm>
            <a:off x="1038225" y="2800350"/>
            <a:ext cx="171450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81" name="Freeform 65"/>
          <p:cNvSpPr>
            <a:spLocks/>
          </p:cNvSpPr>
          <p:nvPr/>
        </p:nvSpPr>
        <p:spPr bwMode="auto">
          <a:xfrm flipH="1">
            <a:off x="1774825" y="2378075"/>
            <a:ext cx="201613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82" name="Freeform 66"/>
          <p:cNvSpPr>
            <a:spLocks/>
          </p:cNvSpPr>
          <p:nvPr/>
        </p:nvSpPr>
        <p:spPr bwMode="auto">
          <a:xfrm flipH="1">
            <a:off x="1708150" y="2800350"/>
            <a:ext cx="277813" cy="2508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83" name="Freeform 67"/>
          <p:cNvSpPr>
            <a:spLocks/>
          </p:cNvSpPr>
          <p:nvPr/>
        </p:nvSpPr>
        <p:spPr bwMode="auto">
          <a:xfrm>
            <a:off x="981075" y="3265488"/>
            <a:ext cx="279400" cy="2508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84" name="Freeform 68"/>
          <p:cNvSpPr>
            <a:spLocks/>
          </p:cNvSpPr>
          <p:nvPr/>
        </p:nvSpPr>
        <p:spPr bwMode="auto">
          <a:xfrm>
            <a:off x="992188" y="3733800"/>
            <a:ext cx="277812" cy="249238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85" name="Freeform 69"/>
          <p:cNvSpPr>
            <a:spLocks/>
          </p:cNvSpPr>
          <p:nvPr/>
        </p:nvSpPr>
        <p:spPr bwMode="auto">
          <a:xfrm flipH="1">
            <a:off x="1774825" y="3298825"/>
            <a:ext cx="201613" cy="2492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886" name="Freeform 70"/>
          <p:cNvSpPr>
            <a:spLocks/>
          </p:cNvSpPr>
          <p:nvPr/>
        </p:nvSpPr>
        <p:spPr bwMode="auto">
          <a:xfrm flipH="1">
            <a:off x="1708150" y="3721100"/>
            <a:ext cx="277813" cy="249238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4887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420938"/>
            <a:ext cx="2851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88" name="Picture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0600" y="2779713"/>
            <a:ext cx="47117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89" name="Picture 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9175" y="3217863"/>
            <a:ext cx="448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0" name="Picture 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0613" y="3679825"/>
            <a:ext cx="62436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1" name="Picture 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068638"/>
            <a:ext cx="595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2" name="Picture 7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513" y="2324100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3" name="Picture 7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100" y="2781300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4" name="Picture 7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100" y="3286125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5" name="Picture 7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100" y="3692525"/>
            <a:ext cx="609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6" name="Picture 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608013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99" name="Picture 8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3525" y="3051175"/>
            <a:ext cx="504825" cy="23495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34900" name="Line 84"/>
          <p:cNvSpPr>
            <a:spLocks noChangeShapeType="1"/>
          </p:cNvSpPr>
          <p:nvPr/>
        </p:nvSpPr>
        <p:spPr bwMode="auto">
          <a:xfrm>
            <a:off x="7164388" y="3068638"/>
            <a:ext cx="53340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901" name="Line 85"/>
          <p:cNvSpPr>
            <a:spLocks noChangeShapeType="1"/>
          </p:cNvSpPr>
          <p:nvPr/>
        </p:nvSpPr>
        <p:spPr bwMode="auto">
          <a:xfrm>
            <a:off x="7854950" y="3063875"/>
            <a:ext cx="53340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902" name="Rectangle 86"/>
          <p:cNvSpPr>
            <a:spLocks noChangeArrowheads="1"/>
          </p:cNvSpPr>
          <p:nvPr/>
        </p:nvSpPr>
        <p:spPr bwMode="auto">
          <a:xfrm>
            <a:off x="7091363" y="2852738"/>
            <a:ext cx="1512887" cy="576262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4903" name="Line 87"/>
          <p:cNvSpPr>
            <a:spLocks noChangeShapeType="1"/>
          </p:cNvSpPr>
          <p:nvPr/>
        </p:nvSpPr>
        <p:spPr bwMode="auto">
          <a:xfrm>
            <a:off x="7381875" y="2347913"/>
            <a:ext cx="287338" cy="504825"/>
          </a:xfrm>
          <a:prstGeom prst="line">
            <a:avLst/>
          </a:prstGeom>
          <a:noFill/>
          <a:ln w="63500" cmpd="dbl">
            <a:solidFill>
              <a:srgbClr val="0099FF"/>
            </a:solidFill>
            <a:round/>
            <a:headEnd/>
            <a:tailEnd type="arrow" w="lg" len="sm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68313" y="4557713"/>
            <a:ext cx="8413750" cy="1966912"/>
            <a:chOff x="392" y="2449"/>
            <a:chExt cx="5300" cy="1239"/>
          </a:xfrm>
        </p:grpSpPr>
        <p:sp>
          <p:nvSpPr>
            <p:cNvPr id="34906" name="Text Box 90"/>
            <p:cNvSpPr txBox="1">
              <a:spLocks noChangeArrowheads="1"/>
            </p:cNvSpPr>
            <p:nvPr/>
          </p:nvSpPr>
          <p:spPr bwMode="auto">
            <a:xfrm>
              <a:off x="612" y="2466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4907" name="Text Box 91"/>
            <p:cNvSpPr txBox="1">
              <a:spLocks noChangeArrowheads="1"/>
            </p:cNvSpPr>
            <p:nvPr/>
          </p:nvSpPr>
          <p:spPr bwMode="auto">
            <a:xfrm>
              <a:off x="612" y="277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4908" name="Text Box 92"/>
            <p:cNvSpPr txBox="1">
              <a:spLocks noChangeArrowheads="1"/>
            </p:cNvSpPr>
            <p:nvPr/>
          </p:nvSpPr>
          <p:spPr bwMode="auto">
            <a:xfrm>
              <a:off x="612" y="313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4909" name="Text Box 93"/>
            <p:cNvSpPr txBox="1">
              <a:spLocks noChangeArrowheads="1"/>
            </p:cNvSpPr>
            <p:nvPr/>
          </p:nvSpPr>
          <p:spPr bwMode="auto">
            <a:xfrm>
              <a:off x="619" y="3457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pic>
          <p:nvPicPr>
            <p:cNvPr id="34910" name="Picture 9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08" y="2449"/>
              <a:ext cx="176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911" name="Picture 9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23" y="2823"/>
              <a:ext cx="316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912" name="Picture 9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40" y="3168"/>
              <a:ext cx="31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913" name="Picture 9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253" y="3489"/>
              <a:ext cx="443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914" name="Freeform 98"/>
            <p:cNvSpPr>
              <a:spLocks/>
            </p:cNvSpPr>
            <p:nvPr/>
          </p:nvSpPr>
          <p:spPr bwMode="auto">
            <a:xfrm>
              <a:off x="431" y="2478"/>
              <a:ext cx="116" cy="181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915" name="Freeform 99"/>
            <p:cNvSpPr>
              <a:spLocks/>
            </p:cNvSpPr>
            <p:nvPr/>
          </p:nvSpPr>
          <p:spPr bwMode="auto">
            <a:xfrm>
              <a:off x="431" y="2795"/>
              <a:ext cx="116" cy="181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916" name="Freeform 100"/>
            <p:cNvSpPr>
              <a:spLocks/>
            </p:cNvSpPr>
            <p:nvPr/>
          </p:nvSpPr>
          <p:spPr bwMode="auto">
            <a:xfrm flipH="1">
              <a:off x="930" y="2487"/>
              <a:ext cx="136" cy="182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917" name="Freeform 101"/>
            <p:cNvSpPr>
              <a:spLocks/>
            </p:cNvSpPr>
            <p:nvPr/>
          </p:nvSpPr>
          <p:spPr bwMode="auto">
            <a:xfrm flipH="1">
              <a:off x="884" y="2795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9933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918" name="Freeform 102"/>
            <p:cNvSpPr>
              <a:spLocks/>
            </p:cNvSpPr>
            <p:nvPr/>
          </p:nvSpPr>
          <p:spPr bwMode="auto">
            <a:xfrm>
              <a:off x="392" y="3134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919" name="Freeform 103"/>
            <p:cNvSpPr>
              <a:spLocks/>
            </p:cNvSpPr>
            <p:nvPr/>
          </p:nvSpPr>
          <p:spPr bwMode="auto">
            <a:xfrm>
              <a:off x="399" y="3475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920" name="Freeform 104"/>
            <p:cNvSpPr>
              <a:spLocks/>
            </p:cNvSpPr>
            <p:nvPr/>
          </p:nvSpPr>
          <p:spPr bwMode="auto">
            <a:xfrm flipH="1">
              <a:off x="930" y="3158"/>
              <a:ext cx="136" cy="182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921" name="Freeform 105"/>
            <p:cNvSpPr>
              <a:spLocks/>
            </p:cNvSpPr>
            <p:nvPr/>
          </p:nvSpPr>
          <p:spPr bwMode="auto">
            <a:xfrm flipH="1">
              <a:off x="884" y="3466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9933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34923" name="AutoShape 107"/>
          <p:cNvSpPr>
            <a:spLocks noChangeArrowheads="1"/>
          </p:cNvSpPr>
          <p:nvPr/>
        </p:nvSpPr>
        <p:spPr bwMode="auto">
          <a:xfrm>
            <a:off x="6516688" y="4005263"/>
            <a:ext cx="2160587" cy="1584325"/>
          </a:xfrm>
          <a:prstGeom prst="irregularSeal1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4924" name="Picture 10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64388" y="4581525"/>
            <a:ext cx="7334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1979613" y="2557463"/>
            <a:ext cx="39592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 Observations on different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 r="16850"/>
          <a:stretch>
            <a:fillRect/>
          </a:stretch>
        </p:blipFill>
        <p:spPr bwMode="auto">
          <a:xfrm>
            <a:off x="7164388" y="620713"/>
            <a:ext cx="360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1979613" y="2420938"/>
            <a:ext cx="1800225" cy="839787"/>
            <a:chOff x="1202" y="1359"/>
            <a:chExt cx="2328" cy="791"/>
          </a:xfrm>
        </p:grpSpPr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H="1">
              <a:off x="1202" y="1389"/>
              <a:ext cx="1452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2668" y="1359"/>
              <a:ext cx="862" cy="79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406" y="227"/>
                </a:cxn>
                <a:cxn ang="0">
                  <a:pos x="1905" y="1406"/>
                </a:cxn>
              </a:cxnLst>
              <a:rect l="0" t="0" r="r" b="b"/>
              <a:pathLst>
                <a:path w="1905" h="1406">
                  <a:moveTo>
                    <a:pt x="0" y="45"/>
                  </a:moveTo>
                  <a:cubicBezTo>
                    <a:pt x="544" y="22"/>
                    <a:pt x="1089" y="0"/>
                    <a:pt x="1406" y="227"/>
                  </a:cubicBezTo>
                  <a:cubicBezTo>
                    <a:pt x="1723" y="454"/>
                    <a:pt x="1814" y="930"/>
                    <a:pt x="1905" y="1406"/>
                  </a:cubicBez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7215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8290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6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500438"/>
            <a:ext cx="763588" cy="355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7217" name="Line 49"/>
          <p:cNvSpPr>
            <a:spLocks noChangeShapeType="1"/>
          </p:cNvSpPr>
          <p:nvPr/>
        </p:nvSpPr>
        <p:spPr bwMode="auto">
          <a:xfrm flipV="1">
            <a:off x="5948363" y="2536825"/>
            <a:ext cx="1022350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3190875" y="2565400"/>
            <a:ext cx="150813" cy="112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3749675" y="2508250"/>
            <a:ext cx="347663" cy="106363"/>
            <a:chOff x="2362" y="1580"/>
            <a:chExt cx="219" cy="67"/>
          </a:xfrm>
        </p:grpSpPr>
        <p:sp>
          <p:nvSpPr>
            <p:cNvPr id="7240" name="Line 72"/>
            <p:cNvSpPr>
              <a:spLocks noChangeShapeType="1"/>
            </p:cNvSpPr>
            <p:nvPr/>
          </p:nvSpPr>
          <p:spPr bwMode="auto">
            <a:xfrm>
              <a:off x="2426" y="1616"/>
              <a:ext cx="91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230" name="Oval 62"/>
            <p:cNvSpPr>
              <a:spLocks noChangeArrowheads="1"/>
            </p:cNvSpPr>
            <p:nvPr/>
          </p:nvSpPr>
          <p:spPr bwMode="auto">
            <a:xfrm>
              <a:off x="2517" y="1587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232" name="Oval 64"/>
            <p:cNvSpPr>
              <a:spLocks noChangeArrowheads="1"/>
            </p:cNvSpPr>
            <p:nvPr/>
          </p:nvSpPr>
          <p:spPr bwMode="auto">
            <a:xfrm>
              <a:off x="2362" y="1580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7237" name="Picture 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1588" y="2708275"/>
            <a:ext cx="184150" cy="2159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5940425" y="2520950"/>
            <a:ext cx="103188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34" name="Oval 66"/>
          <p:cNvSpPr>
            <a:spLocks noChangeArrowheads="1"/>
          </p:cNvSpPr>
          <p:nvPr/>
        </p:nvSpPr>
        <p:spPr bwMode="auto">
          <a:xfrm>
            <a:off x="3276600" y="3633788"/>
            <a:ext cx="103188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7214" name="Picture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3513" y="2492375"/>
            <a:ext cx="4016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1916113" y="2511425"/>
            <a:ext cx="101600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44" name="Line 76"/>
          <p:cNvSpPr>
            <a:spLocks noChangeShapeType="1"/>
          </p:cNvSpPr>
          <p:nvPr/>
        </p:nvSpPr>
        <p:spPr bwMode="auto">
          <a:xfrm>
            <a:off x="3419475" y="2565400"/>
            <a:ext cx="215900" cy="7191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187450" y="5013325"/>
            <a:ext cx="7372350" cy="1273175"/>
            <a:chOff x="793" y="3172"/>
            <a:chExt cx="4644" cy="802"/>
          </a:xfrm>
        </p:grpSpPr>
        <p:sp>
          <p:nvSpPr>
            <p:cNvPr id="7256" name="Line 88"/>
            <p:cNvSpPr>
              <a:spLocks noChangeShapeType="1"/>
            </p:cNvSpPr>
            <p:nvPr/>
          </p:nvSpPr>
          <p:spPr bwMode="auto">
            <a:xfrm>
              <a:off x="793" y="3599"/>
              <a:ext cx="576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257" name="Line 89"/>
            <p:cNvSpPr>
              <a:spLocks noChangeShapeType="1"/>
            </p:cNvSpPr>
            <p:nvPr/>
          </p:nvSpPr>
          <p:spPr bwMode="auto">
            <a:xfrm>
              <a:off x="793" y="3884"/>
              <a:ext cx="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7258" name="Picture 9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7" y="3793"/>
              <a:ext cx="303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59" name="Line 91"/>
            <p:cNvSpPr>
              <a:spLocks noChangeShapeType="1"/>
            </p:cNvSpPr>
            <p:nvPr/>
          </p:nvSpPr>
          <p:spPr bwMode="auto">
            <a:xfrm flipV="1">
              <a:off x="793" y="3287"/>
              <a:ext cx="562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7260" name="Picture 9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7" y="3193"/>
              <a:ext cx="303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61" name="Picture 9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69" y="3172"/>
              <a:ext cx="146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62" name="Picture 9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1" y="3489"/>
              <a:ext cx="146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63" name="Picture 9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24" y="3475"/>
              <a:ext cx="67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264" name="Line 96"/>
          <p:cNvSpPr>
            <a:spLocks noChangeShapeType="1"/>
          </p:cNvSpPr>
          <p:nvPr/>
        </p:nvSpPr>
        <p:spPr bwMode="auto">
          <a:xfrm flipV="1">
            <a:off x="755650" y="5084763"/>
            <a:ext cx="0" cy="12969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4584700" y="2503488"/>
            <a:ext cx="347663" cy="106362"/>
            <a:chOff x="2782" y="1577"/>
            <a:chExt cx="219" cy="67"/>
          </a:xfrm>
        </p:grpSpPr>
        <p:sp>
          <p:nvSpPr>
            <p:cNvPr id="7268" name="Line 100"/>
            <p:cNvSpPr>
              <a:spLocks noChangeShapeType="1"/>
            </p:cNvSpPr>
            <p:nvPr/>
          </p:nvSpPr>
          <p:spPr bwMode="auto">
            <a:xfrm>
              <a:off x="2846" y="1613"/>
              <a:ext cx="91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269" name="Oval 101"/>
            <p:cNvSpPr>
              <a:spLocks noChangeArrowheads="1"/>
            </p:cNvSpPr>
            <p:nvPr/>
          </p:nvSpPr>
          <p:spPr bwMode="auto">
            <a:xfrm>
              <a:off x="2937" y="1584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270" name="Oval 102"/>
            <p:cNvSpPr>
              <a:spLocks noChangeArrowheads="1"/>
            </p:cNvSpPr>
            <p:nvPr/>
          </p:nvSpPr>
          <p:spPr bwMode="auto">
            <a:xfrm>
              <a:off x="2782" y="1577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4284663" y="2565400"/>
            <a:ext cx="979487" cy="1290638"/>
            <a:chOff x="2154" y="1616"/>
            <a:chExt cx="617" cy="813"/>
          </a:xfrm>
        </p:grpSpPr>
        <p:sp>
          <p:nvSpPr>
            <p:cNvPr id="7236" name="Oval 68"/>
            <p:cNvSpPr>
              <a:spLocks noChangeArrowheads="1"/>
            </p:cNvSpPr>
            <p:nvPr/>
          </p:nvSpPr>
          <p:spPr bwMode="auto">
            <a:xfrm>
              <a:off x="2269" y="2059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7271" name="Picture 1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0" y="2205"/>
              <a:ext cx="481" cy="224"/>
            </a:xfrm>
            <a:prstGeom prst="rect">
              <a:avLst/>
            </a:prstGeom>
            <a:noFill/>
            <a:ln w="38100">
              <a:solidFill>
                <a:srgbClr val="9933FF"/>
              </a:solidFill>
              <a:miter lim="800000"/>
              <a:headEnd/>
              <a:tailEnd/>
            </a:ln>
            <a:effectLst/>
          </p:spPr>
        </p:pic>
        <p:sp>
          <p:nvSpPr>
            <p:cNvPr id="7272" name="Line 104"/>
            <p:cNvSpPr>
              <a:spLocks noChangeShapeType="1"/>
            </p:cNvSpPr>
            <p:nvPr/>
          </p:nvSpPr>
          <p:spPr bwMode="auto">
            <a:xfrm>
              <a:off x="2154" y="1616"/>
              <a:ext cx="136" cy="453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7231" name="Oval 63"/>
          <p:cNvSpPr>
            <a:spLocks noChangeArrowheads="1"/>
          </p:cNvSpPr>
          <p:nvPr/>
        </p:nvSpPr>
        <p:spPr bwMode="auto">
          <a:xfrm>
            <a:off x="3575050" y="3235325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1979613" y="2200275"/>
            <a:ext cx="2663825" cy="1084263"/>
            <a:chOff x="1247" y="1386"/>
            <a:chExt cx="1678" cy="683"/>
          </a:xfrm>
        </p:grpSpPr>
        <p:sp>
          <p:nvSpPr>
            <p:cNvPr id="7275" name="Line 107"/>
            <p:cNvSpPr>
              <a:spLocks noChangeShapeType="1"/>
            </p:cNvSpPr>
            <p:nvPr/>
          </p:nvSpPr>
          <p:spPr bwMode="auto">
            <a:xfrm flipH="1" flipV="1">
              <a:off x="1247" y="1386"/>
              <a:ext cx="726" cy="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276" name="Freeform 108"/>
            <p:cNvSpPr>
              <a:spLocks/>
            </p:cNvSpPr>
            <p:nvPr/>
          </p:nvSpPr>
          <p:spPr bwMode="auto">
            <a:xfrm>
              <a:off x="1973" y="1389"/>
              <a:ext cx="952" cy="68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406" y="227"/>
                </a:cxn>
                <a:cxn ang="0">
                  <a:pos x="1905" y="1406"/>
                </a:cxn>
              </a:cxnLst>
              <a:rect l="0" t="0" r="r" b="b"/>
              <a:pathLst>
                <a:path w="1905" h="1406">
                  <a:moveTo>
                    <a:pt x="0" y="45"/>
                  </a:moveTo>
                  <a:cubicBezTo>
                    <a:pt x="544" y="22"/>
                    <a:pt x="1089" y="0"/>
                    <a:pt x="1406" y="227"/>
                  </a:cubicBezTo>
                  <a:cubicBezTo>
                    <a:pt x="1723" y="454"/>
                    <a:pt x="1814" y="930"/>
                    <a:pt x="1905" y="1406"/>
                  </a:cubicBez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7278" name="Picture 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08275"/>
            <a:ext cx="184150" cy="215900"/>
          </a:xfrm>
          <a:prstGeom prst="rect">
            <a:avLst/>
          </a:prstGeom>
          <a:solidFill>
            <a:srgbClr val="00FFFF"/>
          </a:solidFill>
          <a:ln w="28575">
            <a:solidFill>
              <a:srgbClr val="9933FF"/>
            </a:solidFill>
            <a:miter lim="800000"/>
            <a:headEnd/>
            <a:tailEnd/>
          </a:ln>
          <a:effectLst/>
        </p:spPr>
      </p:pic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5537200" y="2549525"/>
            <a:ext cx="144463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81" name="Oval 113"/>
          <p:cNvSpPr>
            <a:spLocks noChangeArrowheads="1"/>
          </p:cNvSpPr>
          <p:nvPr/>
        </p:nvSpPr>
        <p:spPr bwMode="auto">
          <a:xfrm>
            <a:off x="5681663" y="2503488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82" name="Oval 114"/>
          <p:cNvSpPr>
            <a:spLocks noChangeArrowheads="1"/>
          </p:cNvSpPr>
          <p:nvPr/>
        </p:nvSpPr>
        <p:spPr bwMode="auto">
          <a:xfrm>
            <a:off x="5435600" y="2492375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H="1" flipV="1">
            <a:off x="1979613" y="1916113"/>
            <a:ext cx="11525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86" name="Freeform 118"/>
          <p:cNvSpPr>
            <a:spLocks/>
          </p:cNvSpPr>
          <p:nvPr/>
        </p:nvSpPr>
        <p:spPr bwMode="auto">
          <a:xfrm>
            <a:off x="3132138" y="1855788"/>
            <a:ext cx="2376487" cy="143986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1406" y="227"/>
              </a:cxn>
              <a:cxn ang="0">
                <a:pos x="1905" y="1406"/>
              </a:cxn>
            </a:cxnLst>
            <a:rect l="0" t="0" r="r" b="b"/>
            <a:pathLst>
              <a:path w="1905" h="1406">
                <a:moveTo>
                  <a:pt x="0" y="45"/>
                </a:moveTo>
                <a:cubicBezTo>
                  <a:pt x="544" y="22"/>
                  <a:pt x="1089" y="0"/>
                  <a:pt x="1406" y="227"/>
                </a:cubicBezTo>
                <a:cubicBezTo>
                  <a:pt x="1723" y="454"/>
                  <a:pt x="1814" y="930"/>
                  <a:pt x="1905" y="1406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295" name="Oval 127"/>
          <p:cNvSpPr>
            <a:spLocks noChangeArrowheads="1"/>
          </p:cNvSpPr>
          <p:nvPr/>
        </p:nvSpPr>
        <p:spPr bwMode="auto">
          <a:xfrm>
            <a:off x="5330825" y="3268663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7296" name="Picture 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500438"/>
            <a:ext cx="763587" cy="355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7297" name="Line 129"/>
          <p:cNvSpPr>
            <a:spLocks noChangeShapeType="1"/>
          </p:cNvSpPr>
          <p:nvPr/>
        </p:nvSpPr>
        <p:spPr bwMode="auto">
          <a:xfrm>
            <a:off x="5148263" y="2565400"/>
            <a:ext cx="215900" cy="7191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301" name="Line 133"/>
          <p:cNvSpPr>
            <a:spLocks noChangeShapeType="1"/>
          </p:cNvSpPr>
          <p:nvPr/>
        </p:nvSpPr>
        <p:spPr bwMode="auto">
          <a:xfrm flipV="1">
            <a:off x="3708400" y="4076700"/>
            <a:ext cx="2303463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V="1">
            <a:off x="1979613" y="2557463"/>
            <a:ext cx="39592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Definition of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79613" y="2420938"/>
            <a:ext cx="1800225" cy="839787"/>
            <a:chOff x="1202" y="1359"/>
            <a:chExt cx="2328" cy="791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>
              <a:off x="1202" y="1389"/>
              <a:ext cx="1452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2668" y="1359"/>
              <a:ext cx="862" cy="79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406" y="227"/>
                </a:cxn>
                <a:cxn ang="0">
                  <a:pos x="1905" y="1406"/>
                </a:cxn>
              </a:cxnLst>
              <a:rect l="0" t="0" r="r" b="b"/>
              <a:pathLst>
                <a:path w="1905" h="1406">
                  <a:moveTo>
                    <a:pt x="0" y="45"/>
                  </a:moveTo>
                  <a:cubicBezTo>
                    <a:pt x="544" y="22"/>
                    <a:pt x="1089" y="0"/>
                    <a:pt x="1406" y="227"/>
                  </a:cubicBezTo>
                  <a:cubicBezTo>
                    <a:pt x="1723" y="454"/>
                    <a:pt x="1814" y="930"/>
                    <a:pt x="1905" y="1406"/>
                  </a:cubicBez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8290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500438"/>
            <a:ext cx="763588" cy="355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5948363" y="2536825"/>
            <a:ext cx="1022350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190875" y="2565400"/>
            <a:ext cx="150813" cy="112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49675" y="2508250"/>
            <a:ext cx="347663" cy="106363"/>
            <a:chOff x="2362" y="1580"/>
            <a:chExt cx="219" cy="67"/>
          </a:xfrm>
        </p:grpSpPr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2426" y="1616"/>
              <a:ext cx="91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206" name="Oval 14"/>
            <p:cNvSpPr>
              <a:spLocks noChangeArrowheads="1"/>
            </p:cNvSpPr>
            <p:nvPr/>
          </p:nvSpPr>
          <p:spPr bwMode="auto">
            <a:xfrm>
              <a:off x="2517" y="1587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2362" y="1580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1588" y="2708275"/>
            <a:ext cx="184150" cy="2159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5940425" y="2520950"/>
            <a:ext cx="103188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3276600" y="3633788"/>
            <a:ext cx="103188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3513" y="2492375"/>
            <a:ext cx="4016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1916113" y="2511425"/>
            <a:ext cx="101600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419475" y="2565400"/>
            <a:ext cx="215900" cy="7191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1187450" y="5691188"/>
            <a:ext cx="9144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1187450" y="6143625"/>
            <a:ext cx="9096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1550" y="5999163"/>
            <a:ext cx="48148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1187450" y="5195888"/>
            <a:ext cx="892175" cy="111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1550" y="5046663"/>
            <a:ext cx="48148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9350" y="5013325"/>
            <a:ext cx="2330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9650" y="5516563"/>
            <a:ext cx="2330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0413" y="5494338"/>
            <a:ext cx="10715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584700" y="2503488"/>
            <a:ext cx="347663" cy="106362"/>
            <a:chOff x="2782" y="1577"/>
            <a:chExt cx="219" cy="67"/>
          </a:xfrm>
        </p:grpSpPr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2846" y="1613"/>
              <a:ext cx="91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2937" y="1584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auto">
            <a:xfrm>
              <a:off x="2782" y="1577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284663" y="2565400"/>
            <a:ext cx="979487" cy="1290638"/>
            <a:chOff x="2154" y="1616"/>
            <a:chExt cx="617" cy="813"/>
          </a:xfrm>
        </p:grpSpPr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2269" y="2059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8230" name="Picture 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0" y="2205"/>
              <a:ext cx="481" cy="224"/>
            </a:xfrm>
            <a:prstGeom prst="rect">
              <a:avLst/>
            </a:prstGeom>
            <a:noFill/>
            <a:ln w="38100">
              <a:solidFill>
                <a:srgbClr val="9933FF"/>
              </a:solidFill>
              <a:miter lim="800000"/>
              <a:headEnd/>
              <a:tailEnd/>
            </a:ln>
            <a:effectLst/>
          </p:spPr>
        </p:pic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2154" y="1616"/>
              <a:ext cx="136" cy="453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3575050" y="3235325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979613" y="2200275"/>
            <a:ext cx="2663825" cy="1084263"/>
            <a:chOff x="1247" y="1386"/>
            <a:chExt cx="1678" cy="683"/>
          </a:xfrm>
        </p:grpSpPr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 flipH="1" flipV="1">
              <a:off x="1247" y="1386"/>
              <a:ext cx="726" cy="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1973" y="1389"/>
              <a:ext cx="952" cy="68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406" y="227"/>
                </a:cxn>
                <a:cxn ang="0">
                  <a:pos x="1905" y="1406"/>
                </a:cxn>
              </a:cxnLst>
              <a:rect l="0" t="0" r="r" b="b"/>
              <a:pathLst>
                <a:path w="1905" h="1406">
                  <a:moveTo>
                    <a:pt x="0" y="45"/>
                  </a:moveTo>
                  <a:cubicBezTo>
                    <a:pt x="544" y="22"/>
                    <a:pt x="1089" y="0"/>
                    <a:pt x="1406" y="227"/>
                  </a:cubicBezTo>
                  <a:cubicBezTo>
                    <a:pt x="1723" y="454"/>
                    <a:pt x="1814" y="930"/>
                    <a:pt x="1905" y="1406"/>
                  </a:cubicBez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8236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08275"/>
            <a:ext cx="184150" cy="215900"/>
          </a:xfrm>
          <a:prstGeom prst="rect">
            <a:avLst/>
          </a:prstGeom>
          <a:solidFill>
            <a:srgbClr val="00FFFF"/>
          </a:solidFill>
          <a:ln w="28575">
            <a:solidFill>
              <a:srgbClr val="9933FF"/>
            </a:solidFill>
            <a:miter lim="800000"/>
            <a:headEnd/>
            <a:tailEnd/>
          </a:ln>
          <a:effectLst/>
        </p:spPr>
      </p:pic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5537200" y="2549525"/>
            <a:ext cx="144463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5681663" y="2503488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5435600" y="2492375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 flipV="1">
            <a:off x="1979613" y="1916113"/>
            <a:ext cx="11525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41" name="Freeform 49"/>
          <p:cNvSpPr>
            <a:spLocks/>
          </p:cNvSpPr>
          <p:nvPr/>
        </p:nvSpPr>
        <p:spPr bwMode="auto">
          <a:xfrm>
            <a:off x="3132138" y="1855788"/>
            <a:ext cx="2376487" cy="143986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1406" y="227"/>
              </a:cxn>
              <a:cxn ang="0">
                <a:pos x="1905" y="1406"/>
              </a:cxn>
            </a:cxnLst>
            <a:rect l="0" t="0" r="r" b="b"/>
            <a:pathLst>
              <a:path w="1905" h="1406">
                <a:moveTo>
                  <a:pt x="0" y="45"/>
                </a:moveTo>
                <a:cubicBezTo>
                  <a:pt x="544" y="22"/>
                  <a:pt x="1089" y="0"/>
                  <a:pt x="1406" y="227"/>
                </a:cubicBezTo>
                <a:cubicBezTo>
                  <a:pt x="1723" y="454"/>
                  <a:pt x="1814" y="930"/>
                  <a:pt x="1905" y="1406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5330825" y="3268663"/>
            <a:ext cx="10160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8243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00438"/>
            <a:ext cx="763587" cy="355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5148263" y="2565400"/>
            <a:ext cx="215900" cy="7191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H="1">
            <a:off x="4924425" y="1700213"/>
            <a:ext cx="1160463" cy="8270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8246" name="Picture 5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5850" y="1484313"/>
            <a:ext cx="350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47" name="Picture 5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3700" y="587375"/>
            <a:ext cx="50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48" name="Line 56"/>
          <p:cNvSpPr>
            <a:spLocks noChangeShapeType="1"/>
          </p:cNvSpPr>
          <p:nvPr/>
        </p:nvSpPr>
        <p:spPr bwMode="auto">
          <a:xfrm flipV="1">
            <a:off x="3708400" y="4076700"/>
            <a:ext cx="2303463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V="1">
            <a:off x="755650" y="5084763"/>
            <a:ext cx="0" cy="12969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Virtual Edge (I)</a:t>
            </a: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1403350" y="21256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2338388" y="21209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1476375" y="2159000"/>
            <a:ext cx="873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2382838" y="2185988"/>
            <a:ext cx="714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2411413" y="2152650"/>
            <a:ext cx="5192712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05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9" name="Oval 69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 flipH="1">
            <a:off x="6589713" y="2122488"/>
            <a:ext cx="7778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 flipH="1">
            <a:off x="6653213" y="2162175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 flipH="1">
            <a:off x="6542088" y="2189163"/>
            <a:ext cx="777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19" name="Picture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6" name="Freeform 86"/>
          <p:cNvSpPr>
            <a:spLocks/>
          </p:cNvSpPr>
          <p:nvPr/>
        </p:nvSpPr>
        <p:spPr bwMode="auto">
          <a:xfrm>
            <a:off x="2484438" y="3635375"/>
            <a:ext cx="4032250" cy="730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453"/>
              </a:cxn>
              <a:cxn ang="0">
                <a:pos x="2540" y="45"/>
              </a:cxn>
            </a:cxnLst>
            <a:rect l="0" t="0" r="r" b="b"/>
            <a:pathLst>
              <a:path w="2540" h="460">
                <a:moveTo>
                  <a:pt x="0" y="0"/>
                </a:moveTo>
                <a:cubicBezTo>
                  <a:pt x="400" y="223"/>
                  <a:pt x="801" y="446"/>
                  <a:pt x="1224" y="453"/>
                </a:cubicBezTo>
                <a:cubicBezTo>
                  <a:pt x="1647" y="460"/>
                  <a:pt x="2321" y="113"/>
                  <a:pt x="2540" y="4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27" name="Picture 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994150"/>
            <a:ext cx="495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3552825" y="2111375"/>
            <a:ext cx="101600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5126038" y="2122488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28" name="Picture 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4050" y="1801813"/>
            <a:ext cx="5699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9" name="Picture 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7800" y="1838325"/>
            <a:ext cx="5318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3" name="Picture 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3775" y="1838325"/>
            <a:ext cx="2365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6" name="Picture 9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2050" y="1773238"/>
            <a:ext cx="301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7" name="Picture 9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14725" y="1849438"/>
            <a:ext cx="2857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8" name="Picture 9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6825" y="1892300"/>
            <a:ext cx="2635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9" name="Picture 9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96050" y="1838325"/>
            <a:ext cx="2778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0" name="Picture 1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27825" y="1797050"/>
            <a:ext cx="3000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" name="AutoShape 102"/>
          <p:cNvSpPr>
            <a:spLocks/>
          </p:cNvSpPr>
          <p:nvPr/>
        </p:nvSpPr>
        <p:spPr bwMode="auto">
          <a:xfrm rot="5400000">
            <a:off x="2830513" y="1044575"/>
            <a:ext cx="287337" cy="1223963"/>
          </a:xfrm>
          <a:prstGeom prst="leftBrace">
            <a:avLst>
              <a:gd name="adj1" fmla="val 354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43" name="AutoShape 103"/>
          <p:cNvSpPr>
            <a:spLocks/>
          </p:cNvSpPr>
          <p:nvPr/>
        </p:nvSpPr>
        <p:spPr bwMode="auto">
          <a:xfrm rot="5400000">
            <a:off x="4212432" y="835819"/>
            <a:ext cx="287337" cy="1584325"/>
          </a:xfrm>
          <a:prstGeom prst="leftBrace">
            <a:avLst>
              <a:gd name="adj1" fmla="val 459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46" name="AutoShape 106"/>
          <p:cNvSpPr>
            <a:spLocks/>
          </p:cNvSpPr>
          <p:nvPr/>
        </p:nvSpPr>
        <p:spPr bwMode="auto">
          <a:xfrm rot="5400000">
            <a:off x="5724525" y="908051"/>
            <a:ext cx="287337" cy="1439862"/>
          </a:xfrm>
          <a:prstGeom prst="leftBrace">
            <a:avLst>
              <a:gd name="adj1" fmla="val 417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47" name="Picture 10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3213" y="1196975"/>
            <a:ext cx="387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8" name="Picture 10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4025" y="1255713"/>
            <a:ext cx="236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9" name="Picture 10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75325" y="1268413"/>
            <a:ext cx="2365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971550" y="458470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0352" name="Text Box 112"/>
          <p:cNvSpPr txBox="1">
            <a:spLocks noChangeArrowheads="1"/>
          </p:cNvSpPr>
          <p:nvPr/>
        </p:nvSpPr>
        <p:spPr bwMode="auto">
          <a:xfrm>
            <a:off x="971550" y="5072063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0353" name="Text Box 113"/>
          <p:cNvSpPr txBox="1">
            <a:spLocks noChangeArrowheads="1"/>
          </p:cNvSpPr>
          <p:nvPr/>
        </p:nvSpPr>
        <p:spPr bwMode="auto">
          <a:xfrm>
            <a:off x="971550" y="5643563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0354" name="Text Box 114"/>
          <p:cNvSpPr txBox="1">
            <a:spLocks noChangeArrowheads="1"/>
          </p:cNvSpPr>
          <p:nvPr/>
        </p:nvSpPr>
        <p:spPr bwMode="auto">
          <a:xfrm>
            <a:off x="982663" y="6157913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0359" name="Freeform 119"/>
          <p:cNvSpPr>
            <a:spLocks/>
          </p:cNvSpPr>
          <p:nvPr/>
        </p:nvSpPr>
        <p:spPr bwMode="auto">
          <a:xfrm>
            <a:off x="684213" y="4603750"/>
            <a:ext cx="184150" cy="2873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60" name="Freeform 120"/>
          <p:cNvSpPr>
            <a:spLocks/>
          </p:cNvSpPr>
          <p:nvPr/>
        </p:nvSpPr>
        <p:spPr bwMode="auto">
          <a:xfrm>
            <a:off x="684213" y="5106988"/>
            <a:ext cx="184150" cy="28733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61" name="Freeform 121"/>
          <p:cNvSpPr>
            <a:spLocks/>
          </p:cNvSpPr>
          <p:nvPr/>
        </p:nvSpPr>
        <p:spPr bwMode="auto">
          <a:xfrm flipH="1">
            <a:off x="1476375" y="4618038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62" name="Freeform 122"/>
          <p:cNvSpPr>
            <a:spLocks/>
          </p:cNvSpPr>
          <p:nvPr/>
        </p:nvSpPr>
        <p:spPr bwMode="auto">
          <a:xfrm flipH="1">
            <a:off x="1403350" y="510698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63" name="Freeform 123"/>
          <p:cNvSpPr>
            <a:spLocks/>
          </p:cNvSpPr>
          <p:nvPr/>
        </p:nvSpPr>
        <p:spPr bwMode="auto">
          <a:xfrm>
            <a:off x="622300" y="5645150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64" name="Freeform 124"/>
          <p:cNvSpPr>
            <a:spLocks/>
          </p:cNvSpPr>
          <p:nvPr/>
        </p:nvSpPr>
        <p:spPr bwMode="auto">
          <a:xfrm>
            <a:off x="633413" y="6186488"/>
            <a:ext cx="300037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65" name="Freeform 125"/>
          <p:cNvSpPr>
            <a:spLocks/>
          </p:cNvSpPr>
          <p:nvPr/>
        </p:nvSpPr>
        <p:spPr bwMode="auto">
          <a:xfrm flipH="1">
            <a:off x="1476375" y="5683250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66" name="Freeform 126"/>
          <p:cNvSpPr>
            <a:spLocks/>
          </p:cNvSpPr>
          <p:nvPr/>
        </p:nvSpPr>
        <p:spPr bwMode="auto">
          <a:xfrm flipH="1">
            <a:off x="1403350" y="6172200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67" name="Picture 1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3838" y="5057775"/>
            <a:ext cx="387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8" name="Picture 12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1775" y="5661025"/>
            <a:ext cx="2365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9" name="Picture 1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1775" y="6224588"/>
            <a:ext cx="236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2411413" y="356711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06" name="Picture 6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89188" y="3671888"/>
            <a:ext cx="1349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7" name="Picture 6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2500" y="3500438"/>
            <a:ext cx="530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1" name="Oval 71"/>
          <p:cNvSpPr>
            <a:spLocks noChangeArrowheads="1"/>
          </p:cNvSpPr>
          <p:nvPr/>
        </p:nvSpPr>
        <p:spPr bwMode="auto">
          <a:xfrm flipH="1">
            <a:off x="6511925" y="3624263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20" name="Picture 8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76825" y="3644900"/>
            <a:ext cx="6397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1" name="Picture 8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77000" y="3735388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2" name="Freeform 82"/>
          <p:cNvSpPr>
            <a:spLocks/>
          </p:cNvSpPr>
          <p:nvPr/>
        </p:nvSpPr>
        <p:spPr bwMode="auto">
          <a:xfrm>
            <a:off x="1501775" y="2708275"/>
            <a:ext cx="838200" cy="85407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3" name="Freeform 83"/>
          <p:cNvSpPr>
            <a:spLocks/>
          </p:cNvSpPr>
          <p:nvPr/>
        </p:nvSpPr>
        <p:spPr bwMode="auto">
          <a:xfrm>
            <a:off x="2543175" y="2781300"/>
            <a:ext cx="1092200" cy="792163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4" name="Freeform 84"/>
          <p:cNvSpPr>
            <a:spLocks/>
          </p:cNvSpPr>
          <p:nvPr/>
        </p:nvSpPr>
        <p:spPr bwMode="auto">
          <a:xfrm flipH="1">
            <a:off x="6659563" y="2781300"/>
            <a:ext cx="977900" cy="792163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5" name="Freeform 85"/>
          <p:cNvSpPr>
            <a:spLocks/>
          </p:cNvSpPr>
          <p:nvPr/>
        </p:nvSpPr>
        <p:spPr bwMode="auto">
          <a:xfrm flipH="1">
            <a:off x="5364163" y="2781300"/>
            <a:ext cx="1092200" cy="852488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70" name="Line 130"/>
          <p:cNvSpPr>
            <a:spLocks noChangeShapeType="1"/>
          </p:cNvSpPr>
          <p:nvPr/>
        </p:nvSpPr>
        <p:spPr bwMode="auto">
          <a:xfrm>
            <a:off x="2411413" y="2349500"/>
            <a:ext cx="11525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71" name="Line 131"/>
          <p:cNvSpPr>
            <a:spLocks noChangeShapeType="1"/>
          </p:cNvSpPr>
          <p:nvPr/>
        </p:nvSpPr>
        <p:spPr bwMode="auto">
          <a:xfrm>
            <a:off x="5219700" y="2565400"/>
            <a:ext cx="1368425" cy="15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72" name="Picture 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65400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3" name="Picture 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68128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4" name="Line 134"/>
          <p:cNvSpPr>
            <a:spLocks noChangeShapeType="1"/>
          </p:cNvSpPr>
          <p:nvPr/>
        </p:nvSpPr>
        <p:spPr bwMode="auto">
          <a:xfrm>
            <a:off x="3563938" y="2349500"/>
            <a:ext cx="29527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75" name="Line 135"/>
          <p:cNvSpPr>
            <a:spLocks noChangeShapeType="1"/>
          </p:cNvSpPr>
          <p:nvPr/>
        </p:nvSpPr>
        <p:spPr bwMode="auto">
          <a:xfrm>
            <a:off x="2411413" y="2565400"/>
            <a:ext cx="2808287" cy="1588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0378" name="Picture 13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79613" y="4637088"/>
            <a:ext cx="306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9" name="Picture 13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98663" y="5083175"/>
            <a:ext cx="5067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0" name="Picture 14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028825" y="5589588"/>
            <a:ext cx="4819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1" name="Picture 14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106613" y="6124575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66"/>
          <p:cNvGrpSpPr>
            <a:grpSpLocks/>
          </p:cNvGrpSpPr>
          <p:nvPr/>
        </p:nvGrpSpPr>
        <p:grpSpPr bwMode="auto">
          <a:xfrm>
            <a:off x="6011863" y="4005263"/>
            <a:ext cx="3095625" cy="936625"/>
            <a:chOff x="3742" y="2614"/>
            <a:chExt cx="1950" cy="590"/>
          </a:xfrm>
        </p:grpSpPr>
        <p:sp>
          <p:nvSpPr>
            <p:cNvPr id="10404" name="Rectangle 164"/>
            <p:cNvSpPr>
              <a:spLocks noChangeArrowheads="1"/>
            </p:cNvSpPr>
            <p:nvPr/>
          </p:nvSpPr>
          <p:spPr bwMode="auto">
            <a:xfrm>
              <a:off x="3742" y="2614"/>
              <a:ext cx="1950" cy="589"/>
            </a:xfrm>
            <a:prstGeom prst="rect">
              <a:avLst/>
            </a:prstGeom>
            <a:noFill/>
            <a:ln w="28575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3" name="Group 163"/>
            <p:cNvGrpSpPr>
              <a:grpSpLocks/>
            </p:cNvGrpSpPr>
            <p:nvPr/>
          </p:nvGrpSpPr>
          <p:grpSpPr bwMode="auto">
            <a:xfrm>
              <a:off x="3787" y="2614"/>
              <a:ext cx="1905" cy="590"/>
              <a:chOff x="2653" y="3203"/>
              <a:chExt cx="2825" cy="953"/>
            </a:xfrm>
          </p:grpSpPr>
          <p:pic>
            <p:nvPicPr>
              <p:cNvPr id="10393" name="Picture 153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3288" y="3431"/>
                <a:ext cx="21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394" name="Freeform 154"/>
              <p:cNvSpPr>
                <a:spLocks/>
              </p:cNvSpPr>
              <p:nvPr/>
            </p:nvSpPr>
            <p:spPr bwMode="auto">
              <a:xfrm>
                <a:off x="3379" y="3294"/>
                <a:ext cx="227" cy="82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772" y="174"/>
                  </a:cxn>
                  <a:cxn ang="0">
                    <a:pos x="1134" y="1217"/>
                  </a:cxn>
                </a:cxnLst>
                <a:rect l="0" t="0" r="r" b="b"/>
                <a:pathLst>
                  <a:path w="1134" h="1217">
                    <a:moveTo>
                      <a:pt x="0" y="174"/>
                    </a:moveTo>
                    <a:cubicBezTo>
                      <a:pt x="291" y="87"/>
                      <a:pt x="583" y="0"/>
                      <a:pt x="772" y="174"/>
                    </a:cubicBezTo>
                    <a:cubicBezTo>
                      <a:pt x="961" y="348"/>
                      <a:pt x="1047" y="782"/>
                      <a:pt x="1134" y="1217"/>
                    </a:cubicBezTo>
                  </a:path>
                </a:pathLst>
              </a:custGeom>
              <a:noFill/>
              <a:ln w="38100" cmpd="sng">
                <a:solidFill>
                  <a:schemeClr val="hlink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0395" name="Line 155"/>
              <p:cNvSpPr>
                <a:spLocks noChangeShapeType="1"/>
              </p:cNvSpPr>
              <p:nvPr/>
            </p:nvSpPr>
            <p:spPr bwMode="auto">
              <a:xfrm flipH="1">
                <a:off x="4059" y="3294"/>
                <a:ext cx="226" cy="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0396" name="Line 156"/>
              <p:cNvSpPr>
                <a:spLocks noChangeShapeType="1"/>
              </p:cNvSpPr>
              <p:nvPr/>
            </p:nvSpPr>
            <p:spPr bwMode="auto">
              <a:xfrm flipH="1" flipV="1">
                <a:off x="5068" y="3203"/>
                <a:ext cx="35" cy="227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0397" name="Line 157"/>
              <p:cNvSpPr>
                <a:spLocks noChangeShapeType="1"/>
              </p:cNvSpPr>
              <p:nvPr/>
            </p:nvSpPr>
            <p:spPr bwMode="auto">
              <a:xfrm flipH="1">
                <a:off x="3413" y="4020"/>
                <a:ext cx="226" cy="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0398" name="Line 158"/>
              <p:cNvSpPr>
                <a:spLocks noChangeShapeType="1"/>
              </p:cNvSpPr>
              <p:nvPr/>
            </p:nvSpPr>
            <p:spPr bwMode="auto">
              <a:xfrm flipH="1" flipV="1">
                <a:off x="4422" y="3929"/>
                <a:ext cx="35" cy="227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0399" name="Line 159"/>
              <p:cNvSpPr>
                <a:spLocks noChangeShapeType="1"/>
              </p:cNvSpPr>
              <p:nvPr/>
            </p:nvSpPr>
            <p:spPr bwMode="auto">
              <a:xfrm>
                <a:off x="3243" y="3385"/>
                <a:ext cx="499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0400" name="Freeform 160"/>
              <p:cNvSpPr>
                <a:spLocks/>
              </p:cNvSpPr>
              <p:nvPr/>
            </p:nvSpPr>
            <p:spPr bwMode="auto">
              <a:xfrm>
                <a:off x="2653" y="3339"/>
                <a:ext cx="364" cy="287"/>
              </a:xfrm>
              <a:custGeom>
                <a:avLst/>
                <a:gdLst/>
                <a:ahLst/>
                <a:cxnLst>
                  <a:cxn ang="0">
                    <a:pos x="98" y="786"/>
                  </a:cxn>
                  <a:cxn ang="0">
                    <a:pos x="53" y="106"/>
                  </a:cxn>
                  <a:cxn ang="0">
                    <a:pos x="416" y="151"/>
                  </a:cxn>
                  <a:cxn ang="0">
                    <a:pos x="688" y="786"/>
                  </a:cxn>
                </a:cxnLst>
                <a:rect l="0" t="0" r="r" b="b"/>
                <a:pathLst>
                  <a:path w="688" h="786">
                    <a:moveTo>
                      <a:pt x="98" y="786"/>
                    </a:moveTo>
                    <a:cubicBezTo>
                      <a:pt x="49" y="499"/>
                      <a:pt x="0" y="212"/>
                      <a:pt x="53" y="106"/>
                    </a:cubicBezTo>
                    <a:cubicBezTo>
                      <a:pt x="106" y="0"/>
                      <a:pt x="310" y="38"/>
                      <a:pt x="416" y="151"/>
                    </a:cubicBezTo>
                    <a:cubicBezTo>
                      <a:pt x="522" y="264"/>
                      <a:pt x="605" y="525"/>
                      <a:pt x="688" y="786"/>
                    </a:cubicBezTo>
                  </a:path>
                </a:pathLst>
              </a:custGeom>
              <a:noFill/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pic>
            <p:nvPicPr>
              <p:cNvPr id="10401" name="Picture 16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061" y="3430"/>
                <a:ext cx="19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02" name="Picture 162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3288" y="3702"/>
                <a:ext cx="179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Virtual Edge (II)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411288" y="21256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346325" y="21209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419350" y="35671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493838" y="21590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390775" y="2185988"/>
            <a:ext cx="7143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419350" y="2152650"/>
            <a:ext cx="519271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5" y="3671888"/>
            <a:ext cx="1349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500438"/>
            <a:ext cx="530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7" name="Oval 13"/>
          <p:cNvSpPr>
            <a:spLocks noChangeArrowheads="1"/>
          </p:cNvSpPr>
          <p:nvPr/>
        </p:nvSpPr>
        <p:spPr bwMode="auto">
          <a:xfrm flipH="1">
            <a:off x="7597775" y="212725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 flipH="1">
            <a:off x="6597650" y="2122488"/>
            <a:ext cx="7778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 flipH="1">
            <a:off x="6519863" y="3624263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661150" y="2162175"/>
            <a:ext cx="92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6550025" y="2189163"/>
            <a:ext cx="77788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5595938" y="2154238"/>
            <a:ext cx="100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8588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4763" y="3644900"/>
            <a:ext cx="6397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4938" y="3735388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90" name="Freeform 26"/>
          <p:cNvSpPr>
            <a:spLocks/>
          </p:cNvSpPr>
          <p:nvPr/>
        </p:nvSpPr>
        <p:spPr bwMode="auto">
          <a:xfrm>
            <a:off x="2492375" y="3635375"/>
            <a:ext cx="4032250" cy="730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453"/>
              </a:cxn>
              <a:cxn ang="0">
                <a:pos x="2540" y="45"/>
              </a:cxn>
            </a:cxnLst>
            <a:rect l="0" t="0" r="r" b="b"/>
            <a:pathLst>
              <a:path w="2540" h="460">
                <a:moveTo>
                  <a:pt x="0" y="0"/>
                </a:moveTo>
                <a:cubicBezTo>
                  <a:pt x="400" y="223"/>
                  <a:pt x="801" y="446"/>
                  <a:pt x="1224" y="453"/>
                </a:cubicBezTo>
                <a:cubicBezTo>
                  <a:pt x="1647" y="460"/>
                  <a:pt x="2321" y="113"/>
                  <a:pt x="2540" y="4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9575" y="3994150"/>
            <a:ext cx="495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3560763" y="2111375"/>
            <a:ext cx="101600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5133975" y="2122488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1988" y="1801813"/>
            <a:ext cx="5699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25738" y="1838325"/>
            <a:ext cx="5318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71713" y="1838325"/>
            <a:ext cx="2365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39988" y="1773238"/>
            <a:ext cx="301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8" name="Picture 3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00438" y="1844675"/>
            <a:ext cx="2857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9" name="Picture 3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84763" y="1844675"/>
            <a:ext cx="2635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3988" y="1838325"/>
            <a:ext cx="2778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1" name="Picture 3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5763" y="1797050"/>
            <a:ext cx="3000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02" name="AutoShape 38"/>
          <p:cNvSpPr>
            <a:spLocks/>
          </p:cNvSpPr>
          <p:nvPr/>
        </p:nvSpPr>
        <p:spPr bwMode="auto">
          <a:xfrm rot="5400000">
            <a:off x="2838450" y="1044576"/>
            <a:ext cx="287337" cy="1223962"/>
          </a:xfrm>
          <a:prstGeom prst="leftBrace">
            <a:avLst>
              <a:gd name="adj1" fmla="val 354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03" name="AutoShape 39"/>
          <p:cNvSpPr>
            <a:spLocks/>
          </p:cNvSpPr>
          <p:nvPr/>
        </p:nvSpPr>
        <p:spPr bwMode="auto">
          <a:xfrm rot="5400000">
            <a:off x="4220369" y="835819"/>
            <a:ext cx="287337" cy="1584325"/>
          </a:xfrm>
          <a:prstGeom prst="leftBrace">
            <a:avLst>
              <a:gd name="adj1" fmla="val 459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04" name="AutoShape 40"/>
          <p:cNvSpPr>
            <a:spLocks/>
          </p:cNvSpPr>
          <p:nvPr/>
        </p:nvSpPr>
        <p:spPr bwMode="auto">
          <a:xfrm rot="5400000">
            <a:off x="5732463" y="908050"/>
            <a:ext cx="287337" cy="1439863"/>
          </a:xfrm>
          <a:prstGeom prst="leftBrace">
            <a:avLst>
              <a:gd name="adj1" fmla="val 417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305" name="Picture 4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1150" y="1196975"/>
            <a:ext cx="387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6" name="Picture 4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71963" y="1255713"/>
            <a:ext cx="2365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7" name="Picture 4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83263" y="1268413"/>
            <a:ext cx="2365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971550" y="4584700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971550" y="5072063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971550" y="5643563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982663" y="6157913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11317" name="Freeform 53"/>
          <p:cNvSpPr>
            <a:spLocks/>
          </p:cNvSpPr>
          <p:nvPr/>
        </p:nvSpPr>
        <p:spPr bwMode="auto">
          <a:xfrm>
            <a:off x="684213" y="4603750"/>
            <a:ext cx="184150" cy="28733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18" name="Freeform 54"/>
          <p:cNvSpPr>
            <a:spLocks/>
          </p:cNvSpPr>
          <p:nvPr/>
        </p:nvSpPr>
        <p:spPr bwMode="auto">
          <a:xfrm>
            <a:off x="684213" y="5106988"/>
            <a:ext cx="184150" cy="28733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19" name="Freeform 55"/>
          <p:cNvSpPr>
            <a:spLocks/>
          </p:cNvSpPr>
          <p:nvPr/>
        </p:nvSpPr>
        <p:spPr bwMode="auto">
          <a:xfrm flipH="1">
            <a:off x="1476375" y="4618038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20" name="Freeform 56"/>
          <p:cNvSpPr>
            <a:spLocks/>
          </p:cNvSpPr>
          <p:nvPr/>
        </p:nvSpPr>
        <p:spPr bwMode="auto">
          <a:xfrm flipH="1">
            <a:off x="1403350" y="510698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21" name="Freeform 57"/>
          <p:cNvSpPr>
            <a:spLocks/>
          </p:cNvSpPr>
          <p:nvPr/>
        </p:nvSpPr>
        <p:spPr bwMode="auto">
          <a:xfrm>
            <a:off x="622300" y="5645150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22" name="Freeform 58"/>
          <p:cNvSpPr>
            <a:spLocks/>
          </p:cNvSpPr>
          <p:nvPr/>
        </p:nvSpPr>
        <p:spPr bwMode="auto">
          <a:xfrm>
            <a:off x="633413" y="618648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23" name="Freeform 59"/>
          <p:cNvSpPr>
            <a:spLocks/>
          </p:cNvSpPr>
          <p:nvPr/>
        </p:nvSpPr>
        <p:spPr bwMode="auto">
          <a:xfrm flipH="1">
            <a:off x="1476375" y="5683250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24" name="Freeform 60"/>
          <p:cNvSpPr>
            <a:spLocks/>
          </p:cNvSpPr>
          <p:nvPr/>
        </p:nvSpPr>
        <p:spPr bwMode="auto">
          <a:xfrm flipH="1">
            <a:off x="1403350" y="6172200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325" name="Picture 6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3838" y="5057775"/>
            <a:ext cx="387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26" name="Picture 6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1775" y="5661025"/>
            <a:ext cx="2365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27" name="Picture 6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4581525"/>
            <a:ext cx="236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28" name="Oval 64"/>
          <p:cNvSpPr>
            <a:spLocks noChangeArrowheads="1"/>
          </p:cNvSpPr>
          <p:nvPr/>
        </p:nvSpPr>
        <p:spPr bwMode="auto">
          <a:xfrm>
            <a:off x="2419350" y="35671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329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5" y="3671888"/>
            <a:ext cx="1349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30" name="Picture 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500438"/>
            <a:ext cx="530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31" name="Oval 67"/>
          <p:cNvSpPr>
            <a:spLocks noChangeArrowheads="1"/>
          </p:cNvSpPr>
          <p:nvPr/>
        </p:nvSpPr>
        <p:spPr bwMode="auto">
          <a:xfrm flipH="1">
            <a:off x="6519863" y="3624263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332" name="Picture 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4763" y="3644900"/>
            <a:ext cx="6397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33" name="Picture 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4938" y="3735388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34" name="Freeform 70"/>
          <p:cNvSpPr>
            <a:spLocks/>
          </p:cNvSpPr>
          <p:nvPr/>
        </p:nvSpPr>
        <p:spPr bwMode="auto">
          <a:xfrm>
            <a:off x="1509713" y="2708275"/>
            <a:ext cx="838200" cy="85407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35" name="Freeform 71"/>
          <p:cNvSpPr>
            <a:spLocks/>
          </p:cNvSpPr>
          <p:nvPr/>
        </p:nvSpPr>
        <p:spPr bwMode="auto">
          <a:xfrm>
            <a:off x="2551113" y="2781300"/>
            <a:ext cx="1092200" cy="792163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36" name="Freeform 72"/>
          <p:cNvSpPr>
            <a:spLocks/>
          </p:cNvSpPr>
          <p:nvPr/>
        </p:nvSpPr>
        <p:spPr bwMode="auto">
          <a:xfrm flipH="1">
            <a:off x="6667500" y="2781300"/>
            <a:ext cx="977900" cy="792163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37" name="Freeform 73"/>
          <p:cNvSpPr>
            <a:spLocks/>
          </p:cNvSpPr>
          <p:nvPr/>
        </p:nvSpPr>
        <p:spPr bwMode="auto">
          <a:xfrm flipH="1">
            <a:off x="5372100" y="2781300"/>
            <a:ext cx="1092200" cy="852488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2419350" y="2349500"/>
            <a:ext cx="28082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3571875" y="2565400"/>
            <a:ext cx="3024188" cy="15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11340" name="Picture 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2565400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41" name="Picture 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8588" y="268128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5227638" y="2349500"/>
            <a:ext cx="129698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>
            <a:off x="2419350" y="2565400"/>
            <a:ext cx="1152525" cy="0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6011863" y="4005263"/>
            <a:ext cx="3095625" cy="936625"/>
            <a:chOff x="3742" y="2614"/>
            <a:chExt cx="1950" cy="590"/>
          </a:xfrm>
        </p:grpSpPr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3742" y="2614"/>
              <a:ext cx="1950" cy="589"/>
            </a:xfrm>
            <a:prstGeom prst="rect">
              <a:avLst/>
            </a:prstGeom>
            <a:noFill/>
            <a:ln w="28575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/>
          </p:nvGrpSpPr>
          <p:grpSpPr bwMode="auto">
            <a:xfrm>
              <a:off x="3787" y="2614"/>
              <a:ext cx="1905" cy="590"/>
              <a:chOff x="2653" y="3203"/>
              <a:chExt cx="2825" cy="953"/>
            </a:xfrm>
          </p:grpSpPr>
          <p:pic>
            <p:nvPicPr>
              <p:cNvPr id="11351" name="Picture 87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3288" y="3431"/>
                <a:ext cx="21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352" name="Freeform 88"/>
              <p:cNvSpPr>
                <a:spLocks/>
              </p:cNvSpPr>
              <p:nvPr/>
            </p:nvSpPr>
            <p:spPr bwMode="auto">
              <a:xfrm>
                <a:off x="3379" y="3294"/>
                <a:ext cx="227" cy="82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772" y="174"/>
                  </a:cxn>
                  <a:cxn ang="0">
                    <a:pos x="1134" y="1217"/>
                  </a:cxn>
                </a:cxnLst>
                <a:rect l="0" t="0" r="r" b="b"/>
                <a:pathLst>
                  <a:path w="1134" h="1217">
                    <a:moveTo>
                      <a:pt x="0" y="174"/>
                    </a:moveTo>
                    <a:cubicBezTo>
                      <a:pt x="291" y="87"/>
                      <a:pt x="583" y="0"/>
                      <a:pt x="772" y="174"/>
                    </a:cubicBezTo>
                    <a:cubicBezTo>
                      <a:pt x="961" y="348"/>
                      <a:pt x="1047" y="782"/>
                      <a:pt x="1134" y="1217"/>
                    </a:cubicBezTo>
                  </a:path>
                </a:pathLst>
              </a:custGeom>
              <a:noFill/>
              <a:ln w="38100" cmpd="sng">
                <a:solidFill>
                  <a:schemeClr val="hlink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1353" name="Line 89"/>
              <p:cNvSpPr>
                <a:spLocks noChangeShapeType="1"/>
              </p:cNvSpPr>
              <p:nvPr/>
            </p:nvSpPr>
            <p:spPr bwMode="auto">
              <a:xfrm flipH="1">
                <a:off x="4059" y="3294"/>
                <a:ext cx="226" cy="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1354" name="Line 90"/>
              <p:cNvSpPr>
                <a:spLocks noChangeShapeType="1"/>
              </p:cNvSpPr>
              <p:nvPr/>
            </p:nvSpPr>
            <p:spPr bwMode="auto">
              <a:xfrm flipH="1" flipV="1">
                <a:off x="5068" y="3203"/>
                <a:ext cx="35" cy="227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1355" name="Line 91"/>
              <p:cNvSpPr>
                <a:spLocks noChangeShapeType="1"/>
              </p:cNvSpPr>
              <p:nvPr/>
            </p:nvSpPr>
            <p:spPr bwMode="auto">
              <a:xfrm flipH="1">
                <a:off x="3413" y="4020"/>
                <a:ext cx="226" cy="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1356" name="Line 92"/>
              <p:cNvSpPr>
                <a:spLocks noChangeShapeType="1"/>
              </p:cNvSpPr>
              <p:nvPr/>
            </p:nvSpPr>
            <p:spPr bwMode="auto">
              <a:xfrm flipH="1" flipV="1">
                <a:off x="4422" y="3929"/>
                <a:ext cx="35" cy="227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1357" name="Line 93"/>
              <p:cNvSpPr>
                <a:spLocks noChangeShapeType="1"/>
              </p:cNvSpPr>
              <p:nvPr/>
            </p:nvSpPr>
            <p:spPr bwMode="auto">
              <a:xfrm>
                <a:off x="3243" y="3385"/>
                <a:ext cx="499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11358" name="Freeform 94"/>
              <p:cNvSpPr>
                <a:spLocks/>
              </p:cNvSpPr>
              <p:nvPr/>
            </p:nvSpPr>
            <p:spPr bwMode="auto">
              <a:xfrm>
                <a:off x="2653" y="3339"/>
                <a:ext cx="364" cy="287"/>
              </a:xfrm>
              <a:custGeom>
                <a:avLst/>
                <a:gdLst/>
                <a:ahLst/>
                <a:cxnLst>
                  <a:cxn ang="0">
                    <a:pos x="98" y="786"/>
                  </a:cxn>
                  <a:cxn ang="0">
                    <a:pos x="53" y="106"/>
                  </a:cxn>
                  <a:cxn ang="0">
                    <a:pos x="416" y="151"/>
                  </a:cxn>
                  <a:cxn ang="0">
                    <a:pos x="688" y="786"/>
                  </a:cxn>
                </a:cxnLst>
                <a:rect l="0" t="0" r="r" b="b"/>
                <a:pathLst>
                  <a:path w="688" h="786">
                    <a:moveTo>
                      <a:pt x="98" y="786"/>
                    </a:moveTo>
                    <a:cubicBezTo>
                      <a:pt x="49" y="499"/>
                      <a:pt x="0" y="212"/>
                      <a:pt x="53" y="106"/>
                    </a:cubicBezTo>
                    <a:cubicBezTo>
                      <a:pt x="106" y="0"/>
                      <a:pt x="310" y="38"/>
                      <a:pt x="416" y="151"/>
                    </a:cubicBezTo>
                    <a:cubicBezTo>
                      <a:pt x="522" y="264"/>
                      <a:pt x="605" y="525"/>
                      <a:pt x="688" y="786"/>
                    </a:cubicBezTo>
                  </a:path>
                </a:pathLst>
              </a:custGeom>
              <a:noFill/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pic>
            <p:nvPicPr>
              <p:cNvPr id="11359" name="Picture 9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061" y="3430"/>
                <a:ext cx="19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360" name="Picture 96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3288" y="3702"/>
                <a:ext cx="179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88" name="Picture 13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79613" y="4637088"/>
            <a:ext cx="306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13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998663" y="5083175"/>
            <a:ext cx="5067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140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028825" y="5589588"/>
            <a:ext cx="4819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141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071670" y="6124575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ea typeface="儷黑 Pro" pitchFamily="-112" charset="-120"/>
              </a:rPr>
              <a:t>事事難料</a:t>
            </a:r>
            <a:r>
              <a:rPr lang="en-US" altLang="ja-JP" smtClean="0">
                <a:ea typeface="儷黑 Pro" pitchFamily="-112" charset="-120"/>
              </a:rPr>
              <a:t> Edge</a:t>
            </a:r>
            <a:r>
              <a:rPr lang="ja-JP" altLang="en-US" smtClean="0">
                <a:ea typeface="儷黑 Pro" pitchFamily="-112" charset="-120"/>
              </a:rPr>
              <a:t>會掉</a:t>
            </a:r>
            <a:endParaRPr lang="zh-TW" alt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fails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        =&gt; 2 disconnect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Entire repair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Find a new MDST 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May change many edges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Ad hoc repair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Construct only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new edge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to connect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Swap Edge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00166" y="2547934"/>
          <a:ext cx="889000" cy="381000"/>
        </p:xfrm>
        <a:graphic>
          <a:graphicData uri="http://schemas.openxmlformats.org/presentationml/2006/ole">
            <p:oleObj spid="_x0000_s15362" name="Equation" r:id="rId3" imgW="355600" imgH="15240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714876" y="3571876"/>
          <a:ext cx="920750" cy="381000"/>
        </p:xfrm>
        <a:graphic>
          <a:graphicData uri="http://schemas.openxmlformats.org/presentationml/2006/ole">
            <p:oleObj spid="_x0000_s15363" name="Equation" r:id="rId4" imgW="368300" imgH="152400" progId="">
              <p:embed/>
            </p:oleObj>
          </a:graphicData>
        </a:graphic>
      </p:graphicFrame>
      <p:grpSp>
        <p:nvGrpSpPr>
          <p:cNvPr id="15366" name="Group 13"/>
          <p:cNvGrpSpPr>
            <a:grpSpLocks/>
          </p:cNvGrpSpPr>
          <p:nvPr/>
        </p:nvGrpSpPr>
        <p:grpSpPr bwMode="auto">
          <a:xfrm>
            <a:off x="6553200" y="2362200"/>
            <a:ext cx="2286000" cy="2900363"/>
            <a:chOff x="6553200" y="2362200"/>
            <a:chExt cx="2286000" cy="2900065"/>
          </a:xfrm>
        </p:grpSpPr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>
              <a:off x="6553200" y="3048000"/>
              <a:ext cx="838200" cy="1600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zh-TW"/>
            </a:p>
          </p:txBody>
        </p:sp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8001000" y="3048000"/>
              <a:ext cx="838200" cy="1600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zh-TW"/>
            </a:p>
          </p:txBody>
        </p:sp>
        <p:cxnSp>
          <p:nvCxnSpPr>
            <p:cNvPr id="15369" name="Curved Connector 8"/>
            <p:cNvCxnSpPr>
              <a:cxnSpLocks noChangeShapeType="1"/>
              <a:stCxn id="15367" idx="7"/>
              <a:endCxn id="15368" idx="1"/>
            </p:cNvCxnSpPr>
            <p:nvPr/>
          </p:nvCxnSpPr>
          <p:spPr bwMode="auto">
            <a:xfrm rot="5400000" flipH="1" flipV="1">
              <a:off x="7696200" y="2854792"/>
              <a:ext cx="1588" cy="855104"/>
            </a:xfrm>
            <a:prstGeom prst="curvedConnector3">
              <a:avLst>
                <a:gd name="adj1" fmla="val 29152644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</p:spPr>
        </p:cxnSp>
        <p:sp>
          <p:nvSpPr>
            <p:cNvPr id="15370" name="TextBox 9"/>
            <p:cNvSpPr txBox="1">
              <a:spLocks noChangeArrowheads="1"/>
            </p:cNvSpPr>
            <p:nvPr/>
          </p:nvSpPr>
          <p:spPr bwMode="auto">
            <a:xfrm>
              <a:off x="7543800" y="23622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cxnSp>
          <p:nvCxnSpPr>
            <p:cNvPr id="15371" name="Curved Connector 11"/>
            <p:cNvCxnSpPr>
              <a:cxnSpLocks noChangeShapeType="1"/>
              <a:stCxn id="15367" idx="5"/>
              <a:endCxn id="15368" idx="3"/>
            </p:cNvCxnSpPr>
            <p:nvPr/>
          </p:nvCxnSpPr>
          <p:spPr bwMode="auto">
            <a:xfrm rot="16200000" flipH="1">
              <a:off x="7696200" y="3986304"/>
              <a:ext cx="1588" cy="855104"/>
            </a:xfrm>
            <a:prstGeom prst="curvedConnector3">
              <a:avLst>
                <a:gd name="adj1" fmla="val 29152644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</p:spPr>
        </p:cxnSp>
        <p:sp>
          <p:nvSpPr>
            <p:cNvPr id="15372" name="TextBox 12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Construct Virtual Edges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484313" y="324961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419350" y="32448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155825" y="43576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566863" y="3282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197100" y="3309938"/>
            <a:ext cx="26670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492375" y="3276600"/>
            <a:ext cx="519271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5" y="317341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462463"/>
            <a:ext cx="1349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5" name="Oval 11"/>
          <p:cNvSpPr>
            <a:spLocks noChangeArrowheads="1"/>
          </p:cNvSpPr>
          <p:nvPr/>
        </p:nvSpPr>
        <p:spPr bwMode="auto">
          <a:xfrm flipH="1">
            <a:off x="7670800" y="32512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 flipH="1">
            <a:off x="6670675" y="3246438"/>
            <a:ext cx="7778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 flipH="1">
            <a:off x="6592888" y="4748213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6734175" y="3286125"/>
            <a:ext cx="92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6623050" y="3313113"/>
            <a:ext cx="77788" cy="142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613" y="316388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7963" y="4859338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916238" y="3221038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5207000" y="3246438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5013" y="2925763"/>
            <a:ext cx="5699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8763" y="2962275"/>
            <a:ext cx="5318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4738" y="2962275"/>
            <a:ext cx="2365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3013" y="2897188"/>
            <a:ext cx="301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3463" y="2968625"/>
            <a:ext cx="2857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57788" y="2968625"/>
            <a:ext cx="2635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7013" y="2962275"/>
            <a:ext cx="2778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8788" y="2921000"/>
            <a:ext cx="3000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32" name="AutoShape 28"/>
          <p:cNvSpPr>
            <a:spLocks/>
          </p:cNvSpPr>
          <p:nvPr/>
        </p:nvSpPr>
        <p:spPr bwMode="auto">
          <a:xfrm rot="5400000">
            <a:off x="2911475" y="2168526"/>
            <a:ext cx="287337" cy="1223962"/>
          </a:xfrm>
          <a:prstGeom prst="leftBrace">
            <a:avLst>
              <a:gd name="adj1" fmla="val 354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33" name="AutoShape 29"/>
          <p:cNvSpPr>
            <a:spLocks/>
          </p:cNvSpPr>
          <p:nvPr/>
        </p:nvSpPr>
        <p:spPr bwMode="auto">
          <a:xfrm rot="5400000">
            <a:off x="4293394" y="1959769"/>
            <a:ext cx="287337" cy="1584325"/>
          </a:xfrm>
          <a:prstGeom prst="leftBrace">
            <a:avLst>
              <a:gd name="adj1" fmla="val 4594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34" name="AutoShape 30"/>
          <p:cNvSpPr>
            <a:spLocks/>
          </p:cNvSpPr>
          <p:nvPr/>
        </p:nvSpPr>
        <p:spPr bwMode="auto">
          <a:xfrm rot="5400000">
            <a:off x="5805488" y="2032000"/>
            <a:ext cx="287337" cy="1439863"/>
          </a:xfrm>
          <a:prstGeom prst="leftBrace">
            <a:avLst>
              <a:gd name="adj1" fmla="val 4175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62275" y="2301875"/>
            <a:ext cx="387350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536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44988" y="2379663"/>
            <a:ext cx="236537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6288" y="2392363"/>
            <a:ext cx="236537" cy="236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462463"/>
            <a:ext cx="134938" cy="188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39" name="Oval 35"/>
          <p:cNvSpPr>
            <a:spLocks noChangeArrowheads="1"/>
          </p:cNvSpPr>
          <p:nvPr/>
        </p:nvSpPr>
        <p:spPr bwMode="auto">
          <a:xfrm flipH="1">
            <a:off x="6592888" y="4748213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40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7963" y="4859338"/>
            <a:ext cx="206375" cy="225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41" name="AutoShape 37"/>
          <p:cNvSpPr>
            <a:spLocks/>
          </p:cNvSpPr>
          <p:nvPr/>
        </p:nvSpPr>
        <p:spPr bwMode="auto">
          <a:xfrm rot="16200000" flipV="1">
            <a:off x="2413001" y="2924175"/>
            <a:ext cx="215900" cy="936625"/>
          </a:xfrm>
          <a:prstGeom prst="leftBrace">
            <a:avLst>
              <a:gd name="adj1" fmla="val 36152"/>
              <a:gd name="adj2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2024063" y="32305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3636963" y="3236913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44" name="AutoShape 40"/>
          <p:cNvSpPr>
            <a:spLocks/>
          </p:cNvSpPr>
          <p:nvPr/>
        </p:nvSpPr>
        <p:spPr bwMode="auto">
          <a:xfrm rot="16200000" flipV="1">
            <a:off x="3421063" y="2852738"/>
            <a:ext cx="215900" cy="1079500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45" name="AutoShape 41"/>
          <p:cNvSpPr>
            <a:spLocks/>
          </p:cNvSpPr>
          <p:nvPr/>
        </p:nvSpPr>
        <p:spPr bwMode="auto">
          <a:xfrm rot="16200000" flipV="1">
            <a:off x="4788694" y="2564607"/>
            <a:ext cx="215900" cy="1655762"/>
          </a:xfrm>
          <a:prstGeom prst="leftBrace">
            <a:avLst>
              <a:gd name="adj1" fmla="val 63909"/>
              <a:gd name="adj2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3000" y="3571875"/>
            <a:ext cx="387350" cy="3333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1547" name="Picture 4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49625" y="3643313"/>
            <a:ext cx="236538" cy="2286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1548" name="Picture 4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9488" y="3643313"/>
            <a:ext cx="236537" cy="23653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21549" name="Line 45"/>
          <p:cNvSpPr>
            <a:spLocks noChangeShapeType="1"/>
          </p:cNvSpPr>
          <p:nvPr/>
        </p:nvSpPr>
        <p:spPr bwMode="auto">
          <a:xfrm flipH="1">
            <a:off x="1765300" y="3284538"/>
            <a:ext cx="266700" cy="1054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H="1">
            <a:off x="5653088" y="3355975"/>
            <a:ext cx="77787" cy="142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1714500" y="43307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52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435475"/>
            <a:ext cx="1349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53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435475"/>
            <a:ext cx="134938" cy="18891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21554" name="Oval 50"/>
          <p:cNvSpPr>
            <a:spLocks noChangeArrowheads="1"/>
          </p:cNvSpPr>
          <p:nvPr/>
        </p:nvSpPr>
        <p:spPr bwMode="auto">
          <a:xfrm flipH="1">
            <a:off x="5626100" y="46751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55" name="Picture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1175" y="4786313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56" name="Oval 52"/>
          <p:cNvSpPr>
            <a:spLocks noChangeArrowheads="1"/>
          </p:cNvSpPr>
          <p:nvPr/>
        </p:nvSpPr>
        <p:spPr bwMode="auto">
          <a:xfrm flipH="1">
            <a:off x="5626100" y="46751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57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1175" y="4786313"/>
            <a:ext cx="206375" cy="22542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3997325" y="3211513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5695950" y="3255963"/>
            <a:ext cx="101600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1567" name="AutoShape 63"/>
          <p:cNvSpPr>
            <a:spLocks noChangeArrowheads="1"/>
          </p:cNvSpPr>
          <p:nvPr/>
        </p:nvSpPr>
        <p:spPr bwMode="auto">
          <a:xfrm>
            <a:off x="6300788" y="5273675"/>
            <a:ext cx="2160587" cy="1584325"/>
          </a:xfrm>
          <a:prstGeom prst="irregularSeal1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1568" name="Picture 6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04025" y="5805488"/>
            <a:ext cx="10080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1" name="Line 71"/>
          <p:cNvSpPr>
            <a:spLocks noChangeShapeType="1"/>
          </p:cNvSpPr>
          <p:nvPr/>
        </p:nvSpPr>
        <p:spPr bwMode="auto">
          <a:xfrm>
            <a:off x="4922838" y="1916113"/>
            <a:ext cx="0" cy="2089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/>
              <a:t>Find Maximal vitual edges of the 4 cases for all            in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971550" y="4751388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971550" y="523875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971550" y="581025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982663" y="632460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>
            <a:off x="684213" y="4770438"/>
            <a:ext cx="184150" cy="2873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>
            <a:off x="684213" y="5273675"/>
            <a:ext cx="184150" cy="2873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15" name="Freeform 35"/>
          <p:cNvSpPr>
            <a:spLocks/>
          </p:cNvSpPr>
          <p:nvPr/>
        </p:nvSpPr>
        <p:spPr bwMode="auto">
          <a:xfrm flipH="1">
            <a:off x="1476375" y="4784725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 flipH="1">
            <a:off x="1403350" y="52736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622300" y="581183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18" name="Freeform 38"/>
          <p:cNvSpPr>
            <a:spLocks/>
          </p:cNvSpPr>
          <p:nvPr/>
        </p:nvSpPr>
        <p:spPr bwMode="auto">
          <a:xfrm>
            <a:off x="633413" y="63531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19" name="Freeform 39"/>
          <p:cNvSpPr>
            <a:spLocks/>
          </p:cNvSpPr>
          <p:nvPr/>
        </p:nvSpPr>
        <p:spPr bwMode="auto">
          <a:xfrm flipH="1">
            <a:off x="1476375" y="5849938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 flipH="1">
            <a:off x="1403350" y="633888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 flipH="1">
            <a:off x="117475" y="5373688"/>
            <a:ext cx="36036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 flipH="1">
            <a:off x="150813" y="4941888"/>
            <a:ext cx="360362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H="1">
            <a:off x="107950" y="5876925"/>
            <a:ext cx="3603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 flipH="1">
            <a:off x="117475" y="6453188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 flipV="1">
            <a:off x="1476375" y="2159000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0530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1" name="Oval 51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0533" name="Picture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4" name="Oval 54"/>
          <p:cNvSpPr>
            <a:spLocks noChangeArrowheads="1"/>
          </p:cNvSpPr>
          <p:nvPr/>
        </p:nvSpPr>
        <p:spPr bwMode="auto">
          <a:xfrm flipH="1">
            <a:off x="1403350" y="21336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1908175" y="2349500"/>
            <a:ext cx="1295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 flipH="1">
            <a:off x="3203575" y="23495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 flipH="1">
            <a:off x="5219700" y="2349500"/>
            <a:ext cx="19446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 flipH="1">
            <a:off x="2051050" y="2566988"/>
            <a:ext cx="13684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 flipH="1">
            <a:off x="3419475" y="2566988"/>
            <a:ext cx="18002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 flipH="1">
            <a:off x="5219700" y="2566988"/>
            <a:ext cx="18002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 flipH="1">
            <a:off x="1763713" y="2709863"/>
            <a:ext cx="20161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 flipH="1">
            <a:off x="3779838" y="2709863"/>
            <a:ext cx="504825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 flipH="1">
            <a:off x="4284663" y="2709863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 flipH="1" flipV="1">
            <a:off x="2195513" y="2924175"/>
            <a:ext cx="1223962" cy="15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 flipH="1">
            <a:off x="3419475" y="2925763"/>
            <a:ext cx="1296988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 flipH="1">
            <a:off x="4716463" y="2925763"/>
            <a:ext cx="21605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859338" y="2098675"/>
            <a:ext cx="347662" cy="106363"/>
            <a:chOff x="2782" y="1577"/>
            <a:chExt cx="219" cy="67"/>
          </a:xfrm>
        </p:grpSpPr>
        <p:sp>
          <p:nvSpPr>
            <p:cNvPr id="20548" name="Line 68"/>
            <p:cNvSpPr>
              <a:spLocks noChangeShapeType="1"/>
            </p:cNvSpPr>
            <p:nvPr/>
          </p:nvSpPr>
          <p:spPr bwMode="auto">
            <a:xfrm>
              <a:off x="2846" y="1613"/>
              <a:ext cx="91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0549" name="Oval 69"/>
            <p:cNvSpPr>
              <a:spLocks noChangeArrowheads="1"/>
            </p:cNvSpPr>
            <p:nvPr/>
          </p:nvSpPr>
          <p:spPr bwMode="auto">
            <a:xfrm>
              <a:off x="2937" y="1584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0550" name="Oval 70"/>
            <p:cNvSpPr>
              <a:spLocks noChangeArrowheads="1"/>
            </p:cNvSpPr>
            <p:nvPr/>
          </p:nvSpPr>
          <p:spPr bwMode="auto">
            <a:xfrm>
              <a:off x="2782" y="1577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20552" name="Line 72"/>
          <p:cNvSpPr>
            <a:spLocks noChangeShapeType="1"/>
          </p:cNvSpPr>
          <p:nvPr/>
        </p:nvSpPr>
        <p:spPr bwMode="auto">
          <a:xfrm>
            <a:off x="5148263" y="1916113"/>
            <a:ext cx="0" cy="2089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0553" name="Picture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28775"/>
            <a:ext cx="184150" cy="215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0554" name="Line 74"/>
          <p:cNvSpPr>
            <a:spLocks noChangeShapeType="1"/>
          </p:cNvSpPr>
          <p:nvPr/>
        </p:nvSpPr>
        <p:spPr bwMode="auto">
          <a:xfrm flipH="1">
            <a:off x="2051050" y="3141663"/>
            <a:ext cx="13684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>
            <a:off x="3419475" y="3141663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4716463" y="3141663"/>
            <a:ext cx="21605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57" name="Line 77"/>
          <p:cNvSpPr>
            <a:spLocks noChangeShapeType="1"/>
          </p:cNvSpPr>
          <p:nvPr/>
        </p:nvSpPr>
        <p:spPr bwMode="auto">
          <a:xfrm flipH="1">
            <a:off x="2484438" y="3357563"/>
            <a:ext cx="16557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 flipH="1">
            <a:off x="4140200" y="3357563"/>
            <a:ext cx="1296988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59" name="Line 79"/>
          <p:cNvSpPr>
            <a:spLocks noChangeShapeType="1"/>
          </p:cNvSpPr>
          <p:nvPr/>
        </p:nvSpPr>
        <p:spPr bwMode="auto">
          <a:xfrm flipH="1">
            <a:off x="5437188" y="3357563"/>
            <a:ext cx="10064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60" name="Line 80"/>
          <p:cNvSpPr>
            <a:spLocks noChangeShapeType="1"/>
          </p:cNvSpPr>
          <p:nvPr/>
        </p:nvSpPr>
        <p:spPr bwMode="auto">
          <a:xfrm flipH="1">
            <a:off x="2124075" y="3573463"/>
            <a:ext cx="1295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61" name="Line 81"/>
          <p:cNvSpPr>
            <a:spLocks noChangeShapeType="1"/>
          </p:cNvSpPr>
          <p:nvPr/>
        </p:nvSpPr>
        <p:spPr bwMode="auto">
          <a:xfrm flipH="1">
            <a:off x="3419475" y="3573463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62" name="Line 82"/>
          <p:cNvSpPr>
            <a:spLocks noChangeShapeType="1"/>
          </p:cNvSpPr>
          <p:nvPr/>
        </p:nvSpPr>
        <p:spPr bwMode="auto">
          <a:xfrm flipH="1">
            <a:off x="5435600" y="3573463"/>
            <a:ext cx="19446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63" name="Line 83"/>
          <p:cNvSpPr>
            <a:spLocks noChangeShapeType="1"/>
          </p:cNvSpPr>
          <p:nvPr/>
        </p:nvSpPr>
        <p:spPr bwMode="auto">
          <a:xfrm flipH="1">
            <a:off x="5508625" y="3860800"/>
            <a:ext cx="1295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0565" name="Line 85"/>
          <p:cNvSpPr>
            <a:spLocks noChangeShapeType="1"/>
          </p:cNvSpPr>
          <p:nvPr/>
        </p:nvSpPr>
        <p:spPr bwMode="auto">
          <a:xfrm flipH="1">
            <a:off x="6804025" y="3860800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0567" name="Picture 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908050"/>
            <a:ext cx="33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8" name="Picture 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6338" y="979488"/>
            <a:ext cx="11445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9" name="Picture 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1150" y="1014413"/>
            <a:ext cx="1557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4786322"/>
            <a:ext cx="306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47844" y="5232409"/>
            <a:ext cx="5067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14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78006" y="5738822"/>
            <a:ext cx="4819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14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32" y="6273809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Consider only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82663" y="5373688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633413" y="5402263"/>
            <a:ext cx="300037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 flipH="1">
            <a:off x="1403350" y="53879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117475" y="5502275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138613" y="908050"/>
            <a:ext cx="10810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1476375" y="2159000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0" name="Oval 12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2" name="Oval 14"/>
          <p:cNvSpPr>
            <a:spLocks noChangeArrowheads="1"/>
          </p:cNvSpPr>
          <p:nvPr/>
        </p:nvSpPr>
        <p:spPr bwMode="auto">
          <a:xfrm flipH="1">
            <a:off x="1403350" y="21336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2339975" y="23495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1692275" y="2565400"/>
            <a:ext cx="4318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2124075" y="2781300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3419475" y="29972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1908175" y="3141663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1692275" y="3357563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3419475" y="3500438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4643438" y="3716338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1692275" y="38608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79650" y="1628775"/>
            <a:ext cx="347663" cy="2663825"/>
            <a:chOff x="3061" y="1026"/>
            <a:chExt cx="219" cy="1678"/>
          </a:xfrm>
        </p:grpSpPr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3101" y="1207"/>
              <a:ext cx="6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061" y="1322"/>
              <a:ext cx="219" cy="67"/>
              <a:chOff x="2782" y="1577"/>
              <a:chExt cx="219" cy="67"/>
            </a:xfrm>
          </p:grpSpPr>
          <p:sp>
            <p:nvSpPr>
              <p:cNvPr id="32795" name="Line 27"/>
              <p:cNvSpPr>
                <a:spLocks noChangeShapeType="1"/>
              </p:cNvSpPr>
              <p:nvPr/>
            </p:nvSpPr>
            <p:spPr bwMode="auto">
              <a:xfrm>
                <a:off x="2846" y="161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32796" name="Oval 28"/>
              <p:cNvSpPr>
                <a:spLocks noChangeArrowheads="1"/>
              </p:cNvSpPr>
              <p:nvPr/>
            </p:nvSpPr>
            <p:spPr bwMode="auto">
              <a:xfrm>
                <a:off x="2937" y="1584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32797" name="Oval 29"/>
              <p:cNvSpPr>
                <a:spLocks noChangeArrowheads="1"/>
              </p:cNvSpPr>
              <p:nvPr/>
            </p:nvSpPr>
            <p:spPr bwMode="auto">
              <a:xfrm>
                <a:off x="2782" y="1577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3243" y="1207"/>
              <a:ext cx="0" cy="1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32799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1026"/>
              <a:ext cx="116" cy="1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428466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2060575" y="237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3419475" y="256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3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5413375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4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32035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2339975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6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5435600" y="3360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5435600" y="3284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7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37084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9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5940425" y="3500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8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1428728" y="450057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 dirty="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Heap (     ) = {1,3,5,9 }</a:t>
            </a:r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>
            <a:off x="2500298" y="4714884"/>
            <a:ext cx="2159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43" name="Picture 1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429264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/>
              <a:t>Using Heap to Find Maximal </a:t>
            </a:r>
            <a:br>
              <a:rPr lang="en-US" altLang="zh-TW" sz="4000"/>
            </a:br>
            <a:r>
              <a:rPr lang="en-US" altLang="zh-TW" sz="4000"/>
              <a:t>For each</a:t>
            </a: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7164388" y="549275"/>
            <a:ext cx="10810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V="1">
            <a:off x="1476375" y="2159000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3595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96" name="Oval 44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3597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98" name="Oval 46"/>
          <p:cNvSpPr>
            <a:spLocks noChangeArrowheads="1"/>
          </p:cNvSpPr>
          <p:nvPr/>
        </p:nvSpPr>
        <p:spPr bwMode="auto">
          <a:xfrm flipH="1">
            <a:off x="1403350" y="21336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H="1">
            <a:off x="2339975" y="23495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 flipH="1">
            <a:off x="1692275" y="2565400"/>
            <a:ext cx="4318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 flipH="1">
            <a:off x="2124075" y="2781300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 flipH="1">
            <a:off x="3419475" y="29972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 flipH="1">
            <a:off x="1908175" y="3141663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H="1">
            <a:off x="1692275" y="3357563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 flipH="1">
            <a:off x="3419475" y="3500438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 flipH="1">
            <a:off x="4643438" y="3716338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 flipH="1">
            <a:off x="1692275" y="38608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403350" y="1628775"/>
            <a:ext cx="347663" cy="2663825"/>
            <a:chOff x="3061" y="1026"/>
            <a:chExt cx="219" cy="1678"/>
          </a:xfrm>
        </p:grpSpPr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>
              <a:off x="3101" y="1207"/>
              <a:ext cx="6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3061" y="1322"/>
              <a:ext cx="219" cy="67"/>
              <a:chOff x="2782" y="1577"/>
              <a:chExt cx="219" cy="67"/>
            </a:xfrm>
          </p:grpSpPr>
          <p:sp>
            <p:nvSpPr>
              <p:cNvPr id="23613" name="Line 61"/>
              <p:cNvSpPr>
                <a:spLocks noChangeShapeType="1"/>
              </p:cNvSpPr>
              <p:nvPr/>
            </p:nvSpPr>
            <p:spPr bwMode="auto">
              <a:xfrm>
                <a:off x="2846" y="161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3614" name="Oval 62"/>
              <p:cNvSpPr>
                <a:spLocks noChangeArrowheads="1"/>
              </p:cNvSpPr>
              <p:nvPr/>
            </p:nvSpPr>
            <p:spPr bwMode="auto">
              <a:xfrm>
                <a:off x="2937" y="1584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3615" name="Oval 63"/>
              <p:cNvSpPr>
                <a:spLocks noChangeArrowheads="1"/>
              </p:cNvSpPr>
              <p:nvPr/>
            </p:nvSpPr>
            <p:spPr bwMode="auto">
              <a:xfrm>
                <a:off x="2782" y="1577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23616" name="Line 64"/>
            <p:cNvSpPr>
              <a:spLocks noChangeShapeType="1"/>
            </p:cNvSpPr>
            <p:nvPr/>
          </p:nvSpPr>
          <p:spPr bwMode="auto">
            <a:xfrm>
              <a:off x="3243" y="1207"/>
              <a:ext cx="0" cy="1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23617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1026"/>
              <a:ext cx="116" cy="1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428466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2060575" y="237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3419475" y="256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3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5413375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4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32035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2339975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6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5435600" y="3360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5435600" y="3284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7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37084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9</a:t>
            </a:r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5940425" y="3500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8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1403350" y="4508500"/>
            <a:ext cx="1739900" cy="366713"/>
            <a:chOff x="1461" y="2944"/>
            <a:chExt cx="1096" cy="231"/>
          </a:xfrm>
        </p:grpSpPr>
        <p:sp>
          <p:nvSpPr>
            <p:cNvPr id="23631" name="Text Box 79"/>
            <p:cNvSpPr txBox="1">
              <a:spLocks noChangeArrowheads="1"/>
            </p:cNvSpPr>
            <p:nvPr/>
          </p:nvSpPr>
          <p:spPr bwMode="auto">
            <a:xfrm>
              <a:off x="1461" y="2944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kern="1200" dirty="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Heap (     ) = { }</a:t>
              </a:r>
            </a:p>
          </p:txBody>
        </p:sp>
        <p:sp>
          <p:nvSpPr>
            <p:cNvPr id="23632" name="Line 80"/>
            <p:cNvSpPr>
              <a:spLocks noChangeShapeType="1"/>
            </p:cNvSpPr>
            <p:nvPr/>
          </p:nvSpPr>
          <p:spPr bwMode="auto">
            <a:xfrm flipH="1">
              <a:off x="2151" y="3074"/>
              <a:ext cx="13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982663" y="5373688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3636" name="Freeform 84"/>
          <p:cNvSpPr>
            <a:spLocks/>
          </p:cNvSpPr>
          <p:nvPr/>
        </p:nvSpPr>
        <p:spPr bwMode="auto">
          <a:xfrm>
            <a:off x="633413" y="5402263"/>
            <a:ext cx="300037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37" name="Freeform 85"/>
          <p:cNvSpPr>
            <a:spLocks/>
          </p:cNvSpPr>
          <p:nvPr/>
        </p:nvSpPr>
        <p:spPr bwMode="auto">
          <a:xfrm flipH="1">
            <a:off x="1403350" y="53879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3638" name="Line 86"/>
          <p:cNvSpPr>
            <a:spLocks noChangeShapeType="1"/>
          </p:cNvSpPr>
          <p:nvPr/>
        </p:nvSpPr>
        <p:spPr bwMode="auto">
          <a:xfrm flipH="1">
            <a:off x="117475" y="5502275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3639" name="Picture 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981075"/>
            <a:ext cx="11445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40" name="Picture 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908050"/>
            <a:ext cx="33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429264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/>
              <a:t>Using Heap to Find Maximal </a:t>
            </a:r>
            <a:br>
              <a:rPr lang="en-US" altLang="zh-TW" sz="4000"/>
            </a:br>
            <a:r>
              <a:rPr lang="en-US" altLang="zh-TW" sz="4000"/>
              <a:t>For each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7164388" y="549275"/>
            <a:ext cx="10810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08050"/>
            <a:ext cx="430212" cy="503238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  <a:effectLst/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1476375" y="2159000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8" name="Oval 12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0" name="Oval 14"/>
          <p:cNvSpPr>
            <a:spLocks noChangeArrowheads="1"/>
          </p:cNvSpPr>
          <p:nvPr/>
        </p:nvSpPr>
        <p:spPr bwMode="auto">
          <a:xfrm flipH="1">
            <a:off x="1403350" y="21336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2339975" y="23495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1692275" y="2565400"/>
            <a:ext cx="4318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2124075" y="2781300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3419475" y="29972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1908175" y="3141663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>
            <a:off x="1692275" y="3357563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>
            <a:off x="3419475" y="3500438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4643438" y="3716338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>
            <a:off x="1692275" y="38608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19250" y="1628775"/>
            <a:ext cx="347663" cy="2663825"/>
            <a:chOff x="3061" y="1026"/>
            <a:chExt cx="219" cy="1678"/>
          </a:xfrm>
        </p:grpSpPr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3101" y="1207"/>
              <a:ext cx="6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061" y="1322"/>
              <a:ext cx="219" cy="67"/>
              <a:chOff x="2782" y="1577"/>
              <a:chExt cx="219" cy="67"/>
            </a:xfrm>
          </p:grpSpPr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2846" y="161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auto">
              <a:xfrm>
                <a:off x="2937" y="1584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4605" name="Oval 29"/>
              <p:cNvSpPr>
                <a:spLocks noChangeArrowheads="1"/>
              </p:cNvSpPr>
              <p:nvPr/>
            </p:nvSpPr>
            <p:spPr bwMode="auto">
              <a:xfrm>
                <a:off x="2782" y="1577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3243" y="1207"/>
              <a:ext cx="0" cy="1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24607" name="Picture 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1026"/>
              <a:ext cx="116" cy="1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428466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2060575" y="237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3419475" y="256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3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5413375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4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2035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339975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6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5435600" y="3360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5435600" y="3284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7</a:t>
            </a: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37084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9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5940425" y="3500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8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403350" y="4508500"/>
            <a:ext cx="2311400" cy="366713"/>
            <a:chOff x="1461" y="2944"/>
            <a:chExt cx="1456" cy="231"/>
          </a:xfrm>
        </p:grpSpPr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1461" y="2944"/>
              <a:ext cx="1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Heap (     ) = { 2,6,9 }</a:t>
              </a:r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 flipH="1">
              <a:off x="2151" y="3067"/>
              <a:ext cx="13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982663" y="5373688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4623" name="Freeform 47"/>
          <p:cNvSpPr>
            <a:spLocks/>
          </p:cNvSpPr>
          <p:nvPr/>
        </p:nvSpPr>
        <p:spPr bwMode="auto">
          <a:xfrm>
            <a:off x="633413" y="5402263"/>
            <a:ext cx="300037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 flipH="1">
            <a:off x="1403350" y="53879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H="1">
            <a:off x="117475" y="5502275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4626" name="Picture 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981075"/>
            <a:ext cx="11445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27" name="Picture 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908050"/>
            <a:ext cx="33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386403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/>
              <a:t>Using Heap to Find Maximal </a:t>
            </a:r>
            <a:br>
              <a:rPr lang="en-US" altLang="zh-TW" sz="4000"/>
            </a:br>
            <a:r>
              <a:rPr lang="en-US" altLang="zh-TW" sz="4000"/>
              <a:t>For each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7164388" y="549275"/>
            <a:ext cx="10810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08050"/>
            <a:ext cx="430212" cy="503238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  <a:effectLst/>
        </p:spPr>
      </p:pic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476375" y="2159000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2" name="Oval 12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4" name="Oval 14"/>
          <p:cNvSpPr>
            <a:spLocks noChangeArrowheads="1"/>
          </p:cNvSpPr>
          <p:nvPr/>
        </p:nvSpPr>
        <p:spPr bwMode="auto">
          <a:xfrm flipH="1">
            <a:off x="1403350" y="21336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2339975" y="23495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1692275" y="2565400"/>
            <a:ext cx="4318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2124075" y="2781300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3419475" y="29972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1908175" y="3141663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1692275" y="3357563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3419475" y="3500438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4643438" y="3716338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1692275" y="38608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47850" y="1628775"/>
            <a:ext cx="347663" cy="2663825"/>
            <a:chOff x="3061" y="1026"/>
            <a:chExt cx="219" cy="1678"/>
          </a:xfrm>
        </p:grpSpPr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3101" y="1207"/>
              <a:ext cx="6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061" y="1322"/>
              <a:ext cx="219" cy="67"/>
              <a:chOff x="2782" y="1577"/>
              <a:chExt cx="219" cy="67"/>
            </a:xfrm>
          </p:grpSpPr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2846" y="161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8" name="Oval 28"/>
              <p:cNvSpPr>
                <a:spLocks noChangeArrowheads="1"/>
              </p:cNvSpPr>
              <p:nvPr/>
            </p:nvSpPr>
            <p:spPr bwMode="auto">
              <a:xfrm>
                <a:off x="2937" y="1584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9" name="Oval 29"/>
              <p:cNvSpPr>
                <a:spLocks noChangeArrowheads="1"/>
              </p:cNvSpPr>
              <p:nvPr/>
            </p:nvSpPr>
            <p:spPr bwMode="auto">
              <a:xfrm>
                <a:off x="2782" y="1577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3243" y="1207"/>
              <a:ext cx="0" cy="1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25631" name="Picture 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1026"/>
              <a:ext cx="116" cy="1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28466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060575" y="237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419475" y="256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3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413375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4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32035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339975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6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5435600" y="3360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5435600" y="3284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7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7084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9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5940425" y="3500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8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403350" y="4508500"/>
            <a:ext cx="2438400" cy="366713"/>
            <a:chOff x="1461" y="2944"/>
            <a:chExt cx="1536" cy="231"/>
          </a:xfrm>
        </p:grpSpPr>
        <p:sp>
          <p:nvSpPr>
            <p:cNvPr id="25643" name="Text Box 43"/>
            <p:cNvSpPr txBox="1">
              <a:spLocks noChangeArrowheads="1"/>
            </p:cNvSpPr>
            <p:nvPr/>
          </p:nvSpPr>
          <p:spPr bwMode="auto">
            <a:xfrm>
              <a:off x="1461" y="294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Heap (     ) = {2,5,6,9 }</a:t>
              </a:r>
            </a:p>
          </p:txBody>
        </p:sp>
        <p:sp>
          <p:nvSpPr>
            <p:cNvPr id="25644" name="Line 44"/>
            <p:cNvSpPr>
              <a:spLocks noChangeShapeType="1"/>
            </p:cNvSpPr>
            <p:nvPr/>
          </p:nvSpPr>
          <p:spPr bwMode="auto">
            <a:xfrm flipH="1">
              <a:off x="2151" y="3067"/>
              <a:ext cx="13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982663" y="5373688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5648" name="Freeform 48"/>
          <p:cNvSpPr>
            <a:spLocks/>
          </p:cNvSpPr>
          <p:nvPr/>
        </p:nvSpPr>
        <p:spPr bwMode="auto">
          <a:xfrm>
            <a:off x="633413" y="5402263"/>
            <a:ext cx="300037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49" name="Freeform 49"/>
          <p:cNvSpPr>
            <a:spLocks/>
          </p:cNvSpPr>
          <p:nvPr/>
        </p:nvSpPr>
        <p:spPr bwMode="auto">
          <a:xfrm flipH="1">
            <a:off x="1403350" y="53879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H="1">
            <a:off x="117475" y="5502275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5651" name="Picture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981075"/>
            <a:ext cx="11445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52" name="Picture 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908050"/>
            <a:ext cx="33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429264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/>
              <a:t>Using Heap to Find Maximal </a:t>
            </a:r>
            <a:br>
              <a:rPr lang="en-US" altLang="zh-TW" sz="4000"/>
            </a:br>
            <a:r>
              <a:rPr lang="en-US" altLang="zh-TW" sz="4000"/>
              <a:t>For each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82663" y="5373688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633413" y="5402263"/>
            <a:ext cx="300037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 flipH="1">
            <a:off x="1403350" y="53879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117475" y="5502275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7164388" y="549275"/>
            <a:ext cx="10810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08050"/>
            <a:ext cx="430212" cy="503238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  <a:effectLst/>
        </p:spPr>
      </p:pic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1476375" y="2159000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60" name="Oval 12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62" name="Oval 14"/>
          <p:cNvSpPr>
            <a:spLocks noChangeArrowheads="1"/>
          </p:cNvSpPr>
          <p:nvPr/>
        </p:nvSpPr>
        <p:spPr bwMode="auto">
          <a:xfrm flipH="1">
            <a:off x="1403350" y="21336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2339975" y="23495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1692275" y="2565400"/>
            <a:ext cx="4318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2124075" y="2781300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3419475" y="29972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1908175" y="3141663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1692275" y="3357563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3419475" y="3500438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4643438" y="3716338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1692275" y="38608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63750" y="1628775"/>
            <a:ext cx="347663" cy="2663825"/>
            <a:chOff x="3061" y="1026"/>
            <a:chExt cx="219" cy="1678"/>
          </a:xfrm>
        </p:grpSpPr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3101" y="1207"/>
              <a:ext cx="6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061" y="1322"/>
              <a:ext cx="219" cy="67"/>
              <a:chOff x="2782" y="1577"/>
              <a:chExt cx="219" cy="67"/>
            </a:xfrm>
          </p:grpSpPr>
          <p:sp>
            <p:nvSpPr>
              <p:cNvPr id="27675" name="Line 27"/>
              <p:cNvSpPr>
                <a:spLocks noChangeShapeType="1"/>
              </p:cNvSpPr>
              <p:nvPr/>
            </p:nvSpPr>
            <p:spPr bwMode="auto">
              <a:xfrm>
                <a:off x="2846" y="161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7676" name="Oval 28"/>
              <p:cNvSpPr>
                <a:spLocks noChangeArrowheads="1"/>
              </p:cNvSpPr>
              <p:nvPr/>
            </p:nvSpPr>
            <p:spPr bwMode="auto">
              <a:xfrm>
                <a:off x="2937" y="1584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7677" name="Oval 29"/>
              <p:cNvSpPr>
                <a:spLocks noChangeArrowheads="1"/>
              </p:cNvSpPr>
              <p:nvPr/>
            </p:nvSpPr>
            <p:spPr bwMode="auto">
              <a:xfrm>
                <a:off x="2782" y="1577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243" y="1207"/>
              <a:ext cx="0" cy="1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27679" name="Picture 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1026"/>
              <a:ext cx="116" cy="1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28466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2060575" y="237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419475" y="256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3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5413375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4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32035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339975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6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5435600" y="3360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5435600" y="3284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7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37084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9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5940425" y="3500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8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403350" y="4508500"/>
            <a:ext cx="2438400" cy="366713"/>
            <a:chOff x="1461" y="2944"/>
            <a:chExt cx="1536" cy="231"/>
          </a:xfrm>
        </p:grpSpPr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1461" y="294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Heap (     ) = {3,5,6,9 }</a:t>
              </a:r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 flipH="1">
              <a:off x="2151" y="3067"/>
              <a:ext cx="13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27693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981075"/>
            <a:ext cx="11445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94" name="Picture 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908050"/>
            <a:ext cx="33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429264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/>
              <a:t>Using Heap to Find Maximal </a:t>
            </a:r>
            <a:br>
              <a:rPr lang="en-US" altLang="zh-TW" sz="4000"/>
            </a:br>
            <a:r>
              <a:rPr lang="en-US" altLang="zh-TW" sz="4000"/>
              <a:t>For each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82663" y="5084763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633413" y="5113338"/>
            <a:ext cx="300037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 flipH="1">
            <a:off x="1403350" y="5099050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117475" y="5213350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7164388" y="549275"/>
            <a:ext cx="10810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08050"/>
            <a:ext cx="430212" cy="503238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  <a:effectLst/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1476375" y="2159000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49463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4" name="Oval 12"/>
          <p:cNvSpPr>
            <a:spLocks noChangeArrowheads="1"/>
          </p:cNvSpPr>
          <p:nvPr/>
        </p:nvSpPr>
        <p:spPr bwMode="auto">
          <a:xfrm flipH="1">
            <a:off x="7589838" y="2127250"/>
            <a:ext cx="77787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2039938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6" name="Oval 14"/>
          <p:cNvSpPr>
            <a:spLocks noChangeArrowheads="1"/>
          </p:cNvSpPr>
          <p:nvPr/>
        </p:nvSpPr>
        <p:spPr bwMode="auto">
          <a:xfrm flipH="1">
            <a:off x="1403350" y="2133600"/>
            <a:ext cx="77788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339975" y="23495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1692275" y="2565400"/>
            <a:ext cx="4318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2124075" y="2781300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3419475" y="29972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1908175" y="3141663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1692275" y="3357563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3419475" y="3500438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>
            <a:off x="4643438" y="3716338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1692275" y="386080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79650" y="1628775"/>
            <a:ext cx="347663" cy="2663825"/>
            <a:chOff x="3061" y="1026"/>
            <a:chExt cx="219" cy="1678"/>
          </a:xfrm>
        </p:grpSpPr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3101" y="1207"/>
              <a:ext cx="6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061" y="1322"/>
              <a:ext cx="219" cy="67"/>
              <a:chOff x="2782" y="1577"/>
              <a:chExt cx="219" cy="67"/>
            </a:xfrm>
          </p:grpSpPr>
          <p:sp>
            <p:nvSpPr>
              <p:cNvPr id="28699" name="Line 27"/>
              <p:cNvSpPr>
                <a:spLocks noChangeShapeType="1"/>
              </p:cNvSpPr>
              <p:nvPr/>
            </p:nvSpPr>
            <p:spPr bwMode="auto">
              <a:xfrm>
                <a:off x="2846" y="161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8700" name="Oval 28"/>
              <p:cNvSpPr>
                <a:spLocks noChangeArrowheads="1"/>
              </p:cNvSpPr>
              <p:nvPr/>
            </p:nvSpPr>
            <p:spPr bwMode="auto">
              <a:xfrm>
                <a:off x="2937" y="1584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8701" name="Oval 29"/>
              <p:cNvSpPr>
                <a:spLocks noChangeArrowheads="1"/>
              </p:cNvSpPr>
              <p:nvPr/>
            </p:nvSpPr>
            <p:spPr bwMode="auto">
              <a:xfrm>
                <a:off x="2782" y="1577"/>
                <a:ext cx="64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3243" y="1207"/>
              <a:ext cx="0" cy="1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pic>
          <p:nvPicPr>
            <p:cNvPr id="28703" name="Picture 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1026"/>
              <a:ext cx="116" cy="1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428466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2060575" y="237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419475" y="256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3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413375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4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2035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2339975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6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5435600" y="3360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5435600" y="3284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7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37084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9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940425" y="3500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8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403350" y="4508500"/>
            <a:ext cx="2438400" cy="366713"/>
            <a:chOff x="1461" y="2944"/>
            <a:chExt cx="1536" cy="231"/>
          </a:xfrm>
        </p:grpSpPr>
        <p:sp>
          <p:nvSpPr>
            <p:cNvPr id="28715" name="Text Box 43"/>
            <p:cNvSpPr txBox="1">
              <a:spLocks noChangeArrowheads="1"/>
            </p:cNvSpPr>
            <p:nvPr/>
          </p:nvSpPr>
          <p:spPr bwMode="auto">
            <a:xfrm>
              <a:off x="1461" y="294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kern="1200" dirty="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Heap (     ) = {1,3,5,9 }</a:t>
              </a:r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 flipH="1">
              <a:off x="2151" y="3067"/>
              <a:ext cx="13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pic>
        <p:nvPicPr>
          <p:cNvPr id="28717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805488"/>
            <a:ext cx="1557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18" name="Picture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0700" y="5805488"/>
            <a:ext cx="1557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19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1788" y="5805488"/>
            <a:ext cx="295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20" name="Picture 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5876925"/>
            <a:ext cx="3000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21" name="AutoShape 49"/>
          <p:cNvSpPr>
            <a:spLocks noChangeArrowheads="1"/>
          </p:cNvSpPr>
          <p:nvPr/>
        </p:nvSpPr>
        <p:spPr bwMode="auto">
          <a:xfrm>
            <a:off x="3419475" y="5273675"/>
            <a:ext cx="2160588" cy="1584325"/>
          </a:xfrm>
          <a:prstGeom prst="irregularSeal1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28723" name="Picture 5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981075"/>
            <a:ext cx="11445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24" name="Picture 5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908050"/>
            <a:ext cx="33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4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5100651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[Algorithm] Step 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Construct virtual edges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71550" y="4751388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71550" y="523875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71550" y="581025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982663" y="632460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684213" y="4770438"/>
            <a:ext cx="184150" cy="2873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684213" y="5273675"/>
            <a:ext cx="184150" cy="2873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 flipH="1">
            <a:off x="1476375" y="4784725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 flipH="1">
            <a:off x="1403350" y="52736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622300" y="581183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633413" y="63531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 flipH="1">
            <a:off x="1476375" y="5849938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 flipH="1">
            <a:off x="1403350" y="633888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H="1">
            <a:off x="117475" y="5373688"/>
            <a:ext cx="36036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150813" y="4941888"/>
            <a:ext cx="360362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107950" y="5876925"/>
            <a:ext cx="3603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117475" y="6453188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V="1">
            <a:off x="1476375" y="2735263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3819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25725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20" name="Oval 28"/>
          <p:cNvSpPr>
            <a:spLocks noChangeArrowheads="1"/>
          </p:cNvSpPr>
          <p:nvPr/>
        </p:nvSpPr>
        <p:spPr bwMode="auto">
          <a:xfrm flipH="1">
            <a:off x="7589838" y="2703513"/>
            <a:ext cx="77787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3821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616200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22" name="Oval 30"/>
          <p:cNvSpPr>
            <a:spLocks noChangeArrowheads="1"/>
          </p:cNvSpPr>
          <p:nvPr/>
        </p:nvSpPr>
        <p:spPr bwMode="auto">
          <a:xfrm flipH="1">
            <a:off x="1403350" y="2709863"/>
            <a:ext cx="77788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H="1">
            <a:off x="1908175" y="2925763"/>
            <a:ext cx="1295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H="1">
            <a:off x="3203575" y="2925763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H="1">
            <a:off x="5219700" y="2925763"/>
            <a:ext cx="19446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H="1">
            <a:off x="2051050" y="3143250"/>
            <a:ext cx="13684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H="1">
            <a:off x="3419475" y="3143250"/>
            <a:ext cx="18002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H="1">
            <a:off x="5219700" y="3143250"/>
            <a:ext cx="18002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 flipH="1">
            <a:off x="1763713" y="3286125"/>
            <a:ext cx="20161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 flipH="1">
            <a:off x="3779838" y="3286125"/>
            <a:ext cx="504825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flipH="1">
            <a:off x="4284663" y="3286125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 flipH="1" flipV="1">
            <a:off x="2195513" y="3500438"/>
            <a:ext cx="1223962" cy="15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H="1">
            <a:off x="3419475" y="3502025"/>
            <a:ext cx="1296988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 flipH="1">
            <a:off x="4716463" y="3502025"/>
            <a:ext cx="21605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 flipH="1">
            <a:off x="2051050" y="3717925"/>
            <a:ext cx="13684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2" name="Line 50"/>
          <p:cNvSpPr>
            <a:spLocks noChangeShapeType="1"/>
          </p:cNvSpPr>
          <p:nvPr/>
        </p:nvSpPr>
        <p:spPr bwMode="auto">
          <a:xfrm flipH="1">
            <a:off x="3419475" y="3717925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 flipH="1">
            <a:off x="4716463" y="3717925"/>
            <a:ext cx="21605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4" name="Line 52"/>
          <p:cNvSpPr>
            <a:spLocks noChangeShapeType="1"/>
          </p:cNvSpPr>
          <p:nvPr/>
        </p:nvSpPr>
        <p:spPr bwMode="auto">
          <a:xfrm flipH="1">
            <a:off x="2484438" y="3933825"/>
            <a:ext cx="16557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 flipH="1">
            <a:off x="4140200" y="3933825"/>
            <a:ext cx="1296988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 flipH="1">
            <a:off x="5437188" y="3933825"/>
            <a:ext cx="10064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 flipH="1">
            <a:off x="2124075" y="4149725"/>
            <a:ext cx="1295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 flipH="1">
            <a:off x="3419475" y="4149725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49" name="Line 57"/>
          <p:cNvSpPr>
            <a:spLocks noChangeShapeType="1"/>
          </p:cNvSpPr>
          <p:nvPr/>
        </p:nvSpPr>
        <p:spPr bwMode="auto">
          <a:xfrm flipH="1">
            <a:off x="5435600" y="4149725"/>
            <a:ext cx="19446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 flipH="1">
            <a:off x="5508625" y="4437063"/>
            <a:ext cx="1295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 flipH="1">
            <a:off x="6804025" y="4437063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3852" name="Picture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040313"/>
            <a:ext cx="1557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53" name="AutoShape 61"/>
          <p:cNvSpPr>
            <a:spLocks noChangeArrowheads="1"/>
          </p:cNvSpPr>
          <p:nvPr/>
        </p:nvSpPr>
        <p:spPr bwMode="auto">
          <a:xfrm>
            <a:off x="6875463" y="4508500"/>
            <a:ext cx="2160587" cy="1584325"/>
          </a:xfrm>
          <a:prstGeom prst="irregularSeal1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55" name="Picture 1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4857760"/>
            <a:ext cx="306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8663" y="5303847"/>
            <a:ext cx="5067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1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8825" y="5810260"/>
            <a:ext cx="4819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6345247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[Algorithm] Step 2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Using 4 heap to find maximal virtual edges of the 4 cases for all              in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71550" y="4751388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71550" y="523875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71550" y="581025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982663" y="632460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684213" y="4770438"/>
            <a:ext cx="184150" cy="2873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684213" y="5273675"/>
            <a:ext cx="184150" cy="287338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 flipH="1">
            <a:off x="1476375" y="4784725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 flipH="1">
            <a:off x="1403350" y="52736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622300" y="581183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59" name="Freeform 19"/>
          <p:cNvSpPr>
            <a:spLocks/>
          </p:cNvSpPr>
          <p:nvPr/>
        </p:nvSpPr>
        <p:spPr bwMode="auto">
          <a:xfrm>
            <a:off x="633413" y="6353175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60" name="Freeform 20"/>
          <p:cNvSpPr>
            <a:spLocks/>
          </p:cNvSpPr>
          <p:nvPr/>
        </p:nvSpPr>
        <p:spPr bwMode="auto">
          <a:xfrm flipH="1">
            <a:off x="1476375" y="5849938"/>
            <a:ext cx="215900" cy="288925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61" name="Freeform 21"/>
          <p:cNvSpPr>
            <a:spLocks/>
          </p:cNvSpPr>
          <p:nvPr/>
        </p:nvSpPr>
        <p:spPr bwMode="auto">
          <a:xfrm flipH="1">
            <a:off x="1403350" y="6338888"/>
            <a:ext cx="300038" cy="2889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117475" y="5373688"/>
            <a:ext cx="36036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150813" y="4941888"/>
            <a:ext cx="360362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107950" y="5876925"/>
            <a:ext cx="3603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117475" y="6453188"/>
            <a:ext cx="3603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5900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217738"/>
            <a:ext cx="11445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901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650" y="2238375"/>
            <a:ext cx="1557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02" name="Line 62"/>
          <p:cNvSpPr>
            <a:spLocks noChangeShapeType="1"/>
          </p:cNvSpPr>
          <p:nvPr/>
        </p:nvSpPr>
        <p:spPr bwMode="auto">
          <a:xfrm flipV="1">
            <a:off x="1484313" y="2944813"/>
            <a:ext cx="613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5903" name="Picture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3950" y="2835275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04" name="Oval 64"/>
          <p:cNvSpPr>
            <a:spLocks noChangeArrowheads="1"/>
          </p:cNvSpPr>
          <p:nvPr/>
        </p:nvSpPr>
        <p:spPr bwMode="auto">
          <a:xfrm flipH="1">
            <a:off x="7589838" y="2913063"/>
            <a:ext cx="77787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5905" name="Picture 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2825750"/>
            <a:ext cx="279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06" name="Oval 66"/>
          <p:cNvSpPr>
            <a:spLocks noChangeArrowheads="1"/>
          </p:cNvSpPr>
          <p:nvPr/>
        </p:nvSpPr>
        <p:spPr bwMode="auto">
          <a:xfrm flipH="1">
            <a:off x="1411288" y="2919413"/>
            <a:ext cx="77787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07" name="Line 67"/>
          <p:cNvSpPr>
            <a:spLocks noChangeShapeType="1"/>
          </p:cNvSpPr>
          <p:nvPr/>
        </p:nvSpPr>
        <p:spPr bwMode="auto">
          <a:xfrm flipH="1">
            <a:off x="2347913" y="3135313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08" name="Line 68"/>
          <p:cNvSpPr>
            <a:spLocks noChangeShapeType="1"/>
          </p:cNvSpPr>
          <p:nvPr/>
        </p:nvSpPr>
        <p:spPr bwMode="auto">
          <a:xfrm flipH="1">
            <a:off x="1700213" y="3351213"/>
            <a:ext cx="4318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09" name="Line 69"/>
          <p:cNvSpPr>
            <a:spLocks noChangeShapeType="1"/>
          </p:cNvSpPr>
          <p:nvPr/>
        </p:nvSpPr>
        <p:spPr bwMode="auto">
          <a:xfrm flipH="1">
            <a:off x="2132013" y="3567113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10" name="Line 70"/>
          <p:cNvSpPr>
            <a:spLocks noChangeShapeType="1"/>
          </p:cNvSpPr>
          <p:nvPr/>
        </p:nvSpPr>
        <p:spPr bwMode="auto">
          <a:xfrm flipH="1">
            <a:off x="3427413" y="3783013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11" name="Line 71"/>
          <p:cNvSpPr>
            <a:spLocks noChangeShapeType="1"/>
          </p:cNvSpPr>
          <p:nvPr/>
        </p:nvSpPr>
        <p:spPr bwMode="auto">
          <a:xfrm flipH="1">
            <a:off x="1916113" y="3927475"/>
            <a:ext cx="12969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12" name="Line 72"/>
          <p:cNvSpPr>
            <a:spLocks noChangeShapeType="1"/>
          </p:cNvSpPr>
          <p:nvPr/>
        </p:nvSpPr>
        <p:spPr bwMode="auto">
          <a:xfrm flipH="1">
            <a:off x="1700213" y="4143375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13" name="Line 73"/>
          <p:cNvSpPr>
            <a:spLocks noChangeShapeType="1"/>
          </p:cNvSpPr>
          <p:nvPr/>
        </p:nvSpPr>
        <p:spPr bwMode="auto">
          <a:xfrm flipH="1">
            <a:off x="3427413" y="4286250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14" name="Line 74"/>
          <p:cNvSpPr>
            <a:spLocks noChangeShapeType="1"/>
          </p:cNvSpPr>
          <p:nvPr/>
        </p:nvSpPr>
        <p:spPr bwMode="auto">
          <a:xfrm flipH="1">
            <a:off x="4651375" y="4502150"/>
            <a:ext cx="129698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15" name="Line 75"/>
          <p:cNvSpPr>
            <a:spLocks noChangeShapeType="1"/>
          </p:cNvSpPr>
          <p:nvPr/>
        </p:nvSpPr>
        <p:spPr bwMode="auto">
          <a:xfrm flipH="1">
            <a:off x="1700213" y="4646613"/>
            <a:ext cx="20161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16" name="Text Box 76"/>
          <p:cNvSpPr txBox="1">
            <a:spLocks noChangeArrowheads="1"/>
          </p:cNvSpPr>
          <p:nvPr/>
        </p:nvSpPr>
        <p:spPr bwMode="auto">
          <a:xfrm>
            <a:off x="4292600" y="2919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35917" name="Text Box 77"/>
          <p:cNvSpPr txBox="1">
            <a:spLocks noChangeArrowheads="1"/>
          </p:cNvSpPr>
          <p:nvPr/>
        </p:nvSpPr>
        <p:spPr bwMode="auto">
          <a:xfrm>
            <a:off x="2068513" y="3159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35918" name="Text Box 78"/>
          <p:cNvSpPr txBox="1">
            <a:spLocks noChangeArrowheads="1"/>
          </p:cNvSpPr>
          <p:nvPr/>
        </p:nvSpPr>
        <p:spPr bwMode="auto">
          <a:xfrm>
            <a:off x="3427413" y="3351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3</a:t>
            </a:r>
          </a:p>
        </p:txBody>
      </p:sp>
      <p:sp>
        <p:nvSpPr>
          <p:cNvPr id="35919" name="Text Box 79"/>
          <p:cNvSpPr txBox="1">
            <a:spLocks noChangeArrowheads="1"/>
          </p:cNvSpPr>
          <p:nvPr/>
        </p:nvSpPr>
        <p:spPr bwMode="auto">
          <a:xfrm>
            <a:off x="5421313" y="356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4</a:t>
            </a:r>
          </a:p>
        </p:txBody>
      </p:sp>
      <p:sp>
        <p:nvSpPr>
          <p:cNvPr id="35920" name="Text Box 80"/>
          <p:cNvSpPr txBox="1">
            <a:spLocks noChangeArrowheads="1"/>
          </p:cNvSpPr>
          <p:nvPr/>
        </p:nvSpPr>
        <p:spPr bwMode="auto">
          <a:xfrm>
            <a:off x="3211513" y="3783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35921" name="Text Box 81"/>
          <p:cNvSpPr txBox="1">
            <a:spLocks noChangeArrowheads="1"/>
          </p:cNvSpPr>
          <p:nvPr/>
        </p:nvSpPr>
        <p:spPr bwMode="auto">
          <a:xfrm>
            <a:off x="2347913" y="3927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6</a:t>
            </a:r>
          </a:p>
        </p:txBody>
      </p:sp>
      <p:sp>
        <p:nvSpPr>
          <p:cNvPr id="35922" name="Text Box 82"/>
          <p:cNvSpPr txBox="1">
            <a:spLocks noChangeArrowheads="1"/>
          </p:cNvSpPr>
          <p:nvPr/>
        </p:nvSpPr>
        <p:spPr bwMode="auto">
          <a:xfrm>
            <a:off x="5443538" y="4146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5923" name="Text Box 83"/>
          <p:cNvSpPr txBox="1">
            <a:spLocks noChangeArrowheads="1"/>
          </p:cNvSpPr>
          <p:nvPr/>
        </p:nvSpPr>
        <p:spPr bwMode="auto">
          <a:xfrm>
            <a:off x="5443538" y="4070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7</a:t>
            </a:r>
          </a:p>
        </p:txBody>
      </p:sp>
      <p:sp>
        <p:nvSpPr>
          <p:cNvPr id="35924" name="Text Box 84"/>
          <p:cNvSpPr txBox="1">
            <a:spLocks noChangeArrowheads="1"/>
          </p:cNvSpPr>
          <p:nvPr/>
        </p:nvSpPr>
        <p:spPr bwMode="auto">
          <a:xfrm>
            <a:off x="3716338" y="4502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9</a:t>
            </a:r>
          </a:p>
        </p:txBody>
      </p:sp>
      <p:sp>
        <p:nvSpPr>
          <p:cNvPr id="35925" name="Text Box 85"/>
          <p:cNvSpPr txBox="1">
            <a:spLocks noChangeArrowheads="1"/>
          </p:cNvSpPr>
          <p:nvPr/>
        </p:nvSpPr>
        <p:spPr bwMode="auto">
          <a:xfrm>
            <a:off x="5948363" y="42862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8</a:t>
            </a:r>
          </a:p>
        </p:txBody>
      </p:sp>
      <p:sp>
        <p:nvSpPr>
          <p:cNvPr id="35927" name="Line 87"/>
          <p:cNvSpPr>
            <a:spLocks noChangeShapeType="1"/>
          </p:cNvSpPr>
          <p:nvPr/>
        </p:nvSpPr>
        <p:spPr bwMode="auto">
          <a:xfrm flipH="1">
            <a:off x="2339975" y="2708275"/>
            <a:ext cx="3175" cy="19446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2279650" y="2890838"/>
            <a:ext cx="347663" cy="106362"/>
            <a:chOff x="2782" y="1577"/>
            <a:chExt cx="219" cy="67"/>
          </a:xfrm>
        </p:grpSpPr>
        <p:sp>
          <p:nvSpPr>
            <p:cNvPr id="35929" name="Line 89"/>
            <p:cNvSpPr>
              <a:spLocks noChangeShapeType="1"/>
            </p:cNvSpPr>
            <p:nvPr/>
          </p:nvSpPr>
          <p:spPr bwMode="auto">
            <a:xfrm>
              <a:off x="2846" y="1613"/>
              <a:ext cx="91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5930" name="Oval 90"/>
            <p:cNvSpPr>
              <a:spLocks noChangeArrowheads="1"/>
            </p:cNvSpPr>
            <p:nvPr/>
          </p:nvSpPr>
          <p:spPr bwMode="auto">
            <a:xfrm>
              <a:off x="2937" y="1584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5931" name="Oval 91"/>
            <p:cNvSpPr>
              <a:spLocks noChangeArrowheads="1"/>
            </p:cNvSpPr>
            <p:nvPr/>
          </p:nvSpPr>
          <p:spPr bwMode="auto">
            <a:xfrm>
              <a:off x="2782" y="1577"/>
              <a:ext cx="6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35932" name="Line 92"/>
          <p:cNvSpPr>
            <a:spLocks noChangeShapeType="1"/>
          </p:cNvSpPr>
          <p:nvPr/>
        </p:nvSpPr>
        <p:spPr bwMode="auto">
          <a:xfrm flipH="1">
            <a:off x="2555875" y="2708275"/>
            <a:ext cx="12700" cy="19446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5933" name="Picture 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2675" y="2636838"/>
            <a:ext cx="184150" cy="215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5934" name="Picture 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40313"/>
            <a:ext cx="1557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35" name="AutoShape 95"/>
          <p:cNvSpPr>
            <a:spLocks noChangeArrowheads="1"/>
          </p:cNvSpPr>
          <p:nvPr/>
        </p:nvSpPr>
        <p:spPr bwMode="auto">
          <a:xfrm>
            <a:off x="6875463" y="4508500"/>
            <a:ext cx="2160587" cy="1584325"/>
          </a:xfrm>
          <a:prstGeom prst="irregularSeal1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5936" name="Picture 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276475"/>
            <a:ext cx="307975" cy="360363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  <a:effectLst/>
        </p:spPr>
      </p:pic>
      <p:pic>
        <p:nvPicPr>
          <p:cNvPr id="35937" name="Picture 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133600"/>
            <a:ext cx="338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827610"/>
            <a:ext cx="306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98663" y="5273697"/>
            <a:ext cx="5067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14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28825" y="5780110"/>
            <a:ext cx="4819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14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06613" y="6315097"/>
            <a:ext cx="67135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Best Swap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fails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Many edges can connect 2 disconnect parts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Best swap edge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Resulting tree with minimum diameter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All Best Swap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Find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286000" y="5000636"/>
          <a:ext cx="1587500" cy="508000"/>
        </p:xfrm>
        <a:graphic>
          <a:graphicData uri="http://schemas.openxmlformats.org/presentationml/2006/ole">
            <p:oleObj spid="_x0000_s16386" name="Equation" r:id="rId3" imgW="6350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	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4400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95288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[Algorithm] Step 3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306513" y="2709863"/>
            <a:ext cx="35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306513" y="3132138"/>
            <a:ext cx="35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306513" y="3624263"/>
            <a:ext cx="35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14450" y="4068763"/>
            <a:ext cx="35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rPr>
              <a:t>+</a:t>
            </a:r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1038225" y="2725738"/>
            <a:ext cx="171450" cy="24923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1038225" y="3160713"/>
            <a:ext cx="171450" cy="24923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 flipH="1">
            <a:off x="1774825" y="2738438"/>
            <a:ext cx="201613" cy="24923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 flipH="1">
            <a:off x="1708150" y="3160713"/>
            <a:ext cx="277813" cy="2508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981075" y="3625850"/>
            <a:ext cx="279400" cy="250825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82" name="Freeform 18"/>
          <p:cNvSpPr>
            <a:spLocks/>
          </p:cNvSpPr>
          <p:nvPr/>
        </p:nvSpPr>
        <p:spPr bwMode="auto">
          <a:xfrm>
            <a:off x="992188" y="4094163"/>
            <a:ext cx="277812" cy="249237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83" name="Freeform 19"/>
          <p:cNvSpPr>
            <a:spLocks/>
          </p:cNvSpPr>
          <p:nvPr/>
        </p:nvSpPr>
        <p:spPr bwMode="auto">
          <a:xfrm flipH="1">
            <a:off x="1774825" y="3659188"/>
            <a:ext cx="201613" cy="249237"/>
          </a:xfrm>
          <a:custGeom>
            <a:avLst/>
            <a:gdLst/>
            <a:ahLst/>
            <a:cxnLst>
              <a:cxn ang="0">
                <a:pos x="453" y="817"/>
              </a:cxn>
              <a:cxn ang="0">
                <a:pos x="453" y="136"/>
              </a:cxn>
              <a:cxn ang="0">
                <a:pos x="0" y="0"/>
              </a:cxn>
            </a:cxnLst>
            <a:rect l="0" t="0" r="r" b="b"/>
            <a:pathLst>
              <a:path w="528" h="817">
                <a:moveTo>
                  <a:pt x="453" y="817"/>
                </a:moveTo>
                <a:cubicBezTo>
                  <a:pt x="490" y="544"/>
                  <a:pt x="528" y="272"/>
                  <a:pt x="453" y="136"/>
                </a:cubicBezTo>
                <a:cubicBezTo>
                  <a:pt x="378" y="0"/>
                  <a:pt x="189" y="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 flipH="1">
            <a:off x="1708150" y="4081463"/>
            <a:ext cx="277813" cy="249237"/>
          </a:xfrm>
          <a:custGeom>
            <a:avLst/>
            <a:gdLst/>
            <a:ahLst/>
            <a:cxnLst>
              <a:cxn ang="0">
                <a:pos x="98" y="786"/>
              </a:cxn>
              <a:cxn ang="0">
                <a:pos x="53" y="106"/>
              </a:cxn>
              <a:cxn ang="0">
                <a:pos x="416" y="151"/>
              </a:cxn>
              <a:cxn ang="0">
                <a:pos x="688" y="786"/>
              </a:cxn>
            </a:cxnLst>
            <a:rect l="0" t="0" r="r" b="b"/>
            <a:pathLst>
              <a:path w="688" h="786">
                <a:moveTo>
                  <a:pt x="98" y="786"/>
                </a:moveTo>
                <a:cubicBezTo>
                  <a:pt x="49" y="499"/>
                  <a:pt x="0" y="212"/>
                  <a:pt x="53" y="106"/>
                </a:cubicBezTo>
                <a:cubicBezTo>
                  <a:pt x="106" y="0"/>
                  <a:pt x="310" y="38"/>
                  <a:pt x="416" y="151"/>
                </a:cubicBezTo>
                <a:cubicBezTo>
                  <a:pt x="522" y="264"/>
                  <a:pt x="605" y="525"/>
                  <a:pt x="688" y="78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781300"/>
            <a:ext cx="28511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0600" y="3140075"/>
            <a:ext cx="47117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9175" y="3578225"/>
            <a:ext cx="448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0613" y="4040188"/>
            <a:ext cx="62436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3429000"/>
            <a:ext cx="595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513" y="2684463"/>
            <a:ext cx="609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91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100" y="3141663"/>
            <a:ext cx="609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92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100" y="3646488"/>
            <a:ext cx="609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93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100" y="4052888"/>
            <a:ext cx="609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95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3525" y="3411538"/>
            <a:ext cx="504825" cy="23495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7164388" y="3429000"/>
            <a:ext cx="53340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7854950" y="3424238"/>
            <a:ext cx="53340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7091363" y="3213100"/>
            <a:ext cx="1512887" cy="576263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68313" y="4557713"/>
            <a:ext cx="8413750" cy="1966912"/>
            <a:chOff x="392" y="2449"/>
            <a:chExt cx="5300" cy="1239"/>
          </a:xfrm>
        </p:grpSpPr>
        <p:sp>
          <p:nvSpPr>
            <p:cNvPr id="36901" name="Text Box 37"/>
            <p:cNvSpPr txBox="1">
              <a:spLocks noChangeArrowheads="1"/>
            </p:cNvSpPr>
            <p:nvPr/>
          </p:nvSpPr>
          <p:spPr bwMode="auto">
            <a:xfrm>
              <a:off x="612" y="2466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>
              <a:off x="612" y="277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6903" name="Text Box 39"/>
            <p:cNvSpPr txBox="1">
              <a:spLocks noChangeArrowheads="1"/>
            </p:cNvSpPr>
            <p:nvPr/>
          </p:nvSpPr>
          <p:spPr bwMode="auto">
            <a:xfrm>
              <a:off x="612" y="313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sp>
          <p:nvSpPr>
            <p:cNvPr id="36904" name="Text Box 40"/>
            <p:cNvSpPr txBox="1">
              <a:spLocks noChangeArrowheads="1"/>
            </p:cNvSpPr>
            <p:nvPr/>
          </p:nvSpPr>
          <p:spPr bwMode="auto">
            <a:xfrm>
              <a:off x="619" y="3457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kern="1200">
                  <a:solidFill>
                    <a:srgbClr val="000000"/>
                  </a:solidFill>
                  <a:latin typeface="Arial" charset="0"/>
                  <a:ea typeface="新細明體" charset="-120"/>
                  <a:cs typeface="+mn-cs"/>
                </a:rPr>
                <a:t>+</a:t>
              </a:r>
            </a:p>
          </p:txBody>
        </p:sp>
        <p:pic>
          <p:nvPicPr>
            <p:cNvPr id="36905" name="Picture 4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08" y="2449"/>
              <a:ext cx="176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906" name="Picture 4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23" y="2823"/>
              <a:ext cx="316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907" name="Picture 4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40" y="3168"/>
              <a:ext cx="31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908" name="Picture 4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53" y="3489"/>
              <a:ext cx="443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909" name="Freeform 45"/>
            <p:cNvSpPr>
              <a:spLocks/>
            </p:cNvSpPr>
            <p:nvPr/>
          </p:nvSpPr>
          <p:spPr bwMode="auto">
            <a:xfrm>
              <a:off x="431" y="2478"/>
              <a:ext cx="116" cy="181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6910" name="Freeform 46"/>
            <p:cNvSpPr>
              <a:spLocks/>
            </p:cNvSpPr>
            <p:nvPr/>
          </p:nvSpPr>
          <p:spPr bwMode="auto">
            <a:xfrm>
              <a:off x="431" y="2795"/>
              <a:ext cx="116" cy="181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6911" name="Freeform 47"/>
            <p:cNvSpPr>
              <a:spLocks/>
            </p:cNvSpPr>
            <p:nvPr/>
          </p:nvSpPr>
          <p:spPr bwMode="auto">
            <a:xfrm flipH="1">
              <a:off x="930" y="2487"/>
              <a:ext cx="136" cy="182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6912" name="Freeform 48"/>
            <p:cNvSpPr>
              <a:spLocks/>
            </p:cNvSpPr>
            <p:nvPr/>
          </p:nvSpPr>
          <p:spPr bwMode="auto">
            <a:xfrm flipH="1">
              <a:off x="884" y="2795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9933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6913" name="Freeform 49"/>
            <p:cNvSpPr>
              <a:spLocks/>
            </p:cNvSpPr>
            <p:nvPr/>
          </p:nvSpPr>
          <p:spPr bwMode="auto">
            <a:xfrm>
              <a:off x="392" y="3134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6914" name="Freeform 50"/>
            <p:cNvSpPr>
              <a:spLocks/>
            </p:cNvSpPr>
            <p:nvPr/>
          </p:nvSpPr>
          <p:spPr bwMode="auto">
            <a:xfrm>
              <a:off x="399" y="3475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6915" name="Freeform 51"/>
            <p:cNvSpPr>
              <a:spLocks/>
            </p:cNvSpPr>
            <p:nvPr/>
          </p:nvSpPr>
          <p:spPr bwMode="auto">
            <a:xfrm flipH="1">
              <a:off x="930" y="3158"/>
              <a:ext cx="136" cy="182"/>
            </a:xfrm>
            <a:custGeom>
              <a:avLst/>
              <a:gdLst/>
              <a:ahLst/>
              <a:cxnLst>
                <a:cxn ang="0">
                  <a:pos x="453" y="817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528" h="817">
                  <a:moveTo>
                    <a:pt x="453" y="817"/>
                  </a:moveTo>
                  <a:cubicBezTo>
                    <a:pt x="490" y="544"/>
                    <a:pt x="528" y="272"/>
                    <a:pt x="453" y="136"/>
                  </a:cubicBezTo>
                  <a:cubicBezTo>
                    <a:pt x="378" y="0"/>
                    <a:pt x="189" y="0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6916" name="Freeform 52"/>
            <p:cNvSpPr>
              <a:spLocks/>
            </p:cNvSpPr>
            <p:nvPr/>
          </p:nvSpPr>
          <p:spPr bwMode="auto">
            <a:xfrm flipH="1">
              <a:off x="884" y="3466"/>
              <a:ext cx="189" cy="182"/>
            </a:xfrm>
            <a:custGeom>
              <a:avLst/>
              <a:gdLst/>
              <a:ahLst/>
              <a:cxnLst>
                <a:cxn ang="0">
                  <a:pos x="98" y="786"/>
                </a:cxn>
                <a:cxn ang="0">
                  <a:pos x="53" y="106"/>
                </a:cxn>
                <a:cxn ang="0">
                  <a:pos x="416" y="151"/>
                </a:cxn>
                <a:cxn ang="0">
                  <a:pos x="688" y="786"/>
                </a:cxn>
              </a:cxnLst>
              <a:rect l="0" t="0" r="r" b="b"/>
              <a:pathLst>
                <a:path w="688" h="786">
                  <a:moveTo>
                    <a:pt x="98" y="786"/>
                  </a:moveTo>
                  <a:cubicBezTo>
                    <a:pt x="49" y="499"/>
                    <a:pt x="0" y="212"/>
                    <a:pt x="53" y="106"/>
                  </a:cubicBezTo>
                  <a:cubicBezTo>
                    <a:pt x="106" y="0"/>
                    <a:pt x="310" y="38"/>
                    <a:pt x="416" y="151"/>
                  </a:cubicBezTo>
                  <a:cubicBezTo>
                    <a:pt x="522" y="264"/>
                    <a:pt x="605" y="525"/>
                    <a:pt x="688" y="786"/>
                  </a:cubicBezTo>
                </a:path>
              </a:pathLst>
            </a:custGeom>
            <a:noFill/>
            <a:ln w="38100" cmpd="sng">
              <a:solidFill>
                <a:srgbClr val="9933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36917" name="AutoShape 53"/>
          <p:cNvSpPr>
            <a:spLocks noChangeArrowheads="1"/>
          </p:cNvSpPr>
          <p:nvPr/>
        </p:nvSpPr>
        <p:spPr bwMode="auto">
          <a:xfrm>
            <a:off x="6588125" y="4292600"/>
            <a:ext cx="2160588" cy="1584325"/>
          </a:xfrm>
          <a:prstGeom prst="irregularSeal1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kern="1200">
              <a:solidFill>
                <a:srgbClr val="000000"/>
              </a:solidFill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6918" name="Picture 5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23125" y="4864100"/>
            <a:ext cx="7334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919" name="Rectangle 5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/>
              <a:t>Compare the 4 virtual edge of each </a:t>
            </a:r>
          </a:p>
        </p:txBody>
      </p:sp>
      <p:pic>
        <p:nvPicPr>
          <p:cNvPr id="36921" name="Picture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15100" y="1712913"/>
            <a:ext cx="11445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22" name="Picture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27763" y="1628775"/>
            <a:ext cx="33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Failing on non-diameter edges 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陳學毅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/>
              <a:t>鄒承孝</a:t>
            </a:r>
            <a:endParaRPr lang="en-US" altLang="zh-TW" dirty="0" smtClean="0"/>
          </a:p>
          <a:p>
            <a:r>
              <a:rPr lang="zh-TW" altLang="en-US" dirty="0" smtClean="0"/>
              <a:t>沈 定</a:t>
            </a:r>
            <a:endParaRPr lang="en-US" altLang="zh-TW" dirty="0" smtClean="0"/>
          </a:p>
          <a:p>
            <a:r>
              <a:rPr lang="zh-TW" altLang="en-US" dirty="0" smtClean="0"/>
              <a:t>徐國鐘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Swap Edges for Failing Non-diameter Edges</a:t>
            </a:r>
            <a:endParaRPr lang="zh-TW" altLang="en-US" dirty="0"/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Choose a vertex </a:t>
            </a:r>
            <a:r>
              <a:rPr lang="en-US" altLang="zh-TW" i="1" dirty="0" smtClean="0">
                <a:latin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</a:rPr>
              <a:t> in the diameter of 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 as root of 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We first consider the swap edge which is a </a:t>
            </a:r>
            <a:r>
              <a:rPr lang="en-US" altLang="zh-TW" dirty="0" err="1" smtClean="0">
                <a:latin typeface="Times New Roman" pitchFamily="18" charset="0"/>
              </a:rPr>
              <a:t>backedge</a:t>
            </a:r>
            <a:r>
              <a:rPr lang="en-US" altLang="zh-TW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let </a:t>
            </a:r>
            <a:r>
              <a:rPr lang="en-US" altLang="zh-TW" i="1" dirty="0" smtClean="0">
                <a:latin typeface="Times New Roman" pitchFamily="18" charset="0"/>
              </a:rPr>
              <a:t>f = 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u, v</a:t>
            </a:r>
            <a:r>
              <a:rPr lang="en-US" altLang="zh-TW" dirty="0" smtClean="0">
                <a:latin typeface="Times New Roman" pitchFamily="18" charset="0"/>
              </a:rPr>
              <a:t>) be an edge not in tree 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</a:rPr>
              <a:t>s.t</a:t>
            </a:r>
            <a:r>
              <a:rPr lang="en-US" altLang="zh-TW" dirty="0" smtClean="0">
                <a:latin typeface="Times New Roman" pitchFamily="18" charset="0"/>
              </a:rPr>
              <a:t>. u is a descendant of </a:t>
            </a:r>
            <a:r>
              <a:rPr lang="en-US" altLang="zh-TW" i="1" dirty="0" smtClean="0">
                <a:latin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</a:rPr>
              <a:t> in 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We called such edge </a:t>
            </a:r>
            <a:r>
              <a:rPr lang="en-US" altLang="zh-TW" i="1" dirty="0" smtClean="0">
                <a:latin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</a:rPr>
              <a:t> as a </a:t>
            </a:r>
            <a:r>
              <a:rPr lang="en-US" altLang="zh-TW" dirty="0" err="1" smtClean="0">
                <a:latin typeface="Times New Roman" pitchFamily="18" charset="0"/>
              </a:rPr>
              <a:t>backedge</a:t>
            </a:r>
            <a:r>
              <a:rPr lang="en-US" altLang="zh-TW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Hence, </a:t>
            </a:r>
            <a:r>
              <a:rPr lang="en-US" altLang="zh-TW" i="1" dirty="0" smtClean="0">
                <a:latin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</a:rPr>
              <a:t> could be the backup edge for each edge on the path from </a:t>
            </a:r>
            <a:r>
              <a:rPr lang="en-US" altLang="zh-TW" i="1" dirty="0" smtClean="0">
                <a:latin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</a:rPr>
              <a:t> to u in 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.</a:t>
            </a:r>
            <a:endParaRPr lang="en-US" altLang="zh-TW" dirty="0" smtClean="0">
              <a:latin typeface="Euclid Math One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/>
              <a:t>Backedge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f = 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u, v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Let the path in 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 from </a:t>
            </a:r>
            <a:r>
              <a:rPr lang="en-US" altLang="zh-TW" i="1" dirty="0" smtClean="0">
                <a:latin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</a:rPr>
              <a:t> to </a:t>
            </a:r>
            <a:r>
              <a:rPr lang="en-US" altLang="zh-TW" i="1" dirty="0" smtClean="0">
                <a:latin typeface="Times New Roman" pitchFamily="18" charset="0"/>
              </a:rPr>
              <a:t>u</a:t>
            </a:r>
            <a:r>
              <a:rPr lang="en-US" altLang="zh-TW" dirty="0" smtClean="0">
                <a:latin typeface="Times New Roman" pitchFamily="18" charset="0"/>
              </a:rPr>
              <a:t> is (</a:t>
            </a:r>
            <a:r>
              <a:rPr lang="en-US" altLang="zh-TW" i="1" dirty="0" smtClean="0">
                <a:latin typeface="Times New Roman" pitchFamily="18" charset="0"/>
              </a:rPr>
              <a:t>e</a:t>
            </a:r>
            <a:r>
              <a:rPr lang="en-US" altLang="zh-TW" i="1" baseline="-25000" dirty="0" smtClean="0">
                <a:latin typeface="Times New Roman" pitchFamily="18" charset="0"/>
              </a:rPr>
              <a:t>1</a:t>
            </a:r>
            <a:r>
              <a:rPr lang="en-US" altLang="zh-TW" i="1" dirty="0" smtClean="0">
                <a:latin typeface="Times New Roman" pitchFamily="18" charset="0"/>
              </a:rPr>
              <a:t>, … , </a:t>
            </a:r>
            <a:r>
              <a:rPr lang="en-US" altLang="zh-TW" i="1" dirty="0" err="1" smtClean="0">
                <a:latin typeface="Times New Roman" pitchFamily="18" charset="0"/>
              </a:rPr>
              <a:t>e</a:t>
            </a:r>
            <a:r>
              <a:rPr lang="en-US" altLang="zh-TW" i="1" baseline="-25000" dirty="0" err="1" smtClean="0">
                <a:latin typeface="Times New Roman" pitchFamily="18" charset="0"/>
              </a:rPr>
              <a:t>k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Assume </a:t>
            </a:r>
            <a:r>
              <a:rPr lang="en-US" altLang="zh-TW" i="1" dirty="0" err="1" smtClean="0">
                <a:latin typeface="Times New Roman" pitchFamily="18" charset="0"/>
              </a:rPr>
              <a:t>e</a:t>
            </a:r>
            <a:r>
              <a:rPr lang="en-US" altLang="zh-TW" i="1" baseline="-25000" dirty="0" err="1" smtClean="0">
                <a:latin typeface="Times New Roman" pitchFamily="18" charset="0"/>
              </a:rPr>
              <a:t>i</a:t>
            </a:r>
            <a:r>
              <a:rPr lang="en-US" altLang="zh-TW" dirty="0" smtClean="0">
                <a:latin typeface="Times New Roman" pitchFamily="18" charset="0"/>
              </a:rPr>
              <a:t> is the failing edge.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The part with </a:t>
            </a:r>
            <a:r>
              <a:rPr lang="en-US" altLang="zh-TW" i="1" dirty="0" smtClean="0">
                <a:latin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</a:rPr>
              <a:t> will also contain 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). </a:t>
            </a:r>
            <a:br>
              <a:rPr lang="en-US" altLang="zh-TW" dirty="0" smtClean="0">
                <a:latin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</a:rPr>
              <a:t>Hence </a:t>
            </a:r>
            <a:r>
              <a:rPr lang="en-US" altLang="zh-TW" dirty="0" smtClean="0">
                <a:latin typeface="Euclid Math One" pitchFamily="18" charset="2"/>
              </a:rPr>
              <a:t>L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T-</a:t>
            </a:r>
            <a:r>
              <a:rPr lang="en-US" altLang="zh-TW" i="1" dirty="0" err="1" smtClean="0">
                <a:latin typeface="Times New Roman" pitchFamily="18" charset="0"/>
              </a:rPr>
              <a:t>e</a:t>
            </a:r>
            <a:r>
              <a:rPr lang="en-US" altLang="zh-TW" i="1" baseline="-25000" dirty="0" err="1" smtClean="0">
                <a:latin typeface="Times New Roman" pitchFamily="18" charset="0"/>
              </a:rPr>
              <a:t>i</a:t>
            </a:r>
            <a:r>
              <a:rPr lang="en-US" altLang="zh-TW" i="1" dirty="0" err="1" smtClean="0">
                <a:latin typeface="Times New Roman" pitchFamily="18" charset="0"/>
              </a:rPr>
              <a:t>,v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</a:rPr>
              <a:t> = </a:t>
            </a:r>
            <a:r>
              <a:rPr lang="en-US" altLang="zh-TW" dirty="0" smtClean="0">
                <a:latin typeface="Euclid Math One" pitchFamily="18" charset="2"/>
              </a:rPr>
              <a:t>L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</a:rPr>
              <a:t>T,v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zh-TW" dirty="0" smtClean="0">
              <a:latin typeface="Times New Roman" pitchFamily="18" charset="0"/>
            </a:endParaRPr>
          </a:p>
          <a:p>
            <a:pPr eaLnBrk="1" hangingPunct="1"/>
            <a:endParaRPr lang="zh-TW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Midpoint Edge</a:t>
            </a:r>
            <a:endParaRPr lang="zh-TW" altLang="en-US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</a:rPr>
              <a:t>Midpoint is on the 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i="1" dirty="0" smtClean="0">
                <a:latin typeface="Times New Roman" pitchFamily="18" charset="0"/>
              </a:rPr>
              <a:t>(T)</a:t>
            </a:r>
            <a:r>
              <a:rPr lang="en-US" altLang="zh-TW" dirty="0" smtClean="0">
                <a:latin typeface="Times New Roman" pitchFamily="18" charset="0"/>
              </a:rPr>
              <a:t> such that midpoint has  equal length to the two endpoint of 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i="1" dirty="0" smtClean="0">
                <a:latin typeface="Times New Roman" pitchFamily="18" charset="0"/>
              </a:rPr>
              <a:t>(T)</a:t>
            </a:r>
            <a:r>
              <a:rPr lang="en-US" altLang="zh-TW" dirty="0" smtClean="0">
                <a:latin typeface="Times New Roman" pitchFamily="18" charset="0"/>
              </a:rPr>
              <a:t>. (mid point may lie on an edge)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</a:rPr>
              <a:t>The edge contains midpoint is called midpoint edge. (if there may be more than one midpoint edge, any of them can be chosen)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</a:rPr>
              <a:t>By </a:t>
            </a:r>
            <a:r>
              <a:rPr lang="en-US" altLang="zh-TW" i="1" dirty="0" smtClean="0">
                <a:latin typeface="Times New Roman" pitchFamily="18" charset="0"/>
              </a:rPr>
              <a:t>Lemma 2</a:t>
            </a:r>
            <a:r>
              <a:rPr lang="en-US" altLang="zh-TW" dirty="0" smtClean="0">
                <a:latin typeface="Times New Roman" pitchFamily="18" charset="0"/>
              </a:rPr>
              <a:t>, for any vertex </a:t>
            </a:r>
            <a:r>
              <a:rPr lang="en-US" altLang="zh-TW" i="1" dirty="0" smtClean="0">
                <a:latin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</a:rPr>
              <a:t>, the longest path start on one side of the midpoint edge and go to the opposite end of the diameter.</a:t>
            </a:r>
          </a:p>
          <a:p>
            <a:pPr eaLnBrk="1" hangingPunct="1">
              <a:lnSpc>
                <a:spcPct val="90000"/>
              </a:lnSpc>
            </a:pPr>
            <a:endParaRPr lang="zh-TW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 some failing edge </a:t>
            </a:r>
            <a:r>
              <a:rPr lang="en-US" altLang="zh-TW" i="1" smtClean="0"/>
              <a:t>e</a:t>
            </a:r>
            <a:endParaRPr lang="zh-TW" altLang="en-US" i="1" smtClean="0"/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Let </a:t>
            </a:r>
            <a:r>
              <a:rPr lang="en-US" altLang="zh-TW" i="1" dirty="0" smtClean="0">
                <a:latin typeface="Times New Roman" pitchFamily="18" charset="0"/>
              </a:rPr>
              <a:t>e = 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p(x),x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</a:rPr>
              <a:t>, f = 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</a:rPr>
              <a:t>u,v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Let (</a:t>
            </a:r>
            <a:r>
              <a:rPr lang="en-US" altLang="zh-TW" i="1" dirty="0" smtClean="0">
                <a:latin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</a:rPr>
              <a:t>,h</a:t>
            </a:r>
            <a:r>
              <a:rPr lang="en-US" altLang="zh-TW" dirty="0" smtClean="0">
                <a:latin typeface="Times New Roman" pitchFamily="18" charset="0"/>
              </a:rPr>
              <a:t>) be the midpoint edge in </a:t>
            </a:r>
            <a:r>
              <a:rPr lang="en-US" altLang="zh-TW" i="1" dirty="0" err="1" smtClean="0">
                <a:latin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</a:rPr>
              <a:t>x</a:t>
            </a:r>
            <a:endParaRPr lang="en-US" altLang="zh-TW" i="1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By </a:t>
            </a:r>
            <a:r>
              <a:rPr lang="en-US" altLang="zh-TW" i="1" dirty="0" smtClean="0">
                <a:latin typeface="Times New Roman" pitchFamily="18" charset="0"/>
              </a:rPr>
              <a:t>Lemma 2</a:t>
            </a:r>
            <a:r>
              <a:rPr lang="en-US" altLang="zh-TW" dirty="0" smtClean="0">
                <a:latin typeface="Times New Roman" pitchFamily="18" charset="0"/>
              </a:rPr>
              <a:t>, all longest path in </a:t>
            </a:r>
            <a:r>
              <a:rPr lang="en-US" altLang="zh-TW" i="1" dirty="0" err="1" smtClean="0">
                <a:latin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</a:rPr>
              <a:t> will contains (</a:t>
            </a:r>
            <a:r>
              <a:rPr lang="en-US" altLang="zh-TW" i="1" dirty="0" smtClean="0">
                <a:latin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</a:rPr>
              <a:t>, h</a:t>
            </a:r>
            <a:r>
              <a:rPr lang="en-US" altLang="zh-TW" dirty="0" smtClean="0">
                <a:latin typeface="Times New Roman" pitchFamily="18" charset="0"/>
              </a:rPr>
              <a:t>).</a:t>
            </a:r>
          </a:p>
          <a:p>
            <a:pPr eaLnBrk="1" hangingPunct="1"/>
            <a:endParaRPr lang="zh-TW" altLang="en-US" dirty="0" smtClean="0">
              <a:latin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3286125"/>
            <a:ext cx="45624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Swap edge e by </a:t>
            </a:r>
            <a:r>
              <a:rPr lang="en-US" altLang="zh-TW" i="1" smtClean="0"/>
              <a:t>f</a:t>
            </a:r>
            <a:endParaRPr lang="zh-TW" altLang="en-US" i="1" smtClean="0"/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In the same part with </a:t>
            </a:r>
            <a:r>
              <a:rPr lang="en-US" altLang="zh-TW" i="1" dirty="0" smtClean="0">
                <a:latin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</a:rPr>
              <a:t>, it also contains 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</a:rPr>
              <a:t>).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The only path changed in </a:t>
            </a:r>
            <a:r>
              <a:rPr lang="en-US" altLang="zh-TW" i="1" dirty="0" smtClean="0">
                <a:latin typeface="Times New Roman" pitchFamily="18" charset="0"/>
              </a:rPr>
              <a:t>T – e + f</a:t>
            </a:r>
            <a:r>
              <a:rPr lang="en-US" altLang="zh-TW" dirty="0" smtClean="0">
                <a:latin typeface="Times New Roman" pitchFamily="18" charset="0"/>
              </a:rPr>
              <a:t> are the paths which contain the edge </a:t>
            </a:r>
            <a:r>
              <a:rPr lang="en-US" altLang="zh-TW" i="1" dirty="0" smtClean="0">
                <a:latin typeface="Times New Roman" pitchFamily="18" charset="0"/>
              </a:rPr>
              <a:t>f = 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</a:rPr>
              <a:t>u,v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</a:p>
          <a:p>
            <a:pPr eaLnBrk="1" hangingPunct="1"/>
            <a:endParaRPr lang="zh-TW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Group the Swap Edge Candidate</a:t>
            </a:r>
            <a:endParaRPr lang="zh-TW" altLang="en-US" smtClean="0"/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</a:rPr>
              <a:t>Group such backedge by their endpoint in </a:t>
            </a:r>
            <a:r>
              <a:rPr lang="en-US" altLang="zh-TW" i="1" smtClean="0">
                <a:latin typeface="Times New Roman" pitchFamily="18" charset="0"/>
              </a:rPr>
              <a:t>T</a:t>
            </a:r>
            <a:r>
              <a:rPr lang="en-US" altLang="zh-TW" i="1" baseline="-25000" smtClean="0">
                <a:latin typeface="Times New Roman" pitchFamily="18" charset="0"/>
              </a:rPr>
              <a:t>x</a:t>
            </a:r>
            <a:endParaRPr lang="zh-TW" altLang="en-US" i="1" baseline="-25000" smtClean="0">
              <a:latin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255838"/>
            <a:ext cx="557212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Lemma 6</a:t>
            </a:r>
            <a:endParaRPr lang="zh-TW" altLang="en-US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i="1" dirty="0" smtClean="0">
                <a:latin typeface="Times New Roman" pitchFamily="18" charset="0"/>
              </a:rPr>
              <a:t>Lemma 6</a:t>
            </a:r>
            <a:r>
              <a:rPr lang="zh-TW" altLang="en-US" dirty="0" smtClean="0">
                <a:latin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</a:rPr>
              <a:t>: In any group, a best swap candidate for failing edge </a:t>
            </a:r>
            <a:r>
              <a:rPr lang="en-US" altLang="zh-TW" i="1" dirty="0" smtClean="0">
                <a:latin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</a:rPr>
              <a:t> is a swap edge       </a:t>
            </a:r>
            <a:r>
              <a:rPr lang="en-US" altLang="zh-TW" i="1" dirty="0" smtClean="0">
                <a:latin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</a:rPr>
              <a:t> = (</a:t>
            </a:r>
            <a:r>
              <a:rPr lang="en-US" altLang="zh-TW" i="1" dirty="0" err="1" smtClean="0">
                <a:latin typeface="Times New Roman" pitchFamily="18" charset="0"/>
              </a:rPr>
              <a:t>u</a:t>
            </a:r>
            <a:r>
              <a:rPr lang="en-US" altLang="zh-TW" dirty="0" err="1" smtClean="0">
                <a:latin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</a:rPr>
              <a:t>) </a:t>
            </a:r>
            <a:r>
              <a:rPr lang="en-US" altLang="zh-TW" dirty="0" err="1" smtClean="0">
                <a:latin typeface="Times New Roman" pitchFamily="18" charset="0"/>
              </a:rPr>
              <a:t>s.t</a:t>
            </a:r>
            <a:r>
              <a:rPr lang="en-US" altLang="zh-TW" dirty="0" smtClean="0">
                <a:latin typeface="Times New Roman" pitchFamily="18" charset="0"/>
              </a:rPr>
              <a:t>. </a:t>
            </a:r>
          </a:p>
          <a:p>
            <a:pPr eaLnBrk="1" hangingPunct="1">
              <a:buFont typeface="Arial" charset="0"/>
              <a:buNone/>
            </a:pPr>
            <a:r>
              <a:rPr lang="en-US" altLang="zh-TW" i="1" dirty="0" smtClean="0">
                <a:latin typeface="Times New Roman" pitchFamily="18" charset="0"/>
              </a:rPr>
              <a:t>		</a:t>
            </a:r>
            <a:r>
              <a:rPr lang="en-US" altLang="zh-TW" dirty="0" smtClean="0">
                <a:latin typeface="Euclid Math One" pitchFamily="18" charset="2"/>
              </a:rPr>
              <a:t>L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</a:rPr>
              <a:t>T,v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</a:rPr>
              <a:t> + l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</a:rPr>
              <a:t>) </a:t>
            </a:r>
            <a:r>
              <a:rPr lang="en-US" altLang="zh-TW" i="1" dirty="0" smtClean="0">
                <a:latin typeface="Times New Roman" pitchFamily="18" charset="0"/>
              </a:rPr>
              <a:t>+ depth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</a:rPr>
              <a:t>u</a:t>
            </a:r>
            <a:r>
              <a:rPr lang="en-US" altLang="zh-TW" dirty="0" smtClean="0">
                <a:latin typeface="Times New Roman" pitchFamily="18" charset="0"/>
              </a:rPr>
              <a:t>) is minimum.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771900"/>
            <a:ext cx="39290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Lemma 6 (continued)</a:t>
            </a:r>
            <a:endParaRPr lang="zh-TW" altLang="en-US" smtClean="0"/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</a:rPr>
              <a:t>In order to compare the swap candidate between different group, we need to modify the value before to be more precise to the longest path pass (</a:t>
            </a:r>
            <a:r>
              <a:rPr lang="en-US" altLang="zh-TW" i="1" dirty="0" err="1" smtClean="0">
                <a:latin typeface="Times New Roman" pitchFamily="18" charset="0"/>
              </a:rPr>
              <a:t>u,v</a:t>
            </a:r>
            <a:r>
              <a:rPr lang="en-US" altLang="zh-TW" dirty="0" smtClean="0">
                <a:latin typeface="Times New Roman" pitchFamily="18" charset="0"/>
              </a:rPr>
              <a:t>).</a:t>
            </a:r>
            <a:endParaRPr lang="zh-TW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Terminology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2-edge connected simple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                     : a spanning tree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Edge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)    : nonnegative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) : distance between </a:t>
            </a: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 on the tree </a:t>
            </a:r>
            <a:r>
              <a:rPr lang="en-US" altLang="zh-TW" sz="2400" i="1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Path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17600" y="1739900"/>
          <a:ext cx="1930400" cy="546100"/>
        </p:xfrm>
        <a:graphic>
          <a:graphicData uri="http://schemas.openxmlformats.org/presentationml/2006/ole">
            <p:oleObj spid="_x0000_s17410" name="Equation" r:id="rId3" imgW="673100" imgH="190500" progId="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600200" y="3071810"/>
          <a:ext cx="1590675" cy="438150"/>
        </p:xfrm>
        <a:graphic>
          <a:graphicData uri="http://schemas.openxmlformats.org/presentationml/2006/ole">
            <p:oleObj spid="_x0000_s17411" name="Equation" r:id="rId4" imgW="736600" imgH="203200" progId="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616075" y="2667000"/>
          <a:ext cx="2193925" cy="411163"/>
        </p:xfrm>
        <a:graphic>
          <a:graphicData uri="http://schemas.openxmlformats.org/presentationml/2006/ole">
            <p:oleObj spid="_x0000_s17412" name="Equation" r:id="rId5" imgW="1016000" imgH="190500" progId="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779588" y="5143512"/>
          <a:ext cx="2106612" cy="520700"/>
        </p:xfrm>
        <a:graphic>
          <a:graphicData uri="http://schemas.openxmlformats.org/presentationml/2006/ole">
            <p:oleObj spid="_x0000_s17413" name="Equation" r:id="rId6" imgW="977900" imgH="241300" progId="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600200" y="5643578"/>
          <a:ext cx="1941513" cy="439737"/>
        </p:xfrm>
        <a:graphic>
          <a:graphicData uri="http://schemas.openxmlformats.org/presentationml/2006/ole">
            <p:oleObj spid="_x0000_s17414" name="Equation" r:id="rId7" imgW="9017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13" y="3154363"/>
            <a:ext cx="4827587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Lemma 6 (continued)</a:t>
            </a:r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Let </a:t>
            </a:r>
            <a:r>
              <a:rPr lang="en-US" altLang="zh-TW" dirty="0" err="1" smtClean="0"/>
              <a:t>nca</a:t>
            </a:r>
            <a:r>
              <a:rPr lang="en-US" altLang="zh-TW" dirty="0" smtClean="0"/>
              <a:t>(</a:t>
            </a:r>
            <a:r>
              <a:rPr lang="en-US" altLang="zh-TW" i="1" dirty="0" err="1" smtClean="0"/>
              <a:t>u,h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= w </a:t>
            </a:r>
          </a:p>
          <a:p>
            <a:pPr eaLnBrk="1" hangingPunct="1"/>
            <a:r>
              <a:rPr lang="en-US" altLang="zh-TW" dirty="0" smtClean="0">
                <a:latin typeface="Euclid Math One" pitchFamily="18" charset="2"/>
              </a:rPr>
              <a:t>L</a:t>
            </a:r>
            <a:r>
              <a:rPr lang="en-US" altLang="zh-TW" dirty="0" smtClean="0"/>
              <a:t>(</a:t>
            </a:r>
            <a:r>
              <a:rPr lang="en-US" altLang="zh-TW" i="1" dirty="0" err="1" smtClean="0"/>
              <a:t>T,v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+ 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+ 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depth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– depth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))</a:t>
            </a:r>
            <a:r>
              <a:rPr lang="en-US" altLang="zh-TW" i="1" dirty="0" smtClean="0"/>
              <a:t> + d</a:t>
            </a:r>
            <a:r>
              <a:rPr lang="en-US" altLang="zh-TW" dirty="0" smtClean="0"/>
              <a:t>(</a:t>
            </a:r>
            <a:r>
              <a:rPr lang="en-US" altLang="zh-TW" i="1" dirty="0" err="1" smtClean="0"/>
              <a:t>w,v</a:t>
            </a:r>
            <a:r>
              <a:rPr lang="en-US" altLang="zh-TW" i="1" baseline="-25000" dirty="0" err="1" smtClean="0"/>
              <a:t>deep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en-US" altLang="zh-TW" i="1" dirty="0" err="1" smtClean="0"/>
              <a:t>v</a:t>
            </a:r>
            <a:r>
              <a:rPr lang="en-US" altLang="zh-TW" i="1" baseline="-25000" dirty="0" err="1" smtClean="0"/>
              <a:t>deep</a:t>
            </a:r>
            <a:r>
              <a:rPr lang="en-US" altLang="zh-TW" dirty="0" smtClean="0"/>
              <a:t> is the endpoint</a:t>
            </a:r>
          </a:p>
          <a:p>
            <a:pPr eaLnBrk="1" hangingPunct="1">
              <a:buFont typeface="Arial" charset="0"/>
              <a:buNone/>
            </a:pPr>
            <a:r>
              <a:rPr lang="en-US" altLang="zh-TW" dirty="0" smtClean="0"/>
              <a:t>	of 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dirty="0" smtClean="0"/>
              <a:t>(</a:t>
            </a:r>
            <a:r>
              <a:rPr lang="en-US" altLang="zh-TW" i="1" dirty="0" err="1" smtClean="0"/>
              <a:t>T</a:t>
            </a:r>
            <a:r>
              <a:rPr lang="en-US" altLang="zh-TW" i="1" baseline="-25000" dirty="0" err="1" smtClean="0"/>
              <a:t>x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in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T</a:t>
            </a:r>
            <a:r>
              <a:rPr lang="en-US" altLang="zh-TW" i="1" baseline="-25000" dirty="0" err="1" smtClean="0"/>
              <a:t>h</a:t>
            </a:r>
            <a:endParaRPr lang="zh-TW" altLang="en-US" i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Relation between groups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R97922063 </a:t>
            </a: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鄒承孝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Relation between Groups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Lemma 7. Let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is 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Then, 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path from 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2314575" y="4429125"/>
            <a:ext cx="1543050" cy="1814513"/>
          </a:xfrm>
          <a:prstGeom prst="triangle">
            <a:avLst>
              <a:gd name="adj" fmla="val 50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 rot="5400000">
            <a:off x="2821782" y="5536406"/>
            <a:ext cx="357188" cy="142875"/>
          </a:xfrm>
          <a:prstGeom prst="line">
            <a:avLst/>
          </a:prstGeom>
          <a:ln w="38100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弧形接點 9"/>
          <p:cNvCxnSpPr/>
          <p:nvPr/>
        </p:nvCxnSpPr>
        <p:spPr>
          <a:xfrm>
            <a:off x="3000375" y="5572125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文字方塊 10"/>
          <p:cNvSpPr txBox="1">
            <a:spLocks noChangeArrowheads="1"/>
          </p:cNvSpPr>
          <p:nvPr/>
        </p:nvSpPr>
        <p:spPr bwMode="auto">
          <a:xfrm>
            <a:off x="3857625" y="6273800"/>
            <a:ext cx="5357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Midpoint edge of </a:t>
            </a:r>
            <a:r>
              <a:rPr lang="en-US" altLang="zh-TW" kern="1200" dirty="0">
                <a:solidFill>
                  <a:prstClr val="black"/>
                </a:solidFill>
                <a:latin typeface="Euclid Math One" pitchFamily="18" charset="2"/>
                <a:ea typeface="新細明體" pitchFamily="18" charset="-120"/>
                <a:cs typeface="Times New Roman" pitchFamily="18" charset="0"/>
              </a:rPr>
              <a:t>D</a:t>
            </a: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i="1" kern="1200" dirty="0" err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lang="en-US" altLang="zh-TW" i="1" kern="1200" baseline="-25000" dirty="0" err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</a:t>
            </a: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zh-TW" altLang="en-US" kern="1200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cxnSp>
        <p:nvCxnSpPr>
          <p:cNvPr id="13" name="直線接點 12"/>
          <p:cNvCxnSpPr>
            <a:stCxn id="6" idx="0"/>
          </p:cNvCxnSpPr>
          <p:nvPr/>
        </p:nvCxnSpPr>
        <p:spPr>
          <a:xfrm rot="5400000" flipH="1" flipV="1">
            <a:off x="3264694" y="4121944"/>
            <a:ext cx="142875" cy="47148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手繪多邊形 30"/>
          <p:cNvSpPr/>
          <p:nvPr/>
        </p:nvSpPr>
        <p:spPr>
          <a:xfrm>
            <a:off x="3000375" y="4430713"/>
            <a:ext cx="160338" cy="985837"/>
          </a:xfrm>
          <a:custGeom>
            <a:avLst/>
            <a:gdLst>
              <a:gd name="connsiteX0" fmla="*/ 93784 w 159433"/>
              <a:gd name="connsiteY0" fmla="*/ 0 h 984739"/>
              <a:gd name="connsiteX1" fmla="*/ 9378 w 159433"/>
              <a:gd name="connsiteY1" fmla="*/ 478302 h 984739"/>
              <a:gd name="connsiteX2" fmla="*/ 150055 w 159433"/>
              <a:gd name="connsiteY2" fmla="*/ 675249 h 984739"/>
              <a:gd name="connsiteX3" fmla="*/ 65649 w 159433"/>
              <a:gd name="connsiteY3" fmla="*/ 984739 h 9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33" h="984739">
                <a:moveTo>
                  <a:pt x="93784" y="0"/>
                </a:moveTo>
                <a:cubicBezTo>
                  <a:pt x="46892" y="182880"/>
                  <a:pt x="0" y="365761"/>
                  <a:pt x="9378" y="478302"/>
                </a:cubicBezTo>
                <a:cubicBezTo>
                  <a:pt x="18757" y="590844"/>
                  <a:pt x="140677" y="590843"/>
                  <a:pt x="150055" y="675249"/>
                </a:cubicBezTo>
                <a:cubicBezTo>
                  <a:pt x="159433" y="759655"/>
                  <a:pt x="112541" y="872197"/>
                  <a:pt x="65649" y="98473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3082" name="文字方塊 31"/>
          <p:cNvSpPr txBox="1">
            <a:spLocks noChangeArrowheads="1"/>
          </p:cNvSpPr>
          <p:nvPr/>
        </p:nvSpPr>
        <p:spPr bwMode="auto">
          <a:xfrm>
            <a:off x="2857500" y="414337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083" name="文字方塊 32"/>
          <p:cNvSpPr txBox="1">
            <a:spLocks noChangeArrowheads="1"/>
          </p:cNvSpPr>
          <p:nvPr/>
        </p:nvSpPr>
        <p:spPr bwMode="auto">
          <a:xfrm>
            <a:off x="3571875" y="40719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2624138" y="4041775"/>
            <a:ext cx="1303337" cy="2138363"/>
          </a:xfrm>
          <a:custGeom>
            <a:avLst/>
            <a:gdLst>
              <a:gd name="connsiteX0" fmla="*/ 105508 w 1303607"/>
              <a:gd name="connsiteY0" fmla="*/ 1627163 h 2138289"/>
              <a:gd name="connsiteX1" fmla="*/ 246185 w 1303607"/>
              <a:gd name="connsiteY1" fmla="*/ 1064455 h 2138289"/>
              <a:gd name="connsiteX2" fmla="*/ 133644 w 1303607"/>
              <a:gd name="connsiteY2" fmla="*/ 572086 h 2138289"/>
              <a:gd name="connsiteX3" fmla="*/ 189914 w 1303607"/>
              <a:gd name="connsiteY3" fmla="*/ 150055 h 2138289"/>
              <a:gd name="connsiteX4" fmla="*/ 808893 w 1303607"/>
              <a:gd name="connsiteY4" fmla="*/ 9378 h 2138289"/>
              <a:gd name="connsiteX5" fmla="*/ 1259059 w 1303607"/>
              <a:gd name="connsiteY5" fmla="*/ 206326 h 2138289"/>
              <a:gd name="connsiteX6" fmla="*/ 1076179 w 1303607"/>
              <a:gd name="connsiteY6" fmla="*/ 543951 h 2138289"/>
              <a:gd name="connsiteX7" fmla="*/ 611945 w 1303607"/>
              <a:gd name="connsiteY7" fmla="*/ 656492 h 2138289"/>
              <a:gd name="connsiteX8" fmla="*/ 640081 w 1303607"/>
              <a:gd name="connsiteY8" fmla="*/ 923778 h 2138289"/>
              <a:gd name="connsiteX9" fmla="*/ 724487 w 1303607"/>
              <a:gd name="connsiteY9" fmla="*/ 1092591 h 2138289"/>
              <a:gd name="connsiteX10" fmla="*/ 485336 w 1303607"/>
              <a:gd name="connsiteY10" fmla="*/ 2006991 h 2138289"/>
              <a:gd name="connsiteX11" fmla="*/ 63305 w 1303607"/>
              <a:gd name="connsiteY11" fmla="*/ 1880381 h 2138289"/>
              <a:gd name="connsiteX12" fmla="*/ 105508 w 1303607"/>
              <a:gd name="connsiteY12" fmla="*/ 1570892 h 213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3607" h="2138289">
                <a:moveTo>
                  <a:pt x="105508" y="1627163"/>
                </a:moveTo>
                <a:cubicBezTo>
                  <a:pt x="173502" y="1433732"/>
                  <a:pt x="241496" y="1240301"/>
                  <a:pt x="246185" y="1064455"/>
                </a:cubicBezTo>
                <a:cubicBezTo>
                  <a:pt x="250874" y="888609"/>
                  <a:pt x="143022" y="724486"/>
                  <a:pt x="133644" y="572086"/>
                </a:cubicBezTo>
                <a:cubicBezTo>
                  <a:pt x="124266" y="419686"/>
                  <a:pt x="77373" y="243840"/>
                  <a:pt x="189914" y="150055"/>
                </a:cubicBezTo>
                <a:cubicBezTo>
                  <a:pt x="302455" y="56270"/>
                  <a:pt x="630702" y="0"/>
                  <a:pt x="808893" y="9378"/>
                </a:cubicBezTo>
                <a:cubicBezTo>
                  <a:pt x="987084" y="18757"/>
                  <a:pt x="1214511" y="117231"/>
                  <a:pt x="1259059" y="206326"/>
                </a:cubicBezTo>
                <a:cubicBezTo>
                  <a:pt x="1303607" y="295421"/>
                  <a:pt x="1184031" y="468923"/>
                  <a:pt x="1076179" y="543951"/>
                </a:cubicBezTo>
                <a:cubicBezTo>
                  <a:pt x="968327" y="618979"/>
                  <a:pt x="684628" y="593187"/>
                  <a:pt x="611945" y="656492"/>
                </a:cubicBezTo>
                <a:cubicBezTo>
                  <a:pt x="539262" y="719797"/>
                  <a:pt x="621324" y="851095"/>
                  <a:pt x="640081" y="923778"/>
                </a:cubicBezTo>
                <a:cubicBezTo>
                  <a:pt x="658838" y="996461"/>
                  <a:pt x="750278" y="912056"/>
                  <a:pt x="724487" y="1092591"/>
                </a:cubicBezTo>
                <a:cubicBezTo>
                  <a:pt x="698696" y="1273126"/>
                  <a:pt x="595533" y="1875693"/>
                  <a:pt x="485336" y="2006991"/>
                </a:cubicBezTo>
                <a:cubicBezTo>
                  <a:pt x="375139" y="2138289"/>
                  <a:pt x="126610" y="1953064"/>
                  <a:pt x="63305" y="1880381"/>
                </a:cubicBezTo>
                <a:cubicBezTo>
                  <a:pt x="0" y="1807698"/>
                  <a:pt x="52754" y="1689295"/>
                  <a:pt x="105508" y="1570892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cxnSp>
        <p:nvCxnSpPr>
          <p:cNvPr id="39" name="弧形接點 38"/>
          <p:cNvCxnSpPr>
            <a:stCxn id="35" idx="6"/>
          </p:cNvCxnSpPr>
          <p:nvPr/>
        </p:nvCxnSpPr>
        <p:spPr>
          <a:xfrm>
            <a:off x="3643313" y="4643438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文字方塊 39"/>
          <p:cNvSpPr txBox="1">
            <a:spLocks noChangeArrowheads="1"/>
          </p:cNvSpPr>
          <p:nvPr/>
        </p:nvSpPr>
        <p:spPr bwMode="auto">
          <a:xfrm>
            <a:off x="4500563" y="5429250"/>
            <a:ext cx="4000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Midpoint edge of</a:t>
            </a:r>
            <a:r>
              <a:rPr lang="en-US" altLang="zh-TW" kern="1200" dirty="0">
                <a:solidFill>
                  <a:prstClr val="black"/>
                </a:solidFill>
                <a:latin typeface="Euclid Math One" pitchFamily="18" charset="2"/>
                <a:ea typeface="新細明體" pitchFamily="18" charset="-120"/>
                <a:cs typeface="Times New Roman" pitchFamily="18" charset="0"/>
              </a:rPr>
              <a:t> D</a:t>
            </a: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i="1" kern="1200" dirty="0" err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lang="en-US" altLang="zh-TW" i="1" kern="1200" baseline="-25000" dirty="0" err="1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r>
              <a:rPr lang="en-US" altLang="zh-TW" i="1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lies on this path</a:t>
            </a:r>
            <a:endParaRPr lang="zh-TW" altLang="en-US" kern="1200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Proof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Case 1: 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is 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c, 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Straightforward.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Case 2: 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zh-TW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)):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T’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T”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subtrees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by deleting 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∈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T’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∈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T”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Proof (concluded)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Case 2: 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zh-TW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Assume otherwise, then midpoint edge 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T”.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 definition, farthest vertex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T’.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Similarly, farthest vertex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T”.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farthest vertex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is farthest vertex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or farthest vertex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in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neither is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T’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Contradiction!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Relation between Groups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Midpoint edge moves “upwards”.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So the relation between groups of swap edges can be established.</a:t>
            </a: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3" descr="fig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638300"/>
            <a:ext cx="47148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Relation between Groups</a:t>
            </a:r>
            <a:endParaRPr lang="zh-TW" altLang="en-US" baseline="-25000" smtClean="0"/>
          </a:p>
        </p:txBody>
      </p:sp>
      <p:sp>
        <p:nvSpPr>
          <p:cNvPr id="7172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4525963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)):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midpoint edge 		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)):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midpoint edge 		of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start-at(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): swap edges with lower endpoint =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end-at(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): swap edges with upper endpoint =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endParaRPr lang="en-US" altLang="zh-TW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baseline="-25000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 = start-at(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 ∪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		      {∪</a:t>
            </a:r>
            <a:r>
              <a:rPr lang="en-US" altLang="zh-TW" i="1" baseline="-2500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)} \ </a:t>
            </a:r>
            <a:br>
              <a:rPr lang="en-US" altLang="zh-TW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              end-at(x)</a:t>
            </a:r>
            <a:endParaRPr lang="en-US" altLang="zh-TW" i="1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文字方塊 32"/>
          <p:cNvSpPr txBox="1">
            <a:spLocks noChangeArrowheads="1"/>
          </p:cNvSpPr>
          <p:nvPr/>
        </p:nvSpPr>
        <p:spPr bwMode="auto">
          <a:xfrm>
            <a:off x="6929438" y="342900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819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baseline="-25000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500688" y="4643438"/>
            <a:ext cx="1285875" cy="15716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858000" y="4643438"/>
            <a:ext cx="1500188" cy="1357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11" name="直線接點 10"/>
          <p:cNvCxnSpPr>
            <a:endCxn id="8" idx="0"/>
          </p:cNvCxnSpPr>
          <p:nvPr/>
        </p:nvCxnSpPr>
        <p:spPr>
          <a:xfrm rot="5400000">
            <a:off x="6286500" y="4000500"/>
            <a:ext cx="500063" cy="785813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endCxn id="9" idx="1"/>
          </p:cNvCxnSpPr>
          <p:nvPr/>
        </p:nvCxnSpPr>
        <p:spPr>
          <a:xfrm rot="16200000" flipH="1">
            <a:off x="6654007" y="4418806"/>
            <a:ext cx="698500" cy="14763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9" idx="0"/>
          </p:cNvCxnSpPr>
          <p:nvPr/>
        </p:nvCxnSpPr>
        <p:spPr>
          <a:xfrm rot="16200000" flipH="1">
            <a:off x="7019131" y="4053682"/>
            <a:ext cx="500063" cy="67945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文字方塊 19"/>
          <p:cNvSpPr txBox="1">
            <a:spLocks noChangeArrowheads="1"/>
          </p:cNvSpPr>
          <p:nvPr/>
        </p:nvSpPr>
        <p:spPr bwMode="auto">
          <a:xfrm>
            <a:off x="7000875" y="42862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…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8203" name="文字方塊 20"/>
          <p:cNvSpPr txBox="1">
            <a:spLocks noChangeArrowheads="1"/>
          </p:cNvSpPr>
          <p:nvPr/>
        </p:nvSpPr>
        <p:spPr bwMode="auto">
          <a:xfrm>
            <a:off x="7000875" y="39290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072188" y="2643188"/>
            <a:ext cx="1714500" cy="1214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32" name="直線接點 31"/>
          <p:cNvCxnSpPr>
            <a:endCxn id="28" idx="4"/>
          </p:cNvCxnSpPr>
          <p:nvPr/>
        </p:nvCxnSpPr>
        <p:spPr>
          <a:xfrm rot="5400000" flipH="1" flipV="1">
            <a:off x="6787357" y="4001294"/>
            <a:ext cx="285750" cy="158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文字方塊 33"/>
          <p:cNvSpPr txBox="1">
            <a:spLocks noChangeArrowheads="1"/>
          </p:cNvSpPr>
          <p:nvPr/>
        </p:nvSpPr>
        <p:spPr bwMode="auto">
          <a:xfrm>
            <a:off x="5857875" y="435768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cxnSp>
        <p:nvCxnSpPr>
          <p:cNvPr id="43" name="弧形接點 42"/>
          <p:cNvCxnSpPr>
            <a:endCxn id="28" idx="5"/>
          </p:cNvCxnSpPr>
          <p:nvPr/>
        </p:nvCxnSpPr>
        <p:spPr>
          <a:xfrm flipV="1">
            <a:off x="6929438" y="3679825"/>
            <a:ext cx="606425" cy="463550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圖案 47"/>
          <p:cNvCxnSpPr>
            <a:endCxn id="28" idx="3"/>
          </p:cNvCxnSpPr>
          <p:nvPr/>
        </p:nvCxnSpPr>
        <p:spPr>
          <a:xfrm rot="10800000">
            <a:off x="6323013" y="3679825"/>
            <a:ext cx="606425" cy="463550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弧形接點 42"/>
          <p:cNvCxnSpPr>
            <a:endCxn id="28" idx="5"/>
          </p:cNvCxnSpPr>
          <p:nvPr/>
        </p:nvCxnSpPr>
        <p:spPr>
          <a:xfrm rot="5400000" flipH="1" flipV="1">
            <a:off x="6393656" y="4572794"/>
            <a:ext cx="2035175" cy="24923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弧形接點 42"/>
          <p:cNvCxnSpPr>
            <a:endCxn id="28" idx="5"/>
          </p:cNvCxnSpPr>
          <p:nvPr/>
        </p:nvCxnSpPr>
        <p:spPr>
          <a:xfrm rot="16200000" flipV="1">
            <a:off x="6983413" y="4232275"/>
            <a:ext cx="1355725" cy="25082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弧形接點 42"/>
          <p:cNvCxnSpPr>
            <a:endCxn id="28" idx="5"/>
          </p:cNvCxnSpPr>
          <p:nvPr/>
        </p:nvCxnSpPr>
        <p:spPr>
          <a:xfrm rot="16200000" flipV="1">
            <a:off x="6661944" y="4553744"/>
            <a:ext cx="1784350" cy="3651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Euclid Math One" pitchFamily="18" charset="2"/>
                <a:cs typeface="Times New Roman" pitchFamily="18" charset="0"/>
              </a:rPr>
              <a:t>G</a:t>
            </a:r>
            <a:r>
              <a:rPr lang="en-US" altLang="zh-TW" baseline="-25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path form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err="1" smtClean="0">
                <a:latin typeface="Euclid Math One" pitchFamily="18" charset="2"/>
                <a:cs typeface="Times New Roman" pitchFamily="18" charset="0"/>
              </a:rPr>
              <a:t>G</a:t>
            </a:r>
            <a:r>
              <a:rPr lang="en-US" altLang="zh-TW" baseline="-25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altLang="zh-TW" dirty="0" err="1" smtClean="0">
                <a:latin typeface="Euclid Math One" pitchFamily="18" charset="2"/>
                <a:cs typeface="Times New Roman" pitchFamily="18" charset="0"/>
              </a:rPr>
              <a:t>G</a:t>
            </a:r>
            <a:r>
              <a:rPr lang="en-US" altLang="zh-TW" baseline="-25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\ </a:t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		        end-at(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Recursive definition.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文字方塊 4"/>
          <p:cNvSpPr txBox="1">
            <a:spLocks noChangeArrowheads="1"/>
          </p:cNvSpPr>
          <p:nvPr/>
        </p:nvSpPr>
        <p:spPr bwMode="auto">
          <a:xfrm>
            <a:off x="6929438" y="250031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4857750" y="3714750"/>
            <a:ext cx="1928813" cy="278606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858000" y="3714750"/>
            <a:ext cx="1500188" cy="135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8" name="直線接點 7"/>
          <p:cNvCxnSpPr>
            <a:endCxn id="6" idx="0"/>
          </p:cNvCxnSpPr>
          <p:nvPr/>
        </p:nvCxnSpPr>
        <p:spPr>
          <a:xfrm rot="10800000" flipV="1">
            <a:off x="5822950" y="3214688"/>
            <a:ext cx="1106488" cy="50006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endCxn id="7" idx="1"/>
          </p:cNvCxnSpPr>
          <p:nvPr/>
        </p:nvCxnSpPr>
        <p:spPr>
          <a:xfrm rot="16200000" flipH="1">
            <a:off x="6654007" y="3490119"/>
            <a:ext cx="698500" cy="14763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endCxn id="7" idx="0"/>
          </p:cNvCxnSpPr>
          <p:nvPr/>
        </p:nvCxnSpPr>
        <p:spPr>
          <a:xfrm rot="16200000" flipH="1">
            <a:off x="7019132" y="3124994"/>
            <a:ext cx="500062" cy="67945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文字方塊 10"/>
          <p:cNvSpPr txBox="1">
            <a:spLocks noChangeArrowheads="1"/>
          </p:cNvSpPr>
          <p:nvPr/>
        </p:nvSpPr>
        <p:spPr bwMode="auto">
          <a:xfrm>
            <a:off x="7000875" y="33575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…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9227" name="文字方塊 11"/>
          <p:cNvSpPr txBox="1">
            <a:spLocks noChangeArrowheads="1"/>
          </p:cNvSpPr>
          <p:nvPr/>
        </p:nvSpPr>
        <p:spPr bwMode="auto">
          <a:xfrm>
            <a:off x="7000875" y="300037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072188" y="1714500"/>
            <a:ext cx="1714500" cy="1214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14" name="直線接點 13"/>
          <p:cNvCxnSpPr>
            <a:endCxn id="13" idx="4"/>
          </p:cNvCxnSpPr>
          <p:nvPr/>
        </p:nvCxnSpPr>
        <p:spPr>
          <a:xfrm rot="5400000" flipH="1" flipV="1">
            <a:off x="6787357" y="3071019"/>
            <a:ext cx="285750" cy="158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文字方塊 14"/>
          <p:cNvSpPr txBox="1">
            <a:spLocks noChangeArrowheads="1"/>
          </p:cNvSpPr>
          <p:nvPr/>
        </p:nvSpPr>
        <p:spPr bwMode="auto">
          <a:xfrm>
            <a:off x="5715000" y="3357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cxnSp>
        <p:nvCxnSpPr>
          <p:cNvPr id="17" name="圖案 16"/>
          <p:cNvCxnSpPr>
            <a:stCxn id="9234" idx="1"/>
            <a:endCxn id="13" idx="2"/>
          </p:cNvCxnSpPr>
          <p:nvPr/>
        </p:nvCxnSpPr>
        <p:spPr>
          <a:xfrm rot="10800000" flipH="1">
            <a:off x="5715000" y="2320925"/>
            <a:ext cx="357188" cy="2292350"/>
          </a:xfrm>
          <a:prstGeom prst="curvedConnector3">
            <a:avLst>
              <a:gd name="adj1" fmla="val -64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弧形接點 21"/>
          <p:cNvCxnSpPr>
            <a:stCxn id="6" idx="0"/>
            <a:endCxn id="9233" idx="1"/>
          </p:cNvCxnSpPr>
          <p:nvPr/>
        </p:nvCxnSpPr>
        <p:spPr>
          <a:xfrm rot="16200000" flipH="1" flipV="1">
            <a:off x="4569619" y="4431506"/>
            <a:ext cx="1970088" cy="536575"/>
          </a:xfrm>
          <a:prstGeom prst="curvedConnector4">
            <a:avLst>
              <a:gd name="adj1" fmla="val 46224"/>
              <a:gd name="adj2" fmla="val 54626"/>
            </a:avLst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文字方塊 25"/>
          <p:cNvSpPr txBox="1">
            <a:spLocks noChangeArrowheads="1"/>
          </p:cNvSpPr>
          <p:nvPr/>
        </p:nvSpPr>
        <p:spPr bwMode="auto">
          <a:xfrm>
            <a:off x="5286375" y="550068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9234" name="文字方塊 29"/>
          <p:cNvSpPr txBox="1">
            <a:spLocks noChangeArrowheads="1"/>
          </p:cNvSpPr>
          <p:nvPr/>
        </p:nvSpPr>
        <p:spPr bwMode="auto">
          <a:xfrm>
            <a:off x="5715000" y="442912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cxnSp>
        <p:nvCxnSpPr>
          <p:cNvPr id="44" name="直線接點 43"/>
          <p:cNvCxnSpPr>
            <a:endCxn id="50" idx="1"/>
          </p:cNvCxnSpPr>
          <p:nvPr/>
        </p:nvCxnSpPr>
        <p:spPr>
          <a:xfrm rot="16200000" flipH="1">
            <a:off x="5541169" y="4817269"/>
            <a:ext cx="492125" cy="144463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文字方塊 44"/>
          <p:cNvSpPr txBox="1">
            <a:spLocks noChangeArrowheads="1"/>
          </p:cNvSpPr>
          <p:nvPr/>
        </p:nvSpPr>
        <p:spPr bwMode="auto">
          <a:xfrm>
            <a:off x="5715000" y="47148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…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cxnSp>
        <p:nvCxnSpPr>
          <p:cNvPr id="47" name="直線接點 46"/>
          <p:cNvCxnSpPr>
            <a:endCxn id="50" idx="7"/>
          </p:cNvCxnSpPr>
          <p:nvPr/>
        </p:nvCxnSpPr>
        <p:spPr>
          <a:xfrm>
            <a:off x="5715000" y="4643438"/>
            <a:ext cx="498475" cy="492125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/>
          <p:cNvSpPr/>
          <p:nvPr/>
        </p:nvSpPr>
        <p:spPr>
          <a:xfrm>
            <a:off x="5786438" y="5072063"/>
            <a:ext cx="500062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53" name="圖案 16"/>
          <p:cNvCxnSpPr>
            <a:stCxn id="50" idx="6"/>
            <a:endCxn id="13" idx="3"/>
          </p:cNvCxnSpPr>
          <p:nvPr/>
        </p:nvCxnSpPr>
        <p:spPr>
          <a:xfrm flipV="1">
            <a:off x="6286500" y="2751138"/>
            <a:ext cx="36513" cy="2535237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圖案 16"/>
          <p:cNvCxnSpPr>
            <a:endCxn id="13" idx="3"/>
          </p:cNvCxnSpPr>
          <p:nvPr/>
        </p:nvCxnSpPr>
        <p:spPr>
          <a:xfrm rot="5400000" flipH="1" flipV="1">
            <a:off x="4894263" y="3857625"/>
            <a:ext cx="2535237" cy="322263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G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path from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G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G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∪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		  {∪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TW" dirty="0" err="1" smtClean="0">
                <a:latin typeface="Euclid Math One" pitchFamily="18" charset="2"/>
                <a:cs typeface="Times New Roman" pitchFamily="18" charset="0"/>
              </a:rPr>
              <a:t>G</a:t>
            </a:r>
            <a:r>
              <a:rPr lang="en-US" altLang="zh-TW" baseline="-25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)} \ </a:t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end-at(x)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Recursive definition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文字方塊 3"/>
          <p:cNvSpPr txBox="1">
            <a:spLocks noChangeArrowheads="1"/>
          </p:cNvSpPr>
          <p:nvPr/>
        </p:nvSpPr>
        <p:spPr bwMode="auto">
          <a:xfrm>
            <a:off x="7000875" y="203517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4929188" y="3249613"/>
            <a:ext cx="1928812" cy="27860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929438" y="3249613"/>
            <a:ext cx="1500187" cy="1357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7" name="直線接點 6"/>
          <p:cNvCxnSpPr>
            <a:endCxn id="5" idx="0"/>
          </p:cNvCxnSpPr>
          <p:nvPr/>
        </p:nvCxnSpPr>
        <p:spPr>
          <a:xfrm rot="10800000" flipV="1">
            <a:off x="5894388" y="2749550"/>
            <a:ext cx="1106487" cy="500063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endCxn id="6" idx="1"/>
          </p:cNvCxnSpPr>
          <p:nvPr/>
        </p:nvCxnSpPr>
        <p:spPr>
          <a:xfrm rot="16200000" flipH="1">
            <a:off x="6725444" y="3024981"/>
            <a:ext cx="698500" cy="147638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endCxn id="6" idx="0"/>
          </p:cNvCxnSpPr>
          <p:nvPr/>
        </p:nvCxnSpPr>
        <p:spPr>
          <a:xfrm rot="16200000" flipH="1">
            <a:off x="7090568" y="2659857"/>
            <a:ext cx="500063" cy="67945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文字方塊 9"/>
          <p:cNvSpPr txBox="1">
            <a:spLocks noChangeArrowheads="1"/>
          </p:cNvSpPr>
          <p:nvPr/>
        </p:nvSpPr>
        <p:spPr bwMode="auto">
          <a:xfrm>
            <a:off x="7072313" y="28924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…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0251" name="文字方塊 10"/>
          <p:cNvSpPr txBox="1">
            <a:spLocks noChangeArrowheads="1"/>
          </p:cNvSpPr>
          <p:nvPr/>
        </p:nvSpPr>
        <p:spPr bwMode="auto">
          <a:xfrm>
            <a:off x="7072313" y="253523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143625" y="1249363"/>
            <a:ext cx="1714500" cy="1214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13" name="直線接點 12"/>
          <p:cNvCxnSpPr>
            <a:endCxn id="12" idx="4"/>
          </p:cNvCxnSpPr>
          <p:nvPr/>
        </p:nvCxnSpPr>
        <p:spPr>
          <a:xfrm rot="5400000" flipH="1" flipV="1">
            <a:off x="6858794" y="2607469"/>
            <a:ext cx="285750" cy="1588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字方塊 13"/>
          <p:cNvSpPr txBox="1">
            <a:spLocks noChangeArrowheads="1"/>
          </p:cNvSpPr>
          <p:nvPr/>
        </p:nvSpPr>
        <p:spPr bwMode="auto">
          <a:xfrm>
            <a:off x="5786438" y="289242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cxnSp>
        <p:nvCxnSpPr>
          <p:cNvPr id="15" name="圖案 16"/>
          <p:cNvCxnSpPr>
            <a:endCxn id="12" idx="2"/>
          </p:cNvCxnSpPr>
          <p:nvPr/>
        </p:nvCxnSpPr>
        <p:spPr>
          <a:xfrm rot="5400000" flipH="1" flipV="1">
            <a:off x="3821906" y="3321844"/>
            <a:ext cx="3786188" cy="857250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弧形接點 21"/>
          <p:cNvCxnSpPr>
            <a:stCxn id="5" idx="0"/>
            <a:endCxn id="10257" idx="1"/>
          </p:cNvCxnSpPr>
          <p:nvPr/>
        </p:nvCxnSpPr>
        <p:spPr>
          <a:xfrm rot="16200000" flipH="1" flipV="1">
            <a:off x="4641057" y="3966369"/>
            <a:ext cx="1970087" cy="536575"/>
          </a:xfrm>
          <a:prstGeom prst="curvedConnector4">
            <a:avLst>
              <a:gd name="adj1" fmla="val 46224"/>
              <a:gd name="adj2" fmla="val 54626"/>
            </a:avLst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文字方塊 16"/>
          <p:cNvSpPr txBox="1">
            <a:spLocks noChangeArrowheads="1"/>
          </p:cNvSpPr>
          <p:nvPr/>
        </p:nvSpPr>
        <p:spPr bwMode="auto">
          <a:xfrm>
            <a:off x="5357813" y="50355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Calibri" pitchFamily="34" charset="0"/>
                <a:ea typeface="新細明體" pitchFamily="18" charset="-120"/>
                <a:cs typeface="+mn-cs"/>
              </a:rPr>
              <a:t>g</a:t>
            </a:r>
            <a:endParaRPr lang="zh-TW" altLang="en-US" kern="1200">
              <a:solidFill>
                <a:prstClr val="black"/>
              </a:solidFill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5072063" y="5214938"/>
            <a:ext cx="571500" cy="78581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29" name="弧形接點 28"/>
          <p:cNvCxnSpPr>
            <a:endCxn id="10260" idx="1"/>
          </p:cNvCxnSpPr>
          <p:nvPr/>
        </p:nvCxnSpPr>
        <p:spPr>
          <a:xfrm>
            <a:off x="5429250" y="5715000"/>
            <a:ext cx="857250" cy="7308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文字方塊 29"/>
          <p:cNvSpPr txBox="1">
            <a:spLocks noChangeArrowheads="1"/>
          </p:cNvSpPr>
          <p:nvPr/>
        </p:nvSpPr>
        <p:spPr bwMode="auto">
          <a:xfrm>
            <a:off x="6286500" y="6215063"/>
            <a:ext cx="13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 dirty="0">
                <a:solidFill>
                  <a:prstClr val="black"/>
                </a:solidFill>
                <a:latin typeface="Euclid Math One" pitchFamily="18" charset="2"/>
                <a:ea typeface="新細明體" pitchFamily="18" charset="-120"/>
                <a:cs typeface="Times New Roman" pitchFamily="18" charset="0"/>
              </a:rPr>
              <a:t>G</a:t>
            </a:r>
            <a:r>
              <a:rPr lang="en-US" altLang="zh-TW" kern="1200" baseline="-250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lower</a:t>
            </a: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i="1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</a:t>
            </a:r>
            <a:r>
              <a:rPr lang="en-US" altLang="zh-TW" kern="1200" dirty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zh-TW" altLang="en-US" kern="1200" dirty="0">
              <a:solidFill>
                <a:prstClr val="black"/>
              </a:solidFill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cxnSp>
        <p:nvCxnSpPr>
          <p:cNvPr id="43" name="直線接點 42"/>
          <p:cNvCxnSpPr/>
          <p:nvPr/>
        </p:nvCxnSpPr>
        <p:spPr>
          <a:xfrm>
            <a:off x="5829300" y="4071938"/>
            <a:ext cx="214313" cy="7143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>
            <a:off x="5929313" y="4143375"/>
            <a:ext cx="285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46" name="直線接點 45"/>
          <p:cNvCxnSpPr/>
          <p:nvPr/>
        </p:nvCxnSpPr>
        <p:spPr>
          <a:xfrm>
            <a:off x="5543550" y="5072063"/>
            <a:ext cx="214313" cy="7143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5643563" y="5143500"/>
            <a:ext cx="285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cxnSp>
        <p:nvCxnSpPr>
          <p:cNvPr id="48" name="直線接點 47"/>
          <p:cNvCxnSpPr/>
          <p:nvPr/>
        </p:nvCxnSpPr>
        <p:spPr>
          <a:xfrm>
            <a:off x="5659438" y="4357688"/>
            <a:ext cx="214312" cy="7143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/>
          <p:cNvSpPr/>
          <p:nvPr/>
        </p:nvSpPr>
        <p:spPr>
          <a:xfrm>
            <a:off x="5757863" y="4429125"/>
            <a:ext cx="285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TW" altLang="en-US" kern="1200">
              <a:solidFill>
                <a:prstClr val="white"/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10267" name="文字方塊 49"/>
          <p:cNvSpPr txBox="1">
            <a:spLocks noChangeArrowheads="1"/>
          </p:cNvSpPr>
          <p:nvPr/>
        </p:nvSpPr>
        <p:spPr bwMode="auto">
          <a:xfrm>
            <a:off x="5715000" y="4714875"/>
            <a:ext cx="4619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…</a:t>
            </a:r>
            <a:endParaRPr lang="zh-TW" altLang="en-US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0268" name="文字方塊 50"/>
          <p:cNvSpPr txBox="1">
            <a:spLocks noChangeArrowheads="1"/>
          </p:cNvSpPr>
          <p:nvPr/>
        </p:nvSpPr>
        <p:spPr bwMode="auto">
          <a:xfrm>
            <a:off x="5572125" y="37861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0269" name="文字方塊 51"/>
          <p:cNvSpPr txBox="1">
            <a:spLocks noChangeArrowheads="1"/>
          </p:cNvSpPr>
          <p:nvPr/>
        </p:nvSpPr>
        <p:spPr bwMode="auto">
          <a:xfrm>
            <a:off x="5500688" y="478631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i="1" kern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p(g)</a:t>
            </a:r>
            <a:endParaRPr lang="zh-TW" altLang="en-US" i="1" kern="120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cxnSp>
        <p:nvCxnSpPr>
          <p:cNvPr id="53" name="圖案 16"/>
          <p:cNvCxnSpPr>
            <a:endCxn id="12" idx="3"/>
          </p:cNvCxnSpPr>
          <p:nvPr/>
        </p:nvCxnSpPr>
        <p:spPr>
          <a:xfrm rot="5400000" flipH="1" flipV="1">
            <a:off x="5233194" y="3124994"/>
            <a:ext cx="2000250" cy="32226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圖案 16"/>
          <p:cNvCxnSpPr>
            <a:stCxn id="49" idx="6"/>
            <a:endCxn id="12" idx="3"/>
          </p:cNvCxnSpPr>
          <p:nvPr/>
        </p:nvCxnSpPr>
        <p:spPr>
          <a:xfrm flipV="1">
            <a:off x="6043613" y="2286000"/>
            <a:ext cx="350837" cy="2286000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圖案 16"/>
          <p:cNvCxnSpPr>
            <a:stCxn id="47" idx="6"/>
            <a:endCxn id="12" idx="3"/>
          </p:cNvCxnSpPr>
          <p:nvPr/>
        </p:nvCxnSpPr>
        <p:spPr>
          <a:xfrm flipV="1">
            <a:off x="5929313" y="2286000"/>
            <a:ext cx="465137" cy="3000375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Terminology (Cont.)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Diameter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     : diameter of tree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Subtree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rooted at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: parent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    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subtree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rooted at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: child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74788" y="2557463"/>
          <a:ext cx="2598737" cy="549275"/>
        </p:xfrm>
        <a:graphic>
          <a:graphicData uri="http://schemas.openxmlformats.org/presentationml/2006/ole">
            <p:oleObj spid="_x0000_s18434" name="Equation" r:id="rId3" imgW="1206360" imgH="253800" progId="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600200" y="3571876"/>
          <a:ext cx="711200" cy="411162"/>
        </p:xfrm>
        <a:graphic>
          <a:graphicData uri="http://schemas.openxmlformats.org/presentationml/2006/ole">
            <p:oleObj spid="_x0000_s18435" name="Equation" r:id="rId4" imgW="330200" imgH="190500" progId="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527171" y="4071942"/>
          <a:ext cx="2544763" cy="438150"/>
        </p:xfrm>
        <a:graphic>
          <a:graphicData uri="http://schemas.openxmlformats.org/presentationml/2006/ole">
            <p:oleObj spid="_x0000_s18436" name="Equation" r:id="rId5" imgW="1181100" imgH="203200" progId="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676400" y="4518035"/>
          <a:ext cx="738188" cy="411163"/>
        </p:xfrm>
        <a:graphic>
          <a:graphicData uri="http://schemas.openxmlformats.org/presentationml/2006/ole">
            <p:oleObj spid="_x0000_s18437" name="Equation" r:id="rId6" imgW="342900" imgH="190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5.2 Data Structure and Inductive Approach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沈 定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Preprocessing Step</a:t>
            </a:r>
            <a:endParaRPr lang="zh-TW" altLang="en-US" dirty="0"/>
          </a:p>
        </p:txBody>
      </p:sp>
      <p:pic>
        <p:nvPicPr>
          <p:cNvPr id="6" name="圖片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00035" y="1785928"/>
            <a:ext cx="8326755" cy="136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Preprocessing Step</a:t>
            </a:r>
            <a:endParaRPr lang="zh-TW" altLang="en-US" dirty="0"/>
          </a:p>
        </p:txBody>
      </p:sp>
      <p:pic>
        <p:nvPicPr>
          <p:cNvPr id="7" name="圖片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28596" y="1643048"/>
            <a:ext cx="832675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Preprocessing Step</a:t>
            </a:r>
            <a:endParaRPr lang="zh-TW" altLang="en-US" dirty="0"/>
          </a:p>
        </p:txBody>
      </p:sp>
      <p:pic>
        <p:nvPicPr>
          <p:cNvPr id="6" name="圖片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3"/>
            <a:ext cx="8334375" cy="298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Algorithm</a:t>
            </a:r>
            <a:endParaRPr lang="zh-TW" altLang="en-US" dirty="0"/>
          </a:p>
        </p:txBody>
      </p:sp>
      <p:pic>
        <p:nvPicPr>
          <p:cNvPr id="17" name="圖片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85722" y="1500175"/>
            <a:ext cx="8692515" cy="362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Algorithm</a:t>
            </a:r>
            <a:endParaRPr lang="zh-TW" altLang="en-US" dirty="0"/>
          </a:p>
        </p:txBody>
      </p:sp>
      <p:pic>
        <p:nvPicPr>
          <p:cNvPr id="4" name="圖片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8334375" cy="56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Algorithm</a:t>
            </a:r>
            <a:endParaRPr lang="zh-TW" altLang="en-US" dirty="0"/>
          </a:p>
        </p:txBody>
      </p:sp>
      <p:pic>
        <p:nvPicPr>
          <p:cNvPr id="23" name="圖片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28596" y="1785928"/>
            <a:ext cx="8334375" cy="335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5" name="圖片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8334375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Transforming Non-tree Edges to </a:t>
            </a:r>
            <a:r>
              <a:rPr lang="en-US" altLang="zh-TW" b="1" dirty="0" err="1" smtClean="0"/>
              <a:t>Backedges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徐國鐘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If swap edges </a:t>
            </a:r>
            <a:r>
              <a:rPr lang="zh-TW" altLang="en-US" dirty="0" smtClean="0"/>
              <a:t>≠ </a:t>
            </a:r>
            <a:r>
              <a:rPr lang="en-US" altLang="zh-TW" dirty="0" err="1" smtClean="0"/>
              <a:t>backedges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now describe to replace any edge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 by at most two “</a:t>
            </a:r>
            <a:r>
              <a:rPr lang="en-US" altLang="zh-TW" i="1" dirty="0" smtClean="0"/>
              <a:t>virtual</a:t>
            </a:r>
            <a:r>
              <a:rPr lang="en-US" altLang="zh-TW" dirty="0" smtClean="0"/>
              <a:t>” </a:t>
            </a:r>
            <a:r>
              <a:rPr lang="en-US" altLang="zh-TW" dirty="0" err="1" smtClean="0"/>
              <a:t>backedges</a:t>
            </a:r>
            <a:r>
              <a:rPr lang="en-US" altLang="zh-TW" dirty="0" smtClean="0"/>
              <a:t> , whose lengths are defined in such a way that the best swap edge computed by our algorithm is correct.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Terminology (Cont.)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Fail edge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Denote by </a:t>
            </a:r>
          </a:p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Swap edge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Denote by 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Connect two disjoint parts</a:t>
            </a:r>
          </a:p>
          <a:p>
            <a:pPr lvl="1"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      : all swap edges for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065463" y="2438400"/>
          <a:ext cx="896937" cy="438150"/>
        </p:xfrm>
        <a:graphic>
          <a:graphicData uri="http://schemas.openxmlformats.org/presentationml/2006/ole">
            <p:oleObj spid="_x0000_s19458" name="Equation" r:id="rId3" imgW="419100" imgH="203200" progId="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124200" y="3505200"/>
          <a:ext cx="1441450" cy="438150"/>
        </p:xfrm>
        <a:graphic>
          <a:graphicData uri="http://schemas.openxmlformats.org/presentationml/2006/ole">
            <p:oleObj spid="_x0000_s19459" name="Equation" r:id="rId4" imgW="673100" imgH="203200" progId="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447800" y="4541838"/>
          <a:ext cx="679450" cy="411162"/>
        </p:xfrm>
        <a:graphic>
          <a:graphicData uri="http://schemas.openxmlformats.org/presentationml/2006/ole">
            <p:oleObj spid="_x0000_s19460" name="Equation" r:id="rId5" imgW="317500" imgH="190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Replacement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Replace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 = 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) by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:= 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and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:= (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with lengths </a:t>
            </a:r>
            <a:br>
              <a:rPr lang="en-US" altLang="zh-TW" dirty="0" smtClean="0"/>
            </a:b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:=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) + </a:t>
            </a:r>
            <a:r>
              <a:rPr lang="en-US" altLang="zh-TW" i="1" dirty="0" smtClean="0"/>
              <a:t>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</a:t>
            </a:r>
            <a:br>
              <a:rPr lang="en-US" altLang="zh-TW" dirty="0" smtClean="0"/>
            </a:b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:=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) + </a:t>
            </a:r>
            <a:r>
              <a:rPr lang="en-US" altLang="zh-TW" i="1" dirty="0" smtClean="0"/>
              <a:t>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If the path from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in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uses one or more edges of 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define </a:t>
            </a:r>
            <a:r>
              <a:rPr lang="en-US" altLang="zh-TW" i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:= </a:t>
            </a:r>
            <a:r>
              <a:rPr lang="en-US" altLang="zh-TW" dirty="0" err="1" smtClean="0"/>
              <a:t>nc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 and </a:t>
            </a:r>
            <a:r>
              <a:rPr lang="en-US" altLang="zh-TW" i="1" dirty="0" smtClean="0"/>
              <a:t>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:= </a:t>
            </a:r>
            <a:r>
              <a:rPr lang="en-US" altLang="zh-TW" dirty="0" err="1" smtClean="0"/>
              <a:t>nc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).</a:t>
            </a:r>
          </a:p>
          <a:p>
            <a:r>
              <a:rPr lang="en-US" altLang="zh-TW" dirty="0" smtClean="0"/>
              <a:t>Otherwise</a:t>
            </a:r>
          </a:p>
          <a:p>
            <a:pPr lvl="1"/>
            <a:r>
              <a:rPr lang="en-US" altLang="zh-TW" dirty="0" smtClean="0"/>
              <a:t>we define </a:t>
            </a:r>
            <a:r>
              <a:rPr lang="en-US" altLang="zh-TW" i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:= </a:t>
            </a:r>
            <a:r>
              <a:rPr lang="en-US" altLang="zh-TW" dirty="0" err="1" smtClean="0"/>
              <a:t>nca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) and </a:t>
            </a:r>
            <a:r>
              <a:rPr lang="en-US" altLang="zh-TW" i="1" dirty="0" smtClean="0"/>
              <a:t>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:= </a:t>
            </a:r>
            <a:r>
              <a:rPr lang="en-US" altLang="zh-TW" dirty="0" err="1" smtClean="0"/>
              <a:t>nca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). </a:t>
            </a:r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Case 1</a:t>
            </a:r>
            <a:endParaRPr lang="zh-TW" altLang="zh-TW" dirty="0"/>
          </a:p>
        </p:txBody>
      </p:sp>
      <p:sp>
        <p:nvSpPr>
          <p:cNvPr id="4" name="橢圓 3"/>
          <p:cNvSpPr/>
          <p:nvPr/>
        </p:nvSpPr>
        <p:spPr>
          <a:xfrm>
            <a:off x="1857375" y="210661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5717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357563" y="21066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2862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214938" y="2820995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29313" y="3106745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58000" y="2892432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2" name="直線接點 11"/>
          <p:cNvCxnSpPr>
            <a:stCxn id="4" idx="6"/>
            <a:endCxn id="5" idx="2"/>
          </p:cNvCxnSpPr>
          <p:nvPr/>
        </p:nvCxnSpPr>
        <p:spPr>
          <a:xfrm>
            <a:off x="2071688" y="2214563"/>
            <a:ext cx="500062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6"/>
            <a:endCxn id="6" idx="2"/>
          </p:cNvCxnSpPr>
          <p:nvPr/>
        </p:nvCxnSpPr>
        <p:spPr>
          <a:xfrm flipV="1">
            <a:off x="2786063" y="2214563"/>
            <a:ext cx="571500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7" idx="5"/>
          </p:cNvCxnSpPr>
          <p:nvPr/>
        </p:nvCxnSpPr>
        <p:spPr>
          <a:xfrm rot="16200000" flipH="1">
            <a:off x="4629520" y="2272073"/>
            <a:ext cx="425081" cy="7457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6"/>
            <a:endCxn id="9" idx="2"/>
          </p:cNvCxnSpPr>
          <p:nvPr/>
        </p:nvCxnSpPr>
        <p:spPr>
          <a:xfrm>
            <a:off x="5429250" y="2928945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9" idx="6"/>
            <a:endCxn id="10" idx="3"/>
          </p:cNvCxnSpPr>
          <p:nvPr/>
        </p:nvCxnSpPr>
        <p:spPr>
          <a:xfrm flipV="1">
            <a:off x="6143625" y="3076582"/>
            <a:ext cx="746125" cy="1381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2214563" y="300037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3500438" y="285750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3143250" y="37147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3822693" y="442913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179880" y="507207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5572125" y="3857632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6500813" y="4000507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5214938" y="4286257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47" name="直線接點 46"/>
          <p:cNvCxnSpPr>
            <a:stCxn id="5" idx="3"/>
            <a:endCxn id="38" idx="7"/>
          </p:cNvCxnSpPr>
          <p:nvPr/>
        </p:nvCxnSpPr>
        <p:spPr>
          <a:xfrm rot="5400000">
            <a:off x="2201069" y="2629694"/>
            <a:ext cx="598487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6" idx="4"/>
            <a:endCxn id="39" idx="0"/>
          </p:cNvCxnSpPr>
          <p:nvPr/>
        </p:nvCxnSpPr>
        <p:spPr>
          <a:xfrm rot="16200000" flipH="1">
            <a:off x="3267075" y="2517775"/>
            <a:ext cx="5365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endCxn id="41" idx="1"/>
          </p:cNvCxnSpPr>
          <p:nvPr/>
        </p:nvCxnSpPr>
        <p:spPr>
          <a:xfrm rot="16200000" flipH="1">
            <a:off x="3304374" y="3910819"/>
            <a:ext cx="603250" cy="496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39" idx="4"/>
            <a:endCxn id="40" idx="7"/>
          </p:cNvCxnSpPr>
          <p:nvPr/>
        </p:nvCxnSpPr>
        <p:spPr>
          <a:xfrm rot="5400000">
            <a:off x="3128963" y="3268663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1" idx="5"/>
            <a:endCxn id="42" idx="1"/>
          </p:cNvCxnSpPr>
          <p:nvPr/>
        </p:nvCxnSpPr>
        <p:spPr>
          <a:xfrm rot="16200000" flipH="1">
            <a:off x="3862380" y="4754575"/>
            <a:ext cx="492125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3" idx="3"/>
            <a:endCxn id="45" idx="7"/>
          </p:cNvCxnSpPr>
          <p:nvPr/>
        </p:nvCxnSpPr>
        <p:spPr>
          <a:xfrm rot="5400000">
            <a:off x="5361782" y="4075913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9" idx="3"/>
            <a:endCxn id="43" idx="0"/>
          </p:cNvCxnSpPr>
          <p:nvPr/>
        </p:nvCxnSpPr>
        <p:spPr>
          <a:xfrm rot="5400000">
            <a:off x="5537200" y="3433770"/>
            <a:ext cx="566737" cy="280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9" idx="4"/>
            <a:endCxn id="44" idx="1"/>
          </p:cNvCxnSpPr>
          <p:nvPr/>
        </p:nvCxnSpPr>
        <p:spPr>
          <a:xfrm rot="16200000" flipH="1">
            <a:off x="5929313" y="3429007"/>
            <a:ext cx="711200" cy="495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0" name="文字方塊 75"/>
          <p:cNvSpPr txBox="1">
            <a:spLocks noChangeArrowheads="1"/>
          </p:cNvSpPr>
          <p:nvPr/>
        </p:nvSpPr>
        <p:spPr bwMode="auto">
          <a:xfrm>
            <a:off x="7000875" y="3000382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39971" name="文字方塊 76"/>
          <p:cNvSpPr txBox="1">
            <a:spLocks noChangeArrowheads="1"/>
          </p:cNvSpPr>
          <p:nvPr/>
        </p:nvSpPr>
        <p:spPr bwMode="auto">
          <a:xfrm>
            <a:off x="3214678" y="1571612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</a:t>
            </a:r>
            <a:r>
              <a:rPr kumimoji="1" lang="en-US" altLang="zh-TW" kern="1200" dirty="0" err="1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9972" name="文字方塊 77"/>
          <p:cNvSpPr txBox="1">
            <a:spLocks noChangeArrowheads="1"/>
          </p:cNvSpPr>
          <p:nvPr/>
        </p:nvSpPr>
        <p:spPr bwMode="auto">
          <a:xfrm>
            <a:off x="4500562" y="44291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9973" name="文字方塊 78"/>
          <p:cNvSpPr txBox="1">
            <a:spLocks noChangeArrowheads="1"/>
          </p:cNvSpPr>
          <p:nvPr/>
        </p:nvSpPr>
        <p:spPr bwMode="auto">
          <a:xfrm>
            <a:off x="1584325" y="2214563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48" name="直線接點 47"/>
          <p:cNvCxnSpPr>
            <a:endCxn id="45" idx="2"/>
          </p:cNvCxnSpPr>
          <p:nvPr/>
        </p:nvCxnSpPr>
        <p:spPr>
          <a:xfrm flipV="1">
            <a:off x="4075112" y="4393414"/>
            <a:ext cx="1139826" cy="14684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6" idx="6"/>
            <a:endCxn id="7" idx="2"/>
          </p:cNvCxnSpPr>
          <p:nvPr/>
        </p:nvCxnSpPr>
        <p:spPr>
          <a:xfrm>
            <a:off x="3571875" y="2213769"/>
            <a:ext cx="714375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3"/>
          <p:cNvCxnSpPr>
            <a:stCxn id="6" idx="2"/>
          </p:cNvCxnSpPr>
          <p:nvPr/>
        </p:nvCxnSpPr>
        <p:spPr>
          <a:xfrm rot="10800000" flipH="1" flipV="1">
            <a:off x="3357562" y="2213768"/>
            <a:ext cx="571495" cy="2291563"/>
          </a:xfrm>
          <a:prstGeom prst="curvedConnector4">
            <a:avLst>
              <a:gd name="adj1" fmla="val -40000"/>
              <a:gd name="adj2" fmla="val 121799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" name="文字方塊 77"/>
          <p:cNvSpPr txBox="1">
            <a:spLocks noChangeArrowheads="1"/>
          </p:cNvSpPr>
          <p:nvPr/>
        </p:nvSpPr>
        <p:spPr bwMode="auto">
          <a:xfrm>
            <a:off x="5731134" y="4610409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9" name="文字方塊 77"/>
          <p:cNvSpPr txBox="1">
            <a:spLocks noChangeArrowheads="1"/>
          </p:cNvSpPr>
          <p:nvPr/>
        </p:nvSpPr>
        <p:spPr bwMode="auto">
          <a:xfrm>
            <a:off x="2842460" y="471488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0" name="文字方塊 76"/>
          <p:cNvSpPr txBox="1">
            <a:spLocks noChangeArrowheads="1"/>
          </p:cNvSpPr>
          <p:nvPr/>
        </p:nvSpPr>
        <p:spPr bwMode="auto">
          <a:xfrm>
            <a:off x="3786182" y="3896029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2" name="文字方塊 76"/>
          <p:cNvSpPr txBox="1">
            <a:spLocks noChangeArrowheads="1"/>
          </p:cNvSpPr>
          <p:nvPr/>
        </p:nvSpPr>
        <p:spPr bwMode="auto">
          <a:xfrm>
            <a:off x="5072072" y="3857628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3" name="文字方塊 76"/>
          <p:cNvSpPr txBox="1">
            <a:spLocks noChangeArrowheads="1"/>
          </p:cNvSpPr>
          <p:nvPr/>
        </p:nvSpPr>
        <p:spPr bwMode="auto">
          <a:xfrm>
            <a:off x="5572132" y="2428868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</a:t>
            </a:r>
            <a:r>
              <a:rPr kumimoji="1" lang="en-US" altLang="zh-TW" kern="1200" dirty="0" err="1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57224" y="1857364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6143636" y="4643446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</a:t>
            </a:r>
            <a:endParaRPr lang="zh-TW" altLang="en-US" dirty="0">
              <a:latin typeface="+mj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00100" y="5286388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)</a:t>
            </a:r>
            <a:endParaRPr lang="zh-TW" altLang="en-US" dirty="0">
              <a:latin typeface="+mj-lt"/>
            </a:endParaRPr>
          </a:p>
        </p:txBody>
      </p:sp>
      <p:cxnSp>
        <p:nvCxnSpPr>
          <p:cNvPr id="54" name="直線接點 53"/>
          <p:cNvCxnSpPr>
            <a:endCxn id="45" idx="4"/>
          </p:cNvCxnSpPr>
          <p:nvPr/>
        </p:nvCxnSpPr>
        <p:spPr>
          <a:xfrm rot="5400000">
            <a:off x="5051823" y="3551633"/>
            <a:ext cx="1219208" cy="678666"/>
          </a:xfrm>
          <a:prstGeom prst="curvedConnector3">
            <a:avLst>
              <a:gd name="adj1" fmla="val 121528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5" name="等腰三角形 84"/>
          <p:cNvSpPr/>
          <p:nvPr/>
        </p:nvSpPr>
        <p:spPr>
          <a:xfrm>
            <a:off x="4714876" y="4643446"/>
            <a:ext cx="1285884" cy="135732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9" grpId="0"/>
      <p:bldP spid="8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Case 2</a:t>
            </a:r>
            <a:endParaRPr lang="zh-TW" altLang="zh-TW" dirty="0"/>
          </a:p>
        </p:txBody>
      </p:sp>
      <p:sp>
        <p:nvSpPr>
          <p:cNvPr id="4" name="橢圓 3"/>
          <p:cNvSpPr/>
          <p:nvPr/>
        </p:nvSpPr>
        <p:spPr>
          <a:xfrm>
            <a:off x="1857375" y="210661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5717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357563" y="21066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2862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214938" y="2820995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29313" y="3106745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58000" y="2892432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2" name="直線接點 11"/>
          <p:cNvCxnSpPr>
            <a:stCxn id="4" idx="6"/>
            <a:endCxn id="5" idx="2"/>
          </p:cNvCxnSpPr>
          <p:nvPr/>
        </p:nvCxnSpPr>
        <p:spPr>
          <a:xfrm>
            <a:off x="2071688" y="2214563"/>
            <a:ext cx="500062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6"/>
            <a:endCxn id="6" idx="2"/>
          </p:cNvCxnSpPr>
          <p:nvPr/>
        </p:nvCxnSpPr>
        <p:spPr>
          <a:xfrm flipV="1">
            <a:off x="2786063" y="2214563"/>
            <a:ext cx="571500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7" idx="6"/>
          </p:cNvCxnSpPr>
          <p:nvPr/>
        </p:nvCxnSpPr>
        <p:spPr>
          <a:xfrm>
            <a:off x="4500563" y="2356644"/>
            <a:ext cx="714379" cy="5008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6"/>
            <a:endCxn id="9" idx="2"/>
          </p:cNvCxnSpPr>
          <p:nvPr/>
        </p:nvCxnSpPr>
        <p:spPr>
          <a:xfrm>
            <a:off x="5429250" y="2928945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9" idx="6"/>
            <a:endCxn id="10" idx="3"/>
          </p:cNvCxnSpPr>
          <p:nvPr/>
        </p:nvCxnSpPr>
        <p:spPr>
          <a:xfrm flipV="1">
            <a:off x="6143625" y="3076582"/>
            <a:ext cx="746125" cy="1381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2214563" y="300037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3500438" y="285750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3143250" y="37147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3822693" y="442913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179880" y="507207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5572125" y="3857632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6500813" y="4000507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5214938" y="4286257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47" name="直線接點 46"/>
          <p:cNvCxnSpPr>
            <a:stCxn id="5" idx="3"/>
            <a:endCxn id="38" idx="7"/>
          </p:cNvCxnSpPr>
          <p:nvPr/>
        </p:nvCxnSpPr>
        <p:spPr>
          <a:xfrm rot="5400000">
            <a:off x="2201069" y="2629694"/>
            <a:ext cx="598487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6" idx="4"/>
            <a:endCxn id="39" idx="0"/>
          </p:cNvCxnSpPr>
          <p:nvPr/>
        </p:nvCxnSpPr>
        <p:spPr>
          <a:xfrm rot="16200000" flipH="1">
            <a:off x="3267075" y="2517775"/>
            <a:ext cx="5365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endCxn id="41" idx="1"/>
          </p:cNvCxnSpPr>
          <p:nvPr/>
        </p:nvCxnSpPr>
        <p:spPr>
          <a:xfrm rot="16200000" flipH="1">
            <a:off x="3304374" y="3910819"/>
            <a:ext cx="603250" cy="496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39" idx="4"/>
            <a:endCxn id="40" idx="7"/>
          </p:cNvCxnSpPr>
          <p:nvPr/>
        </p:nvCxnSpPr>
        <p:spPr>
          <a:xfrm rot="5400000">
            <a:off x="3128963" y="3268663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1" idx="5"/>
            <a:endCxn id="42" idx="1"/>
          </p:cNvCxnSpPr>
          <p:nvPr/>
        </p:nvCxnSpPr>
        <p:spPr>
          <a:xfrm rot="16200000" flipH="1">
            <a:off x="3862380" y="4754575"/>
            <a:ext cx="492125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3" idx="3"/>
            <a:endCxn id="45" idx="7"/>
          </p:cNvCxnSpPr>
          <p:nvPr/>
        </p:nvCxnSpPr>
        <p:spPr>
          <a:xfrm rot="5400000">
            <a:off x="5361782" y="4075913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39" idx="5"/>
            <a:endCxn id="43" idx="0"/>
          </p:cNvCxnSpPr>
          <p:nvPr/>
        </p:nvCxnSpPr>
        <p:spPr>
          <a:xfrm rot="16200000" flipH="1">
            <a:off x="4272721" y="2451071"/>
            <a:ext cx="817204" cy="1995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9" idx="4"/>
            <a:endCxn id="44" idx="1"/>
          </p:cNvCxnSpPr>
          <p:nvPr/>
        </p:nvCxnSpPr>
        <p:spPr>
          <a:xfrm rot="16200000" flipH="1">
            <a:off x="5929313" y="3429007"/>
            <a:ext cx="711200" cy="495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0" name="文字方塊 75"/>
          <p:cNvSpPr txBox="1">
            <a:spLocks noChangeArrowheads="1"/>
          </p:cNvSpPr>
          <p:nvPr/>
        </p:nvSpPr>
        <p:spPr bwMode="auto">
          <a:xfrm>
            <a:off x="7000875" y="3000382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39972" name="文字方塊 77"/>
          <p:cNvSpPr txBox="1">
            <a:spLocks noChangeArrowheads="1"/>
          </p:cNvSpPr>
          <p:nvPr/>
        </p:nvSpPr>
        <p:spPr bwMode="auto">
          <a:xfrm>
            <a:off x="4500562" y="44291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9973" name="文字方塊 78"/>
          <p:cNvSpPr txBox="1">
            <a:spLocks noChangeArrowheads="1"/>
          </p:cNvSpPr>
          <p:nvPr/>
        </p:nvSpPr>
        <p:spPr bwMode="auto">
          <a:xfrm>
            <a:off x="1584325" y="2214563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48" name="直線接點 47"/>
          <p:cNvCxnSpPr>
            <a:endCxn id="45" idx="2"/>
          </p:cNvCxnSpPr>
          <p:nvPr/>
        </p:nvCxnSpPr>
        <p:spPr>
          <a:xfrm flipV="1">
            <a:off x="4075112" y="4393414"/>
            <a:ext cx="1139826" cy="14684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endCxn id="7" idx="5"/>
          </p:cNvCxnSpPr>
          <p:nvPr/>
        </p:nvCxnSpPr>
        <p:spPr>
          <a:xfrm>
            <a:off x="3428992" y="2214554"/>
            <a:ext cx="1040186" cy="2178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39" idx="6"/>
            <a:endCxn id="45" idx="4"/>
          </p:cNvCxnSpPr>
          <p:nvPr/>
        </p:nvCxnSpPr>
        <p:spPr>
          <a:xfrm>
            <a:off x="3714750" y="2964657"/>
            <a:ext cx="1607344" cy="1535913"/>
          </a:xfrm>
          <a:prstGeom prst="curvedConnector4">
            <a:avLst>
              <a:gd name="adj1" fmla="val 46667"/>
              <a:gd name="adj2" fmla="val 70784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直線接點 53"/>
          <p:cNvCxnSpPr>
            <a:stCxn id="39" idx="3"/>
          </p:cNvCxnSpPr>
          <p:nvPr/>
        </p:nvCxnSpPr>
        <p:spPr>
          <a:xfrm rot="16200000" flipH="1">
            <a:off x="2997989" y="3574262"/>
            <a:ext cx="1464903" cy="397234"/>
          </a:xfrm>
          <a:prstGeom prst="curvedConnector3">
            <a:avLst>
              <a:gd name="adj1" fmla="val 56936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" name="文字方塊 77"/>
          <p:cNvSpPr txBox="1">
            <a:spLocks noChangeArrowheads="1"/>
          </p:cNvSpPr>
          <p:nvPr/>
        </p:nvSpPr>
        <p:spPr bwMode="auto">
          <a:xfrm>
            <a:off x="4572000" y="364331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9" name="文字方塊 77"/>
          <p:cNvSpPr txBox="1">
            <a:spLocks noChangeArrowheads="1"/>
          </p:cNvSpPr>
          <p:nvPr/>
        </p:nvSpPr>
        <p:spPr bwMode="auto">
          <a:xfrm>
            <a:off x="3571868" y="3500438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0" name="文字方塊 76"/>
          <p:cNvSpPr txBox="1">
            <a:spLocks noChangeArrowheads="1"/>
          </p:cNvSpPr>
          <p:nvPr/>
        </p:nvSpPr>
        <p:spPr bwMode="auto">
          <a:xfrm>
            <a:off x="3786182" y="3896029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2" name="文字方塊 76"/>
          <p:cNvSpPr txBox="1">
            <a:spLocks noChangeArrowheads="1"/>
          </p:cNvSpPr>
          <p:nvPr/>
        </p:nvSpPr>
        <p:spPr bwMode="auto">
          <a:xfrm>
            <a:off x="5072072" y="3857628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57224" y="1857364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77" name="等腰三角形 76"/>
          <p:cNvSpPr/>
          <p:nvPr/>
        </p:nvSpPr>
        <p:spPr>
          <a:xfrm>
            <a:off x="4714876" y="4643446"/>
            <a:ext cx="1285884" cy="135732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6143636" y="4643446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</a:t>
            </a:r>
            <a:endParaRPr lang="zh-TW" altLang="en-US" dirty="0">
              <a:latin typeface="+mj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71472" y="4786322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)</a:t>
            </a:r>
            <a:endParaRPr lang="zh-TW" alt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61" grpId="0"/>
      <p:bldP spid="6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Reasons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Reason</a:t>
            </a:r>
          </a:p>
          <a:p>
            <a:pPr lvl="1"/>
            <a:r>
              <a:rPr lang="en-US" altLang="zh-TW" i="1" dirty="0" smtClean="0"/>
              <a:t>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represents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 exactly for all failing edges on the path in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from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and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represents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 exactly for all edges from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u</a:t>
            </a:r>
            <a:r>
              <a:rPr lang="en-US" altLang="zh-TW" baseline="-25000" dirty="0" smtClean="0"/>
              <a:t>2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for each non-diameter tree edge, one of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represents </a:t>
            </a:r>
            <a:r>
              <a:rPr lang="en-US" altLang="zh-TW" i="1" dirty="0" smtClean="0"/>
              <a:t>f</a:t>
            </a:r>
          </a:p>
          <a:p>
            <a:r>
              <a:rPr lang="en-US" altLang="zh-TW" dirty="0" smtClean="0"/>
              <a:t>The lengths of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are defined exactly such that for any failing edge e for which </a:t>
            </a:r>
            <a:r>
              <a:rPr lang="en-US" altLang="zh-TW" i="1" dirty="0" err="1" smtClean="0"/>
              <a:t>f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is a swap edge, it holds |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e/</a:t>
            </a:r>
            <a:r>
              <a:rPr lang="en-US" altLang="zh-TW" i="1" baseline="-25000" dirty="0" err="1" smtClean="0"/>
              <a:t>fi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)| = |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e/f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)|.</a:t>
            </a: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Revealing figure</a:t>
            </a:r>
            <a:endParaRPr lang="zh-TW" altLang="zh-TW" dirty="0"/>
          </a:p>
        </p:txBody>
      </p:sp>
      <p:sp>
        <p:nvSpPr>
          <p:cNvPr id="4" name="橢圓 3"/>
          <p:cNvSpPr/>
          <p:nvPr/>
        </p:nvSpPr>
        <p:spPr>
          <a:xfrm>
            <a:off x="1857375" y="210661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5717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357563" y="21066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286250" y="224948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214938" y="2820995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29313" y="3106745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58000" y="2892432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2" name="直線接點 11"/>
          <p:cNvCxnSpPr>
            <a:stCxn id="4" idx="6"/>
            <a:endCxn id="5" idx="2"/>
          </p:cNvCxnSpPr>
          <p:nvPr/>
        </p:nvCxnSpPr>
        <p:spPr>
          <a:xfrm>
            <a:off x="2071688" y="2214563"/>
            <a:ext cx="500062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6"/>
            <a:endCxn id="6" idx="2"/>
          </p:cNvCxnSpPr>
          <p:nvPr/>
        </p:nvCxnSpPr>
        <p:spPr>
          <a:xfrm flipV="1">
            <a:off x="2786063" y="2214563"/>
            <a:ext cx="571500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7" idx="6"/>
          </p:cNvCxnSpPr>
          <p:nvPr/>
        </p:nvCxnSpPr>
        <p:spPr>
          <a:xfrm>
            <a:off x="4500563" y="2356644"/>
            <a:ext cx="714379" cy="5008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6"/>
            <a:endCxn id="9" idx="2"/>
          </p:cNvCxnSpPr>
          <p:nvPr/>
        </p:nvCxnSpPr>
        <p:spPr>
          <a:xfrm>
            <a:off x="5429250" y="2928945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9" idx="6"/>
            <a:endCxn id="10" idx="3"/>
          </p:cNvCxnSpPr>
          <p:nvPr/>
        </p:nvCxnSpPr>
        <p:spPr>
          <a:xfrm flipV="1">
            <a:off x="6143625" y="3076582"/>
            <a:ext cx="746125" cy="1381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2214563" y="300037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3500438" y="285750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3143250" y="37147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3822693" y="442913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179880" y="507207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5572125" y="3857632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6500813" y="4000507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5214938" y="4286257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47" name="直線接點 46"/>
          <p:cNvCxnSpPr>
            <a:stCxn id="5" idx="3"/>
            <a:endCxn id="38" idx="7"/>
          </p:cNvCxnSpPr>
          <p:nvPr/>
        </p:nvCxnSpPr>
        <p:spPr>
          <a:xfrm rot="5400000">
            <a:off x="2201069" y="2629694"/>
            <a:ext cx="598487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6" idx="4"/>
            <a:endCxn id="39" idx="0"/>
          </p:cNvCxnSpPr>
          <p:nvPr/>
        </p:nvCxnSpPr>
        <p:spPr>
          <a:xfrm rot="16200000" flipH="1">
            <a:off x="3267075" y="2517775"/>
            <a:ext cx="5365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endCxn id="41" idx="1"/>
          </p:cNvCxnSpPr>
          <p:nvPr/>
        </p:nvCxnSpPr>
        <p:spPr>
          <a:xfrm rot="16200000" flipH="1">
            <a:off x="3304374" y="3910819"/>
            <a:ext cx="603250" cy="496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39" idx="4"/>
            <a:endCxn id="40" idx="7"/>
          </p:cNvCxnSpPr>
          <p:nvPr/>
        </p:nvCxnSpPr>
        <p:spPr>
          <a:xfrm rot="5400000">
            <a:off x="3128963" y="3268663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1" idx="5"/>
            <a:endCxn id="42" idx="1"/>
          </p:cNvCxnSpPr>
          <p:nvPr/>
        </p:nvCxnSpPr>
        <p:spPr>
          <a:xfrm rot="16200000" flipH="1">
            <a:off x="3862380" y="4754575"/>
            <a:ext cx="492125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3" idx="3"/>
            <a:endCxn id="45" idx="7"/>
          </p:cNvCxnSpPr>
          <p:nvPr/>
        </p:nvCxnSpPr>
        <p:spPr>
          <a:xfrm rot="5400000">
            <a:off x="5361782" y="4075913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9" idx="3"/>
            <a:endCxn id="43" idx="0"/>
          </p:cNvCxnSpPr>
          <p:nvPr/>
        </p:nvCxnSpPr>
        <p:spPr>
          <a:xfrm rot="5400000">
            <a:off x="5537200" y="3433770"/>
            <a:ext cx="566737" cy="280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9" idx="4"/>
            <a:endCxn id="44" idx="1"/>
          </p:cNvCxnSpPr>
          <p:nvPr/>
        </p:nvCxnSpPr>
        <p:spPr>
          <a:xfrm rot="16200000" flipH="1">
            <a:off x="5929313" y="3429007"/>
            <a:ext cx="711200" cy="495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0" name="文字方塊 75"/>
          <p:cNvSpPr txBox="1">
            <a:spLocks noChangeArrowheads="1"/>
          </p:cNvSpPr>
          <p:nvPr/>
        </p:nvSpPr>
        <p:spPr bwMode="auto">
          <a:xfrm>
            <a:off x="7000875" y="3000382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39971" name="文字方塊 76"/>
          <p:cNvSpPr txBox="1">
            <a:spLocks noChangeArrowheads="1"/>
          </p:cNvSpPr>
          <p:nvPr/>
        </p:nvSpPr>
        <p:spPr bwMode="auto">
          <a:xfrm>
            <a:off x="3214678" y="1571612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r>
              <a:rPr kumimoji="1"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</a:t>
            </a:r>
            <a:r>
              <a:rPr kumimoji="1" lang="en-US" altLang="zh-TW" dirty="0" err="1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9972" name="文字方塊 77"/>
          <p:cNvSpPr txBox="1">
            <a:spLocks noChangeArrowheads="1"/>
          </p:cNvSpPr>
          <p:nvPr/>
        </p:nvSpPr>
        <p:spPr bwMode="auto">
          <a:xfrm>
            <a:off x="4500562" y="44291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9973" name="文字方塊 78"/>
          <p:cNvSpPr txBox="1">
            <a:spLocks noChangeArrowheads="1"/>
          </p:cNvSpPr>
          <p:nvPr/>
        </p:nvSpPr>
        <p:spPr bwMode="auto">
          <a:xfrm>
            <a:off x="1584325" y="2214563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48" name="直線接點 47"/>
          <p:cNvCxnSpPr>
            <a:endCxn id="45" idx="2"/>
          </p:cNvCxnSpPr>
          <p:nvPr/>
        </p:nvCxnSpPr>
        <p:spPr>
          <a:xfrm flipV="1">
            <a:off x="4075112" y="4393414"/>
            <a:ext cx="1139826" cy="14684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endCxn id="7" idx="5"/>
          </p:cNvCxnSpPr>
          <p:nvPr/>
        </p:nvCxnSpPr>
        <p:spPr>
          <a:xfrm>
            <a:off x="3428992" y="2214554"/>
            <a:ext cx="1040186" cy="2178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endCxn id="45" idx="4"/>
          </p:cNvCxnSpPr>
          <p:nvPr/>
        </p:nvCxnSpPr>
        <p:spPr>
          <a:xfrm rot="5400000">
            <a:off x="5051823" y="3551633"/>
            <a:ext cx="1219208" cy="678666"/>
          </a:xfrm>
          <a:prstGeom prst="curvedConnector3">
            <a:avLst>
              <a:gd name="adj1" fmla="val 121528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直線接點 53"/>
          <p:cNvCxnSpPr>
            <a:stCxn id="6" idx="2"/>
          </p:cNvCxnSpPr>
          <p:nvPr/>
        </p:nvCxnSpPr>
        <p:spPr>
          <a:xfrm rot="10800000" flipH="1" flipV="1">
            <a:off x="3357562" y="2213768"/>
            <a:ext cx="571495" cy="2291563"/>
          </a:xfrm>
          <a:prstGeom prst="curvedConnector4">
            <a:avLst>
              <a:gd name="adj1" fmla="val -40000"/>
              <a:gd name="adj2" fmla="val 121799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" name="文字方塊 77"/>
          <p:cNvSpPr txBox="1">
            <a:spLocks noChangeArrowheads="1"/>
          </p:cNvSpPr>
          <p:nvPr/>
        </p:nvSpPr>
        <p:spPr bwMode="auto">
          <a:xfrm>
            <a:off x="5731134" y="4610409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9" name="文字方塊 77"/>
          <p:cNvSpPr txBox="1">
            <a:spLocks noChangeArrowheads="1"/>
          </p:cNvSpPr>
          <p:nvPr/>
        </p:nvSpPr>
        <p:spPr bwMode="auto">
          <a:xfrm>
            <a:off x="2842460" y="471488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0" name="文字方塊 76"/>
          <p:cNvSpPr txBox="1">
            <a:spLocks noChangeArrowheads="1"/>
          </p:cNvSpPr>
          <p:nvPr/>
        </p:nvSpPr>
        <p:spPr bwMode="auto">
          <a:xfrm>
            <a:off x="3786182" y="3896029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2" name="文字方塊 76"/>
          <p:cNvSpPr txBox="1">
            <a:spLocks noChangeArrowheads="1"/>
          </p:cNvSpPr>
          <p:nvPr/>
        </p:nvSpPr>
        <p:spPr bwMode="auto">
          <a:xfrm>
            <a:off x="5072072" y="3857628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3" name="文字方塊 76"/>
          <p:cNvSpPr txBox="1">
            <a:spLocks noChangeArrowheads="1"/>
          </p:cNvSpPr>
          <p:nvPr/>
        </p:nvSpPr>
        <p:spPr bwMode="auto">
          <a:xfrm>
            <a:off x="5572132" y="2428868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r>
              <a:rPr kumimoji="1"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=</a:t>
            </a:r>
            <a:r>
              <a:rPr kumimoji="1" lang="en-US" altLang="zh-TW" dirty="0" err="1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nc</a:t>
            </a:r>
            <a:r>
              <a:rPr kumimoji="1" lang="en-US" altLang="zh-TW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57224" y="1857364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53" name="等腰三角形 52"/>
          <p:cNvSpPr/>
          <p:nvPr/>
        </p:nvSpPr>
        <p:spPr>
          <a:xfrm>
            <a:off x="4714876" y="4714884"/>
            <a:ext cx="1285884" cy="135732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5278155" y="4538133"/>
            <a:ext cx="603356" cy="1851910"/>
          </a:xfrm>
          <a:custGeom>
            <a:avLst/>
            <a:gdLst>
              <a:gd name="connsiteX0" fmla="*/ 61489 w 603356"/>
              <a:gd name="connsiteY0" fmla="*/ 0 h 1851910"/>
              <a:gd name="connsiteX1" fmla="*/ 38912 w 603356"/>
              <a:gd name="connsiteY1" fmla="*/ 67734 h 1851910"/>
              <a:gd name="connsiteX2" fmla="*/ 16334 w 603356"/>
              <a:gd name="connsiteY2" fmla="*/ 180623 h 1851910"/>
              <a:gd name="connsiteX3" fmla="*/ 27623 w 603356"/>
              <a:gd name="connsiteY3" fmla="*/ 270934 h 1851910"/>
              <a:gd name="connsiteX4" fmla="*/ 50201 w 603356"/>
              <a:gd name="connsiteY4" fmla="*/ 304800 h 1851910"/>
              <a:gd name="connsiteX5" fmla="*/ 72778 w 603356"/>
              <a:gd name="connsiteY5" fmla="*/ 372534 h 1851910"/>
              <a:gd name="connsiteX6" fmla="*/ 106645 w 603356"/>
              <a:gd name="connsiteY6" fmla="*/ 395111 h 1851910"/>
              <a:gd name="connsiteX7" fmla="*/ 185667 w 603356"/>
              <a:gd name="connsiteY7" fmla="*/ 417689 h 1851910"/>
              <a:gd name="connsiteX8" fmla="*/ 230823 w 603356"/>
              <a:gd name="connsiteY8" fmla="*/ 440267 h 1851910"/>
              <a:gd name="connsiteX9" fmla="*/ 298556 w 603356"/>
              <a:gd name="connsiteY9" fmla="*/ 508000 h 1851910"/>
              <a:gd name="connsiteX10" fmla="*/ 242112 w 603356"/>
              <a:gd name="connsiteY10" fmla="*/ 564445 h 1851910"/>
              <a:gd name="connsiteX11" fmla="*/ 174378 w 603356"/>
              <a:gd name="connsiteY11" fmla="*/ 609600 h 1851910"/>
              <a:gd name="connsiteX12" fmla="*/ 117934 w 603356"/>
              <a:gd name="connsiteY12" fmla="*/ 666045 h 1851910"/>
              <a:gd name="connsiteX13" fmla="*/ 50201 w 603356"/>
              <a:gd name="connsiteY13" fmla="*/ 733778 h 1851910"/>
              <a:gd name="connsiteX14" fmla="*/ 27623 w 603356"/>
              <a:gd name="connsiteY14" fmla="*/ 824089 h 1851910"/>
              <a:gd name="connsiteX15" fmla="*/ 38912 w 603356"/>
              <a:gd name="connsiteY15" fmla="*/ 880534 h 1851910"/>
              <a:gd name="connsiteX16" fmla="*/ 84067 w 603356"/>
              <a:gd name="connsiteY16" fmla="*/ 903111 h 1851910"/>
              <a:gd name="connsiteX17" fmla="*/ 117934 w 603356"/>
              <a:gd name="connsiteY17" fmla="*/ 936978 h 1851910"/>
              <a:gd name="connsiteX18" fmla="*/ 151801 w 603356"/>
              <a:gd name="connsiteY18" fmla="*/ 948267 h 1851910"/>
              <a:gd name="connsiteX19" fmla="*/ 287267 w 603356"/>
              <a:gd name="connsiteY19" fmla="*/ 982134 h 1851910"/>
              <a:gd name="connsiteX20" fmla="*/ 309845 w 603356"/>
              <a:gd name="connsiteY20" fmla="*/ 1016000 h 1851910"/>
              <a:gd name="connsiteX21" fmla="*/ 343712 w 603356"/>
              <a:gd name="connsiteY21" fmla="*/ 1049867 h 1851910"/>
              <a:gd name="connsiteX22" fmla="*/ 366289 w 603356"/>
              <a:gd name="connsiteY22" fmla="*/ 1117600 h 1851910"/>
              <a:gd name="connsiteX23" fmla="*/ 309845 w 603356"/>
              <a:gd name="connsiteY23" fmla="*/ 1196623 h 1851910"/>
              <a:gd name="connsiteX24" fmla="*/ 253401 w 603356"/>
              <a:gd name="connsiteY24" fmla="*/ 1207911 h 1851910"/>
              <a:gd name="connsiteX25" fmla="*/ 185667 w 603356"/>
              <a:gd name="connsiteY25" fmla="*/ 1264356 h 1851910"/>
              <a:gd name="connsiteX26" fmla="*/ 196956 w 603356"/>
              <a:gd name="connsiteY26" fmla="*/ 1343378 h 1851910"/>
              <a:gd name="connsiteX27" fmla="*/ 230823 w 603356"/>
              <a:gd name="connsiteY27" fmla="*/ 1320800 h 1851910"/>
              <a:gd name="connsiteX28" fmla="*/ 298556 w 603356"/>
              <a:gd name="connsiteY28" fmla="*/ 1388534 h 1851910"/>
              <a:gd name="connsiteX29" fmla="*/ 366289 w 603356"/>
              <a:gd name="connsiteY29" fmla="*/ 1433689 h 1851910"/>
              <a:gd name="connsiteX30" fmla="*/ 388867 w 603356"/>
              <a:gd name="connsiteY30" fmla="*/ 1501423 h 1851910"/>
              <a:gd name="connsiteX31" fmla="*/ 332423 w 603356"/>
              <a:gd name="connsiteY31" fmla="*/ 1580445 h 1851910"/>
              <a:gd name="connsiteX32" fmla="*/ 309845 w 603356"/>
              <a:gd name="connsiteY32" fmla="*/ 1625600 h 1851910"/>
              <a:gd name="connsiteX33" fmla="*/ 343712 w 603356"/>
              <a:gd name="connsiteY33" fmla="*/ 1682045 h 1851910"/>
              <a:gd name="connsiteX34" fmla="*/ 411445 w 603356"/>
              <a:gd name="connsiteY34" fmla="*/ 1715911 h 1851910"/>
              <a:gd name="connsiteX35" fmla="*/ 445312 w 603356"/>
              <a:gd name="connsiteY35" fmla="*/ 1749778 h 1851910"/>
              <a:gd name="connsiteX36" fmla="*/ 524334 w 603356"/>
              <a:gd name="connsiteY36" fmla="*/ 1772356 h 1851910"/>
              <a:gd name="connsiteX37" fmla="*/ 603356 w 603356"/>
              <a:gd name="connsiteY37" fmla="*/ 1806223 h 1851910"/>
              <a:gd name="connsiteX38" fmla="*/ 569489 w 603356"/>
              <a:gd name="connsiteY38" fmla="*/ 1828800 h 1851910"/>
              <a:gd name="connsiteX39" fmla="*/ 513045 w 603356"/>
              <a:gd name="connsiteY39" fmla="*/ 1840089 h 1851910"/>
              <a:gd name="connsiteX40" fmla="*/ 422734 w 603356"/>
              <a:gd name="connsiteY40" fmla="*/ 1851378 h 18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356" h="1851910">
                <a:moveTo>
                  <a:pt x="61489" y="0"/>
                </a:moveTo>
                <a:cubicBezTo>
                  <a:pt x="53963" y="22578"/>
                  <a:pt x="44263" y="44544"/>
                  <a:pt x="38912" y="67734"/>
                </a:cubicBezTo>
                <a:cubicBezTo>
                  <a:pt x="0" y="236356"/>
                  <a:pt x="47638" y="86711"/>
                  <a:pt x="16334" y="180623"/>
                </a:cubicBezTo>
                <a:cubicBezTo>
                  <a:pt x="20097" y="210727"/>
                  <a:pt x="19640" y="241665"/>
                  <a:pt x="27623" y="270934"/>
                </a:cubicBezTo>
                <a:cubicBezTo>
                  <a:pt x="31193" y="284023"/>
                  <a:pt x="44691" y="292402"/>
                  <a:pt x="50201" y="304800"/>
                </a:cubicBezTo>
                <a:cubicBezTo>
                  <a:pt x="59867" y="326548"/>
                  <a:pt x="52976" y="359333"/>
                  <a:pt x="72778" y="372534"/>
                </a:cubicBezTo>
                <a:cubicBezTo>
                  <a:pt x="84067" y="380060"/>
                  <a:pt x="94510" y="389044"/>
                  <a:pt x="106645" y="395111"/>
                </a:cubicBezTo>
                <a:cubicBezTo>
                  <a:pt x="133939" y="408758"/>
                  <a:pt x="156728" y="406837"/>
                  <a:pt x="185667" y="417689"/>
                </a:cubicBezTo>
                <a:cubicBezTo>
                  <a:pt x="201424" y="423598"/>
                  <a:pt x="215771" y="432741"/>
                  <a:pt x="230823" y="440267"/>
                </a:cubicBezTo>
                <a:cubicBezTo>
                  <a:pt x="253401" y="462845"/>
                  <a:pt x="316267" y="481433"/>
                  <a:pt x="298556" y="508000"/>
                </a:cubicBezTo>
                <a:cubicBezTo>
                  <a:pt x="257165" y="570087"/>
                  <a:pt x="298554" y="517410"/>
                  <a:pt x="242112" y="564445"/>
                </a:cubicBezTo>
                <a:cubicBezTo>
                  <a:pt x="185739" y="611422"/>
                  <a:pt x="233894" y="589761"/>
                  <a:pt x="174378" y="609600"/>
                </a:cubicBezTo>
                <a:cubicBezTo>
                  <a:pt x="104592" y="656125"/>
                  <a:pt x="172669" y="604468"/>
                  <a:pt x="117934" y="666045"/>
                </a:cubicBezTo>
                <a:cubicBezTo>
                  <a:pt x="96721" y="689910"/>
                  <a:pt x="50201" y="733778"/>
                  <a:pt x="50201" y="733778"/>
                </a:cubicBezTo>
                <a:cubicBezTo>
                  <a:pt x="41293" y="760502"/>
                  <a:pt x="27623" y="796845"/>
                  <a:pt x="27623" y="824089"/>
                </a:cubicBezTo>
                <a:cubicBezTo>
                  <a:pt x="27623" y="843277"/>
                  <a:pt x="27759" y="864920"/>
                  <a:pt x="38912" y="880534"/>
                </a:cubicBezTo>
                <a:cubicBezTo>
                  <a:pt x="48693" y="894228"/>
                  <a:pt x="69015" y="895585"/>
                  <a:pt x="84067" y="903111"/>
                </a:cubicBezTo>
                <a:cubicBezTo>
                  <a:pt x="95356" y="914400"/>
                  <a:pt x="104650" y="928122"/>
                  <a:pt x="117934" y="936978"/>
                </a:cubicBezTo>
                <a:cubicBezTo>
                  <a:pt x="127835" y="943579"/>
                  <a:pt x="140403" y="944848"/>
                  <a:pt x="151801" y="948267"/>
                </a:cubicBezTo>
                <a:cubicBezTo>
                  <a:pt x="235348" y="973331"/>
                  <a:pt x="213712" y="967423"/>
                  <a:pt x="287267" y="982134"/>
                </a:cubicBezTo>
                <a:cubicBezTo>
                  <a:pt x="294793" y="993423"/>
                  <a:pt x="301159" y="1005577"/>
                  <a:pt x="309845" y="1016000"/>
                </a:cubicBezTo>
                <a:cubicBezTo>
                  <a:pt x="320066" y="1028265"/>
                  <a:pt x="335959" y="1035911"/>
                  <a:pt x="343712" y="1049867"/>
                </a:cubicBezTo>
                <a:cubicBezTo>
                  <a:pt x="355270" y="1070671"/>
                  <a:pt x="366289" y="1117600"/>
                  <a:pt x="366289" y="1117600"/>
                </a:cubicBezTo>
                <a:cubicBezTo>
                  <a:pt x="357796" y="1130341"/>
                  <a:pt x="317849" y="1191621"/>
                  <a:pt x="309845" y="1196623"/>
                </a:cubicBezTo>
                <a:cubicBezTo>
                  <a:pt x="293574" y="1206792"/>
                  <a:pt x="272216" y="1204148"/>
                  <a:pt x="253401" y="1207911"/>
                </a:cubicBezTo>
                <a:cubicBezTo>
                  <a:pt x="240344" y="1216616"/>
                  <a:pt x="189010" y="1247640"/>
                  <a:pt x="185667" y="1264356"/>
                </a:cubicBezTo>
                <a:cubicBezTo>
                  <a:pt x="180449" y="1290447"/>
                  <a:pt x="193193" y="1317037"/>
                  <a:pt x="196956" y="1343378"/>
                </a:cubicBezTo>
                <a:cubicBezTo>
                  <a:pt x="208245" y="1335852"/>
                  <a:pt x="217392" y="1318881"/>
                  <a:pt x="230823" y="1320800"/>
                </a:cubicBezTo>
                <a:cubicBezTo>
                  <a:pt x="279467" y="1327749"/>
                  <a:pt x="270853" y="1364294"/>
                  <a:pt x="298556" y="1388534"/>
                </a:cubicBezTo>
                <a:cubicBezTo>
                  <a:pt x="318977" y="1406402"/>
                  <a:pt x="366289" y="1433689"/>
                  <a:pt x="366289" y="1433689"/>
                </a:cubicBezTo>
                <a:cubicBezTo>
                  <a:pt x="373815" y="1456267"/>
                  <a:pt x="403147" y="1482384"/>
                  <a:pt x="388867" y="1501423"/>
                </a:cubicBezTo>
                <a:cubicBezTo>
                  <a:pt x="374329" y="1520807"/>
                  <a:pt x="345629" y="1557335"/>
                  <a:pt x="332423" y="1580445"/>
                </a:cubicBezTo>
                <a:cubicBezTo>
                  <a:pt x="324074" y="1595056"/>
                  <a:pt x="317371" y="1610548"/>
                  <a:pt x="309845" y="1625600"/>
                </a:cubicBezTo>
                <a:cubicBezTo>
                  <a:pt x="321134" y="1644415"/>
                  <a:pt x="329433" y="1665385"/>
                  <a:pt x="343712" y="1682045"/>
                </a:cubicBezTo>
                <a:cubicBezTo>
                  <a:pt x="361220" y="1702472"/>
                  <a:pt x="387737" y="1708009"/>
                  <a:pt x="411445" y="1715911"/>
                </a:cubicBezTo>
                <a:cubicBezTo>
                  <a:pt x="422734" y="1727200"/>
                  <a:pt x="432028" y="1740922"/>
                  <a:pt x="445312" y="1749778"/>
                </a:cubicBezTo>
                <a:cubicBezTo>
                  <a:pt x="455463" y="1756545"/>
                  <a:pt x="517747" y="1770474"/>
                  <a:pt x="524334" y="1772356"/>
                </a:cubicBezTo>
                <a:cubicBezTo>
                  <a:pt x="563093" y="1783430"/>
                  <a:pt x="563217" y="1786153"/>
                  <a:pt x="603356" y="1806223"/>
                </a:cubicBezTo>
                <a:cubicBezTo>
                  <a:pt x="592067" y="1813749"/>
                  <a:pt x="582193" y="1824036"/>
                  <a:pt x="569489" y="1828800"/>
                </a:cubicBezTo>
                <a:cubicBezTo>
                  <a:pt x="551523" y="1835537"/>
                  <a:pt x="531971" y="1836935"/>
                  <a:pt x="513045" y="1840089"/>
                </a:cubicBezTo>
                <a:cubicBezTo>
                  <a:pt x="442119" y="1851910"/>
                  <a:pt x="458959" y="1851378"/>
                  <a:pt x="422734" y="18513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77"/>
          <p:cNvSpPr txBox="1">
            <a:spLocks noChangeArrowheads="1"/>
          </p:cNvSpPr>
          <p:nvPr/>
        </p:nvSpPr>
        <p:spPr bwMode="auto">
          <a:xfrm>
            <a:off x="5429256" y="3214686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Revealing figure: Case 1_1</a:t>
            </a:r>
            <a:endParaRPr lang="zh-TW" altLang="zh-TW" dirty="0"/>
          </a:p>
        </p:txBody>
      </p:sp>
      <p:sp>
        <p:nvSpPr>
          <p:cNvPr id="114" name="矩形 113"/>
          <p:cNvSpPr/>
          <p:nvPr/>
        </p:nvSpPr>
        <p:spPr>
          <a:xfrm>
            <a:off x="3357554" y="1785926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</a:t>
            </a:r>
            <a:endParaRPr lang="zh-TW" altLang="en-US" dirty="0">
              <a:latin typeface="+mj-lt"/>
            </a:endParaRPr>
          </a:p>
        </p:txBody>
      </p:sp>
      <p:sp>
        <p:nvSpPr>
          <p:cNvPr id="80" name="橢圓 79"/>
          <p:cNvSpPr/>
          <p:nvPr/>
        </p:nvSpPr>
        <p:spPr>
          <a:xfrm>
            <a:off x="286188" y="2852822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7" name="橢圓 86"/>
          <p:cNvSpPr/>
          <p:nvPr/>
        </p:nvSpPr>
        <p:spPr>
          <a:xfrm>
            <a:off x="848116" y="29660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5" name="橢圓 94"/>
          <p:cNvSpPr/>
          <p:nvPr/>
        </p:nvSpPr>
        <p:spPr>
          <a:xfrm>
            <a:off x="1466237" y="285282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2196743" y="29660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8" name="橢圓 97"/>
          <p:cNvSpPr/>
          <p:nvPr/>
        </p:nvSpPr>
        <p:spPr>
          <a:xfrm>
            <a:off x="2927250" y="3418924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9" name="橢圓 98"/>
          <p:cNvSpPr/>
          <p:nvPr/>
        </p:nvSpPr>
        <p:spPr>
          <a:xfrm>
            <a:off x="3489178" y="3645363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2" name="橢圓 101"/>
          <p:cNvSpPr/>
          <p:nvPr/>
        </p:nvSpPr>
        <p:spPr>
          <a:xfrm>
            <a:off x="4219684" y="3475534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04" name="直線接點 103"/>
          <p:cNvCxnSpPr>
            <a:stCxn id="80" idx="6"/>
            <a:endCxn id="87" idx="2"/>
          </p:cNvCxnSpPr>
          <p:nvPr/>
        </p:nvCxnSpPr>
        <p:spPr>
          <a:xfrm>
            <a:off x="454767" y="2938366"/>
            <a:ext cx="393349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>
            <a:stCxn id="87" idx="6"/>
            <a:endCxn id="95" idx="2"/>
          </p:cNvCxnSpPr>
          <p:nvPr/>
        </p:nvCxnSpPr>
        <p:spPr>
          <a:xfrm flipV="1">
            <a:off x="1016695" y="2938366"/>
            <a:ext cx="449542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/>
          <p:cNvCxnSpPr>
            <a:stCxn id="96" idx="6"/>
          </p:cNvCxnSpPr>
          <p:nvPr/>
        </p:nvCxnSpPr>
        <p:spPr>
          <a:xfrm>
            <a:off x="2365322" y="3050956"/>
            <a:ext cx="561931" cy="396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/>
          <p:cNvCxnSpPr>
            <a:stCxn id="98" idx="6"/>
            <a:endCxn id="99" idx="2"/>
          </p:cNvCxnSpPr>
          <p:nvPr/>
        </p:nvCxnSpPr>
        <p:spPr>
          <a:xfrm>
            <a:off x="3095828" y="3504468"/>
            <a:ext cx="393350" cy="22643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/>
          <p:cNvCxnSpPr>
            <a:stCxn id="99" idx="6"/>
            <a:endCxn id="102" idx="3"/>
          </p:cNvCxnSpPr>
          <p:nvPr/>
        </p:nvCxnSpPr>
        <p:spPr>
          <a:xfrm flipV="1">
            <a:off x="3657756" y="3621461"/>
            <a:ext cx="586903" cy="1094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橢圓 120"/>
          <p:cNvSpPr/>
          <p:nvPr/>
        </p:nvSpPr>
        <p:spPr>
          <a:xfrm>
            <a:off x="567152" y="356107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22" name="橢圓 121"/>
          <p:cNvSpPr/>
          <p:nvPr/>
        </p:nvSpPr>
        <p:spPr>
          <a:xfrm>
            <a:off x="1578623" y="344785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24" name="橢圓 123"/>
          <p:cNvSpPr/>
          <p:nvPr/>
        </p:nvSpPr>
        <p:spPr>
          <a:xfrm>
            <a:off x="1297658" y="4127168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27" name="橢圓 126"/>
          <p:cNvSpPr/>
          <p:nvPr/>
        </p:nvSpPr>
        <p:spPr>
          <a:xfrm>
            <a:off x="1832109" y="4693275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28" name="橢圓 127"/>
          <p:cNvSpPr/>
          <p:nvPr/>
        </p:nvSpPr>
        <p:spPr>
          <a:xfrm>
            <a:off x="2113073" y="520276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29" name="橢圓 128"/>
          <p:cNvSpPr/>
          <p:nvPr/>
        </p:nvSpPr>
        <p:spPr>
          <a:xfrm>
            <a:off x="3208214" y="4240393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0" name="橢圓 129"/>
          <p:cNvSpPr/>
          <p:nvPr/>
        </p:nvSpPr>
        <p:spPr>
          <a:xfrm>
            <a:off x="3938721" y="435361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1" name="橢圓 130"/>
          <p:cNvSpPr/>
          <p:nvPr/>
        </p:nvSpPr>
        <p:spPr>
          <a:xfrm>
            <a:off x="2927250" y="458005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32" name="直線接點 131"/>
          <p:cNvCxnSpPr>
            <a:stCxn id="87" idx="3"/>
            <a:endCxn id="121" idx="7"/>
          </p:cNvCxnSpPr>
          <p:nvPr/>
        </p:nvCxnSpPr>
        <p:spPr>
          <a:xfrm rot="5400000">
            <a:off x="554792" y="3267933"/>
            <a:ext cx="474263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接點 132"/>
          <p:cNvCxnSpPr>
            <a:stCxn id="95" idx="4"/>
            <a:endCxn id="122" idx="0"/>
          </p:cNvCxnSpPr>
          <p:nvPr/>
        </p:nvCxnSpPr>
        <p:spPr>
          <a:xfrm rot="16200000" flipH="1">
            <a:off x="1393494" y="3179059"/>
            <a:ext cx="425201" cy="1123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>
            <a:endCxn id="127" idx="1"/>
          </p:cNvCxnSpPr>
          <p:nvPr/>
        </p:nvCxnSpPr>
        <p:spPr>
          <a:xfrm rot="16200000" flipH="1">
            <a:off x="1422639" y="4283990"/>
            <a:ext cx="478037" cy="390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接點 134"/>
          <p:cNvCxnSpPr>
            <a:stCxn id="122" idx="4"/>
            <a:endCxn id="124" idx="7"/>
          </p:cNvCxnSpPr>
          <p:nvPr/>
        </p:nvCxnSpPr>
        <p:spPr>
          <a:xfrm rot="5400000">
            <a:off x="1284452" y="3774492"/>
            <a:ext cx="534646" cy="221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接點 135"/>
          <p:cNvCxnSpPr>
            <a:stCxn id="127" idx="5"/>
            <a:endCxn id="128" idx="1"/>
          </p:cNvCxnSpPr>
          <p:nvPr/>
        </p:nvCxnSpPr>
        <p:spPr>
          <a:xfrm rot="16200000" flipH="1">
            <a:off x="1861891" y="4951765"/>
            <a:ext cx="38997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接點 136"/>
          <p:cNvCxnSpPr>
            <a:stCxn id="129" idx="3"/>
            <a:endCxn id="131" idx="7"/>
          </p:cNvCxnSpPr>
          <p:nvPr/>
        </p:nvCxnSpPr>
        <p:spPr>
          <a:xfrm rot="5400000">
            <a:off x="3041947" y="4413969"/>
            <a:ext cx="22014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/>
          <p:cNvCxnSpPr>
            <a:stCxn id="99" idx="4"/>
            <a:endCxn id="130" idx="1"/>
          </p:cNvCxnSpPr>
          <p:nvPr/>
        </p:nvCxnSpPr>
        <p:spPr>
          <a:xfrm rot="16200000" flipH="1">
            <a:off x="3487103" y="3902180"/>
            <a:ext cx="563581" cy="389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文字方塊 75"/>
          <p:cNvSpPr txBox="1">
            <a:spLocks noChangeArrowheads="1"/>
          </p:cNvSpPr>
          <p:nvPr/>
        </p:nvSpPr>
        <p:spPr bwMode="auto">
          <a:xfrm>
            <a:off x="4332070" y="3561077"/>
            <a:ext cx="310934" cy="29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142" name="文字方塊 76"/>
          <p:cNvSpPr txBox="1">
            <a:spLocks noChangeArrowheads="1"/>
          </p:cNvSpPr>
          <p:nvPr/>
        </p:nvSpPr>
        <p:spPr bwMode="auto">
          <a:xfrm>
            <a:off x="1353844" y="2428868"/>
            <a:ext cx="1288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43" name="文字方塊 77"/>
          <p:cNvSpPr txBox="1">
            <a:spLocks noChangeArrowheads="1"/>
          </p:cNvSpPr>
          <p:nvPr/>
        </p:nvSpPr>
        <p:spPr bwMode="auto">
          <a:xfrm>
            <a:off x="2365321" y="4693270"/>
            <a:ext cx="212088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44" name="文字方塊 78"/>
          <p:cNvSpPr txBox="1">
            <a:spLocks noChangeArrowheads="1"/>
          </p:cNvSpPr>
          <p:nvPr/>
        </p:nvSpPr>
        <p:spPr bwMode="auto">
          <a:xfrm>
            <a:off x="71406" y="2938366"/>
            <a:ext cx="303442" cy="2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145" name="直線接點 144"/>
          <p:cNvCxnSpPr>
            <a:endCxn id="131" idx="2"/>
          </p:cNvCxnSpPr>
          <p:nvPr/>
        </p:nvCxnSpPr>
        <p:spPr>
          <a:xfrm flipV="1">
            <a:off x="2030662" y="4664966"/>
            <a:ext cx="896588" cy="11636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6" name="直線接點 145"/>
          <p:cNvCxnSpPr>
            <a:endCxn id="96" idx="5"/>
          </p:cNvCxnSpPr>
          <p:nvPr/>
        </p:nvCxnSpPr>
        <p:spPr>
          <a:xfrm>
            <a:off x="1522423" y="2938358"/>
            <a:ext cx="818211" cy="17264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字方塊 76"/>
          <p:cNvSpPr txBox="1">
            <a:spLocks noChangeArrowheads="1"/>
          </p:cNvSpPr>
          <p:nvPr/>
        </p:nvSpPr>
        <p:spPr bwMode="auto">
          <a:xfrm>
            <a:off x="1803389" y="427082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52" name="文字方塊 76"/>
          <p:cNvSpPr txBox="1">
            <a:spLocks noChangeArrowheads="1"/>
          </p:cNvSpPr>
          <p:nvPr/>
        </p:nvSpPr>
        <p:spPr bwMode="auto">
          <a:xfrm>
            <a:off x="2814872" y="424039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53" name="文字方塊 76"/>
          <p:cNvSpPr txBox="1">
            <a:spLocks noChangeArrowheads="1"/>
          </p:cNvSpPr>
          <p:nvPr/>
        </p:nvSpPr>
        <p:spPr bwMode="auto">
          <a:xfrm>
            <a:off x="3357120" y="3214686"/>
            <a:ext cx="1506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213848" y="2428868"/>
            <a:ext cx="628193" cy="36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155" name="等腰三角形 154"/>
          <p:cNvSpPr/>
          <p:nvPr/>
        </p:nvSpPr>
        <p:spPr>
          <a:xfrm>
            <a:off x="2533901" y="4919710"/>
            <a:ext cx="1011478" cy="1075591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手繪多邊形 155"/>
          <p:cNvSpPr/>
          <p:nvPr/>
        </p:nvSpPr>
        <p:spPr>
          <a:xfrm>
            <a:off x="2976977" y="4779647"/>
            <a:ext cx="474600" cy="1467520"/>
          </a:xfrm>
          <a:custGeom>
            <a:avLst/>
            <a:gdLst>
              <a:gd name="connsiteX0" fmla="*/ 61489 w 603356"/>
              <a:gd name="connsiteY0" fmla="*/ 0 h 1851910"/>
              <a:gd name="connsiteX1" fmla="*/ 38912 w 603356"/>
              <a:gd name="connsiteY1" fmla="*/ 67734 h 1851910"/>
              <a:gd name="connsiteX2" fmla="*/ 16334 w 603356"/>
              <a:gd name="connsiteY2" fmla="*/ 180623 h 1851910"/>
              <a:gd name="connsiteX3" fmla="*/ 27623 w 603356"/>
              <a:gd name="connsiteY3" fmla="*/ 270934 h 1851910"/>
              <a:gd name="connsiteX4" fmla="*/ 50201 w 603356"/>
              <a:gd name="connsiteY4" fmla="*/ 304800 h 1851910"/>
              <a:gd name="connsiteX5" fmla="*/ 72778 w 603356"/>
              <a:gd name="connsiteY5" fmla="*/ 372534 h 1851910"/>
              <a:gd name="connsiteX6" fmla="*/ 106645 w 603356"/>
              <a:gd name="connsiteY6" fmla="*/ 395111 h 1851910"/>
              <a:gd name="connsiteX7" fmla="*/ 185667 w 603356"/>
              <a:gd name="connsiteY7" fmla="*/ 417689 h 1851910"/>
              <a:gd name="connsiteX8" fmla="*/ 230823 w 603356"/>
              <a:gd name="connsiteY8" fmla="*/ 440267 h 1851910"/>
              <a:gd name="connsiteX9" fmla="*/ 298556 w 603356"/>
              <a:gd name="connsiteY9" fmla="*/ 508000 h 1851910"/>
              <a:gd name="connsiteX10" fmla="*/ 242112 w 603356"/>
              <a:gd name="connsiteY10" fmla="*/ 564445 h 1851910"/>
              <a:gd name="connsiteX11" fmla="*/ 174378 w 603356"/>
              <a:gd name="connsiteY11" fmla="*/ 609600 h 1851910"/>
              <a:gd name="connsiteX12" fmla="*/ 117934 w 603356"/>
              <a:gd name="connsiteY12" fmla="*/ 666045 h 1851910"/>
              <a:gd name="connsiteX13" fmla="*/ 50201 w 603356"/>
              <a:gd name="connsiteY13" fmla="*/ 733778 h 1851910"/>
              <a:gd name="connsiteX14" fmla="*/ 27623 w 603356"/>
              <a:gd name="connsiteY14" fmla="*/ 824089 h 1851910"/>
              <a:gd name="connsiteX15" fmla="*/ 38912 w 603356"/>
              <a:gd name="connsiteY15" fmla="*/ 880534 h 1851910"/>
              <a:gd name="connsiteX16" fmla="*/ 84067 w 603356"/>
              <a:gd name="connsiteY16" fmla="*/ 903111 h 1851910"/>
              <a:gd name="connsiteX17" fmla="*/ 117934 w 603356"/>
              <a:gd name="connsiteY17" fmla="*/ 936978 h 1851910"/>
              <a:gd name="connsiteX18" fmla="*/ 151801 w 603356"/>
              <a:gd name="connsiteY18" fmla="*/ 948267 h 1851910"/>
              <a:gd name="connsiteX19" fmla="*/ 287267 w 603356"/>
              <a:gd name="connsiteY19" fmla="*/ 982134 h 1851910"/>
              <a:gd name="connsiteX20" fmla="*/ 309845 w 603356"/>
              <a:gd name="connsiteY20" fmla="*/ 1016000 h 1851910"/>
              <a:gd name="connsiteX21" fmla="*/ 343712 w 603356"/>
              <a:gd name="connsiteY21" fmla="*/ 1049867 h 1851910"/>
              <a:gd name="connsiteX22" fmla="*/ 366289 w 603356"/>
              <a:gd name="connsiteY22" fmla="*/ 1117600 h 1851910"/>
              <a:gd name="connsiteX23" fmla="*/ 309845 w 603356"/>
              <a:gd name="connsiteY23" fmla="*/ 1196623 h 1851910"/>
              <a:gd name="connsiteX24" fmla="*/ 253401 w 603356"/>
              <a:gd name="connsiteY24" fmla="*/ 1207911 h 1851910"/>
              <a:gd name="connsiteX25" fmla="*/ 185667 w 603356"/>
              <a:gd name="connsiteY25" fmla="*/ 1264356 h 1851910"/>
              <a:gd name="connsiteX26" fmla="*/ 196956 w 603356"/>
              <a:gd name="connsiteY26" fmla="*/ 1343378 h 1851910"/>
              <a:gd name="connsiteX27" fmla="*/ 230823 w 603356"/>
              <a:gd name="connsiteY27" fmla="*/ 1320800 h 1851910"/>
              <a:gd name="connsiteX28" fmla="*/ 298556 w 603356"/>
              <a:gd name="connsiteY28" fmla="*/ 1388534 h 1851910"/>
              <a:gd name="connsiteX29" fmla="*/ 366289 w 603356"/>
              <a:gd name="connsiteY29" fmla="*/ 1433689 h 1851910"/>
              <a:gd name="connsiteX30" fmla="*/ 388867 w 603356"/>
              <a:gd name="connsiteY30" fmla="*/ 1501423 h 1851910"/>
              <a:gd name="connsiteX31" fmla="*/ 332423 w 603356"/>
              <a:gd name="connsiteY31" fmla="*/ 1580445 h 1851910"/>
              <a:gd name="connsiteX32" fmla="*/ 309845 w 603356"/>
              <a:gd name="connsiteY32" fmla="*/ 1625600 h 1851910"/>
              <a:gd name="connsiteX33" fmla="*/ 343712 w 603356"/>
              <a:gd name="connsiteY33" fmla="*/ 1682045 h 1851910"/>
              <a:gd name="connsiteX34" fmla="*/ 411445 w 603356"/>
              <a:gd name="connsiteY34" fmla="*/ 1715911 h 1851910"/>
              <a:gd name="connsiteX35" fmla="*/ 445312 w 603356"/>
              <a:gd name="connsiteY35" fmla="*/ 1749778 h 1851910"/>
              <a:gd name="connsiteX36" fmla="*/ 524334 w 603356"/>
              <a:gd name="connsiteY36" fmla="*/ 1772356 h 1851910"/>
              <a:gd name="connsiteX37" fmla="*/ 603356 w 603356"/>
              <a:gd name="connsiteY37" fmla="*/ 1806223 h 1851910"/>
              <a:gd name="connsiteX38" fmla="*/ 569489 w 603356"/>
              <a:gd name="connsiteY38" fmla="*/ 1828800 h 1851910"/>
              <a:gd name="connsiteX39" fmla="*/ 513045 w 603356"/>
              <a:gd name="connsiteY39" fmla="*/ 1840089 h 1851910"/>
              <a:gd name="connsiteX40" fmla="*/ 422734 w 603356"/>
              <a:gd name="connsiteY40" fmla="*/ 1851378 h 18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356" h="1851910">
                <a:moveTo>
                  <a:pt x="61489" y="0"/>
                </a:moveTo>
                <a:cubicBezTo>
                  <a:pt x="53963" y="22578"/>
                  <a:pt x="44263" y="44544"/>
                  <a:pt x="38912" y="67734"/>
                </a:cubicBezTo>
                <a:cubicBezTo>
                  <a:pt x="0" y="236356"/>
                  <a:pt x="47638" y="86711"/>
                  <a:pt x="16334" y="180623"/>
                </a:cubicBezTo>
                <a:cubicBezTo>
                  <a:pt x="20097" y="210727"/>
                  <a:pt x="19640" y="241665"/>
                  <a:pt x="27623" y="270934"/>
                </a:cubicBezTo>
                <a:cubicBezTo>
                  <a:pt x="31193" y="284023"/>
                  <a:pt x="44691" y="292402"/>
                  <a:pt x="50201" y="304800"/>
                </a:cubicBezTo>
                <a:cubicBezTo>
                  <a:pt x="59867" y="326548"/>
                  <a:pt x="52976" y="359333"/>
                  <a:pt x="72778" y="372534"/>
                </a:cubicBezTo>
                <a:cubicBezTo>
                  <a:pt x="84067" y="380060"/>
                  <a:pt x="94510" y="389044"/>
                  <a:pt x="106645" y="395111"/>
                </a:cubicBezTo>
                <a:cubicBezTo>
                  <a:pt x="133939" y="408758"/>
                  <a:pt x="156728" y="406837"/>
                  <a:pt x="185667" y="417689"/>
                </a:cubicBezTo>
                <a:cubicBezTo>
                  <a:pt x="201424" y="423598"/>
                  <a:pt x="215771" y="432741"/>
                  <a:pt x="230823" y="440267"/>
                </a:cubicBezTo>
                <a:cubicBezTo>
                  <a:pt x="253401" y="462845"/>
                  <a:pt x="316267" y="481433"/>
                  <a:pt x="298556" y="508000"/>
                </a:cubicBezTo>
                <a:cubicBezTo>
                  <a:pt x="257165" y="570087"/>
                  <a:pt x="298554" y="517410"/>
                  <a:pt x="242112" y="564445"/>
                </a:cubicBezTo>
                <a:cubicBezTo>
                  <a:pt x="185739" y="611422"/>
                  <a:pt x="233894" y="589761"/>
                  <a:pt x="174378" y="609600"/>
                </a:cubicBezTo>
                <a:cubicBezTo>
                  <a:pt x="104592" y="656125"/>
                  <a:pt x="172669" y="604468"/>
                  <a:pt x="117934" y="666045"/>
                </a:cubicBezTo>
                <a:cubicBezTo>
                  <a:pt x="96721" y="689910"/>
                  <a:pt x="50201" y="733778"/>
                  <a:pt x="50201" y="733778"/>
                </a:cubicBezTo>
                <a:cubicBezTo>
                  <a:pt x="41293" y="760502"/>
                  <a:pt x="27623" y="796845"/>
                  <a:pt x="27623" y="824089"/>
                </a:cubicBezTo>
                <a:cubicBezTo>
                  <a:pt x="27623" y="843277"/>
                  <a:pt x="27759" y="864920"/>
                  <a:pt x="38912" y="880534"/>
                </a:cubicBezTo>
                <a:cubicBezTo>
                  <a:pt x="48693" y="894228"/>
                  <a:pt x="69015" y="895585"/>
                  <a:pt x="84067" y="903111"/>
                </a:cubicBezTo>
                <a:cubicBezTo>
                  <a:pt x="95356" y="914400"/>
                  <a:pt x="104650" y="928122"/>
                  <a:pt x="117934" y="936978"/>
                </a:cubicBezTo>
                <a:cubicBezTo>
                  <a:pt x="127835" y="943579"/>
                  <a:pt x="140403" y="944848"/>
                  <a:pt x="151801" y="948267"/>
                </a:cubicBezTo>
                <a:cubicBezTo>
                  <a:pt x="235348" y="973331"/>
                  <a:pt x="213712" y="967423"/>
                  <a:pt x="287267" y="982134"/>
                </a:cubicBezTo>
                <a:cubicBezTo>
                  <a:pt x="294793" y="993423"/>
                  <a:pt x="301159" y="1005577"/>
                  <a:pt x="309845" y="1016000"/>
                </a:cubicBezTo>
                <a:cubicBezTo>
                  <a:pt x="320066" y="1028265"/>
                  <a:pt x="335959" y="1035911"/>
                  <a:pt x="343712" y="1049867"/>
                </a:cubicBezTo>
                <a:cubicBezTo>
                  <a:pt x="355270" y="1070671"/>
                  <a:pt x="366289" y="1117600"/>
                  <a:pt x="366289" y="1117600"/>
                </a:cubicBezTo>
                <a:cubicBezTo>
                  <a:pt x="357796" y="1130341"/>
                  <a:pt x="317849" y="1191621"/>
                  <a:pt x="309845" y="1196623"/>
                </a:cubicBezTo>
                <a:cubicBezTo>
                  <a:pt x="293574" y="1206792"/>
                  <a:pt x="272216" y="1204148"/>
                  <a:pt x="253401" y="1207911"/>
                </a:cubicBezTo>
                <a:cubicBezTo>
                  <a:pt x="240344" y="1216616"/>
                  <a:pt x="189010" y="1247640"/>
                  <a:pt x="185667" y="1264356"/>
                </a:cubicBezTo>
                <a:cubicBezTo>
                  <a:pt x="180449" y="1290447"/>
                  <a:pt x="193193" y="1317037"/>
                  <a:pt x="196956" y="1343378"/>
                </a:cubicBezTo>
                <a:cubicBezTo>
                  <a:pt x="208245" y="1335852"/>
                  <a:pt x="217392" y="1318881"/>
                  <a:pt x="230823" y="1320800"/>
                </a:cubicBezTo>
                <a:cubicBezTo>
                  <a:pt x="279467" y="1327749"/>
                  <a:pt x="270853" y="1364294"/>
                  <a:pt x="298556" y="1388534"/>
                </a:cubicBezTo>
                <a:cubicBezTo>
                  <a:pt x="318977" y="1406402"/>
                  <a:pt x="366289" y="1433689"/>
                  <a:pt x="366289" y="1433689"/>
                </a:cubicBezTo>
                <a:cubicBezTo>
                  <a:pt x="373815" y="1456267"/>
                  <a:pt x="403147" y="1482384"/>
                  <a:pt x="388867" y="1501423"/>
                </a:cubicBezTo>
                <a:cubicBezTo>
                  <a:pt x="374329" y="1520807"/>
                  <a:pt x="345629" y="1557335"/>
                  <a:pt x="332423" y="1580445"/>
                </a:cubicBezTo>
                <a:cubicBezTo>
                  <a:pt x="324074" y="1595056"/>
                  <a:pt x="317371" y="1610548"/>
                  <a:pt x="309845" y="1625600"/>
                </a:cubicBezTo>
                <a:cubicBezTo>
                  <a:pt x="321134" y="1644415"/>
                  <a:pt x="329433" y="1665385"/>
                  <a:pt x="343712" y="1682045"/>
                </a:cubicBezTo>
                <a:cubicBezTo>
                  <a:pt x="361220" y="1702472"/>
                  <a:pt x="387737" y="1708009"/>
                  <a:pt x="411445" y="1715911"/>
                </a:cubicBezTo>
                <a:cubicBezTo>
                  <a:pt x="422734" y="1727200"/>
                  <a:pt x="432028" y="1740922"/>
                  <a:pt x="445312" y="1749778"/>
                </a:cubicBezTo>
                <a:cubicBezTo>
                  <a:pt x="455463" y="1756545"/>
                  <a:pt x="517747" y="1770474"/>
                  <a:pt x="524334" y="1772356"/>
                </a:cubicBezTo>
                <a:cubicBezTo>
                  <a:pt x="563093" y="1783430"/>
                  <a:pt x="563217" y="1786153"/>
                  <a:pt x="603356" y="1806223"/>
                </a:cubicBezTo>
                <a:cubicBezTo>
                  <a:pt x="592067" y="1813749"/>
                  <a:pt x="582193" y="1824036"/>
                  <a:pt x="569489" y="1828800"/>
                </a:cubicBezTo>
                <a:cubicBezTo>
                  <a:pt x="551523" y="1835537"/>
                  <a:pt x="531971" y="1836935"/>
                  <a:pt x="513045" y="1840089"/>
                </a:cubicBezTo>
                <a:cubicBezTo>
                  <a:pt x="442119" y="1851910"/>
                  <a:pt x="458959" y="1851378"/>
                  <a:pt x="422734" y="18513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文字方塊 77"/>
          <p:cNvSpPr txBox="1">
            <a:spLocks noChangeArrowheads="1"/>
          </p:cNvSpPr>
          <p:nvPr/>
        </p:nvSpPr>
        <p:spPr bwMode="auto">
          <a:xfrm>
            <a:off x="3095833" y="3730899"/>
            <a:ext cx="252438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205" name="直線接點 204"/>
          <p:cNvCxnSpPr>
            <a:endCxn id="99" idx="1"/>
          </p:cNvCxnSpPr>
          <p:nvPr/>
        </p:nvCxnSpPr>
        <p:spPr>
          <a:xfrm rot="5400000" flipH="1" flipV="1">
            <a:off x="3129254" y="3898100"/>
            <a:ext cx="612478" cy="15674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橢圓 251"/>
          <p:cNvSpPr/>
          <p:nvPr/>
        </p:nvSpPr>
        <p:spPr>
          <a:xfrm>
            <a:off x="4709753" y="3005222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53" name="橢圓 252"/>
          <p:cNvSpPr/>
          <p:nvPr/>
        </p:nvSpPr>
        <p:spPr>
          <a:xfrm>
            <a:off x="5271681" y="31184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54" name="橢圓 253"/>
          <p:cNvSpPr/>
          <p:nvPr/>
        </p:nvSpPr>
        <p:spPr>
          <a:xfrm>
            <a:off x="5889802" y="300522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55" name="橢圓 254"/>
          <p:cNvSpPr/>
          <p:nvPr/>
        </p:nvSpPr>
        <p:spPr>
          <a:xfrm>
            <a:off x="6620308" y="31184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56" name="橢圓 255"/>
          <p:cNvSpPr/>
          <p:nvPr/>
        </p:nvSpPr>
        <p:spPr>
          <a:xfrm>
            <a:off x="7350815" y="3571324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57" name="橢圓 256"/>
          <p:cNvSpPr/>
          <p:nvPr/>
        </p:nvSpPr>
        <p:spPr>
          <a:xfrm>
            <a:off x="7912743" y="3797763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58" name="橢圓 257"/>
          <p:cNvSpPr/>
          <p:nvPr/>
        </p:nvSpPr>
        <p:spPr>
          <a:xfrm>
            <a:off x="8643249" y="3627934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259" name="直線接點 258"/>
          <p:cNvCxnSpPr>
            <a:stCxn id="252" idx="6"/>
            <a:endCxn id="253" idx="2"/>
          </p:cNvCxnSpPr>
          <p:nvPr/>
        </p:nvCxnSpPr>
        <p:spPr>
          <a:xfrm>
            <a:off x="4878332" y="3090766"/>
            <a:ext cx="393349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接點 259"/>
          <p:cNvCxnSpPr>
            <a:stCxn id="253" idx="6"/>
            <a:endCxn id="254" idx="2"/>
          </p:cNvCxnSpPr>
          <p:nvPr/>
        </p:nvCxnSpPr>
        <p:spPr>
          <a:xfrm flipV="1">
            <a:off x="5440260" y="3090766"/>
            <a:ext cx="449542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接點 260"/>
          <p:cNvCxnSpPr>
            <a:stCxn id="255" idx="6"/>
          </p:cNvCxnSpPr>
          <p:nvPr/>
        </p:nvCxnSpPr>
        <p:spPr>
          <a:xfrm>
            <a:off x="6788887" y="3203356"/>
            <a:ext cx="561931" cy="396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接點 261"/>
          <p:cNvCxnSpPr>
            <a:stCxn id="256" idx="6"/>
            <a:endCxn id="257" idx="2"/>
          </p:cNvCxnSpPr>
          <p:nvPr/>
        </p:nvCxnSpPr>
        <p:spPr>
          <a:xfrm>
            <a:off x="7519393" y="3656868"/>
            <a:ext cx="393350" cy="22643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接點 262"/>
          <p:cNvCxnSpPr>
            <a:stCxn id="257" idx="6"/>
            <a:endCxn id="258" idx="3"/>
          </p:cNvCxnSpPr>
          <p:nvPr/>
        </p:nvCxnSpPr>
        <p:spPr>
          <a:xfrm flipV="1">
            <a:off x="8081321" y="3773861"/>
            <a:ext cx="586903" cy="1094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橢圓 263"/>
          <p:cNvSpPr/>
          <p:nvPr/>
        </p:nvSpPr>
        <p:spPr>
          <a:xfrm>
            <a:off x="4990717" y="371347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65" name="橢圓 264"/>
          <p:cNvSpPr/>
          <p:nvPr/>
        </p:nvSpPr>
        <p:spPr>
          <a:xfrm>
            <a:off x="6002188" y="360025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66" name="橢圓 265"/>
          <p:cNvSpPr/>
          <p:nvPr/>
        </p:nvSpPr>
        <p:spPr>
          <a:xfrm>
            <a:off x="5721223" y="4279568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67" name="橢圓 266"/>
          <p:cNvSpPr/>
          <p:nvPr/>
        </p:nvSpPr>
        <p:spPr>
          <a:xfrm>
            <a:off x="6255674" y="4845675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68" name="橢圓 267"/>
          <p:cNvSpPr/>
          <p:nvPr/>
        </p:nvSpPr>
        <p:spPr>
          <a:xfrm>
            <a:off x="6536638" y="535516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69" name="橢圓 268"/>
          <p:cNvSpPr/>
          <p:nvPr/>
        </p:nvSpPr>
        <p:spPr>
          <a:xfrm>
            <a:off x="7631779" y="4392793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70" name="橢圓 269"/>
          <p:cNvSpPr/>
          <p:nvPr/>
        </p:nvSpPr>
        <p:spPr>
          <a:xfrm>
            <a:off x="8362286" y="450601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271" name="橢圓 270"/>
          <p:cNvSpPr/>
          <p:nvPr/>
        </p:nvSpPr>
        <p:spPr>
          <a:xfrm>
            <a:off x="7350815" y="473245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272" name="直線接點 271"/>
          <p:cNvCxnSpPr>
            <a:stCxn id="253" idx="3"/>
            <a:endCxn id="264" idx="7"/>
          </p:cNvCxnSpPr>
          <p:nvPr/>
        </p:nvCxnSpPr>
        <p:spPr>
          <a:xfrm rot="5400000">
            <a:off x="4978357" y="3420333"/>
            <a:ext cx="474263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接點 272"/>
          <p:cNvCxnSpPr>
            <a:stCxn id="254" idx="4"/>
            <a:endCxn id="265" idx="0"/>
          </p:cNvCxnSpPr>
          <p:nvPr/>
        </p:nvCxnSpPr>
        <p:spPr>
          <a:xfrm rot="16200000" flipH="1">
            <a:off x="5817059" y="3331459"/>
            <a:ext cx="425201" cy="1123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接點 273"/>
          <p:cNvCxnSpPr>
            <a:endCxn id="267" idx="1"/>
          </p:cNvCxnSpPr>
          <p:nvPr/>
        </p:nvCxnSpPr>
        <p:spPr>
          <a:xfrm rot="16200000" flipH="1">
            <a:off x="5846204" y="4436390"/>
            <a:ext cx="478037" cy="390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接點 274"/>
          <p:cNvCxnSpPr>
            <a:stCxn id="265" idx="4"/>
            <a:endCxn id="266" idx="7"/>
          </p:cNvCxnSpPr>
          <p:nvPr/>
        </p:nvCxnSpPr>
        <p:spPr>
          <a:xfrm rot="5400000">
            <a:off x="5708017" y="3926892"/>
            <a:ext cx="534646" cy="221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接點 275"/>
          <p:cNvCxnSpPr>
            <a:stCxn id="267" idx="5"/>
            <a:endCxn id="268" idx="1"/>
          </p:cNvCxnSpPr>
          <p:nvPr/>
        </p:nvCxnSpPr>
        <p:spPr>
          <a:xfrm rot="16200000" flipH="1">
            <a:off x="6285456" y="5104165"/>
            <a:ext cx="38997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接點 276"/>
          <p:cNvCxnSpPr>
            <a:stCxn id="269" idx="3"/>
            <a:endCxn id="271" idx="7"/>
          </p:cNvCxnSpPr>
          <p:nvPr/>
        </p:nvCxnSpPr>
        <p:spPr>
          <a:xfrm rot="5400000">
            <a:off x="7465512" y="4566369"/>
            <a:ext cx="22014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接點 277"/>
          <p:cNvCxnSpPr>
            <a:stCxn id="257" idx="4"/>
            <a:endCxn id="270" idx="1"/>
          </p:cNvCxnSpPr>
          <p:nvPr/>
        </p:nvCxnSpPr>
        <p:spPr>
          <a:xfrm rot="16200000" flipH="1">
            <a:off x="7910668" y="4054580"/>
            <a:ext cx="563581" cy="389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文字方塊 75"/>
          <p:cNvSpPr txBox="1">
            <a:spLocks noChangeArrowheads="1"/>
          </p:cNvSpPr>
          <p:nvPr/>
        </p:nvSpPr>
        <p:spPr bwMode="auto">
          <a:xfrm>
            <a:off x="8755635" y="3713477"/>
            <a:ext cx="310934" cy="29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281" name="文字方塊 76"/>
          <p:cNvSpPr txBox="1">
            <a:spLocks noChangeArrowheads="1"/>
          </p:cNvSpPr>
          <p:nvPr/>
        </p:nvSpPr>
        <p:spPr bwMode="auto">
          <a:xfrm>
            <a:off x="5777409" y="2581268"/>
            <a:ext cx="1288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83" name="文字方塊 78"/>
          <p:cNvSpPr txBox="1">
            <a:spLocks noChangeArrowheads="1"/>
          </p:cNvSpPr>
          <p:nvPr/>
        </p:nvSpPr>
        <p:spPr bwMode="auto">
          <a:xfrm>
            <a:off x="4494971" y="3090766"/>
            <a:ext cx="303442" cy="2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285" name="直線接點 284"/>
          <p:cNvCxnSpPr>
            <a:endCxn id="255" idx="5"/>
          </p:cNvCxnSpPr>
          <p:nvPr/>
        </p:nvCxnSpPr>
        <p:spPr>
          <a:xfrm>
            <a:off x="5945988" y="3090758"/>
            <a:ext cx="818211" cy="17264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接點 53"/>
          <p:cNvCxnSpPr>
            <a:endCxn id="271" idx="4"/>
          </p:cNvCxnSpPr>
          <p:nvPr/>
        </p:nvCxnSpPr>
        <p:spPr>
          <a:xfrm rot="5400000">
            <a:off x="7218952" y="4152288"/>
            <a:ext cx="966145" cy="533839"/>
          </a:xfrm>
          <a:prstGeom prst="curvedConnector3">
            <a:avLst>
              <a:gd name="adj1" fmla="val 121528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7" name="文字方塊 77"/>
          <p:cNvSpPr txBox="1">
            <a:spLocks noChangeArrowheads="1"/>
          </p:cNvSpPr>
          <p:nvPr/>
        </p:nvSpPr>
        <p:spPr bwMode="auto">
          <a:xfrm>
            <a:off x="7756856" y="4989321"/>
            <a:ext cx="29278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88" name="文字方塊 76"/>
          <p:cNvSpPr txBox="1">
            <a:spLocks noChangeArrowheads="1"/>
          </p:cNvSpPr>
          <p:nvPr/>
        </p:nvSpPr>
        <p:spPr bwMode="auto">
          <a:xfrm>
            <a:off x="6226954" y="442322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89" name="文字方塊 76"/>
          <p:cNvSpPr txBox="1">
            <a:spLocks noChangeArrowheads="1"/>
          </p:cNvSpPr>
          <p:nvPr/>
        </p:nvSpPr>
        <p:spPr bwMode="auto">
          <a:xfrm>
            <a:off x="7238437" y="439279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90" name="文字方塊 76"/>
          <p:cNvSpPr txBox="1">
            <a:spLocks noChangeArrowheads="1"/>
          </p:cNvSpPr>
          <p:nvPr/>
        </p:nvSpPr>
        <p:spPr bwMode="auto">
          <a:xfrm>
            <a:off x="7780685" y="3367086"/>
            <a:ext cx="1506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4637413" y="2581268"/>
            <a:ext cx="628193" cy="36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292" name="等腰三角形 291"/>
          <p:cNvSpPr/>
          <p:nvPr/>
        </p:nvSpPr>
        <p:spPr>
          <a:xfrm>
            <a:off x="6957466" y="5072110"/>
            <a:ext cx="1011478" cy="1075591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3" name="手繪多邊形 292"/>
          <p:cNvSpPr/>
          <p:nvPr/>
        </p:nvSpPr>
        <p:spPr>
          <a:xfrm>
            <a:off x="7400542" y="4932047"/>
            <a:ext cx="474600" cy="1467520"/>
          </a:xfrm>
          <a:custGeom>
            <a:avLst/>
            <a:gdLst>
              <a:gd name="connsiteX0" fmla="*/ 61489 w 603356"/>
              <a:gd name="connsiteY0" fmla="*/ 0 h 1851910"/>
              <a:gd name="connsiteX1" fmla="*/ 38912 w 603356"/>
              <a:gd name="connsiteY1" fmla="*/ 67734 h 1851910"/>
              <a:gd name="connsiteX2" fmla="*/ 16334 w 603356"/>
              <a:gd name="connsiteY2" fmla="*/ 180623 h 1851910"/>
              <a:gd name="connsiteX3" fmla="*/ 27623 w 603356"/>
              <a:gd name="connsiteY3" fmla="*/ 270934 h 1851910"/>
              <a:gd name="connsiteX4" fmla="*/ 50201 w 603356"/>
              <a:gd name="connsiteY4" fmla="*/ 304800 h 1851910"/>
              <a:gd name="connsiteX5" fmla="*/ 72778 w 603356"/>
              <a:gd name="connsiteY5" fmla="*/ 372534 h 1851910"/>
              <a:gd name="connsiteX6" fmla="*/ 106645 w 603356"/>
              <a:gd name="connsiteY6" fmla="*/ 395111 h 1851910"/>
              <a:gd name="connsiteX7" fmla="*/ 185667 w 603356"/>
              <a:gd name="connsiteY7" fmla="*/ 417689 h 1851910"/>
              <a:gd name="connsiteX8" fmla="*/ 230823 w 603356"/>
              <a:gd name="connsiteY8" fmla="*/ 440267 h 1851910"/>
              <a:gd name="connsiteX9" fmla="*/ 298556 w 603356"/>
              <a:gd name="connsiteY9" fmla="*/ 508000 h 1851910"/>
              <a:gd name="connsiteX10" fmla="*/ 242112 w 603356"/>
              <a:gd name="connsiteY10" fmla="*/ 564445 h 1851910"/>
              <a:gd name="connsiteX11" fmla="*/ 174378 w 603356"/>
              <a:gd name="connsiteY11" fmla="*/ 609600 h 1851910"/>
              <a:gd name="connsiteX12" fmla="*/ 117934 w 603356"/>
              <a:gd name="connsiteY12" fmla="*/ 666045 h 1851910"/>
              <a:gd name="connsiteX13" fmla="*/ 50201 w 603356"/>
              <a:gd name="connsiteY13" fmla="*/ 733778 h 1851910"/>
              <a:gd name="connsiteX14" fmla="*/ 27623 w 603356"/>
              <a:gd name="connsiteY14" fmla="*/ 824089 h 1851910"/>
              <a:gd name="connsiteX15" fmla="*/ 38912 w 603356"/>
              <a:gd name="connsiteY15" fmla="*/ 880534 h 1851910"/>
              <a:gd name="connsiteX16" fmla="*/ 84067 w 603356"/>
              <a:gd name="connsiteY16" fmla="*/ 903111 h 1851910"/>
              <a:gd name="connsiteX17" fmla="*/ 117934 w 603356"/>
              <a:gd name="connsiteY17" fmla="*/ 936978 h 1851910"/>
              <a:gd name="connsiteX18" fmla="*/ 151801 w 603356"/>
              <a:gd name="connsiteY18" fmla="*/ 948267 h 1851910"/>
              <a:gd name="connsiteX19" fmla="*/ 287267 w 603356"/>
              <a:gd name="connsiteY19" fmla="*/ 982134 h 1851910"/>
              <a:gd name="connsiteX20" fmla="*/ 309845 w 603356"/>
              <a:gd name="connsiteY20" fmla="*/ 1016000 h 1851910"/>
              <a:gd name="connsiteX21" fmla="*/ 343712 w 603356"/>
              <a:gd name="connsiteY21" fmla="*/ 1049867 h 1851910"/>
              <a:gd name="connsiteX22" fmla="*/ 366289 w 603356"/>
              <a:gd name="connsiteY22" fmla="*/ 1117600 h 1851910"/>
              <a:gd name="connsiteX23" fmla="*/ 309845 w 603356"/>
              <a:gd name="connsiteY23" fmla="*/ 1196623 h 1851910"/>
              <a:gd name="connsiteX24" fmla="*/ 253401 w 603356"/>
              <a:gd name="connsiteY24" fmla="*/ 1207911 h 1851910"/>
              <a:gd name="connsiteX25" fmla="*/ 185667 w 603356"/>
              <a:gd name="connsiteY25" fmla="*/ 1264356 h 1851910"/>
              <a:gd name="connsiteX26" fmla="*/ 196956 w 603356"/>
              <a:gd name="connsiteY26" fmla="*/ 1343378 h 1851910"/>
              <a:gd name="connsiteX27" fmla="*/ 230823 w 603356"/>
              <a:gd name="connsiteY27" fmla="*/ 1320800 h 1851910"/>
              <a:gd name="connsiteX28" fmla="*/ 298556 w 603356"/>
              <a:gd name="connsiteY28" fmla="*/ 1388534 h 1851910"/>
              <a:gd name="connsiteX29" fmla="*/ 366289 w 603356"/>
              <a:gd name="connsiteY29" fmla="*/ 1433689 h 1851910"/>
              <a:gd name="connsiteX30" fmla="*/ 388867 w 603356"/>
              <a:gd name="connsiteY30" fmla="*/ 1501423 h 1851910"/>
              <a:gd name="connsiteX31" fmla="*/ 332423 w 603356"/>
              <a:gd name="connsiteY31" fmla="*/ 1580445 h 1851910"/>
              <a:gd name="connsiteX32" fmla="*/ 309845 w 603356"/>
              <a:gd name="connsiteY32" fmla="*/ 1625600 h 1851910"/>
              <a:gd name="connsiteX33" fmla="*/ 343712 w 603356"/>
              <a:gd name="connsiteY33" fmla="*/ 1682045 h 1851910"/>
              <a:gd name="connsiteX34" fmla="*/ 411445 w 603356"/>
              <a:gd name="connsiteY34" fmla="*/ 1715911 h 1851910"/>
              <a:gd name="connsiteX35" fmla="*/ 445312 w 603356"/>
              <a:gd name="connsiteY35" fmla="*/ 1749778 h 1851910"/>
              <a:gd name="connsiteX36" fmla="*/ 524334 w 603356"/>
              <a:gd name="connsiteY36" fmla="*/ 1772356 h 1851910"/>
              <a:gd name="connsiteX37" fmla="*/ 603356 w 603356"/>
              <a:gd name="connsiteY37" fmla="*/ 1806223 h 1851910"/>
              <a:gd name="connsiteX38" fmla="*/ 569489 w 603356"/>
              <a:gd name="connsiteY38" fmla="*/ 1828800 h 1851910"/>
              <a:gd name="connsiteX39" fmla="*/ 513045 w 603356"/>
              <a:gd name="connsiteY39" fmla="*/ 1840089 h 1851910"/>
              <a:gd name="connsiteX40" fmla="*/ 422734 w 603356"/>
              <a:gd name="connsiteY40" fmla="*/ 1851378 h 18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356" h="1851910">
                <a:moveTo>
                  <a:pt x="61489" y="0"/>
                </a:moveTo>
                <a:cubicBezTo>
                  <a:pt x="53963" y="22578"/>
                  <a:pt x="44263" y="44544"/>
                  <a:pt x="38912" y="67734"/>
                </a:cubicBezTo>
                <a:cubicBezTo>
                  <a:pt x="0" y="236356"/>
                  <a:pt x="47638" y="86711"/>
                  <a:pt x="16334" y="180623"/>
                </a:cubicBezTo>
                <a:cubicBezTo>
                  <a:pt x="20097" y="210727"/>
                  <a:pt x="19640" y="241665"/>
                  <a:pt x="27623" y="270934"/>
                </a:cubicBezTo>
                <a:cubicBezTo>
                  <a:pt x="31193" y="284023"/>
                  <a:pt x="44691" y="292402"/>
                  <a:pt x="50201" y="304800"/>
                </a:cubicBezTo>
                <a:cubicBezTo>
                  <a:pt x="59867" y="326548"/>
                  <a:pt x="52976" y="359333"/>
                  <a:pt x="72778" y="372534"/>
                </a:cubicBezTo>
                <a:cubicBezTo>
                  <a:pt x="84067" y="380060"/>
                  <a:pt x="94510" y="389044"/>
                  <a:pt x="106645" y="395111"/>
                </a:cubicBezTo>
                <a:cubicBezTo>
                  <a:pt x="133939" y="408758"/>
                  <a:pt x="156728" y="406837"/>
                  <a:pt x="185667" y="417689"/>
                </a:cubicBezTo>
                <a:cubicBezTo>
                  <a:pt x="201424" y="423598"/>
                  <a:pt x="215771" y="432741"/>
                  <a:pt x="230823" y="440267"/>
                </a:cubicBezTo>
                <a:cubicBezTo>
                  <a:pt x="253401" y="462845"/>
                  <a:pt x="316267" y="481433"/>
                  <a:pt x="298556" y="508000"/>
                </a:cubicBezTo>
                <a:cubicBezTo>
                  <a:pt x="257165" y="570087"/>
                  <a:pt x="298554" y="517410"/>
                  <a:pt x="242112" y="564445"/>
                </a:cubicBezTo>
                <a:cubicBezTo>
                  <a:pt x="185739" y="611422"/>
                  <a:pt x="233894" y="589761"/>
                  <a:pt x="174378" y="609600"/>
                </a:cubicBezTo>
                <a:cubicBezTo>
                  <a:pt x="104592" y="656125"/>
                  <a:pt x="172669" y="604468"/>
                  <a:pt x="117934" y="666045"/>
                </a:cubicBezTo>
                <a:cubicBezTo>
                  <a:pt x="96721" y="689910"/>
                  <a:pt x="50201" y="733778"/>
                  <a:pt x="50201" y="733778"/>
                </a:cubicBezTo>
                <a:cubicBezTo>
                  <a:pt x="41293" y="760502"/>
                  <a:pt x="27623" y="796845"/>
                  <a:pt x="27623" y="824089"/>
                </a:cubicBezTo>
                <a:cubicBezTo>
                  <a:pt x="27623" y="843277"/>
                  <a:pt x="27759" y="864920"/>
                  <a:pt x="38912" y="880534"/>
                </a:cubicBezTo>
                <a:cubicBezTo>
                  <a:pt x="48693" y="894228"/>
                  <a:pt x="69015" y="895585"/>
                  <a:pt x="84067" y="903111"/>
                </a:cubicBezTo>
                <a:cubicBezTo>
                  <a:pt x="95356" y="914400"/>
                  <a:pt x="104650" y="928122"/>
                  <a:pt x="117934" y="936978"/>
                </a:cubicBezTo>
                <a:cubicBezTo>
                  <a:pt x="127835" y="943579"/>
                  <a:pt x="140403" y="944848"/>
                  <a:pt x="151801" y="948267"/>
                </a:cubicBezTo>
                <a:cubicBezTo>
                  <a:pt x="235348" y="973331"/>
                  <a:pt x="213712" y="967423"/>
                  <a:pt x="287267" y="982134"/>
                </a:cubicBezTo>
                <a:cubicBezTo>
                  <a:pt x="294793" y="993423"/>
                  <a:pt x="301159" y="1005577"/>
                  <a:pt x="309845" y="1016000"/>
                </a:cubicBezTo>
                <a:cubicBezTo>
                  <a:pt x="320066" y="1028265"/>
                  <a:pt x="335959" y="1035911"/>
                  <a:pt x="343712" y="1049867"/>
                </a:cubicBezTo>
                <a:cubicBezTo>
                  <a:pt x="355270" y="1070671"/>
                  <a:pt x="366289" y="1117600"/>
                  <a:pt x="366289" y="1117600"/>
                </a:cubicBezTo>
                <a:cubicBezTo>
                  <a:pt x="357796" y="1130341"/>
                  <a:pt x="317849" y="1191621"/>
                  <a:pt x="309845" y="1196623"/>
                </a:cubicBezTo>
                <a:cubicBezTo>
                  <a:pt x="293574" y="1206792"/>
                  <a:pt x="272216" y="1204148"/>
                  <a:pt x="253401" y="1207911"/>
                </a:cubicBezTo>
                <a:cubicBezTo>
                  <a:pt x="240344" y="1216616"/>
                  <a:pt x="189010" y="1247640"/>
                  <a:pt x="185667" y="1264356"/>
                </a:cubicBezTo>
                <a:cubicBezTo>
                  <a:pt x="180449" y="1290447"/>
                  <a:pt x="193193" y="1317037"/>
                  <a:pt x="196956" y="1343378"/>
                </a:cubicBezTo>
                <a:cubicBezTo>
                  <a:pt x="208245" y="1335852"/>
                  <a:pt x="217392" y="1318881"/>
                  <a:pt x="230823" y="1320800"/>
                </a:cubicBezTo>
                <a:cubicBezTo>
                  <a:pt x="279467" y="1327749"/>
                  <a:pt x="270853" y="1364294"/>
                  <a:pt x="298556" y="1388534"/>
                </a:cubicBezTo>
                <a:cubicBezTo>
                  <a:pt x="318977" y="1406402"/>
                  <a:pt x="366289" y="1433689"/>
                  <a:pt x="366289" y="1433689"/>
                </a:cubicBezTo>
                <a:cubicBezTo>
                  <a:pt x="373815" y="1456267"/>
                  <a:pt x="403147" y="1482384"/>
                  <a:pt x="388867" y="1501423"/>
                </a:cubicBezTo>
                <a:cubicBezTo>
                  <a:pt x="374329" y="1520807"/>
                  <a:pt x="345629" y="1557335"/>
                  <a:pt x="332423" y="1580445"/>
                </a:cubicBezTo>
                <a:cubicBezTo>
                  <a:pt x="324074" y="1595056"/>
                  <a:pt x="317371" y="1610548"/>
                  <a:pt x="309845" y="1625600"/>
                </a:cubicBezTo>
                <a:cubicBezTo>
                  <a:pt x="321134" y="1644415"/>
                  <a:pt x="329433" y="1665385"/>
                  <a:pt x="343712" y="1682045"/>
                </a:cubicBezTo>
                <a:cubicBezTo>
                  <a:pt x="361220" y="1702472"/>
                  <a:pt x="387737" y="1708009"/>
                  <a:pt x="411445" y="1715911"/>
                </a:cubicBezTo>
                <a:cubicBezTo>
                  <a:pt x="422734" y="1727200"/>
                  <a:pt x="432028" y="1740922"/>
                  <a:pt x="445312" y="1749778"/>
                </a:cubicBezTo>
                <a:cubicBezTo>
                  <a:pt x="455463" y="1756545"/>
                  <a:pt x="517747" y="1770474"/>
                  <a:pt x="524334" y="1772356"/>
                </a:cubicBezTo>
                <a:cubicBezTo>
                  <a:pt x="563093" y="1783430"/>
                  <a:pt x="563217" y="1786153"/>
                  <a:pt x="603356" y="1806223"/>
                </a:cubicBezTo>
                <a:cubicBezTo>
                  <a:pt x="592067" y="1813749"/>
                  <a:pt x="582193" y="1824036"/>
                  <a:pt x="569489" y="1828800"/>
                </a:cubicBezTo>
                <a:cubicBezTo>
                  <a:pt x="551523" y="1835537"/>
                  <a:pt x="531971" y="1836935"/>
                  <a:pt x="513045" y="1840089"/>
                </a:cubicBezTo>
                <a:cubicBezTo>
                  <a:pt x="442119" y="1851910"/>
                  <a:pt x="458959" y="1851378"/>
                  <a:pt x="422734" y="18513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4" name="文字方塊 77"/>
          <p:cNvSpPr txBox="1">
            <a:spLocks noChangeArrowheads="1"/>
          </p:cNvSpPr>
          <p:nvPr/>
        </p:nvSpPr>
        <p:spPr bwMode="auto">
          <a:xfrm>
            <a:off x="7519398" y="3883299"/>
            <a:ext cx="252438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295" name="直線接點 294"/>
          <p:cNvCxnSpPr>
            <a:endCxn id="257" idx="1"/>
          </p:cNvCxnSpPr>
          <p:nvPr/>
        </p:nvCxnSpPr>
        <p:spPr>
          <a:xfrm rot="5400000" flipH="1" flipV="1">
            <a:off x="7552819" y="4050500"/>
            <a:ext cx="612478" cy="15674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Revealing figure: Case 1_2</a:t>
            </a:r>
            <a:endParaRPr lang="zh-TW" altLang="zh-TW" dirty="0"/>
          </a:p>
        </p:txBody>
      </p:sp>
      <p:sp>
        <p:nvSpPr>
          <p:cNvPr id="4" name="橢圓 3"/>
          <p:cNvSpPr/>
          <p:nvPr/>
        </p:nvSpPr>
        <p:spPr>
          <a:xfrm>
            <a:off x="214301" y="207452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928676" y="221740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9" y="207452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6" y="221740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71864" y="2788910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86239" y="3074660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2" name="直線接點 11"/>
          <p:cNvCxnSpPr>
            <a:stCxn id="4" idx="6"/>
            <a:endCxn id="5" idx="2"/>
          </p:cNvCxnSpPr>
          <p:nvPr/>
        </p:nvCxnSpPr>
        <p:spPr>
          <a:xfrm>
            <a:off x="428614" y="2182478"/>
            <a:ext cx="500062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7" idx="6"/>
          </p:cNvCxnSpPr>
          <p:nvPr/>
        </p:nvCxnSpPr>
        <p:spPr>
          <a:xfrm>
            <a:off x="2857489" y="2324559"/>
            <a:ext cx="714379" cy="5008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6"/>
            <a:endCxn id="9" idx="2"/>
          </p:cNvCxnSpPr>
          <p:nvPr/>
        </p:nvCxnSpPr>
        <p:spPr>
          <a:xfrm>
            <a:off x="3786176" y="2896860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571489" y="296829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1857364" y="282541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1500176" y="368266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2179619" y="439705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2536806" y="503999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3929051" y="3825547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3571864" y="4254172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47" name="直線接點 46"/>
          <p:cNvCxnSpPr>
            <a:stCxn id="5" idx="3"/>
            <a:endCxn id="38" idx="7"/>
          </p:cNvCxnSpPr>
          <p:nvPr/>
        </p:nvCxnSpPr>
        <p:spPr>
          <a:xfrm rot="5400000">
            <a:off x="557995" y="2597609"/>
            <a:ext cx="598487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6" idx="4"/>
            <a:endCxn id="39" idx="0"/>
          </p:cNvCxnSpPr>
          <p:nvPr/>
        </p:nvCxnSpPr>
        <p:spPr>
          <a:xfrm rot="16200000" flipH="1">
            <a:off x="1624001" y="2485690"/>
            <a:ext cx="5365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endCxn id="41" idx="1"/>
          </p:cNvCxnSpPr>
          <p:nvPr/>
        </p:nvCxnSpPr>
        <p:spPr>
          <a:xfrm rot="16200000" flipH="1">
            <a:off x="1661300" y="3878734"/>
            <a:ext cx="603250" cy="496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39" idx="4"/>
            <a:endCxn id="40" idx="7"/>
          </p:cNvCxnSpPr>
          <p:nvPr/>
        </p:nvCxnSpPr>
        <p:spPr>
          <a:xfrm rot="5400000">
            <a:off x="1485889" y="3236578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1" idx="5"/>
            <a:endCxn id="42" idx="1"/>
          </p:cNvCxnSpPr>
          <p:nvPr/>
        </p:nvCxnSpPr>
        <p:spPr>
          <a:xfrm rot="16200000" flipH="1">
            <a:off x="2219306" y="4722490"/>
            <a:ext cx="492125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3" idx="3"/>
            <a:endCxn id="45" idx="7"/>
          </p:cNvCxnSpPr>
          <p:nvPr/>
        </p:nvCxnSpPr>
        <p:spPr>
          <a:xfrm rot="5400000">
            <a:off x="3718708" y="4043828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2" name="文字方塊 77"/>
          <p:cNvSpPr txBox="1">
            <a:spLocks noChangeArrowheads="1"/>
          </p:cNvSpPr>
          <p:nvPr/>
        </p:nvSpPr>
        <p:spPr bwMode="auto">
          <a:xfrm>
            <a:off x="2857488" y="4397047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48" name="直線接點 47"/>
          <p:cNvCxnSpPr>
            <a:endCxn id="45" idx="2"/>
          </p:cNvCxnSpPr>
          <p:nvPr/>
        </p:nvCxnSpPr>
        <p:spPr>
          <a:xfrm flipV="1">
            <a:off x="2432038" y="4361329"/>
            <a:ext cx="1139826" cy="14684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endCxn id="7" idx="5"/>
          </p:cNvCxnSpPr>
          <p:nvPr/>
        </p:nvCxnSpPr>
        <p:spPr>
          <a:xfrm>
            <a:off x="1785918" y="2182469"/>
            <a:ext cx="1040186" cy="2178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76"/>
          <p:cNvSpPr txBox="1">
            <a:spLocks noChangeArrowheads="1"/>
          </p:cNvSpPr>
          <p:nvPr/>
        </p:nvSpPr>
        <p:spPr bwMode="auto">
          <a:xfrm>
            <a:off x="2143108" y="3863944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2" name="文字方塊 76"/>
          <p:cNvSpPr txBox="1">
            <a:spLocks noChangeArrowheads="1"/>
          </p:cNvSpPr>
          <p:nvPr/>
        </p:nvSpPr>
        <p:spPr bwMode="auto">
          <a:xfrm>
            <a:off x="3428998" y="3825543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3" name="等腰三角形 52"/>
          <p:cNvSpPr/>
          <p:nvPr/>
        </p:nvSpPr>
        <p:spPr>
          <a:xfrm>
            <a:off x="3071802" y="4682799"/>
            <a:ext cx="1285884" cy="135732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3635081" y="4506048"/>
            <a:ext cx="603356" cy="1851910"/>
          </a:xfrm>
          <a:custGeom>
            <a:avLst/>
            <a:gdLst>
              <a:gd name="connsiteX0" fmla="*/ 61489 w 603356"/>
              <a:gd name="connsiteY0" fmla="*/ 0 h 1851910"/>
              <a:gd name="connsiteX1" fmla="*/ 38912 w 603356"/>
              <a:gd name="connsiteY1" fmla="*/ 67734 h 1851910"/>
              <a:gd name="connsiteX2" fmla="*/ 16334 w 603356"/>
              <a:gd name="connsiteY2" fmla="*/ 180623 h 1851910"/>
              <a:gd name="connsiteX3" fmla="*/ 27623 w 603356"/>
              <a:gd name="connsiteY3" fmla="*/ 270934 h 1851910"/>
              <a:gd name="connsiteX4" fmla="*/ 50201 w 603356"/>
              <a:gd name="connsiteY4" fmla="*/ 304800 h 1851910"/>
              <a:gd name="connsiteX5" fmla="*/ 72778 w 603356"/>
              <a:gd name="connsiteY5" fmla="*/ 372534 h 1851910"/>
              <a:gd name="connsiteX6" fmla="*/ 106645 w 603356"/>
              <a:gd name="connsiteY6" fmla="*/ 395111 h 1851910"/>
              <a:gd name="connsiteX7" fmla="*/ 185667 w 603356"/>
              <a:gd name="connsiteY7" fmla="*/ 417689 h 1851910"/>
              <a:gd name="connsiteX8" fmla="*/ 230823 w 603356"/>
              <a:gd name="connsiteY8" fmla="*/ 440267 h 1851910"/>
              <a:gd name="connsiteX9" fmla="*/ 298556 w 603356"/>
              <a:gd name="connsiteY9" fmla="*/ 508000 h 1851910"/>
              <a:gd name="connsiteX10" fmla="*/ 242112 w 603356"/>
              <a:gd name="connsiteY10" fmla="*/ 564445 h 1851910"/>
              <a:gd name="connsiteX11" fmla="*/ 174378 w 603356"/>
              <a:gd name="connsiteY11" fmla="*/ 609600 h 1851910"/>
              <a:gd name="connsiteX12" fmla="*/ 117934 w 603356"/>
              <a:gd name="connsiteY12" fmla="*/ 666045 h 1851910"/>
              <a:gd name="connsiteX13" fmla="*/ 50201 w 603356"/>
              <a:gd name="connsiteY13" fmla="*/ 733778 h 1851910"/>
              <a:gd name="connsiteX14" fmla="*/ 27623 w 603356"/>
              <a:gd name="connsiteY14" fmla="*/ 824089 h 1851910"/>
              <a:gd name="connsiteX15" fmla="*/ 38912 w 603356"/>
              <a:gd name="connsiteY15" fmla="*/ 880534 h 1851910"/>
              <a:gd name="connsiteX16" fmla="*/ 84067 w 603356"/>
              <a:gd name="connsiteY16" fmla="*/ 903111 h 1851910"/>
              <a:gd name="connsiteX17" fmla="*/ 117934 w 603356"/>
              <a:gd name="connsiteY17" fmla="*/ 936978 h 1851910"/>
              <a:gd name="connsiteX18" fmla="*/ 151801 w 603356"/>
              <a:gd name="connsiteY18" fmla="*/ 948267 h 1851910"/>
              <a:gd name="connsiteX19" fmla="*/ 287267 w 603356"/>
              <a:gd name="connsiteY19" fmla="*/ 982134 h 1851910"/>
              <a:gd name="connsiteX20" fmla="*/ 309845 w 603356"/>
              <a:gd name="connsiteY20" fmla="*/ 1016000 h 1851910"/>
              <a:gd name="connsiteX21" fmla="*/ 343712 w 603356"/>
              <a:gd name="connsiteY21" fmla="*/ 1049867 h 1851910"/>
              <a:gd name="connsiteX22" fmla="*/ 366289 w 603356"/>
              <a:gd name="connsiteY22" fmla="*/ 1117600 h 1851910"/>
              <a:gd name="connsiteX23" fmla="*/ 309845 w 603356"/>
              <a:gd name="connsiteY23" fmla="*/ 1196623 h 1851910"/>
              <a:gd name="connsiteX24" fmla="*/ 253401 w 603356"/>
              <a:gd name="connsiteY24" fmla="*/ 1207911 h 1851910"/>
              <a:gd name="connsiteX25" fmla="*/ 185667 w 603356"/>
              <a:gd name="connsiteY25" fmla="*/ 1264356 h 1851910"/>
              <a:gd name="connsiteX26" fmla="*/ 196956 w 603356"/>
              <a:gd name="connsiteY26" fmla="*/ 1343378 h 1851910"/>
              <a:gd name="connsiteX27" fmla="*/ 230823 w 603356"/>
              <a:gd name="connsiteY27" fmla="*/ 1320800 h 1851910"/>
              <a:gd name="connsiteX28" fmla="*/ 298556 w 603356"/>
              <a:gd name="connsiteY28" fmla="*/ 1388534 h 1851910"/>
              <a:gd name="connsiteX29" fmla="*/ 366289 w 603356"/>
              <a:gd name="connsiteY29" fmla="*/ 1433689 h 1851910"/>
              <a:gd name="connsiteX30" fmla="*/ 388867 w 603356"/>
              <a:gd name="connsiteY30" fmla="*/ 1501423 h 1851910"/>
              <a:gd name="connsiteX31" fmla="*/ 332423 w 603356"/>
              <a:gd name="connsiteY31" fmla="*/ 1580445 h 1851910"/>
              <a:gd name="connsiteX32" fmla="*/ 309845 w 603356"/>
              <a:gd name="connsiteY32" fmla="*/ 1625600 h 1851910"/>
              <a:gd name="connsiteX33" fmla="*/ 343712 w 603356"/>
              <a:gd name="connsiteY33" fmla="*/ 1682045 h 1851910"/>
              <a:gd name="connsiteX34" fmla="*/ 411445 w 603356"/>
              <a:gd name="connsiteY34" fmla="*/ 1715911 h 1851910"/>
              <a:gd name="connsiteX35" fmla="*/ 445312 w 603356"/>
              <a:gd name="connsiteY35" fmla="*/ 1749778 h 1851910"/>
              <a:gd name="connsiteX36" fmla="*/ 524334 w 603356"/>
              <a:gd name="connsiteY36" fmla="*/ 1772356 h 1851910"/>
              <a:gd name="connsiteX37" fmla="*/ 603356 w 603356"/>
              <a:gd name="connsiteY37" fmla="*/ 1806223 h 1851910"/>
              <a:gd name="connsiteX38" fmla="*/ 569489 w 603356"/>
              <a:gd name="connsiteY38" fmla="*/ 1828800 h 1851910"/>
              <a:gd name="connsiteX39" fmla="*/ 513045 w 603356"/>
              <a:gd name="connsiteY39" fmla="*/ 1840089 h 1851910"/>
              <a:gd name="connsiteX40" fmla="*/ 422734 w 603356"/>
              <a:gd name="connsiteY40" fmla="*/ 1851378 h 18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356" h="1851910">
                <a:moveTo>
                  <a:pt x="61489" y="0"/>
                </a:moveTo>
                <a:cubicBezTo>
                  <a:pt x="53963" y="22578"/>
                  <a:pt x="44263" y="44544"/>
                  <a:pt x="38912" y="67734"/>
                </a:cubicBezTo>
                <a:cubicBezTo>
                  <a:pt x="0" y="236356"/>
                  <a:pt x="47638" y="86711"/>
                  <a:pt x="16334" y="180623"/>
                </a:cubicBezTo>
                <a:cubicBezTo>
                  <a:pt x="20097" y="210727"/>
                  <a:pt x="19640" y="241665"/>
                  <a:pt x="27623" y="270934"/>
                </a:cubicBezTo>
                <a:cubicBezTo>
                  <a:pt x="31193" y="284023"/>
                  <a:pt x="44691" y="292402"/>
                  <a:pt x="50201" y="304800"/>
                </a:cubicBezTo>
                <a:cubicBezTo>
                  <a:pt x="59867" y="326548"/>
                  <a:pt x="52976" y="359333"/>
                  <a:pt x="72778" y="372534"/>
                </a:cubicBezTo>
                <a:cubicBezTo>
                  <a:pt x="84067" y="380060"/>
                  <a:pt x="94510" y="389044"/>
                  <a:pt x="106645" y="395111"/>
                </a:cubicBezTo>
                <a:cubicBezTo>
                  <a:pt x="133939" y="408758"/>
                  <a:pt x="156728" y="406837"/>
                  <a:pt x="185667" y="417689"/>
                </a:cubicBezTo>
                <a:cubicBezTo>
                  <a:pt x="201424" y="423598"/>
                  <a:pt x="215771" y="432741"/>
                  <a:pt x="230823" y="440267"/>
                </a:cubicBezTo>
                <a:cubicBezTo>
                  <a:pt x="253401" y="462845"/>
                  <a:pt x="316267" y="481433"/>
                  <a:pt x="298556" y="508000"/>
                </a:cubicBezTo>
                <a:cubicBezTo>
                  <a:pt x="257165" y="570087"/>
                  <a:pt x="298554" y="517410"/>
                  <a:pt x="242112" y="564445"/>
                </a:cubicBezTo>
                <a:cubicBezTo>
                  <a:pt x="185739" y="611422"/>
                  <a:pt x="233894" y="589761"/>
                  <a:pt x="174378" y="609600"/>
                </a:cubicBezTo>
                <a:cubicBezTo>
                  <a:pt x="104592" y="656125"/>
                  <a:pt x="172669" y="604468"/>
                  <a:pt x="117934" y="666045"/>
                </a:cubicBezTo>
                <a:cubicBezTo>
                  <a:pt x="96721" y="689910"/>
                  <a:pt x="50201" y="733778"/>
                  <a:pt x="50201" y="733778"/>
                </a:cubicBezTo>
                <a:cubicBezTo>
                  <a:pt x="41293" y="760502"/>
                  <a:pt x="27623" y="796845"/>
                  <a:pt x="27623" y="824089"/>
                </a:cubicBezTo>
                <a:cubicBezTo>
                  <a:pt x="27623" y="843277"/>
                  <a:pt x="27759" y="864920"/>
                  <a:pt x="38912" y="880534"/>
                </a:cubicBezTo>
                <a:cubicBezTo>
                  <a:pt x="48693" y="894228"/>
                  <a:pt x="69015" y="895585"/>
                  <a:pt x="84067" y="903111"/>
                </a:cubicBezTo>
                <a:cubicBezTo>
                  <a:pt x="95356" y="914400"/>
                  <a:pt x="104650" y="928122"/>
                  <a:pt x="117934" y="936978"/>
                </a:cubicBezTo>
                <a:cubicBezTo>
                  <a:pt x="127835" y="943579"/>
                  <a:pt x="140403" y="944848"/>
                  <a:pt x="151801" y="948267"/>
                </a:cubicBezTo>
                <a:cubicBezTo>
                  <a:pt x="235348" y="973331"/>
                  <a:pt x="213712" y="967423"/>
                  <a:pt x="287267" y="982134"/>
                </a:cubicBezTo>
                <a:cubicBezTo>
                  <a:pt x="294793" y="993423"/>
                  <a:pt x="301159" y="1005577"/>
                  <a:pt x="309845" y="1016000"/>
                </a:cubicBezTo>
                <a:cubicBezTo>
                  <a:pt x="320066" y="1028265"/>
                  <a:pt x="335959" y="1035911"/>
                  <a:pt x="343712" y="1049867"/>
                </a:cubicBezTo>
                <a:cubicBezTo>
                  <a:pt x="355270" y="1070671"/>
                  <a:pt x="366289" y="1117600"/>
                  <a:pt x="366289" y="1117600"/>
                </a:cubicBezTo>
                <a:cubicBezTo>
                  <a:pt x="357796" y="1130341"/>
                  <a:pt x="317849" y="1191621"/>
                  <a:pt x="309845" y="1196623"/>
                </a:cubicBezTo>
                <a:cubicBezTo>
                  <a:pt x="293574" y="1206792"/>
                  <a:pt x="272216" y="1204148"/>
                  <a:pt x="253401" y="1207911"/>
                </a:cubicBezTo>
                <a:cubicBezTo>
                  <a:pt x="240344" y="1216616"/>
                  <a:pt x="189010" y="1247640"/>
                  <a:pt x="185667" y="1264356"/>
                </a:cubicBezTo>
                <a:cubicBezTo>
                  <a:pt x="180449" y="1290447"/>
                  <a:pt x="193193" y="1317037"/>
                  <a:pt x="196956" y="1343378"/>
                </a:cubicBezTo>
                <a:cubicBezTo>
                  <a:pt x="208245" y="1335852"/>
                  <a:pt x="217392" y="1318881"/>
                  <a:pt x="230823" y="1320800"/>
                </a:cubicBezTo>
                <a:cubicBezTo>
                  <a:pt x="279467" y="1327749"/>
                  <a:pt x="270853" y="1364294"/>
                  <a:pt x="298556" y="1388534"/>
                </a:cubicBezTo>
                <a:cubicBezTo>
                  <a:pt x="318977" y="1406402"/>
                  <a:pt x="366289" y="1433689"/>
                  <a:pt x="366289" y="1433689"/>
                </a:cubicBezTo>
                <a:cubicBezTo>
                  <a:pt x="373815" y="1456267"/>
                  <a:pt x="403147" y="1482384"/>
                  <a:pt x="388867" y="1501423"/>
                </a:cubicBezTo>
                <a:cubicBezTo>
                  <a:pt x="374329" y="1520807"/>
                  <a:pt x="345629" y="1557335"/>
                  <a:pt x="332423" y="1580445"/>
                </a:cubicBezTo>
                <a:cubicBezTo>
                  <a:pt x="324074" y="1595056"/>
                  <a:pt x="317371" y="1610548"/>
                  <a:pt x="309845" y="1625600"/>
                </a:cubicBezTo>
                <a:cubicBezTo>
                  <a:pt x="321134" y="1644415"/>
                  <a:pt x="329433" y="1665385"/>
                  <a:pt x="343712" y="1682045"/>
                </a:cubicBezTo>
                <a:cubicBezTo>
                  <a:pt x="361220" y="1702472"/>
                  <a:pt x="387737" y="1708009"/>
                  <a:pt x="411445" y="1715911"/>
                </a:cubicBezTo>
                <a:cubicBezTo>
                  <a:pt x="422734" y="1727200"/>
                  <a:pt x="432028" y="1740922"/>
                  <a:pt x="445312" y="1749778"/>
                </a:cubicBezTo>
                <a:cubicBezTo>
                  <a:pt x="455463" y="1756545"/>
                  <a:pt x="517747" y="1770474"/>
                  <a:pt x="524334" y="1772356"/>
                </a:cubicBezTo>
                <a:cubicBezTo>
                  <a:pt x="563093" y="1783430"/>
                  <a:pt x="563217" y="1786153"/>
                  <a:pt x="603356" y="1806223"/>
                </a:cubicBezTo>
                <a:cubicBezTo>
                  <a:pt x="592067" y="1813749"/>
                  <a:pt x="582193" y="1824036"/>
                  <a:pt x="569489" y="1828800"/>
                </a:cubicBezTo>
                <a:cubicBezTo>
                  <a:pt x="551523" y="1835537"/>
                  <a:pt x="531971" y="1836935"/>
                  <a:pt x="513045" y="1840089"/>
                </a:cubicBezTo>
                <a:cubicBezTo>
                  <a:pt x="442119" y="1851910"/>
                  <a:pt x="458959" y="1851378"/>
                  <a:pt x="422734" y="18513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77"/>
          <p:cNvSpPr txBox="1">
            <a:spLocks noChangeArrowheads="1"/>
          </p:cNvSpPr>
          <p:nvPr/>
        </p:nvSpPr>
        <p:spPr bwMode="auto">
          <a:xfrm>
            <a:off x="3786182" y="3182601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4643438" y="2226928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5357813" y="236980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6143626" y="222692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7072313" y="236980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4" name="橢圓 63"/>
          <p:cNvSpPr/>
          <p:nvPr/>
        </p:nvSpPr>
        <p:spPr>
          <a:xfrm>
            <a:off x="8001001" y="2941310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8715376" y="3227060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76" name="直線接點 75"/>
          <p:cNvCxnSpPr>
            <a:stCxn id="58" idx="6"/>
            <a:endCxn id="61" idx="2"/>
          </p:cNvCxnSpPr>
          <p:nvPr/>
        </p:nvCxnSpPr>
        <p:spPr>
          <a:xfrm>
            <a:off x="4857751" y="2334878"/>
            <a:ext cx="500062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61" idx="6"/>
            <a:endCxn id="62" idx="2"/>
          </p:cNvCxnSpPr>
          <p:nvPr/>
        </p:nvCxnSpPr>
        <p:spPr>
          <a:xfrm flipV="1">
            <a:off x="5572126" y="2334878"/>
            <a:ext cx="571500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stCxn id="63" idx="6"/>
          </p:cNvCxnSpPr>
          <p:nvPr/>
        </p:nvCxnSpPr>
        <p:spPr>
          <a:xfrm>
            <a:off x="7286626" y="2476959"/>
            <a:ext cx="714379" cy="5008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64" idx="6"/>
            <a:endCxn id="66" idx="2"/>
          </p:cNvCxnSpPr>
          <p:nvPr/>
        </p:nvCxnSpPr>
        <p:spPr>
          <a:xfrm>
            <a:off x="8215313" y="3049260"/>
            <a:ext cx="500063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橢圓 80"/>
          <p:cNvSpPr/>
          <p:nvPr/>
        </p:nvSpPr>
        <p:spPr>
          <a:xfrm>
            <a:off x="5000626" y="312069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2" name="橢圓 81"/>
          <p:cNvSpPr/>
          <p:nvPr/>
        </p:nvSpPr>
        <p:spPr>
          <a:xfrm>
            <a:off x="6286501" y="2977815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3" name="橢圓 82"/>
          <p:cNvSpPr/>
          <p:nvPr/>
        </p:nvSpPr>
        <p:spPr>
          <a:xfrm>
            <a:off x="5929313" y="383506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4" name="橢圓 83"/>
          <p:cNvSpPr/>
          <p:nvPr/>
        </p:nvSpPr>
        <p:spPr>
          <a:xfrm>
            <a:off x="6608756" y="454945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5" name="橢圓 84"/>
          <p:cNvSpPr/>
          <p:nvPr/>
        </p:nvSpPr>
        <p:spPr>
          <a:xfrm>
            <a:off x="6965943" y="519239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6" name="橢圓 85"/>
          <p:cNvSpPr/>
          <p:nvPr/>
        </p:nvSpPr>
        <p:spPr>
          <a:xfrm>
            <a:off x="8358188" y="3977947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8001001" y="4406572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89" name="直線接點 88"/>
          <p:cNvCxnSpPr>
            <a:stCxn id="61" idx="3"/>
            <a:endCxn id="81" idx="7"/>
          </p:cNvCxnSpPr>
          <p:nvPr/>
        </p:nvCxnSpPr>
        <p:spPr>
          <a:xfrm rot="5400000">
            <a:off x="4987132" y="2750009"/>
            <a:ext cx="598487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>
            <a:stCxn id="62" idx="4"/>
            <a:endCxn id="82" idx="0"/>
          </p:cNvCxnSpPr>
          <p:nvPr/>
        </p:nvCxnSpPr>
        <p:spPr>
          <a:xfrm rot="16200000" flipH="1">
            <a:off x="6053138" y="2638090"/>
            <a:ext cx="5365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>
            <a:endCxn id="84" idx="1"/>
          </p:cNvCxnSpPr>
          <p:nvPr/>
        </p:nvCxnSpPr>
        <p:spPr>
          <a:xfrm rot="16200000" flipH="1">
            <a:off x="6090437" y="4031134"/>
            <a:ext cx="603250" cy="496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>
            <a:stCxn id="82" idx="4"/>
            <a:endCxn id="83" idx="7"/>
          </p:cNvCxnSpPr>
          <p:nvPr/>
        </p:nvCxnSpPr>
        <p:spPr>
          <a:xfrm rot="5400000">
            <a:off x="5915026" y="3388978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>
            <a:stCxn id="84" idx="5"/>
            <a:endCxn id="85" idx="1"/>
          </p:cNvCxnSpPr>
          <p:nvPr/>
        </p:nvCxnSpPr>
        <p:spPr>
          <a:xfrm rot="16200000" flipH="1">
            <a:off x="6648443" y="4874890"/>
            <a:ext cx="492125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>
            <a:stCxn id="86" idx="3"/>
            <a:endCxn id="88" idx="7"/>
          </p:cNvCxnSpPr>
          <p:nvPr/>
        </p:nvCxnSpPr>
        <p:spPr>
          <a:xfrm rot="5400000">
            <a:off x="8147845" y="4196228"/>
            <a:ext cx="277812" cy="206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>
            <a:endCxn id="63" idx="5"/>
          </p:cNvCxnSpPr>
          <p:nvPr/>
        </p:nvCxnSpPr>
        <p:spPr>
          <a:xfrm>
            <a:off x="6215055" y="2334869"/>
            <a:ext cx="1040186" cy="2178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53"/>
          <p:cNvCxnSpPr>
            <a:endCxn id="88" idx="4"/>
          </p:cNvCxnSpPr>
          <p:nvPr/>
        </p:nvCxnSpPr>
        <p:spPr>
          <a:xfrm rot="5400000">
            <a:off x="7837886" y="3671948"/>
            <a:ext cx="1219208" cy="678666"/>
          </a:xfrm>
          <a:prstGeom prst="curvedConnector3">
            <a:avLst>
              <a:gd name="adj1" fmla="val 121528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文字方塊 77"/>
          <p:cNvSpPr txBox="1">
            <a:spLocks noChangeArrowheads="1"/>
          </p:cNvSpPr>
          <p:nvPr/>
        </p:nvSpPr>
        <p:spPr bwMode="auto">
          <a:xfrm>
            <a:off x="8517197" y="473072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05" name="文字方塊 76"/>
          <p:cNvSpPr txBox="1">
            <a:spLocks noChangeArrowheads="1"/>
          </p:cNvSpPr>
          <p:nvPr/>
        </p:nvSpPr>
        <p:spPr bwMode="auto">
          <a:xfrm>
            <a:off x="6572245" y="4016344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06" name="文字方塊 76"/>
          <p:cNvSpPr txBox="1">
            <a:spLocks noChangeArrowheads="1"/>
          </p:cNvSpPr>
          <p:nvPr/>
        </p:nvSpPr>
        <p:spPr bwMode="auto">
          <a:xfrm>
            <a:off x="7858135" y="3977943"/>
            <a:ext cx="928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07" name="等腰三角形 106"/>
          <p:cNvSpPr/>
          <p:nvPr/>
        </p:nvSpPr>
        <p:spPr>
          <a:xfrm>
            <a:off x="7500939" y="4835199"/>
            <a:ext cx="1285884" cy="135732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手繪多邊形 107"/>
          <p:cNvSpPr/>
          <p:nvPr/>
        </p:nvSpPr>
        <p:spPr>
          <a:xfrm>
            <a:off x="8064218" y="4658448"/>
            <a:ext cx="603356" cy="1851910"/>
          </a:xfrm>
          <a:custGeom>
            <a:avLst/>
            <a:gdLst>
              <a:gd name="connsiteX0" fmla="*/ 61489 w 603356"/>
              <a:gd name="connsiteY0" fmla="*/ 0 h 1851910"/>
              <a:gd name="connsiteX1" fmla="*/ 38912 w 603356"/>
              <a:gd name="connsiteY1" fmla="*/ 67734 h 1851910"/>
              <a:gd name="connsiteX2" fmla="*/ 16334 w 603356"/>
              <a:gd name="connsiteY2" fmla="*/ 180623 h 1851910"/>
              <a:gd name="connsiteX3" fmla="*/ 27623 w 603356"/>
              <a:gd name="connsiteY3" fmla="*/ 270934 h 1851910"/>
              <a:gd name="connsiteX4" fmla="*/ 50201 w 603356"/>
              <a:gd name="connsiteY4" fmla="*/ 304800 h 1851910"/>
              <a:gd name="connsiteX5" fmla="*/ 72778 w 603356"/>
              <a:gd name="connsiteY5" fmla="*/ 372534 h 1851910"/>
              <a:gd name="connsiteX6" fmla="*/ 106645 w 603356"/>
              <a:gd name="connsiteY6" fmla="*/ 395111 h 1851910"/>
              <a:gd name="connsiteX7" fmla="*/ 185667 w 603356"/>
              <a:gd name="connsiteY7" fmla="*/ 417689 h 1851910"/>
              <a:gd name="connsiteX8" fmla="*/ 230823 w 603356"/>
              <a:gd name="connsiteY8" fmla="*/ 440267 h 1851910"/>
              <a:gd name="connsiteX9" fmla="*/ 298556 w 603356"/>
              <a:gd name="connsiteY9" fmla="*/ 508000 h 1851910"/>
              <a:gd name="connsiteX10" fmla="*/ 242112 w 603356"/>
              <a:gd name="connsiteY10" fmla="*/ 564445 h 1851910"/>
              <a:gd name="connsiteX11" fmla="*/ 174378 w 603356"/>
              <a:gd name="connsiteY11" fmla="*/ 609600 h 1851910"/>
              <a:gd name="connsiteX12" fmla="*/ 117934 w 603356"/>
              <a:gd name="connsiteY12" fmla="*/ 666045 h 1851910"/>
              <a:gd name="connsiteX13" fmla="*/ 50201 w 603356"/>
              <a:gd name="connsiteY13" fmla="*/ 733778 h 1851910"/>
              <a:gd name="connsiteX14" fmla="*/ 27623 w 603356"/>
              <a:gd name="connsiteY14" fmla="*/ 824089 h 1851910"/>
              <a:gd name="connsiteX15" fmla="*/ 38912 w 603356"/>
              <a:gd name="connsiteY15" fmla="*/ 880534 h 1851910"/>
              <a:gd name="connsiteX16" fmla="*/ 84067 w 603356"/>
              <a:gd name="connsiteY16" fmla="*/ 903111 h 1851910"/>
              <a:gd name="connsiteX17" fmla="*/ 117934 w 603356"/>
              <a:gd name="connsiteY17" fmla="*/ 936978 h 1851910"/>
              <a:gd name="connsiteX18" fmla="*/ 151801 w 603356"/>
              <a:gd name="connsiteY18" fmla="*/ 948267 h 1851910"/>
              <a:gd name="connsiteX19" fmla="*/ 287267 w 603356"/>
              <a:gd name="connsiteY19" fmla="*/ 982134 h 1851910"/>
              <a:gd name="connsiteX20" fmla="*/ 309845 w 603356"/>
              <a:gd name="connsiteY20" fmla="*/ 1016000 h 1851910"/>
              <a:gd name="connsiteX21" fmla="*/ 343712 w 603356"/>
              <a:gd name="connsiteY21" fmla="*/ 1049867 h 1851910"/>
              <a:gd name="connsiteX22" fmla="*/ 366289 w 603356"/>
              <a:gd name="connsiteY22" fmla="*/ 1117600 h 1851910"/>
              <a:gd name="connsiteX23" fmla="*/ 309845 w 603356"/>
              <a:gd name="connsiteY23" fmla="*/ 1196623 h 1851910"/>
              <a:gd name="connsiteX24" fmla="*/ 253401 w 603356"/>
              <a:gd name="connsiteY24" fmla="*/ 1207911 h 1851910"/>
              <a:gd name="connsiteX25" fmla="*/ 185667 w 603356"/>
              <a:gd name="connsiteY25" fmla="*/ 1264356 h 1851910"/>
              <a:gd name="connsiteX26" fmla="*/ 196956 w 603356"/>
              <a:gd name="connsiteY26" fmla="*/ 1343378 h 1851910"/>
              <a:gd name="connsiteX27" fmla="*/ 230823 w 603356"/>
              <a:gd name="connsiteY27" fmla="*/ 1320800 h 1851910"/>
              <a:gd name="connsiteX28" fmla="*/ 298556 w 603356"/>
              <a:gd name="connsiteY28" fmla="*/ 1388534 h 1851910"/>
              <a:gd name="connsiteX29" fmla="*/ 366289 w 603356"/>
              <a:gd name="connsiteY29" fmla="*/ 1433689 h 1851910"/>
              <a:gd name="connsiteX30" fmla="*/ 388867 w 603356"/>
              <a:gd name="connsiteY30" fmla="*/ 1501423 h 1851910"/>
              <a:gd name="connsiteX31" fmla="*/ 332423 w 603356"/>
              <a:gd name="connsiteY31" fmla="*/ 1580445 h 1851910"/>
              <a:gd name="connsiteX32" fmla="*/ 309845 w 603356"/>
              <a:gd name="connsiteY32" fmla="*/ 1625600 h 1851910"/>
              <a:gd name="connsiteX33" fmla="*/ 343712 w 603356"/>
              <a:gd name="connsiteY33" fmla="*/ 1682045 h 1851910"/>
              <a:gd name="connsiteX34" fmla="*/ 411445 w 603356"/>
              <a:gd name="connsiteY34" fmla="*/ 1715911 h 1851910"/>
              <a:gd name="connsiteX35" fmla="*/ 445312 w 603356"/>
              <a:gd name="connsiteY35" fmla="*/ 1749778 h 1851910"/>
              <a:gd name="connsiteX36" fmla="*/ 524334 w 603356"/>
              <a:gd name="connsiteY36" fmla="*/ 1772356 h 1851910"/>
              <a:gd name="connsiteX37" fmla="*/ 603356 w 603356"/>
              <a:gd name="connsiteY37" fmla="*/ 1806223 h 1851910"/>
              <a:gd name="connsiteX38" fmla="*/ 569489 w 603356"/>
              <a:gd name="connsiteY38" fmla="*/ 1828800 h 1851910"/>
              <a:gd name="connsiteX39" fmla="*/ 513045 w 603356"/>
              <a:gd name="connsiteY39" fmla="*/ 1840089 h 1851910"/>
              <a:gd name="connsiteX40" fmla="*/ 422734 w 603356"/>
              <a:gd name="connsiteY40" fmla="*/ 1851378 h 18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356" h="1851910">
                <a:moveTo>
                  <a:pt x="61489" y="0"/>
                </a:moveTo>
                <a:cubicBezTo>
                  <a:pt x="53963" y="22578"/>
                  <a:pt x="44263" y="44544"/>
                  <a:pt x="38912" y="67734"/>
                </a:cubicBezTo>
                <a:cubicBezTo>
                  <a:pt x="0" y="236356"/>
                  <a:pt x="47638" y="86711"/>
                  <a:pt x="16334" y="180623"/>
                </a:cubicBezTo>
                <a:cubicBezTo>
                  <a:pt x="20097" y="210727"/>
                  <a:pt x="19640" y="241665"/>
                  <a:pt x="27623" y="270934"/>
                </a:cubicBezTo>
                <a:cubicBezTo>
                  <a:pt x="31193" y="284023"/>
                  <a:pt x="44691" y="292402"/>
                  <a:pt x="50201" y="304800"/>
                </a:cubicBezTo>
                <a:cubicBezTo>
                  <a:pt x="59867" y="326548"/>
                  <a:pt x="52976" y="359333"/>
                  <a:pt x="72778" y="372534"/>
                </a:cubicBezTo>
                <a:cubicBezTo>
                  <a:pt x="84067" y="380060"/>
                  <a:pt x="94510" y="389044"/>
                  <a:pt x="106645" y="395111"/>
                </a:cubicBezTo>
                <a:cubicBezTo>
                  <a:pt x="133939" y="408758"/>
                  <a:pt x="156728" y="406837"/>
                  <a:pt x="185667" y="417689"/>
                </a:cubicBezTo>
                <a:cubicBezTo>
                  <a:pt x="201424" y="423598"/>
                  <a:pt x="215771" y="432741"/>
                  <a:pt x="230823" y="440267"/>
                </a:cubicBezTo>
                <a:cubicBezTo>
                  <a:pt x="253401" y="462845"/>
                  <a:pt x="316267" y="481433"/>
                  <a:pt x="298556" y="508000"/>
                </a:cubicBezTo>
                <a:cubicBezTo>
                  <a:pt x="257165" y="570087"/>
                  <a:pt x="298554" y="517410"/>
                  <a:pt x="242112" y="564445"/>
                </a:cubicBezTo>
                <a:cubicBezTo>
                  <a:pt x="185739" y="611422"/>
                  <a:pt x="233894" y="589761"/>
                  <a:pt x="174378" y="609600"/>
                </a:cubicBezTo>
                <a:cubicBezTo>
                  <a:pt x="104592" y="656125"/>
                  <a:pt x="172669" y="604468"/>
                  <a:pt x="117934" y="666045"/>
                </a:cubicBezTo>
                <a:cubicBezTo>
                  <a:pt x="96721" y="689910"/>
                  <a:pt x="50201" y="733778"/>
                  <a:pt x="50201" y="733778"/>
                </a:cubicBezTo>
                <a:cubicBezTo>
                  <a:pt x="41293" y="760502"/>
                  <a:pt x="27623" y="796845"/>
                  <a:pt x="27623" y="824089"/>
                </a:cubicBezTo>
                <a:cubicBezTo>
                  <a:pt x="27623" y="843277"/>
                  <a:pt x="27759" y="864920"/>
                  <a:pt x="38912" y="880534"/>
                </a:cubicBezTo>
                <a:cubicBezTo>
                  <a:pt x="48693" y="894228"/>
                  <a:pt x="69015" y="895585"/>
                  <a:pt x="84067" y="903111"/>
                </a:cubicBezTo>
                <a:cubicBezTo>
                  <a:pt x="95356" y="914400"/>
                  <a:pt x="104650" y="928122"/>
                  <a:pt x="117934" y="936978"/>
                </a:cubicBezTo>
                <a:cubicBezTo>
                  <a:pt x="127835" y="943579"/>
                  <a:pt x="140403" y="944848"/>
                  <a:pt x="151801" y="948267"/>
                </a:cubicBezTo>
                <a:cubicBezTo>
                  <a:pt x="235348" y="973331"/>
                  <a:pt x="213712" y="967423"/>
                  <a:pt x="287267" y="982134"/>
                </a:cubicBezTo>
                <a:cubicBezTo>
                  <a:pt x="294793" y="993423"/>
                  <a:pt x="301159" y="1005577"/>
                  <a:pt x="309845" y="1016000"/>
                </a:cubicBezTo>
                <a:cubicBezTo>
                  <a:pt x="320066" y="1028265"/>
                  <a:pt x="335959" y="1035911"/>
                  <a:pt x="343712" y="1049867"/>
                </a:cubicBezTo>
                <a:cubicBezTo>
                  <a:pt x="355270" y="1070671"/>
                  <a:pt x="366289" y="1117600"/>
                  <a:pt x="366289" y="1117600"/>
                </a:cubicBezTo>
                <a:cubicBezTo>
                  <a:pt x="357796" y="1130341"/>
                  <a:pt x="317849" y="1191621"/>
                  <a:pt x="309845" y="1196623"/>
                </a:cubicBezTo>
                <a:cubicBezTo>
                  <a:pt x="293574" y="1206792"/>
                  <a:pt x="272216" y="1204148"/>
                  <a:pt x="253401" y="1207911"/>
                </a:cubicBezTo>
                <a:cubicBezTo>
                  <a:pt x="240344" y="1216616"/>
                  <a:pt x="189010" y="1247640"/>
                  <a:pt x="185667" y="1264356"/>
                </a:cubicBezTo>
                <a:cubicBezTo>
                  <a:pt x="180449" y="1290447"/>
                  <a:pt x="193193" y="1317037"/>
                  <a:pt x="196956" y="1343378"/>
                </a:cubicBezTo>
                <a:cubicBezTo>
                  <a:pt x="208245" y="1335852"/>
                  <a:pt x="217392" y="1318881"/>
                  <a:pt x="230823" y="1320800"/>
                </a:cubicBezTo>
                <a:cubicBezTo>
                  <a:pt x="279467" y="1327749"/>
                  <a:pt x="270853" y="1364294"/>
                  <a:pt x="298556" y="1388534"/>
                </a:cubicBezTo>
                <a:cubicBezTo>
                  <a:pt x="318977" y="1406402"/>
                  <a:pt x="366289" y="1433689"/>
                  <a:pt x="366289" y="1433689"/>
                </a:cubicBezTo>
                <a:cubicBezTo>
                  <a:pt x="373815" y="1456267"/>
                  <a:pt x="403147" y="1482384"/>
                  <a:pt x="388867" y="1501423"/>
                </a:cubicBezTo>
                <a:cubicBezTo>
                  <a:pt x="374329" y="1520807"/>
                  <a:pt x="345629" y="1557335"/>
                  <a:pt x="332423" y="1580445"/>
                </a:cubicBezTo>
                <a:cubicBezTo>
                  <a:pt x="324074" y="1595056"/>
                  <a:pt x="317371" y="1610548"/>
                  <a:pt x="309845" y="1625600"/>
                </a:cubicBezTo>
                <a:cubicBezTo>
                  <a:pt x="321134" y="1644415"/>
                  <a:pt x="329433" y="1665385"/>
                  <a:pt x="343712" y="1682045"/>
                </a:cubicBezTo>
                <a:cubicBezTo>
                  <a:pt x="361220" y="1702472"/>
                  <a:pt x="387737" y="1708009"/>
                  <a:pt x="411445" y="1715911"/>
                </a:cubicBezTo>
                <a:cubicBezTo>
                  <a:pt x="422734" y="1727200"/>
                  <a:pt x="432028" y="1740922"/>
                  <a:pt x="445312" y="1749778"/>
                </a:cubicBezTo>
                <a:cubicBezTo>
                  <a:pt x="455463" y="1756545"/>
                  <a:pt x="517747" y="1770474"/>
                  <a:pt x="524334" y="1772356"/>
                </a:cubicBezTo>
                <a:cubicBezTo>
                  <a:pt x="563093" y="1783430"/>
                  <a:pt x="563217" y="1786153"/>
                  <a:pt x="603356" y="1806223"/>
                </a:cubicBezTo>
                <a:cubicBezTo>
                  <a:pt x="592067" y="1813749"/>
                  <a:pt x="582193" y="1824036"/>
                  <a:pt x="569489" y="1828800"/>
                </a:cubicBezTo>
                <a:cubicBezTo>
                  <a:pt x="551523" y="1835537"/>
                  <a:pt x="531971" y="1836935"/>
                  <a:pt x="513045" y="1840089"/>
                </a:cubicBezTo>
                <a:cubicBezTo>
                  <a:pt x="442119" y="1851910"/>
                  <a:pt x="458959" y="1851378"/>
                  <a:pt x="422734" y="18513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文字方塊 77"/>
          <p:cNvSpPr txBox="1">
            <a:spLocks noChangeArrowheads="1"/>
          </p:cNvSpPr>
          <p:nvPr/>
        </p:nvSpPr>
        <p:spPr bwMode="auto">
          <a:xfrm>
            <a:off x="8215319" y="3335001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110" name="直線接點 109"/>
          <p:cNvCxnSpPr/>
          <p:nvPr/>
        </p:nvCxnSpPr>
        <p:spPr>
          <a:xfrm flipV="1">
            <a:off x="1142976" y="2214554"/>
            <a:ext cx="571500" cy="1428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rot="16200000" flipH="1">
            <a:off x="1623988" y="2517766"/>
            <a:ext cx="536575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rot="16200000" flipH="1">
            <a:off x="1661287" y="3910810"/>
            <a:ext cx="603250" cy="496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rot="5400000">
            <a:off x="1485876" y="3268654"/>
            <a:ext cx="674687" cy="2809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2143108" y="1500174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</a:t>
            </a:r>
            <a:endParaRPr lang="zh-TW" altLang="en-US" dirty="0">
              <a:latin typeface="+mj-lt"/>
            </a:endParaRPr>
          </a:p>
        </p:txBody>
      </p:sp>
      <p:cxnSp>
        <p:nvCxnSpPr>
          <p:cNvPr id="116" name="直線接點 115"/>
          <p:cNvCxnSpPr/>
          <p:nvPr/>
        </p:nvCxnSpPr>
        <p:spPr>
          <a:xfrm>
            <a:off x="2428860" y="1428736"/>
            <a:ext cx="2143140" cy="5715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endCxn id="39938" idx="2"/>
          </p:cNvCxnSpPr>
          <p:nvPr/>
        </p:nvCxnSpPr>
        <p:spPr>
          <a:xfrm flipV="1">
            <a:off x="2428860" y="1417638"/>
            <a:ext cx="2143140" cy="654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 122"/>
          <p:cNvSpPr/>
          <p:nvPr/>
        </p:nvSpPr>
        <p:spPr>
          <a:xfrm>
            <a:off x="5188130" y="1500174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)-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,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</a:t>
            </a:r>
            <a:endParaRPr lang="zh-TW" altLang="en-US" dirty="0">
              <a:latin typeface="+mj-lt"/>
            </a:endParaRPr>
          </a:p>
        </p:txBody>
      </p:sp>
      <p:cxnSp>
        <p:nvCxnSpPr>
          <p:cNvPr id="125" name="直線接點 124"/>
          <p:cNvCxnSpPr>
            <a:stCxn id="43" idx="7"/>
            <a:endCxn id="9" idx="4"/>
          </p:cNvCxnSpPr>
          <p:nvPr/>
        </p:nvCxnSpPr>
        <p:spPr>
          <a:xfrm rot="5400000" flipH="1" flipV="1">
            <a:off x="3968707" y="3432244"/>
            <a:ext cx="567960" cy="28141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/>
          <p:cNvCxnSpPr/>
          <p:nvPr/>
        </p:nvCxnSpPr>
        <p:spPr>
          <a:xfrm rot="5400000" flipH="1" flipV="1">
            <a:off x="8357818" y="3572272"/>
            <a:ext cx="567960" cy="28141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Revealing figure: Case 1_3</a:t>
            </a:r>
            <a:endParaRPr lang="zh-TW" altLang="zh-TW" dirty="0"/>
          </a:p>
        </p:txBody>
      </p:sp>
      <p:sp>
        <p:nvSpPr>
          <p:cNvPr id="114" name="矩形 113"/>
          <p:cNvSpPr/>
          <p:nvPr/>
        </p:nvSpPr>
        <p:spPr>
          <a:xfrm>
            <a:off x="1285852" y="1500174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</a:t>
            </a:r>
            <a:endParaRPr lang="zh-TW" altLang="en-US" dirty="0">
              <a:latin typeface="+mj-lt"/>
            </a:endParaRPr>
          </a:p>
        </p:txBody>
      </p:sp>
      <p:cxnSp>
        <p:nvCxnSpPr>
          <p:cNvPr id="116" name="直線接點 115"/>
          <p:cNvCxnSpPr/>
          <p:nvPr/>
        </p:nvCxnSpPr>
        <p:spPr>
          <a:xfrm>
            <a:off x="1428728" y="1428736"/>
            <a:ext cx="6500858" cy="6429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 flipV="1">
            <a:off x="1357290" y="1500174"/>
            <a:ext cx="6643734" cy="500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 122"/>
          <p:cNvSpPr/>
          <p:nvPr/>
        </p:nvSpPr>
        <p:spPr>
          <a:xfrm>
            <a:off x="4500562" y="1500174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:= </a:t>
            </a:r>
            <a:r>
              <a:rPr lang="en-US" altLang="zh-TW" i="1" dirty="0" smtClean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) + 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)-</a:t>
            </a:r>
            <a:r>
              <a:rPr lang="en-US" altLang="zh-TW" i="1" dirty="0" smtClean="0">
                <a:latin typeface="+mj-lt"/>
              </a:rPr>
              <a:t>d</a:t>
            </a:r>
            <a:r>
              <a:rPr lang="en-US" altLang="zh-TW" dirty="0" smtClean="0">
                <a:latin typeface="+mj-lt"/>
              </a:rPr>
              <a:t>(</a:t>
            </a:r>
            <a:r>
              <a:rPr lang="en-US" altLang="zh-TW" i="1" dirty="0" smtClean="0">
                <a:latin typeface="+mj-lt"/>
              </a:rPr>
              <a:t>u</a:t>
            </a:r>
            <a:r>
              <a:rPr lang="en-US" altLang="zh-TW" baseline="-25000" dirty="0" smtClean="0">
                <a:latin typeface="+mj-lt"/>
              </a:rPr>
              <a:t>2</a:t>
            </a:r>
            <a:r>
              <a:rPr lang="en-US" altLang="zh-TW" dirty="0" smtClean="0">
                <a:latin typeface="+mj-lt"/>
              </a:rPr>
              <a:t>,</a:t>
            </a:r>
            <a:r>
              <a:rPr lang="en-US" altLang="zh-TW" i="1" dirty="0" smtClean="0">
                <a:latin typeface="+mj-lt"/>
              </a:rPr>
              <a:t>v</a:t>
            </a:r>
            <a:r>
              <a:rPr lang="en-US" altLang="zh-TW" baseline="-25000" dirty="0" smtClean="0">
                <a:latin typeface="+mj-lt"/>
              </a:rPr>
              <a:t>1</a:t>
            </a:r>
            <a:r>
              <a:rPr lang="en-US" altLang="zh-TW" dirty="0" smtClean="0">
                <a:latin typeface="+mj-lt"/>
              </a:rPr>
              <a:t>) </a:t>
            </a:r>
            <a:endParaRPr lang="zh-TW" altLang="en-US" dirty="0">
              <a:latin typeface="+mj-lt"/>
            </a:endParaRPr>
          </a:p>
        </p:txBody>
      </p:sp>
      <p:sp>
        <p:nvSpPr>
          <p:cNvPr id="102" name="橢圓 101"/>
          <p:cNvSpPr/>
          <p:nvPr/>
        </p:nvSpPr>
        <p:spPr>
          <a:xfrm>
            <a:off x="286188" y="2852822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04" name="橢圓 103"/>
          <p:cNvSpPr/>
          <p:nvPr/>
        </p:nvSpPr>
        <p:spPr>
          <a:xfrm>
            <a:off x="848116" y="29660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15" name="橢圓 114"/>
          <p:cNvSpPr/>
          <p:nvPr/>
        </p:nvSpPr>
        <p:spPr>
          <a:xfrm>
            <a:off x="1466237" y="285282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18" name="橢圓 117"/>
          <p:cNvSpPr/>
          <p:nvPr/>
        </p:nvSpPr>
        <p:spPr>
          <a:xfrm>
            <a:off x="2196743" y="29660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19" name="橢圓 118"/>
          <p:cNvSpPr/>
          <p:nvPr/>
        </p:nvSpPr>
        <p:spPr>
          <a:xfrm>
            <a:off x="2927250" y="3418924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20" name="橢圓 119"/>
          <p:cNvSpPr/>
          <p:nvPr/>
        </p:nvSpPr>
        <p:spPr>
          <a:xfrm>
            <a:off x="3489178" y="3645363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21" name="橢圓 120"/>
          <p:cNvSpPr/>
          <p:nvPr/>
        </p:nvSpPr>
        <p:spPr>
          <a:xfrm>
            <a:off x="4219684" y="3475534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22" name="直線接點 121"/>
          <p:cNvCxnSpPr>
            <a:stCxn id="102" idx="6"/>
            <a:endCxn id="104" idx="2"/>
          </p:cNvCxnSpPr>
          <p:nvPr/>
        </p:nvCxnSpPr>
        <p:spPr>
          <a:xfrm>
            <a:off x="454767" y="2938366"/>
            <a:ext cx="393349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接點 123"/>
          <p:cNvCxnSpPr>
            <a:stCxn id="104" idx="6"/>
            <a:endCxn id="115" idx="2"/>
          </p:cNvCxnSpPr>
          <p:nvPr/>
        </p:nvCxnSpPr>
        <p:spPr>
          <a:xfrm flipV="1">
            <a:off x="1016695" y="2938366"/>
            <a:ext cx="449542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>
            <a:stCxn id="118" idx="6"/>
          </p:cNvCxnSpPr>
          <p:nvPr/>
        </p:nvCxnSpPr>
        <p:spPr>
          <a:xfrm>
            <a:off x="2365322" y="3050956"/>
            <a:ext cx="561931" cy="396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>
            <a:stCxn id="119" idx="6"/>
            <a:endCxn id="120" idx="2"/>
          </p:cNvCxnSpPr>
          <p:nvPr/>
        </p:nvCxnSpPr>
        <p:spPr>
          <a:xfrm>
            <a:off x="3095828" y="3504468"/>
            <a:ext cx="393350" cy="22643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/>
          <p:cNvCxnSpPr>
            <a:stCxn id="120" idx="6"/>
            <a:endCxn id="121" idx="3"/>
          </p:cNvCxnSpPr>
          <p:nvPr/>
        </p:nvCxnSpPr>
        <p:spPr>
          <a:xfrm flipV="1">
            <a:off x="3657756" y="3621461"/>
            <a:ext cx="586903" cy="1094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橢圓 129"/>
          <p:cNvSpPr/>
          <p:nvPr/>
        </p:nvSpPr>
        <p:spPr>
          <a:xfrm>
            <a:off x="567152" y="356107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1" name="橢圓 130"/>
          <p:cNvSpPr/>
          <p:nvPr/>
        </p:nvSpPr>
        <p:spPr>
          <a:xfrm>
            <a:off x="1578623" y="344785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2" name="橢圓 131"/>
          <p:cNvSpPr/>
          <p:nvPr/>
        </p:nvSpPr>
        <p:spPr>
          <a:xfrm>
            <a:off x="1297658" y="4127168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3" name="橢圓 132"/>
          <p:cNvSpPr/>
          <p:nvPr/>
        </p:nvSpPr>
        <p:spPr>
          <a:xfrm>
            <a:off x="1832109" y="4693275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4" name="橢圓 133"/>
          <p:cNvSpPr/>
          <p:nvPr/>
        </p:nvSpPr>
        <p:spPr>
          <a:xfrm>
            <a:off x="2113073" y="520276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5" name="橢圓 134"/>
          <p:cNvSpPr/>
          <p:nvPr/>
        </p:nvSpPr>
        <p:spPr>
          <a:xfrm>
            <a:off x="3208214" y="4240393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6" name="橢圓 135"/>
          <p:cNvSpPr/>
          <p:nvPr/>
        </p:nvSpPr>
        <p:spPr>
          <a:xfrm>
            <a:off x="3938721" y="435361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2927250" y="458005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38" name="直線接點 137"/>
          <p:cNvCxnSpPr>
            <a:stCxn id="104" idx="3"/>
            <a:endCxn id="130" idx="7"/>
          </p:cNvCxnSpPr>
          <p:nvPr/>
        </p:nvCxnSpPr>
        <p:spPr>
          <a:xfrm rot="5400000">
            <a:off x="554792" y="3267933"/>
            <a:ext cx="474263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/>
          <p:cNvCxnSpPr>
            <a:stCxn id="115" idx="4"/>
            <a:endCxn id="131" idx="0"/>
          </p:cNvCxnSpPr>
          <p:nvPr/>
        </p:nvCxnSpPr>
        <p:spPr>
          <a:xfrm rot="16200000" flipH="1">
            <a:off x="1393494" y="3179059"/>
            <a:ext cx="425201" cy="1123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/>
          <p:cNvCxnSpPr>
            <a:endCxn id="133" idx="1"/>
          </p:cNvCxnSpPr>
          <p:nvPr/>
        </p:nvCxnSpPr>
        <p:spPr>
          <a:xfrm rot="16200000" flipH="1">
            <a:off x="1422639" y="4283990"/>
            <a:ext cx="478037" cy="390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/>
          <p:cNvCxnSpPr>
            <a:stCxn id="131" idx="4"/>
            <a:endCxn id="132" idx="7"/>
          </p:cNvCxnSpPr>
          <p:nvPr/>
        </p:nvCxnSpPr>
        <p:spPr>
          <a:xfrm rot="5400000">
            <a:off x="1284452" y="3774492"/>
            <a:ext cx="534646" cy="221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接點 141"/>
          <p:cNvCxnSpPr>
            <a:stCxn id="133" idx="5"/>
            <a:endCxn id="134" idx="1"/>
          </p:cNvCxnSpPr>
          <p:nvPr/>
        </p:nvCxnSpPr>
        <p:spPr>
          <a:xfrm rot="16200000" flipH="1">
            <a:off x="1861891" y="4951765"/>
            <a:ext cx="38997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接點 142"/>
          <p:cNvCxnSpPr>
            <a:stCxn id="135" idx="3"/>
            <a:endCxn id="137" idx="7"/>
          </p:cNvCxnSpPr>
          <p:nvPr/>
        </p:nvCxnSpPr>
        <p:spPr>
          <a:xfrm rot="5400000">
            <a:off x="3041947" y="4413969"/>
            <a:ext cx="22014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接點 143"/>
          <p:cNvCxnSpPr>
            <a:stCxn id="120" idx="4"/>
            <a:endCxn id="136" idx="1"/>
          </p:cNvCxnSpPr>
          <p:nvPr/>
        </p:nvCxnSpPr>
        <p:spPr>
          <a:xfrm rot="16200000" flipH="1">
            <a:off x="3487103" y="3902180"/>
            <a:ext cx="563581" cy="389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文字方塊 75"/>
          <p:cNvSpPr txBox="1">
            <a:spLocks noChangeArrowheads="1"/>
          </p:cNvSpPr>
          <p:nvPr/>
        </p:nvSpPr>
        <p:spPr bwMode="auto">
          <a:xfrm>
            <a:off x="4332070" y="3561077"/>
            <a:ext cx="310934" cy="29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146" name="文字方塊 76"/>
          <p:cNvSpPr txBox="1">
            <a:spLocks noChangeArrowheads="1"/>
          </p:cNvSpPr>
          <p:nvPr/>
        </p:nvSpPr>
        <p:spPr bwMode="auto">
          <a:xfrm>
            <a:off x="1353844" y="2428868"/>
            <a:ext cx="1288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47" name="文字方塊 77"/>
          <p:cNvSpPr txBox="1">
            <a:spLocks noChangeArrowheads="1"/>
          </p:cNvSpPr>
          <p:nvPr/>
        </p:nvSpPr>
        <p:spPr bwMode="auto">
          <a:xfrm>
            <a:off x="2365321" y="4693270"/>
            <a:ext cx="212088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48" name="文字方塊 78"/>
          <p:cNvSpPr txBox="1">
            <a:spLocks noChangeArrowheads="1"/>
          </p:cNvSpPr>
          <p:nvPr/>
        </p:nvSpPr>
        <p:spPr bwMode="auto">
          <a:xfrm>
            <a:off x="71406" y="2938366"/>
            <a:ext cx="303442" cy="2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149" name="直線接點 148"/>
          <p:cNvCxnSpPr>
            <a:endCxn id="137" idx="2"/>
          </p:cNvCxnSpPr>
          <p:nvPr/>
        </p:nvCxnSpPr>
        <p:spPr>
          <a:xfrm flipV="1">
            <a:off x="2030662" y="4664966"/>
            <a:ext cx="896588" cy="11636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0" name="直線接點 149"/>
          <p:cNvCxnSpPr>
            <a:endCxn id="118" idx="5"/>
          </p:cNvCxnSpPr>
          <p:nvPr/>
        </p:nvCxnSpPr>
        <p:spPr>
          <a:xfrm>
            <a:off x="1522423" y="2938358"/>
            <a:ext cx="818211" cy="17264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字方塊 76"/>
          <p:cNvSpPr txBox="1">
            <a:spLocks noChangeArrowheads="1"/>
          </p:cNvSpPr>
          <p:nvPr/>
        </p:nvSpPr>
        <p:spPr bwMode="auto">
          <a:xfrm>
            <a:off x="1803389" y="427082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52" name="文字方塊 76"/>
          <p:cNvSpPr txBox="1">
            <a:spLocks noChangeArrowheads="1"/>
          </p:cNvSpPr>
          <p:nvPr/>
        </p:nvSpPr>
        <p:spPr bwMode="auto">
          <a:xfrm>
            <a:off x="2814872" y="424039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53" name="文字方塊 76"/>
          <p:cNvSpPr txBox="1">
            <a:spLocks noChangeArrowheads="1"/>
          </p:cNvSpPr>
          <p:nvPr/>
        </p:nvSpPr>
        <p:spPr bwMode="auto">
          <a:xfrm>
            <a:off x="3357120" y="3214686"/>
            <a:ext cx="1506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213848" y="2428868"/>
            <a:ext cx="628193" cy="36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155" name="等腰三角形 154"/>
          <p:cNvSpPr/>
          <p:nvPr/>
        </p:nvSpPr>
        <p:spPr>
          <a:xfrm>
            <a:off x="2533901" y="4919710"/>
            <a:ext cx="1011478" cy="1075591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手繪多邊形 155"/>
          <p:cNvSpPr/>
          <p:nvPr/>
        </p:nvSpPr>
        <p:spPr>
          <a:xfrm>
            <a:off x="2976977" y="4779647"/>
            <a:ext cx="474600" cy="1467520"/>
          </a:xfrm>
          <a:custGeom>
            <a:avLst/>
            <a:gdLst>
              <a:gd name="connsiteX0" fmla="*/ 61489 w 603356"/>
              <a:gd name="connsiteY0" fmla="*/ 0 h 1851910"/>
              <a:gd name="connsiteX1" fmla="*/ 38912 w 603356"/>
              <a:gd name="connsiteY1" fmla="*/ 67734 h 1851910"/>
              <a:gd name="connsiteX2" fmla="*/ 16334 w 603356"/>
              <a:gd name="connsiteY2" fmla="*/ 180623 h 1851910"/>
              <a:gd name="connsiteX3" fmla="*/ 27623 w 603356"/>
              <a:gd name="connsiteY3" fmla="*/ 270934 h 1851910"/>
              <a:gd name="connsiteX4" fmla="*/ 50201 w 603356"/>
              <a:gd name="connsiteY4" fmla="*/ 304800 h 1851910"/>
              <a:gd name="connsiteX5" fmla="*/ 72778 w 603356"/>
              <a:gd name="connsiteY5" fmla="*/ 372534 h 1851910"/>
              <a:gd name="connsiteX6" fmla="*/ 106645 w 603356"/>
              <a:gd name="connsiteY6" fmla="*/ 395111 h 1851910"/>
              <a:gd name="connsiteX7" fmla="*/ 185667 w 603356"/>
              <a:gd name="connsiteY7" fmla="*/ 417689 h 1851910"/>
              <a:gd name="connsiteX8" fmla="*/ 230823 w 603356"/>
              <a:gd name="connsiteY8" fmla="*/ 440267 h 1851910"/>
              <a:gd name="connsiteX9" fmla="*/ 298556 w 603356"/>
              <a:gd name="connsiteY9" fmla="*/ 508000 h 1851910"/>
              <a:gd name="connsiteX10" fmla="*/ 242112 w 603356"/>
              <a:gd name="connsiteY10" fmla="*/ 564445 h 1851910"/>
              <a:gd name="connsiteX11" fmla="*/ 174378 w 603356"/>
              <a:gd name="connsiteY11" fmla="*/ 609600 h 1851910"/>
              <a:gd name="connsiteX12" fmla="*/ 117934 w 603356"/>
              <a:gd name="connsiteY12" fmla="*/ 666045 h 1851910"/>
              <a:gd name="connsiteX13" fmla="*/ 50201 w 603356"/>
              <a:gd name="connsiteY13" fmla="*/ 733778 h 1851910"/>
              <a:gd name="connsiteX14" fmla="*/ 27623 w 603356"/>
              <a:gd name="connsiteY14" fmla="*/ 824089 h 1851910"/>
              <a:gd name="connsiteX15" fmla="*/ 38912 w 603356"/>
              <a:gd name="connsiteY15" fmla="*/ 880534 h 1851910"/>
              <a:gd name="connsiteX16" fmla="*/ 84067 w 603356"/>
              <a:gd name="connsiteY16" fmla="*/ 903111 h 1851910"/>
              <a:gd name="connsiteX17" fmla="*/ 117934 w 603356"/>
              <a:gd name="connsiteY17" fmla="*/ 936978 h 1851910"/>
              <a:gd name="connsiteX18" fmla="*/ 151801 w 603356"/>
              <a:gd name="connsiteY18" fmla="*/ 948267 h 1851910"/>
              <a:gd name="connsiteX19" fmla="*/ 287267 w 603356"/>
              <a:gd name="connsiteY19" fmla="*/ 982134 h 1851910"/>
              <a:gd name="connsiteX20" fmla="*/ 309845 w 603356"/>
              <a:gd name="connsiteY20" fmla="*/ 1016000 h 1851910"/>
              <a:gd name="connsiteX21" fmla="*/ 343712 w 603356"/>
              <a:gd name="connsiteY21" fmla="*/ 1049867 h 1851910"/>
              <a:gd name="connsiteX22" fmla="*/ 366289 w 603356"/>
              <a:gd name="connsiteY22" fmla="*/ 1117600 h 1851910"/>
              <a:gd name="connsiteX23" fmla="*/ 309845 w 603356"/>
              <a:gd name="connsiteY23" fmla="*/ 1196623 h 1851910"/>
              <a:gd name="connsiteX24" fmla="*/ 253401 w 603356"/>
              <a:gd name="connsiteY24" fmla="*/ 1207911 h 1851910"/>
              <a:gd name="connsiteX25" fmla="*/ 185667 w 603356"/>
              <a:gd name="connsiteY25" fmla="*/ 1264356 h 1851910"/>
              <a:gd name="connsiteX26" fmla="*/ 196956 w 603356"/>
              <a:gd name="connsiteY26" fmla="*/ 1343378 h 1851910"/>
              <a:gd name="connsiteX27" fmla="*/ 230823 w 603356"/>
              <a:gd name="connsiteY27" fmla="*/ 1320800 h 1851910"/>
              <a:gd name="connsiteX28" fmla="*/ 298556 w 603356"/>
              <a:gd name="connsiteY28" fmla="*/ 1388534 h 1851910"/>
              <a:gd name="connsiteX29" fmla="*/ 366289 w 603356"/>
              <a:gd name="connsiteY29" fmla="*/ 1433689 h 1851910"/>
              <a:gd name="connsiteX30" fmla="*/ 388867 w 603356"/>
              <a:gd name="connsiteY30" fmla="*/ 1501423 h 1851910"/>
              <a:gd name="connsiteX31" fmla="*/ 332423 w 603356"/>
              <a:gd name="connsiteY31" fmla="*/ 1580445 h 1851910"/>
              <a:gd name="connsiteX32" fmla="*/ 309845 w 603356"/>
              <a:gd name="connsiteY32" fmla="*/ 1625600 h 1851910"/>
              <a:gd name="connsiteX33" fmla="*/ 343712 w 603356"/>
              <a:gd name="connsiteY33" fmla="*/ 1682045 h 1851910"/>
              <a:gd name="connsiteX34" fmla="*/ 411445 w 603356"/>
              <a:gd name="connsiteY34" fmla="*/ 1715911 h 1851910"/>
              <a:gd name="connsiteX35" fmla="*/ 445312 w 603356"/>
              <a:gd name="connsiteY35" fmla="*/ 1749778 h 1851910"/>
              <a:gd name="connsiteX36" fmla="*/ 524334 w 603356"/>
              <a:gd name="connsiteY36" fmla="*/ 1772356 h 1851910"/>
              <a:gd name="connsiteX37" fmla="*/ 603356 w 603356"/>
              <a:gd name="connsiteY37" fmla="*/ 1806223 h 1851910"/>
              <a:gd name="connsiteX38" fmla="*/ 569489 w 603356"/>
              <a:gd name="connsiteY38" fmla="*/ 1828800 h 1851910"/>
              <a:gd name="connsiteX39" fmla="*/ 513045 w 603356"/>
              <a:gd name="connsiteY39" fmla="*/ 1840089 h 1851910"/>
              <a:gd name="connsiteX40" fmla="*/ 422734 w 603356"/>
              <a:gd name="connsiteY40" fmla="*/ 1851378 h 18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356" h="1851910">
                <a:moveTo>
                  <a:pt x="61489" y="0"/>
                </a:moveTo>
                <a:cubicBezTo>
                  <a:pt x="53963" y="22578"/>
                  <a:pt x="44263" y="44544"/>
                  <a:pt x="38912" y="67734"/>
                </a:cubicBezTo>
                <a:cubicBezTo>
                  <a:pt x="0" y="236356"/>
                  <a:pt x="47638" y="86711"/>
                  <a:pt x="16334" y="180623"/>
                </a:cubicBezTo>
                <a:cubicBezTo>
                  <a:pt x="20097" y="210727"/>
                  <a:pt x="19640" y="241665"/>
                  <a:pt x="27623" y="270934"/>
                </a:cubicBezTo>
                <a:cubicBezTo>
                  <a:pt x="31193" y="284023"/>
                  <a:pt x="44691" y="292402"/>
                  <a:pt x="50201" y="304800"/>
                </a:cubicBezTo>
                <a:cubicBezTo>
                  <a:pt x="59867" y="326548"/>
                  <a:pt x="52976" y="359333"/>
                  <a:pt x="72778" y="372534"/>
                </a:cubicBezTo>
                <a:cubicBezTo>
                  <a:pt x="84067" y="380060"/>
                  <a:pt x="94510" y="389044"/>
                  <a:pt x="106645" y="395111"/>
                </a:cubicBezTo>
                <a:cubicBezTo>
                  <a:pt x="133939" y="408758"/>
                  <a:pt x="156728" y="406837"/>
                  <a:pt x="185667" y="417689"/>
                </a:cubicBezTo>
                <a:cubicBezTo>
                  <a:pt x="201424" y="423598"/>
                  <a:pt x="215771" y="432741"/>
                  <a:pt x="230823" y="440267"/>
                </a:cubicBezTo>
                <a:cubicBezTo>
                  <a:pt x="253401" y="462845"/>
                  <a:pt x="316267" y="481433"/>
                  <a:pt x="298556" y="508000"/>
                </a:cubicBezTo>
                <a:cubicBezTo>
                  <a:pt x="257165" y="570087"/>
                  <a:pt x="298554" y="517410"/>
                  <a:pt x="242112" y="564445"/>
                </a:cubicBezTo>
                <a:cubicBezTo>
                  <a:pt x="185739" y="611422"/>
                  <a:pt x="233894" y="589761"/>
                  <a:pt x="174378" y="609600"/>
                </a:cubicBezTo>
                <a:cubicBezTo>
                  <a:pt x="104592" y="656125"/>
                  <a:pt x="172669" y="604468"/>
                  <a:pt x="117934" y="666045"/>
                </a:cubicBezTo>
                <a:cubicBezTo>
                  <a:pt x="96721" y="689910"/>
                  <a:pt x="50201" y="733778"/>
                  <a:pt x="50201" y="733778"/>
                </a:cubicBezTo>
                <a:cubicBezTo>
                  <a:pt x="41293" y="760502"/>
                  <a:pt x="27623" y="796845"/>
                  <a:pt x="27623" y="824089"/>
                </a:cubicBezTo>
                <a:cubicBezTo>
                  <a:pt x="27623" y="843277"/>
                  <a:pt x="27759" y="864920"/>
                  <a:pt x="38912" y="880534"/>
                </a:cubicBezTo>
                <a:cubicBezTo>
                  <a:pt x="48693" y="894228"/>
                  <a:pt x="69015" y="895585"/>
                  <a:pt x="84067" y="903111"/>
                </a:cubicBezTo>
                <a:cubicBezTo>
                  <a:pt x="95356" y="914400"/>
                  <a:pt x="104650" y="928122"/>
                  <a:pt x="117934" y="936978"/>
                </a:cubicBezTo>
                <a:cubicBezTo>
                  <a:pt x="127835" y="943579"/>
                  <a:pt x="140403" y="944848"/>
                  <a:pt x="151801" y="948267"/>
                </a:cubicBezTo>
                <a:cubicBezTo>
                  <a:pt x="235348" y="973331"/>
                  <a:pt x="213712" y="967423"/>
                  <a:pt x="287267" y="982134"/>
                </a:cubicBezTo>
                <a:cubicBezTo>
                  <a:pt x="294793" y="993423"/>
                  <a:pt x="301159" y="1005577"/>
                  <a:pt x="309845" y="1016000"/>
                </a:cubicBezTo>
                <a:cubicBezTo>
                  <a:pt x="320066" y="1028265"/>
                  <a:pt x="335959" y="1035911"/>
                  <a:pt x="343712" y="1049867"/>
                </a:cubicBezTo>
                <a:cubicBezTo>
                  <a:pt x="355270" y="1070671"/>
                  <a:pt x="366289" y="1117600"/>
                  <a:pt x="366289" y="1117600"/>
                </a:cubicBezTo>
                <a:cubicBezTo>
                  <a:pt x="357796" y="1130341"/>
                  <a:pt x="317849" y="1191621"/>
                  <a:pt x="309845" y="1196623"/>
                </a:cubicBezTo>
                <a:cubicBezTo>
                  <a:pt x="293574" y="1206792"/>
                  <a:pt x="272216" y="1204148"/>
                  <a:pt x="253401" y="1207911"/>
                </a:cubicBezTo>
                <a:cubicBezTo>
                  <a:pt x="240344" y="1216616"/>
                  <a:pt x="189010" y="1247640"/>
                  <a:pt x="185667" y="1264356"/>
                </a:cubicBezTo>
                <a:cubicBezTo>
                  <a:pt x="180449" y="1290447"/>
                  <a:pt x="193193" y="1317037"/>
                  <a:pt x="196956" y="1343378"/>
                </a:cubicBezTo>
                <a:cubicBezTo>
                  <a:pt x="208245" y="1335852"/>
                  <a:pt x="217392" y="1318881"/>
                  <a:pt x="230823" y="1320800"/>
                </a:cubicBezTo>
                <a:cubicBezTo>
                  <a:pt x="279467" y="1327749"/>
                  <a:pt x="270853" y="1364294"/>
                  <a:pt x="298556" y="1388534"/>
                </a:cubicBezTo>
                <a:cubicBezTo>
                  <a:pt x="318977" y="1406402"/>
                  <a:pt x="366289" y="1433689"/>
                  <a:pt x="366289" y="1433689"/>
                </a:cubicBezTo>
                <a:cubicBezTo>
                  <a:pt x="373815" y="1456267"/>
                  <a:pt x="403147" y="1482384"/>
                  <a:pt x="388867" y="1501423"/>
                </a:cubicBezTo>
                <a:cubicBezTo>
                  <a:pt x="374329" y="1520807"/>
                  <a:pt x="345629" y="1557335"/>
                  <a:pt x="332423" y="1580445"/>
                </a:cubicBezTo>
                <a:cubicBezTo>
                  <a:pt x="324074" y="1595056"/>
                  <a:pt x="317371" y="1610548"/>
                  <a:pt x="309845" y="1625600"/>
                </a:cubicBezTo>
                <a:cubicBezTo>
                  <a:pt x="321134" y="1644415"/>
                  <a:pt x="329433" y="1665385"/>
                  <a:pt x="343712" y="1682045"/>
                </a:cubicBezTo>
                <a:cubicBezTo>
                  <a:pt x="361220" y="1702472"/>
                  <a:pt x="387737" y="1708009"/>
                  <a:pt x="411445" y="1715911"/>
                </a:cubicBezTo>
                <a:cubicBezTo>
                  <a:pt x="422734" y="1727200"/>
                  <a:pt x="432028" y="1740922"/>
                  <a:pt x="445312" y="1749778"/>
                </a:cubicBezTo>
                <a:cubicBezTo>
                  <a:pt x="455463" y="1756545"/>
                  <a:pt x="517747" y="1770474"/>
                  <a:pt x="524334" y="1772356"/>
                </a:cubicBezTo>
                <a:cubicBezTo>
                  <a:pt x="563093" y="1783430"/>
                  <a:pt x="563217" y="1786153"/>
                  <a:pt x="603356" y="1806223"/>
                </a:cubicBezTo>
                <a:cubicBezTo>
                  <a:pt x="592067" y="1813749"/>
                  <a:pt x="582193" y="1824036"/>
                  <a:pt x="569489" y="1828800"/>
                </a:cubicBezTo>
                <a:cubicBezTo>
                  <a:pt x="551523" y="1835537"/>
                  <a:pt x="531971" y="1836935"/>
                  <a:pt x="513045" y="1840089"/>
                </a:cubicBezTo>
                <a:cubicBezTo>
                  <a:pt x="442119" y="1851910"/>
                  <a:pt x="458959" y="1851378"/>
                  <a:pt x="422734" y="18513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文字方塊 77"/>
          <p:cNvSpPr txBox="1">
            <a:spLocks noChangeArrowheads="1"/>
          </p:cNvSpPr>
          <p:nvPr/>
        </p:nvSpPr>
        <p:spPr bwMode="auto">
          <a:xfrm>
            <a:off x="3095833" y="3730899"/>
            <a:ext cx="252438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158" name="直線接點 157"/>
          <p:cNvCxnSpPr>
            <a:endCxn id="120" idx="1"/>
          </p:cNvCxnSpPr>
          <p:nvPr/>
        </p:nvCxnSpPr>
        <p:spPr>
          <a:xfrm rot="5400000" flipH="1" flipV="1">
            <a:off x="3129254" y="3898100"/>
            <a:ext cx="612478" cy="15674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橢圓 158"/>
          <p:cNvSpPr/>
          <p:nvPr/>
        </p:nvSpPr>
        <p:spPr>
          <a:xfrm>
            <a:off x="4709753" y="3005222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60" name="橢圓 159"/>
          <p:cNvSpPr/>
          <p:nvPr/>
        </p:nvSpPr>
        <p:spPr>
          <a:xfrm>
            <a:off x="5271681" y="31184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>
            <a:off x="5889802" y="300522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62" name="橢圓 161"/>
          <p:cNvSpPr/>
          <p:nvPr/>
        </p:nvSpPr>
        <p:spPr>
          <a:xfrm>
            <a:off x="6620308" y="311844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63" name="橢圓 162"/>
          <p:cNvSpPr/>
          <p:nvPr/>
        </p:nvSpPr>
        <p:spPr>
          <a:xfrm>
            <a:off x="7350815" y="3571324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64" name="橢圓 163"/>
          <p:cNvSpPr/>
          <p:nvPr/>
        </p:nvSpPr>
        <p:spPr>
          <a:xfrm>
            <a:off x="7912743" y="3797763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65" name="橢圓 164"/>
          <p:cNvSpPr/>
          <p:nvPr/>
        </p:nvSpPr>
        <p:spPr>
          <a:xfrm>
            <a:off x="8643249" y="3627934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66" name="直線接點 165"/>
          <p:cNvCxnSpPr>
            <a:stCxn id="159" idx="6"/>
            <a:endCxn id="160" idx="2"/>
          </p:cNvCxnSpPr>
          <p:nvPr/>
        </p:nvCxnSpPr>
        <p:spPr>
          <a:xfrm>
            <a:off x="4878332" y="3090766"/>
            <a:ext cx="393349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接點 166"/>
          <p:cNvCxnSpPr>
            <a:stCxn id="160" idx="6"/>
            <a:endCxn id="161" idx="2"/>
          </p:cNvCxnSpPr>
          <p:nvPr/>
        </p:nvCxnSpPr>
        <p:spPr>
          <a:xfrm flipV="1">
            <a:off x="5440260" y="3090766"/>
            <a:ext cx="449542" cy="1132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接點 167"/>
          <p:cNvCxnSpPr>
            <a:stCxn id="162" idx="6"/>
          </p:cNvCxnSpPr>
          <p:nvPr/>
        </p:nvCxnSpPr>
        <p:spPr>
          <a:xfrm>
            <a:off x="6788887" y="3203356"/>
            <a:ext cx="561931" cy="396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接點 168"/>
          <p:cNvCxnSpPr>
            <a:stCxn id="163" idx="6"/>
            <a:endCxn id="164" idx="2"/>
          </p:cNvCxnSpPr>
          <p:nvPr/>
        </p:nvCxnSpPr>
        <p:spPr>
          <a:xfrm>
            <a:off x="7519393" y="3656868"/>
            <a:ext cx="393350" cy="22643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>
            <a:stCxn id="164" idx="6"/>
            <a:endCxn id="165" idx="3"/>
          </p:cNvCxnSpPr>
          <p:nvPr/>
        </p:nvCxnSpPr>
        <p:spPr>
          <a:xfrm flipV="1">
            <a:off x="8081321" y="3773861"/>
            <a:ext cx="586903" cy="1094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橢圓 170"/>
          <p:cNvSpPr/>
          <p:nvPr/>
        </p:nvSpPr>
        <p:spPr>
          <a:xfrm>
            <a:off x="4990717" y="371347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72" name="橢圓 171"/>
          <p:cNvSpPr/>
          <p:nvPr/>
        </p:nvSpPr>
        <p:spPr>
          <a:xfrm>
            <a:off x="6002188" y="360025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73" name="橢圓 172"/>
          <p:cNvSpPr/>
          <p:nvPr/>
        </p:nvSpPr>
        <p:spPr>
          <a:xfrm>
            <a:off x="5721223" y="4279568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74" name="橢圓 173"/>
          <p:cNvSpPr/>
          <p:nvPr/>
        </p:nvSpPr>
        <p:spPr>
          <a:xfrm>
            <a:off x="6255674" y="4845675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6536638" y="5355161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76" name="橢圓 175"/>
          <p:cNvSpPr/>
          <p:nvPr/>
        </p:nvSpPr>
        <p:spPr>
          <a:xfrm>
            <a:off x="7631779" y="4392793"/>
            <a:ext cx="168579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77" name="橢圓 176"/>
          <p:cNvSpPr/>
          <p:nvPr/>
        </p:nvSpPr>
        <p:spPr>
          <a:xfrm>
            <a:off x="8362286" y="4506012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sp>
        <p:nvSpPr>
          <p:cNvPr id="178" name="橢圓 177"/>
          <p:cNvSpPr/>
          <p:nvPr/>
        </p:nvSpPr>
        <p:spPr>
          <a:xfrm>
            <a:off x="7350815" y="4732451"/>
            <a:ext cx="168578" cy="169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kern="1200">
              <a:solidFill>
                <a:srgbClr val="FFFFFF"/>
              </a:solidFill>
              <a:latin typeface="Arial"/>
              <a:ea typeface="新細明體"/>
              <a:cs typeface="+mn-cs"/>
            </a:endParaRPr>
          </a:p>
        </p:txBody>
      </p:sp>
      <p:cxnSp>
        <p:nvCxnSpPr>
          <p:cNvPr id="179" name="直線接點 178"/>
          <p:cNvCxnSpPr>
            <a:stCxn id="160" idx="3"/>
            <a:endCxn id="171" idx="7"/>
          </p:cNvCxnSpPr>
          <p:nvPr/>
        </p:nvCxnSpPr>
        <p:spPr>
          <a:xfrm rot="5400000">
            <a:off x="4978357" y="3420333"/>
            <a:ext cx="474263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接點 179"/>
          <p:cNvCxnSpPr>
            <a:stCxn id="161" idx="4"/>
            <a:endCxn id="172" idx="0"/>
          </p:cNvCxnSpPr>
          <p:nvPr/>
        </p:nvCxnSpPr>
        <p:spPr>
          <a:xfrm rot="16200000" flipH="1">
            <a:off x="5817059" y="3331459"/>
            <a:ext cx="425201" cy="1123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接點 180"/>
          <p:cNvCxnSpPr>
            <a:endCxn id="174" idx="1"/>
          </p:cNvCxnSpPr>
          <p:nvPr/>
        </p:nvCxnSpPr>
        <p:spPr>
          <a:xfrm rot="16200000" flipH="1">
            <a:off x="5846204" y="4436390"/>
            <a:ext cx="478037" cy="390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接點 181"/>
          <p:cNvCxnSpPr>
            <a:stCxn id="172" idx="4"/>
            <a:endCxn id="173" idx="7"/>
          </p:cNvCxnSpPr>
          <p:nvPr/>
        </p:nvCxnSpPr>
        <p:spPr>
          <a:xfrm rot="5400000">
            <a:off x="5708017" y="3926892"/>
            <a:ext cx="534646" cy="221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接點 182"/>
          <p:cNvCxnSpPr>
            <a:stCxn id="174" idx="5"/>
            <a:endCxn id="175" idx="1"/>
          </p:cNvCxnSpPr>
          <p:nvPr/>
        </p:nvCxnSpPr>
        <p:spPr>
          <a:xfrm rot="16200000" flipH="1">
            <a:off x="6285456" y="5104165"/>
            <a:ext cx="38997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接點 183"/>
          <p:cNvCxnSpPr>
            <a:stCxn id="176" idx="3"/>
            <a:endCxn id="178" idx="7"/>
          </p:cNvCxnSpPr>
          <p:nvPr/>
        </p:nvCxnSpPr>
        <p:spPr>
          <a:xfrm rot="5400000">
            <a:off x="7465512" y="4566369"/>
            <a:ext cx="220148" cy="162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接點 184"/>
          <p:cNvCxnSpPr>
            <a:stCxn id="164" idx="4"/>
            <a:endCxn id="177" idx="1"/>
          </p:cNvCxnSpPr>
          <p:nvPr/>
        </p:nvCxnSpPr>
        <p:spPr>
          <a:xfrm rot="16200000" flipH="1">
            <a:off x="7910668" y="4054580"/>
            <a:ext cx="563581" cy="389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字方塊 76"/>
          <p:cNvSpPr txBox="1">
            <a:spLocks noChangeArrowheads="1"/>
          </p:cNvSpPr>
          <p:nvPr/>
        </p:nvSpPr>
        <p:spPr bwMode="auto">
          <a:xfrm>
            <a:off x="5777409" y="2581268"/>
            <a:ext cx="1288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87" name="文字方塊 78"/>
          <p:cNvSpPr txBox="1">
            <a:spLocks noChangeArrowheads="1"/>
          </p:cNvSpPr>
          <p:nvPr/>
        </p:nvSpPr>
        <p:spPr bwMode="auto">
          <a:xfrm>
            <a:off x="4494971" y="3090766"/>
            <a:ext cx="303442" cy="2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</a:t>
            </a:r>
            <a:endParaRPr kumimoji="1" lang="en-US" altLang="zh-TW" i="1" kern="120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188" name="直線接點 187"/>
          <p:cNvCxnSpPr>
            <a:endCxn id="162" idx="5"/>
          </p:cNvCxnSpPr>
          <p:nvPr/>
        </p:nvCxnSpPr>
        <p:spPr>
          <a:xfrm>
            <a:off x="5945988" y="3090758"/>
            <a:ext cx="818211" cy="17264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接點 53"/>
          <p:cNvCxnSpPr>
            <a:endCxn id="178" idx="4"/>
          </p:cNvCxnSpPr>
          <p:nvPr/>
        </p:nvCxnSpPr>
        <p:spPr>
          <a:xfrm rot="5400000">
            <a:off x="7218952" y="4152288"/>
            <a:ext cx="966145" cy="533839"/>
          </a:xfrm>
          <a:prstGeom prst="curvedConnector3">
            <a:avLst>
              <a:gd name="adj1" fmla="val 121528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0" name="文字方塊 77"/>
          <p:cNvSpPr txBox="1">
            <a:spLocks noChangeArrowheads="1"/>
          </p:cNvSpPr>
          <p:nvPr/>
        </p:nvSpPr>
        <p:spPr bwMode="auto">
          <a:xfrm>
            <a:off x="7756856" y="4989321"/>
            <a:ext cx="29278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kumimoji="1" lang="en-US" altLang="zh-TW" kern="1200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baseline="-250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91" name="文字方塊 76"/>
          <p:cNvSpPr txBox="1">
            <a:spLocks noChangeArrowheads="1"/>
          </p:cNvSpPr>
          <p:nvPr/>
        </p:nvSpPr>
        <p:spPr bwMode="auto">
          <a:xfrm>
            <a:off x="6226954" y="442322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92" name="文字方塊 76"/>
          <p:cNvSpPr txBox="1">
            <a:spLocks noChangeArrowheads="1"/>
          </p:cNvSpPr>
          <p:nvPr/>
        </p:nvSpPr>
        <p:spPr bwMode="auto">
          <a:xfrm>
            <a:off x="7238437" y="4392790"/>
            <a:ext cx="730507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4637413" y="2581268"/>
            <a:ext cx="628193" cy="36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Euclid Math One" pitchFamily="18" charset="2"/>
                <a:cs typeface="Times New Roman" pitchFamily="18" charset="0"/>
              </a:rPr>
              <a:t>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194" name="等腰三角形 193"/>
          <p:cNvSpPr/>
          <p:nvPr/>
        </p:nvSpPr>
        <p:spPr>
          <a:xfrm>
            <a:off x="6957466" y="5072110"/>
            <a:ext cx="1011478" cy="1075591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" name="手繪多邊形 194"/>
          <p:cNvSpPr/>
          <p:nvPr/>
        </p:nvSpPr>
        <p:spPr>
          <a:xfrm>
            <a:off x="7400542" y="4932047"/>
            <a:ext cx="474600" cy="1467520"/>
          </a:xfrm>
          <a:custGeom>
            <a:avLst/>
            <a:gdLst>
              <a:gd name="connsiteX0" fmla="*/ 61489 w 603356"/>
              <a:gd name="connsiteY0" fmla="*/ 0 h 1851910"/>
              <a:gd name="connsiteX1" fmla="*/ 38912 w 603356"/>
              <a:gd name="connsiteY1" fmla="*/ 67734 h 1851910"/>
              <a:gd name="connsiteX2" fmla="*/ 16334 w 603356"/>
              <a:gd name="connsiteY2" fmla="*/ 180623 h 1851910"/>
              <a:gd name="connsiteX3" fmla="*/ 27623 w 603356"/>
              <a:gd name="connsiteY3" fmla="*/ 270934 h 1851910"/>
              <a:gd name="connsiteX4" fmla="*/ 50201 w 603356"/>
              <a:gd name="connsiteY4" fmla="*/ 304800 h 1851910"/>
              <a:gd name="connsiteX5" fmla="*/ 72778 w 603356"/>
              <a:gd name="connsiteY5" fmla="*/ 372534 h 1851910"/>
              <a:gd name="connsiteX6" fmla="*/ 106645 w 603356"/>
              <a:gd name="connsiteY6" fmla="*/ 395111 h 1851910"/>
              <a:gd name="connsiteX7" fmla="*/ 185667 w 603356"/>
              <a:gd name="connsiteY7" fmla="*/ 417689 h 1851910"/>
              <a:gd name="connsiteX8" fmla="*/ 230823 w 603356"/>
              <a:gd name="connsiteY8" fmla="*/ 440267 h 1851910"/>
              <a:gd name="connsiteX9" fmla="*/ 298556 w 603356"/>
              <a:gd name="connsiteY9" fmla="*/ 508000 h 1851910"/>
              <a:gd name="connsiteX10" fmla="*/ 242112 w 603356"/>
              <a:gd name="connsiteY10" fmla="*/ 564445 h 1851910"/>
              <a:gd name="connsiteX11" fmla="*/ 174378 w 603356"/>
              <a:gd name="connsiteY11" fmla="*/ 609600 h 1851910"/>
              <a:gd name="connsiteX12" fmla="*/ 117934 w 603356"/>
              <a:gd name="connsiteY12" fmla="*/ 666045 h 1851910"/>
              <a:gd name="connsiteX13" fmla="*/ 50201 w 603356"/>
              <a:gd name="connsiteY13" fmla="*/ 733778 h 1851910"/>
              <a:gd name="connsiteX14" fmla="*/ 27623 w 603356"/>
              <a:gd name="connsiteY14" fmla="*/ 824089 h 1851910"/>
              <a:gd name="connsiteX15" fmla="*/ 38912 w 603356"/>
              <a:gd name="connsiteY15" fmla="*/ 880534 h 1851910"/>
              <a:gd name="connsiteX16" fmla="*/ 84067 w 603356"/>
              <a:gd name="connsiteY16" fmla="*/ 903111 h 1851910"/>
              <a:gd name="connsiteX17" fmla="*/ 117934 w 603356"/>
              <a:gd name="connsiteY17" fmla="*/ 936978 h 1851910"/>
              <a:gd name="connsiteX18" fmla="*/ 151801 w 603356"/>
              <a:gd name="connsiteY18" fmla="*/ 948267 h 1851910"/>
              <a:gd name="connsiteX19" fmla="*/ 287267 w 603356"/>
              <a:gd name="connsiteY19" fmla="*/ 982134 h 1851910"/>
              <a:gd name="connsiteX20" fmla="*/ 309845 w 603356"/>
              <a:gd name="connsiteY20" fmla="*/ 1016000 h 1851910"/>
              <a:gd name="connsiteX21" fmla="*/ 343712 w 603356"/>
              <a:gd name="connsiteY21" fmla="*/ 1049867 h 1851910"/>
              <a:gd name="connsiteX22" fmla="*/ 366289 w 603356"/>
              <a:gd name="connsiteY22" fmla="*/ 1117600 h 1851910"/>
              <a:gd name="connsiteX23" fmla="*/ 309845 w 603356"/>
              <a:gd name="connsiteY23" fmla="*/ 1196623 h 1851910"/>
              <a:gd name="connsiteX24" fmla="*/ 253401 w 603356"/>
              <a:gd name="connsiteY24" fmla="*/ 1207911 h 1851910"/>
              <a:gd name="connsiteX25" fmla="*/ 185667 w 603356"/>
              <a:gd name="connsiteY25" fmla="*/ 1264356 h 1851910"/>
              <a:gd name="connsiteX26" fmla="*/ 196956 w 603356"/>
              <a:gd name="connsiteY26" fmla="*/ 1343378 h 1851910"/>
              <a:gd name="connsiteX27" fmla="*/ 230823 w 603356"/>
              <a:gd name="connsiteY27" fmla="*/ 1320800 h 1851910"/>
              <a:gd name="connsiteX28" fmla="*/ 298556 w 603356"/>
              <a:gd name="connsiteY28" fmla="*/ 1388534 h 1851910"/>
              <a:gd name="connsiteX29" fmla="*/ 366289 w 603356"/>
              <a:gd name="connsiteY29" fmla="*/ 1433689 h 1851910"/>
              <a:gd name="connsiteX30" fmla="*/ 388867 w 603356"/>
              <a:gd name="connsiteY30" fmla="*/ 1501423 h 1851910"/>
              <a:gd name="connsiteX31" fmla="*/ 332423 w 603356"/>
              <a:gd name="connsiteY31" fmla="*/ 1580445 h 1851910"/>
              <a:gd name="connsiteX32" fmla="*/ 309845 w 603356"/>
              <a:gd name="connsiteY32" fmla="*/ 1625600 h 1851910"/>
              <a:gd name="connsiteX33" fmla="*/ 343712 w 603356"/>
              <a:gd name="connsiteY33" fmla="*/ 1682045 h 1851910"/>
              <a:gd name="connsiteX34" fmla="*/ 411445 w 603356"/>
              <a:gd name="connsiteY34" fmla="*/ 1715911 h 1851910"/>
              <a:gd name="connsiteX35" fmla="*/ 445312 w 603356"/>
              <a:gd name="connsiteY35" fmla="*/ 1749778 h 1851910"/>
              <a:gd name="connsiteX36" fmla="*/ 524334 w 603356"/>
              <a:gd name="connsiteY36" fmla="*/ 1772356 h 1851910"/>
              <a:gd name="connsiteX37" fmla="*/ 603356 w 603356"/>
              <a:gd name="connsiteY37" fmla="*/ 1806223 h 1851910"/>
              <a:gd name="connsiteX38" fmla="*/ 569489 w 603356"/>
              <a:gd name="connsiteY38" fmla="*/ 1828800 h 1851910"/>
              <a:gd name="connsiteX39" fmla="*/ 513045 w 603356"/>
              <a:gd name="connsiteY39" fmla="*/ 1840089 h 1851910"/>
              <a:gd name="connsiteX40" fmla="*/ 422734 w 603356"/>
              <a:gd name="connsiteY40" fmla="*/ 1851378 h 18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356" h="1851910">
                <a:moveTo>
                  <a:pt x="61489" y="0"/>
                </a:moveTo>
                <a:cubicBezTo>
                  <a:pt x="53963" y="22578"/>
                  <a:pt x="44263" y="44544"/>
                  <a:pt x="38912" y="67734"/>
                </a:cubicBezTo>
                <a:cubicBezTo>
                  <a:pt x="0" y="236356"/>
                  <a:pt x="47638" y="86711"/>
                  <a:pt x="16334" y="180623"/>
                </a:cubicBezTo>
                <a:cubicBezTo>
                  <a:pt x="20097" y="210727"/>
                  <a:pt x="19640" y="241665"/>
                  <a:pt x="27623" y="270934"/>
                </a:cubicBezTo>
                <a:cubicBezTo>
                  <a:pt x="31193" y="284023"/>
                  <a:pt x="44691" y="292402"/>
                  <a:pt x="50201" y="304800"/>
                </a:cubicBezTo>
                <a:cubicBezTo>
                  <a:pt x="59867" y="326548"/>
                  <a:pt x="52976" y="359333"/>
                  <a:pt x="72778" y="372534"/>
                </a:cubicBezTo>
                <a:cubicBezTo>
                  <a:pt x="84067" y="380060"/>
                  <a:pt x="94510" y="389044"/>
                  <a:pt x="106645" y="395111"/>
                </a:cubicBezTo>
                <a:cubicBezTo>
                  <a:pt x="133939" y="408758"/>
                  <a:pt x="156728" y="406837"/>
                  <a:pt x="185667" y="417689"/>
                </a:cubicBezTo>
                <a:cubicBezTo>
                  <a:pt x="201424" y="423598"/>
                  <a:pt x="215771" y="432741"/>
                  <a:pt x="230823" y="440267"/>
                </a:cubicBezTo>
                <a:cubicBezTo>
                  <a:pt x="253401" y="462845"/>
                  <a:pt x="316267" y="481433"/>
                  <a:pt x="298556" y="508000"/>
                </a:cubicBezTo>
                <a:cubicBezTo>
                  <a:pt x="257165" y="570087"/>
                  <a:pt x="298554" y="517410"/>
                  <a:pt x="242112" y="564445"/>
                </a:cubicBezTo>
                <a:cubicBezTo>
                  <a:pt x="185739" y="611422"/>
                  <a:pt x="233894" y="589761"/>
                  <a:pt x="174378" y="609600"/>
                </a:cubicBezTo>
                <a:cubicBezTo>
                  <a:pt x="104592" y="656125"/>
                  <a:pt x="172669" y="604468"/>
                  <a:pt x="117934" y="666045"/>
                </a:cubicBezTo>
                <a:cubicBezTo>
                  <a:pt x="96721" y="689910"/>
                  <a:pt x="50201" y="733778"/>
                  <a:pt x="50201" y="733778"/>
                </a:cubicBezTo>
                <a:cubicBezTo>
                  <a:pt x="41293" y="760502"/>
                  <a:pt x="27623" y="796845"/>
                  <a:pt x="27623" y="824089"/>
                </a:cubicBezTo>
                <a:cubicBezTo>
                  <a:pt x="27623" y="843277"/>
                  <a:pt x="27759" y="864920"/>
                  <a:pt x="38912" y="880534"/>
                </a:cubicBezTo>
                <a:cubicBezTo>
                  <a:pt x="48693" y="894228"/>
                  <a:pt x="69015" y="895585"/>
                  <a:pt x="84067" y="903111"/>
                </a:cubicBezTo>
                <a:cubicBezTo>
                  <a:pt x="95356" y="914400"/>
                  <a:pt x="104650" y="928122"/>
                  <a:pt x="117934" y="936978"/>
                </a:cubicBezTo>
                <a:cubicBezTo>
                  <a:pt x="127835" y="943579"/>
                  <a:pt x="140403" y="944848"/>
                  <a:pt x="151801" y="948267"/>
                </a:cubicBezTo>
                <a:cubicBezTo>
                  <a:pt x="235348" y="973331"/>
                  <a:pt x="213712" y="967423"/>
                  <a:pt x="287267" y="982134"/>
                </a:cubicBezTo>
                <a:cubicBezTo>
                  <a:pt x="294793" y="993423"/>
                  <a:pt x="301159" y="1005577"/>
                  <a:pt x="309845" y="1016000"/>
                </a:cubicBezTo>
                <a:cubicBezTo>
                  <a:pt x="320066" y="1028265"/>
                  <a:pt x="335959" y="1035911"/>
                  <a:pt x="343712" y="1049867"/>
                </a:cubicBezTo>
                <a:cubicBezTo>
                  <a:pt x="355270" y="1070671"/>
                  <a:pt x="366289" y="1117600"/>
                  <a:pt x="366289" y="1117600"/>
                </a:cubicBezTo>
                <a:cubicBezTo>
                  <a:pt x="357796" y="1130341"/>
                  <a:pt x="317849" y="1191621"/>
                  <a:pt x="309845" y="1196623"/>
                </a:cubicBezTo>
                <a:cubicBezTo>
                  <a:pt x="293574" y="1206792"/>
                  <a:pt x="272216" y="1204148"/>
                  <a:pt x="253401" y="1207911"/>
                </a:cubicBezTo>
                <a:cubicBezTo>
                  <a:pt x="240344" y="1216616"/>
                  <a:pt x="189010" y="1247640"/>
                  <a:pt x="185667" y="1264356"/>
                </a:cubicBezTo>
                <a:cubicBezTo>
                  <a:pt x="180449" y="1290447"/>
                  <a:pt x="193193" y="1317037"/>
                  <a:pt x="196956" y="1343378"/>
                </a:cubicBezTo>
                <a:cubicBezTo>
                  <a:pt x="208245" y="1335852"/>
                  <a:pt x="217392" y="1318881"/>
                  <a:pt x="230823" y="1320800"/>
                </a:cubicBezTo>
                <a:cubicBezTo>
                  <a:pt x="279467" y="1327749"/>
                  <a:pt x="270853" y="1364294"/>
                  <a:pt x="298556" y="1388534"/>
                </a:cubicBezTo>
                <a:cubicBezTo>
                  <a:pt x="318977" y="1406402"/>
                  <a:pt x="366289" y="1433689"/>
                  <a:pt x="366289" y="1433689"/>
                </a:cubicBezTo>
                <a:cubicBezTo>
                  <a:pt x="373815" y="1456267"/>
                  <a:pt x="403147" y="1482384"/>
                  <a:pt x="388867" y="1501423"/>
                </a:cubicBezTo>
                <a:cubicBezTo>
                  <a:pt x="374329" y="1520807"/>
                  <a:pt x="345629" y="1557335"/>
                  <a:pt x="332423" y="1580445"/>
                </a:cubicBezTo>
                <a:cubicBezTo>
                  <a:pt x="324074" y="1595056"/>
                  <a:pt x="317371" y="1610548"/>
                  <a:pt x="309845" y="1625600"/>
                </a:cubicBezTo>
                <a:cubicBezTo>
                  <a:pt x="321134" y="1644415"/>
                  <a:pt x="329433" y="1665385"/>
                  <a:pt x="343712" y="1682045"/>
                </a:cubicBezTo>
                <a:cubicBezTo>
                  <a:pt x="361220" y="1702472"/>
                  <a:pt x="387737" y="1708009"/>
                  <a:pt x="411445" y="1715911"/>
                </a:cubicBezTo>
                <a:cubicBezTo>
                  <a:pt x="422734" y="1727200"/>
                  <a:pt x="432028" y="1740922"/>
                  <a:pt x="445312" y="1749778"/>
                </a:cubicBezTo>
                <a:cubicBezTo>
                  <a:pt x="455463" y="1756545"/>
                  <a:pt x="517747" y="1770474"/>
                  <a:pt x="524334" y="1772356"/>
                </a:cubicBezTo>
                <a:cubicBezTo>
                  <a:pt x="563093" y="1783430"/>
                  <a:pt x="563217" y="1786153"/>
                  <a:pt x="603356" y="1806223"/>
                </a:cubicBezTo>
                <a:cubicBezTo>
                  <a:pt x="592067" y="1813749"/>
                  <a:pt x="582193" y="1824036"/>
                  <a:pt x="569489" y="1828800"/>
                </a:cubicBezTo>
                <a:cubicBezTo>
                  <a:pt x="551523" y="1835537"/>
                  <a:pt x="531971" y="1836935"/>
                  <a:pt x="513045" y="1840089"/>
                </a:cubicBezTo>
                <a:cubicBezTo>
                  <a:pt x="442119" y="1851910"/>
                  <a:pt x="458959" y="1851378"/>
                  <a:pt x="422734" y="185137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" name="文字方塊 77"/>
          <p:cNvSpPr txBox="1">
            <a:spLocks noChangeArrowheads="1"/>
          </p:cNvSpPr>
          <p:nvPr/>
        </p:nvSpPr>
        <p:spPr bwMode="auto">
          <a:xfrm>
            <a:off x="7519398" y="3883299"/>
            <a:ext cx="252438" cy="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kumimoji="1" lang="en-US" altLang="zh-TW" i="1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197" name="直線接點 196"/>
          <p:cNvCxnSpPr>
            <a:endCxn id="164" idx="1"/>
          </p:cNvCxnSpPr>
          <p:nvPr/>
        </p:nvCxnSpPr>
        <p:spPr>
          <a:xfrm rot="5400000" flipH="1" flipV="1">
            <a:off x="7552819" y="4050500"/>
            <a:ext cx="612478" cy="15674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文字方塊 75"/>
          <p:cNvSpPr txBox="1">
            <a:spLocks noChangeArrowheads="1"/>
          </p:cNvSpPr>
          <p:nvPr/>
        </p:nvSpPr>
        <p:spPr bwMode="auto">
          <a:xfrm>
            <a:off x="8755635" y="3635953"/>
            <a:ext cx="310934" cy="29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i="1" kern="12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</a:t>
            </a:r>
            <a:r>
              <a:rPr kumimoji="1" lang="en-US" altLang="zh-TW" i="1" kern="1200" baseline="-250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</p:txBody>
      </p:sp>
      <p:sp>
        <p:nvSpPr>
          <p:cNvPr id="199" name="文字方塊 76"/>
          <p:cNvSpPr txBox="1">
            <a:spLocks noChangeArrowheads="1"/>
          </p:cNvSpPr>
          <p:nvPr/>
        </p:nvSpPr>
        <p:spPr bwMode="auto">
          <a:xfrm>
            <a:off x="7780685" y="3289562"/>
            <a:ext cx="1506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i="1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kumimoji="1" lang="en-US" altLang="zh-TW" baseline="-25000" dirty="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endParaRPr kumimoji="1" lang="en-US" altLang="zh-TW" kern="1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Comment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proof is not closed yet.</a:t>
            </a:r>
          </a:p>
          <a:p>
            <a:r>
              <a:rPr lang="en-US" altLang="zh-TW" dirty="0" smtClean="0"/>
              <a:t>Possible solution in the Case 1_3</a:t>
            </a:r>
          </a:p>
          <a:p>
            <a:pPr lvl="1"/>
            <a:r>
              <a:rPr lang="en-US" altLang="zh-TW" dirty="0" smtClean="0"/>
              <a:t>|</a:t>
            </a:r>
            <a:r>
              <a:rPr lang="en-US" altLang="zh-TW" dirty="0" err="1" smtClean="0">
                <a:latin typeface="Euclid Math One" pitchFamily="18" charset="2"/>
              </a:rPr>
              <a:t>P</a:t>
            </a:r>
            <a:r>
              <a:rPr lang="en-US" altLang="zh-TW" i="1" baseline="-25000" dirty="0" err="1" smtClean="0"/>
              <a:t>e</a:t>
            </a:r>
            <a:r>
              <a:rPr lang="en-US" altLang="zh-TW" baseline="-25000" dirty="0" smtClean="0"/>
              <a:t>/</a:t>
            </a:r>
            <a:r>
              <a:rPr lang="en-US" altLang="zh-TW" i="1" baseline="-25000" dirty="0" smtClean="0"/>
              <a:t>f</a:t>
            </a:r>
            <a:r>
              <a:rPr lang="en-US" altLang="zh-TW" dirty="0" smtClean="0"/>
              <a:t>|&lt;=|</a:t>
            </a:r>
            <a:r>
              <a:rPr lang="en-US" altLang="zh-TW" dirty="0" smtClean="0">
                <a:latin typeface="Euclid Math One" pitchFamily="18" charset="2"/>
              </a:rPr>
              <a:t>D</a:t>
            </a:r>
            <a:r>
              <a:rPr lang="en-US" altLang="zh-TW" i="1" baseline="-25000" dirty="0" smtClean="0"/>
              <a:t>T</a:t>
            </a:r>
            <a:r>
              <a:rPr lang="en-US" altLang="zh-TW" dirty="0" smtClean="0"/>
              <a:t>| may be always true for the case.</a:t>
            </a:r>
          </a:p>
          <a:p>
            <a:pPr lvl="1"/>
            <a:r>
              <a:rPr lang="en-US" altLang="zh-TW" dirty="0" smtClean="0"/>
              <a:t>Try to face crossing edges instead of using replacement.</a:t>
            </a:r>
          </a:p>
          <a:p>
            <a:r>
              <a:rPr lang="en-US" altLang="zh-TW" dirty="0" smtClean="0"/>
              <a:t>The typo is terrible.</a:t>
            </a:r>
            <a:endParaRPr lang="zh-TW" alt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D8A437E-9E82-4BDA-BFB8-5B2652773B27}" type="datetime1">
              <a:rPr lang="zh-TW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l" rtl="0"/>
              <a:t>2009-05-25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0712426-3D4D-463C-84B9-2655A6692C8D}" type="slidenum">
              <a:rPr lang="zh-TW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algn="r" rtl="0"/>
              <a:t>98</a:t>
            </a:fld>
            <a:endParaRPr lang="zh-TW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新細明體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i="1" dirty="0" smtClean="0">
                <a:latin typeface="Edwardian Script ITC" pitchFamily="66" charset="0"/>
              </a:rPr>
              <a:t>Finis</a:t>
            </a:r>
            <a:endParaRPr lang="zh-TW" altLang="en-US" sz="6000" i="1" dirty="0">
              <a:latin typeface="Edwardian Script ITC" pitchFamily="66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begin{itemize}&#10;\item For all node $x$, we need the diameter $\mathcal{D}(T_x)$, the midpoint &#10;edge of $\mathcal{D}(T_x)$,  and the child $c \in C(x)$ containg it.&#10;&#10;\item First, traverse all nodes of the tree in postorder, to &#10;precompute the following information: $\mathrm{depth}(x)$, and the&#10;height of subtree $T_x$, called $\mathrm{height}(x)$&#10;&#10;\end{itemize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begin{itemize}&#10;\item Second, compute $\mathcal{D}(T_x)$ by traversing the&#10;tree in postorder, using induction: the diameter of the &#10;subtree rooted at a node x is&#10;&#10;\begin{enumerate}&#10;\item the longest diameter found in any of its subtrees, or&#10;\item a path composed of the&#10;longest paths from  $x$ to two of its deepest subtrees&#10;\end{enumerate}&#10;&#10;\end{itemize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begin{itemize}&#10;\item Third, compute the midpoint edge of $\mathcal{D}(T_x)$&#10;&#10;\item For every non-diameter edge $e_i = (x_i, p(x_i))$ in postorder, find the midpoint&#10;edge $m_i = (h_i, p(h_i))$ by considering all non-diameter&#10;edges in the same order,  and checking(in constant time) &#10;whether it is the midpoint edge of $\mathcal{D}(T_{x_i})$&#10;\item Due to Lemma 7, we know that either $m_i = m_{i-1}$ or&#10;$m_i$ comes later than $m_{i-1}$  in the given post order.&#10;&#10;\item The three preproessing steps take $O(n)$ time.&#10;&#10;\end{itemize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begin{itemize}&#10;\item By Lemma 6, we only need to compare the best swap candidate &#10;(i.e. the swap edge for which minimum $\mathcal{L}(T,v) + l(f) + &#10;\mathrm{depth}(u)$) &#10;from different upper groups.&#10;&#10;\item Create a data structure called $\mathrm{GroupDS}(x)$ containing&#10;the following items:&#10;\begin{enumerate}&#10;\item A list $\mathrm{heaplist}(x)$ of Fibonacci Heaps, containing,&#10;for each node $w$ from $p(h)$ to $x$, an F-Heap&#10;$\mathrm{FH_{upper}}(x, w)$&#10; of  all swap edges in $\mathcal{G}_\mathrm{upper}(x, w)$, &#10;&#10;\item  A F-Heap&#10;  $\mathrm{FH_{lower}}(x)$ &#10;of all swap edges in $\mathcal{G}_\mathrm{lower}(x)$&#10;&#10;\item  And an ordinary Minimum Heap $\mathrm{CandHeap}(x)$ containing the&#10;best candidate of each F-Heap $\mathrm{FH_{upper}}(x, w)$&#10;, order by their quality (i.e., their $\mathcal{P}_{e/f}$-lengths.&#10;\end{enumerate}&#10;&#10;\end{itemize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begin{itemize}&#10;\item  A best swap edge for $(x, p(x))$ is found in constant time by&#10;comparing the best candidate in $\mathrm{CandHeap}(x)$ with &#10;the best candidate in $\mathrm{FH_{lower}}(x)$ .&#10;&#10;\end{itemize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begin{itemize}&#10;\item If for all children $q \in C(x)$,the corresponding F-Heaps of $q$ are&#10; available, then $\mathrm{GroupDS}(x)$ can be computed by the recurrence&#10;formula in  5.1&#10;&#10;\item So we can traverse all nodes in post-order, &#10;and compute $\mathrm{GroupDS}(x)$ for all $x$.&#10;&#10;\item In the base steps of the induction, if $x$ is a leaf, &#10;constructing $\mathrm{GroupDS}(x)$ takes &#10;$O(1 + \mathit{start\mbox{-}at}(x))$ time&#10;&#10;\item If $x$ is not a leaf, this step takes $O(\log n + |C(x)| + &#10;(|start\mbox{-}at(x)| + &#10;|end\mbox{-}at(x)|)\cdot\log n+ \alpha_x\cdot\log n)$ amortized time. &#10;\\&#10;Where $\alpha_x = (\sum_{q\in C(x)} |\mathrm{heaplist}(q)|) - &#10;|\mathrm{heaplist}(x)|$&#10;\end{itemize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begin{itemize}&#10;\item All best swap edges for failing edges not lying on the &#10;chosen diameter can be computed&#10;in $O(m\log n)$ time and $O(m)$ space.&#10;\end{itemize}&#10;&#10;\end{document}"/>
  <p:tag name="IGUANATEXSIZE" val="2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2910</Words>
  <Application>Microsoft Office PowerPoint</Application>
  <PresentationFormat>如螢幕大小 (4:3)</PresentationFormat>
  <Paragraphs>708</Paragraphs>
  <Slides>99</Slides>
  <Notes>15</Notes>
  <HiddenSlides>0</HiddenSlides>
  <MMClips>0</MMClips>
  <ScaleCrop>false</ScaleCrop>
  <HeadingPairs>
    <vt:vector size="6" baseType="variant"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05" baseType="lpstr">
      <vt:lpstr>Blank Presentation</vt:lpstr>
      <vt:lpstr>預設簡報設計</vt:lpstr>
      <vt:lpstr>Office 佈景主題</vt:lpstr>
      <vt:lpstr>1_Office 佈景主題</vt:lpstr>
      <vt:lpstr>2_Office 佈景主題</vt:lpstr>
      <vt:lpstr>Equation</vt:lpstr>
      <vt:lpstr>Faster Swap Edge Computation in Minimum Diameter Spanning Trees</vt:lpstr>
      <vt:lpstr>Outline</vt:lpstr>
      <vt:lpstr>Primitive Knowledge!! Primitive Knowledge!! </vt:lpstr>
      <vt:lpstr>MDST</vt:lpstr>
      <vt:lpstr>事事難料 Edge會掉</vt:lpstr>
      <vt:lpstr>Best Swap</vt:lpstr>
      <vt:lpstr>Terminology</vt:lpstr>
      <vt:lpstr>Terminology (Cont.)</vt:lpstr>
      <vt:lpstr>Terminology (Cont.)</vt:lpstr>
      <vt:lpstr>Terminology (Cont.)</vt:lpstr>
      <vt:lpstr>Terminology (Cont.)</vt:lpstr>
      <vt:lpstr>Terminology (conclude)</vt:lpstr>
      <vt:lpstr>Formal Problem Definition: </vt:lpstr>
      <vt:lpstr>ABS: Previous Results </vt:lpstr>
      <vt:lpstr>Main Result</vt:lpstr>
      <vt:lpstr>Main Idea</vt:lpstr>
      <vt:lpstr>Quality of Swap Edge </vt:lpstr>
      <vt:lpstr>Lemma 1</vt:lpstr>
      <vt:lpstr> </vt:lpstr>
      <vt:lpstr>Lemma 2</vt:lpstr>
      <vt:lpstr>              on a Tree </vt:lpstr>
      <vt:lpstr>              on a Tree (Cont.) </vt:lpstr>
      <vt:lpstr>d(a,b) on a Tree (Cont.) </vt:lpstr>
      <vt:lpstr>d(a,b) on a Tree (Cont.)   </vt:lpstr>
      <vt:lpstr>Main Idea</vt:lpstr>
      <vt:lpstr>Failing on Diameter Edges</vt:lpstr>
      <vt:lpstr>Failing on Diameter Edges</vt:lpstr>
      <vt:lpstr>Lemma 3</vt:lpstr>
      <vt:lpstr>投影片 29</vt:lpstr>
      <vt:lpstr>投影片 30</vt:lpstr>
      <vt:lpstr>Prof. of Lemma 3</vt:lpstr>
      <vt:lpstr>Prof. of Lemma 3</vt:lpstr>
      <vt:lpstr>How far can dS/dE  reach?</vt:lpstr>
      <vt:lpstr>How far can dS/dE  reach?(cont.)</vt:lpstr>
      <vt:lpstr>How far can dS/dE  reach?(cont.)</vt:lpstr>
      <vt:lpstr>How far can dS/dE  reach?(cont.)</vt:lpstr>
      <vt:lpstr>How far can r reach?</vt:lpstr>
      <vt:lpstr>d(r, nc(r)) + max{d(nc(r), dS), μS(di, di+1) - d(nc(r), dS)}</vt:lpstr>
      <vt:lpstr>d(r, nc(r)) + max{d(nc(r), dS), μS(di, di+1) - d(nc(r), dS)}</vt:lpstr>
      <vt:lpstr>投影片 40</vt:lpstr>
      <vt:lpstr>Find                    for all     </vt:lpstr>
      <vt:lpstr>    Four Cases of</vt:lpstr>
      <vt:lpstr>  Observations on Different</vt:lpstr>
      <vt:lpstr> </vt:lpstr>
      <vt:lpstr> </vt:lpstr>
      <vt:lpstr> Observations on different</vt:lpstr>
      <vt:lpstr>The Definition of </vt:lpstr>
      <vt:lpstr>Virtual Edge (I)</vt:lpstr>
      <vt:lpstr>Virtual Edge (II)</vt:lpstr>
      <vt:lpstr>Construct Virtual Edges</vt:lpstr>
      <vt:lpstr>Find Maximal vitual edges of the 4 cases for all            in</vt:lpstr>
      <vt:lpstr>Consider only </vt:lpstr>
      <vt:lpstr>Using Heap to Find Maximal  For each</vt:lpstr>
      <vt:lpstr>Using Heap to Find Maximal  For each</vt:lpstr>
      <vt:lpstr>Using Heap to Find Maximal  For each</vt:lpstr>
      <vt:lpstr>Using Heap to Find Maximal  For each</vt:lpstr>
      <vt:lpstr>Using Heap to Find Maximal  For each </vt:lpstr>
      <vt:lpstr>[Algorithm] Step 1</vt:lpstr>
      <vt:lpstr>[Algorithm] Step 2</vt:lpstr>
      <vt:lpstr> </vt:lpstr>
      <vt:lpstr>Failing on non-diameter edges </vt:lpstr>
      <vt:lpstr>Swap Edges for Failing Non-diameter Edges</vt:lpstr>
      <vt:lpstr>Backedge f = (u, v)</vt:lpstr>
      <vt:lpstr>Midpoint Edge</vt:lpstr>
      <vt:lpstr>For some failing edge e</vt:lpstr>
      <vt:lpstr>Swap edge e by f</vt:lpstr>
      <vt:lpstr>Group the Swap Edge Candidate</vt:lpstr>
      <vt:lpstr>Lemma 6</vt:lpstr>
      <vt:lpstr>Lemma 6 (continued)</vt:lpstr>
      <vt:lpstr>Lemma 6 (continued)</vt:lpstr>
      <vt:lpstr>Relation between groups</vt:lpstr>
      <vt:lpstr>Relation between Groups</vt:lpstr>
      <vt:lpstr>Proof</vt:lpstr>
      <vt:lpstr>Proof (concluded)</vt:lpstr>
      <vt:lpstr>Relation between Groups</vt:lpstr>
      <vt:lpstr>Relation between Groups</vt:lpstr>
      <vt:lpstr>Gupper(x, x)</vt:lpstr>
      <vt:lpstr>Gupper(x, w)</vt:lpstr>
      <vt:lpstr>Glower(x)</vt:lpstr>
      <vt:lpstr>5.2 Data Structure and Inductive Approach</vt:lpstr>
      <vt:lpstr>Preprocessing Step</vt:lpstr>
      <vt:lpstr>Preprocessing Step</vt:lpstr>
      <vt:lpstr>Preprocessing Step</vt:lpstr>
      <vt:lpstr>Main Algorithm</vt:lpstr>
      <vt:lpstr>Main Algorithm</vt:lpstr>
      <vt:lpstr>Main Algorithm</vt:lpstr>
      <vt:lpstr>Result</vt:lpstr>
      <vt:lpstr>Transforming Non-tree Edges to Backedges</vt:lpstr>
      <vt:lpstr>If swap edges ≠ backedges</vt:lpstr>
      <vt:lpstr>Replacement</vt:lpstr>
      <vt:lpstr>Case 1</vt:lpstr>
      <vt:lpstr>Case 2</vt:lpstr>
      <vt:lpstr>Reasons</vt:lpstr>
      <vt:lpstr>Revealing figure</vt:lpstr>
      <vt:lpstr>Revealing figure: Case 1_1</vt:lpstr>
      <vt:lpstr>Revealing figure: Case 1_2</vt:lpstr>
      <vt:lpstr>Revealing figure: Case 1_3</vt:lpstr>
      <vt:lpstr>Comment</vt:lpstr>
      <vt:lpstr>Finis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Faster Swap Edge Computation in Minimum Spanning Trees</dc:title>
  <dc:creator>user</dc:creator>
  <cp:lastModifiedBy> </cp:lastModifiedBy>
  <cp:revision>541</cp:revision>
  <dcterms:created xsi:type="dcterms:W3CDTF">2009-05-15T08:53:24Z</dcterms:created>
  <dcterms:modified xsi:type="dcterms:W3CDTF">2009-05-24T17:27:42Z</dcterms:modified>
</cp:coreProperties>
</file>