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7"/>
  </p:notesMasterIdLst>
  <p:sldIdLst>
    <p:sldId id="256" r:id="rId2"/>
    <p:sldId id="257" r:id="rId3"/>
    <p:sldId id="258" r:id="rId4"/>
    <p:sldId id="273" r:id="rId5"/>
    <p:sldId id="272" r:id="rId6"/>
    <p:sldId id="259" r:id="rId7"/>
    <p:sldId id="264" r:id="rId8"/>
    <p:sldId id="266" r:id="rId9"/>
    <p:sldId id="265" r:id="rId10"/>
    <p:sldId id="260" r:id="rId11"/>
    <p:sldId id="267" r:id="rId12"/>
    <p:sldId id="268" r:id="rId13"/>
    <p:sldId id="271" r:id="rId14"/>
    <p:sldId id="269" r:id="rId15"/>
    <p:sldId id="270" r:id="rId16"/>
    <p:sldId id="322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3" r:id="rId29"/>
    <p:sldId id="320" r:id="rId30"/>
    <p:sldId id="321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8C7A-63AF-4567-B99E-B9129435D14A}" type="datetimeFigureOut">
              <a:rPr lang="zh-TW" altLang="en-US" smtClean="0"/>
              <a:pPr/>
              <a:t>2009/6/1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9CF19-592A-4F72-9575-7301DA421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01C7-FC02-4A9C-B2E4-38E8A1AD31F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01C7-FC02-4A9C-B2E4-38E8A1AD31F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9CF19-592A-4F72-9575-7301DA4216B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6/1/2009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6/1/2009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5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Expanders via Random Spanning Trees</a:t>
            </a:r>
            <a:endParaRPr lang="zh-TW" altLang="en-US" dirty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R97922031</a:t>
            </a:r>
            <a:r>
              <a:rPr lang="zh-TW" altLang="en-US" dirty="0" smtClean="0"/>
              <a:t> 許榮財</a:t>
            </a:r>
            <a:endParaRPr lang="en-US" altLang="zh-TW" dirty="0" smtClean="0"/>
          </a:p>
          <a:p>
            <a:r>
              <a:rPr lang="en-US" altLang="zh-TW" dirty="0" smtClean="0"/>
              <a:t>R97922073 </a:t>
            </a:r>
            <a:r>
              <a:rPr lang="zh-TW" altLang="en-US" dirty="0" smtClean="0"/>
              <a:t>黃佳婷</a:t>
            </a:r>
            <a:endParaRPr lang="en-US" altLang="zh-TW" dirty="0" smtClean="0"/>
          </a:p>
          <a:p>
            <a:r>
              <a:rPr lang="en-US" altLang="zh-TW" dirty="0" smtClean="0"/>
              <a:t>R97922081 </a:t>
            </a:r>
            <a:r>
              <a:rPr lang="zh-TW" altLang="en-US" dirty="0" smtClean="0"/>
              <a:t>黃怡嘉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Uniform random spanning trees 1/6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algorithm by </a:t>
            </a:r>
            <a:r>
              <a:rPr lang="en-US" altLang="zh-TW" dirty="0" err="1" smtClean="0"/>
              <a:t>Aldous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Broder</a:t>
            </a:r>
            <a:endParaRPr lang="en-US" altLang="zh-TW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Start at any node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1) If all nodes have been visited, halt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2) Choose a neighbor of the current node uniformly at random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3) If the node has never been visited before, add the edge to that node to the spanning tree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4) Make the neighbor the current node and go back to step 1</a:t>
            </a:r>
          </a:p>
          <a:p>
            <a:r>
              <a:rPr lang="en-US" altLang="zh-TW" dirty="0" smtClean="0"/>
              <a:t>T</a:t>
            </a:r>
            <a:r>
              <a:rPr lang="en-US" altLang="zh-TW" baseline="-25000" dirty="0" smtClean="0"/>
              <a:t>G</a:t>
            </a:r>
            <a:r>
              <a:rPr lang="en-US" altLang="zh-TW" dirty="0" smtClean="0"/>
              <a:t> denotes a uniformly random spanning tree</a:t>
            </a:r>
          </a:p>
          <a:p>
            <a:r>
              <a:rPr lang="en-US" altLang="zh-TW" dirty="0" err="1" smtClean="0"/>
              <a:t>U</a:t>
            </a:r>
            <a:r>
              <a:rPr lang="en-US" altLang="zh-TW" baseline="-25000" dirty="0" err="1" smtClean="0"/>
              <a:t>G</a:t>
            </a:r>
            <a:r>
              <a:rPr lang="en-US" altLang="zh-TW" baseline="30000" dirty="0" err="1" smtClean="0"/>
              <a:t>k</a:t>
            </a:r>
            <a:r>
              <a:rPr lang="en-US" altLang="zh-TW" dirty="0" smtClean="0"/>
              <a:t> denotes the union of k such trees chosen independently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Uniform random spanning trees 2/6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Negative correlation of edges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An event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⊆ 2</a:t>
            </a:r>
            <a:r>
              <a:rPr lang="en-US" altLang="zh-TW" baseline="30000" dirty="0" smtClean="0"/>
              <a:t>E(G)  </a:t>
            </a:r>
            <a:r>
              <a:rPr lang="en-US" altLang="zh-TW" dirty="0" smtClean="0"/>
              <a:t>is upwardly closed if for all </a:t>
            </a:r>
            <a:r>
              <a:rPr lang="en-US" altLang="zh-TW" dirty="0" smtClean="0"/>
              <a:t>B </a:t>
            </a:r>
            <a:r>
              <a:rPr lang="en-US" altLang="zh-TW" dirty="0" smtClean="0"/>
              <a:t>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e ∈ E(G), we have </a:t>
            </a:r>
            <a:r>
              <a:rPr lang="en-US" altLang="zh-TW" dirty="0" smtClean="0"/>
              <a:t>B </a:t>
            </a:r>
            <a:r>
              <a:rPr lang="en-US" altLang="zh-TW" dirty="0" smtClean="0"/>
              <a:t>∪ {e} 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We say that an event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ignores an edge e if for all </a:t>
            </a:r>
            <a:r>
              <a:rPr lang="en-US" altLang="zh-TW" dirty="0" smtClean="0"/>
              <a:t>B </a:t>
            </a:r>
            <a:r>
              <a:rPr lang="en-US" altLang="zh-TW" dirty="0" smtClean="0"/>
              <a:t>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we have </a:t>
            </a:r>
            <a:r>
              <a:rPr lang="en-US" altLang="zh-TW" dirty="0" smtClean="0"/>
              <a:t>B </a:t>
            </a:r>
            <a:r>
              <a:rPr lang="en-US" altLang="zh-TW" dirty="0" smtClean="0"/>
              <a:t>∪ {e} 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dirty="0" smtClean="0"/>
              <a:t>B </a:t>
            </a:r>
            <a:r>
              <a:rPr lang="en-US" altLang="zh-TW" dirty="0" smtClean="0"/>
              <a:t>\ {e} ∈ </a:t>
            </a:r>
            <a:r>
              <a:rPr lang="en-US" altLang="zh-TW" i="1" dirty="0" smtClean="0"/>
              <a:t>A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319" y="2928934"/>
            <a:ext cx="802539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613152"/>
            <a:ext cx="6609513" cy="31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Uniform random spanning trees 3/6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Theorem : Let P be the uniform probability measure on the set of spanning trees extended to all subsets of edges.  If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is an upwardly closed event that ignores some edge e, then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303" y="4286256"/>
            <a:ext cx="484502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Uniform random spanning trees 4/6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Proof: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Let </a:t>
            </a:r>
            <a:r>
              <a:rPr lang="en-US" altLang="zh-TW" i="1" dirty="0" smtClean="0">
                <a:solidFill>
                  <a:schemeClr val="tx1"/>
                </a:solidFill>
              </a:rPr>
              <a:t>A</a:t>
            </a:r>
            <a:r>
              <a:rPr lang="en-US" altLang="zh-TW" dirty="0" smtClean="0">
                <a:solidFill>
                  <a:schemeClr val="tx1"/>
                </a:solidFill>
              </a:rPr>
              <a:t> be the event “e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, … , 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k-1</a:t>
            </a:r>
            <a:r>
              <a:rPr lang="en-US" altLang="zh-TW" dirty="0" smtClean="0">
                <a:solidFill>
                  <a:schemeClr val="tx1"/>
                </a:solidFill>
              </a:rPr>
              <a:t> ∈ 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G</a:t>
            </a:r>
            <a:r>
              <a:rPr lang="en-US" altLang="zh-TW" dirty="0" smtClean="0">
                <a:solidFill>
                  <a:schemeClr val="tx1"/>
                </a:solidFill>
              </a:rPr>
              <a:t> “</a:t>
            </a:r>
          </a:p>
          <a:p>
            <a:pPr lvl="1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  By the theorem,</a:t>
            </a:r>
          </a:p>
          <a:p>
            <a:pPr lvl="1"/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Let </a:t>
            </a:r>
            <a:r>
              <a:rPr lang="en-US" altLang="zh-TW" i="1" dirty="0" smtClean="0">
                <a:solidFill>
                  <a:schemeClr val="tx1"/>
                </a:solidFill>
              </a:rPr>
              <a:t>B</a:t>
            </a:r>
            <a:r>
              <a:rPr lang="en-US" altLang="zh-TW" dirty="0" smtClean="0">
                <a:solidFill>
                  <a:schemeClr val="tx1"/>
                </a:solidFill>
              </a:rPr>
              <a:t> be the event “e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 ∈ 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G</a:t>
            </a:r>
            <a:r>
              <a:rPr lang="en-US" altLang="zh-TW" dirty="0" smtClean="0">
                <a:solidFill>
                  <a:schemeClr val="tx1"/>
                </a:solidFill>
              </a:rPr>
              <a:t> ,… , 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k-1</a:t>
            </a:r>
            <a:r>
              <a:rPr lang="en-US" altLang="zh-TW" dirty="0" smtClean="0">
                <a:solidFill>
                  <a:schemeClr val="tx1"/>
                </a:solidFill>
              </a:rPr>
              <a:t> ∈ 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G</a:t>
            </a:r>
            <a:r>
              <a:rPr lang="en-US" altLang="zh-TW" dirty="0" smtClean="0">
                <a:solidFill>
                  <a:schemeClr val="tx1"/>
                </a:solidFill>
              </a:rPr>
              <a:t> “</a:t>
            </a:r>
          </a:p>
          <a:p>
            <a:pPr lvl="1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	By the theorem,</a:t>
            </a:r>
          </a:p>
          <a:p>
            <a:pPr lvl="1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633" y="3714752"/>
            <a:ext cx="802539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7770" y="4572007"/>
            <a:ext cx="3747670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0152" y="5057787"/>
            <a:ext cx="368936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8635" y="5613416"/>
            <a:ext cx="6609513" cy="31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接點 8"/>
          <p:cNvCxnSpPr/>
          <p:nvPr/>
        </p:nvCxnSpPr>
        <p:spPr>
          <a:xfrm rot="5400000">
            <a:off x="4286248" y="4214818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6215074" y="4214818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Uniform random spanning trees 5/6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Negatively  correlated  random  variables  and  tail  bounds 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For e  ∈  E,  </a:t>
            </a:r>
            <a:r>
              <a:rPr lang="en-US" altLang="zh-TW" dirty="0" err="1" smtClean="0">
                <a:solidFill>
                  <a:schemeClr val="tx1"/>
                </a:solidFill>
              </a:rPr>
              <a:t>deﬁne</a:t>
            </a:r>
            <a:r>
              <a:rPr lang="en-US" altLang="zh-TW" dirty="0" smtClean="0">
                <a:solidFill>
                  <a:schemeClr val="tx1"/>
                </a:solidFill>
              </a:rPr>
              <a:t> indicator random variables </a:t>
            </a:r>
            <a:r>
              <a:rPr lang="en-US" altLang="zh-TW" dirty="0" err="1" smtClean="0">
                <a:solidFill>
                  <a:schemeClr val="tx1"/>
                </a:solidFill>
              </a:rPr>
              <a:t>X</a:t>
            </a:r>
            <a:r>
              <a:rPr lang="en-US" altLang="zh-TW" baseline="-25000" dirty="0" err="1" smtClean="0">
                <a:solidFill>
                  <a:schemeClr val="tx1"/>
                </a:solidFill>
              </a:rPr>
              <a:t>e</a:t>
            </a:r>
            <a:r>
              <a:rPr lang="en-US" altLang="zh-TW" dirty="0" smtClean="0">
                <a:solidFill>
                  <a:schemeClr val="tx1"/>
                </a:solidFill>
              </a:rPr>
              <a:t>  to be 1 if e ∈ T , and 0 otherwise. Then for any subset of edges 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, . . . , </a:t>
            </a:r>
            <a:r>
              <a:rPr lang="en-US" altLang="zh-TW" dirty="0" err="1" smtClean="0">
                <a:solidFill>
                  <a:schemeClr val="tx1"/>
                </a:solidFill>
              </a:rPr>
              <a:t>e</a:t>
            </a:r>
            <a:r>
              <a:rPr lang="en-US" altLang="zh-TW" baseline="-25000" dirty="0" err="1" smtClean="0">
                <a:solidFill>
                  <a:schemeClr val="tx1"/>
                </a:solidFill>
              </a:rPr>
              <a:t>k</a:t>
            </a:r>
            <a:r>
              <a:rPr lang="en-US" altLang="zh-TW" dirty="0" smtClean="0">
                <a:solidFill>
                  <a:schemeClr val="tx1"/>
                </a:solidFill>
              </a:rPr>
              <a:t> ∈ E we have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714884"/>
            <a:ext cx="4013559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Uniform random spanning trees 6/6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Let            be a family of 0–1 negatively correlated random variables such that                are also negatively correlated. Let p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be the probability that 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= 1. Let </a:t>
            </a:r>
          </a:p>
          <a:p>
            <a:r>
              <a:rPr lang="en-US" altLang="zh-TW" dirty="0" smtClean="0"/>
              <a:t>Then for λ &gt; 0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918" y="2357430"/>
            <a:ext cx="825504" cy="3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1844" y="2786058"/>
            <a:ext cx="1233494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643314"/>
            <a:ext cx="1689194" cy="4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4746" y="4589747"/>
            <a:ext cx="3461766" cy="7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852" y="1928802"/>
            <a:ext cx="7406640" cy="15716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Expansion when base graph is a complete graph</a:t>
            </a:r>
            <a:endParaRPr lang="zh-TW" altLang="en-US" dirty="0"/>
          </a:p>
        </p:txBody>
      </p:sp>
      <p:sp>
        <p:nvSpPr>
          <p:cNvPr id="3" name="副標題 1"/>
          <p:cNvSpPr>
            <a:spLocks noGrp="1"/>
          </p:cNvSpPr>
          <p:nvPr>
            <p:ph type="subTitle" idx="1"/>
          </p:nvPr>
        </p:nvSpPr>
        <p:spPr>
          <a:xfrm>
            <a:off x="547694" y="4391044"/>
            <a:ext cx="4953000" cy="1752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R97922073</a:t>
            </a:r>
            <a:r>
              <a:rPr lang="zh-TW" altLang="en-US" dirty="0" smtClean="0"/>
              <a:t> 黃佳婷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43956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804" y="2214554"/>
            <a:ext cx="8229600" cy="3328998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Theorem 1.3.</a:t>
            </a:r>
          </a:p>
          <a:p>
            <a:pPr>
              <a:buNone/>
            </a:pPr>
            <a:r>
              <a:rPr lang="en-US" altLang="zh-TW" i="1" dirty="0" smtClean="0"/>
              <a:t>	The </a:t>
            </a:r>
            <a:r>
              <a:rPr lang="en-US" altLang="zh-TW" i="1" dirty="0"/>
              <a:t>union of two uniformly random spanning trees of the complete graph 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i="1" dirty="0" smtClean="0"/>
              <a:t> vertices </a:t>
            </a:r>
            <a:r>
              <a:rPr lang="en-US" altLang="zh-TW" i="1" dirty="0"/>
              <a:t>has constant vertex expansion with probability </a:t>
            </a:r>
            <a:endParaRPr lang="en-US" altLang="zh-TW" i="1" dirty="0" smtClean="0"/>
          </a:p>
          <a:p>
            <a:pPr>
              <a:buNone/>
            </a:pPr>
            <a:r>
              <a:rPr lang="en-US" altLang="zh-TW" i="1" dirty="0" smtClean="0"/>
              <a:t>	1 - </a:t>
            </a:r>
            <a:r>
              <a:rPr lang="en-US" altLang="zh-TW" i="1" dirty="0"/>
              <a:t>o(1</a:t>
            </a:r>
            <a:r>
              <a:rPr lang="en-US" altLang="zh-TW" i="1" dirty="0" smtClean="0"/>
              <a:t>).</a:t>
            </a:r>
          </a:p>
          <a:p>
            <a:endParaRPr lang="en-US" altLang="zh-TW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85"/>
          <p:cNvGrpSpPr/>
          <p:nvPr/>
        </p:nvGrpSpPr>
        <p:grpSpPr>
          <a:xfrm>
            <a:off x="214282" y="2714620"/>
            <a:ext cx="8643998" cy="2000264"/>
            <a:chOff x="214282" y="1643050"/>
            <a:chExt cx="8643998" cy="2000264"/>
          </a:xfrm>
        </p:grpSpPr>
        <p:grpSp>
          <p:nvGrpSpPr>
            <p:cNvPr id="4" name="群組 29"/>
            <p:cNvGrpSpPr/>
            <p:nvPr/>
          </p:nvGrpSpPr>
          <p:grpSpPr>
            <a:xfrm>
              <a:off x="214282" y="1643050"/>
              <a:ext cx="2143140" cy="1985088"/>
              <a:chOff x="285720" y="2509586"/>
              <a:chExt cx="4000528" cy="3705497"/>
            </a:xfrm>
          </p:grpSpPr>
          <p:cxnSp>
            <p:nvCxnSpPr>
              <p:cNvPr id="5" name="直線接點 4"/>
              <p:cNvCxnSpPr/>
              <p:nvPr/>
            </p:nvCxnSpPr>
            <p:spPr>
              <a:xfrm>
                <a:off x="1285852" y="2643182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7200000">
                <a:off x="-213660" y="3508924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14400000" flipH="1">
                <a:off x="2786738" y="3508925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1285960" y="6079899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rot="14400000" flipV="1">
                <a:off x="-213552" y="5214157"/>
                <a:ext cx="200026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rot="7200000" flipH="1" flipV="1">
                <a:off x="2786846" y="5214156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rot="5400000">
                <a:off x="-428660" y="4357694"/>
                <a:ext cx="342902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16200000" flipH="1">
                <a:off x="571472" y="3357562"/>
                <a:ext cx="3429024" cy="2000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1285852" y="2643182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16200000" flipH="1">
                <a:off x="1571604" y="4357694"/>
                <a:ext cx="342902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rot="5400000">
                <a:off x="571472" y="3357562"/>
                <a:ext cx="3429024" cy="2000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flipH="1">
                <a:off x="285720" y="2643182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285720" y="4357694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 rot="10800000" flipV="1">
                <a:off x="1285852" y="4357694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285720" y="4357694"/>
                <a:ext cx="400052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35"/>
            <p:cNvGrpSpPr/>
            <p:nvPr/>
          </p:nvGrpSpPr>
          <p:grpSpPr>
            <a:xfrm>
              <a:off x="3500430" y="1643050"/>
              <a:ext cx="2143140" cy="1985088"/>
              <a:chOff x="285720" y="2509586"/>
              <a:chExt cx="4000528" cy="3705497"/>
            </a:xfrm>
          </p:grpSpPr>
          <p:cxnSp>
            <p:nvCxnSpPr>
              <p:cNvPr id="37" name="直線接點 36"/>
              <p:cNvCxnSpPr/>
              <p:nvPr/>
            </p:nvCxnSpPr>
            <p:spPr>
              <a:xfrm>
                <a:off x="1285852" y="2643182"/>
                <a:ext cx="2000264" cy="1588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rot="7200000">
                <a:off x="-213660" y="3508924"/>
                <a:ext cx="2000264" cy="1588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rot="14400000" flipH="1">
                <a:off x="2786738" y="3508925"/>
                <a:ext cx="200026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1285960" y="6079899"/>
                <a:ext cx="200026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rot="14400000" flipV="1">
                <a:off x="-213552" y="5214157"/>
                <a:ext cx="200026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rot="7200000" flipH="1" flipV="1">
                <a:off x="2786846" y="5214156"/>
                <a:ext cx="200026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5400000">
                <a:off x="-428660" y="4357694"/>
                <a:ext cx="3429024" cy="1588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16200000" flipH="1">
                <a:off x="571472" y="3357562"/>
                <a:ext cx="3429024" cy="2000264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1285852" y="2643182"/>
                <a:ext cx="3000396" cy="1714512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16200000" flipH="1">
                <a:off x="1571604" y="4357694"/>
                <a:ext cx="342902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5400000">
                <a:off x="571472" y="3357562"/>
                <a:ext cx="3429024" cy="2000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flipH="1">
                <a:off x="285720" y="2643182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>
                <a:off x="285720" y="4357694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 rot="10800000" flipV="1">
                <a:off x="1285852" y="4357694"/>
                <a:ext cx="3000396" cy="1714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85720" y="4357694"/>
                <a:ext cx="400052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67"/>
            <p:cNvGrpSpPr/>
            <p:nvPr/>
          </p:nvGrpSpPr>
          <p:grpSpPr>
            <a:xfrm>
              <a:off x="6715140" y="1658226"/>
              <a:ext cx="2143140" cy="1985088"/>
              <a:chOff x="285720" y="2509586"/>
              <a:chExt cx="4000528" cy="3705497"/>
            </a:xfrm>
          </p:grpSpPr>
          <p:cxnSp>
            <p:nvCxnSpPr>
              <p:cNvPr id="69" name="直線接點 68"/>
              <p:cNvCxnSpPr/>
              <p:nvPr/>
            </p:nvCxnSpPr>
            <p:spPr>
              <a:xfrm>
                <a:off x="1285852" y="2643182"/>
                <a:ext cx="2000264" cy="1588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/>
              <p:cNvCxnSpPr/>
              <p:nvPr/>
            </p:nvCxnSpPr>
            <p:spPr>
              <a:xfrm rot="7200000">
                <a:off x="-213660" y="3508924"/>
                <a:ext cx="2000264" cy="1588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 rot="14400000" flipH="1">
                <a:off x="2786738" y="3508925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/>
              <p:nvPr/>
            </p:nvCxnSpPr>
            <p:spPr>
              <a:xfrm flipV="1">
                <a:off x="1285960" y="6079899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/>
              <p:cNvCxnSpPr/>
              <p:nvPr/>
            </p:nvCxnSpPr>
            <p:spPr>
              <a:xfrm rot="14400000" flipV="1">
                <a:off x="-213552" y="5214157"/>
                <a:ext cx="2000264" cy="1588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rot="7200000" flipH="1" flipV="1">
                <a:off x="2786846" y="5214156"/>
                <a:ext cx="2000264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 rot="5400000">
                <a:off x="-428660" y="4357694"/>
                <a:ext cx="3429024" cy="1588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/>
              <p:nvPr/>
            </p:nvCxnSpPr>
            <p:spPr>
              <a:xfrm rot="16200000" flipH="1">
                <a:off x="571472" y="3357562"/>
                <a:ext cx="3429024" cy="2000264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/>
              <p:nvPr/>
            </p:nvCxnSpPr>
            <p:spPr>
              <a:xfrm>
                <a:off x="1285852" y="2643182"/>
                <a:ext cx="3000396" cy="1714512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 rot="16200000" flipH="1">
                <a:off x="1571604" y="4357694"/>
                <a:ext cx="3429024" cy="1588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 rot="5400000">
                <a:off x="571472" y="3357562"/>
                <a:ext cx="3429024" cy="2000264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 flipH="1">
                <a:off x="285720" y="2643182"/>
                <a:ext cx="3000396" cy="1714512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>
                <a:off x="285720" y="4357694"/>
                <a:ext cx="3000396" cy="1714512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/>
              <p:nvPr/>
            </p:nvCxnSpPr>
            <p:spPr>
              <a:xfrm rot="10800000" flipV="1">
                <a:off x="1285852" y="4357694"/>
                <a:ext cx="3000396" cy="1714512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>
                <a:off x="285720" y="4357694"/>
                <a:ext cx="4000528" cy="1588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文字方塊 83"/>
            <p:cNvSpPr txBox="1"/>
            <p:nvPr/>
          </p:nvSpPr>
          <p:spPr>
            <a:xfrm>
              <a:off x="2786050" y="228599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/>
                <a:t>+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5929322" y="228599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/>
                <a:t>=</a:t>
              </a:r>
              <a:endParaRPr lang="zh-TW" altLang="en-US" dirty="0"/>
            </a:p>
          </p:txBody>
        </p:sp>
      </p:grpSp>
      <p:sp>
        <p:nvSpPr>
          <p:cNvPr id="87" name="文字方塊 86"/>
          <p:cNvSpPr txBox="1"/>
          <p:nvPr/>
        </p:nvSpPr>
        <p:spPr>
          <a:xfrm>
            <a:off x="1714480" y="4629045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vertex expansion of G is</a:t>
            </a:r>
            <a:endParaRPr lang="zh-TW" altLang="en-US" sz="2800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142844" y="221455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T1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3286116" y="221455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T2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6500826" y="221455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 = T1∪T2</a:t>
            </a:r>
            <a:endParaRPr lang="zh-TW" altLang="en-US" sz="2000" dirty="0"/>
          </a:p>
        </p:txBody>
      </p:sp>
      <p:grpSp>
        <p:nvGrpSpPr>
          <p:cNvPr id="13" name="群組 95"/>
          <p:cNvGrpSpPr/>
          <p:nvPr/>
        </p:nvGrpSpPr>
        <p:grpSpPr>
          <a:xfrm>
            <a:off x="3500430" y="5057673"/>
            <a:ext cx="4357718" cy="960751"/>
            <a:chOff x="3286116" y="5072074"/>
            <a:chExt cx="4357718" cy="9607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6116" y="5072074"/>
              <a:ext cx="2928958" cy="96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3" name="文字方塊 92"/>
            <p:cNvSpPr txBox="1"/>
            <p:nvPr/>
          </p:nvSpPr>
          <p:spPr>
            <a:xfrm>
              <a:off x="6357950" y="5334672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=  1</a:t>
              </a:r>
              <a:endParaRPr lang="zh-TW" altLang="en-US" sz="1600" dirty="0"/>
            </a:p>
          </p:txBody>
        </p:sp>
      </p:grpSp>
      <p:sp>
        <p:nvSpPr>
          <p:cNvPr id="94" name="橢圓 93"/>
          <p:cNvSpPr/>
          <p:nvPr/>
        </p:nvSpPr>
        <p:spPr>
          <a:xfrm>
            <a:off x="6643702" y="3571876"/>
            <a:ext cx="214314" cy="21431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文字方塊 94"/>
          <p:cNvSpPr txBox="1"/>
          <p:nvPr/>
        </p:nvSpPr>
        <p:spPr>
          <a:xfrm>
            <a:off x="1785918" y="6057805"/>
            <a:ext cx="4857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2800" dirty="0" smtClean="0"/>
              <a:t>with probability  1 - o(1).</a:t>
            </a:r>
          </a:p>
          <a:p>
            <a:endParaRPr lang="zh-TW" altLang="en-US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6500826" y="375315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8" name="橢圓 97"/>
          <p:cNvSpPr/>
          <p:nvPr/>
        </p:nvSpPr>
        <p:spPr>
          <a:xfrm>
            <a:off x="7143768" y="2714620"/>
            <a:ext cx="214314" cy="2143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文字方塊 100"/>
          <p:cNvSpPr txBox="1"/>
          <p:nvPr/>
        </p:nvSpPr>
        <p:spPr>
          <a:xfrm>
            <a:off x="6286512" y="257174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altLang="zh-TW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’(</a:t>
            </a:r>
            <a:r>
              <a:rPr lang="en-US" altLang="zh-TW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標題 1"/>
          <p:cNvSpPr txBox="1">
            <a:spLocks/>
          </p:cNvSpPr>
          <p:nvPr/>
        </p:nvSpPr>
        <p:spPr>
          <a:xfrm>
            <a:off x="457200" y="1143000"/>
            <a:ext cx="854395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Expansion when base graph is a complete graph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標題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500594"/>
          </a:xfrm>
        </p:spPr>
        <p:txBody>
          <a:bodyPr>
            <a:normAutofit/>
          </a:bodyPr>
          <a:lstStyle/>
          <a:p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/>
              <a:t>: complete graph with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/>
              <a:t> vertices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/>
              <a:t>: a random spanning tree in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: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/>
              <a:t>: a given expansion constant</a:t>
            </a:r>
          </a:p>
          <a:p>
            <a:r>
              <a:rPr lang="en-US" altLang="zh-TW" dirty="0" smtClean="0"/>
              <a:t>We will give an upper bound on the probability that 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altLang="zh-TW" dirty="0" smtClean="0"/>
              <a:t>:                       , |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altLang="zh-TW" dirty="0" smtClean="0"/>
              <a:t>| </a:t>
            </a:r>
            <a:r>
              <a:rPr lang="zh-TW" altLang="en-US" dirty="0" smtClean="0"/>
              <a:t>＝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ca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will bound the probability </a:t>
            </a:r>
            <a:r>
              <a:rPr lang="en-US" altLang="zh-TW" dirty="0" smtClean="0"/>
              <a:t>that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97148"/>
            <a:ext cx="1797858" cy="4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1" y="3214686"/>
            <a:ext cx="2714645" cy="55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143511"/>
            <a:ext cx="1897310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572140"/>
            <a:ext cx="17534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7"/>
          <p:cNvGrpSpPr/>
          <p:nvPr/>
        </p:nvGrpSpPr>
        <p:grpSpPr>
          <a:xfrm>
            <a:off x="6286512" y="3500438"/>
            <a:ext cx="2452314" cy="574407"/>
            <a:chOff x="3286116" y="5031717"/>
            <a:chExt cx="4274034" cy="100110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6116" y="5072074"/>
              <a:ext cx="2928958" cy="96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文字方塊 9"/>
            <p:cNvSpPr txBox="1"/>
            <p:nvPr/>
          </p:nvSpPr>
          <p:spPr>
            <a:xfrm>
              <a:off x="6274266" y="5031717"/>
              <a:ext cx="1285884" cy="91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=  </a:t>
              </a:r>
              <a:r>
                <a:rPr lang="en-US" altLang="zh-TW" sz="28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TW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01080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Preliminaries</a:t>
            </a:r>
          </a:p>
          <a:p>
            <a:r>
              <a:rPr lang="en-US" altLang="zh-TW" dirty="0" smtClean="0"/>
              <a:t>Uniform random spanning trees</a:t>
            </a:r>
          </a:p>
          <a:p>
            <a:r>
              <a:rPr lang="en-US" altLang="zh-TW" dirty="0" smtClean="0"/>
              <a:t>Expansion when base graph is a complete graph</a:t>
            </a:r>
          </a:p>
          <a:p>
            <a:r>
              <a:rPr lang="en-US" altLang="zh-TW" dirty="0" smtClean="0"/>
              <a:t>Expansion when base graph is a bounded-degree graph</a:t>
            </a:r>
          </a:p>
          <a:p>
            <a:r>
              <a:rPr lang="en-US" altLang="zh-TW" dirty="0" err="1" smtClean="0"/>
              <a:t>Splicers</a:t>
            </a:r>
            <a:r>
              <a:rPr lang="en-US" altLang="zh-TW" smtClean="0"/>
              <a:t> of random graphs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61474"/>
            <a:ext cx="8229600" cy="4325112"/>
          </a:xfrm>
        </p:spPr>
        <p:txBody>
          <a:bodyPr/>
          <a:lstStyle/>
          <a:p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We will bound the probability that                      , and use a union bound over all possible choices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altLang="zh-TW" dirty="0" smtClean="0"/>
              <a:t>.</a:t>
            </a:r>
          </a:p>
          <a:p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/>
              <a:t> random independent spanning </a:t>
            </a:r>
            <a:r>
              <a:rPr lang="en-US" altLang="zh-TW" dirty="0" smtClean="0"/>
              <a:t>trees 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dirty="0" smtClean="0"/>
              <a:t>=2)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probability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≤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899"/>
          <a:stretch>
            <a:fillRect/>
          </a:stretch>
        </p:blipFill>
        <p:spPr bwMode="auto">
          <a:xfrm>
            <a:off x="3714743" y="4855496"/>
            <a:ext cx="53238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94" y="2571744"/>
            <a:ext cx="7929586" cy="3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3214" y="2928934"/>
            <a:ext cx="1822124" cy="5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01080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18598"/>
            <a:ext cx="8229600" cy="432511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A random walk 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dirty="0" smtClean="0"/>
              <a:t> starting outside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dirty="0" smtClean="0"/>
              <a:t>defines a random spanning tree </a:t>
            </a:r>
          </a:p>
          <a:p>
            <a:r>
              <a:rPr lang="en-US" altLang="zh-TW" dirty="0" smtClean="0"/>
              <a:t>Let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altLang="zh-TW" dirty="0" smtClean="0"/>
              <a:t>denote the states of this random walk</a:t>
            </a:r>
          </a:p>
          <a:p>
            <a:r>
              <a:rPr lang="en-US" altLang="zh-TW" dirty="0" smtClean="0"/>
              <a:t>Let 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be the first time that the walk has visited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different vertices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12" y="2228846"/>
            <a:ext cx="1752600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00100" y="5565173"/>
          <a:ext cx="7072360" cy="114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  <a:gridCol w="707236"/>
              </a:tblGrid>
              <a:tr h="348403"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4840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418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01080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016" t="6250" r="3615" b="12500"/>
          <a:stretch>
            <a:fillRect/>
          </a:stretch>
        </p:blipFill>
        <p:spPr bwMode="auto">
          <a:xfrm>
            <a:off x="3857620" y="4326634"/>
            <a:ext cx="4714908" cy="88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= 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US" altLang="zh-TW" dirty="0" smtClean="0"/>
              <a:t> –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, for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,…, a –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the gap between first visits </a:t>
            </a:r>
            <a:r>
              <a:rPr lang="en-US" altLang="zh-TW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solidFill>
                  <a:schemeClr val="tx1"/>
                </a:solidFill>
              </a:rPr>
              <a:t> and </a:t>
            </a:r>
            <a:r>
              <a:rPr lang="en-US" altLang="zh-TW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/>
            <a:r>
              <a:rPr lang="en-US" altLang="zh-TW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solidFill>
                  <a:schemeClr val="tx1"/>
                </a:solidFill>
              </a:rPr>
              <a:t> are independent</a:t>
            </a:r>
          </a:p>
          <a:p>
            <a:r>
              <a:rPr lang="en-US" altLang="zh-TW" dirty="0" smtClean="0"/>
              <a:t>Let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= 1, if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= 1</a:t>
            </a:r>
          </a:p>
          <a:p>
            <a:pPr>
              <a:buNone/>
            </a:pPr>
            <a:r>
              <a:rPr lang="en-US" altLang="zh-TW" dirty="0" smtClean="0"/>
              <a:t>		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/>
              <a:t> = 0, otherwise</a:t>
            </a:r>
          </a:p>
          <a:p>
            <a:pPr lvl="0"/>
            <a:r>
              <a:rPr lang="en-US" altLang="zh-TW" dirty="0" smtClean="0">
                <a:solidFill>
                  <a:prstClr val="black"/>
                </a:solidFill>
              </a:rPr>
              <a:t>For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,…, a –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1,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altLang="zh-TW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4" y="5000636"/>
          <a:ext cx="7429550" cy="179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"/>
                <a:gridCol w="742955"/>
                <a:gridCol w="742955"/>
                <a:gridCol w="742955"/>
                <a:gridCol w="742955"/>
                <a:gridCol w="742955"/>
                <a:gridCol w="742955"/>
                <a:gridCol w="742955"/>
                <a:gridCol w="742955"/>
                <a:gridCol w="742955"/>
              </a:tblGrid>
              <a:tr h="348403"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4840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418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60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dirty="0" smtClean="0"/>
                        <a:t>=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dirty="0" smtClean="0"/>
                        <a:t> 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dirty="0" smtClean="0"/>
                        <a:t>=0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dirty="0" smtClean="0"/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dirty="0" smtClean="0"/>
                        <a:t>=0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dirty="0" smtClean="0"/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dirty="0" smtClean="0"/>
                        <a:t>=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dirty="0" smtClean="0"/>
                        <a:t> 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01080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49804"/>
          <a:stretch>
            <a:fillRect/>
          </a:stretch>
        </p:blipFill>
        <p:spPr bwMode="auto">
          <a:xfrm>
            <a:off x="4500562" y="3143248"/>
            <a:ext cx="4286280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r="2809"/>
          <a:stretch>
            <a:fillRect/>
          </a:stretch>
        </p:blipFill>
        <p:spPr bwMode="auto">
          <a:xfrm>
            <a:off x="2285984" y="3929066"/>
            <a:ext cx="57150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50374"/>
          <a:stretch>
            <a:fillRect/>
          </a:stretch>
        </p:blipFill>
        <p:spPr bwMode="auto">
          <a:xfrm>
            <a:off x="714348" y="2554500"/>
            <a:ext cx="4286280" cy="8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3143"/>
            <a:ext cx="8229600" cy="2614617"/>
          </a:xfrm>
        </p:spPr>
        <p:txBody>
          <a:bodyPr>
            <a:normAutofit/>
          </a:bodyPr>
          <a:lstStyle/>
          <a:p>
            <a:pPr lvl="0"/>
            <a:r>
              <a:rPr lang="en-US" altLang="zh-TW" dirty="0" smtClean="0">
                <a:solidFill>
                  <a:prstClr val="black"/>
                </a:solidFill>
              </a:rPr>
              <a:t>For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,…, a,</a:t>
            </a:r>
          </a:p>
          <a:p>
            <a:pPr lvl="0"/>
            <a:endParaRPr lang="en-US" altLang="zh-TW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</a:endParaRPr>
          </a:p>
          <a:p>
            <a:pPr lvl="0"/>
            <a:r>
              <a:rPr lang="en-US" altLang="zh-TW" dirty="0" smtClean="0">
                <a:solidFill>
                  <a:prstClr val="black"/>
                </a:solidFill>
              </a:rPr>
              <a:t>For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14284" y="5000636"/>
          <a:ext cx="7786740" cy="179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74"/>
                <a:gridCol w="778674"/>
                <a:gridCol w="778674"/>
                <a:gridCol w="778674"/>
                <a:gridCol w="778674"/>
                <a:gridCol w="778674"/>
                <a:gridCol w="778674"/>
                <a:gridCol w="778674"/>
                <a:gridCol w="778674"/>
                <a:gridCol w="778674"/>
              </a:tblGrid>
              <a:tr h="348403"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34840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418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=7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/>
                </a:tc>
              </a:tr>
              <a:tr h="60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dirty="0" smtClean="0"/>
                        <a:t>=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dirty="0" smtClean="0"/>
                        <a:t> 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dirty="0" smtClean="0"/>
                        <a:t>=0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dirty="0" smtClean="0"/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dirty="0" smtClean="0"/>
                        <a:t>=0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dirty="0" smtClean="0"/>
                        <a:t>=2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dirty="0" smtClean="0"/>
                        <a:t>=</a:t>
                      </a:r>
                      <a:r>
                        <a:rPr lang="en-US" altLang="zh-TW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altLang="zh-TW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dirty="0" smtClean="0"/>
                        <a:t> 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01080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 </a:t>
            </a:r>
          </a:p>
          <a:p>
            <a:pPr lvl="4"/>
            <a:endParaRPr lang="en-US" altLang="zh-TW" dirty="0" smtClean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14554"/>
            <a:ext cx="2071702" cy="5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2062"/>
          <a:stretch>
            <a:fillRect/>
          </a:stretch>
        </p:blipFill>
        <p:spPr bwMode="auto">
          <a:xfrm>
            <a:off x="857224" y="2857496"/>
            <a:ext cx="7072362" cy="395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4016" t="6250" r="3615" b="12500"/>
          <a:stretch>
            <a:fillRect/>
          </a:stretch>
        </p:blipFill>
        <p:spPr bwMode="auto">
          <a:xfrm>
            <a:off x="6858016" y="4643446"/>
            <a:ext cx="2214578" cy="41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8" name="直線接點 7"/>
          <p:cNvCxnSpPr/>
          <p:nvPr/>
        </p:nvCxnSpPr>
        <p:spPr>
          <a:xfrm>
            <a:off x="5715008" y="4500570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715140" y="3429000"/>
            <a:ext cx="857256" cy="1588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786182" y="3429000"/>
            <a:ext cx="278608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857620" y="4572008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17"/>
          <p:cNvGrpSpPr/>
          <p:nvPr/>
        </p:nvGrpSpPr>
        <p:grpSpPr>
          <a:xfrm>
            <a:off x="379883" y="4505343"/>
            <a:ext cx="2358000" cy="856919"/>
            <a:chOff x="379883" y="4433905"/>
            <a:chExt cx="2358000" cy="856919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/>
            <a:srcRect r="50374"/>
            <a:stretch>
              <a:fillRect/>
            </a:stretch>
          </p:blipFill>
          <p:spPr bwMode="auto">
            <a:xfrm>
              <a:off x="379883" y="4433905"/>
              <a:ext cx="2357454" cy="447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/>
            <a:srcRect l="50291"/>
            <a:stretch>
              <a:fillRect/>
            </a:stretch>
          </p:blipFill>
          <p:spPr bwMode="auto">
            <a:xfrm>
              <a:off x="379883" y="4844365"/>
              <a:ext cx="2358000" cy="446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43956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2046309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Let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smtClean="0"/>
              <a:t> = 2(1+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/>
              <a:t>)</a:t>
            </a:r>
          </a:p>
          <a:p>
            <a:pPr lvl="8"/>
            <a:endParaRPr lang="en-US" altLang="zh-TW" dirty="0" smtClean="0"/>
          </a:p>
          <a:p>
            <a:r>
              <a:rPr lang="en-US" altLang="zh-TW" dirty="0" smtClean="0"/>
              <a:t>  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901"/>
          <a:stretch>
            <a:fillRect/>
          </a:stretch>
        </p:blipFill>
        <p:spPr bwMode="auto">
          <a:xfrm>
            <a:off x="714348" y="2624431"/>
            <a:ext cx="7597382" cy="41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6"/>
          <p:cNvGrpSpPr/>
          <p:nvPr/>
        </p:nvGrpSpPr>
        <p:grpSpPr>
          <a:xfrm>
            <a:off x="5429256" y="2571744"/>
            <a:ext cx="3571900" cy="432000"/>
            <a:chOff x="2714612" y="1571612"/>
            <a:chExt cx="3929090" cy="4752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 r="9756"/>
            <a:stretch>
              <a:fillRect/>
            </a:stretch>
          </p:blipFill>
          <p:spPr bwMode="auto">
            <a:xfrm>
              <a:off x="2714612" y="1571612"/>
              <a:ext cx="2643206" cy="4738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 t="4734"/>
            <a:stretch>
              <a:fillRect/>
            </a:stretch>
          </p:blipFill>
          <p:spPr bwMode="auto">
            <a:xfrm>
              <a:off x="5408180" y="1571612"/>
              <a:ext cx="1235522" cy="475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9" name="直線接點 8"/>
          <p:cNvCxnSpPr/>
          <p:nvPr/>
        </p:nvCxnSpPr>
        <p:spPr>
          <a:xfrm>
            <a:off x="2500298" y="3213098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714876" y="414179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72518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32061"/>
            <a:ext cx="8401080" cy="431164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</a:t>
            </a:r>
          </a:p>
          <a:p>
            <a:pPr>
              <a:buNone/>
            </a:pP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probability goes to 0, when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n→ ∞</a:t>
            </a:r>
            <a:r>
              <a:rPr lang="en-US" altLang="zh-TW" dirty="0" smtClean="0"/>
              <a:t>,</a:t>
            </a:r>
          </a:p>
          <a:p>
            <a:pPr>
              <a:buNone/>
            </a:pPr>
            <a:r>
              <a:rPr lang="en-US" altLang="zh-TW" dirty="0" smtClean="0"/>
              <a:t>                             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/>
              <a:t> = 2, and a sufficiently small constant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endParaRPr lang="zh-TW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32167"/>
            <a:ext cx="3929090" cy="71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946547"/>
            <a:ext cx="6286512" cy="79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248978"/>
            <a:ext cx="2143140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246327"/>
            <a:ext cx="1752600" cy="598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72518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Any fixed edge from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/>
              <a:t> appears in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/>
              <a:t> with probability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                          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no edge between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/>
              <a:t> and 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V </a:t>
            </a:r>
            <a:r>
              <a:rPr lang="zh-TW" altLang="en-US" i="1" dirty="0" smtClean="0">
                <a:latin typeface="Times New Roman" pitchFamily="18" charset="0"/>
                <a:cs typeface="Times New Roman" pitchFamily="18" charset="0"/>
              </a:rPr>
              <a:t>＼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a+ca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TW" dirty="0" smtClean="0"/>
              <a:t> is present in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altLang="zh-TW" dirty="0" smtClean="0"/>
              <a:t>and negative correlation implies that this happens with probability at most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85992"/>
            <a:ext cx="2500330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786050" y="3171538"/>
          <a:ext cx="1500198" cy="697235"/>
        </p:xfrm>
        <a:graphic>
          <a:graphicData uri="http://schemas.openxmlformats.org/presentationml/2006/ole">
            <p:oleObj spid="_x0000_s1026" name="Equation" r:id="rId5" imgW="901440" imgH="41904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179183"/>
            <a:ext cx="2214578" cy="34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 t="13333"/>
          <a:stretch>
            <a:fillRect/>
          </a:stretch>
        </p:blipFill>
        <p:spPr bwMode="auto">
          <a:xfrm>
            <a:off x="6143604" y="5500702"/>
            <a:ext cx="2857552" cy="3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 r="17037"/>
          <a:stretch>
            <a:fillRect/>
          </a:stretch>
        </p:blipFill>
        <p:spPr bwMode="auto">
          <a:xfrm>
            <a:off x="1357290" y="6215082"/>
            <a:ext cx="6400824" cy="3429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43956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72518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  <p:grpSp>
        <p:nvGrpSpPr>
          <p:cNvPr id="3" name="群組 3"/>
          <p:cNvGrpSpPr/>
          <p:nvPr/>
        </p:nvGrpSpPr>
        <p:grpSpPr>
          <a:xfrm>
            <a:off x="1773218" y="2714620"/>
            <a:ext cx="5584864" cy="3286148"/>
            <a:chOff x="1571604" y="1428736"/>
            <a:chExt cx="5429288" cy="3214710"/>
          </a:xfrm>
        </p:grpSpPr>
        <p:sp>
          <p:nvSpPr>
            <p:cNvPr id="5" name="矩形 4"/>
            <p:cNvSpPr/>
            <p:nvPr/>
          </p:nvSpPr>
          <p:spPr>
            <a:xfrm>
              <a:off x="1571604" y="1428736"/>
              <a:ext cx="5429288" cy="3214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714479" y="1976066"/>
              <a:ext cx="1902506" cy="223875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286248" y="2214554"/>
              <a:ext cx="1785950" cy="20002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898714" y="1513334"/>
              <a:ext cx="1210687" cy="5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|A|=a</a:t>
              </a:r>
              <a:endParaRPr lang="zh-TW" altLang="en-US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459084" y="1752889"/>
              <a:ext cx="1430640" cy="5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|A’|=ca</a:t>
              </a:r>
              <a:endParaRPr lang="zh-TW" alt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429388" y="146713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TW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2928926" y="2857496"/>
              <a:ext cx="207170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2928926" y="3143248"/>
              <a:ext cx="207170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2928926" y="3357562"/>
              <a:ext cx="207170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928926" y="3643314"/>
              <a:ext cx="207170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5716888" y="1936322"/>
              <a:ext cx="642942" cy="571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786446" y="3000372"/>
              <a:ext cx="1143008" cy="1428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5857884" y="3500438"/>
              <a:ext cx="785818" cy="571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16200000" flipH="1">
              <a:off x="5000628" y="3929067"/>
              <a:ext cx="857256" cy="4286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4643438" y="2714620"/>
              <a:ext cx="785818" cy="107157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214810" y="2274712"/>
              <a:ext cx="2178859" cy="5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l-GR" altLang="zh-TW" sz="2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altLang="zh-TW" sz="2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’(A)| 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≦</a:t>
              </a:r>
              <a:r>
                <a:rPr lang="en-US" altLang="zh-TW" sz="2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ca</a:t>
              </a:r>
              <a:endParaRPr lang="zh-TW" altLang="en-US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889" y="2928934"/>
            <a:ext cx="7820077" cy="39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357430"/>
            <a:ext cx="2500330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43956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1/3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Present a new method for obtaining sparse expanders from spanning trees</a:t>
            </a:r>
          </a:p>
          <a:p>
            <a:endParaRPr lang="en-US" altLang="zh-TW" dirty="0" smtClean="0"/>
          </a:p>
          <a:p>
            <a:r>
              <a:rPr lang="en-US" dirty="0" smtClean="0"/>
              <a:t>Motivated by the problem of routing reliably and </a:t>
            </a:r>
            <a:r>
              <a:rPr lang="en-US" dirty="0" err="1" smtClean="0"/>
              <a:t>scalably</a:t>
            </a:r>
            <a:r>
              <a:rPr lang="en-US" dirty="0" smtClean="0"/>
              <a:t> in a graph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Recovery from failures if considered one of the most important problems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4169743" cy="73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75775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For any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/>
              <a:t> &gt; 0, 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is convex for    &gt;0</a:t>
            </a:r>
          </a:p>
          <a:p>
            <a:r>
              <a:rPr lang="en-US" altLang="zh-TW" dirty="0" smtClean="0"/>
              <a:t>The sup is attained at one of the boundary points 1/12 and 1/2</a:t>
            </a:r>
          </a:p>
          <a:p>
            <a:r>
              <a:rPr lang="en-US" altLang="zh-TW" dirty="0" smtClean="0"/>
              <a:t>For t = 2 and a sufficiently small constant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dirty="0" smtClean="0"/>
              <a:t>,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 is strictly less than 1 at these boundary points </a:t>
            </a:r>
          </a:p>
          <a:p>
            <a:r>
              <a:rPr lang="en-US" altLang="zh-TW" dirty="0" smtClean="0"/>
              <a:t>This implies that this sum goes to 0 as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n→ ∞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178902"/>
            <a:ext cx="2500330" cy="42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102426"/>
            <a:ext cx="276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群組 18"/>
          <p:cNvGrpSpPr/>
          <p:nvPr/>
        </p:nvGrpSpPr>
        <p:grpSpPr>
          <a:xfrm>
            <a:off x="5143504" y="2071678"/>
            <a:ext cx="3857652" cy="1509719"/>
            <a:chOff x="5143504" y="1562091"/>
            <a:chExt cx="3857652" cy="150971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3504" y="2245170"/>
              <a:ext cx="3857652" cy="826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1868" y="1562091"/>
              <a:ext cx="617718" cy="438149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2" name="圓角矩形 11"/>
            <p:cNvSpPr/>
            <p:nvPr/>
          </p:nvSpPr>
          <p:spPr>
            <a:xfrm>
              <a:off x="6786578" y="2245170"/>
              <a:ext cx="1714512" cy="78581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>
              <a:stCxn id="12" idx="0"/>
            </p:cNvCxnSpPr>
            <p:nvPr/>
          </p:nvCxnSpPr>
          <p:spPr>
            <a:xfrm rot="5400000" flipH="1" flipV="1">
              <a:off x="7521369" y="2122705"/>
              <a:ext cx="2449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929066"/>
            <a:ext cx="617718" cy="43814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6" name="物件 15"/>
          <p:cNvGraphicFramePr>
            <a:graphicFrameLocks noChangeAspect="1"/>
          </p:cNvGraphicFramePr>
          <p:nvPr/>
        </p:nvGraphicFramePr>
        <p:xfrm>
          <a:off x="5865822" y="4000504"/>
          <a:ext cx="277814" cy="368302"/>
        </p:xfrm>
        <a:graphic>
          <a:graphicData uri="http://schemas.openxmlformats.org/presentationml/2006/ole">
            <p:oleObj spid="_x0000_s2050" name="Equation" r:id="rId9" imgW="126720" imgH="164880" progId="Equation.3">
              <p:embed/>
            </p:oleObj>
          </a:graphicData>
        </a:graphic>
      </p:graphicFrame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48" y="5286388"/>
            <a:ext cx="617718" cy="43814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43956" cy="10668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Expansion when base graph is a complete graph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852" y="1928802"/>
            <a:ext cx="7406640" cy="15716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Expansion when base graph is a bounded-degree graph</a:t>
            </a:r>
            <a:endParaRPr lang="zh-TW" altLang="en-US" dirty="0"/>
          </a:p>
        </p:txBody>
      </p:sp>
      <p:sp>
        <p:nvSpPr>
          <p:cNvPr id="3" name="副標題 1"/>
          <p:cNvSpPr>
            <a:spLocks noGrp="1"/>
          </p:cNvSpPr>
          <p:nvPr>
            <p:ph type="subTitle" idx="1"/>
          </p:nvPr>
        </p:nvSpPr>
        <p:spPr>
          <a:xfrm>
            <a:off x="547694" y="4391044"/>
            <a:ext cx="4953000" cy="1752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R97922031</a:t>
            </a:r>
            <a:r>
              <a:rPr lang="zh-TW" altLang="en-US" dirty="0" smtClean="0"/>
              <a:t> 許榮財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 : the number of degree</a:t>
            </a:r>
          </a:p>
          <a:p>
            <a:r>
              <a:rPr lang="en-US" altLang="zh-TW" dirty="0" err="1" smtClean="0"/>
              <a:t>Xe</a:t>
            </a:r>
            <a:r>
              <a:rPr lang="en-US" altLang="zh-TW" dirty="0" smtClean="0"/>
              <a:t> :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the indicator random variable taking value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 if e belongs T, and value 0 otherwise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1.1</a:t>
            </a:r>
            <a:endParaRPr lang="zh-TW" alt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85011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random walk construction of random spanning trees that for any edge(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 E.</a:t>
            </a:r>
          </a:p>
          <a:p>
            <a:pPr>
              <a:buNone/>
            </a:pPr>
            <a:r>
              <a:rPr lang="en-US" altLang="zh-TW" dirty="0" smtClean="0"/>
              <a:t>   P[(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T]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1/d(u),and A 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V.</a:t>
            </a:r>
          </a:p>
          <a:p>
            <a:r>
              <a:rPr lang="en-US" altLang="zh-TW" dirty="0" smtClean="0"/>
              <a:t>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Show                     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86058"/>
            <a:ext cx="2963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86124"/>
            <a:ext cx="2963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071810"/>
            <a:ext cx="365759" cy="571499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14686"/>
            <a:ext cx="357190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643314"/>
            <a:ext cx="29956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572008"/>
            <a:ext cx="3786214" cy="54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5468829"/>
            <a:ext cx="1838327" cy="60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325953"/>
            <a:ext cx="365759" cy="571499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5397391"/>
            <a:ext cx="1614489" cy="64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Using Theorem 3.2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Where p is the average of P[</a:t>
            </a:r>
            <a:r>
              <a:rPr lang="en-US" altLang="zh-TW" dirty="0" err="1" smtClean="0"/>
              <a:t>Xe</a:t>
            </a:r>
            <a:r>
              <a:rPr lang="en-US" altLang="zh-TW" dirty="0" smtClean="0"/>
              <a:t> =1] for</a:t>
            </a:r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. Since P[</a:t>
            </a:r>
            <a:r>
              <a:rPr lang="en-US" altLang="zh-TW" dirty="0" err="1" smtClean="0"/>
              <a:t>Xe</a:t>
            </a:r>
            <a:r>
              <a:rPr lang="en-US" altLang="zh-TW" dirty="0" smtClean="0"/>
              <a:t> =1]    </a:t>
            </a:r>
            <a:r>
              <a:rPr lang="zh-TW" altLang="en-US" dirty="0" smtClean="0"/>
              <a:t>  </a:t>
            </a:r>
            <a:r>
              <a:rPr lang="en-US" altLang="zh-TW" dirty="0" smtClean="0"/>
              <a:t> 1/d for all edges e. 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For p </a:t>
            </a:r>
            <a:r>
              <a:rPr lang="zh-TW" altLang="en-US" dirty="0" smtClean="0"/>
              <a:t>  </a:t>
            </a:r>
            <a:r>
              <a:rPr lang="en-US" altLang="zh-TW" dirty="0" smtClean="0"/>
              <a:t>    1/d , and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14620"/>
            <a:ext cx="5801779" cy="91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643314"/>
            <a:ext cx="1709137" cy="4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000504"/>
            <a:ext cx="365759" cy="571499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929198"/>
            <a:ext cx="365759" cy="57149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072074"/>
            <a:ext cx="29908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get 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Due to Negatively correlation property</a:t>
            </a:r>
          </a:p>
          <a:p>
            <a:pPr lvl="1"/>
            <a:endParaRPr lang="zh-TW" alt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4248149" cy="76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00504"/>
            <a:ext cx="41658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Bad cut : a cut A such that</a:t>
            </a:r>
            <a:r>
              <a:rPr lang="zh-TW" altLang="en-US" dirty="0" smtClean="0"/>
              <a:t>  </a:t>
            </a:r>
            <a:r>
              <a:rPr lang="en-US" altLang="zh-TW" dirty="0" smtClean="0"/>
              <a:t>         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       and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The number of cuts in the first tree of size a is no more than 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</a:t>
            </a:r>
            <a:endParaRPr lang="zh-TW" alt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1857388" cy="5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2643191" cy="5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71942"/>
            <a:ext cx="161344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The probability that a bad cut is at most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Choosing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                       makes sum o(1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39405"/>
            <a:ext cx="6786610" cy="304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1261" y="6011516"/>
            <a:ext cx="2447929" cy="77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496"/>
            <a:ext cx="1857388" cy="7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1857388" cy="5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43248"/>
            <a:ext cx="1095376" cy="52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071810"/>
            <a:ext cx="1306603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85984" y="3071810"/>
            <a:ext cx="365759" cy="571499"/>
          </a:xfrm>
          <a:prstGeom prst="rect">
            <a:avLst/>
          </a:prstGeom>
          <a:noFill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714752"/>
            <a:ext cx="4857784" cy="118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2/3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practice, efficient routing also needs to be compact and scalable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Memory overhead should be linear or </a:t>
            </a:r>
            <a:r>
              <a:rPr lang="en-US" altLang="zh-TW" dirty="0" err="1" smtClean="0">
                <a:solidFill>
                  <a:schemeClr val="tx1"/>
                </a:solidFill>
              </a:rPr>
              <a:t>sublinear</a:t>
            </a:r>
            <a:r>
              <a:rPr lang="en-US" altLang="zh-TW" dirty="0" smtClean="0">
                <a:solidFill>
                  <a:schemeClr val="tx1"/>
                </a:solidFill>
              </a:rPr>
              <a:t> in the number of vertices</a:t>
            </a:r>
          </a:p>
          <a:p>
            <a:r>
              <a:rPr lang="en-US" altLang="zh-TW" dirty="0" smtClean="0"/>
              <a:t>The most commonly used method in practice is shortest path routing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One tree per destination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O(n) bounded on the size of the routing table that needs to be stored at each vertex</a:t>
            </a:r>
            <a:endParaRPr lang="zh-TW" altLang="en-US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1.2</a:t>
            </a:r>
            <a:endParaRPr lang="zh-TW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64" y="2285992"/>
            <a:ext cx="86163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begin with a d-regular edge expander G’ on n vertices with a Hamiltonian cycle.</a:t>
            </a:r>
          </a:p>
          <a:p>
            <a:pPr>
              <a:buNone/>
            </a:pPr>
            <a:r>
              <a:rPr lang="en-US" altLang="zh-TW" dirty="0" smtClean="0"/>
              <a:t>   And d &gt; 4.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Let</a:t>
            </a:r>
            <a:endParaRPr lang="zh-TW" alt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071942"/>
            <a:ext cx="2309817" cy="5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2343176"/>
            <a:ext cx="7498080" cy="4229096"/>
          </a:xfrm>
        </p:spPr>
        <p:txBody>
          <a:bodyPr/>
          <a:lstStyle/>
          <a:p>
            <a:r>
              <a:rPr lang="en-US" altLang="zh-TW" dirty="0" smtClean="0"/>
              <a:t>Let H be a Hamiltonian path in G’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Subdivide H into </a:t>
            </a:r>
            <a:r>
              <a:rPr lang="en-US" altLang="zh-TW" dirty="0" err="1" smtClean="0"/>
              <a:t>subpaths</a:t>
            </a:r>
            <a:r>
              <a:rPr lang="zh-TW" altLang="en-US" dirty="0" smtClean="0"/>
              <a:t>  </a:t>
            </a:r>
            <a:r>
              <a:rPr lang="en-US" altLang="zh-TW" dirty="0" smtClean="0"/>
              <a:t>    ,….., </a:t>
            </a:r>
            <a:r>
              <a:rPr lang="zh-TW" altLang="en-US" dirty="0" smtClean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of length </a:t>
            </a:r>
          </a:p>
          <a:p>
            <a:endParaRPr lang="en-US" altLang="zh-TW" baseline="-25000" dirty="0" smtClean="0"/>
          </a:p>
          <a:p>
            <a:r>
              <a:rPr lang="en-US" altLang="zh-TW" dirty="0" smtClean="0"/>
              <a:t>Interact :</a:t>
            </a:r>
            <a:r>
              <a:rPr lang="zh-TW" altLang="en-US" dirty="0" smtClean="0"/>
              <a:t>              </a:t>
            </a:r>
            <a:r>
              <a:rPr lang="en-US" altLang="zh-TW" dirty="0" smtClean="0"/>
              <a:t>                                         for any </a:t>
            </a:r>
            <a:endParaRPr lang="zh-TW" alt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14686"/>
            <a:ext cx="6743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286124"/>
            <a:ext cx="369278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714752"/>
            <a:ext cx="28197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929198"/>
            <a:ext cx="1714512" cy="5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500570"/>
            <a:ext cx="4444572" cy="4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                   , and any </a:t>
            </a:r>
            <a:r>
              <a:rPr lang="en-US" altLang="zh-TW" dirty="0" err="1" smtClean="0"/>
              <a:t>subpath</a:t>
            </a:r>
            <a:r>
              <a:rPr lang="en-US" altLang="zh-TW" dirty="0" smtClean="0"/>
              <a:t> can interact with at most 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other </a:t>
            </a:r>
            <a:r>
              <a:rPr lang="en-US" altLang="zh-TW" dirty="0" err="1" smtClean="0"/>
              <a:t>subpaths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can find a set </a:t>
            </a:r>
            <a:r>
              <a:rPr lang="zh-TW" altLang="en-US" dirty="0" smtClean="0"/>
              <a:t> </a:t>
            </a:r>
            <a:r>
              <a:rPr lang="en-US" altLang="zh-TW" dirty="0" smtClean="0"/>
              <a:t>   of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               paths among </a:t>
            </a:r>
            <a:r>
              <a:rPr lang="zh-TW" altLang="en-US" dirty="0" smtClean="0"/>
              <a:t>  </a:t>
            </a:r>
            <a:r>
              <a:rPr lang="en-US" altLang="zh-TW" dirty="0" smtClean="0"/>
              <a:t>    ,….,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     .so that no two paths in    interact. </a:t>
            </a:r>
            <a:endParaRPr lang="zh-TW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2000264" cy="5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714620"/>
            <a:ext cx="66765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643314"/>
            <a:ext cx="214314" cy="39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00438"/>
            <a:ext cx="1447803" cy="6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000504"/>
            <a:ext cx="6743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4000504"/>
            <a:ext cx="369278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4071942"/>
            <a:ext cx="214314" cy="39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 : Add edges to G’ </a:t>
            </a:r>
          </a:p>
          <a:p>
            <a:r>
              <a:rPr lang="en-US" altLang="zh-TW" dirty="0" smtClean="0"/>
              <a:t>  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If the </a:t>
            </a:r>
            <a:r>
              <a:rPr lang="en-US" altLang="zh-TW" dirty="0" err="1" smtClean="0">
                <a:solidFill>
                  <a:schemeClr val="tx1"/>
                </a:solidFill>
              </a:rPr>
              <a:t>subgraph</a:t>
            </a:r>
            <a:r>
              <a:rPr lang="zh-TW" altLang="en-US" dirty="0" smtClean="0">
                <a:solidFill>
                  <a:schemeClr val="tx1"/>
                </a:solidFill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doesn’t have a Hamiltonian cycle , then add edges to it so that it becomes Hamiltonian.</a:t>
            </a:r>
          </a:p>
          <a:p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Add an edge between the two end-point of     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</a:rPr>
              <a:t>,if such and edge didn’t already exist in G’. </a:t>
            </a:r>
          </a:p>
          <a:p>
            <a:r>
              <a:rPr lang="en-US" altLang="zh-TW" dirty="0" smtClean="0"/>
              <a:t>Increase the degree of each vertex at most 2 	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1057277" cy="5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429132"/>
            <a:ext cx="922206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214686"/>
            <a:ext cx="1343027" cy="45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929198"/>
            <a:ext cx="2571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</a:t>
            </a:r>
            <a:r>
              <a:rPr lang="zh-TW" altLang="en-US" dirty="0" smtClean="0"/>
              <a:t>  </a:t>
            </a:r>
            <a:r>
              <a:rPr lang="en-US" altLang="zh-TW" dirty="0" smtClean="0"/>
              <a:t>           , event 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   occurs if the random walk , on first visit to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Go around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          without going out or visiting any vertex twice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Then go on traverse    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without going out or visiting any vertex twice </a:t>
            </a:r>
            <a:endParaRPr lang="zh-TW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976314" cy="4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14620"/>
            <a:ext cx="2309816" cy="54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285992"/>
            <a:ext cx="627160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643314"/>
            <a:ext cx="1057277" cy="5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000636"/>
            <a:ext cx="922206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 all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If event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happens then in the resulting tree T , then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14554"/>
            <a:ext cx="985839" cy="5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71810"/>
            <a:ext cx="7143800" cy="5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143380"/>
            <a:ext cx="500066" cy="5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4643446"/>
            <a:ext cx="2766286" cy="5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    Mutually independent.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</a:p>
          <a:p>
            <a:pPr>
              <a:buNone/>
            </a:pP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The probability that   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   doesn’t occur for any          at most 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40" y="2214554"/>
            <a:ext cx="500066" cy="5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30" y="2714620"/>
            <a:ext cx="3981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0504"/>
            <a:ext cx="714380" cy="67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72008"/>
            <a:ext cx="1000132" cy="50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When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                         , the probability 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05053"/>
            <a:ext cx="6811722" cy="16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27980"/>
            <a:ext cx="2500330" cy="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071942"/>
            <a:ext cx="785818" cy="5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1500198" cy="62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With high probability there is a path</a:t>
            </a:r>
          </a:p>
          <a:p>
            <a:pPr>
              <a:buNone/>
            </a:pPr>
            <a:r>
              <a:rPr lang="en-US" altLang="zh-TW" dirty="0" smtClean="0"/>
              <a:t>               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such that      </a:t>
            </a:r>
          </a:p>
          <a:p>
            <a:pPr>
              <a:buNone/>
            </a:pPr>
            <a:r>
              <a:rPr lang="en-US" altLang="zh-TW" dirty="0" smtClean="0"/>
              <a:t>  </a:t>
            </a:r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The edge expansion of P is 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3000396" cy="7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749338"/>
            <a:ext cx="6224599" cy="5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3/3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Main problem of shortest-path routing: lack of path diversity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Recovery is usually achieved by </a:t>
            </a:r>
            <a:r>
              <a:rPr lang="en-US" altLang="zh-TW" dirty="0" err="1" smtClean="0">
                <a:solidFill>
                  <a:schemeClr val="tx1"/>
                </a:solidFill>
              </a:rPr>
              <a:t>recomputing</a:t>
            </a:r>
            <a:r>
              <a:rPr lang="en-US" altLang="zh-TW" dirty="0" smtClean="0">
                <a:solidFill>
                  <a:schemeClr val="tx1"/>
                </a:solidFill>
              </a:rPr>
              <a:t> shortest path trees in the remaining network</a:t>
            </a:r>
          </a:p>
          <a:p>
            <a:r>
              <a:rPr lang="en-US" altLang="zh-TW" dirty="0" smtClean="0"/>
              <a:t>So, we consider a simple extension of tree-based routing – using multiple trees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The union of trees has reliability approaching</a:t>
            </a:r>
          </a:p>
          <a:p>
            <a:r>
              <a:rPr lang="en-US" altLang="zh-TW" dirty="0" smtClean="0"/>
              <a:t>It raises the question: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For a given graph, does there exist a small collection of spanning trees such that the reliability of the union approaches that of the base graph?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2928934"/>
            <a:ext cx="7498080" cy="1143000"/>
          </a:xfrm>
        </p:spPr>
        <p:txBody>
          <a:bodyPr>
            <a:noAutofit/>
          </a:bodyPr>
          <a:lstStyle/>
          <a:p>
            <a:r>
              <a:rPr lang="en-US" altLang="zh-TW" dirty="0" err="1" smtClean="0"/>
              <a:t>Splicers</a:t>
            </a:r>
            <a:r>
              <a:rPr lang="en-US" altLang="zh-TW" dirty="0" smtClean="0"/>
              <a:t> of random graphs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an undirected graph H  and</a:t>
            </a:r>
            <a:r>
              <a:rPr lang="zh-TW" altLang="en-US" dirty="0" smtClean="0"/>
              <a:t>                      </a:t>
            </a:r>
            <a:r>
              <a:rPr lang="en-US" altLang="zh-TW" dirty="0" smtClean="0"/>
              <a:t>.  Construct a random directed graph  denoted</a:t>
            </a:r>
          </a:p>
          <a:p>
            <a:pPr>
              <a:buNone/>
            </a:pPr>
            <a:r>
              <a:rPr lang="en-US" altLang="zh-TW" dirty="0" smtClean="0"/>
              <a:t> </a:t>
            </a:r>
          </a:p>
          <a:p>
            <a:pPr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             </a:t>
            </a:r>
            <a:r>
              <a:rPr lang="zh-TW" altLang="en-US" dirty="0" smtClean="0"/>
              <a:t>  </a:t>
            </a:r>
            <a:r>
              <a:rPr lang="en-US" altLang="zh-TW" dirty="0" smtClean="0"/>
              <a:t>with vertex set V(H) and independent for every edge (</a:t>
            </a:r>
            <a:r>
              <a:rPr lang="en-US" altLang="zh-TW" dirty="0" err="1" smtClean="0"/>
              <a:t>u,v</a:t>
            </a:r>
            <a:r>
              <a:rPr lang="en-US" altLang="zh-TW" dirty="0" smtClean="0"/>
              <a:t>) of H</a:t>
            </a: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1785950" cy="5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143248"/>
            <a:ext cx="1285884" cy="7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1071570" cy="5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Covering walk of a graph :  A walk passing through all vertices.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 : the distribution on covering walks of the complete graph starting at a vertex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 </a:t>
            </a:r>
            <a:r>
              <a:rPr lang="en-US" altLang="zh-TW" dirty="0" smtClean="0"/>
              <a:t>: the distribution on covering walks of the complete graph given by first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choosing H according to</a:t>
            </a:r>
            <a:r>
              <a:rPr lang="zh-TW" altLang="en-US" dirty="0" smtClean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  </a:t>
            </a:r>
            <a:r>
              <a:rPr lang="en-US" altLang="zh-TW" dirty="0" smtClean="0"/>
              <a:t>      and running Process      starting from     </a:t>
            </a:r>
            <a:endParaRPr lang="zh-TW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929330"/>
            <a:ext cx="50320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500702"/>
            <a:ext cx="785818" cy="4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143512"/>
            <a:ext cx="50320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500702"/>
            <a:ext cx="466726" cy="5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643446"/>
            <a:ext cx="1109489" cy="5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 : the uniform distribution on spanning trees of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</a:t>
            </a:r>
            <a:r>
              <a:rPr lang="en-US" altLang="zh-TW" dirty="0" smtClean="0"/>
              <a:t>    : the distribution on trees obtained by first choosing H from </a:t>
            </a:r>
            <a:r>
              <a:rPr lang="zh-TW" altLang="en-US" dirty="0" smtClean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, then generating a random spanning tree according to Process        </a:t>
            </a:r>
            <a:endParaRPr lang="zh-TW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51026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643314"/>
            <a:ext cx="428628" cy="54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071942"/>
            <a:ext cx="845130" cy="5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4500570"/>
            <a:ext cx="466726" cy="5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 B</a:t>
            </a:r>
            <a:r>
              <a:rPr lang="en-US" altLang="zh-TW" sz="3600" dirty="0" smtClean="0"/>
              <a:t>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Start at a vertex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of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At a vertex v, an edge is traversed as follows. Suppose         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out of       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outgoing edges at v are previously traversed.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Then , the probability of picking a previously traversed edge is </a:t>
            </a:r>
            <a:r>
              <a:rPr lang="en-US" altLang="zh-TW" dirty="0" smtClean="0">
                <a:latin typeface="細明體" pitchFamily="49" charset="-120"/>
              </a:rPr>
              <a:t>1</a:t>
            </a:r>
            <a:r>
              <a:rPr lang="en-US" altLang="zh-TW" dirty="0" smtClean="0"/>
              <a:t> / (n -</a:t>
            </a:r>
            <a:r>
              <a:rPr lang="en-US" altLang="zh-TW" dirty="0" smtClean="0">
                <a:latin typeface="細明體" pitchFamily="49" charset="-120"/>
              </a:rPr>
              <a:t>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50320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1109489" cy="5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71876"/>
            <a:ext cx="947739" cy="5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643314"/>
            <a:ext cx="709614" cy="5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 B</a:t>
            </a:r>
            <a:r>
              <a:rPr lang="en-US" altLang="zh-TW" sz="3600" dirty="0" smtClean="0"/>
              <a:t>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probability for each new edges 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If all vertices have been visited , output the walk and stop . If has not happened and at current vertex v one has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   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           , stop with on output</a:t>
            </a:r>
          </a:p>
          <a:p>
            <a:endParaRPr lang="zh-TW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2295529" cy="137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929198"/>
            <a:ext cx="2119316" cy="6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Lemma 7.1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exists an absolute constant c such that for p &gt;    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          the total variation distance between the distribution </a:t>
            </a:r>
            <a:endParaRPr lang="zh-TW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071834" cy="5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Lemma 7.2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exists an absolute constant c such that for p &gt;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               the total variation distance between the distribution </a:t>
            </a:r>
            <a:endParaRPr lang="zh-TW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071820" cy="6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Theorem 1.4</a:t>
            </a:r>
            <a:endParaRPr lang="zh-TW" alt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500306"/>
            <a:ext cx="90011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sz="3800" dirty="0" smtClean="0"/>
              <a:t>In the random graph H , we generate two random trees by using one long sequence of edges.</a:t>
            </a:r>
          </a:p>
          <a:p>
            <a:endParaRPr lang="en-US" altLang="zh-TW" sz="3800" dirty="0" smtClean="0"/>
          </a:p>
          <a:p>
            <a:r>
              <a:rPr lang="en-US" altLang="zh-TW" sz="3800" dirty="0" smtClean="0"/>
              <a:t>Using the same coupling as in Lemma 7.2.</a:t>
            </a:r>
          </a:p>
          <a:p>
            <a:pPr>
              <a:buNone/>
            </a:pPr>
            <a:r>
              <a:rPr lang="en-US" altLang="zh-TW" sz="3800" dirty="0" smtClean="0"/>
              <a:t>   these sequences have variation distance</a:t>
            </a:r>
          </a:p>
          <a:p>
            <a:endParaRPr lang="en-US" altLang="zh-TW" sz="3800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86322"/>
            <a:ext cx="671513" cy="44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Preliminaries 1/4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G=(V,E) , an undirected graph</a:t>
            </a:r>
          </a:p>
          <a:p>
            <a:r>
              <a:rPr lang="en-US" altLang="zh-TW" dirty="0" smtClean="0"/>
              <a:t>For             ,                                                     , the set of neighbors of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 </a:t>
            </a:r>
          </a:p>
          <a:p>
            <a:r>
              <a:rPr lang="en-US" altLang="zh-TW" dirty="0" smtClean="0"/>
              <a:t>For             ,</a:t>
            </a:r>
          </a:p>
          <a:p>
            <a:pPr>
              <a:buNone/>
            </a:pPr>
            <a:r>
              <a:rPr lang="en-US" altLang="zh-TW" dirty="0" smtClean="0"/>
              <a:t>                 and</a:t>
            </a:r>
          </a:p>
          <a:p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73" y="3662367"/>
            <a:ext cx="1000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662367"/>
            <a:ext cx="2562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86058"/>
            <a:ext cx="942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786058"/>
            <a:ext cx="4352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171958"/>
            <a:ext cx="261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35" y="4581536"/>
            <a:ext cx="5076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The spanning trees of H obtained by the first process have total variation distance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       to random spanning trees of the complete graph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Using Theorem 1.3 , the union of these trees has constant vertex expansion with high probability.</a:t>
            </a:r>
          </a:p>
          <a:p>
            <a:pPr>
              <a:buNone/>
            </a:pPr>
            <a:r>
              <a:rPr lang="en-US" altLang="zh-TW" dirty="0" smtClean="0"/>
              <a:t>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14620"/>
            <a:ext cx="671513" cy="44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Theorem 1.5</a:t>
            </a:r>
            <a:endParaRPr lang="zh-TW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80740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      : the 2-splicer obtained from H via process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For sufficiently large constant C , with high probability , all cuts   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        in random graph H satisfy </a:t>
            </a:r>
          </a:p>
          <a:p>
            <a:endParaRPr lang="zh-TW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496928" cy="5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2285992"/>
            <a:ext cx="466726" cy="5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000636"/>
            <a:ext cx="5715008" cy="4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571876"/>
            <a:ext cx="1090615" cy="6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4643446"/>
            <a:ext cx="5857916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</a:t>
            </a:r>
          </a:p>
          <a:p>
            <a:r>
              <a:rPr lang="en-US" altLang="zh-TW" dirty="0" smtClean="0"/>
              <a:t> a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</a:p>
          <a:p>
            <a:endParaRPr lang="zh-TW" alt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14554"/>
            <a:ext cx="1928816" cy="5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857496"/>
            <a:ext cx="6786610" cy="54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571876"/>
            <a:ext cx="6219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72008"/>
            <a:ext cx="6743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1.5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Maximum degree of a vertex in a random spanning tree in the complete graph is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14686"/>
            <a:ext cx="1524003" cy="57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299" y="3910300"/>
            <a:ext cx="4362461" cy="6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9711" y="4805484"/>
            <a:ext cx="6491313" cy="6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5572140"/>
            <a:ext cx="671517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2857500"/>
            <a:ext cx="7429552" cy="1143000"/>
          </a:xfrm>
        </p:spPr>
        <p:txBody>
          <a:bodyPr>
            <a:normAutofit/>
          </a:bodyPr>
          <a:lstStyle/>
          <a:p>
            <a:r>
              <a:rPr lang="en-US" altLang="zh-TW" sz="4400" dirty="0" smtClean="0"/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Preliminaries 2/4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edge expansion of G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vertex expansion of G</a:t>
            </a:r>
          </a:p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49" y="2924175"/>
            <a:ext cx="3248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988" y="4748229"/>
            <a:ext cx="3248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Preliminaries 3/4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 vertex expansion = 1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2667000" y="4519634"/>
            <a:ext cx="2667000" cy="1447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 flipV="1">
            <a:off x="4343400" y="3681434"/>
            <a:ext cx="990600" cy="2286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3276600" y="3681434"/>
            <a:ext cx="1066800" cy="2286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3276600" y="4519634"/>
            <a:ext cx="2667000" cy="1447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>
            <a:off x="2667000" y="4519634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4343400" y="3105152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 flipV="1">
            <a:off x="2057400" y="4291034"/>
            <a:ext cx="609600" cy="228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2819400" y="5967434"/>
            <a:ext cx="457200" cy="3810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334000" y="5967434"/>
            <a:ext cx="685800" cy="457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5943600" y="4367234"/>
            <a:ext cx="762000" cy="1524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57400" y="3105152"/>
            <a:ext cx="2286000" cy="1143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 flipV="1">
            <a:off x="2057400" y="4291034"/>
            <a:ext cx="762000" cy="2057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2819400" y="6348434"/>
            <a:ext cx="32004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>
            <a:off x="6019800" y="4367234"/>
            <a:ext cx="685800" cy="2057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4343400" y="3105152"/>
            <a:ext cx="2362200" cy="1219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2819400" y="62722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2057400" y="42910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4281486" y="364331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3276600" y="58912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5257800" y="58912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5943600" y="64246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5867400" y="45196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2667000" y="45196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6629400" y="436723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4267200" y="310515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Preliminaries 4/4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family of  graphs is an edge expander if the edge expansion of the family is bounded below by a positive constant</a:t>
            </a:r>
          </a:p>
          <a:p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n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complete graph on n vertices</a:t>
            </a:r>
          </a:p>
          <a:p>
            <a:r>
              <a:rPr lang="en-US" altLang="zh-TW" dirty="0" smtClean="0"/>
              <a:t>For             ,</a:t>
            </a:r>
          </a:p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9402" y="4033845"/>
            <a:ext cx="3924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48" y="4086232"/>
            <a:ext cx="933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557724"/>
            <a:ext cx="1590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1114</TotalTime>
  <Words>2043</Words>
  <Application>Microsoft Office PowerPoint</Application>
  <PresentationFormat>如螢幕大小 (4:3)</PresentationFormat>
  <Paragraphs>504</Paragraphs>
  <Slides>65</Slides>
  <Notes>64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67" baseType="lpstr">
      <vt:lpstr>都會</vt:lpstr>
      <vt:lpstr>Equation</vt:lpstr>
      <vt:lpstr>Expanders via Random Spanning Trees</vt:lpstr>
      <vt:lpstr>Outline</vt:lpstr>
      <vt:lpstr>Introduction 1/3</vt:lpstr>
      <vt:lpstr>Introduction 2/3</vt:lpstr>
      <vt:lpstr>Introduction 3/3</vt:lpstr>
      <vt:lpstr>Preliminaries 1/4</vt:lpstr>
      <vt:lpstr>Preliminaries 2/4</vt:lpstr>
      <vt:lpstr>Preliminaries 3/4</vt:lpstr>
      <vt:lpstr>Preliminaries 4/4</vt:lpstr>
      <vt:lpstr>Uniform random spanning trees 1/6</vt:lpstr>
      <vt:lpstr>Uniform random spanning trees 2/6</vt:lpstr>
      <vt:lpstr>Uniform random spanning trees 3/6</vt:lpstr>
      <vt:lpstr>Uniform random spanning trees 4/6</vt:lpstr>
      <vt:lpstr>Uniform random spanning trees 5/6</vt:lpstr>
      <vt:lpstr>Uniform random spanning trees 6/6</vt:lpstr>
      <vt:lpstr>Expansion when base graph is a complete graph</vt:lpstr>
      <vt:lpstr>Expansion when base graph is a complete graph</vt:lpstr>
      <vt:lpstr>投影片 18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complete graph</vt:lpstr>
      <vt:lpstr>Expansion when base graph is a bounded-degree graph</vt:lpstr>
      <vt:lpstr>Notation</vt:lpstr>
      <vt:lpstr>Proof of Theorem 1.1</vt:lpstr>
      <vt:lpstr>Step 1</vt:lpstr>
      <vt:lpstr>Step 1</vt:lpstr>
      <vt:lpstr>Step 1</vt:lpstr>
      <vt:lpstr>Step 2</vt:lpstr>
      <vt:lpstr>Step 2</vt:lpstr>
      <vt:lpstr>Step 2</vt:lpstr>
      <vt:lpstr>Proof of Theorem 1.2</vt:lpstr>
      <vt:lpstr>Step 1</vt:lpstr>
      <vt:lpstr>Step 1</vt:lpstr>
      <vt:lpstr>Step 1</vt:lpstr>
      <vt:lpstr>Step 1</vt:lpstr>
      <vt:lpstr>Step 1</vt:lpstr>
      <vt:lpstr>Step 1</vt:lpstr>
      <vt:lpstr>Step 2</vt:lpstr>
      <vt:lpstr>Step 2</vt:lpstr>
      <vt:lpstr>Step 2</vt:lpstr>
      <vt:lpstr>Splicers of random graphs</vt:lpstr>
      <vt:lpstr>Step1</vt:lpstr>
      <vt:lpstr>Notation</vt:lpstr>
      <vt:lpstr>Notation</vt:lpstr>
      <vt:lpstr>Process Bp</vt:lpstr>
      <vt:lpstr>Process Bp</vt:lpstr>
      <vt:lpstr>Lemma 7.1</vt:lpstr>
      <vt:lpstr>Lemma 7.2</vt:lpstr>
      <vt:lpstr>Theorem 1.4</vt:lpstr>
      <vt:lpstr>Proof of Theorem 1.4</vt:lpstr>
      <vt:lpstr>Proof of Theorem 1.4</vt:lpstr>
      <vt:lpstr>Theorem 1.5</vt:lpstr>
      <vt:lpstr>Proof of Theorem 1.5</vt:lpstr>
      <vt:lpstr>Proof of Theorem 1.5</vt:lpstr>
      <vt:lpstr>Proof of Theorem 1.5</vt:lpstr>
      <vt:lpstr>Thank you for your attention!</vt:lpstr>
    </vt:vector>
  </TitlesOfParts>
  <Company>ntu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Expanders via Random Spanning Trees</dc:title>
  <dc:creator>lyuu</dc:creator>
  <cp:lastModifiedBy> </cp:lastModifiedBy>
  <cp:revision>86</cp:revision>
  <dcterms:created xsi:type="dcterms:W3CDTF">2009-05-30T08:08:02Z</dcterms:created>
  <dcterms:modified xsi:type="dcterms:W3CDTF">2009-06-01T08:16:25Z</dcterms:modified>
</cp:coreProperties>
</file>