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2"/>
  </p:notesMasterIdLst>
  <p:sldIdLst>
    <p:sldId id="389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269" r:id="rId18"/>
    <p:sldId id="270" r:id="rId19"/>
    <p:sldId id="271" r:id="rId20"/>
    <p:sldId id="365" r:id="rId21"/>
    <p:sldId id="257" r:id="rId22"/>
    <p:sldId id="256" r:id="rId23"/>
    <p:sldId id="264" r:id="rId24"/>
    <p:sldId id="258" r:id="rId25"/>
    <p:sldId id="265" r:id="rId26"/>
    <p:sldId id="259" r:id="rId27"/>
    <p:sldId id="266" r:id="rId28"/>
    <p:sldId id="260" r:id="rId29"/>
    <p:sldId id="261" r:id="rId30"/>
    <p:sldId id="262" r:id="rId31"/>
    <p:sldId id="263" r:id="rId32"/>
    <p:sldId id="267" r:id="rId33"/>
    <p:sldId id="268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84" r:id="rId53"/>
    <p:sldId id="385" r:id="rId54"/>
    <p:sldId id="386" r:id="rId55"/>
    <p:sldId id="387" r:id="rId56"/>
    <p:sldId id="388" r:id="rId57"/>
    <p:sldId id="272" r:id="rId58"/>
    <p:sldId id="273" r:id="rId59"/>
    <p:sldId id="274" r:id="rId60"/>
    <p:sldId id="275" r:id="rId61"/>
    <p:sldId id="276" r:id="rId62"/>
    <p:sldId id="407" r:id="rId63"/>
    <p:sldId id="408" r:id="rId64"/>
    <p:sldId id="409" r:id="rId65"/>
    <p:sldId id="410" r:id="rId66"/>
    <p:sldId id="411" r:id="rId67"/>
    <p:sldId id="412" r:id="rId68"/>
    <p:sldId id="413" r:id="rId69"/>
    <p:sldId id="414" r:id="rId70"/>
    <p:sldId id="415" r:id="rId71"/>
    <p:sldId id="416" r:id="rId72"/>
    <p:sldId id="417" r:id="rId73"/>
    <p:sldId id="418" r:id="rId74"/>
    <p:sldId id="419" r:id="rId75"/>
    <p:sldId id="420" r:id="rId76"/>
    <p:sldId id="423" r:id="rId77"/>
    <p:sldId id="424" r:id="rId78"/>
    <p:sldId id="425" r:id="rId79"/>
    <p:sldId id="427" r:id="rId80"/>
    <p:sldId id="428" r:id="rId81"/>
    <p:sldId id="429" r:id="rId82"/>
    <p:sldId id="430" r:id="rId83"/>
    <p:sldId id="431" r:id="rId84"/>
    <p:sldId id="432" r:id="rId85"/>
    <p:sldId id="433" r:id="rId86"/>
    <p:sldId id="434" r:id="rId87"/>
    <p:sldId id="435" r:id="rId88"/>
    <p:sldId id="436" r:id="rId89"/>
    <p:sldId id="437" r:id="rId90"/>
    <p:sldId id="438" r:id="rId91"/>
    <p:sldId id="439" r:id="rId92"/>
    <p:sldId id="440" r:id="rId93"/>
    <p:sldId id="441" r:id="rId94"/>
    <p:sldId id="442" r:id="rId95"/>
    <p:sldId id="443" r:id="rId96"/>
    <p:sldId id="444" r:id="rId97"/>
    <p:sldId id="445" r:id="rId98"/>
    <p:sldId id="446" r:id="rId99"/>
    <p:sldId id="447" r:id="rId100"/>
    <p:sldId id="448" r:id="rId101"/>
    <p:sldId id="449" r:id="rId102"/>
    <p:sldId id="450" r:id="rId103"/>
    <p:sldId id="451" r:id="rId104"/>
    <p:sldId id="452" r:id="rId105"/>
    <p:sldId id="453" r:id="rId106"/>
    <p:sldId id="454" r:id="rId107"/>
    <p:sldId id="455" r:id="rId108"/>
    <p:sldId id="456" r:id="rId109"/>
    <p:sldId id="457" r:id="rId110"/>
    <p:sldId id="458" r:id="rId1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36.wmf"/><Relationship Id="rId1" Type="http://schemas.openxmlformats.org/officeDocument/2006/relationships/image" Target="../media/image51.wmf"/><Relationship Id="rId4" Type="http://schemas.openxmlformats.org/officeDocument/2006/relationships/image" Target="../media/image4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5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6.wmf"/><Relationship Id="rId1" Type="http://schemas.openxmlformats.org/officeDocument/2006/relationships/image" Target="../media/image62.wmf"/><Relationship Id="rId4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7.wmf"/><Relationship Id="rId4" Type="http://schemas.openxmlformats.org/officeDocument/2006/relationships/image" Target="../media/image7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49.wmf"/><Relationship Id="rId1" Type="http://schemas.openxmlformats.org/officeDocument/2006/relationships/image" Target="../media/image77.wmf"/><Relationship Id="rId4" Type="http://schemas.openxmlformats.org/officeDocument/2006/relationships/image" Target="../media/image79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421EB-A08C-4EC6-AF26-3AA9048C974E}" type="datetimeFigureOut">
              <a:rPr lang="zh-TW" altLang="en-US" smtClean="0"/>
              <a:pPr/>
              <a:t>2009/5/25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BAAAA-6486-4B79-8BAD-05BD86FB13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C625-CFC8-4ED9-8CBB-E134174DE664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C625-CFC8-4ED9-8CBB-E134174DE664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C625-CFC8-4ED9-8CBB-E134174DE664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C625-CFC8-4ED9-8CBB-E134174DE664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C625-CFC8-4ED9-8CBB-E134174DE664}" type="slidenum">
              <a:rPr lang="zh-TW" altLang="en-US" smtClean="0"/>
              <a:pPr/>
              <a:t>74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C625-CFC8-4ED9-8CBB-E134174DE664}" type="slidenum">
              <a:rPr lang="zh-TW" altLang="en-US" smtClean="0"/>
              <a:pPr/>
              <a:t>75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TRANSIMS 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是一套運輸規劃專用的模擬軟體，同時考慮了交通安全、空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氣品質、能源消耗、土地使用計畫等因素，甚至於能在超級電腦上模擬美國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Dallas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市區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平方英哩的交通狀況。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6B75F-993E-4430-A4E9-5AD0D25F2ACC}" type="slidenum">
              <a:rPr lang="zh-TW" altLang="en-US" smtClean="0"/>
              <a:pPr/>
              <a:t>77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C625-CFC8-4ED9-8CBB-E134174DE664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在圖中一個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C625-CFC8-4ED9-8CBB-E134174DE664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C625-CFC8-4ED9-8CBB-E134174DE664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C625-CFC8-4ED9-8CBB-E134174DE664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C625-CFC8-4ED9-8CBB-E134174DE664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黃色的</a:t>
            </a:r>
            <a:r>
              <a:rPr lang="en-US" altLang="zh-TW" dirty="0" smtClean="0"/>
              <a:t>fragment,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藍色的</a:t>
            </a:r>
            <a:r>
              <a:rPr lang="en-US" altLang="zh-TW" baseline="0" dirty="0" smtClean="0"/>
              <a:t>fragment </a:t>
            </a:r>
            <a:endParaRPr lang="en-US" altLang="zh-TW" dirty="0" smtClean="0"/>
          </a:p>
          <a:p>
            <a:r>
              <a:rPr lang="en-US" altLang="zh-TW" dirty="0" smtClean="0"/>
              <a:t>Core: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將藍色</a:t>
            </a:r>
            <a:r>
              <a:rPr lang="en-US" altLang="zh-TW" baseline="0" dirty="0" smtClean="0"/>
              <a:t>fragment </a:t>
            </a:r>
            <a:r>
              <a:rPr lang="zh-TW" altLang="en-US" baseline="0" dirty="0" smtClean="0"/>
              <a:t>連起來的</a:t>
            </a:r>
            <a:r>
              <a:rPr lang="en-US" altLang="zh-TW" baseline="0" dirty="0" smtClean="0"/>
              <a:t>edge</a:t>
            </a:r>
          </a:p>
          <a:p>
            <a:r>
              <a:rPr lang="en-US" altLang="zh-TW" baseline="0" dirty="0" smtClean="0"/>
              <a:t>Edge </a:t>
            </a:r>
            <a:r>
              <a:rPr lang="zh-TW" altLang="en-US" baseline="0" dirty="0" smtClean="0"/>
              <a:t>兩端為指揮中樞，發送</a:t>
            </a:r>
            <a:r>
              <a:rPr lang="en-US" altLang="zh-TW" baseline="0" dirty="0" smtClean="0"/>
              <a:t>initialize message , </a:t>
            </a:r>
            <a:r>
              <a:rPr lang="zh-TW" altLang="en-US" baseline="0" dirty="0" smtClean="0"/>
              <a:t>帶</a:t>
            </a:r>
            <a:r>
              <a:rPr lang="en-US" altLang="zh-TW" baseline="0" dirty="0" smtClean="0"/>
              <a:t>core 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weight </a:t>
            </a:r>
            <a:endParaRPr lang="en-US" altLang="zh-TW" dirty="0" smtClean="0"/>
          </a:p>
          <a:p>
            <a:r>
              <a:rPr lang="zh-TW" altLang="en-US" dirty="0" smtClean="0"/>
              <a:t>對於不知道是否為同一</a:t>
            </a:r>
            <a:r>
              <a:rPr lang="en-US" altLang="zh-TW" dirty="0" smtClean="0"/>
              <a:t>fragment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node, </a:t>
            </a:r>
            <a:r>
              <a:rPr lang="zh-TW" altLang="en-US" baseline="0" dirty="0" smtClean="0"/>
              <a:t>送</a:t>
            </a:r>
            <a:r>
              <a:rPr lang="en-US" altLang="zh-TW" baseline="0" dirty="0" smtClean="0"/>
              <a:t>test message </a:t>
            </a:r>
            <a:r>
              <a:rPr lang="zh-TW" altLang="en-US" baseline="0" dirty="0" smtClean="0"/>
              <a:t>過去</a:t>
            </a:r>
            <a:r>
              <a:rPr lang="en-US" altLang="zh-TW" baseline="0" dirty="0" smtClean="0"/>
              <a:t>: </a:t>
            </a:r>
            <a:r>
              <a:rPr lang="zh-TW" altLang="en-US" dirty="0" smtClean="0"/>
              <a:t>每個</a:t>
            </a:r>
            <a:r>
              <a:rPr lang="en-US" altLang="zh-TW" dirty="0" smtClean="0"/>
              <a:t>n(u)</a:t>
            </a:r>
            <a:r>
              <a:rPr lang="zh-TW" altLang="en-US" dirty="0" smtClean="0"/>
              <a:t>只會被</a:t>
            </a:r>
            <a:r>
              <a:rPr lang="en-US" altLang="zh-TW" dirty="0" smtClean="0"/>
              <a:t>u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問過一次，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C625-CFC8-4ED9-8CBB-E134174DE664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C625-CFC8-4ED9-8CBB-E134174DE664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C625-CFC8-4ED9-8CBB-E134174DE664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5A19-B561-4037-ACD9-D1F57FE83034}" type="datetime1">
              <a:rPr lang="zh-TW" altLang="en-US" smtClean="0"/>
              <a:pPr/>
              <a:t>2009/5/25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3F1-1AA0-4BF0-95EC-D342734F32CD}" type="datetime1">
              <a:rPr lang="zh-TW" altLang="en-US" smtClean="0"/>
              <a:pPr/>
              <a:t>2009/5/25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EBDB-3297-4B52-875A-7A58E57A459A}" type="datetime1">
              <a:rPr lang="zh-TW" altLang="en-US" smtClean="0"/>
              <a:pPr/>
              <a:t>2009/5/25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923A-9D7A-43C9-9213-0D669BFA585A}" type="datetime1">
              <a:rPr lang="zh-TW" altLang="en-US" smtClean="0"/>
              <a:pPr/>
              <a:t>2009/5/25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C340-6F43-4B07-87A8-2DED62D97539}" type="datetime1">
              <a:rPr lang="zh-TW" altLang="en-US" smtClean="0"/>
              <a:pPr/>
              <a:t>2009/5/25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AD1D-69A1-4BFF-9306-B8DE238BC9DA}" type="datetime1">
              <a:rPr lang="zh-TW" altLang="en-US" smtClean="0"/>
              <a:pPr/>
              <a:t>2009/5/25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D81-CB78-41ED-9D97-1EA10B36FA84}" type="datetime1">
              <a:rPr lang="zh-TW" altLang="en-US" smtClean="0"/>
              <a:pPr/>
              <a:t>2009/5/25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64C8-50E5-4C21-9749-DFA5230423DE}" type="datetime1">
              <a:rPr lang="zh-TW" altLang="en-US" smtClean="0"/>
              <a:pPr/>
              <a:t>2009/5/25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63AF-702A-4962-8774-98FB159A3689}" type="datetime1">
              <a:rPr lang="zh-TW" altLang="en-US" smtClean="0"/>
              <a:pPr/>
              <a:t>2009/5/25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D1B7-D9DF-4DAF-BCAD-5526C4EDD77A}" type="datetime1">
              <a:rPr lang="zh-TW" altLang="en-US" smtClean="0"/>
              <a:pPr/>
              <a:t>2009/5/25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8335-E966-494B-A61B-CDD751B045D8}" type="datetime1">
              <a:rPr lang="zh-TW" altLang="en-US" smtClean="0"/>
              <a:pPr/>
              <a:t>2009/5/25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9501B-CEAA-44B5-8A36-C86F989832F2}" type="datetime1">
              <a:rPr lang="zh-TW" altLang="en-US" smtClean="0"/>
              <a:pPr/>
              <a:t>2009/5/25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0.png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6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6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8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Relationship Id="rId9" Type="http://schemas.openxmlformats.org/officeDocument/2006/relationships/oleObject" Target="../embeddings/oleObject99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4.png"/><Relationship Id="rId12" Type="http://schemas.openxmlformats.org/officeDocument/2006/relationships/image" Target="../media/image10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03.png"/><Relationship Id="rId11" Type="http://schemas.openxmlformats.org/officeDocument/2006/relationships/image" Target="../media/image106.png"/><Relationship Id="rId5" Type="http://schemas.openxmlformats.org/officeDocument/2006/relationships/image" Target="../media/image102.png"/><Relationship Id="rId10" Type="http://schemas.openxmlformats.org/officeDocument/2006/relationships/oleObject" Target="../embeddings/oleObject105.bin"/><Relationship Id="rId4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10.png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09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Distributed Algorithms for Constructing Approximate Minimum Spanning Trees in Wireless Sensor Networks</a:t>
            </a:r>
            <a:br>
              <a:rPr lang="en-US" altLang="zh-TW" dirty="0" smtClean="0"/>
            </a:br>
            <a:r>
              <a:rPr lang="en-US" altLang="zh-TW" sz="2900" dirty="0" smtClean="0"/>
              <a:t/>
            </a:r>
            <a:br>
              <a:rPr lang="en-US" altLang="zh-TW" sz="2900" dirty="0" smtClean="0"/>
            </a:br>
            <a:r>
              <a:rPr lang="en-US" altLang="zh-TW" sz="2900" dirty="0" smtClean="0"/>
              <a:t>IEEE Transactions on Parallel and Distributed Systems, vol. 20, no. 1, January 2009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林明志、盧曉珍、楊孟翰</a:t>
            </a:r>
            <a:endParaRPr lang="en-US" altLang="zh-TW" dirty="0" smtClean="0"/>
          </a:p>
          <a:p>
            <a:r>
              <a:rPr lang="zh-TW" altLang="en-US" dirty="0" smtClean="0"/>
              <a:t>簡廷因、陳怡安、孫安承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Weighted MST problem </a:t>
            </a:r>
          </a:p>
          <a:p>
            <a:pPr lvl="1"/>
            <a:r>
              <a:rPr lang="en-US" altLang="zh-TW" dirty="0" smtClean="0"/>
              <a:t>Find a tree T spanning N nodes such that is minimized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Radiation energy </a:t>
            </a:r>
            <a:r>
              <a:rPr lang="en-US" altLang="zh-TW" i="1" dirty="0" smtClean="0"/>
              <a:t>r</a:t>
            </a:r>
            <a:r>
              <a:rPr lang="el-GR" altLang="zh-TW" baseline="30000" dirty="0" smtClean="0"/>
              <a:t>α</a:t>
            </a:r>
            <a:endParaRPr lang="en-US" altLang="zh-TW" baseline="30000" dirty="0" smtClean="0"/>
          </a:p>
          <a:p>
            <a:pPr lvl="1"/>
            <a:r>
              <a:rPr lang="en-US" altLang="zh-TW" dirty="0" smtClean="0"/>
              <a:t>When </a:t>
            </a:r>
            <a:r>
              <a:rPr lang="el-GR" altLang="zh-TW" dirty="0" smtClean="0"/>
              <a:t>α</a:t>
            </a:r>
            <a:r>
              <a:rPr lang="en-US" altLang="zh-TW" dirty="0" smtClean="0"/>
              <a:t> = 1, the traditional</a:t>
            </a:r>
            <a:r>
              <a:rPr lang="zh-TW" altLang="en-US" dirty="0" smtClean="0"/>
              <a:t> </a:t>
            </a:r>
            <a:r>
              <a:rPr lang="en-US" altLang="zh-TW" dirty="0" smtClean="0"/>
              <a:t>MST problem</a:t>
            </a:r>
          </a:p>
          <a:p>
            <a:pPr lvl="1"/>
            <a:r>
              <a:rPr lang="el-GR" altLang="zh-TW" dirty="0" smtClean="0"/>
              <a:t>α </a:t>
            </a:r>
            <a:r>
              <a:rPr lang="en-US" altLang="zh-TW" dirty="0" smtClean="0"/>
              <a:t>is 2 and can range up to 4 in environments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917205" y="2603248"/>
          <a:ext cx="1940547" cy="540000"/>
        </p:xfrm>
        <a:graphic>
          <a:graphicData uri="http://schemas.openxmlformats.org/presentationml/2006/ole">
            <p:oleObj spid="_x0000_s95234" name="Equation" r:id="rId3" imgW="1002960" imgH="279360" progId="Equation.3">
              <p:embed/>
            </p:oleObj>
          </a:graphicData>
        </a:graphic>
      </p:graphicFrame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Dynamic Random-NNT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a node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 is deleted</a:t>
            </a:r>
          </a:p>
          <a:p>
            <a:pPr lvl="1"/>
            <a:r>
              <a:rPr lang="en-US" altLang="zh-TW" i="1" dirty="0"/>
              <a:t>1)</a:t>
            </a:r>
            <a:r>
              <a:rPr lang="en-US" altLang="zh-TW" dirty="0"/>
              <a:t> </a:t>
            </a:r>
            <a:r>
              <a:rPr lang="en-US" altLang="zh-TW" i="1" dirty="0"/>
              <a:t>v sends a message to each u </a:t>
            </a:r>
            <a:r>
              <a:rPr lang="az-Cyrl-AZ" altLang="zh-TW" i="1" dirty="0" smtClean="0"/>
              <a:t>Є</a:t>
            </a:r>
            <a:r>
              <a:rPr lang="en-US" altLang="zh-TW" i="1" dirty="0" smtClean="0"/>
              <a:t> </a:t>
            </a:r>
            <a:r>
              <a:rPr lang="en-US" altLang="zh-TW" i="1" dirty="0"/>
              <a:t>Q(v). Node u, after receiving this message, removes v from L(u).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100</a:t>
            </a:fld>
            <a:endParaRPr lang="zh-TW" alt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Dynamic Random-NNT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If a node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 is deleted</a:t>
            </a:r>
          </a:p>
          <a:p>
            <a:r>
              <a:rPr lang="en-US" altLang="zh-TW" i="1" dirty="0"/>
              <a:t>2)</a:t>
            </a:r>
            <a:r>
              <a:rPr lang="en-US" altLang="zh-TW" dirty="0"/>
              <a:t> </a:t>
            </a:r>
            <a:r>
              <a:rPr lang="en-US" altLang="zh-TW" i="1" dirty="0"/>
              <a:t>v also sends a message to each u </a:t>
            </a:r>
            <a:r>
              <a:rPr lang="az-Cyrl-AZ" altLang="zh-TW" i="1" dirty="0" smtClean="0"/>
              <a:t>Є</a:t>
            </a:r>
            <a:r>
              <a:rPr lang="en-US" altLang="zh-TW" i="1" dirty="0" smtClean="0"/>
              <a:t> </a:t>
            </a:r>
            <a:r>
              <a:rPr lang="en-US" altLang="zh-TW" i="1" dirty="0"/>
              <a:t>L(v). Node u, upon receipt of this message, removes v from Q(u</a:t>
            </a:r>
            <a:r>
              <a:rPr lang="en-US" altLang="zh-TW" i="1" dirty="0" smtClean="0"/>
              <a:t>). </a:t>
            </a:r>
            <a:r>
              <a:rPr lang="en-US" altLang="zh-TW" dirty="0" smtClean="0"/>
              <a:t>If </a:t>
            </a:r>
            <a:r>
              <a:rPr lang="en-US" altLang="zh-TW" i="1" dirty="0" err="1"/>
              <a:t>nnt</a:t>
            </a:r>
            <a:r>
              <a:rPr lang="en-US" altLang="zh-TW" i="1" dirty="0"/>
              <a:t>(u) = v, u checks the neighbors v</a:t>
            </a:r>
            <a:r>
              <a:rPr lang="en-US" altLang="zh-TW" sz="1800" i="1" dirty="0"/>
              <a:t>i </a:t>
            </a:r>
            <a:r>
              <a:rPr lang="en-US" altLang="zh-TW" i="1" dirty="0"/>
              <a:t>beginning from distance </a:t>
            </a:r>
            <a:r>
              <a:rPr lang="en-US" altLang="zh-TW" i="1" dirty="0" smtClean="0"/>
              <a:t>d(u, </a:t>
            </a:r>
            <a:r>
              <a:rPr lang="en-US" altLang="zh-TW" i="1" dirty="0"/>
              <a:t>v) onward until it finds the </a:t>
            </a:r>
            <a:r>
              <a:rPr lang="en-US" altLang="zh-TW" i="1" dirty="0" smtClean="0"/>
              <a:t>new </a:t>
            </a:r>
            <a:r>
              <a:rPr lang="en-US" altLang="zh-TW" dirty="0" smtClean="0"/>
              <a:t>nearest </a:t>
            </a:r>
            <a:r>
              <a:rPr lang="en-US" altLang="zh-TW" dirty="0"/>
              <a:t>node of higher rank, adds each such </a:t>
            </a:r>
            <a:r>
              <a:rPr lang="en-US" altLang="zh-TW" i="1" dirty="0"/>
              <a:t>v</a:t>
            </a:r>
            <a:r>
              <a:rPr lang="en-US" altLang="zh-TW" sz="1800" i="1" dirty="0"/>
              <a:t>i </a:t>
            </a:r>
            <a:r>
              <a:rPr lang="en-US" altLang="zh-TW" sz="1800" i="1" dirty="0" smtClean="0"/>
              <a:t> </a:t>
            </a:r>
            <a:r>
              <a:rPr lang="en-US" altLang="zh-TW" i="1" dirty="0" smtClean="0"/>
              <a:t>in Q(u), </a:t>
            </a:r>
            <a:r>
              <a:rPr lang="en-US" altLang="zh-TW" i="1" dirty="0"/>
              <a:t>and sends a message to v</a:t>
            </a:r>
            <a:r>
              <a:rPr lang="en-US" altLang="zh-TW" sz="1800" i="1" dirty="0"/>
              <a:t>i </a:t>
            </a:r>
            <a:r>
              <a:rPr lang="en-US" altLang="zh-TW" sz="1800" i="1" dirty="0" smtClean="0"/>
              <a:t> </a:t>
            </a:r>
            <a:r>
              <a:rPr lang="en-US" altLang="zh-TW" i="1" dirty="0" smtClean="0"/>
              <a:t>to </a:t>
            </a:r>
            <a:r>
              <a:rPr lang="en-US" altLang="zh-TW" i="1" dirty="0"/>
              <a:t>add u in L(v</a:t>
            </a:r>
            <a:r>
              <a:rPr lang="en-US" altLang="zh-TW" sz="1800" i="1" dirty="0"/>
              <a:t>i</a:t>
            </a:r>
            <a:r>
              <a:rPr lang="en-US" altLang="zh-TW" i="1" dirty="0"/>
              <a:t>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101</a:t>
            </a:fld>
            <a:endParaRPr lang="zh-TW" alt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Measurement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smtClean="0"/>
              <a:t>Lemma 13</a:t>
            </a:r>
          </a:p>
          <a:p>
            <a:pPr lvl="1"/>
            <a:r>
              <a:rPr lang="en-US" altLang="zh-TW" dirty="0" smtClean="0"/>
              <a:t>For any sequence of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node insertions and deletions,  the total charge on any node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is </a:t>
            </a:r>
            <a:r>
              <a:rPr lang="en-US" altLang="zh-TW" i="1" dirty="0" smtClean="0"/>
              <a:t>O(</a:t>
            </a:r>
            <a:r>
              <a:rPr lang="en-US" altLang="zh-TW" i="1" dirty="0" err="1" smtClean="0"/>
              <a:t>ln</a:t>
            </a:r>
            <a:r>
              <a:rPr lang="en-US" altLang="zh-TW" i="1" dirty="0" smtClean="0"/>
              <a:t> n)</a:t>
            </a:r>
            <a:r>
              <a:rPr lang="en-US" altLang="zh-TW" dirty="0" smtClean="0"/>
              <a:t> WHP.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smtClean="0"/>
              <a:t>1 charge = 1 cover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102</a:t>
            </a:fld>
            <a:endParaRPr lang="zh-TW" alt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  of   Lemma 13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Consider any point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,  and partition the 2</a:t>
            </a:r>
            <a:r>
              <a:rPr lang="el-GR" altLang="zh-TW" dirty="0" smtClean="0"/>
              <a:t>π</a:t>
            </a:r>
            <a:r>
              <a:rPr lang="en-US" altLang="zh-TW" dirty="0" smtClean="0"/>
              <a:t> angle around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into 6 cones,  each of angle </a:t>
            </a:r>
            <a:r>
              <a:rPr lang="el-GR" altLang="zh-TW" dirty="0" smtClean="0"/>
              <a:t>π</a:t>
            </a:r>
            <a:r>
              <a:rPr lang="en-US" altLang="zh-TW" dirty="0" smtClean="0"/>
              <a:t>/3.</a:t>
            </a:r>
          </a:p>
          <a:p>
            <a:r>
              <a:rPr lang="en-US" altLang="zh-TW" dirty="0" smtClean="0"/>
              <a:t>Order the points in the cone as </a:t>
            </a:r>
            <a:r>
              <a:rPr lang="en-US" altLang="zh-TW" i="1" dirty="0" smtClean="0"/>
              <a:t>v</a:t>
            </a:r>
            <a:r>
              <a:rPr lang="en-US" altLang="zh-TW" i="1" baseline="-25000" dirty="0" smtClean="0"/>
              <a:t>1</a:t>
            </a:r>
            <a:r>
              <a:rPr lang="en-US" altLang="zh-TW" i="1" dirty="0" smtClean="0"/>
              <a:t>, v</a:t>
            </a:r>
            <a:r>
              <a:rPr lang="en-US" altLang="zh-TW" i="1" baseline="-25000" dirty="0" smtClean="0"/>
              <a:t>2</a:t>
            </a:r>
            <a:r>
              <a:rPr lang="en-US" altLang="zh-TW" i="1" dirty="0" smtClean="0"/>
              <a:t>, …., </a:t>
            </a:r>
            <a:r>
              <a:rPr lang="en-US" altLang="zh-TW" dirty="0" smtClean="0"/>
              <a:t>based on increasing distance from</a:t>
            </a:r>
            <a:r>
              <a:rPr lang="en-US" altLang="zh-TW" i="1" dirty="0" smtClean="0"/>
              <a:t> u.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191000"/>
            <a:ext cx="4191000" cy="196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103</a:t>
            </a:fld>
            <a:endParaRPr lang="zh-TW" alt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  of   Lemma 13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Node </a:t>
            </a:r>
            <a:r>
              <a:rPr lang="en-US" altLang="zh-TW" i="1" dirty="0" smtClean="0"/>
              <a:t>v</a:t>
            </a:r>
            <a:r>
              <a:rPr lang="en-US" altLang="zh-TW" i="1" baseline="-25000" dirty="0" smtClean="0"/>
              <a:t>i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places a charge on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only if</a:t>
            </a:r>
          </a:p>
          <a:p>
            <a:pPr lvl="1"/>
            <a:r>
              <a:rPr lang="en-US" altLang="zh-TW" i="1" dirty="0" smtClean="0"/>
              <a:t>rank(v</a:t>
            </a:r>
            <a:r>
              <a:rPr lang="en-US" altLang="zh-TW" i="1" baseline="-25000" dirty="0" smtClean="0"/>
              <a:t>i</a:t>
            </a:r>
            <a:r>
              <a:rPr lang="en-US" altLang="zh-TW" i="1" dirty="0" smtClean="0"/>
              <a:t>) &gt; rank(</a:t>
            </a:r>
            <a:r>
              <a:rPr lang="en-US" altLang="zh-TW" i="1" dirty="0" err="1" smtClean="0"/>
              <a:t>v</a:t>
            </a:r>
            <a:r>
              <a:rPr lang="en-US" altLang="zh-TW" i="1" baseline="-25000" dirty="0" err="1" smtClean="0"/>
              <a:t>j</a:t>
            </a:r>
            <a:r>
              <a:rPr lang="en-US" altLang="zh-TW" i="1" dirty="0" smtClean="0"/>
              <a:t>),  </a:t>
            </a:r>
            <a:r>
              <a:rPr lang="en-US" altLang="zh-TW" dirty="0" smtClean="0"/>
              <a:t>for all  </a:t>
            </a:r>
            <a:r>
              <a:rPr lang="en-US" altLang="zh-TW" i="1" dirty="0" smtClean="0"/>
              <a:t>1 ≤ j &lt; </a:t>
            </a:r>
            <a:r>
              <a:rPr lang="en-US" altLang="zh-TW" i="1" dirty="0" err="1" smtClean="0"/>
              <a:t>i</a:t>
            </a:r>
            <a:r>
              <a:rPr lang="en-US" altLang="zh-TW" dirty="0" smtClean="0"/>
              <a:t>.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P</a:t>
            </a:r>
            <a:r>
              <a:rPr lang="en-US" altLang="zh-TW" dirty="0" smtClean="0"/>
              <a:t>robability = </a:t>
            </a:r>
            <a:r>
              <a:rPr lang="en-US" altLang="zh-TW" i="1" dirty="0" smtClean="0"/>
              <a:t>1 / </a:t>
            </a:r>
            <a:r>
              <a:rPr lang="en-US" altLang="zh-TW" i="1" dirty="0" err="1" smtClean="0"/>
              <a:t>i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 smtClean="0"/>
              <a:t>Total expected charge </a:t>
            </a:r>
            <a:br>
              <a:rPr lang="en-US" altLang="zh-TW" dirty="0" smtClean="0"/>
            </a:br>
            <a:r>
              <a:rPr lang="en-US" altLang="zh-TW" dirty="0" smtClean="0"/>
              <a:t>=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4953000"/>
            <a:ext cx="310557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104</a:t>
            </a:fld>
            <a:endParaRPr lang="zh-TW" alt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Measurement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smtClean="0"/>
              <a:t>Corollary 15</a:t>
            </a:r>
          </a:p>
          <a:p>
            <a:pPr lvl="1"/>
            <a:r>
              <a:rPr lang="en-US" altLang="zh-TW" dirty="0" smtClean="0"/>
              <a:t>Degree of any node </a:t>
            </a:r>
            <a:r>
              <a:rPr lang="en-US" altLang="zh-TW" i="1" dirty="0" smtClean="0"/>
              <a:t>v </a:t>
            </a:r>
            <a:r>
              <a:rPr lang="en-US" altLang="zh-TW" dirty="0" smtClean="0"/>
              <a:t>in the NNT is </a:t>
            </a:r>
            <a:r>
              <a:rPr lang="en-US" altLang="zh-TW" i="1" dirty="0" smtClean="0"/>
              <a:t>O(</a:t>
            </a:r>
            <a:r>
              <a:rPr lang="en-US" altLang="zh-TW" i="1" dirty="0" err="1" smtClean="0"/>
              <a:t>ln</a:t>
            </a:r>
            <a:r>
              <a:rPr lang="en-US" altLang="zh-TW" i="1" dirty="0" smtClean="0"/>
              <a:t> n) </a:t>
            </a:r>
            <a:r>
              <a:rPr lang="en-US" altLang="zh-TW" dirty="0" smtClean="0"/>
              <a:t>W.H.P.</a:t>
            </a:r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i="1" dirty="0" smtClean="0"/>
              <a:t>Proof</a:t>
            </a:r>
          </a:p>
          <a:p>
            <a:pPr lvl="1"/>
            <a:r>
              <a:rPr lang="en-US" altLang="zh-TW" dirty="0" smtClean="0"/>
              <a:t>The degree of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 is at most the charge on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Proved by lemma 13.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105</a:t>
            </a:fld>
            <a:endParaRPr lang="zh-TW" alt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Measurement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smtClean="0"/>
              <a:t>Theorem 16</a:t>
            </a:r>
          </a:p>
          <a:p>
            <a:pPr lvl="1"/>
            <a:r>
              <a:rPr lang="en-US" altLang="zh-TW" dirty="0" smtClean="0"/>
              <a:t>For any sequence of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node insertions and deletions,  the number of rearrangements per insertion or deletion is </a:t>
            </a:r>
            <a:r>
              <a:rPr lang="en-US" altLang="zh-TW" i="1" dirty="0" smtClean="0"/>
              <a:t>O(</a:t>
            </a:r>
            <a:r>
              <a:rPr lang="en-US" altLang="zh-TW" i="1" dirty="0" err="1" smtClean="0"/>
              <a:t>ln</a:t>
            </a:r>
            <a:r>
              <a:rPr lang="en-US" altLang="zh-TW" i="1" dirty="0" smtClean="0"/>
              <a:t> n) </a:t>
            </a:r>
            <a:r>
              <a:rPr lang="en-US" altLang="zh-TW" dirty="0" smtClean="0"/>
              <a:t>WHP.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106</a:t>
            </a:fld>
            <a:endParaRPr lang="zh-TW" alt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  of   Theorem 16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When </a:t>
            </a:r>
            <a:r>
              <a:rPr lang="en-US" altLang="zh-TW" i="1" dirty="0" smtClean="0"/>
              <a:t>v </a:t>
            </a:r>
            <a:r>
              <a:rPr lang="en-US" altLang="zh-TW" dirty="0" smtClean="0"/>
              <a:t>is added</a:t>
            </a:r>
          </a:p>
          <a:p>
            <a:pPr lvl="1"/>
            <a:r>
              <a:rPr lang="en-US" altLang="zh-TW" dirty="0" smtClean="0"/>
              <a:t>Only the nodes </a:t>
            </a:r>
            <a:r>
              <a:rPr lang="en-US" altLang="zh-TW" i="1" dirty="0" smtClean="0"/>
              <a:t>u </a:t>
            </a:r>
            <a:r>
              <a:rPr lang="az-Cyrl-AZ" altLang="zh-TW" dirty="0" smtClean="0"/>
              <a:t>Є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L(v) </a:t>
            </a:r>
            <a:r>
              <a:rPr lang="en-US" altLang="zh-TW" dirty="0" smtClean="0"/>
              <a:t> may need to change its connection.</a:t>
            </a:r>
          </a:p>
          <a:p>
            <a:pPr lvl="1"/>
            <a:r>
              <a:rPr lang="en-US" altLang="zh-TW" dirty="0" smtClean="0"/>
              <a:t>2|</a:t>
            </a:r>
            <a:r>
              <a:rPr lang="en-US" altLang="zh-TW" i="1" dirty="0" smtClean="0"/>
              <a:t>L(v)</a:t>
            </a:r>
            <a:r>
              <a:rPr lang="en-US" altLang="zh-TW" dirty="0" smtClean="0"/>
              <a:t>| = </a:t>
            </a:r>
            <a:r>
              <a:rPr lang="en-US" altLang="zh-TW" i="1" dirty="0" smtClean="0"/>
              <a:t>O(</a:t>
            </a:r>
            <a:r>
              <a:rPr lang="en-US" altLang="zh-TW" i="1" dirty="0" err="1" smtClean="0"/>
              <a:t>ln</a:t>
            </a:r>
            <a:r>
              <a:rPr lang="en-US" altLang="zh-TW" i="1" dirty="0" smtClean="0"/>
              <a:t> n)</a:t>
            </a:r>
            <a:r>
              <a:rPr lang="en-US" altLang="zh-TW" dirty="0" smtClean="0"/>
              <a:t> W.H.P.  ( Lemma 13 )</a:t>
            </a:r>
          </a:p>
          <a:p>
            <a:r>
              <a:rPr lang="en-US" altLang="zh-TW" dirty="0" smtClean="0"/>
              <a:t>When </a:t>
            </a:r>
            <a:r>
              <a:rPr lang="en-US" altLang="zh-TW" i="1" dirty="0" smtClean="0"/>
              <a:t>v </a:t>
            </a:r>
            <a:r>
              <a:rPr lang="en-US" altLang="zh-TW" dirty="0" smtClean="0"/>
              <a:t>is deleted</a:t>
            </a:r>
          </a:p>
          <a:p>
            <a:pPr lvl="1"/>
            <a:r>
              <a:rPr lang="en-US" altLang="zh-TW" dirty="0" smtClean="0"/>
              <a:t>Only the nodes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such that </a:t>
            </a:r>
            <a:r>
              <a:rPr lang="en-US" altLang="zh-TW" i="1" dirty="0" err="1" smtClean="0"/>
              <a:t>nnt</a:t>
            </a:r>
            <a:r>
              <a:rPr lang="en-US" altLang="zh-TW" i="1" dirty="0" smtClean="0"/>
              <a:t>(u) = v </a:t>
            </a:r>
            <a:r>
              <a:rPr lang="en-US" altLang="zh-TW" dirty="0" smtClean="0"/>
              <a:t>need to find a new parent to connect to.</a:t>
            </a:r>
          </a:p>
          <a:p>
            <a:pPr lvl="1"/>
            <a:r>
              <a:rPr lang="en-US" altLang="zh-TW" dirty="0" smtClean="0"/>
              <a:t>Deletion of </a:t>
            </a:r>
            <a:r>
              <a:rPr lang="en-US" altLang="zh-TW" i="1" dirty="0" smtClean="0"/>
              <a:t>D(v) </a:t>
            </a:r>
            <a:r>
              <a:rPr lang="en-US" altLang="zh-TW" dirty="0" smtClean="0"/>
              <a:t>edges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and addition of </a:t>
            </a:r>
            <a:r>
              <a:rPr lang="en-US" altLang="zh-TW" i="1" dirty="0" smtClean="0"/>
              <a:t>D(v) – 1 </a:t>
            </a:r>
            <a:r>
              <a:rPr lang="en-US" altLang="zh-TW" dirty="0" smtClean="0"/>
              <a:t>new edges.</a:t>
            </a:r>
          </a:p>
          <a:p>
            <a:pPr lvl="1"/>
            <a:r>
              <a:rPr lang="en-US" altLang="zh-TW" dirty="0" smtClean="0"/>
              <a:t>2</a:t>
            </a:r>
            <a:r>
              <a:rPr lang="en-US" altLang="zh-TW" i="1" dirty="0" smtClean="0"/>
              <a:t>D(v) – 1 </a:t>
            </a:r>
            <a:r>
              <a:rPr lang="en-US" altLang="zh-TW" dirty="0" smtClean="0"/>
              <a:t>= </a:t>
            </a:r>
            <a:r>
              <a:rPr lang="en-US" altLang="zh-TW" i="1" dirty="0" smtClean="0"/>
              <a:t>O(</a:t>
            </a:r>
            <a:r>
              <a:rPr lang="en-US" altLang="zh-TW" i="1" dirty="0" err="1" smtClean="0"/>
              <a:t>ln</a:t>
            </a:r>
            <a:r>
              <a:rPr lang="en-US" altLang="zh-TW" i="1" dirty="0" smtClean="0"/>
              <a:t> n) </a:t>
            </a:r>
            <a:r>
              <a:rPr lang="en-US" altLang="zh-TW" dirty="0" smtClean="0"/>
              <a:t>W.H.P.  ( Corollary 15 )</a:t>
            </a:r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107</a:t>
            </a:fld>
            <a:endParaRPr lang="zh-TW" alt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Concluding Remarks and Future Work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D97725004 </a:t>
            </a:r>
            <a:r>
              <a:rPr lang="zh-TW" altLang="en-US" dirty="0" smtClean="0"/>
              <a:t>林明志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108</a:t>
            </a:fld>
            <a:endParaRPr lang="zh-TW" alt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Concluding Remarks and Future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NNT is a simple and local scheme for constructing and maintaining low-cost trees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Future Work</a:t>
            </a:r>
          </a:p>
          <a:p>
            <a:pPr lvl="1"/>
            <a:r>
              <a:rPr lang="en-US" altLang="zh-TW" dirty="0" smtClean="0"/>
              <a:t>For arbitrary point distributions</a:t>
            </a:r>
          </a:p>
          <a:p>
            <a:pPr lvl="1"/>
            <a:r>
              <a:rPr lang="en-US" altLang="zh-TW" dirty="0" smtClean="0"/>
              <a:t>Tradeoff between the amount of local information and the quality of the tree</a:t>
            </a:r>
          </a:p>
          <a:p>
            <a:pPr lvl="1"/>
            <a:r>
              <a:rPr lang="en-US" altLang="zh-TW" dirty="0" smtClean="0"/>
              <a:t>Tighter bound for quality of UDG-NNT</a:t>
            </a:r>
          </a:p>
          <a:p>
            <a:pPr lvl="1"/>
            <a:r>
              <a:rPr lang="en-US" altLang="zh-TW" dirty="0" smtClean="0"/>
              <a:t>Determine whether it is possible to design a distributed exact MST algorithm with better work complexity than GHS  and obtain a lower bound on work complexity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Definition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Cost (quality)</a:t>
            </a:r>
          </a:p>
          <a:p>
            <a:pPr lvl="1"/>
            <a:r>
              <a:rPr lang="en-US" altLang="zh-TW" dirty="0" smtClean="0"/>
              <a:t> </a:t>
            </a:r>
          </a:p>
          <a:p>
            <a:pPr lvl="1"/>
            <a:r>
              <a:rPr lang="en-US" altLang="zh-TW" i="1" dirty="0" smtClean="0"/>
              <a:t>e</a:t>
            </a:r>
            <a:r>
              <a:rPr lang="en-US" altLang="zh-TW" dirty="0" smtClean="0"/>
              <a:t>: an edge of </a:t>
            </a:r>
            <a:r>
              <a:rPr lang="en-US" altLang="zh-TW" i="1" dirty="0" smtClean="0"/>
              <a:t>T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Work</a:t>
            </a:r>
          </a:p>
          <a:p>
            <a:pPr lvl="1"/>
            <a:r>
              <a:rPr lang="en-US" altLang="zh-TW" dirty="0" smtClean="0"/>
              <a:t> </a:t>
            </a:r>
          </a:p>
          <a:p>
            <a:pPr lvl="1"/>
            <a:r>
              <a:rPr lang="en-US" altLang="zh-TW" i="1" dirty="0" smtClean="0"/>
              <a:t>r</a:t>
            </a:r>
            <a:r>
              <a:rPr lang="en-US" altLang="zh-TW" dirty="0" smtClean="0"/>
              <a:t>: transmission distance for message </a:t>
            </a:r>
            <a:r>
              <a:rPr lang="en-US" altLang="zh-TW" i="1" dirty="0" err="1" smtClean="0"/>
              <a:t>i</a:t>
            </a:r>
            <a:endParaRPr lang="en-US" altLang="zh-TW" i="1" dirty="0" smtClean="0"/>
          </a:p>
          <a:p>
            <a:pPr lvl="1"/>
            <a:r>
              <a:rPr lang="en-US" altLang="zh-TW" i="1" dirty="0" smtClean="0"/>
              <a:t>M</a:t>
            </a:r>
            <a:r>
              <a:rPr lang="en-US" altLang="zh-TW" dirty="0" smtClean="0"/>
              <a:t>: number of messages exchanged by the nodes</a:t>
            </a: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96258" name="Equation" r:id="rId3" imgW="114120" imgH="21564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258558" y="4357694"/>
          <a:ext cx="1384616" cy="540000"/>
        </p:xfrm>
        <a:graphic>
          <a:graphicData uri="http://schemas.openxmlformats.org/presentationml/2006/ole">
            <p:oleObj spid="_x0000_s96259" name="方程式" r:id="rId4" imgW="749160" imgH="291960" progId="Equation.3">
              <p:embed/>
            </p:oleObj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285852" y="2214554"/>
          <a:ext cx="4397146" cy="540000"/>
        </p:xfrm>
        <a:graphic>
          <a:graphicData uri="http://schemas.openxmlformats.org/presentationml/2006/ole">
            <p:oleObj spid="_x0000_s96260" name="Equation" r:id="rId5" imgW="227304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Thank you for your attention!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110</a:t>
            </a:fld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Network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Wireless network composed of n nodes distributed uniformly at random in a unit square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Local broadcasting,</a:t>
            </a:r>
          </a:p>
          <a:p>
            <a:pPr>
              <a:buNone/>
            </a:pPr>
            <a:r>
              <a:rPr lang="en-US" altLang="zh-TW" dirty="0" smtClean="0"/>
              <a:t>	d(u, v)≦R</a:t>
            </a:r>
          </a:p>
          <a:p>
            <a:pPr lvl="1"/>
            <a:r>
              <a:rPr lang="en-US" altLang="zh-TW" dirty="0" smtClean="0"/>
              <a:t>Complete graph model</a:t>
            </a:r>
          </a:p>
          <a:p>
            <a:pPr lvl="1"/>
            <a:r>
              <a:rPr lang="en-US" altLang="zh-TW" dirty="0" smtClean="0"/>
              <a:t>UDG, </a:t>
            </a:r>
            <a:r>
              <a:rPr lang="en-US" altLang="zh-TW" dirty="0" err="1" smtClean="0"/>
              <a:t>multihop</a:t>
            </a:r>
            <a:r>
              <a:rPr lang="en-US" altLang="zh-TW" dirty="0" smtClean="0"/>
              <a:t> setting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To have a connected graph, WHP (                       )</a:t>
            </a:r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857224" y="5852272"/>
          <a:ext cx="1377113" cy="720000"/>
        </p:xfrm>
        <a:graphic>
          <a:graphicData uri="http://schemas.openxmlformats.org/presentationml/2006/ole">
            <p:oleObj spid="_x0000_s97282" name="Equation" r:id="rId3" imgW="850680" imgH="444240" progId="Equation.3">
              <p:embed/>
            </p:oleObj>
          </a:graphicData>
        </a:graphic>
      </p:graphicFrame>
      <p:pic>
        <p:nvPicPr>
          <p:cNvPr id="3076" name="Picture 4" descr="http://www.johndcook.com/quasiplo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285860"/>
            <a:ext cx="3429000" cy="3381375"/>
          </a:xfrm>
          <a:prstGeom prst="rect">
            <a:avLst/>
          </a:prstGeom>
          <a:noFill/>
        </p:spPr>
      </p:pic>
      <p:grpSp>
        <p:nvGrpSpPr>
          <p:cNvPr id="4" name="群組 14"/>
          <p:cNvGrpSpPr/>
          <p:nvPr/>
        </p:nvGrpSpPr>
        <p:grpSpPr>
          <a:xfrm>
            <a:off x="4775074" y="4989396"/>
            <a:ext cx="1440000" cy="1440000"/>
            <a:chOff x="4429124" y="5000636"/>
            <a:chExt cx="1440000" cy="1440000"/>
          </a:xfrm>
        </p:grpSpPr>
        <p:sp>
          <p:nvSpPr>
            <p:cNvPr id="7" name="橢圓 6"/>
            <p:cNvSpPr/>
            <p:nvPr/>
          </p:nvSpPr>
          <p:spPr>
            <a:xfrm>
              <a:off x="4429124" y="5000636"/>
              <a:ext cx="1440000" cy="14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‧</a:t>
              </a:r>
              <a:r>
                <a:rPr lang="en-US" altLang="zh-TW" dirty="0" smtClean="0"/>
                <a:t>v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zh-TW" dirty="0" smtClean="0"/>
                <a:t>            R</a:t>
              </a:r>
            </a:p>
            <a:p>
              <a:pPr algn="ctr"/>
              <a:r>
                <a:rPr lang="en-US" altLang="zh-TW" dirty="0" smtClean="0"/>
                <a:t>u</a:t>
              </a:r>
            </a:p>
            <a:p>
              <a:pPr algn="ctr"/>
              <a:endParaRPr lang="en-US" altLang="zh-TW" dirty="0" smtClean="0"/>
            </a:p>
          </p:txBody>
        </p:sp>
        <p:cxnSp>
          <p:nvCxnSpPr>
            <p:cNvPr id="9" name="直線接點 8"/>
            <p:cNvCxnSpPr>
              <a:endCxn id="7" idx="7"/>
            </p:cNvCxnSpPr>
            <p:nvPr/>
          </p:nvCxnSpPr>
          <p:spPr>
            <a:xfrm flipV="1">
              <a:off x="5143504" y="5211519"/>
              <a:ext cx="514737" cy="503497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620961" y="5507055"/>
          <a:ext cx="1736725" cy="422275"/>
        </p:xfrm>
        <a:graphic>
          <a:graphicData uri="http://schemas.openxmlformats.org/presentationml/2006/ole">
            <p:oleObj spid="_x0000_s97283" name="Equation" r:id="rId5" imgW="9396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Contributions and Results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Random-NNT</a:t>
            </a:r>
          </a:p>
          <a:p>
            <a:pPr lvl="1"/>
            <a:r>
              <a:rPr lang="en-US" altLang="zh-TW" dirty="0" smtClean="0"/>
              <a:t>Ranks are chosen randomly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Coordinate-NNT</a:t>
            </a:r>
          </a:p>
          <a:p>
            <a:pPr lvl="1"/>
            <a:r>
              <a:rPr lang="en-US" altLang="zh-TW" dirty="0" smtClean="0"/>
              <a:t>Ranks are based on coordinates of the nodes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UDG-NNT</a:t>
            </a:r>
          </a:p>
          <a:p>
            <a:pPr lvl="1"/>
            <a:r>
              <a:rPr lang="en-US" altLang="zh-TW" dirty="0" err="1" smtClean="0"/>
              <a:t>Multihop</a:t>
            </a:r>
            <a:r>
              <a:rPr lang="en-US" altLang="zh-TW" dirty="0" smtClean="0"/>
              <a:t> wireless networks modeled by a UDG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Contributions and Results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The tree produced by the NNT has low cost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NNT can be used to design a simple dynamic algorithm for maintaining a low-cost spanning tree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time, message, and work complexities of the NNT algorithms are close to the optimal in several settings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Performance of NNT and GHS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Quality bounds</a:t>
            </a:r>
          </a:p>
          <a:p>
            <a:pPr lvl="1"/>
            <a:r>
              <a:rPr lang="en-US" altLang="zh-TW" dirty="0" smtClean="0"/>
              <a:t>Co-NNT is better than Random-NNT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Message, time, and work complexity</a:t>
            </a:r>
          </a:p>
          <a:p>
            <a:pPr lvl="1"/>
            <a:r>
              <a:rPr lang="en-US" altLang="zh-TW" dirty="0" smtClean="0"/>
              <a:t>NNT have lower message, time, and work complexity compared to the message-optimal GHS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636"/>
            <a:ext cx="8229600" cy="142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Performance of NNT and GHS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Simulation results</a:t>
            </a:r>
          </a:p>
          <a:p>
            <a:pPr lvl="1"/>
            <a:r>
              <a:rPr lang="en-US" altLang="zh-TW" dirty="0" smtClean="0"/>
              <a:t>Work and messages for NNT are significantly smaller than for GHS</a:t>
            </a:r>
          </a:p>
          <a:p>
            <a:pPr lvl="1"/>
            <a:r>
              <a:rPr lang="en-US" altLang="zh-TW" dirty="0" smtClean="0"/>
              <a:t>Quality of the NNT trees is very close to MST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Maintaining a low-cost tree dynamically</a:t>
            </a:r>
          </a:p>
          <a:p>
            <a:pPr lvl="1"/>
            <a:r>
              <a:rPr lang="en-US" altLang="zh-TW" dirty="0" smtClean="0"/>
              <a:t>The expected number of rearrangements (nodes whose outgoing edge must change) is O(</a:t>
            </a:r>
            <a:r>
              <a:rPr lang="en-US" altLang="zh-TW" dirty="0" err="1" smtClean="0"/>
              <a:t>ln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A local distributed algorithm for construction of approximate MST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F95942045 </a:t>
            </a:r>
            <a:r>
              <a:rPr lang="zh-TW" altLang="en-US" dirty="0" smtClean="0"/>
              <a:t>盧曉珍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The NNT algorithm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14480" y="1071546"/>
            <a:ext cx="6186502" cy="5572164"/>
          </a:xfrm>
        </p:spPr>
        <p:txBody>
          <a:bodyPr>
            <a:noAutofit/>
          </a:bodyPr>
          <a:lstStyle/>
          <a:p>
            <a:r>
              <a:rPr lang="en-US" altLang="zh-TW" sz="2300" dirty="0" smtClean="0"/>
              <a:t>ID</a:t>
            </a:r>
            <a:r>
              <a:rPr lang="zh-TW" altLang="en-US" sz="2300" dirty="0" smtClean="0"/>
              <a:t> </a:t>
            </a:r>
            <a:r>
              <a:rPr lang="en-US" altLang="zh-TW" sz="2300" dirty="0" smtClean="0"/>
              <a:t>and Rank</a:t>
            </a:r>
          </a:p>
          <a:p>
            <a:pPr>
              <a:buNone/>
            </a:pPr>
            <a:r>
              <a:rPr lang="en-US" altLang="zh-TW" sz="2300" dirty="0" smtClean="0"/>
              <a:t> </a:t>
            </a:r>
          </a:p>
          <a:p>
            <a:endParaRPr lang="en-US" altLang="zh-TW" sz="2300" dirty="0" smtClean="0"/>
          </a:p>
          <a:p>
            <a:endParaRPr lang="en-US" altLang="zh-TW" sz="2300" dirty="0" smtClean="0"/>
          </a:p>
          <a:p>
            <a:endParaRPr lang="en-US" altLang="zh-TW" sz="2300" dirty="0" smtClean="0"/>
          </a:p>
          <a:p>
            <a:endParaRPr lang="en-US" altLang="zh-TW" sz="2300" dirty="0" smtClean="0"/>
          </a:p>
          <a:p>
            <a:endParaRPr lang="en-US" altLang="zh-TW" sz="2300" dirty="0" smtClean="0"/>
          </a:p>
          <a:p>
            <a:endParaRPr lang="en-US" altLang="zh-TW" sz="2300" dirty="0" smtClean="0"/>
          </a:p>
          <a:p>
            <a:endParaRPr lang="en-US" altLang="zh-TW" sz="2300" dirty="0" smtClean="0"/>
          </a:p>
          <a:p>
            <a:endParaRPr lang="en-US" altLang="zh-TW" sz="2300" dirty="0" smtClean="0"/>
          </a:p>
          <a:p>
            <a:endParaRPr lang="en-US" altLang="zh-TW" sz="2300" dirty="0" smtClean="0"/>
          </a:p>
          <a:p>
            <a:pPr>
              <a:buNone/>
            </a:pPr>
            <a:endParaRPr lang="en-US" altLang="zh-TW" sz="2300" dirty="0" smtClean="0"/>
          </a:p>
          <a:p>
            <a:pPr>
              <a:buNone/>
            </a:pPr>
            <a:r>
              <a:rPr lang="en-US" altLang="zh-TW" sz="2300" dirty="0" smtClean="0">
                <a:sym typeface="Wingdings" pitchFamily="2" charset="2"/>
              </a:rPr>
              <a:t></a:t>
            </a:r>
            <a:r>
              <a:rPr lang="en-US" altLang="zh-TW" sz="2300" dirty="0" smtClean="0"/>
              <a:t>simple, local, no cycle, and robust</a:t>
            </a:r>
            <a:endParaRPr lang="zh-TW" altLang="en-US" sz="2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984" y="1428736"/>
            <a:ext cx="56578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8357" y="3700481"/>
            <a:ext cx="54197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altLang="zh-TW" dirty="0" smtClean="0"/>
              <a:t>Lemma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/>
          </a:bodyPr>
          <a:lstStyle/>
          <a:p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): the size of the neighborhood that node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needs to search to find its connecting edge 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proof: 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00240"/>
            <a:ext cx="751205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橢圓 6"/>
          <p:cNvSpPr/>
          <p:nvPr/>
        </p:nvSpPr>
        <p:spPr>
          <a:xfrm>
            <a:off x="1928794" y="378619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571868" y="3786190"/>
            <a:ext cx="357190" cy="35719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2786050" y="3786190"/>
            <a:ext cx="357190" cy="35719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429256" y="3786190"/>
            <a:ext cx="357190" cy="35719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791164" y="3786190"/>
            <a:ext cx="41069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</a:t>
            </a:r>
            <a:r>
              <a:rPr lang="en-US" altLang="zh-TW" baseline="-25000" dirty="0" smtClean="0"/>
              <a:t>1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571868" y="3786190"/>
            <a:ext cx="38504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</a:t>
            </a:r>
            <a:r>
              <a:rPr lang="en-US" altLang="zh-TW" baseline="-25000" dirty="0" smtClean="0"/>
              <a:t>2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444686" y="3786190"/>
            <a:ext cx="3417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u</a:t>
            </a:r>
            <a:r>
              <a:rPr lang="en-US" altLang="zh-TW" baseline="-25000" dirty="0" err="1" smtClean="0"/>
              <a:t>i</a:t>
            </a:r>
            <a:endParaRPr lang="zh-TW" altLang="en-US" dirty="0"/>
          </a:p>
        </p:txBody>
      </p:sp>
      <p:graphicFrame>
        <p:nvGraphicFramePr>
          <p:cNvPr id="16" name="物件 15"/>
          <p:cNvGraphicFramePr>
            <a:graphicFrameLocks noChangeAspect="1"/>
          </p:cNvGraphicFramePr>
          <p:nvPr/>
        </p:nvGraphicFramePr>
        <p:xfrm>
          <a:off x="2047887" y="4786322"/>
          <a:ext cx="4238625" cy="785813"/>
        </p:xfrm>
        <a:graphic>
          <a:graphicData uri="http://schemas.openxmlformats.org/presentationml/2006/ole">
            <p:oleObj spid="_x0000_s40962" name="Equation" r:id="rId4" imgW="2260440" imgH="419040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524018" y="4286259"/>
          <a:ext cx="5548312" cy="428625"/>
        </p:xfrm>
        <a:graphic>
          <a:graphicData uri="http://schemas.openxmlformats.org/presentationml/2006/ole">
            <p:oleObj spid="_x0000_s40963" name="Equation" r:id="rId5" imgW="2958840" imgH="22860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119322" y="5548333"/>
          <a:ext cx="3881438" cy="809625"/>
        </p:xfrm>
        <a:graphic>
          <a:graphicData uri="http://schemas.openxmlformats.org/presentationml/2006/ole">
            <p:oleObj spid="_x0000_s40964" name="Equation" r:id="rId6" imgW="2070000" imgH="431640" progId="Equation.3">
              <p:embed/>
            </p:oleObj>
          </a:graphicData>
        </a:graphic>
      </p:graphicFrame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Overview</a:t>
            </a:r>
          </a:p>
          <a:p>
            <a:r>
              <a:rPr lang="en-US" altLang="zh-TW" dirty="0" smtClean="0"/>
              <a:t>Algorithm and Analysis</a:t>
            </a:r>
          </a:p>
          <a:p>
            <a:pPr lvl="1"/>
            <a:r>
              <a:rPr lang="en-US" altLang="zh-TW" dirty="0" smtClean="0"/>
              <a:t>Random-NNT</a:t>
            </a:r>
          </a:p>
          <a:p>
            <a:pPr lvl="1"/>
            <a:r>
              <a:rPr lang="en-US" altLang="zh-TW" dirty="0" smtClean="0"/>
              <a:t>Coordinate-NNT</a:t>
            </a:r>
          </a:p>
          <a:p>
            <a:pPr lvl="1"/>
            <a:r>
              <a:rPr lang="en-US" altLang="zh-TW" dirty="0" smtClean="0"/>
              <a:t>UDG-NNT</a:t>
            </a:r>
          </a:p>
          <a:p>
            <a:r>
              <a:rPr lang="en-US" altLang="zh-TW" dirty="0" smtClean="0"/>
              <a:t>GHS V.S. NNT</a:t>
            </a:r>
          </a:p>
          <a:p>
            <a:r>
              <a:rPr lang="en-US" altLang="zh-TW" dirty="0" smtClean="0"/>
              <a:t>Simulation Results</a:t>
            </a:r>
          </a:p>
          <a:p>
            <a:r>
              <a:rPr lang="en-US" altLang="zh-TW" dirty="0" smtClean="0"/>
              <a:t>Dynamic Algorithm for NNT</a:t>
            </a:r>
          </a:p>
          <a:p>
            <a:r>
              <a:rPr lang="en-US" altLang="zh-TW" dirty="0" smtClean="0"/>
              <a:t>Concluding Remarks and Future Work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571472" y="2130425"/>
            <a:ext cx="7886728" cy="1470025"/>
          </a:xfrm>
        </p:spPr>
        <p:txBody>
          <a:bodyPr/>
          <a:lstStyle/>
          <a:p>
            <a:r>
              <a:rPr lang="en-US" altLang="zh-TW" dirty="0" smtClean="0"/>
              <a:t>The NNT Algorithm: Random-NNT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D95922001 </a:t>
            </a:r>
            <a:r>
              <a:rPr lang="zh-TW" altLang="en-US" dirty="0" smtClean="0"/>
              <a:t>楊孟翰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NNT Algorithm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Three types of messages:</a:t>
            </a:r>
          </a:p>
          <a:p>
            <a:pPr lvl="1"/>
            <a:r>
              <a:rPr lang="en-US" altLang="zh-TW" dirty="0" smtClean="0"/>
              <a:t>Request</a:t>
            </a:r>
          </a:p>
          <a:p>
            <a:pPr lvl="1"/>
            <a:r>
              <a:rPr lang="en-US" altLang="zh-TW" dirty="0" smtClean="0"/>
              <a:t>Available</a:t>
            </a:r>
          </a:p>
          <a:p>
            <a:pPr lvl="1"/>
            <a:r>
              <a:rPr lang="en-US" altLang="zh-TW" dirty="0" smtClean="0"/>
              <a:t>Connect</a:t>
            </a:r>
          </a:p>
          <a:p>
            <a:r>
              <a:rPr lang="en-US" altLang="zh-TW" dirty="0" smtClean="0"/>
              <a:t>For all nodes, these phases are synchronized by making all nodes wait for T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, the time required to complete exchanging the message, in phase </a:t>
            </a:r>
            <a:r>
              <a:rPr lang="en-US" altLang="zh-TW" dirty="0" err="1" smtClean="0"/>
              <a:t>i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Algorithm 2: Distributed NNT algorithm for wireless networks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algorithm is executed by each node </a:t>
            </a:r>
            <a:r>
              <a:rPr lang="en-US" altLang="zh-TW" sz="2400" i="1" dirty="0" smtClean="0"/>
              <a:t>u</a:t>
            </a:r>
            <a:r>
              <a:rPr lang="en-US" altLang="zh-TW" sz="2400" dirty="0" smtClean="0"/>
              <a:t> independently and simultaneously</a:t>
            </a:r>
          </a:p>
          <a:p>
            <a:r>
              <a:rPr lang="en-US" altLang="zh-TW" sz="2400" dirty="0" smtClean="0"/>
              <a:t>Message format &lt;</a:t>
            </a:r>
            <a:r>
              <a:rPr lang="en-US" altLang="zh-TW" sz="2400" dirty="0" err="1" smtClean="0"/>
              <a:t>msg</a:t>
            </a:r>
            <a:r>
              <a:rPr lang="en-US" altLang="zh-TW" sz="2400" dirty="0" smtClean="0"/>
              <a:t> name, sender, [recipient], [other info]&gt;</a:t>
            </a:r>
            <a:endParaRPr lang="zh-TW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3000372"/>
            <a:ext cx="711064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Analysis of the NNT algorithms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quality of the tree T produced by NNT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number of messages M</a:t>
            </a:r>
          </a:p>
          <a:p>
            <a:r>
              <a:rPr lang="en-US" altLang="zh-TW" dirty="0" smtClean="0"/>
              <a:t>The work complexity</a:t>
            </a:r>
          </a:p>
          <a:p>
            <a:r>
              <a:rPr lang="en-US" altLang="zh-TW" dirty="0" smtClean="0"/>
              <a:t>The time complexity of NNT algorithms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928926" y="2214554"/>
          <a:ext cx="2773093" cy="500066"/>
        </p:xfrm>
        <a:graphic>
          <a:graphicData uri="http://schemas.openxmlformats.org/presentationml/2006/ole">
            <p:oleObj spid="_x0000_s18434" name="方程式" r:id="rId3" imgW="1549080" imgH="279360" progId="Equation.3">
              <p:embed/>
            </p:oleObj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4429124" y="3357562"/>
          <a:ext cx="1428760" cy="556974"/>
        </p:xfrm>
        <a:graphic>
          <a:graphicData uri="http://schemas.openxmlformats.org/presentationml/2006/ole">
            <p:oleObj spid="_x0000_s18435" name="方程式" r:id="rId4" imgW="749160" imgH="291960" progId="Equation.3">
              <p:embed/>
            </p:oleObj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Random-NNT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Theorem 2. </a:t>
            </a:r>
            <a:r>
              <a:rPr lang="en-US" altLang="zh-TW" i="1" dirty="0" smtClean="0"/>
              <a:t>E</a:t>
            </a:r>
            <a:r>
              <a:rPr lang="en-US" altLang="zh-TW" dirty="0" smtClean="0"/>
              <a:t>[Q</a:t>
            </a:r>
            <a:r>
              <a:rPr lang="el-GR" altLang="zh-TW" baseline="-25000" dirty="0" smtClean="0"/>
              <a:t>α</a:t>
            </a:r>
            <a:r>
              <a:rPr lang="en-US" altLang="zh-TW" dirty="0" smtClean="0"/>
              <a:t>(Random-NNT)]</a:t>
            </a:r>
          </a:p>
          <a:p>
            <a:pPr lvl="1"/>
            <a:r>
              <a:rPr lang="en-US" altLang="zh-TW" i="1" dirty="0" smtClean="0"/>
              <a:t>O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ln</a:t>
            </a:r>
            <a:r>
              <a:rPr lang="en-US" altLang="zh-TW" i="1" dirty="0" err="1" smtClean="0"/>
              <a:t>n</a:t>
            </a:r>
            <a:r>
              <a:rPr lang="en-US" altLang="zh-TW" dirty="0" smtClean="0"/>
              <a:t>) for </a:t>
            </a:r>
            <a:r>
              <a:rPr lang="el-GR" altLang="zh-TW" dirty="0" smtClean="0"/>
              <a:t>α</a:t>
            </a:r>
            <a:r>
              <a:rPr lang="en-US" altLang="zh-TW" dirty="0" smtClean="0"/>
              <a:t>=2</a:t>
            </a:r>
          </a:p>
          <a:p>
            <a:pPr lvl="1"/>
            <a:r>
              <a:rPr lang="en-US" altLang="zh-TW" i="1" dirty="0" smtClean="0"/>
              <a:t>O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n</a:t>
            </a:r>
            <a:r>
              <a:rPr lang="en-US" altLang="zh-TW" baseline="30000" dirty="0" smtClean="0"/>
              <a:t>1-</a:t>
            </a:r>
            <a:r>
              <a:rPr lang="el-GR" altLang="zh-TW" baseline="30000" dirty="0" smtClean="0"/>
              <a:t>α</a:t>
            </a:r>
            <a:r>
              <a:rPr lang="en-US" altLang="zh-TW" baseline="30000" dirty="0" smtClean="0"/>
              <a:t>/2</a:t>
            </a:r>
            <a:r>
              <a:rPr lang="en-US" altLang="zh-TW" dirty="0" smtClean="0"/>
              <a:t>) for </a:t>
            </a:r>
            <a:r>
              <a:rPr lang="el-GR" altLang="zh-TW" dirty="0" smtClean="0"/>
              <a:t>α</a:t>
            </a:r>
            <a:r>
              <a:rPr lang="en-US" altLang="zh-TW" dirty="0" smtClean="0"/>
              <a:t>&lt;2</a:t>
            </a:r>
          </a:p>
          <a:p>
            <a:pPr lvl="1"/>
            <a:r>
              <a:rPr lang="en-US" altLang="zh-TW" i="1" dirty="0" smtClean="0"/>
              <a:t>O</a:t>
            </a:r>
            <a:r>
              <a:rPr lang="en-US" altLang="zh-TW" dirty="0" smtClean="0"/>
              <a:t>(1) for </a:t>
            </a:r>
            <a:r>
              <a:rPr lang="el-GR" altLang="zh-TW" dirty="0" smtClean="0"/>
              <a:t>α</a:t>
            </a:r>
            <a:r>
              <a:rPr lang="en-US" altLang="zh-TW" dirty="0" smtClean="0"/>
              <a:t>&gt;2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571604" y="4500570"/>
            <a:ext cx="714380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1357290" y="4286256"/>
            <a:ext cx="1143008" cy="1071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071538" y="4000504"/>
            <a:ext cx="1714512" cy="16430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785918" y="4714884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u</a:t>
            </a:r>
            <a:endParaRPr lang="zh-TW" altLang="en-US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3148013" y="3714750"/>
          <a:ext cx="4392612" cy="2357438"/>
        </p:xfrm>
        <a:graphic>
          <a:graphicData uri="http://schemas.openxmlformats.org/presentationml/2006/ole">
            <p:oleObj spid="_x0000_s3073" name="方程式" r:id="rId3" imgW="2933640" imgH="1574640" progId="Equation.3">
              <p:embed/>
            </p:oleObj>
          </a:graphicData>
        </a:graphic>
      </p:graphicFrame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10" name="圓角矩形圖說文字 9"/>
          <p:cNvSpPr/>
          <p:nvPr/>
        </p:nvSpPr>
        <p:spPr>
          <a:xfrm>
            <a:off x="5286380" y="3357562"/>
            <a:ext cx="1071570" cy="500066"/>
          </a:xfrm>
          <a:prstGeom prst="wedgeRoundRectCallout">
            <a:avLst>
              <a:gd name="adj1" fmla="val -86864"/>
              <a:gd name="adj2" fmla="val 7674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r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=2*r</a:t>
            </a:r>
            <a:r>
              <a:rPr lang="en-US" altLang="zh-TW" baseline="-25000" dirty="0" smtClean="0"/>
              <a:t>i-1</a:t>
            </a:r>
            <a:endParaRPr lang="zh-TW" altLang="en-US" baseline="-25000" dirty="0"/>
          </a:p>
        </p:txBody>
      </p:sp>
      <p:sp>
        <p:nvSpPr>
          <p:cNvPr id="12" name="圓角矩形圖說文字 11"/>
          <p:cNvSpPr/>
          <p:nvPr/>
        </p:nvSpPr>
        <p:spPr>
          <a:xfrm>
            <a:off x="5000628" y="4143380"/>
            <a:ext cx="1500198" cy="357190"/>
          </a:xfrm>
          <a:prstGeom prst="wedgeRoundRectCallout">
            <a:avLst>
              <a:gd name="adj1" fmla="val -81515"/>
              <a:gd name="adj2" fmla="val 7861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Unit square</a:t>
            </a:r>
            <a:endParaRPr lang="zh-TW" alt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of Theorem 2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214282" y="1785926"/>
          <a:ext cx="8744675" cy="3429024"/>
        </p:xfrm>
        <a:graphic>
          <a:graphicData uri="http://schemas.openxmlformats.org/presentationml/2006/ole">
            <p:oleObj spid="_x0000_s19458" name="方程式" r:id="rId3" imgW="5829120" imgH="2286000" progId="Equation.3">
              <p:embed/>
            </p:oleObj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57158" y="557214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Given one node u, </a:t>
            </a:r>
            <a:r>
              <a:rPr lang="zh-TW" altLang="en-US" sz="1600" dirty="0" smtClean="0"/>
              <a:t>令符合條件的</a:t>
            </a:r>
            <a:r>
              <a:rPr lang="en-US" altLang="zh-TW" sz="1600" dirty="0" smtClean="0"/>
              <a:t>NN</a:t>
            </a:r>
            <a:r>
              <a:rPr lang="zh-TW" altLang="en-US" sz="1600" dirty="0" smtClean="0"/>
              <a:t>是</a:t>
            </a:r>
            <a:r>
              <a:rPr lang="en-US" altLang="zh-TW" sz="1600" dirty="0" smtClean="0"/>
              <a:t>v, v</a:t>
            </a:r>
            <a:r>
              <a:rPr lang="zh-TW" altLang="en-US" sz="1600" dirty="0" smtClean="0"/>
              <a:t>必定出現在</a:t>
            </a:r>
            <a:r>
              <a:rPr lang="en-US" altLang="zh-TW" sz="1600" dirty="0" err="1" smtClean="0"/>
              <a:t>R</a:t>
            </a:r>
            <a:r>
              <a:rPr lang="en-US" altLang="zh-TW" sz="1600" baseline="-25000" dirty="0" err="1" smtClean="0"/>
              <a:t>i</a:t>
            </a:r>
            <a:r>
              <a:rPr lang="zh-TW" altLang="en-US" sz="1600" dirty="0" smtClean="0"/>
              <a:t>的機率 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也就是要到</a:t>
            </a:r>
            <a:r>
              <a:rPr lang="en-US" altLang="zh-TW" sz="1600" dirty="0" smtClean="0"/>
              <a:t>phase </a:t>
            </a:r>
            <a:r>
              <a:rPr lang="en-US" altLang="zh-TW" sz="1600" dirty="0" err="1" smtClean="0"/>
              <a:t>i</a:t>
            </a:r>
            <a:r>
              <a:rPr lang="zh-TW" altLang="en-US" sz="1600" dirty="0" smtClean="0"/>
              <a:t>才能找到符合條件的</a:t>
            </a:r>
            <a:r>
              <a:rPr lang="en-US" altLang="zh-TW" sz="1600" dirty="0" smtClean="0"/>
              <a:t>NN v), </a:t>
            </a:r>
            <a:r>
              <a:rPr lang="zh-TW" altLang="en-US" sz="1600" dirty="0" smtClean="0"/>
              <a:t>對所有</a:t>
            </a:r>
            <a:r>
              <a:rPr lang="en-US" altLang="zh-TW" sz="1600" dirty="0" err="1" smtClean="0"/>
              <a:t>i</a:t>
            </a:r>
            <a:r>
              <a:rPr lang="zh-TW" altLang="en-US" sz="1600" dirty="0" smtClean="0"/>
              <a:t>加總</a:t>
            </a:r>
            <a:r>
              <a:rPr lang="en-US" altLang="zh-TW" sz="1600" dirty="0" smtClean="0"/>
              <a:t>,</a:t>
            </a:r>
            <a:r>
              <a:rPr lang="zh-TW" altLang="en-US" sz="1600" dirty="0" smtClean="0"/>
              <a:t> 再對所有</a:t>
            </a:r>
            <a:r>
              <a:rPr lang="en-US" altLang="zh-TW" sz="1600" dirty="0" smtClean="0"/>
              <a:t>u</a:t>
            </a:r>
            <a:r>
              <a:rPr lang="zh-TW" altLang="en-US" sz="1600" dirty="0" smtClean="0"/>
              <a:t>加總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Random-NNT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Theorem 3. The expected work complexity of Random-NNT algorithm </a:t>
            </a:r>
            <a:r>
              <a:rPr lang="en-US" altLang="zh-TW" sz="2400" i="1" dirty="0" smtClean="0"/>
              <a:t>E</a:t>
            </a:r>
            <a:r>
              <a:rPr lang="en-US" altLang="zh-TW" sz="2400" dirty="0" smtClean="0"/>
              <a:t>[</a:t>
            </a:r>
            <a:r>
              <a:rPr lang="en-US" altLang="zh-TW" sz="2400" i="1" dirty="0" smtClean="0"/>
              <a:t>W</a:t>
            </a:r>
            <a:r>
              <a:rPr lang="en-US" altLang="zh-TW" sz="2400" dirty="0" smtClean="0"/>
              <a:t>]</a:t>
            </a:r>
          </a:p>
          <a:p>
            <a:pPr lvl="1"/>
            <a:r>
              <a:rPr lang="en-US" altLang="zh-TW" sz="2400" i="1" dirty="0" smtClean="0"/>
              <a:t>O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ln</a:t>
            </a:r>
            <a:r>
              <a:rPr lang="en-US" altLang="zh-TW" sz="2400" i="1" dirty="0" err="1" smtClean="0"/>
              <a:t>n</a:t>
            </a:r>
            <a:r>
              <a:rPr lang="en-US" altLang="zh-TW" sz="2400" dirty="0" smtClean="0"/>
              <a:t>) for </a:t>
            </a:r>
            <a:r>
              <a:rPr lang="el-GR" altLang="zh-TW" sz="2400" dirty="0" smtClean="0"/>
              <a:t>α</a:t>
            </a:r>
            <a:r>
              <a:rPr lang="en-US" altLang="zh-TW" sz="2400" dirty="0" smtClean="0"/>
              <a:t>=2</a:t>
            </a:r>
          </a:p>
          <a:p>
            <a:pPr lvl="1"/>
            <a:r>
              <a:rPr lang="en-US" altLang="zh-TW" sz="2400" i="1" dirty="0" smtClean="0"/>
              <a:t>O</a:t>
            </a:r>
            <a:r>
              <a:rPr lang="en-US" altLang="zh-TW" sz="2400" dirty="0" smtClean="0"/>
              <a:t>(n</a:t>
            </a:r>
            <a:r>
              <a:rPr lang="en-US" altLang="zh-TW" sz="2400" baseline="30000" dirty="0" smtClean="0"/>
              <a:t>1-</a:t>
            </a:r>
            <a:r>
              <a:rPr lang="el-GR" altLang="zh-TW" sz="2400" baseline="30000" dirty="0" smtClean="0"/>
              <a:t> α</a:t>
            </a:r>
            <a:r>
              <a:rPr lang="en-US" altLang="zh-TW" sz="2400" baseline="30000" dirty="0" smtClean="0"/>
              <a:t>/2</a:t>
            </a:r>
            <a:r>
              <a:rPr lang="en-US" altLang="zh-TW" sz="2400" dirty="0" smtClean="0"/>
              <a:t>) for </a:t>
            </a:r>
            <a:r>
              <a:rPr lang="el-GR" altLang="zh-TW" sz="2400" dirty="0" smtClean="0"/>
              <a:t>α</a:t>
            </a:r>
            <a:r>
              <a:rPr lang="en-US" altLang="zh-TW" sz="2400" dirty="0" smtClean="0"/>
              <a:t>&lt;2</a:t>
            </a:r>
          </a:p>
          <a:p>
            <a:pPr lvl="1"/>
            <a:r>
              <a:rPr lang="en-US" altLang="zh-TW" sz="2400" i="1" dirty="0" smtClean="0"/>
              <a:t>O</a:t>
            </a:r>
            <a:r>
              <a:rPr lang="en-US" altLang="zh-TW" sz="2400" dirty="0" smtClean="0"/>
              <a:t>(1) for </a:t>
            </a:r>
            <a:r>
              <a:rPr lang="el-GR" altLang="zh-TW" sz="2400" dirty="0" smtClean="0"/>
              <a:t>α</a:t>
            </a:r>
            <a:r>
              <a:rPr lang="en-US" altLang="zh-TW" sz="2400" dirty="0" smtClean="0"/>
              <a:t>&gt;2</a:t>
            </a:r>
          </a:p>
          <a:p>
            <a:r>
              <a:rPr lang="en-US" altLang="zh-TW" sz="2400" dirty="0" smtClean="0"/>
              <a:t>A(v, u,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) = the event that v replies to u in phase </a:t>
            </a:r>
            <a:r>
              <a:rPr lang="en-US" altLang="zh-TW" sz="2400" dirty="0" err="1" smtClean="0"/>
              <a:t>i</a:t>
            </a:r>
            <a:endParaRPr lang="en-US" altLang="zh-TW" sz="2400" dirty="0" smtClean="0"/>
          </a:p>
          <a:p>
            <a:r>
              <a:rPr lang="en-US" altLang="zh-TW" sz="2400" dirty="0" smtClean="0"/>
              <a:t>T</a:t>
            </a:r>
            <a:r>
              <a:rPr lang="en-US" altLang="zh-TW" sz="2400" baseline="-25000" dirty="0" smtClean="0"/>
              <a:t>i</a:t>
            </a:r>
            <a:r>
              <a:rPr lang="en-US" altLang="zh-TW" sz="2400" dirty="0" smtClean="0"/>
              <a:t> = the event that u needs </a:t>
            </a:r>
            <a:r>
              <a:rPr lang="en-US" altLang="zh-TW" sz="2400" dirty="0" err="1" smtClean="0"/>
              <a:t>ith</a:t>
            </a:r>
            <a:r>
              <a:rPr lang="en-US" altLang="zh-TW" sz="2400" dirty="0" smtClean="0"/>
              <a:t> transmission (u</a:t>
            </a:r>
            <a:r>
              <a:rPr lang="zh-TW" altLang="en-US" sz="2400" dirty="0" smtClean="0"/>
              <a:t>進入</a:t>
            </a:r>
            <a:r>
              <a:rPr lang="en-US" altLang="zh-TW" sz="2400" dirty="0" smtClean="0"/>
              <a:t>phase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)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85750" y="4625975"/>
          <a:ext cx="8858250" cy="1808163"/>
        </p:xfrm>
        <a:graphic>
          <a:graphicData uri="http://schemas.openxmlformats.org/presentationml/2006/ole">
            <p:oleObj spid="_x0000_s2049" name="方程式" r:id="rId3" imgW="4356000" imgH="888840" progId="Equation.3">
              <p:embed/>
            </p:oleObj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7" name="橢圓形圖說文字 6"/>
          <p:cNvSpPr/>
          <p:nvPr/>
        </p:nvSpPr>
        <p:spPr>
          <a:xfrm>
            <a:off x="4643438" y="5143512"/>
            <a:ext cx="1714512" cy="57150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v</a:t>
            </a:r>
            <a:r>
              <a:rPr lang="zh-TW" altLang="en-US" dirty="0" smtClean="0"/>
              <a:t>是</a:t>
            </a:r>
            <a:r>
              <a:rPr lang="en-US" altLang="zh-TW" dirty="0" err="1" smtClean="0"/>
              <a:t>k</a:t>
            </a:r>
            <a:r>
              <a:rPr lang="en-US" altLang="zh-TW" baseline="30000" dirty="0" err="1" smtClean="0"/>
              <a:t>th</a:t>
            </a:r>
            <a:r>
              <a:rPr lang="en-US" altLang="zh-TW" dirty="0" smtClean="0"/>
              <a:t> NN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of Theorem 3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714348" y="1071545"/>
          <a:ext cx="7429552" cy="5662619"/>
        </p:xfrm>
        <a:graphic>
          <a:graphicData uri="http://schemas.openxmlformats.org/presentationml/2006/ole">
            <p:oleObj spid="_x0000_s20482" name="方程式" r:id="rId3" imgW="5283000" imgH="4025880" progId="Equation.3">
              <p:embed/>
            </p:oleObj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14" name="橢圓形圖說文字 13"/>
          <p:cNvSpPr/>
          <p:nvPr/>
        </p:nvSpPr>
        <p:spPr>
          <a:xfrm>
            <a:off x="3929058" y="1857364"/>
            <a:ext cx="1571636" cy="500066"/>
          </a:xfrm>
          <a:prstGeom prst="wedgeEllipseCallout">
            <a:avLst>
              <a:gd name="adj1" fmla="val -33300"/>
              <a:gd name="adj2" fmla="val -58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/>
              <a:t>v</a:t>
            </a:r>
            <a:r>
              <a:rPr lang="zh-TW" altLang="en-US" sz="1400" dirty="0" smtClean="0"/>
              <a:t>是</a:t>
            </a:r>
            <a:r>
              <a:rPr lang="en-US" altLang="zh-TW" sz="1400" dirty="0" err="1" smtClean="0"/>
              <a:t>k</a:t>
            </a:r>
            <a:r>
              <a:rPr lang="en-US" altLang="zh-TW" sz="1400" baseline="30000" dirty="0" err="1" smtClean="0"/>
              <a:t>th</a:t>
            </a:r>
            <a:r>
              <a:rPr lang="en-US" altLang="zh-TW" sz="1400" dirty="0" smtClean="0"/>
              <a:t> NN</a:t>
            </a:r>
            <a:endParaRPr lang="zh-TW" altLang="en-US" sz="1400" dirty="0"/>
          </a:p>
        </p:txBody>
      </p:sp>
      <p:sp>
        <p:nvSpPr>
          <p:cNvPr id="15" name="橢圓形圖說文字 14"/>
          <p:cNvSpPr/>
          <p:nvPr/>
        </p:nvSpPr>
        <p:spPr>
          <a:xfrm>
            <a:off x="2000232" y="1071546"/>
            <a:ext cx="1428760" cy="428628"/>
          </a:xfrm>
          <a:prstGeom prst="wedgeEllipseCallout">
            <a:avLst>
              <a:gd name="adj1" fmla="val -57048"/>
              <a:gd name="adj2" fmla="val 556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/>
              <a:t>v</a:t>
            </a:r>
            <a:r>
              <a:rPr lang="zh-TW" altLang="en-US" sz="1400" dirty="0" smtClean="0"/>
              <a:t>在</a:t>
            </a:r>
            <a:r>
              <a:rPr lang="en-US" altLang="zh-TW" sz="1400" dirty="0" err="1" smtClean="0"/>
              <a:t>R</a:t>
            </a:r>
            <a:r>
              <a:rPr lang="en-US" altLang="zh-TW" sz="1400" baseline="-25000" dirty="0" err="1" smtClean="0"/>
              <a:t>i</a:t>
            </a:r>
            <a:endParaRPr lang="zh-TW" altLang="en-US" sz="1400" baseline="-25000" dirty="0"/>
          </a:p>
        </p:txBody>
      </p:sp>
      <p:sp>
        <p:nvSpPr>
          <p:cNvPr id="16" name="橢圓形圖說文字 15"/>
          <p:cNvSpPr/>
          <p:nvPr/>
        </p:nvSpPr>
        <p:spPr>
          <a:xfrm>
            <a:off x="6143636" y="1857364"/>
            <a:ext cx="1571636" cy="500066"/>
          </a:xfrm>
          <a:prstGeom prst="wedgeEllipseCallout">
            <a:avLst>
              <a:gd name="adj1" fmla="val -33300"/>
              <a:gd name="adj2" fmla="val -58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/>
              <a:t>構成</a:t>
            </a:r>
            <a:r>
              <a:rPr lang="en-US" altLang="zh-TW" sz="1400" dirty="0" smtClean="0"/>
              <a:t>C</a:t>
            </a:r>
            <a:r>
              <a:rPr lang="en-US" altLang="zh-TW" sz="1400" baseline="-25000" dirty="0" smtClean="0"/>
              <a:t>i-1</a:t>
            </a:r>
            <a:endParaRPr lang="zh-TW" altLang="en-US" sz="1400" baseline="-25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143240" y="3500438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Given one node u, </a:t>
            </a:r>
            <a:r>
              <a:rPr lang="zh-TW" altLang="en-US" sz="1600" dirty="0" smtClean="0"/>
              <a:t>令傳</a:t>
            </a:r>
            <a:r>
              <a:rPr lang="en-US" altLang="zh-TW" sz="1600" dirty="0" smtClean="0"/>
              <a:t>’available’</a:t>
            </a:r>
            <a:r>
              <a:rPr lang="zh-TW" altLang="en-US" sz="1600" dirty="0" smtClean="0"/>
              <a:t>是</a:t>
            </a:r>
            <a:r>
              <a:rPr lang="en-US" altLang="zh-TW" sz="1600" dirty="0" smtClean="0"/>
              <a:t>v (</a:t>
            </a:r>
            <a:r>
              <a:rPr lang="en-US" altLang="zh-TW" sz="1600" dirty="0" err="1" smtClean="0"/>
              <a:t>k</a:t>
            </a:r>
            <a:r>
              <a:rPr lang="en-US" altLang="zh-TW" sz="1600" baseline="30000" dirty="0" err="1" smtClean="0"/>
              <a:t>th</a:t>
            </a:r>
            <a:r>
              <a:rPr lang="en-US" altLang="zh-TW" sz="1600" dirty="0" smtClean="0"/>
              <a:t> NN of u), v</a:t>
            </a:r>
            <a:r>
              <a:rPr lang="zh-TW" altLang="en-US" sz="1600" dirty="0" smtClean="0"/>
              <a:t>在</a:t>
            </a:r>
            <a:r>
              <a:rPr lang="en-US" altLang="zh-TW" sz="1600" dirty="0" err="1" smtClean="0"/>
              <a:t>i</a:t>
            </a:r>
            <a:r>
              <a:rPr lang="en-US" altLang="zh-TW" sz="1600" baseline="30000" dirty="0" err="1" smtClean="0"/>
              <a:t>th</a:t>
            </a:r>
            <a:r>
              <a:rPr lang="en-US" altLang="zh-TW" sz="1600" dirty="0" smtClean="0"/>
              <a:t> phase</a:t>
            </a:r>
            <a:r>
              <a:rPr lang="zh-TW" altLang="en-US" sz="1600" dirty="0" smtClean="0"/>
              <a:t>傳的機率</a:t>
            </a:r>
            <a:r>
              <a:rPr lang="en-US" altLang="zh-TW" sz="1600" dirty="0" smtClean="0"/>
              <a:t>, </a:t>
            </a:r>
            <a:r>
              <a:rPr lang="zh-TW" altLang="en-US" sz="1600" dirty="0" smtClean="0"/>
              <a:t>對所有</a:t>
            </a:r>
            <a:r>
              <a:rPr lang="en-US" altLang="zh-TW" sz="1600" dirty="0" err="1" smtClean="0"/>
              <a:t>k</a:t>
            </a:r>
            <a:r>
              <a:rPr lang="zh-TW" altLang="en-US" sz="1600" dirty="0" smtClean="0"/>
              <a:t>加總</a:t>
            </a:r>
            <a:r>
              <a:rPr lang="en-US" altLang="zh-TW" sz="1600" dirty="0" smtClean="0"/>
              <a:t>,</a:t>
            </a:r>
            <a:r>
              <a:rPr lang="zh-TW" altLang="en-US" sz="1600" dirty="0" smtClean="0"/>
              <a:t> 考慮</a:t>
            </a:r>
            <a:r>
              <a:rPr lang="en-US" altLang="zh-TW" sz="1600" dirty="0" smtClean="0"/>
              <a:t>radiation energy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(</a:t>
            </a:r>
            <a:r>
              <a:rPr lang="en-US" altLang="zh-TW" sz="1600" dirty="0" err="1" smtClean="0"/>
              <a:t>r</a:t>
            </a:r>
            <a:r>
              <a:rPr lang="en-US" altLang="zh-TW" sz="1600" baseline="-25000" dirty="0" err="1" smtClean="0"/>
              <a:t>i</a:t>
            </a:r>
            <a:r>
              <a:rPr lang="zh-TW" altLang="en-US" sz="1600" dirty="0" smtClean="0"/>
              <a:t>的</a:t>
            </a:r>
            <a:r>
              <a:rPr lang="el-GR" altLang="zh-TW" sz="1600" dirty="0" smtClean="0"/>
              <a:t>α</a:t>
            </a:r>
            <a:r>
              <a:rPr lang="zh-TW" altLang="en-US" sz="1600" dirty="0" smtClean="0"/>
              <a:t>次方</a:t>
            </a:r>
            <a:r>
              <a:rPr lang="en-US" altLang="zh-TW" sz="1600" dirty="0" smtClean="0"/>
              <a:t>)</a:t>
            </a:r>
            <a:endParaRPr lang="zh-TW" altLang="en-US" sz="1600" dirty="0"/>
          </a:p>
        </p:txBody>
      </p:sp>
      <p:sp>
        <p:nvSpPr>
          <p:cNvPr id="18" name="橢圓形圖說文字 17"/>
          <p:cNvSpPr/>
          <p:nvPr/>
        </p:nvSpPr>
        <p:spPr>
          <a:xfrm>
            <a:off x="2571736" y="4643446"/>
            <a:ext cx="1214446" cy="500066"/>
          </a:xfrm>
          <a:prstGeom prst="wedgeEllipseCallout">
            <a:avLst>
              <a:gd name="adj1" fmla="val -33300"/>
              <a:gd name="adj2" fmla="val -58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/>
              <a:t>構成</a:t>
            </a:r>
            <a:r>
              <a:rPr lang="en-US" altLang="zh-TW" sz="1400" dirty="0" smtClean="0"/>
              <a:t>C</a:t>
            </a:r>
            <a:r>
              <a:rPr lang="en-US" altLang="zh-TW" sz="1400" baseline="-25000" dirty="0" smtClean="0"/>
              <a:t>i-1</a:t>
            </a:r>
            <a:endParaRPr lang="zh-TW" altLang="en-US" sz="1400" baseline="-25000" dirty="0"/>
          </a:p>
        </p:txBody>
      </p:sp>
      <p:sp>
        <p:nvSpPr>
          <p:cNvPr id="19" name="直線圖說文字 1 18"/>
          <p:cNvSpPr/>
          <p:nvPr/>
        </p:nvSpPr>
        <p:spPr>
          <a:xfrm>
            <a:off x="4214810" y="4143380"/>
            <a:ext cx="1071570" cy="357190"/>
          </a:xfrm>
          <a:prstGeom prst="borderCallout1">
            <a:avLst>
              <a:gd name="adj1" fmla="val 18750"/>
              <a:gd name="adj2" fmla="val -8333"/>
              <a:gd name="adj3" fmla="val 35999"/>
              <a:gd name="adj4" fmla="val -2142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rank(u)</a:t>
            </a:r>
            <a:r>
              <a:rPr lang="zh-TW" altLang="en-US" sz="1200" dirty="0" smtClean="0"/>
              <a:t>最大</a:t>
            </a:r>
            <a:endParaRPr lang="zh-TW" altLang="en-US" sz="12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072066" y="6215082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對所有</a:t>
            </a:r>
            <a:r>
              <a:rPr lang="en-US" altLang="zh-TW" sz="1600" dirty="0" smtClean="0"/>
              <a:t>u</a:t>
            </a:r>
            <a:r>
              <a:rPr lang="zh-TW" altLang="en-US" sz="1600" dirty="0" smtClean="0"/>
              <a:t>加總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Random-NNT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Corollary 4. for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≧2</a:t>
            </a:r>
          </a:p>
          <a:p>
            <a:pPr lvl="1"/>
            <a:r>
              <a:rPr lang="en-US" altLang="zh-TW" dirty="0" smtClean="0"/>
              <a:t>The expected number of nodes that needs </a:t>
            </a:r>
            <a:r>
              <a:rPr lang="en-US" altLang="zh-TW" i="1" dirty="0" smtClean="0"/>
              <a:t>i</a:t>
            </a:r>
            <a:r>
              <a:rPr lang="en-US" altLang="zh-TW" dirty="0" smtClean="0"/>
              <a:t>th transmission:</a:t>
            </a:r>
          </a:p>
          <a:p>
            <a:pPr lvl="1">
              <a:buNone/>
            </a:pPr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  <a:p>
            <a:pPr lvl="1"/>
            <a:r>
              <a:rPr lang="en-US" altLang="zh-TW" dirty="0" smtClean="0"/>
              <a:t>The expected number of required transmissions by a node to find a higher ranked node: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786182" y="3143248"/>
          <a:ext cx="1500198" cy="645918"/>
        </p:xfrm>
        <a:graphic>
          <a:graphicData uri="http://schemas.openxmlformats.org/presentationml/2006/ole">
            <p:oleObj spid="_x0000_s1026" name="方程式" r:id="rId3" imgW="914400" imgH="393480" progId="Equation.3">
              <p:embed/>
            </p:oleObj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571736" y="5286388"/>
          <a:ext cx="4328302" cy="714380"/>
        </p:xfrm>
        <a:graphic>
          <a:graphicData uri="http://schemas.openxmlformats.org/presentationml/2006/ole">
            <p:oleObj spid="_x0000_s1027" name="方程式" r:id="rId4" imgW="2616120" imgH="431640" progId="Equation.3">
              <p:embed/>
            </p:oleObj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428728" y="3286124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對所有</a:t>
            </a:r>
            <a:r>
              <a:rPr lang="en-US" altLang="zh-TW" sz="1600" dirty="0" smtClean="0"/>
              <a:t>nodes</a:t>
            </a:r>
            <a:r>
              <a:rPr lang="zh-TW" altLang="en-US" sz="1600" dirty="0" smtClean="0"/>
              <a:t>加總</a:t>
            </a:r>
            <a:endParaRPr lang="zh-TW" altLang="en-US" sz="1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00034" y="5500702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對所有</a:t>
            </a:r>
            <a:r>
              <a:rPr lang="en-US" altLang="zh-TW" sz="1600" dirty="0" smtClean="0"/>
              <a:t>phases</a:t>
            </a:r>
            <a:r>
              <a:rPr lang="zh-TW" altLang="en-US" sz="1600" dirty="0" smtClean="0"/>
              <a:t>加總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Random-NNT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Theorem 5. The expected message complexity of Random-NNT algorithm is </a:t>
            </a:r>
            <a:r>
              <a:rPr lang="en-US" altLang="zh-TW" i="1" dirty="0" smtClean="0"/>
              <a:t>O</a:t>
            </a:r>
            <a:r>
              <a:rPr lang="en-US" altLang="zh-TW" dirty="0" smtClean="0"/>
              <a:t>(n)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857356" y="2928934"/>
          <a:ext cx="4740121" cy="857256"/>
        </p:xfrm>
        <a:graphic>
          <a:graphicData uri="http://schemas.openxmlformats.org/presentationml/2006/ole">
            <p:oleObj spid="_x0000_s21506" name="方程式" r:id="rId3" imgW="2387520" imgH="431640" progId="Equation.3">
              <p:embed/>
            </p:oleObj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000232" y="4000504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Theorem 3</a:t>
            </a:r>
            <a:r>
              <a:rPr lang="zh-TW" altLang="en-US" dirty="0" smtClean="0"/>
              <a:t>去掉</a:t>
            </a:r>
            <a:r>
              <a:rPr lang="en-US" altLang="zh-TW" dirty="0" smtClean="0"/>
              <a:t>radiation energy (r</a:t>
            </a:r>
            <a:r>
              <a:rPr lang="zh-TW" altLang="en-US" dirty="0" smtClean="0"/>
              <a:t>的</a:t>
            </a:r>
            <a:r>
              <a:rPr lang="el-GR" altLang="zh-TW" dirty="0" smtClean="0"/>
              <a:t>α</a:t>
            </a:r>
            <a:r>
              <a:rPr lang="zh-TW" altLang="en-US" dirty="0" smtClean="0"/>
              <a:t>次方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Overview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D97725004 </a:t>
            </a:r>
            <a:r>
              <a:rPr lang="zh-TW" altLang="en-US" dirty="0" smtClean="0"/>
              <a:t>林明志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Random-NNT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Scheduling messages and resolving collisions</a:t>
            </a:r>
          </a:p>
          <a:p>
            <a:pPr lvl="1"/>
            <a:r>
              <a:rPr lang="en-US" altLang="zh-TW" dirty="0" err="1" smtClean="0"/>
              <a:t>K</a:t>
            </a:r>
            <a:r>
              <a:rPr lang="en-US" altLang="zh-TW" baseline="-25000" dirty="0" err="1" smtClean="0"/>
              <a:t>i</a:t>
            </a:r>
            <a:r>
              <a:rPr lang="en-US" altLang="zh-TW" baseline="-25000" dirty="0" smtClean="0"/>
              <a:t> </a:t>
            </a:r>
            <a:r>
              <a:rPr lang="en-US" altLang="zh-TW" dirty="0" smtClean="0"/>
              <a:t>= number of messages that potentially collide with </a:t>
            </a:r>
            <a:r>
              <a:rPr lang="en-US" altLang="zh-TW" dirty="0" err="1" smtClean="0"/>
              <a:t>u’s</a:t>
            </a:r>
            <a:r>
              <a:rPr lang="en-US" altLang="zh-TW" dirty="0" smtClean="0"/>
              <a:t> messages in phase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; </a:t>
            </a:r>
            <a:r>
              <a:rPr lang="en-US" altLang="zh-TW" dirty="0" err="1" smtClean="0"/>
              <a:t>k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 ≧2</a:t>
            </a:r>
          </a:p>
          <a:p>
            <a:pPr lvl="1"/>
            <a:r>
              <a:rPr lang="en-US" altLang="zh-TW" dirty="0" err="1" smtClean="0"/>
              <a:t>F</a:t>
            </a:r>
            <a:r>
              <a:rPr lang="en-US" altLang="zh-TW" baseline="-25000" dirty="0" err="1" smtClean="0"/>
              <a:t>i</a:t>
            </a:r>
            <a:r>
              <a:rPr lang="en-US" altLang="zh-TW" baseline="-25000" dirty="0" smtClean="0"/>
              <a:t> </a:t>
            </a:r>
            <a:r>
              <a:rPr lang="en-US" altLang="zh-TW" dirty="0" smtClean="0"/>
              <a:t>= a time frame containing at least </a:t>
            </a:r>
            <a:r>
              <a:rPr lang="en-US" altLang="zh-TW" dirty="0" err="1" smtClean="0"/>
              <a:t>k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 time slots; each phase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contains </a:t>
            </a:r>
            <a:r>
              <a:rPr lang="en-US" altLang="zh-TW" i="1" dirty="0" smtClean="0"/>
              <a:t>O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ln</a:t>
            </a:r>
            <a:r>
              <a:rPr lang="en-US" altLang="zh-TW" i="1" dirty="0" err="1" smtClean="0"/>
              <a:t>n</a:t>
            </a:r>
            <a:r>
              <a:rPr lang="en-US" altLang="zh-TW" dirty="0" smtClean="0"/>
              <a:t>) such time frames</a:t>
            </a:r>
          </a:p>
          <a:p>
            <a:pPr lvl="1"/>
            <a:r>
              <a:rPr lang="en-US" altLang="zh-TW" dirty="0" smtClean="0"/>
              <a:t>If a message is in collision, u picks a random slot in the next frame for this message</a:t>
            </a:r>
          </a:p>
          <a:p>
            <a:pPr lvl="1"/>
            <a:r>
              <a:rPr lang="en-US" altLang="zh-TW" dirty="0" smtClean="0"/>
              <a:t>Probability of a message not colliding = (1-1/</a:t>
            </a:r>
            <a:r>
              <a:rPr lang="en-US" altLang="zh-TW" dirty="0" err="1" smtClean="0"/>
              <a:t>k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)</a:t>
            </a:r>
            <a:r>
              <a:rPr lang="en-US" altLang="zh-TW" baseline="30000" dirty="0" smtClean="0"/>
              <a:t>ki-1</a:t>
            </a:r>
            <a:r>
              <a:rPr lang="en-US" altLang="zh-TW" dirty="0" smtClean="0"/>
              <a:t> ≧ 1/e</a:t>
            </a:r>
          </a:p>
          <a:p>
            <a:pPr lvl="1"/>
            <a:r>
              <a:rPr lang="en-US" altLang="zh-TW" dirty="0" smtClean="0"/>
              <a:t>The time to complete phase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= T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 = </a:t>
            </a:r>
            <a:r>
              <a:rPr lang="en-US" altLang="zh-TW" i="1" dirty="0" smtClean="0"/>
              <a:t>O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k</a:t>
            </a:r>
            <a:r>
              <a:rPr lang="en-US" altLang="zh-TW" baseline="-25000" dirty="0" err="1" smtClean="0"/>
              <a:t>i</a:t>
            </a:r>
            <a:r>
              <a:rPr lang="en-US" altLang="zh-TW" dirty="0" err="1" smtClean="0"/>
              <a:t>ln</a:t>
            </a:r>
            <a:r>
              <a:rPr lang="en-US" altLang="zh-TW" i="1" dirty="0" err="1" smtClean="0"/>
              <a:t>n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5143504" y="5143512"/>
            <a:ext cx="2428892" cy="285752"/>
          </a:xfrm>
          <a:prstGeom prst="wedgeRectCallout">
            <a:avLst>
              <a:gd name="adj1" fmla="val 38323"/>
              <a:gd name="adj2" fmla="val -707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/>
              <a:t>所有</a:t>
            </a:r>
            <a:r>
              <a:rPr lang="en-US" altLang="zh-TW" sz="1400" dirty="0" smtClean="0"/>
              <a:t>time slots</a:t>
            </a:r>
            <a:r>
              <a:rPr lang="zh-TW" altLang="en-US" sz="1400" dirty="0" smtClean="0"/>
              <a:t>都不會</a:t>
            </a:r>
            <a:r>
              <a:rPr lang="en-US" altLang="zh-TW" sz="1400" dirty="0" smtClean="0"/>
              <a:t>collide</a:t>
            </a:r>
            <a:endParaRPr lang="zh-TW" altLang="en-US" sz="1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Random-NNT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Theorem 6. The time complexity of Random-NNT algorithm is </a:t>
            </a:r>
            <a:r>
              <a:rPr lang="en-US" altLang="zh-TW" i="1" dirty="0" smtClean="0"/>
              <a:t>O</a:t>
            </a:r>
            <a:r>
              <a:rPr lang="en-US" altLang="zh-TW" dirty="0" smtClean="0"/>
              <a:t>(ln</a:t>
            </a:r>
            <a:r>
              <a:rPr lang="en-US" altLang="zh-TW" baseline="30000" dirty="0" smtClean="0"/>
              <a:t>3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) WHP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000100" y="2928933"/>
          <a:ext cx="5973362" cy="2786083"/>
        </p:xfrm>
        <a:graphic>
          <a:graphicData uri="http://schemas.openxmlformats.org/presentationml/2006/ole">
            <p:oleObj spid="_x0000_s36866" name="方程式" r:id="rId3" imgW="3403440" imgH="1587240" progId="Equation.3">
              <p:embed/>
            </p:oleObj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142976" y="5786454"/>
            <a:ext cx="4786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The total number of messages by nodes within r</a:t>
            </a:r>
            <a:r>
              <a:rPr lang="en-US" altLang="zh-TW" sz="1400" baseline="-25000" dirty="0" smtClean="0"/>
              <a:t>1</a:t>
            </a:r>
            <a:r>
              <a:rPr lang="en-US" altLang="zh-TW" sz="1400" dirty="0" smtClean="0"/>
              <a:t> (phase 1)</a:t>
            </a:r>
            <a:endParaRPr lang="zh-TW" altLang="en-US" sz="1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of Theorem 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Let |</a:t>
            </a:r>
            <a:r>
              <a:rPr lang="en-US" altLang="zh-TW" dirty="0" err="1" smtClean="0"/>
              <a:t>C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|=y and |C</a:t>
            </a:r>
            <a:r>
              <a:rPr lang="en-US" altLang="zh-TW" baseline="-25000" dirty="0" smtClean="0"/>
              <a:t>i-1</a:t>
            </a:r>
            <a:r>
              <a:rPr lang="en-US" altLang="zh-TW" dirty="0" smtClean="0"/>
              <a:t>|=x; z=|</a:t>
            </a:r>
            <a:r>
              <a:rPr lang="en-US" altLang="zh-TW" dirty="0" err="1" smtClean="0"/>
              <a:t>R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|=y-x</a:t>
            </a:r>
          </a:p>
          <a:p>
            <a:r>
              <a:rPr lang="en-US" altLang="zh-TW" dirty="0" smtClean="0"/>
              <a:t>Assume y≧60ln</a:t>
            </a:r>
            <a:r>
              <a:rPr lang="en-US" altLang="zh-TW" i="1" dirty="0" smtClean="0"/>
              <a:t>n</a:t>
            </a:r>
            <a:r>
              <a:rPr lang="zh-TW" altLang="en-US" i="1" dirty="0" smtClean="0"/>
              <a:t> </a:t>
            </a:r>
            <a:r>
              <a:rPr lang="en-US" altLang="zh-TW" dirty="0" smtClean="0"/>
              <a:t>=&gt; E[x]≧y/4≧15ln</a:t>
            </a:r>
            <a:r>
              <a:rPr lang="en-US" altLang="zh-TW" i="1" dirty="0" smtClean="0"/>
              <a:t>n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000099" y="3000372"/>
          <a:ext cx="7063614" cy="2143140"/>
        </p:xfrm>
        <a:graphic>
          <a:graphicData uri="http://schemas.openxmlformats.org/presentationml/2006/ole">
            <p:oleObj spid="_x0000_s37890" name="方程式" r:id="rId3" imgW="4101840" imgH="1244520" progId="Equation.3">
              <p:embed/>
            </p:oleObj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Proof of Theorem 6 (cont’d)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288925" y="1714500"/>
          <a:ext cx="8589963" cy="3571875"/>
        </p:xfrm>
        <a:graphic>
          <a:graphicData uri="http://schemas.openxmlformats.org/presentationml/2006/ole">
            <p:oleObj spid="_x0000_s38914" name="方程式" r:id="rId3" imgW="5130720" imgH="2133360" progId="Equation.3">
              <p:embed/>
            </p:oleObj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214282" y="5357826"/>
            <a:ext cx="1143008" cy="500066"/>
          </a:xfrm>
          <a:prstGeom prst="wedgeRectCallout">
            <a:avLst>
              <a:gd name="adj1" fmla="val -7772"/>
              <a:gd name="adj2" fmla="val -850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400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357158" y="5429264"/>
          <a:ext cx="800100" cy="393700"/>
        </p:xfrm>
        <a:graphic>
          <a:graphicData uri="http://schemas.openxmlformats.org/presentationml/2006/ole">
            <p:oleObj spid="_x0000_s38915" name="方程式" r:id="rId4" imgW="799920" imgH="393480" progId="Equation.3">
              <p:embed/>
            </p:oleObj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2214546" y="5214950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any node</a:t>
            </a:r>
            <a:r>
              <a:rPr lang="zh-TW" altLang="en-US" dirty="0" smtClean="0"/>
              <a:t>在</a:t>
            </a:r>
            <a:r>
              <a:rPr lang="en-US" altLang="zh-TW" dirty="0" smtClean="0"/>
              <a:t>any phase</a:t>
            </a:r>
            <a:r>
              <a:rPr lang="zh-TW" altLang="en-US" dirty="0" smtClean="0"/>
              <a:t>收到</a:t>
            </a:r>
            <a:r>
              <a:rPr lang="en-US" altLang="zh-TW" i="1" dirty="0" smtClean="0"/>
              <a:t>O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ln</a:t>
            </a:r>
            <a:r>
              <a:rPr lang="en-US" altLang="zh-TW" i="1" dirty="0" err="1" smtClean="0"/>
              <a:t>n</a:t>
            </a:r>
            <a:r>
              <a:rPr lang="en-US" altLang="zh-TW" dirty="0" smtClean="0"/>
              <a:t>)messages</a:t>
            </a:r>
            <a:r>
              <a:rPr lang="zh-TW" altLang="en-US" dirty="0" smtClean="0"/>
              <a:t>的機率的期望值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Analysis of Coordinate NNT</a:t>
            </a:r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D97922019 </a:t>
            </a:r>
            <a:r>
              <a:rPr lang="zh-TW" altLang="en-US" smtClean="0"/>
              <a:t>簡廷因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Analysis of Coordinate NNT</a:t>
            </a:r>
            <a:endParaRPr lang="zh-TW" altLang="en-US" smtClean="0"/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expected quality</a:t>
            </a:r>
          </a:p>
          <a:p>
            <a:pPr eaLnBrk="1" hangingPunct="1"/>
            <a:r>
              <a:rPr lang="en-US" altLang="zh-TW" smtClean="0"/>
              <a:t>The expected work complexity</a:t>
            </a:r>
          </a:p>
          <a:p>
            <a:pPr eaLnBrk="1" hangingPunct="1"/>
            <a:r>
              <a:rPr lang="en-US" altLang="zh-TW" smtClean="0"/>
              <a:t>The expected message complexity</a:t>
            </a:r>
          </a:p>
          <a:p>
            <a:pPr eaLnBrk="1" hangingPunct="1"/>
            <a:r>
              <a:rPr lang="en-US" altLang="zh-TW" smtClean="0"/>
              <a:t>The time complexity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Proof of Theorem 7</a:t>
            </a:r>
            <a:endParaRPr lang="zh-TW" altLang="en-US" smtClean="0"/>
          </a:p>
        </p:txBody>
      </p:sp>
      <p:sp>
        <p:nvSpPr>
          <p:cNvPr id="103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Theorem 7. The expected quality of Co-NNT for          and 2 are          and        , respectively.</a:t>
            </a:r>
            <a:endParaRPr lang="zh-TW" altLang="en-US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11288" y="2189163"/>
          <a:ext cx="785812" cy="392112"/>
        </p:xfrm>
        <a:graphic>
          <a:graphicData uri="http://schemas.openxmlformats.org/presentationml/2006/ole">
            <p:oleObj spid="_x0000_s66562" name="Equation" r:id="rId3" imgW="355320" imgH="177480" progId="Equation.3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3898900" y="2168525"/>
          <a:ext cx="812800" cy="428625"/>
        </p:xfrm>
        <a:graphic>
          <a:graphicData uri="http://schemas.openxmlformats.org/presentationml/2006/ole">
            <p:oleObj spid="_x0000_s66563" name="方程式" r:id="rId4" imgW="457200" imgH="241200" progId="Equation.3">
              <p:embed/>
            </p:oleObj>
          </a:graphicData>
        </a:graphic>
      </p:graphicFrame>
      <p:graphicFrame>
        <p:nvGraphicFramePr>
          <p:cNvPr id="1028" name="Object 8"/>
          <p:cNvGraphicFramePr>
            <a:graphicFrameLocks noChangeAspect="1"/>
          </p:cNvGraphicFramePr>
          <p:nvPr/>
        </p:nvGraphicFramePr>
        <p:xfrm>
          <a:off x="5429250" y="2214563"/>
          <a:ext cx="669925" cy="428625"/>
        </p:xfrm>
        <a:graphic>
          <a:graphicData uri="http://schemas.openxmlformats.org/presentationml/2006/ole">
            <p:oleObj spid="_x0000_s66564" name="方程式" r:id="rId5" imgW="317160" imgH="203040" progId="Equation.3">
              <p:embed/>
            </p:oleObj>
          </a:graphicData>
        </a:graphic>
      </p:graphicFrame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2A403-211C-4D2D-A592-A165C920DE7B}" type="slidenum">
              <a:rPr lang="zh-TW" altLang="en-US"/>
              <a:pPr>
                <a:defRPr/>
              </a:pPr>
              <a:t>36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Proof of Theorem 7 (cont’d)</a:t>
            </a:r>
            <a:endParaRPr lang="zh-TW" altLang="en-US" smtClean="0"/>
          </a:p>
        </p:txBody>
      </p:sp>
      <p:sp>
        <p:nvSpPr>
          <p:cNvPr id="20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We put the cell containing </a:t>
            </a:r>
            <a:r>
              <a:rPr lang="en-US" altLang="zh-TW" i="1" smtClean="0"/>
              <a:t>u</a:t>
            </a:r>
            <a:r>
              <a:rPr lang="en-US" altLang="zh-TW" smtClean="0"/>
              <a:t>, then</a:t>
            </a:r>
          </a:p>
          <a:p>
            <a:pPr eaLnBrk="1" hangingPunct="1">
              <a:buFont typeface="Arial" charset="0"/>
              <a:buNone/>
            </a:pPr>
            <a:r>
              <a:rPr lang="en-US" altLang="zh-TW" smtClean="0"/>
              <a:t>    one cell from above </a:t>
            </a:r>
            <a:r>
              <a:rPr lang="en-US" altLang="zh-TW" i="1" smtClean="0"/>
              <a:t>u</a:t>
            </a:r>
            <a:r>
              <a:rPr lang="en-US" altLang="zh-TW" smtClean="0"/>
              <a:t> and one </a:t>
            </a:r>
          </a:p>
          <a:p>
            <a:pPr eaLnBrk="1" hangingPunct="1">
              <a:buFont typeface="Arial" charset="0"/>
              <a:buNone/>
            </a:pPr>
            <a:r>
              <a:rPr lang="en-US" altLang="zh-TW" smtClean="0"/>
              <a:t>    cell from below </a:t>
            </a:r>
            <a:r>
              <a:rPr lang="en-US" altLang="zh-TW" i="1" smtClean="0"/>
              <a:t>u</a:t>
            </a:r>
            <a:r>
              <a:rPr lang="en-US" altLang="zh-TW" smtClean="0"/>
              <a:t>, by interleaving</a:t>
            </a:r>
          </a:p>
          <a:p>
            <a:pPr eaLnBrk="1" hangingPunct="1">
              <a:buFont typeface="Arial" charset="0"/>
              <a:buNone/>
            </a:pPr>
            <a:r>
              <a:rPr lang="en-US" altLang="zh-TW" smtClean="0"/>
              <a:t>    them.</a:t>
            </a:r>
          </a:p>
          <a:p>
            <a:pPr eaLnBrk="1" hangingPunct="1"/>
            <a:r>
              <a:rPr lang="en-US" altLang="zh-TW" smtClean="0"/>
              <a:t>We put the cells in Column </a:t>
            </a:r>
            <a:r>
              <a:rPr lang="en-US" altLang="zh-TW" i="1" smtClean="0"/>
              <a:t>k + 1 </a:t>
            </a:r>
            <a:r>
              <a:rPr lang="en-US" altLang="zh-TW" smtClean="0"/>
              <a:t>in their original order beginning from the bottommost cell to the topmost cells , then the cells in Column </a:t>
            </a:r>
            <a:r>
              <a:rPr lang="en-US" altLang="zh-TW" i="1" smtClean="0"/>
              <a:t>k + 2 </a:t>
            </a:r>
            <a:r>
              <a:rPr lang="en-US" altLang="zh-TW" smtClean="0"/>
              <a:t>in the same order, and so on.</a:t>
            </a:r>
            <a:endParaRPr lang="zh-TW" altLang="en-US" smtClean="0"/>
          </a:p>
        </p:txBody>
      </p:sp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3"/>
          <a:srcRect l="2956" r="66505" b="43750"/>
          <a:stretch>
            <a:fillRect/>
          </a:stretch>
        </p:blipFill>
        <p:spPr bwMode="auto">
          <a:xfrm>
            <a:off x="6929438" y="1571625"/>
            <a:ext cx="22145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3"/>
          <a:srcRect l="33495" t="22917" r="1488" b="54166"/>
          <a:stretch>
            <a:fillRect/>
          </a:stretch>
        </p:blipFill>
        <p:spPr bwMode="auto">
          <a:xfrm>
            <a:off x="2214563" y="6072188"/>
            <a:ext cx="47148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左大括弧 5"/>
          <p:cNvSpPr/>
          <p:nvPr/>
        </p:nvSpPr>
        <p:spPr>
          <a:xfrm>
            <a:off x="6858000" y="1714500"/>
            <a:ext cx="71438" cy="16430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6357938" y="2357438"/>
          <a:ext cx="452437" cy="428625"/>
        </p:xfrm>
        <a:graphic>
          <a:graphicData uri="http://schemas.openxmlformats.org/presentationml/2006/ole">
            <p:oleObj spid="_x0000_s67586" name="Equation" r:id="rId4" imgW="241200" imgH="228600" progId="">
              <p:embed/>
            </p:oleObj>
          </a:graphicData>
        </a:graphic>
      </p:graphicFrame>
      <p:sp>
        <p:nvSpPr>
          <p:cNvPr id="9" name="左大括弧 8"/>
          <p:cNvSpPr/>
          <p:nvPr/>
        </p:nvSpPr>
        <p:spPr>
          <a:xfrm rot="16200000">
            <a:off x="7893844" y="2750344"/>
            <a:ext cx="285750" cy="16430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858125" y="3786188"/>
          <a:ext cx="452438" cy="428625"/>
        </p:xfrm>
        <a:graphic>
          <a:graphicData uri="http://schemas.openxmlformats.org/presentationml/2006/ole">
            <p:oleObj spid="_x0000_s67587" name="Equation" r:id="rId5" imgW="241200" imgH="228600" progId="">
              <p:embed/>
            </p:oleObj>
          </a:graphicData>
        </a:graphic>
      </p:graphicFrame>
      <p:cxnSp>
        <p:nvCxnSpPr>
          <p:cNvPr id="13" name="直線單箭頭接點 12"/>
          <p:cNvCxnSpPr/>
          <p:nvPr/>
        </p:nvCxnSpPr>
        <p:spPr>
          <a:xfrm rot="5400000" flipH="1" flipV="1">
            <a:off x="8179594" y="1393032"/>
            <a:ext cx="285750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8501063" y="1071563"/>
          <a:ext cx="642937" cy="436562"/>
        </p:xfrm>
        <a:graphic>
          <a:graphicData uri="http://schemas.openxmlformats.org/presentationml/2006/ole">
            <p:oleObj spid="_x0000_s67588" name="Equation" r:id="rId6" imgW="355320" imgH="241200" progId="">
              <p:embed/>
            </p:oleObj>
          </a:graphicData>
        </a:graphic>
      </p:graphicFrame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5072063" y="5000625"/>
            <a:ext cx="3429000" cy="1071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Proof of Theorem 7 (cont’d)</a:t>
            </a:r>
            <a:endParaRPr lang="zh-TW" altLang="en-US" smtClean="0"/>
          </a:p>
        </p:txBody>
      </p:sp>
      <p:sp>
        <p:nvSpPr>
          <p:cNvPr id="30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Node </a:t>
            </a:r>
            <a:r>
              <a:rPr lang="en-US" altLang="zh-TW" i="1" smtClean="0"/>
              <a:t>u</a:t>
            </a:r>
            <a:r>
              <a:rPr lang="en-US" altLang="zh-TW" smtClean="0"/>
              <a:t> connects to a node in the </a:t>
            </a:r>
            <a:r>
              <a:rPr lang="en-US" altLang="zh-TW" i="1" smtClean="0"/>
              <a:t>i</a:t>
            </a:r>
            <a:r>
              <a:rPr lang="en-US" altLang="zh-TW" smtClean="0"/>
              <a:t>th next cell, if the next        cells are empty and there is a node in the </a:t>
            </a:r>
            <a:r>
              <a:rPr lang="en-US" altLang="zh-TW" i="1" smtClean="0"/>
              <a:t>i</a:t>
            </a:r>
            <a:r>
              <a:rPr lang="en-US" altLang="zh-TW" smtClean="0"/>
              <a:t>th next cell.</a:t>
            </a:r>
          </a:p>
          <a:p>
            <a:pPr eaLnBrk="1" hangingPunct="1">
              <a:buFont typeface="Arial" charset="0"/>
              <a:buNone/>
            </a:pPr>
            <a:endParaRPr lang="en-US" altLang="zh-TW" smtClean="0"/>
          </a:p>
          <a:p>
            <a:pPr eaLnBrk="1" hangingPunct="1"/>
            <a:r>
              <a:rPr lang="en-US" altLang="zh-TW" smtClean="0"/>
              <a:t>The probability that the next        cells are </a:t>
            </a:r>
          </a:p>
          <a:p>
            <a:pPr eaLnBrk="1" hangingPunct="1">
              <a:buFont typeface="Arial" charset="0"/>
              <a:buNone/>
            </a:pPr>
            <a:r>
              <a:rPr lang="en-US" altLang="zh-TW" smtClean="0"/>
              <a:t>    empty is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2619375" y="2170113"/>
          <a:ext cx="642938" cy="428625"/>
        </p:xfrm>
        <a:graphic>
          <a:graphicData uri="http://schemas.openxmlformats.org/presentationml/2006/ole">
            <p:oleObj spid="_x0000_s68610" name="方程式" r:id="rId3" imgW="266400" imgH="177480" progId="Equation.3">
              <p:embed/>
            </p:oleObj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5632450" y="3829050"/>
          <a:ext cx="642938" cy="428625"/>
        </p:xfrm>
        <a:graphic>
          <a:graphicData uri="http://schemas.openxmlformats.org/presentationml/2006/ole">
            <p:oleObj spid="_x0000_s68611" name="方程式" r:id="rId4" imgW="266400" imgH="177480" progId="Equation.3">
              <p:embed/>
            </p:oleObj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2428875" y="4214813"/>
          <a:ext cx="1576388" cy="857250"/>
        </p:xfrm>
        <a:graphic>
          <a:graphicData uri="http://schemas.openxmlformats.org/presentationml/2006/ole">
            <p:oleObj spid="_x0000_s68612" name="Equation" r:id="rId5" imgW="723600" imgH="393480" progId="Equation.3">
              <p:embed/>
            </p:oleObj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0AA81-9B9C-4E8A-A70D-78FFD3FF2676}" type="slidenum">
              <a:rPr lang="zh-TW" altLang="en-US"/>
              <a:pPr>
                <a:defRPr/>
              </a:pPr>
              <a:t>38</a:t>
            </a:fld>
            <a:endParaRPr lang="zh-TW" altLang="en-US" dirty="0"/>
          </a:p>
        </p:txBody>
      </p:sp>
      <p:cxnSp>
        <p:nvCxnSpPr>
          <p:cNvPr id="18" name="直線接點 17"/>
          <p:cNvCxnSpPr/>
          <p:nvPr/>
        </p:nvCxnSpPr>
        <p:spPr>
          <a:xfrm rot="5400000">
            <a:off x="7608888" y="5535613"/>
            <a:ext cx="6429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2" name="文字方塊 19"/>
          <p:cNvSpPr txBox="1">
            <a:spLocks noChangeArrowheads="1"/>
          </p:cNvSpPr>
          <p:nvPr/>
        </p:nvSpPr>
        <p:spPr bwMode="auto">
          <a:xfrm>
            <a:off x="857250" y="53578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i="1"/>
              <a:t>u</a:t>
            </a:r>
            <a:endParaRPr lang="zh-TW" altLang="en-US" i="1"/>
          </a:p>
        </p:txBody>
      </p:sp>
      <p:grpSp>
        <p:nvGrpSpPr>
          <p:cNvPr id="2" name="群組 40"/>
          <p:cNvGrpSpPr>
            <a:grpSpLocks/>
          </p:cNvGrpSpPr>
          <p:nvPr/>
        </p:nvGrpSpPr>
        <p:grpSpPr bwMode="auto">
          <a:xfrm>
            <a:off x="714375" y="5214938"/>
            <a:ext cx="7786688" cy="644525"/>
            <a:chOff x="714348" y="5214950"/>
            <a:chExt cx="7786742" cy="643736"/>
          </a:xfrm>
        </p:grpSpPr>
        <p:sp>
          <p:nvSpPr>
            <p:cNvPr id="9" name="矩形 8"/>
            <p:cNvSpPr/>
            <p:nvPr/>
          </p:nvSpPr>
          <p:spPr>
            <a:xfrm>
              <a:off x="714348" y="5214950"/>
              <a:ext cx="7786742" cy="64215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11" name="直線接點 10"/>
            <p:cNvCxnSpPr/>
            <p:nvPr/>
          </p:nvCxnSpPr>
          <p:spPr>
            <a:xfrm rot="5400000">
              <a:off x="964777" y="5536023"/>
              <a:ext cx="642151" cy="3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5400000">
              <a:off x="1537074" y="5535231"/>
              <a:ext cx="6421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>
              <a:off x="2180017" y="5535231"/>
              <a:ext cx="6421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rot="5400000">
              <a:off x="2822958" y="5535231"/>
              <a:ext cx="6421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rot="5400000">
              <a:off x="4180281" y="5535231"/>
              <a:ext cx="6421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5400000">
              <a:off x="4751785" y="5535231"/>
              <a:ext cx="6421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>
              <a:off x="5394726" y="5535231"/>
              <a:ext cx="6421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rot="5400000">
              <a:off x="7037801" y="5535231"/>
              <a:ext cx="64215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01" name="文字方塊 20"/>
            <p:cNvSpPr txBox="1">
              <a:spLocks noChangeArrowheads="1"/>
            </p:cNvSpPr>
            <p:nvPr/>
          </p:nvSpPr>
          <p:spPr bwMode="auto">
            <a:xfrm>
              <a:off x="3571868" y="5357826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i="1"/>
                <a:t>…</a:t>
              </a:r>
              <a:endParaRPr lang="zh-TW" altLang="en-US" i="1"/>
            </a:p>
          </p:txBody>
        </p:sp>
        <p:sp>
          <p:nvSpPr>
            <p:cNvPr id="3102" name="文字方塊 21"/>
            <p:cNvSpPr txBox="1">
              <a:spLocks noChangeArrowheads="1"/>
            </p:cNvSpPr>
            <p:nvPr/>
          </p:nvSpPr>
          <p:spPr bwMode="auto">
            <a:xfrm>
              <a:off x="6357950" y="5357826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i="1"/>
                <a:t>…</a:t>
              </a:r>
              <a:endParaRPr lang="zh-TW" altLang="en-US" i="1"/>
            </a:p>
          </p:txBody>
        </p:sp>
        <p:sp>
          <p:nvSpPr>
            <p:cNvPr id="3103" name="文字方塊 24"/>
            <p:cNvSpPr txBox="1">
              <a:spLocks noChangeArrowheads="1"/>
            </p:cNvSpPr>
            <p:nvPr/>
          </p:nvSpPr>
          <p:spPr bwMode="auto">
            <a:xfrm>
              <a:off x="5214942" y="5357826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i="1"/>
                <a:t>v</a:t>
              </a:r>
              <a:endParaRPr lang="zh-TW" altLang="en-US" i="1"/>
            </a:p>
          </p:txBody>
        </p:sp>
      </p:grpSp>
      <p:cxnSp>
        <p:nvCxnSpPr>
          <p:cNvPr id="32" name="弧形接點 31"/>
          <p:cNvCxnSpPr/>
          <p:nvPr/>
        </p:nvCxnSpPr>
        <p:spPr>
          <a:xfrm rot="5400000">
            <a:off x="5322094" y="4822032"/>
            <a:ext cx="428625" cy="3571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5" name="文字方塊 32"/>
          <p:cNvSpPr txBox="1">
            <a:spLocks noChangeArrowheads="1"/>
          </p:cNvSpPr>
          <p:nvPr/>
        </p:nvSpPr>
        <p:spPr bwMode="auto">
          <a:xfrm>
            <a:off x="5572125" y="4429125"/>
            <a:ext cx="557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 </a:t>
            </a:r>
            <a:r>
              <a:rPr lang="en-US" altLang="zh-TW" i="1"/>
              <a:t>i</a:t>
            </a:r>
            <a:r>
              <a:rPr lang="en-US" altLang="zh-TW"/>
              <a:t>th </a:t>
            </a:r>
            <a:endParaRPr lang="zh-TW" altLang="en-US" i="1"/>
          </a:p>
        </p:txBody>
      </p:sp>
      <p:sp>
        <p:nvSpPr>
          <p:cNvPr id="38" name="矩形圖說文字 37"/>
          <p:cNvSpPr/>
          <p:nvPr/>
        </p:nvSpPr>
        <p:spPr>
          <a:xfrm>
            <a:off x="6215063" y="4286250"/>
            <a:ext cx="2714625" cy="57150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所有其他</a:t>
            </a:r>
            <a:r>
              <a:rPr lang="en-US" altLang="zh-TW" dirty="0"/>
              <a:t>n-1</a:t>
            </a:r>
            <a:r>
              <a:rPr lang="zh-TW" altLang="en-US" dirty="0"/>
              <a:t>個點都在這</a:t>
            </a:r>
          </a:p>
        </p:txBody>
      </p:sp>
      <p:grpSp>
        <p:nvGrpSpPr>
          <p:cNvPr id="3" name="群組 41"/>
          <p:cNvGrpSpPr>
            <a:grpSpLocks/>
          </p:cNvGrpSpPr>
          <p:nvPr/>
        </p:nvGrpSpPr>
        <p:grpSpPr bwMode="auto">
          <a:xfrm>
            <a:off x="1571625" y="5929313"/>
            <a:ext cx="6858000" cy="655637"/>
            <a:chOff x="1571605" y="5929330"/>
            <a:chExt cx="6858048" cy="655084"/>
          </a:xfrm>
        </p:grpSpPr>
        <p:sp>
          <p:nvSpPr>
            <p:cNvPr id="34" name="左大括弧 33"/>
            <p:cNvSpPr/>
            <p:nvPr/>
          </p:nvSpPr>
          <p:spPr>
            <a:xfrm rot="16200000">
              <a:off x="3053653" y="4447282"/>
              <a:ext cx="250613" cy="321471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089" name="文字方塊 34"/>
            <p:cNvSpPr txBox="1">
              <a:spLocks noChangeArrowheads="1"/>
            </p:cNvSpPr>
            <p:nvPr/>
          </p:nvSpPr>
          <p:spPr bwMode="auto">
            <a:xfrm>
              <a:off x="2928926" y="6215082"/>
              <a:ext cx="5693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/>
                <a:t> </a:t>
              </a:r>
              <a:r>
                <a:rPr lang="en-US" altLang="zh-TW" i="1"/>
                <a:t>i-1</a:t>
              </a:r>
              <a:r>
                <a:rPr lang="en-US" altLang="zh-TW"/>
                <a:t> </a:t>
              </a:r>
              <a:endParaRPr lang="zh-TW" altLang="en-US" i="1"/>
            </a:p>
          </p:txBody>
        </p:sp>
        <p:sp>
          <p:nvSpPr>
            <p:cNvPr id="39" name="左大括弧 38"/>
            <p:cNvSpPr/>
            <p:nvPr/>
          </p:nvSpPr>
          <p:spPr>
            <a:xfrm rot="16200000">
              <a:off x="6696992" y="4447282"/>
              <a:ext cx="250613" cy="321470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091" name="文字方塊 39"/>
            <p:cNvSpPr txBox="1">
              <a:spLocks noChangeArrowheads="1"/>
            </p:cNvSpPr>
            <p:nvPr/>
          </p:nvSpPr>
          <p:spPr bwMode="auto">
            <a:xfrm>
              <a:off x="6572264" y="6215082"/>
              <a:ext cx="9284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/>
                <a:t> n-(</a:t>
              </a:r>
              <a:r>
                <a:rPr lang="en-US" altLang="zh-TW" i="1"/>
                <a:t>i-1)</a:t>
              </a:r>
              <a:r>
                <a:rPr lang="en-US" altLang="zh-TW"/>
                <a:t> </a:t>
              </a:r>
              <a:endParaRPr lang="zh-TW" altLang="en-US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Proof of Theorem 7 (cont’d)</a:t>
            </a:r>
            <a:endParaRPr lang="zh-TW" altLang="en-US" smtClean="0"/>
          </a:p>
        </p:txBody>
      </p:sp>
      <p:sp>
        <p:nvSpPr>
          <p:cNvPr id="410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i="1" smtClean="0"/>
              <a:t>P’</a:t>
            </a:r>
            <a:r>
              <a:rPr lang="en-US" altLang="zh-TW" smtClean="0"/>
              <a:t> be the probability that there is a node in the </a:t>
            </a:r>
            <a:r>
              <a:rPr lang="en-US" altLang="zh-TW" i="1" smtClean="0"/>
              <a:t>i</a:t>
            </a:r>
            <a:r>
              <a:rPr lang="en-US" altLang="zh-TW" smtClean="0"/>
              <a:t>th cell given that the first        cells are empty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i="1" smtClean="0"/>
              <a:t>P</a:t>
            </a:r>
            <a:r>
              <a:rPr lang="en-US" altLang="zh-TW" sz="2000" i="1" smtClean="0"/>
              <a:t>i</a:t>
            </a:r>
            <a:r>
              <a:rPr lang="en-US" altLang="zh-TW" i="1" smtClean="0"/>
              <a:t> </a:t>
            </a:r>
            <a:r>
              <a:rPr lang="en-US" altLang="zh-TW" smtClean="0"/>
              <a:t>be the probability that </a:t>
            </a:r>
            <a:r>
              <a:rPr lang="en-US" altLang="zh-TW" i="1" smtClean="0"/>
              <a:t>u</a:t>
            </a:r>
            <a:r>
              <a:rPr lang="en-US" altLang="zh-TW" smtClean="0"/>
              <a:t> connects to a node </a:t>
            </a:r>
            <a:r>
              <a:rPr lang="en-US" altLang="zh-TW" i="1" smtClean="0"/>
              <a:t>v</a:t>
            </a:r>
            <a:r>
              <a:rPr lang="en-US" altLang="zh-TW" smtClean="0"/>
              <a:t> in the </a:t>
            </a:r>
            <a:r>
              <a:rPr lang="en-US" altLang="zh-TW" i="1" smtClean="0"/>
              <a:t>i</a:t>
            </a:r>
            <a:r>
              <a:rPr lang="en-US" altLang="zh-TW" smtClean="0"/>
              <a:t>th cell</a:t>
            </a:r>
            <a:endParaRPr lang="zh-TW" altLang="en-US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803900" y="2184400"/>
          <a:ext cx="642938" cy="428625"/>
        </p:xfrm>
        <a:graphic>
          <a:graphicData uri="http://schemas.openxmlformats.org/presentationml/2006/ole">
            <p:oleObj spid="_x0000_s69634" name="方程式" r:id="rId3" imgW="266400" imgH="177480" progId="Equation.3">
              <p:embed/>
            </p:oleObj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C2355-6FB8-49E4-891C-C86CD4658F26}" type="slidenum">
              <a:rPr lang="zh-TW" altLang="en-US"/>
              <a:pPr>
                <a:defRPr/>
              </a:pPr>
              <a:t>39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The minimum spanning tree (MST) problem is an important and commonly occurring primitive in the design and operation of data and communication networks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Algorithms require large number of messages and time make them impractical for resource-constrained networks such as wireless sensor networks</a:t>
            </a:r>
          </a:p>
        </p:txBody>
      </p:sp>
      <p:pic>
        <p:nvPicPr>
          <p:cNvPr id="8196" name="Picture 4" descr="http://www.usenix.org/events/nsdi04/tech/full_papers/welsh/welsh_html/spantree.pd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5429264"/>
            <a:ext cx="1348740" cy="1245870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Proof of Theorem 7 (cont’d)</a:t>
            </a:r>
            <a:endParaRPr lang="zh-TW" altLang="en-US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F9F5D-357C-4518-A7D5-41824531E695}" type="slidenum">
              <a:rPr lang="zh-TW" altLang="en-US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51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714375" y="1714500"/>
          <a:ext cx="6648450" cy="928688"/>
        </p:xfrm>
        <a:graphic>
          <a:graphicData uri="http://schemas.openxmlformats.org/presentationml/2006/ole">
            <p:oleObj spid="_x0000_s70658" name="Equation" r:id="rId3" imgW="2997200" imgH="419100" progId="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714375" y="2714625"/>
          <a:ext cx="5118100" cy="928688"/>
        </p:xfrm>
        <a:graphic>
          <a:graphicData uri="http://schemas.openxmlformats.org/presentationml/2006/ole">
            <p:oleObj spid="_x0000_s70659" name="Equation" r:id="rId4" imgW="2463800" imgH="444500" progId="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714375" y="3786188"/>
          <a:ext cx="5510213" cy="928687"/>
        </p:xfrm>
        <a:graphic>
          <a:graphicData uri="http://schemas.openxmlformats.org/presentationml/2006/ole">
            <p:oleObj spid="_x0000_s70660" name="Equation" r:id="rId5" imgW="2540000" imgH="431800" progId="">
              <p:embed/>
            </p:oleObj>
          </a:graphicData>
        </a:graphic>
      </p:graphicFrame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131" name="Rectangle 7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132" name="Rectangle 8"/>
          <p:cNvSpPr>
            <a:spLocks noChangeArrowheads="1"/>
          </p:cNvSpPr>
          <p:nvPr/>
        </p:nvSpPr>
        <p:spPr bwMode="auto">
          <a:xfrm>
            <a:off x="0" y="1790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13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graphicFrame>
        <p:nvGraphicFramePr>
          <p:cNvPr id="5125" name="Object 9"/>
          <p:cNvGraphicFramePr>
            <a:graphicFrameLocks noChangeAspect="1"/>
          </p:cNvGraphicFramePr>
          <p:nvPr/>
        </p:nvGraphicFramePr>
        <p:xfrm>
          <a:off x="715963" y="5715000"/>
          <a:ext cx="3900487" cy="928688"/>
        </p:xfrm>
        <a:graphic>
          <a:graphicData uri="http://schemas.openxmlformats.org/presentationml/2006/ole">
            <p:oleObj spid="_x0000_s70661" name="Equation" r:id="rId6" imgW="1803400" imgH="431800" progId="">
              <p:embed/>
            </p:oleObj>
          </a:graphicData>
        </a:graphic>
      </p:graphicFrame>
      <p:graphicFrame>
        <p:nvGraphicFramePr>
          <p:cNvPr id="5126" name="內容版面配置區 14"/>
          <p:cNvGraphicFramePr>
            <a:graphicFrameLocks noChangeAspect="1"/>
          </p:cNvGraphicFramePr>
          <p:nvPr>
            <p:ph idx="1"/>
          </p:nvPr>
        </p:nvGraphicFramePr>
        <p:xfrm>
          <a:off x="714375" y="4786313"/>
          <a:ext cx="4452938" cy="928687"/>
        </p:xfrm>
        <a:graphic>
          <a:graphicData uri="http://schemas.openxmlformats.org/presentationml/2006/ole">
            <p:oleObj spid="_x0000_s70662" name="Equation" r:id="rId7" imgW="207000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Proof of Theorem 8</a:t>
            </a:r>
            <a:endParaRPr lang="zh-TW" altLang="en-US" smtClean="0"/>
          </a:p>
        </p:txBody>
      </p:sp>
      <p:sp>
        <p:nvSpPr>
          <p:cNvPr id="615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expected work complexity of Co-NNT algorithm, for          and 2 are          and        , respectively.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221038" y="2166938"/>
          <a:ext cx="785812" cy="392112"/>
        </p:xfrm>
        <a:graphic>
          <a:graphicData uri="http://schemas.openxmlformats.org/presentationml/2006/ole">
            <p:oleObj spid="_x0000_s71682" name="Equation" r:id="rId3" imgW="355320" imgH="177480" progId="Equation.3">
              <p:embed/>
            </p:oleObj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5680075" y="2165350"/>
          <a:ext cx="812800" cy="428625"/>
        </p:xfrm>
        <a:graphic>
          <a:graphicData uri="http://schemas.openxmlformats.org/presentationml/2006/ole">
            <p:oleObj spid="_x0000_s71683" name="方程式" r:id="rId4" imgW="457200" imgH="241200" progId="Equation.3">
              <p:embed/>
            </p:oleObj>
          </a:graphicData>
        </a:graphic>
      </p:graphicFrame>
      <p:graphicFrame>
        <p:nvGraphicFramePr>
          <p:cNvPr id="6148" name="Object 8"/>
          <p:cNvGraphicFramePr>
            <a:graphicFrameLocks noChangeAspect="1"/>
          </p:cNvGraphicFramePr>
          <p:nvPr/>
        </p:nvGraphicFramePr>
        <p:xfrm>
          <a:off x="7215188" y="2222500"/>
          <a:ext cx="571500" cy="365125"/>
        </p:xfrm>
        <a:graphic>
          <a:graphicData uri="http://schemas.openxmlformats.org/presentationml/2006/ole">
            <p:oleObj spid="_x0000_s71684" name="方程式" r:id="rId5" imgW="317160" imgH="203040" progId="Equation.3">
              <p:embed/>
            </p:oleObj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Proof of Theorem 8 (cont’d)</a:t>
            </a:r>
            <a:endParaRPr lang="zh-TW" altLang="en-US" smtClean="0"/>
          </a:p>
        </p:txBody>
      </p:sp>
      <p:sp>
        <p:nvSpPr>
          <p:cNvPr id="717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We subdivide the area into cells and consider the rearrangement of the cells in a single row as described in the proof of Theorem 7.</a:t>
            </a:r>
          </a:p>
          <a:p>
            <a:pPr eaLnBrk="1" hangingPunct="1"/>
            <a:r>
              <a:rPr lang="en-US" altLang="zh-TW" smtClean="0"/>
              <a:t>The transmission radius for </a:t>
            </a:r>
            <a:r>
              <a:rPr lang="en-US" altLang="zh-TW" i="1" smtClean="0"/>
              <a:t>i</a:t>
            </a:r>
            <a:r>
              <a:rPr lang="en-US" altLang="zh-TW" smtClean="0"/>
              <a:t>th phase is </a:t>
            </a:r>
          </a:p>
          <a:p>
            <a:pPr eaLnBrk="1" hangingPunct="1"/>
            <a:r>
              <a:rPr lang="en-US" altLang="zh-TW" smtClean="0"/>
              <a:t>Length of each cell is</a:t>
            </a:r>
          </a:p>
          <a:p>
            <a:pPr eaLnBrk="1" hangingPunct="1"/>
            <a:endParaRPr lang="en-US" altLang="zh-TW" smtClean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429500" y="3000375"/>
          <a:ext cx="500063" cy="833438"/>
        </p:xfrm>
        <a:graphic>
          <a:graphicData uri="http://schemas.openxmlformats.org/presentationml/2006/ole">
            <p:oleObj spid="_x0000_s72706" name="方程式" r:id="rId3" imgW="266400" imgH="444240" progId="Equation.3">
              <p:embed/>
            </p:oleObj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4429125" y="3643313"/>
          <a:ext cx="1071563" cy="906462"/>
        </p:xfrm>
        <a:graphic>
          <a:graphicData uri="http://schemas.openxmlformats.org/presentationml/2006/ole">
            <p:oleObj spid="_x0000_s72707" name="方程式" r:id="rId4" imgW="495000" imgH="419040" progId="Equation.3">
              <p:embed/>
            </p:oleObj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9AC00-07D3-49BB-BB56-F8ECF008CAB5}" type="slidenum">
              <a:rPr lang="zh-TW" altLang="en-US"/>
              <a:pPr>
                <a:defRPr/>
              </a:pPr>
              <a:t>42</a:t>
            </a:fld>
            <a:endParaRPr lang="zh-TW" altLang="en-US"/>
          </a:p>
        </p:txBody>
      </p:sp>
      <p:grpSp>
        <p:nvGrpSpPr>
          <p:cNvPr id="2" name="群組 36"/>
          <p:cNvGrpSpPr>
            <a:grpSpLocks/>
          </p:cNvGrpSpPr>
          <p:nvPr/>
        </p:nvGrpSpPr>
        <p:grpSpPr bwMode="auto">
          <a:xfrm>
            <a:off x="500063" y="4344988"/>
            <a:ext cx="8643937" cy="2513012"/>
            <a:chOff x="214282" y="4143380"/>
            <a:chExt cx="8643998" cy="2512472"/>
          </a:xfrm>
        </p:grpSpPr>
        <p:sp>
          <p:nvSpPr>
            <p:cNvPr id="38" name="矩形 37"/>
            <p:cNvSpPr/>
            <p:nvPr/>
          </p:nvSpPr>
          <p:spPr>
            <a:xfrm>
              <a:off x="4572000" y="4857601"/>
              <a:ext cx="4286280" cy="1571287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grpSp>
          <p:nvGrpSpPr>
            <p:cNvPr id="3" name="群組 38"/>
            <p:cNvGrpSpPr>
              <a:grpSpLocks/>
            </p:cNvGrpSpPr>
            <p:nvPr/>
          </p:nvGrpSpPr>
          <p:grpSpPr bwMode="auto">
            <a:xfrm>
              <a:off x="214282" y="4143380"/>
              <a:ext cx="8643998" cy="2512472"/>
              <a:chOff x="214282" y="4143380"/>
              <a:chExt cx="8643998" cy="2512472"/>
            </a:xfrm>
          </p:grpSpPr>
          <p:grpSp>
            <p:nvGrpSpPr>
              <p:cNvPr id="4" name="群組 6"/>
              <p:cNvGrpSpPr>
                <a:grpSpLocks/>
              </p:cNvGrpSpPr>
              <p:nvPr/>
            </p:nvGrpSpPr>
            <p:grpSpPr bwMode="auto">
              <a:xfrm>
                <a:off x="214282" y="4214818"/>
                <a:ext cx="8643998" cy="2441034"/>
                <a:chOff x="714348" y="4214818"/>
                <a:chExt cx="8643998" cy="2441034"/>
              </a:xfrm>
            </p:grpSpPr>
            <p:cxnSp>
              <p:nvCxnSpPr>
                <p:cNvPr id="44" name="直線接點 43"/>
                <p:cNvCxnSpPr/>
                <p:nvPr/>
              </p:nvCxnSpPr>
              <p:spPr>
                <a:xfrm rot="5400000">
                  <a:off x="7608980" y="5535318"/>
                  <a:ext cx="642800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5" name="群組 34"/>
                <p:cNvGrpSpPr>
                  <a:grpSpLocks/>
                </p:cNvGrpSpPr>
                <p:nvPr/>
              </p:nvGrpSpPr>
              <p:grpSpPr bwMode="auto">
                <a:xfrm>
                  <a:off x="714348" y="4214818"/>
                  <a:ext cx="8643998" cy="2441034"/>
                  <a:chOff x="714348" y="4214818"/>
                  <a:chExt cx="8643998" cy="2441034"/>
                </a:xfrm>
              </p:grpSpPr>
              <p:sp>
                <p:nvSpPr>
                  <p:cNvPr id="46" name="矩形 9"/>
                  <p:cNvSpPr/>
                  <p:nvPr/>
                </p:nvSpPr>
                <p:spPr>
                  <a:xfrm>
                    <a:off x="5072066" y="4929023"/>
                    <a:ext cx="2857520" cy="1285599"/>
                  </a:xfrm>
                  <a:prstGeom prst="rect">
                    <a:avLst/>
                  </a:prstGeom>
                  <a:noFill/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TW" altLang="en-US"/>
                  </a:p>
                </p:txBody>
              </p:sp>
              <p:grpSp>
                <p:nvGrpSpPr>
                  <p:cNvPr id="6" name="群組 33"/>
                  <p:cNvGrpSpPr>
                    <a:grpSpLocks/>
                  </p:cNvGrpSpPr>
                  <p:nvPr/>
                </p:nvGrpSpPr>
                <p:grpSpPr bwMode="auto">
                  <a:xfrm>
                    <a:off x="714348" y="4214818"/>
                    <a:ext cx="8643998" cy="2441034"/>
                    <a:chOff x="714348" y="4214818"/>
                    <a:chExt cx="8643998" cy="2441034"/>
                  </a:xfrm>
                </p:grpSpPr>
                <p:grpSp>
                  <p:nvGrpSpPr>
                    <p:cNvPr id="8" name="群組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4348" y="5214950"/>
                      <a:ext cx="8643998" cy="643736"/>
                      <a:chOff x="714348" y="5214950"/>
                      <a:chExt cx="8643998" cy="643736"/>
                    </a:xfrm>
                  </p:grpSpPr>
                  <p:sp>
                    <p:nvSpPr>
                      <p:cNvPr id="60" name="矩形 59"/>
                      <p:cNvSpPr/>
                      <p:nvPr/>
                    </p:nvSpPr>
                    <p:spPr>
                      <a:xfrm>
                        <a:off x="714348" y="5214712"/>
                        <a:ext cx="8643998" cy="642800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TW" altLang="en-US"/>
                      </a:p>
                    </p:txBody>
                  </p:sp>
                  <p:cxnSp>
                    <p:nvCxnSpPr>
                      <p:cNvPr id="61" name="直線接點 9"/>
                      <p:cNvCxnSpPr/>
                      <p:nvPr/>
                    </p:nvCxnSpPr>
                    <p:spPr>
                      <a:xfrm rot="5400000">
                        <a:off x="964452" y="5536112"/>
                        <a:ext cx="642799" cy="3175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直線接點 61"/>
                      <p:cNvCxnSpPr/>
                      <p:nvPr/>
                    </p:nvCxnSpPr>
                    <p:spPr>
                      <a:xfrm rot="5400000">
                        <a:off x="1536750" y="5535318"/>
                        <a:ext cx="642800" cy="158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" name="直線接點 62"/>
                      <p:cNvCxnSpPr/>
                      <p:nvPr/>
                    </p:nvCxnSpPr>
                    <p:spPr>
                      <a:xfrm rot="5400000">
                        <a:off x="2179692" y="5535318"/>
                        <a:ext cx="642800" cy="158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" name="直線接點 63"/>
                      <p:cNvCxnSpPr/>
                      <p:nvPr/>
                    </p:nvCxnSpPr>
                    <p:spPr>
                      <a:xfrm rot="5400000">
                        <a:off x="2822634" y="5535318"/>
                        <a:ext cx="642800" cy="158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" name="直線接點 64"/>
                      <p:cNvCxnSpPr/>
                      <p:nvPr/>
                    </p:nvCxnSpPr>
                    <p:spPr>
                      <a:xfrm rot="5400000">
                        <a:off x="4179956" y="5535318"/>
                        <a:ext cx="642800" cy="158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直線接點 65"/>
                      <p:cNvCxnSpPr/>
                      <p:nvPr/>
                    </p:nvCxnSpPr>
                    <p:spPr>
                      <a:xfrm rot="5400000">
                        <a:off x="4751460" y="5535318"/>
                        <a:ext cx="642800" cy="158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直線接點 66"/>
                      <p:cNvCxnSpPr/>
                      <p:nvPr/>
                    </p:nvCxnSpPr>
                    <p:spPr>
                      <a:xfrm rot="5400000">
                        <a:off x="5394402" y="5535318"/>
                        <a:ext cx="642800" cy="158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直線接點 67"/>
                      <p:cNvCxnSpPr/>
                      <p:nvPr/>
                    </p:nvCxnSpPr>
                    <p:spPr>
                      <a:xfrm rot="5400000">
                        <a:off x="7037476" y="5535318"/>
                        <a:ext cx="642800" cy="158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209" name="文字方塊 6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71868" y="5357826"/>
                        <a:ext cx="415498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altLang="zh-TW" i="1"/>
                          <a:t>…</a:t>
                        </a:r>
                        <a:endParaRPr lang="zh-TW" altLang="en-US" i="1"/>
                      </a:p>
                    </p:txBody>
                  </p:sp>
                  <p:sp>
                    <p:nvSpPr>
                      <p:cNvPr id="7210" name="文字方塊 6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357950" y="5357826"/>
                        <a:ext cx="415498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altLang="zh-TW" i="1"/>
                          <a:t>…</a:t>
                        </a:r>
                        <a:endParaRPr lang="zh-TW" altLang="en-US" i="1"/>
                      </a:p>
                    </p:txBody>
                  </p:sp>
                </p:grpSp>
                <p:grpSp>
                  <p:nvGrpSpPr>
                    <p:cNvPr id="9" name="群組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71538" y="5929330"/>
                      <a:ext cx="6715174" cy="726522"/>
                      <a:chOff x="1571605" y="5929330"/>
                      <a:chExt cx="6715174" cy="726522"/>
                    </a:xfrm>
                  </p:grpSpPr>
                  <p:sp>
                    <p:nvSpPr>
                      <p:cNvPr id="56" name="左大括弧 55"/>
                      <p:cNvSpPr/>
                      <p:nvPr/>
                    </p:nvSpPr>
                    <p:spPr>
                      <a:xfrm rot="16200000">
                        <a:off x="3429001" y="4071537"/>
                        <a:ext cx="71423" cy="3786214"/>
                      </a:xfrm>
                      <a:prstGeom prst="leftBrace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TW" altLang="en-US"/>
                      </a:p>
                    </p:txBody>
                  </p:sp>
                  <p:sp>
                    <p:nvSpPr>
                      <p:cNvPr id="7197" name="文字方塊 5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28926" y="6215082"/>
                        <a:ext cx="1261884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altLang="zh-TW">
                            <a:solidFill>
                              <a:srgbClr val="0070C0"/>
                            </a:solidFill>
                          </a:rPr>
                          <a:t> </a:t>
                        </a:r>
                        <a:r>
                          <a:rPr lang="en-US" altLang="zh-TW" i="1">
                            <a:solidFill>
                              <a:srgbClr val="0070C0"/>
                            </a:solidFill>
                          </a:rPr>
                          <a:t>i-1 phase</a:t>
                        </a:r>
                        <a:r>
                          <a:rPr lang="en-US" altLang="zh-TW">
                            <a:solidFill>
                              <a:srgbClr val="0070C0"/>
                            </a:solidFill>
                          </a:rPr>
                          <a:t> </a:t>
                        </a:r>
                        <a:endParaRPr lang="zh-TW" altLang="en-US" i="1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  <p:sp>
                    <p:nvSpPr>
                      <p:cNvPr id="58" name="左大括弧 57"/>
                      <p:cNvSpPr/>
                      <p:nvPr/>
                    </p:nvSpPr>
                    <p:spPr>
                      <a:xfrm rot="16200000">
                        <a:off x="4786347" y="2714191"/>
                        <a:ext cx="285689" cy="6715172"/>
                      </a:xfrm>
                      <a:prstGeom prst="leftBrac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TW" altLang="en-US" dirty="0"/>
                      </a:p>
                    </p:txBody>
                  </p:sp>
                  <p:sp>
                    <p:nvSpPr>
                      <p:cNvPr id="7199" name="文字方塊 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572001" y="6286520"/>
                        <a:ext cx="992579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altLang="zh-TW"/>
                          <a:t> </a:t>
                        </a:r>
                        <a:r>
                          <a:rPr lang="en-US" altLang="zh-TW" i="1">
                            <a:solidFill>
                              <a:srgbClr val="FFC000"/>
                            </a:solidFill>
                          </a:rPr>
                          <a:t>i</a:t>
                        </a:r>
                        <a:r>
                          <a:rPr lang="en-US" altLang="zh-TW">
                            <a:solidFill>
                              <a:srgbClr val="FFC000"/>
                            </a:solidFill>
                          </a:rPr>
                          <a:t> phase</a:t>
                        </a:r>
                        <a:endParaRPr lang="zh-TW" altLang="en-US" i="1">
                          <a:solidFill>
                            <a:srgbClr val="FFC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0" name="矩形 13"/>
                    <p:cNvSpPr/>
                    <p:nvPr/>
                  </p:nvSpPr>
                  <p:spPr>
                    <a:xfrm>
                      <a:off x="714348" y="4929023"/>
                      <a:ext cx="4357718" cy="1285599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TW" altLang="en-US"/>
                    </a:p>
                  </p:txBody>
                </p:sp>
                <p:grpSp>
                  <p:nvGrpSpPr>
                    <p:cNvPr id="10" name="群組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42976" y="4214818"/>
                      <a:ext cx="6143700" cy="624814"/>
                      <a:chOff x="1142976" y="4214818"/>
                      <a:chExt cx="6143700" cy="624814"/>
                    </a:xfrm>
                  </p:grpSpPr>
                  <p:sp>
                    <p:nvSpPr>
                      <p:cNvPr id="52" name="矩形圖說文字 15"/>
                      <p:cNvSpPr/>
                      <p:nvPr/>
                    </p:nvSpPr>
                    <p:spPr>
                      <a:xfrm>
                        <a:off x="1142976" y="4214802"/>
                        <a:ext cx="1643073" cy="612644"/>
                      </a:xfrm>
                      <a:prstGeom prst="wedgeRectCallout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altLang="zh-TW" dirty="0"/>
                          <a:t>     </a:t>
                        </a:r>
                        <a:r>
                          <a:rPr lang="en-US" altLang="zh-TW" dirty="0" smtClean="0">
                            <a:solidFill>
                              <a:schemeClr val="tx1"/>
                            </a:solidFill>
                          </a:rPr>
                          <a:t>cells</a:t>
                        </a:r>
                        <a:endParaRPr lang="zh-TW" alt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graphicFrame>
                    <p:nvGraphicFramePr>
                      <p:cNvPr id="7172" name="Object 9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360321" y="4326484"/>
                      <a:ext cx="482603" cy="381002"/>
                    </p:xfrm>
                    <a:graphic>
                      <a:graphicData uri="http://schemas.openxmlformats.org/presentationml/2006/ole">
                        <p:oleObj spid="_x0000_s72710" name="Equation" r:id="rId5" imgW="241200" imgH="190440" progId="">
                          <p:embed/>
                        </p:oleObj>
                      </a:graphicData>
                    </a:graphic>
                  </p:graphicFrame>
                  <p:sp>
                    <p:nvSpPr>
                      <p:cNvPr id="54" name="矩形圖說文字 53"/>
                      <p:cNvSpPr/>
                      <p:nvPr/>
                    </p:nvSpPr>
                    <p:spPr>
                      <a:xfrm>
                        <a:off x="5643569" y="4227499"/>
                        <a:ext cx="1643074" cy="612644"/>
                      </a:xfrm>
                      <a:prstGeom prst="wedgeRectCallout">
                        <a:avLst/>
                      </a:prstGeom>
                      <a:noFill/>
                      <a:ln w="12700"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altLang="zh-TW" dirty="0"/>
                          <a:t>     </a:t>
                        </a:r>
                        <a:r>
                          <a:rPr lang="en-US" altLang="zh-TW" dirty="0" smtClean="0">
                            <a:solidFill>
                              <a:schemeClr val="tx1"/>
                            </a:solidFill>
                          </a:rPr>
                          <a:t>cells</a:t>
                        </a:r>
                        <a:endParaRPr lang="zh-TW" alt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graphicFrame>
                    <p:nvGraphicFramePr>
                      <p:cNvPr id="7173" name="Object 10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5857916" y="4322564"/>
                      <a:ext cx="482600" cy="381000"/>
                    </p:xfrm>
                    <a:graphic>
                      <a:graphicData uri="http://schemas.openxmlformats.org/presentationml/2006/ole">
                        <p:oleObj spid="_x0000_s72711" name="Equation" r:id="rId6" imgW="241200" imgH="190440" progId="">
                          <p:embed/>
                        </p:oleObj>
                      </a:graphicData>
                    </a:graphic>
                  </p:graphicFrame>
                </p:grpSp>
              </p:grpSp>
            </p:grpSp>
          </p:grpSp>
          <p:cxnSp>
            <p:nvCxnSpPr>
              <p:cNvPr id="41" name="直線接點 40"/>
              <p:cNvCxnSpPr/>
              <p:nvPr/>
            </p:nvCxnSpPr>
            <p:spPr>
              <a:xfrm rot="5400000">
                <a:off x="8037609" y="5535318"/>
                <a:ext cx="642800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矩形圖說文字 41"/>
              <p:cNvSpPr/>
              <p:nvPr/>
            </p:nvSpPr>
            <p:spPr>
              <a:xfrm>
                <a:off x="7143768" y="4143380"/>
                <a:ext cx="1643075" cy="612643"/>
              </a:xfrm>
              <a:prstGeom prst="wedgeRectCallout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dirty="0"/>
                  <a:t>     </a:t>
                </a:r>
                <a:r>
                  <a:rPr lang="zh-TW" altLang="en-US" dirty="0"/>
                  <a:t>          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cells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7174" name="Object 11"/>
              <p:cNvGraphicFramePr>
                <a:graphicFrameLocks noChangeAspect="1"/>
              </p:cNvGraphicFramePr>
              <p:nvPr/>
            </p:nvGraphicFramePr>
            <p:xfrm>
              <a:off x="7240803" y="4231562"/>
              <a:ext cx="871542" cy="387352"/>
            </p:xfrm>
            <a:graphic>
              <a:graphicData uri="http://schemas.openxmlformats.org/presentationml/2006/ole">
                <p:oleObj spid="_x0000_s72709" name="Equation" r:id="rId7" imgW="457200" imgH="203040" progId="">
                  <p:embed/>
                </p:oleObj>
              </a:graphicData>
            </a:graphic>
          </p:graphicFrame>
        </p:grpSp>
      </p:grpSp>
      <p:cxnSp>
        <p:nvCxnSpPr>
          <p:cNvPr id="72" name="弧形接點 71"/>
          <p:cNvCxnSpPr/>
          <p:nvPr/>
        </p:nvCxnSpPr>
        <p:spPr>
          <a:xfrm rot="10800000" flipV="1">
            <a:off x="2571750" y="4857750"/>
            <a:ext cx="785813" cy="50006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5" name="Object 4"/>
          <p:cNvGraphicFramePr>
            <a:graphicFrameLocks noChangeAspect="1"/>
          </p:cNvGraphicFramePr>
          <p:nvPr/>
        </p:nvGraphicFramePr>
        <p:xfrm>
          <a:off x="3429000" y="4500563"/>
          <a:ext cx="733425" cy="620712"/>
        </p:xfrm>
        <a:graphic>
          <a:graphicData uri="http://schemas.openxmlformats.org/presentationml/2006/ole">
            <p:oleObj spid="_x0000_s72708" name="方程式" r:id="rId8" imgW="4950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Proof of Theorem 8 (cont’d)</a:t>
            </a:r>
            <a:endParaRPr lang="zh-TW" altLang="en-US" smtClean="0"/>
          </a:p>
        </p:txBody>
      </p:sp>
      <p:sp>
        <p:nvSpPr>
          <p:cNvPr id="819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 node </a:t>
            </a:r>
            <a:r>
              <a:rPr lang="en-US" altLang="zh-TW" i="1" smtClean="0"/>
              <a:t>u</a:t>
            </a:r>
            <a:r>
              <a:rPr lang="en-US" altLang="zh-TW" smtClean="0"/>
              <a:t> need </a:t>
            </a:r>
            <a:r>
              <a:rPr lang="en-US" altLang="zh-TW" i="1" smtClean="0"/>
              <a:t>i</a:t>
            </a:r>
            <a:r>
              <a:rPr lang="en-US" altLang="zh-TW" smtClean="0"/>
              <a:t>th transmission if the next cells are empty.</a:t>
            </a:r>
            <a:endParaRPr lang="zh-TW" altLang="en-US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Let </a:t>
            </a:r>
            <a:r>
              <a:rPr lang="en-US" altLang="zh-TW" i="1" smtClean="0"/>
              <a:t>T</a:t>
            </a:r>
            <a:r>
              <a:rPr lang="en-US" altLang="zh-TW" sz="2000" i="1" smtClean="0"/>
              <a:t>i</a:t>
            </a:r>
            <a:r>
              <a:rPr lang="en-US" altLang="zh-TW" smtClean="0"/>
              <a:t> be the event that </a:t>
            </a:r>
            <a:r>
              <a:rPr lang="en-US" altLang="zh-TW" i="1" smtClean="0"/>
              <a:t>u</a:t>
            </a:r>
            <a:r>
              <a:rPr lang="en-US" altLang="zh-TW" smtClean="0"/>
              <a:t> needs </a:t>
            </a:r>
            <a:r>
              <a:rPr lang="en-US" altLang="zh-TW" i="1" smtClean="0"/>
              <a:t>i</a:t>
            </a:r>
            <a:r>
              <a:rPr lang="en-US" altLang="zh-TW" smtClean="0"/>
              <a:t>th transmission.               and for </a:t>
            </a:r>
            <a:endParaRPr lang="zh-TW" altLang="en-US" smtClean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7818438" y="1668463"/>
          <a:ext cx="800100" cy="428625"/>
        </p:xfrm>
        <a:graphic>
          <a:graphicData uri="http://schemas.openxmlformats.org/presentationml/2006/ole">
            <p:oleObj spid="_x0000_s73730" name="方程式" r:id="rId3" imgW="355320" imgH="19044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159125" y="3829050"/>
          <a:ext cx="1274763" cy="441325"/>
        </p:xfrm>
        <a:graphic>
          <a:graphicData uri="http://schemas.openxmlformats.org/presentationml/2006/ole">
            <p:oleObj spid="_x0000_s73731" name="方程式" r:id="rId4" imgW="622080" imgH="215640" progId="Equation.3">
              <p:embed/>
            </p:oleObj>
          </a:graphicData>
        </a:graphic>
      </p:graphicFrame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5724525" y="3832225"/>
          <a:ext cx="766763" cy="428625"/>
        </p:xfrm>
        <a:graphic>
          <a:graphicData uri="http://schemas.openxmlformats.org/presentationml/2006/ole">
            <p:oleObj spid="_x0000_s73732" name="方程式" r:id="rId5" imgW="317160" imgH="177480" progId="Equation.3">
              <p:embed/>
            </p:oleObj>
          </a:graphicData>
        </a:graphic>
      </p:graphicFrame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75" y="4429125"/>
            <a:ext cx="481012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C78C1-1630-4815-B572-0C27012F69A2}" type="slidenum">
              <a:rPr lang="zh-TW" altLang="en-US"/>
              <a:pPr>
                <a:defRPr/>
              </a:pPr>
              <a:t>43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Proof of Theorem 8 (cont’d)</a:t>
            </a:r>
            <a:endParaRPr lang="zh-TW" altLang="en-US" smtClean="0"/>
          </a:p>
        </p:txBody>
      </p:sp>
      <p:sp>
        <p:nvSpPr>
          <p:cNvPr id="922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number of </a:t>
            </a:r>
            <a:r>
              <a:rPr lang="en-US" altLang="zh-TW" b="1" i="1" smtClean="0"/>
              <a:t>available</a:t>
            </a:r>
            <a:r>
              <a:rPr lang="en-US" altLang="zh-TW" smtClean="0"/>
              <a:t> messages </a:t>
            </a:r>
            <a:r>
              <a:rPr lang="en-US" altLang="zh-TW" i="1" smtClean="0"/>
              <a:t>u</a:t>
            </a:r>
            <a:r>
              <a:rPr lang="en-US" altLang="zh-TW" smtClean="0"/>
              <a:t> receives in phase </a:t>
            </a:r>
            <a:r>
              <a:rPr lang="en-US" altLang="zh-TW" i="1" smtClean="0"/>
              <a:t>i</a:t>
            </a:r>
            <a:r>
              <a:rPr lang="en-US" altLang="zh-TW" smtClean="0"/>
              <a:t> is the number of nodes in </a:t>
            </a:r>
          </a:p>
          <a:p>
            <a:pPr eaLnBrk="1" hangingPunct="1">
              <a:buFont typeface="Arial" charset="0"/>
              <a:buNone/>
            </a:pPr>
            <a:r>
              <a:rPr lang="en-US" altLang="zh-TW" smtClean="0"/>
              <a:t>	cells that are covered by the transmission </a:t>
            </a:r>
            <a:r>
              <a:rPr lang="en-US" altLang="zh-TW" i="1" smtClean="0"/>
              <a:t>i</a:t>
            </a:r>
            <a:r>
              <a:rPr lang="en-US" altLang="zh-TW" smtClean="0"/>
              <a:t> but not by transmission        .</a:t>
            </a:r>
          </a:p>
          <a:p>
            <a:pPr eaLnBrk="1" hangingPunct="1">
              <a:buFont typeface="Arial" charset="0"/>
              <a:buNone/>
            </a:pPr>
            <a:endParaRPr lang="zh-TW" altLang="en-US" smtClean="0"/>
          </a:p>
        </p:txBody>
      </p:sp>
      <p:sp>
        <p:nvSpPr>
          <p:cNvPr id="92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6858000" y="2143125"/>
          <a:ext cx="1906588" cy="428625"/>
        </p:xfrm>
        <a:graphic>
          <a:graphicData uri="http://schemas.openxmlformats.org/presentationml/2006/ole">
            <p:oleObj spid="_x0000_s74754" name="Equation" r:id="rId3" imgW="850531" imgH="190417" progId="">
              <p:embed/>
            </p:oleObj>
          </a:graphicData>
        </a:graphic>
      </p:graphicFrame>
      <p:graphicFrame>
        <p:nvGraphicFramePr>
          <p:cNvPr id="9219" name="Object 2"/>
          <p:cNvGraphicFramePr>
            <a:graphicFrameLocks noChangeAspect="1"/>
          </p:cNvGraphicFramePr>
          <p:nvPr/>
        </p:nvGraphicFramePr>
        <p:xfrm>
          <a:off x="4214813" y="3214688"/>
          <a:ext cx="642937" cy="428625"/>
        </p:xfrm>
        <a:graphic>
          <a:graphicData uri="http://schemas.openxmlformats.org/presentationml/2006/ole">
            <p:oleObj spid="_x0000_s74755" name="方程式" r:id="rId4" imgW="266400" imgH="177480" progId="Equation.3">
              <p:embed/>
            </p:oleObj>
          </a:graphicData>
        </a:graphic>
      </p:graphicFrame>
      <p:grpSp>
        <p:nvGrpSpPr>
          <p:cNvPr id="2" name="群組 39"/>
          <p:cNvGrpSpPr>
            <a:grpSpLocks/>
          </p:cNvGrpSpPr>
          <p:nvPr/>
        </p:nvGrpSpPr>
        <p:grpSpPr bwMode="auto">
          <a:xfrm>
            <a:off x="214313" y="4143375"/>
            <a:ext cx="8643937" cy="2513013"/>
            <a:chOff x="214282" y="4143380"/>
            <a:chExt cx="8643998" cy="2512472"/>
          </a:xfrm>
        </p:grpSpPr>
        <p:sp>
          <p:nvSpPr>
            <p:cNvPr id="36" name="矩形 35"/>
            <p:cNvSpPr/>
            <p:nvPr/>
          </p:nvSpPr>
          <p:spPr>
            <a:xfrm>
              <a:off x="4572000" y="4857601"/>
              <a:ext cx="4286280" cy="1571287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grpSp>
          <p:nvGrpSpPr>
            <p:cNvPr id="3" name="群組 38"/>
            <p:cNvGrpSpPr>
              <a:grpSpLocks/>
            </p:cNvGrpSpPr>
            <p:nvPr/>
          </p:nvGrpSpPr>
          <p:grpSpPr bwMode="auto">
            <a:xfrm>
              <a:off x="214282" y="4143380"/>
              <a:ext cx="8643998" cy="2512472"/>
              <a:chOff x="214282" y="4143380"/>
              <a:chExt cx="8643998" cy="2512472"/>
            </a:xfrm>
          </p:grpSpPr>
          <p:grpSp>
            <p:nvGrpSpPr>
              <p:cNvPr id="4" name="群組 6"/>
              <p:cNvGrpSpPr>
                <a:grpSpLocks/>
              </p:cNvGrpSpPr>
              <p:nvPr/>
            </p:nvGrpSpPr>
            <p:grpSpPr bwMode="auto">
              <a:xfrm>
                <a:off x="214282" y="4214818"/>
                <a:ext cx="8643998" cy="2441034"/>
                <a:chOff x="714348" y="4214818"/>
                <a:chExt cx="8643998" cy="2441034"/>
              </a:xfrm>
            </p:grpSpPr>
            <p:cxnSp>
              <p:nvCxnSpPr>
                <p:cNvPr id="8" name="直線接點 7"/>
                <p:cNvCxnSpPr/>
                <p:nvPr/>
              </p:nvCxnSpPr>
              <p:spPr>
                <a:xfrm rot="5400000">
                  <a:off x="7608980" y="5535318"/>
                  <a:ext cx="642798" cy="15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5" name="群組 34"/>
                <p:cNvGrpSpPr>
                  <a:grpSpLocks/>
                </p:cNvGrpSpPr>
                <p:nvPr/>
              </p:nvGrpSpPr>
              <p:grpSpPr bwMode="auto">
                <a:xfrm>
                  <a:off x="714348" y="4214818"/>
                  <a:ext cx="8643998" cy="2441034"/>
                  <a:chOff x="714348" y="4214818"/>
                  <a:chExt cx="8643998" cy="2441034"/>
                </a:xfrm>
              </p:grpSpPr>
              <p:sp>
                <p:nvSpPr>
                  <p:cNvPr id="10" name="矩形 9"/>
                  <p:cNvSpPr/>
                  <p:nvPr/>
                </p:nvSpPr>
                <p:spPr>
                  <a:xfrm>
                    <a:off x="5072066" y="4929024"/>
                    <a:ext cx="2857520" cy="1285598"/>
                  </a:xfrm>
                  <a:prstGeom prst="rect">
                    <a:avLst/>
                  </a:prstGeom>
                  <a:noFill/>
                  <a:ln w="127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TW" altLang="en-US"/>
                  </a:p>
                </p:txBody>
              </p:sp>
              <p:grpSp>
                <p:nvGrpSpPr>
                  <p:cNvPr id="6" name="群組 33"/>
                  <p:cNvGrpSpPr>
                    <a:grpSpLocks/>
                  </p:cNvGrpSpPr>
                  <p:nvPr/>
                </p:nvGrpSpPr>
                <p:grpSpPr bwMode="auto">
                  <a:xfrm>
                    <a:off x="714348" y="4214818"/>
                    <a:ext cx="8643998" cy="2441034"/>
                    <a:chOff x="714348" y="4214818"/>
                    <a:chExt cx="8643998" cy="2441034"/>
                  </a:xfrm>
                </p:grpSpPr>
                <p:grpSp>
                  <p:nvGrpSpPr>
                    <p:cNvPr id="7" name="群組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4348" y="5214950"/>
                      <a:ext cx="8643998" cy="643736"/>
                      <a:chOff x="714348" y="5214950"/>
                      <a:chExt cx="8643998" cy="643736"/>
                    </a:xfrm>
                  </p:grpSpPr>
                  <p:sp>
                    <p:nvSpPr>
                      <p:cNvPr id="24" name="矩形 23"/>
                      <p:cNvSpPr/>
                      <p:nvPr/>
                    </p:nvSpPr>
                    <p:spPr>
                      <a:xfrm>
                        <a:off x="714348" y="5214712"/>
                        <a:ext cx="8643998" cy="642798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TW" altLang="en-US"/>
                      </a:p>
                    </p:txBody>
                  </p:sp>
                  <p:cxnSp>
                    <p:nvCxnSpPr>
                      <p:cNvPr id="25" name="直線接點 9"/>
                      <p:cNvCxnSpPr/>
                      <p:nvPr/>
                    </p:nvCxnSpPr>
                    <p:spPr>
                      <a:xfrm rot="5400000">
                        <a:off x="964452" y="5536110"/>
                        <a:ext cx="642799" cy="3175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直線接點 25"/>
                      <p:cNvCxnSpPr/>
                      <p:nvPr/>
                    </p:nvCxnSpPr>
                    <p:spPr>
                      <a:xfrm rot="5400000">
                        <a:off x="1536750" y="5535318"/>
                        <a:ext cx="642798" cy="158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直線接點 26"/>
                      <p:cNvCxnSpPr/>
                      <p:nvPr/>
                    </p:nvCxnSpPr>
                    <p:spPr>
                      <a:xfrm rot="5400000">
                        <a:off x="2179692" y="5535318"/>
                        <a:ext cx="642798" cy="158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直線接點 27"/>
                      <p:cNvCxnSpPr/>
                      <p:nvPr/>
                    </p:nvCxnSpPr>
                    <p:spPr>
                      <a:xfrm rot="5400000">
                        <a:off x="2822635" y="5535318"/>
                        <a:ext cx="642798" cy="158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直線接點 28"/>
                      <p:cNvCxnSpPr/>
                      <p:nvPr/>
                    </p:nvCxnSpPr>
                    <p:spPr>
                      <a:xfrm rot="5400000">
                        <a:off x="4179956" y="5535318"/>
                        <a:ext cx="642798" cy="158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直線接點 29"/>
                      <p:cNvCxnSpPr/>
                      <p:nvPr/>
                    </p:nvCxnSpPr>
                    <p:spPr>
                      <a:xfrm rot="5400000">
                        <a:off x="4751460" y="5535318"/>
                        <a:ext cx="642798" cy="158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" name="直線接點 30"/>
                      <p:cNvCxnSpPr/>
                      <p:nvPr/>
                    </p:nvCxnSpPr>
                    <p:spPr>
                      <a:xfrm rot="5400000">
                        <a:off x="5394403" y="5535318"/>
                        <a:ext cx="642798" cy="158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直線接點 31"/>
                      <p:cNvCxnSpPr/>
                      <p:nvPr/>
                    </p:nvCxnSpPr>
                    <p:spPr>
                      <a:xfrm rot="5400000">
                        <a:off x="7037476" y="5535318"/>
                        <a:ext cx="642798" cy="158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255" name="文字方塊 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71868" y="5357826"/>
                        <a:ext cx="415498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altLang="zh-TW" i="1"/>
                          <a:t>…</a:t>
                        </a:r>
                        <a:endParaRPr lang="zh-TW" altLang="en-US" i="1"/>
                      </a:p>
                    </p:txBody>
                  </p:sp>
                  <p:sp>
                    <p:nvSpPr>
                      <p:cNvPr id="9256" name="文字方塊 3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357950" y="5357826"/>
                        <a:ext cx="415498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altLang="zh-TW" i="1"/>
                          <a:t>…</a:t>
                        </a:r>
                        <a:endParaRPr lang="zh-TW" altLang="en-US" i="1"/>
                      </a:p>
                    </p:txBody>
                  </p:sp>
                </p:grpSp>
                <p:grpSp>
                  <p:nvGrpSpPr>
                    <p:cNvPr id="9" name="群組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71538" y="5929330"/>
                      <a:ext cx="6715174" cy="726522"/>
                      <a:chOff x="1571605" y="5929330"/>
                      <a:chExt cx="6715174" cy="726522"/>
                    </a:xfrm>
                  </p:grpSpPr>
                  <p:sp>
                    <p:nvSpPr>
                      <p:cNvPr id="20" name="左大括弧 19"/>
                      <p:cNvSpPr/>
                      <p:nvPr/>
                    </p:nvSpPr>
                    <p:spPr>
                      <a:xfrm rot="16200000">
                        <a:off x="3429001" y="4071538"/>
                        <a:ext cx="71422" cy="3786214"/>
                      </a:xfrm>
                      <a:prstGeom prst="leftBrace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TW" altLang="en-US"/>
                      </a:p>
                    </p:txBody>
                  </p:sp>
                  <p:sp>
                    <p:nvSpPr>
                      <p:cNvPr id="9243" name="文字方塊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28926" y="6215082"/>
                        <a:ext cx="1261884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altLang="zh-TW">
                            <a:solidFill>
                              <a:srgbClr val="0070C0"/>
                            </a:solidFill>
                          </a:rPr>
                          <a:t> </a:t>
                        </a:r>
                        <a:r>
                          <a:rPr lang="en-US" altLang="zh-TW" i="1">
                            <a:solidFill>
                              <a:srgbClr val="0070C0"/>
                            </a:solidFill>
                          </a:rPr>
                          <a:t>i-1 phase</a:t>
                        </a:r>
                        <a:r>
                          <a:rPr lang="en-US" altLang="zh-TW">
                            <a:solidFill>
                              <a:srgbClr val="0070C0"/>
                            </a:solidFill>
                          </a:rPr>
                          <a:t> </a:t>
                        </a:r>
                        <a:endParaRPr lang="zh-TW" altLang="en-US" i="1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  <p:sp>
                    <p:nvSpPr>
                      <p:cNvPr id="22" name="左大括弧 21"/>
                      <p:cNvSpPr/>
                      <p:nvPr/>
                    </p:nvSpPr>
                    <p:spPr>
                      <a:xfrm rot="16200000">
                        <a:off x="4786347" y="2714192"/>
                        <a:ext cx="285688" cy="6715172"/>
                      </a:xfrm>
                      <a:prstGeom prst="leftBrace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TW" altLang="en-US" dirty="0"/>
                      </a:p>
                    </p:txBody>
                  </p:sp>
                  <p:sp>
                    <p:nvSpPr>
                      <p:cNvPr id="9245" name="文字方塊 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572001" y="6286520"/>
                        <a:ext cx="992579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altLang="zh-TW"/>
                          <a:t> </a:t>
                        </a:r>
                        <a:r>
                          <a:rPr lang="en-US" altLang="zh-TW" i="1">
                            <a:solidFill>
                              <a:srgbClr val="FFC000"/>
                            </a:solidFill>
                          </a:rPr>
                          <a:t>i</a:t>
                        </a:r>
                        <a:r>
                          <a:rPr lang="en-US" altLang="zh-TW">
                            <a:solidFill>
                              <a:srgbClr val="FFC000"/>
                            </a:solidFill>
                          </a:rPr>
                          <a:t> phase</a:t>
                        </a:r>
                        <a:endParaRPr lang="zh-TW" altLang="en-US" i="1">
                          <a:solidFill>
                            <a:srgbClr val="FFC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4" name="矩形 13"/>
                    <p:cNvSpPr/>
                    <p:nvPr/>
                  </p:nvSpPr>
                  <p:spPr>
                    <a:xfrm>
                      <a:off x="714348" y="4929024"/>
                      <a:ext cx="4357718" cy="128559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TW" altLang="en-US"/>
                    </a:p>
                  </p:txBody>
                </p:sp>
                <p:grpSp>
                  <p:nvGrpSpPr>
                    <p:cNvPr id="11" name="群組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42976" y="4214818"/>
                      <a:ext cx="5572164" cy="612648"/>
                      <a:chOff x="1142976" y="4214818"/>
                      <a:chExt cx="5572164" cy="612648"/>
                    </a:xfrm>
                  </p:grpSpPr>
                  <p:sp>
                    <p:nvSpPr>
                      <p:cNvPr id="16" name="矩形圖說文字 15"/>
                      <p:cNvSpPr/>
                      <p:nvPr/>
                    </p:nvSpPr>
                    <p:spPr>
                      <a:xfrm>
                        <a:off x="1142976" y="4214803"/>
                        <a:ext cx="1643073" cy="612643"/>
                      </a:xfrm>
                      <a:prstGeom prst="wedgeRectCallout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altLang="zh-TW" dirty="0" smtClean="0"/>
                          <a:t>     </a:t>
                        </a:r>
                        <a:r>
                          <a:rPr lang="en-US" altLang="zh-TW" dirty="0" smtClean="0">
                            <a:solidFill>
                              <a:schemeClr val="tx1"/>
                            </a:solidFill>
                          </a:rPr>
                          <a:t>cells</a:t>
                        </a:r>
                        <a:endParaRPr lang="zh-TW" alt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graphicFrame>
                    <p:nvGraphicFramePr>
                      <p:cNvPr id="9220" name="Object 7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360321" y="4326484"/>
                      <a:ext cx="482603" cy="381002"/>
                    </p:xfrm>
                    <a:graphic>
                      <a:graphicData uri="http://schemas.openxmlformats.org/presentationml/2006/ole">
                        <p:oleObj spid="_x0000_s74757" name="Equation" r:id="rId5" imgW="241200" imgH="190440" progId="">
                          <p:embed/>
                        </p:oleObj>
                      </a:graphicData>
                    </a:graphic>
                  </p:graphicFrame>
                  <p:sp>
                    <p:nvSpPr>
                      <p:cNvPr id="18" name="矩形圖說文字 17"/>
                      <p:cNvSpPr/>
                      <p:nvPr/>
                    </p:nvSpPr>
                    <p:spPr>
                      <a:xfrm>
                        <a:off x="5072065" y="4214803"/>
                        <a:ext cx="1643075" cy="612643"/>
                      </a:xfrm>
                      <a:prstGeom prst="wedgeRectCallout">
                        <a:avLst/>
                      </a:prstGeom>
                      <a:noFill/>
                      <a:ln w="12700"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en-US" altLang="zh-TW" dirty="0"/>
                          <a:t>     </a:t>
                        </a:r>
                        <a:r>
                          <a:rPr lang="en-US" altLang="zh-TW" dirty="0" smtClean="0">
                            <a:solidFill>
                              <a:schemeClr val="tx1"/>
                            </a:solidFill>
                          </a:rPr>
                          <a:t>cells</a:t>
                        </a:r>
                        <a:endParaRPr lang="zh-TW" alt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graphicFrame>
                    <p:nvGraphicFramePr>
                      <p:cNvPr id="9221" name="Object 8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5286380" y="4310398"/>
                      <a:ext cx="482600" cy="381000"/>
                    </p:xfrm>
                    <a:graphic>
                      <a:graphicData uri="http://schemas.openxmlformats.org/presentationml/2006/ole">
                        <p:oleObj spid="_x0000_s74758" name="Equation" r:id="rId6" imgW="241200" imgH="190440" progId="">
                          <p:embed/>
                        </p:oleObj>
                      </a:graphicData>
                    </a:graphic>
                  </p:graphicFrame>
                </p:grpSp>
              </p:grpSp>
            </p:grpSp>
          </p:grpSp>
          <p:cxnSp>
            <p:nvCxnSpPr>
              <p:cNvPr id="35" name="直線接點 34"/>
              <p:cNvCxnSpPr/>
              <p:nvPr/>
            </p:nvCxnSpPr>
            <p:spPr>
              <a:xfrm rot="5400000">
                <a:off x="8037609" y="5535318"/>
                <a:ext cx="642799" cy="158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矩形圖說文字 36"/>
              <p:cNvSpPr/>
              <p:nvPr/>
            </p:nvSpPr>
            <p:spPr>
              <a:xfrm>
                <a:off x="7143768" y="4143380"/>
                <a:ext cx="1643075" cy="612643"/>
              </a:xfrm>
              <a:prstGeom prst="wedgeRectCallout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dirty="0"/>
                  <a:t>     </a:t>
                </a:r>
                <a:r>
                  <a:rPr lang="zh-TW" altLang="en-US" dirty="0"/>
                  <a:t>          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cells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9222" name="Object 9"/>
              <p:cNvGraphicFramePr>
                <a:graphicFrameLocks noChangeAspect="1"/>
              </p:cNvGraphicFramePr>
              <p:nvPr/>
            </p:nvGraphicFramePr>
            <p:xfrm>
              <a:off x="7240803" y="4231562"/>
              <a:ext cx="871542" cy="387352"/>
            </p:xfrm>
            <a:graphic>
              <a:graphicData uri="http://schemas.openxmlformats.org/presentationml/2006/ole">
                <p:oleObj spid="_x0000_s74756" name="Equation" r:id="rId7" imgW="457200" imgH="203040" progId="">
                  <p:embed/>
                </p:oleObj>
              </a:graphicData>
            </a:graphic>
          </p:graphicFrame>
        </p:grpSp>
      </p:grpSp>
      <p:sp>
        <p:nvSpPr>
          <p:cNvPr id="41" name="投影片編號版面配置區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Proof of Theorem 8 (cont’d)</a:t>
            </a:r>
            <a:endParaRPr lang="zh-TW" altLang="en-US" smtClean="0"/>
          </a:p>
        </p:txBody>
      </p:sp>
      <p:sp>
        <p:nvSpPr>
          <p:cNvPr id="1024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For          , the expected number of such nodes in these        cells, given that the first         cells are empty, is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The expected number of replies in the first </a:t>
            </a:r>
          </a:p>
          <a:p>
            <a:pPr eaLnBrk="1" hangingPunct="1">
              <a:buFont typeface="Arial" charset="0"/>
              <a:buNone/>
            </a:pPr>
            <a:r>
              <a:rPr lang="en-US" altLang="zh-TW" smtClean="0"/>
              <a:t>    phase is</a:t>
            </a:r>
          </a:p>
          <a:p>
            <a:pPr eaLnBrk="1" hangingPunct="1"/>
            <a:endParaRPr lang="zh-TW" altLang="en-US" smtClean="0"/>
          </a:p>
        </p:txBody>
      </p:sp>
      <p:sp>
        <p:nvSpPr>
          <p:cNvPr id="102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1492250" y="1692275"/>
          <a:ext cx="744538" cy="428625"/>
        </p:xfrm>
        <a:graphic>
          <a:graphicData uri="http://schemas.openxmlformats.org/presentationml/2006/ole">
            <p:oleObj spid="_x0000_s75778" name="Equation" r:id="rId3" imgW="317087" imgH="177569" progId="">
              <p:embed/>
            </p:oleObj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2286000" y="2143125"/>
          <a:ext cx="542925" cy="428625"/>
        </p:xfrm>
        <a:graphic>
          <a:graphicData uri="http://schemas.openxmlformats.org/presentationml/2006/ole">
            <p:oleObj spid="_x0000_s75779" name="Equation" r:id="rId4" imgW="241200" imgH="190440" progId="">
              <p:embed/>
            </p:oleObj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7072313" y="2143125"/>
          <a:ext cx="542925" cy="428625"/>
        </p:xfrm>
        <a:graphic>
          <a:graphicData uri="http://schemas.openxmlformats.org/presentationml/2006/ole">
            <p:oleObj spid="_x0000_s75780" name="Equation" r:id="rId5" imgW="241200" imgH="190440" progId="">
              <p:embed/>
            </p:oleObj>
          </a:graphicData>
        </a:graphic>
      </p:graphicFrame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graphicFrame>
        <p:nvGraphicFramePr>
          <p:cNvPr id="10245" name="Object 9"/>
          <p:cNvGraphicFramePr>
            <a:graphicFrameLocks noChangeAspect="1"/>
          </p:cNvGraphicFramePr>
          <p:nvPr/>
        </p:nvGraphicFramePr>
        <p:xfrm>
          <a:off x="2357438" y="4786313"/>
          <a:ext cx="1609725" cy="857250"/>
        </p:xfrm>
        <a:graphic>
          <a:graphicData uri="http://schemas.openxmlformats.org/presentationml/2006/ole">
            <p:oleObj spid="_x0000_s75781" name="Equation" r:id="rId6" imgW="736280" imgH="393529" progId="">
              <p:embed/>
            </p:oleObj>
          </a:graphicData>
        </a:graphic>
      </p:graphicFrame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graphicFrame>
        <p:nvGraphicFramePr>
          <p:cNvPr id="10246" name="Object 11"/>
          <p:cNvGraphicFramePr>
            <a:graphicFrameLocks noChangeAspect="1"/>
          </p:cNvGraphicFramePr>
          <p:nvPr/>
        </p:nvGraphicFramePr>
        <p:xfrm>
          <a:off x="857250" y="3214688"/>
          <a:ext cx="8042275" cy="928687"/>
        </p:xfrm>
        <a:graphic>
          <a:graphicData uri="http://schemas.openxmlformats.org/presentationml/2006/ole">
            <p:oleObj spid="_x0000_s75782" name="Equation" r:id="rId7" imgW="3632200" imgH="419100" progId="">
              <p:embed/>
            </p:oleObj>
          </a:graphicData>
        </a:graphic>
      </p:graphicFrame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Proof of Theorem 8 (cont’d)</a:t>
            </a:r>
            <a:endParaRPr lang="zh-TW" altLang="en-US" smtClean="0"/>
          </a:p>
        </p:txBody>
      </p:sp>
      <p:sp>
        <p:nvSpPr>
          <p:cNvPr id="1126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 addition, in each phase, there are at most one </a:t>
            </a:r>
            <a:r>
              <a:rPr lang="en-US" altLang="zh-TW" b="1" i="1" smtClean="0"/>
              <a:t>request</a:t>
            </a:r>
            <a:r>
              <a:rPr lang="en-US" altLang="zh-TW" smtClean="0"/>
              <a:t> message and one </a:t>
            </a:r>
            <a:r>
              <a:rPr lang="en-US" altLang="zh-TW" b="1" i="1" smtClean="0"/>
              <a:t>connect</a:t>
            </a:r>
            <a:r>
              <a:rPr lang="en-US" altLang="zh-TW" smtClean="0"/>
              <a:t>  message by </a:t>
            </a:r>
            <a:r>
              <a:rPr lang="en-US" altLang="zh-TW" i="1" smtClean="0"/>
              <a:t>u</a:t>
            </a:r>
            <a:r>
              <a:rPr lang="en-US" altLang="zh-TW" smtClean="0"/>
              <a:t>. Thus, the expected work by </a:t>
            </a:r>
            <a:r>
              <a:rPr lang="en-US" altLang="zh-TW" i="1" smtClean="0"/>
              <a:t>u</a:t>
            </a:r>
            <a:endParaRPr lang="zh-TW" altLang="en-US" i="1" smtClean="0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785813" y="4429125"/>
          <a:ext cx="4525962" cy="928688"/>
        </p:xfrm>
        <a:graphic>
          <a:graphicData uri="http://schemas.openxmlformats.org/presentationml/2006/ole">
            <p:oleObj spid="_x0000_s76802" name="Equation" r:id="rId3" imgW="2184400" imgH="444500" progId="">
              <p:embed/>
            </p:oleObj>
          </a:graphicData>
        </a:graphic>
      </p:graphicFrame>
      <p:graphicFrame>
        <p:nvGraphicFramePr>
          <p:cNvPr id="11267" name="Object 8"/>
          <p:cNvGraphicFramePr>
            <a:graphicFrameLocks noChangeAspect="1"/>
          </p:cNvGraphicFramePr>
          <p:nvPr/>
        </p:nvGraphicFramePr>
        <p:xfrm>
          <a:off x="857250" y="3214688"/>
          <a:ext cx="7816850" cy="928687"/>
        </p:xfrm>
        <a:graphic>
          <a:graphicData uri="http://schemas.openxmlformats.org/presentationml/2006/ole">
            <p:oleObj spid="_x0000_s76803" name="Equation" r:id="rId4" imgW="3848040" imgH="457200" progId="">
              <p:embed/>
            </p:oleObj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Proof of Theorem 8 (cont’d)</a:t>
            </a:r>
            <a:endParaRPr lang="zh-TW" altLang="en-US" smtClean="0"/>
          </a:p>
        </p:txBody>
      </p:sp>
      <p:sp>
        <p:nvSpPr>
          <p:cNvPr id="1229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total work by </a:t>
            </a:r>
            <a:r>
              <a:rPr lang="en-US" altLang="zh-TW" i="1" smtClean="0"/>
              <a:t>n</a:t>
            </a:r>
            <a:r>
              <a:rPr lang="en-US" altLang="zh-TW" smtClean="0"/>
              <a:t> nodes</a:t>
            </a:r>
          </a:p>
          <a:p>
            <a:pPr eaLnBrk="1" hangingPunct="1"/>
            <a:endParaRPr lang="en-US" altLang="zh-TW" smtClean="0"/>
          </a:p>
          <a:p>
            <a:pPr eaLnBrk="1" hangingPunct="1">
              <a:buFont typeface="Arial" charset="0"/>
              <a:buNone/>
            </a:pPr>
            <a:endParaRPr lang="en-US" altLang="zh-TW" smtClean="0"/>
          </a:p>
          <a:p>
            <a:pPr eaLnBrk="1" hangingPunct="1"/>
            <a:r>
              <a:rPr lang="en-US" altLang="zh-TW" smtClean="0"/>
              <a:t>Putting          and 2, we have the desired result.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E404F-C5E4-460C-B058-59F74CC8E597}" type="slidenum">
              <a:rPr lang="zh-TW" altLang="en-US"/>
              <a:pPr>
                <a:defRPr/>
              </a:pPr>
              <a:t>47</a:t>
            </a:fld>
            <a:endParaRPr lang="zh-TW" altLang="en-US"/>
          </a:p>
        </p:txBody>
      </p:sp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928688" y="2357438"/>
          <a:ext cx="6935787" cy="928687"/>
        </p:xfrm>
        <a:graphic>
          <a:graphicData uri="http://schemas.openxmlformats.org/presentationml/2006/ole">
            <p:oleObj spid="_x0000_s77826" name="Equation" r:id="rId3" imgW="3200400" imgH="431800" progId="">
              <p:embed/>
            </p:oleObj>
          </a:graphicData>
        </a:graphic>
      </p:graphicFrame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2143125" y="3429000"/>
          <a:ext cx="785813" cy="392113"/>
        </p:xfrm>
        <a:graphic>
          <a:graphicData uri="http://schemas.openxmlformats.org/presentationml/2006/ole">
            <p:oleObj spid="_x0000_s77827" name="Equation" r:id="rId4" imgW="35532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Proof of Theorem 9</a:t>
            </a:r>
            <a:endParaRPr lang="zh-TW" altLang="en-US" smtClean="0"/>
          </a:p>
        </p:txBody>
      </p:sp>
      <p:sp>
        <p:nvSpPr>
          <p:cNvPr id="1331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Theorem 9. The expected message complexity of Co-NNT algorithm is         .</a:t>
            </a:r>
            <a:endParaRPr lang="zh-TW" altLang="en-US" smtClean="0"/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4718050" y="2190750"/>
          <a:ext cx="735013" cy="428625"/>
        </p:xfrm>
        <a:graphic>
          <a:graphicData uri="http://schemas.openxmlformats.org/presentationml/2006/ole">
            <p:oleObj spid="_x0000_s78850" name="Equation" r:id="rId3" imgW="342751" imgH="203112" progId="">
              <p:embed/>
            </p:oleObj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Proof of Theorem 9 (cont’d)</a:t>
            </a:r>
            <a:endParaRPr lang="zh-TW" altLang="en-US" smtClean="0"/>
          </a:p>
        </p:txBody>
      </p:sp>
      <p:sp>
        <p:nvSpPr>
          <p:cNvPr id="14343" name="內容版面配置區 2"/>
          <p:cNvSpPr>
            <a:spLocks noGrp="1"/>
          </p:cNvSpPr>
          <p:nvPr>
            <p:ph idx="1"/>
          </p:nvPr>
        </p:nvSpPr>
        <p:spPr>
          <a:xfrm>
            <a:off x="485775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TW" smtClean="0"/>
              <a:t>When          , the total work is equal to the number of messages </a:t>
            </a:r>
            <a:r>
              <a:rPr lang="en-US" altLang="zh-TW" i="1" smtClean="0"/>
              <a:t>M</a:t>
            </a:r>
            <a:r>
              <a:rPr lang="en-US" altLang="zh-TW" smtClean="0"/>
              <a:t>. Thus, using          , we have                      .</a:t>
            </a:r>
            <a:endParaRPr lang="zh-TW" altLang="en-US" smtClean="0"/>
          </a:p>
          <a:p>
            <a:pPr eaLnBrk="1" hangingPunct="1"/>
            <a:endParaRPr lang="zh-TW" altLang="en-US" smtClean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214438" y="3500438"/>
          <a:ext cx="6935787" cy="928687"/>
        </p:xfrm>
        <a:graphic>
          <a:graphicData uri="http://schemas.openxmlformats.org/presentationml/2006/ole">
            <p:oleObj spid="_x0000_s79874" name="Equation" r:id="rId3" imgW="3200400" imgH="431800" progId="">
              <p:embed/>
            </p:oleObj>
          </a:graphicData>
        </a:graphic>
      </p:graphicFrame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982788" y="1654175"/>
          <a:ext cx="903287" cy="428625"/>
        </p:xfrm>
        <a:graphic>
          <a:graphicData uri="http://schemas.openxmlformats.org/presentationml/2006/ole">
            <p:oleObj spid="_x0000_s79875" name="Equation" r:id="rId4" imgW="380670" imgH="177646" progId="">
              <p:embed/>
            </p:oleObj>
          </a:graphicData>
        </a:graphic>
      </p:graphicFrame>
      <p:graphicFrame>
        <p:nvGraphicFramePr>
          <p:cNvPr id="14340" name="Object 5"/>
          <p:cNvGraphicFramePr>
            <a:graphicFrameLocks noChangeAspect="1"/>
          </p:cNvGraphicFramePr>
          <p:nvPr/>
        </p:nvGraphicFramePr>
        <p:xfrm>
          <a:off x="6862763" y="2157413"/>
          <a:ext cx="901700" cy="428625"/>
        </p:xfrm>
        <a:graphic>
          <a:graphicData uri="http://schemas.openxmlformats.org/presentationml/2006/ole">
            <p:oleObj spid="_x0000_s79876" name="Equation" r:id="rId5" imgW="380670" imgH="177646" progId="">
              <p:embed/>
            </p:oleObj>
          </a:graphicData>
        </a:graphic>
      </p:graphicFrame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alibri" pitchFamily="34" charset="0"/>
            </a:endParaRPr>
          </a:p>
        </p:txBody>
      </p:sp>
      <p:graphicFrame>
        <p:nvGraphicFramePr>
          <p:cNvPr id="14341" name="Object 6"/>
          <p:cNvGraphicFramePr>
            <a:graphicFrameLocks noChangeAspect="1"/>
          </p:cNvGraphicFramePr>
          <p:nvPr/>
        </p:nvGraphicFramePr>
        <p:xfrm>
          <a:off x="1822450" y="2686050"/>
          <a:ext cx="1816100" cy="428625"/>
        </p:xfrm>
        <a:graphic>
          <a:graphicData uri="http://schemas.openxmlformats.org/presentationml/2006/ole">
            <p:oleObj spid="_x0000_s79877" name="Equation" r:id="rId6" imgW="850531" imgH="203112" progId="">
              <p:embed/>
            </p:oleObj>
          </a:graphicData>
        </a:graphic>
      </p:graphicFrame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classical GHS algorithm</a:t>
            </a:r>
          </a:p>
          <a:p>
            <a:pPr lvl="1"/>
            <a:r>
              <a:rPr lang="en-US" altLang="zh-TW" dirty="0" smtClean="0"/>
              <a:t>Essentially optimal to the message complexity</a:t>
            </a:r>
          </a:p>
          <a:p>
            <a:pPr lvl="1"/>
            <a:r>
              <a:rPr lang="el-GR" altLang="zh-TW" dirty="0" smtClean="0"/>
              <a:t>Θ</a:t>
            </a:r>
            <a:r>
              <a:rPr lang="en-US" altLang="zh-TW" dirty="0" smtClean="0"/>
              <a:t> (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ln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n</a:t>
            </a:r>
            <a:r>
              <a:rPr lang="fr-FR" altLang="zh-TW" dirty="0" smtClean="0"/>
              <a:t> + |</a:t>
            </a:r>
            <a:r>
              <a:rPr lang="fr-FR" altLang="zh-TW" i="1" dirty="0" smtClean="0"/>
              <a:t>E</a:t>
            </a:r>
            <a:r>
              <a:rPr lang="fr-FR" altLang="zh-TW" dirty="0" smtClean="0"/>
              <a:t>|) messages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Time efficient distributed algorithms</a:t>
            </a:r>
          </a:p>
          <a:p>
            <a:pPr lvl="1"/>
            <a:r>
              <a:rPr lang="en-US" altLang="zh-TW" dirty="0" smtClean="0"/>
              <a:t>Essentially optimal to the time complexity</a:t>
            </a:r>
          </a:p>
          <a:p>
            <a:pPr lvl="1"/>
            <a:r>
              <a:rPr lang="en-US" altLang="zh-TW" dirty="0" smtClean="0"/>
              <a:t>O (</a:t>
            </a:r>
            <a:r>
              <a:rPr lang="en-US" altLang="zh-TW" dirty="0" err="1" smtClean="0"/>
              <a:t>Diam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G</a:t>
            </a:r>
            <a:r>
              <a:rPr lang="en-US" altLang="zh-TW" dirty="0" smtClean="0"/>
              <a:t>) + </a:t>
            </a:r>
            <a:r>
              <a:rPr lang="en-US" altLang="zh-TW" i="1" dirty="0" smtClean="0"/>
              <a:t>n</a:t>
            </a:r>
            <a:r>
              <a:rPr lang="en-US" altLang="zh-TW" baseline="30000" dirty="0" smtClean="0"/>
              <a:t>1/2</a:t>
            </a:r>
            <a:r>
              <a:rPr lang="en-US" altLang="zh-TW" dirty="0" smtClean="0"/>
              <a:t>polylog(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)) time</a:t>
            </a:r>
          </a:p>
          <a:p>
            <a:pPr lvl="1"/>
            <a:r>
              <a:rPr lang="en-US" altLang="zh-TW" dirty="0" smtClean="0"/>
              <a:t>Involve a lot of message transfers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Proof of Theorem 10</a:t>
            </a:r>
            <a:endParaRPr lang="zh-TW" altLang="en-US" smtClean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Theorem 10. The time complexity of distributed Co-NNT algorithm is O(</a:t>
            </a:r>
            <a:r>
              <a:rPr lang="en-US" altLang="zh-TW" i="1" smtClean="0"/>
              <a:t>ln</a:t>
            </a:r>
            <a:r>
              <a:rPr lang="en-US" altLang="zh-TW" i="1" baseline="30000" smtClean="0"/>
              <a:t>3</a:t>
            </a:r>
            <a:r>
              <a:rPr lang="en-US" altLang="zh-TW" i="1" smtClean="0"/>
              <a:t>n</a:t>
            </a:r>
            <a:r>
              <a:rPr lang="en-US" altLang="zh-TW" smtClean="0"/>
              <a:t>) WHP.</a:t>
            </a:r>
            <a:endParaRPr lang="zh-TW" altLang="en-US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0DECD-6B49-4046-9299-096BFE664C6A}" type="slidenum">
              <a:rPr lang="zh-TW" altLang="en-US"/>
              <a:pPr>
                <a:defRPr/>
              </a:pPr>
              <a:t>50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Proof of Theorem 10</a:t>
            </a:r>
            <a:endParaRPr lang="zh-TW" altLang="en-US" smtClean="0"/>
          </a:p>
        </p:txBody>
      </p:sp>
      <p:sp>
        <p:nvSpPr>
          <p:cNvPr id="153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Using the same argument as in Theorem 6</a:t>
            </a:r>
          </a:p>
          <a:p>
            <a:pPr lvl="1"/>
            <a:r>
              <a:rPr lang="en-US" altLang="zh-TW" smtClean="0"/>
              <a:t>the running time for the first phase of Co-NNT algorithm is                   WHP.</a:t>
            </a:r>
          </a:p>
          <a:p>
            <a:pPr lvl="1"/>
            <a:r>
              <a:rPr lang="en-US" altLang="zh-TW" smtClean="0"/>
              <a:t>After (         )st phase, the maximum number of unconnected nodes in any circle of radius    is constant, </a:t>
            </a:r>
          </a:p>
          <a:p>
            <a:endParaRPr lang="en-US" altLang="zh-TW" smtClean="0"/>
          </a:p>
          <a:p>
            <a:pPr lvl="1"/>
            <a:endParaRPr lang="zh-TW" altLang="en-US" smtClean="0"/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3071813" y="2643188"/>
          <a:ext cx="1439862" cy="428625"/>
        </p:xfrm>
        <a:graphic>
          <a:graphicData uri="http://schemas.openxmlformats.org/presentationml/2006/ole">
            <p:oleObj spid="_x0000_s80898" name="Equation" r:id="rId3" imgW="799753" imgH="241195" progId="">
              <p:embed/>
            </p:oleObj>
          </a:graphicData>
        </a:graphic>
      </p:graphicFrame>
      <p:sp>
        <p:nvSpPr>
          <p:cNvPr id="15369" name="Rectangle 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5363" name="Object 2"/>
          <p:cNvGraphicFramePr>
            <a:graphicFrameLocks noChangeAspect="1"/>
          </p:cNvGraphicFramePr>
          <p:nvPr/>
        </p:nvGraphicFramePr>
        <p:xfrm>
          <a:off x="2214563" y="3143250"/>
          <a:ext cx="642937" cy="428625"/>
        </p:xfrm>
        <a:graphic>
          <a:graphicData uri="http://schemas.openxmlformats.org/presentationml/2006/ole">
            <p:oleObj spid="_x0000_s80899" name="方程式" r:id="rId4" imgW="266400" imgH="177480" progId="Equation.3">
              <p:embed/>
            </p:oleObj>
          </a:graphicData>
        </a:graphic>
      </p:graphicFrame>
      <p:graphicFrame>
        <p:nvGraphicFramePr>
          <p:cNvPr id="15364" name="Object 8"/>
          <p:cNvGraphicFramePr>
            <a:graphicFrameLocks noChangeAspect="1"/>
          </p:cNvGraphicFramePr>
          <p:nvPr/>
        </p:nvGraphicFramePr>
        <p:xfrm>
          <a:off x="2714625" y="4071938"/>
          <a:ext cx="571500" cy="365125"/>
        </p:xfrm>
        <a:graphic>
          <a:graphicData uri="http://schemas.openxmlformats.org/presentationml/2006/ole">
            <p:oleObj spid="_x0000_s80900" name="方程式" r:id="rId5" imgW="317160" imgH="203040" progId="Equation.3">
              <p:embed/>
            </p:oleObj>
          </a:graphicData>
        </a:graphic>
      </p:graphicFrame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5365" name="Object 9"/>
          <p:cNvGraphicFramePr>
            <a:graphicFrameLocks noChangeAspect="1"/>
          </p:cNvGraphicFramePr>
          <p:nvPr/>
        </p:nvGraphicFramePr>
        <p:xfrm>
          <a:off x="7286625" y="3571875"/>
          <a:ext cx="214313" cy="428625"/>
        </p:xfrm>
        <a:graphic>
          <a:graphicData uri="http://schemas.openxmlformats.org/presentationml/2006/ole">
            <p:oleObj spid="_x0000_s80901" name="Equation" r:id="rId6" imgW="114250" imgH="228501" progId="">
              <p:embed/>
            </p:oleObj>
          </a:graphicData>
        </a:graphic>
      </p:graphicFrame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Proof of Theorem 10 (cont’d)</a:t>
            </a:r>
            <a:endParaRPr lang="zh-TW" altLang="en-US" smtClean="0"/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>
              <a:buFont typeface="Arial" charset="0"/>
              <a:buNone/>
            </a:pPr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r>
              <a:rPr lang="en-US" altLang="zh-TW" smtClean="0"/>
              <a:t>Let </a:t>
            </a:r>
            <a:r>
              <a:rPr lang="en-US" altLang="zh-TW" i="1" smtClean="0"/>
              <a:t>B</a:t>
            </a:r>
            <a:r>
              <a:rPr lang="en-US" altLang="zh-TW" sz="2000" i="1" smtClean="0"/>
              <a:t>i</a:t>
            </a:r>
            <a:r>
              <a:rPr lang="en-US" altLang="zh-TW" smtClean="0"/>
              <a:t> denote the common region among the right half-plane, the disk with radius </a:t>
            </a:r>
            <a:r>
              <a:rPr lang="en-US" altLang="zh-TW" i="1" smtClean="0"/>
              <a:t>r</a:t>
            </a:r>
            <a:r>
              <a:rPr lang="en-US" altLang="zh-TW" sz="2000" i="1" smtClean="0"/>
              <a:t>i</a:t>
            </a:r>
            <a:r>
              <a:rPr lang="en-US" altLang="zh-TW" smtClean="0"/>
              <a:t> centered at </a:t>
            </a:r>
            <a:r>
              <a:rPr lang="en-US" altLang="zh-TW" i="1" smtClean="0"/>
              <a:t>u</a:t>
            </a:r>
            <a:r>
              <a:rPr lang="en-US" altLang="zh-TW" smtClean="0"/>
              <a:t>, and the unit square</a:t>
            </a:r>
          </a:p>
          <a:p>
            <a:pPr lvl="1"/>
            <a:r>
              <a:rPr lang="en-US" altLang="zh-TW" smtClean="0"/>
              <a:t>Let </a:t>
            </a:r>
            <a:r>
              <a:rPr lang="en-US" altLang="zh-TW" i="1" smtClean="0"/>
              <a:t>a</a:t>
            </a:r>
            <a:r>
              <a:rPr lang="en-US" altLang="zh-TW" sz="2000" i="1" smtClean="0"/>
              <a:t>i</a:t>
            </a:r>
            <a:r>
              <a:rPr lang="en-US" altLang="zh-TW" smtClean="0"/>
              <a:t> be the area of the region </a:t>
            </a:r>
            <a:r>
              <a:rPr lang="en-US" altLang="zh-TW" i="1" smtClean="0"/>
              <a:t>B</a:t>
            </a:r>
            <a:r>
              <a:rPr lang="en-US" altLang="zh-TW" sz="1800" i="1" smtClean="0"/>
              <a:t>i</a:t>
            </a:r>
            <a:endParaRPr lang="zh-TW" altLang="en-US" i="1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 t="2347"/>
          <a:stretch>
            <a:fillRect/>
          </a:stretch>
        </p:blipFill>
        <p:spPr bwMode="auto">
          <a:xfrm>
            <a:off x="1643063" y="1714500"/>
            <a:ext cx="607218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Proof of Theorem 10 (cont’d)</a:t>
            </a:r>
            <a:endParaRPr lang="zh-TW" altLang="en-US" smtClean="0"/>
          </a:p>
        </p:txBody>
      </p:sp>
      <p:sp>
        <p:nvSpPr>
          <p:cNvPr id="1638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Using simple geometry, it can easily be shown that                      for any position of </a:t>
            </a:r>
            <a:r>
              <a:rPr lang="en-US" altLang="zh-TW" i="1" smtClean="0"/>
              <a:t>u </a:t>
            </a:r>
            <a:r>
              <a:rPr lang="en-US" altLang="zh-TW" smtClean="0"/>
              <a:t>in the unit square. </a:t>
            </a:r>
          </a:p>
          <a:p>
            <a:endParaRPr lang="en-US" altLang="zh-TW" smtClean="0"/>
          </a:p>
          <a:p>
            <a:r>
              <a:rPr lang="en-US" altLang="zh-TW" smtClean="0"/>
              <a:t>Let </a:t>
            </a:r>
            <a:r>
              <a:rPr lang="en-US" altLang="zh-TW" i="1" smtClean="0"/>
              <a:t>n</a:t>
            </a:r>
            <a:r>
              <a:rPr lang="en-US" altLang="zh-TW" sz="2000" i="1" smtClean="0"/>
              <a:t>i</a:t>
            </a:r>
            <a:r>
              <a:rPr lang="en-US" altLang="zh-TW" smtClean="0"/>
              <a:t> be the number of nodes in </a:t>
            </a:r>
            <a:r>
              <a:rPr lang="en-US" altLang="zh-TW" i="1" smtClean="0"/>
              <a:t>B</a:t>
            </a:r>
            <a:r>
              <a:rPr lang="en-US" altLang="zh-TW" sz="2000" i="1" smtClean="0"/>
              <a:t>i</a:t>
            </a:r>
            <a:r>
              <a:rPr lang="en-US" altLang="zh-TW" smtClean="0"/>
              <a:t> excluding </a:t>
            </a:r>
            <a:r>
              <a:rPr lang="en-US" altLang="zh-TW" i="1" smtClean="0"/>
              <a:t>u</a:t>
            </a:r>
            <a:r>
              <a:rPr lang="en-US" altLang="zh-TW" smtClean="0"/>
              <a:t>.</a:t>
            </a:r>
            <a:endParaRPr lang="zh-TW" altLang="en-US" smtClean="0"/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631950" y="2190750"/>
          <a:ext cx="1911350" cy="428625"/>
        </p:xfrm>
        <a:graphic>
          <a:graphicData uri="http://schemas.openxmlformats.org/presentationml/2006/ole">
            <p:oleObj spid="_x0000_s81922" name="Equation" r:id="rId3" imgW="1016000" imgH="228600" progId="">
              <p:embed/>
            </p:oleObj>
          </a:graphicData>
        </a:graphic>
      </p:graphicFrame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Proof of Theorem 10 (cont’d)</a:t>
            </a:r>
            <a:endParaRPr lang="zh-TW" altLang="en-US" smtClean="0"/>
          </a:p>
        </p:txBody>
      </p:sp>
      <p:sp>
        <p:nvSpPr>
          <p:cNvPr id="17419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mtClean="0"/>
              <a:t>Case                  : Then,                  . By Chernoff</a:t>
            </a:r>
            <a:r>
              <a:rPr lang="zh-TW" altLang="en-US" smtClean="0"/>
              <a:t> </a:t>
            </a:r>
            <a:endParaRPr lang="en-US" altLang="zh-TW" smtClean="0"/>
          </a:p>
          <a:p>
            <a:pPr>
              <a:buFont typeface="Arial" charset="0"/>
              <a:buNone/>
            </a:pPr>
            <a:r>
              <a:rPr lang="en-US" altLang="zh-TW" smtClean="0"/>
              <a:t>	bound with               and                     , we have</a:t>
            </a:r>
            <a:r>
              <a:rPr lang="zh-TW" altLang="en-US" smtClean="0"/>
              <a:t> 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pPr>
              <a:buFont typeface="Arial" charset="0"/>
              <a:buNone/>
            </a:pPr>
            <a:endParaRPr lang="en-US" altLang="zh-TW" smtClean="0"/>
          </a:p>
          <a:p>
            <a:pPr>
              <a:buFont typeface="Arial" charset="0"/>
              <a:buNone/>
            </a:pPr>
            <a:endParaRPr lang="en-US" altLang="zh-TW" smtClean="0"/>
          </a:p>
          <a:p>
            <a:r>
              <a:rPr lang="en-US" altLang="zh-TW" smtClean="0"/>
              <a:t>Thus, the probability that </a:t>
            </a:r>
            <a:r>
              <a:rPr lang="en-US" altLang="zh-TW" i="1" smtClean="0"/>
              <a:t>u</a:t>
            </a:r>
            <a:r>
              <a:rPr lang="en-US" altLang="zh-TW" smtClean="0"/>
              <a:t> receives more than             replies is at most        . </a:t>
            </a:r>
            <a:endParaRPr lang="zh-TW" altLang="en-US" smtClean="0"/>
          </a:p>
          <a:p>
            <a:endParaRPr lang="zh-TW" altLang="en-US" smtClean="0"/>
          </a:p>
        </p:txBody>
      </p:sp>
      <p:sp>
        <p:nvSpPr>
          <p:cNvPr id="174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1714500" y="1428750"/>
          <a:ext cx="1568450" cy="857250"/>
        </p:xfrm>
        <a:graphic>
          <a:graphicData uri="http://schemas.openxmlformats.org/presentationml/2006/ole">
            <p:oleObj spid="_x0000_s82946" name="Equation" r:id="rId3" imgW="710891" imgH="393529" progId="">
              <p:embed/>
            </p:oleObj>
          </a:graphicData>
        </a:graphic>
      </p:graphicFrame>
      <p:sp>
        <p:nvSpPr>
          <p:cNvPr id="17421" name="Rectangle 3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742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4494213" y="1677988"/>
          <a:ext cx="1660525" cy="428625"/>
        </p:xfrm>
        <a:graphic>
          <a:graphicData uri="http://schemas.openxmlformats.org/presentationml/2006/ole">
            <p:oleObj spid="_x0000_s82947" name="Equation" r:id="rId4" imgW="889000" imgH="228600" progId="">
              <p:embed/>
            </p:oleObj>
          </a:graphicData>
        </a:graphic>
      </p:graphicFrame>
      <p:sp>
        <p:nvSpPr>
          <p:cNvPr id="17423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74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7425" name="Rectangle 9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742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7412" name="Object 10"/>
          <p:cNvGraphicFramePr>
            <a:graphicFrameLocks noChangeAspect="1"/>
          </p:cNvGraphicFramePr>
          <p:nvPr/>
        </p:nvGraphicFramePr>
        <p:xfrm>
          <a:off x="2857500" y="2286000"/>
          <a:ext cx="1143000" cy="428625"/>
        </p:xfrm>
        <a:graphic>
          <a:graphicData uri="http://schemas.openxmlformats.org/presentationml/2006/ole">
            <p:oleObj spid="_x0000_s82948" name="Equation" r:id="rId5" imgW="609600" imgH="228600" progId="">
              <p:embed/>
            </p:oleObj>
          </a:graphicData>
        </a:graphic>
      </p:graphicFrame>
      <p:sp>
        <p:nvSpPr>
          <p:cNvPr id="17427" name="Rectangle 12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742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7413" name="Object 13"/>
          <p:cNvGraphicFramePr>
            <a:graphicFrameLocks noChangeAspect="1"/>
          </p:cNvGraphicFramePr>
          <p:nvPr/>
        </p:nvGraphicFramePr>
        <p:xfrm>
          <a:off x="4808538" y="2085975"/>
          <a:ext cx="1792287" cy="855663"/>
        </p:xfrm>
        <a:graphic>
          <a:graphicData uri="http://schemas.openxmlformats.org/presentationml/2006/ole">
            <p:oleObj spid="_x0000_s82949" name="Equation" r:id="rId6" imgW="876300" imgH="419100" progId="">
              <p:embed/>
            </p:oleObj>
          </a:graphicData>
        </a:graphic>
      </p:graphicFrame>
      <p:sp>
        <p:nvSpPr>
          <p:cNvPr id="17429" name="Rectangle 15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743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7431" name="Rectangle 18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743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7414" name="Object 19"/>
          <p:cNvGraphicFramePr>
            <a:graphicFrameLocks noChangeAspect="1"/>
          </p:cNvGraphicFramePr>
          <p:nvPr/>
        </p:nvGraphicFramePr>
        <p:xfrm>
          <a:off x="785813" y="3214688"/>
          <a:ext cx="5310187" cy="571500"/>
        </p:xfrm>
        <a:graphic>
          <a:graphicData uri="http://schemas.openxmlformats.org/presentationml/2006/ole">
            <p:oleObj spid="_x0000_s82950" name="Equation" r:id="rId7" imgW="2120900" imgH="228600" progId="">
              <p:embed/>
            </p:oleObj>
          </a:graphicData>
        </a:graphic>
      </p:graphicFrame>
      <p:sp>
        <p:nvSpPr>
          <p:cNvPr id="17433" name="Rectangle 21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743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7415" name="Object 22"/>
          <p:cNvGraphicFramePr>
            <a:graphicFrameLocks noChangeAspect="1"/>
          </p:cNvGraphicFramePr>
          <p:nvPr/>
        </p:nvGraphicFramePr>
        <p:xfrm>
          <a:off x="857250" y="4071938"/>
          <a:ext cx="6548438" cy="571500"/>
        </p:xfrm>
        <a:graphic>
          <a:graphicData uri="http://schemas.openxmlformats.org/presentationml/2006/ole">
            <p:oleObj spid="_x0000_s82951" name="Equation" r:id="rId8" imgW="2616200" imgH="228600" progId="">
              <p:embed/>
            </p:oleObj>
          </a:graphicData>
        </a:graphic>
      </p:graphicFrame>
      <p:sp>
        <p:nvSpPr>
          <p:cNvPr id="17435" name="Rectangle 24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743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7416" name="Object 25"/>
          <p:cNvGraphicFramePr>
            <a:graphicFrameLocks noChangeAspect="1"/>
          </p:cNvGraphicFramePr>
          <p:nvPr/>
        </p:nvGraphicFramePr>
        <p:xfrm>
          <a:off x="1762125" y="5697538"/>
          <a:ext cx="1016000" cy="428625"/>
        </p:xfrm>
        <a:graphic>
          <a:graphicData uri="http://schemas.openxmlformats.org/presentationml/2006/ole">
            <p:oleObj spid="_x0000_s82952" name="Equation" r:id="rId9" imgW="431425" imgH="177646" progId="">
              <p:embed/>
            </p:oleObj>
          </a:graphicData>
        </a:graphic>
      </p:graphicFrame>
      <p:sp>
        <p:nvSpPr>
          <p:cNvPr id="17437" name="Rectangle 27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743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7417" name="Object 28"/>
          <p:cNvGraphicFramePr>
            <a:graphicFrameLocks noChangeAspect="1"/>
          </p:cNvGraphicFramePr>
          <p:nvPr/>
        </p:nvGraphicFramePr>
        <p:xfrm>
          <a:off x="5705475" y="5675313"/>
          <a:ext cx="552450" cy="428625"/>
        </p:xfrm>
        <a:graphic>
          <a:graphicData uri="http://schemas.openxmlformats.org/presentationml/2006/ole">
            <p:oleObj spid="_x0000_s82953" name="Equation" r:id="rId10" imgW="291973" imgH="228501" progId="">
              <p:embed/>
            </p:oleObj>
          </a:graphicData>
        </a:graphic>
      </p:graphicFrame>
      <p:sp>
        <p:nvSpPr>
          <p:cNvPr id="17439" name="Rectangle 30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32" name="投影片編號版面配置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Proof of Theorem 10 (cont’d)</a:t>
            </a:r>
            <a:endParaRPr lang="zh-TW" altLang="en-US" smtClean="0"/>
          </a:p>
        </p:txBody>
      </p:sp>
      <p:sp>
        <p:nvSpPr>
          <p:cNvPr id="1844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Case                  : Then,                          . </a:t>
            </a:r>
          </a:p>
          <a:p>
            <a:r>
              <a:rPr lang="en-US" altLang="zh-TW" smtClean="0"/>
              <a:t>In this case, the probability that </a:t>
            </a:r>
            <a:r>
              <a:rPr lang="en-US" altLang="zh-TW" i="1" smtClean="0"/>
              <a:t>u</a:t>
            </a:r>
            <a:r>
              <a:rPr lang="en-US" altLang="zh-TW" smtClean="0"/>
              <a:t> needs </a:t>
            </a:r>
            <a:r>
              <a:rPr lang="en-US" altLang="zh-TW" i="1" smtClean="0"/>
              <a:t>i</a:t>
            </a:r>
            <a:r>
              <a:rPr lang="en-US" altLang="zh-TW" smtClean="0"/>
              <a:t>th transmission, is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Thus, with probability at least        , either </a:t>
            </a:r>
            <a:r>
              <a:rPr lang="en-US" altLang="zh-TW" i="1" smtClean="0"/>
              <a:t>u</a:t>
            </a:r>
            <a:r>
              <a:rPr lang="en-US" altLang="zh-TW" smtClean="0"/>
              <a:t> does not need phase </a:t>
            </a:r>
            <a:r>
              <a:rPr lang="en-US" altLang="zh-TW" i="1" smtClean="0"/>
              <a:t>i</a:t>
            </a:r>
            <a:r>
              <a:rPr lang="en-US" altLang="zh-TW" smtClean="0"/>
              <a:t> or the number of replies in phase </a:t>
            </a:r>
            <a:r>
              <a:rPr lang="en-US" altLang="zh-TW" i="1" smtClean="0"/>
              <a:t>i</a:t>
            </a:r>
            <a:r>
              <a:rPr lang="en-US" altLang="zh-TW" smtClean="0"/>
              <a:t> is            .</a:t>
            </a:r>
            <a:endParaRPr lang="zh-TW" altLang="en-US" smtClean="0"/>
          </a:p>
          <a:p>
            <a:pPr>
              <a:buFont typeface="Arial" charset="0"/>
              <a:buNone/>
            </a:pP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184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42" name="Rectangle 3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44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48" name="Rectangle 12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4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50" name="Rectangle 15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5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52" name="Rectangle 18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5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54" name="Rectangle 21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5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58" name="Rectangle 27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5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60" name="Rectangle 30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8434" name="Object 10"/>
          <p:cNvGraphicFramePr>
            <a:graphicFrameLocks noChangeAspect="1"/>
          </p:cNvGraphicFramePr>
          <p:nvPr/>
        </p:nvGraphicFramePr>
        <p:xfrm>
          <a:off x="1719263" y="1428750"/>
          <a:ext cx="1547812" cy="857250"/>
        </p:xfrm>
        <a:graphic>
          <a:graphicData uri="http://schemas.openxmlformats.org/presentationml/2006/ole">
            <p:oleObj spid="_x0000_s83970" name="Equation" r:id="rId3" imgW="711000" imgH="393480" progId="">
              <p:embed/>
            </p:oleObj>
          </a:graphicData>
        </a:graphic>
      </p:graphicFrame>
      <p:sp>
        <p:nvSpPr>
          <p:cNvPr id="1846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8435" name="Object 11"/>
          <p:cNvGraphicFramePr>
            <a:graphicFrameLocks noChangeAspect="1"/>
          </p:cNvGraphicFramePr>
          <p:nvPr/>
        </p:nvGraphicFramePr>
        <p:xfrm>
          <a:off x="4500563" y="1428750"/>
          <a:ext cx="2257425" cy="857250"/>
        </p:xfrm>
        <a:graphic>
          <a:graphicData uri="http://schemas.openxmlformats.org/presentationml/2006/ole">
            <p:oleObj spid="_x0000_s83971" name="Equation" r:id="rId4" imgW="1028254" imgH="393529" progId="">
              <p:embed/>
            </p:oleObj>
          </a:graphicData>
        </a:graphic>
      </p:graphicFrame>
      <p:sp>
        <p:nvSpPr>
          <p:cNvPr id="18462" name="Rectangle 13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64" name="Rectangle 16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6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8436" name="Object 17"/>
          <p:cNvGraphicFramePr>
            <a:graphicFrameLocks noChangeAspect="1"/>
          </p:cNvGraphicFramePr>
          <p:nvPr/>
        </p:nvGraphicFramePr>
        <p:xfrm>
          <a:off x="928688" y="3429000"/>
          <a:ext cx="4121150" cy="573088"/>
        </p:xfrm>
        <a:graphic>
          <a:graphicData uri="http://schemas.openxmlformats.org/presentationml/2006/ole">
            <p:oleObj spid="_x0000_s83972" name="Equation" r:id="rId5" imgW="1714500" imgH="241300" progId="">
              <p:embed/>
            </p:oleObj>
          </a:graphicData>
        </a:graphic>
      </p:graphicFrame>
      <p:sp>
        <p:nvSpPr>
          <p:cNvPr id="18466" name="Rectangle 1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6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8437" name="Object 20"/>
          <p:cNvGraphicFramePr>
            <a:graphicFrameLocks noChangeAspect="1"/>
          </p:cNvGraphicFramePr>
          <p:nvPr/>
        </p:nvGraphicFramePr>
        <p:xfrm>
          <a:off x="5910263" y="4530725"/>
          <a:ext cx="552450" cy="428625"/>
        </p:xfrm>
        <a:graphic>
          <a:graphicData uri="http://schemas.openxmlformats.org/presentationml/2006/ole">
            <p:oleObj spid="_x0000_s83973" name="Equation" r:id="rId6" imgW="291973" imgH="228501" progId="">
              <p:embed/>
            </p:oleObj>
          </a:graphicData>
        </a:graphic>
      </p:graphicFrame>
      <p:sp>
        <p:nvSpPr>
          <p:cNvPr id="18468" name="Rectangle 22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8469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8438" name="Object 23"/>
          <p:cNvGraphicFramePr>
            <a:graphicFrameLocks noChangeAspect="1"/>
          </p:cNvGraphicFramePr>
          <p:nvPr/>
        </p:nvGraphicFramePr>
        <p:xfrm>
          <a:off x="4000500" y="5500688"/>
          <a:ext cx="1041400" cy="428625"/>
        </p:xfrm>
        <a:graphic>
          <a:graphicData uri="http://schemas.openxmlformats.org/presentationml/2006/ole">
            <p:oleObj spid="_x0000_s83974" name="Equation" r:id="rId7" imgW="482391" imgH="203112" progId="">
              <p:embed/>
            </p:oleObj>
          </a:graphicData>
        </a:graphic>
      </p:graphicFrame>
      <p:sp>
        <p:nvSpPr>
          <p:cNvPr id="18470" name="Rectangle 25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39" name="投影片編號版面配置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Proof of Theorem 10 (cont’d)</a:t>
            </a:r>
            <a:endParaRPr lang="zh-TW" altLang="en-US" smtClean="0"/>
          </a:p>
        </p:txBody>
      </p:sp>
      <p:sp>
        <p:nvSpPr>
          <p:cNvPr id="194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This statement holds simultaneously for all of</a:t>
            </a:r>
          </a:p>
          <a:p>
            <a:pPr>
              <a:buFont typeface="Arial" charset="0"/>
              <a:buNone/>
            </a:pPr>
            <a:r>
              <a:rPr lang="en-US" altLang="zh-TW" smtClean="0"/>
              <a:t>               phases for all </a:t>
            </a:r>
            <a:r>
              <a:rPr lang="en-US" altLang="zh-TW" i="1" smtClean="0"/>
              <a:t>n</a:t>
            </a:r>
            <a:r>
              <a:rPr lang="en-US" altLang="zh-TW" smtClean="0"/>
              <a:t> nodes with probability at least (by the union bound). </a:t>
            </a:r>
          </a:p>
          <a:p>
            <a:r>
              <a:rPr lang="en-US" altLang="zh-TW" smtClean="0"/>
              <a:t>The running time of each phase         is </a:t>
            </a:r>
          </a:p>
          <a:p>
            <a:pPr>
              <a:buFont typeface="Arial" charset="0"/>
              <a:buNone/>
            </a:pPr>
            <a:endParaRPr lang="en-US" altLang="zh-TW" smtClean="0"/>
          </a:p>
          <a:p>
            <a:pPr>
              <a:buFont typeface="Arial" charset="0"/>
              <a:buNone/>
            </a:pPr>
            <a:endParaRPr lang="en-US" altLang="zh-TW" smtClean="0"/>
          </a:p>
          <a:p>
            <a:r>
              <a:rPr lang="en-US" altLang="zh-TW" smtClean="0"/>
              <a:t>The total time is             WHP.</a:t>
            </a:r>
            <a:endParaRPr lang="zh-TW" altLang="en-US" smtClean="0"/>
          </a:p>
        </p:txBody>
      </p:sp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900113" y="2300288"/>
          <a:ext cx="1041400" cy="428625"/>
        </p:xfrm>
        <a:graphic>
          <a:graphicData uri="http://schemas.openxmlformats.org/presentationml/2006/ole">
            <p:oleObj spid="_x0000_s84994" name="Equation" r:id="rId3" imgW="482391" imgH="203112" progId="">
              <p:embed/>
            </p:oleObj>
          </a:graphicData>
        </a:graphic>
      </p:graphicFrame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6161088" y="3332163"/>
          <a:ext cx="766762" cy="428625"/>
        </p:xfrm>
        <a:graphic>
          <a:graphicData uri="http://schemas.openxmlformats.org/presentationml/2006/ole">
            <p:oleObj spid="_x0000_s84995" name="方程式" r:id="rId4" imgW="317160" imgH="177480" progId="Equation.3">
              <p:embed/>
            </p:oleObj>
          </a:graphicData>
        </a:graphic>
      </p:graphicFrame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9460" name="Object 3"/>
          <p:cNvGraphicFramePr>
            <a:graphicFrameLocks noChangeAspect="1"/>
          </p:cNvGraphicFramePr>
          <p:nvPr/>
        </p:nvGraphicFramePr>
        <p:xfrm>
          <a:off x="928688" y="3929063"/>
          <a:ext cx="3657600" cy="571500"/>
        </p:xfrm>
        <a:graphic>
          <a:graphicData uri="http://schemas.openxmlformats.org/presentationml/2006/ole">
            <p:oleObj spid="_x0000_s84996" name="Equation" r:id="rId5" imgW="1524000" imgH="241300" progId="">
              <p:embed/>
            </p:oleObj>
          </a:graphicData>
        </a:graphic>
      </p:graphicFrame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946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9461" name="Object 6"/>
          <p:cNvGraphicFramePr>
            <a:graphicFrameLocks noChangeAspect="1"/>
          </p:cNvGraphicFramePr>
          <p:nvPr/>
        </p:nvGraphicFramePr>
        <p:xfrm>
          <a:off x="3678238" y="5114925"/>
          <a:ext cx="1019175" cy="428625"/>
        </p:xfrm>
        <a:graphic>
          <a:graphicData uri="http://schemas.openxmlformats.org/presentationml/2006/ole">
            <p:oleObj spid="_x0000_s84997" name="Equation" r:id="rId6" imgW="545863" imgH="228501" progId="">
              <p:embed/>
            </p:oleObj>
          </a:graphicData>
        </a:graphic>
      </p:graphicFrame>
      <p:sp>
        <p:nvSpPr>
          <p:cNvPr id="19467" name="Rectangle 8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001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NNT Algorithm for </a:t>
            </a:r>
            <a:r>
              <a:rPr lang="en-US" altLang="zh-TW" dirty="0" err="1" smtClean="0"/>
              <a:t>Multihop</a:t>
            </a:r>
            <a:r>
              <a:rPr lang="en-US" altLang="zh-TW" dirty="0" smtClean="0"/>
              <a:t> Wireless Networks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F95942045 </a:t>
            </a:r>
            <a:r>
              <a:rPr lang="zh-TW" altLang="en-US" dirty="0" smtClean="0"/>
              <a:t>盧曉珍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altLang="zh-TW" dirty="0" smtClean="0"/>
              <a:t>UDG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Two nodes can communicate if and only if </a:t>
            </a:r>
            <a:r>
              <a:rPr lang="en-US" altLang="zh-TW" i="1" dirty="0" smtClean="0"/>
              <a:t>d</a:t>
            </a:r>
            <a:r>
              <a:rPr lang="en-US" altLang="zh-TW" dirty="0" smtClean="0"/>
              <a:t>(</a:t>
            </a:r>
            <a:r>
              <a:rPr lang="en-US" altLang="zh-TW" i="1" dirty="0" err="1" smtClean="0"/>
              <a:t>u</a:t>
            </a:r>
            <a:r>
              <a:rPr lang="en-US" altLang="zh-TW" dirty="0" err="1" smtClean="0"/>
              <a:t>,</a:t>
            </a:r>
            <a:r>
              <a:rPr lang="en-US" altLang="zh-TW" i="1" dirty="0" err="1" smtClean="0"/>
              <a:t>v</a:t>
            </a:r>
            <a:r>
              <a:rPr lang="en-US" altLang="zh-TW" dirty="0" smtClean="0"/>
              <a:t>)≤</a:t>
            </a:r>
            <a:r>
              <a:rPr lang="en-US" altLang="zh-TW" i="1" dirty="0" smtClean="0"/>
              <a:t>R, </a:t>
            </a:r>
          </a:p>
          <a:p>
            <a:endParaRPr lang="en-US" altLang="zh-TW" i="1" dirty="0" smtClean="0"/>
          </a:p>
          <a:p>
            <a:r>
              <a:rPr lang="en-US" altLang="zh-TW" dirty="0" smtClean="0"/>
              <a:t>The sink node is designated as the root of the tree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500298" y="2105844"/>
          <a:ext cx="1622663" cy="823090"/>
        </p:xfrm>
        <a:graphic>
          <a:graphicData uri="http://schemas.openxmlformats.org/presentationml/2006/ole">
            <p:oleObj spid="_x0000_s41986" name="Equation" r:id="rId3" imgW="876240" imgH="444240" progId="Equation.3">
              <p:embed/>
            </p:oleObj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altLang="zh-TW" dirty="0" smtClean="0"/>
              <a:t>UDG-NNT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Phase 1: rank generation</a:t>
            </a:r>
          </a:p>
          <a:p>
            <a:pPr lvl="1"/>
            <a:r>
              <a:rPr lang="en-US" altLang="zh-TW" dirty="0" smtClean="0"/>
              <a:t>Sink s picks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), send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) and </a:t>
            </a:r>
            <a:r>
              <a:rPr lang="en-US" altLang="zh-TW" i="1" dirty="0" smtClean="0"/>
              <a:t>ID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) to neighbors</a:t>
            </a:r>
          </a:p>
          <a:p>
            <a:pPr lvl="1"/>
            <a:r>
              <a:rPr lang="en-US" altLang="zh-TW" i="1" dirty="0" smtClean="0"/>
              <a:t>u</a:t>
            </a:r>
            <a:r>
              <a:rPr lang="en-US" altLang="zh-TW" dirty="0" smtClean="0"/>
              <a:t> receives the </a:t>
            </a:r>
            <a:r>
              <a:rPr lang="en-US" altLang="zh-TW" b="1" dirty="0" smtClean="0"/>
              <a:t>first</a:t>
            </a:r>
            <a:r>
              <a:rPr lang="en-US" altLang="zh-TW" dirty="0" smtClean="0"/>
              <a:t> message from a neighbor,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.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generates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)    [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)-1,</a:t>
            </a:r>
            <a:r>
              <a:rPr lang="en-US" altLang="zh-TW" i="1" dirty="0" smtClean="0"/>
              <a:t> p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)). </a:t>
            </a:r>
          </a:p>
          <a:p>
            <a:pPr lvl="1"/>
            <a:r>
              <a:rPr lang="en-US" altLang="zh-TW" dirty="0" smtClean="0"/>
              <a:t>u then sends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) and </a:t>
            </a:r>
            <a:r>
              <a:rPr lang="en-US" altLang="zh-TW" i="1" dirty="0" smtClean="0"/>
              <a:t>ID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) to neighbors. </a:t>
            </a:r>
          </a:p>
          <a:p>
            <a:pPr lvl="1"/>
            <a:r>
              <a:rPr lang="en-US" altLang="zh-TW" dirty="0" smtClean="0"/>
              <a:t>Later messages are simply stored.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i="1" dirty="0" smtClean="0"/>
              <a:t>rank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) is determined by p(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) and </a:t>
            </a:r>
            <a:r>
              <a:rPr lang="en-US" altLang="zh-TW" i="1" dirty="0" smtClean="0"/>
              <a:t>ID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301992" y="2714620"/>
          <a:ext cx="341314" cy="341314"/>
        </p:xfrm>
        <a:graphic>
          <a:graphicData uri="http://schemas.openxmlformats.org/presentationml/2006/ole">
            <p:oleObj spid="_x0000_s43010" name="Equation" r:id="rId3" imgW="126720" imgH="126720" progId="Equation.3">
              <p:embed/>
            </p:oleObj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Wireless network modeled by a unit disk graph (UDG)</a:t>
            </a:r>
          </a:p>
          <a:p>
            <a:pPr lvl="1"/>
            <a:r>
              <a:rPr lang="el-GR" altLang="zh-TW" dirty="0" smtClean="0"/>
              <a:t>Ω 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ln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) messages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Sensor network</a:t>
            </a:r>
          </a:p>
          <a:p>
            <a:pPr lvl="1"/>
            <a:r>
              <a:rPr lang="en-US" altLang="zh-TW" dirty="0" smtClean="0"/>
              <a:t>Local and distributed </a:t>
            </a:r>
          </a:p>
          <a:p>
            <a:pPr lvl="1"/>
            <a:r>
              <a:rPr lang="en-US" altLang="zh-TW" dirty="0" smtClean="0"/>
              <a:t>Energy-constrained</a:t>
            </a:r>
          </a:p>
          <a:p>
            <a:pPr lvl="1"/>
            <a:r>
              <a:rPr lang="en-US" altLang="zh-TW" dirty="0" smtClean="0"/>
              <a:t>Dynamic (reconfiguration)</a:t>
            </a:r>
            <a:endParaRPr lang="zh-TW" altLang="en-US" dirty="0"/>
          </a:p>
        </p:txBody>
      </p:sp>
      <p:pic>
        <p:nvPicPr>
          <p:cNvPr id="6146" name="Picture 2" descr="http://upload.wikimedia.org/wikipedia/en/0/0e/Unit-disk-grap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429000"/>
            <a:ext cx="3103245" cy="2857500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altLang="zh-TW" dirty="0" smtClean="0"/>
              <a:t>UDG-NNT Algorithm – cont.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/>
          <a:lstStyle/>
          <a:p>
            <a:r>
              <a:rPr lang="en-US" altLang="zh-TW" dirty="0" smtClean="0"/>
              <a:t>After phase 1</a:t>
            </a:r>
          </a:p>
          <a:p>
            <a:pPr lvl="1"/>
            <a:r>
              <a:rPr lang="en-US" altLang="zh-TW" dirty="0" smtClean="0"/>
              <a:t>Ranks of all neighbors are known</a:t>
            </a:r>
          </a:p>
          <a:p>
            <a:pPr lvl="1"/>
            <a:r>
              <a:rPr lang="en-US" altLang="zh-TW" dirty="0" smtClean="0"/>
              <a:t>Sink s has highest rank</a:t>
            </a:r>
          </a:p>
          <a:p>
            <a:pPr lvl="1"/>
            <a:r>
              <a:rPr lang="en-US" altLang="zh-TW" dirty="0" smtClean="0"/>
              <a:t>Each node u has at least one neighbor v such that rank(v) &gt; rank(u)</a:t>
            </a:r>
          </a:p>
          <a:p>
            <a:r>
              <a:rPr lang="en-US" altLang="zh-TW" dirty="0" smtClean="0"/>
              <a:t>Phase 2: each node, except s, sends a </a:t>
            </a:r>
            <a:r>
              <a:rPr lang="en-US" altLang="zh-TW" i="1" dirty="0" smtClean="0"/>
              <a:t>connect </a:t>
            </a:r>
            <a:r>
              <a:rPr lang="en-US" altLang="zh-TW" dirty="0" smtClean="0"/>
              <a:t>message to its nearest neighbor with higher rank 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Analysis of UDG-NNT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/>
          <a:lstStyle/>
          <a:p>
            <a:r>
              <a:rPr lang="en-US" altLang="zh-TW" dirty="0" smtClean="0"/>
              <a:t>Quality:</a:t>
            </a:r>
          </a:p>
          <a:p>
            <a:pPr>
              <a:buNone/>
            </a:pPr>
            <a:r>
              <a:rPr lang="en-US" altLang="zh-TW" dirty="0" smtClean="0">
                <a:sym typeface="Wingdings" pitchFamily="2" charset="2"/>
              </a:rPr>
              <a:t>	</a:t>
            </a:r>
            <a:endParaRPr lang="en-US" altLang="zh-TW" dirty="0" smtClean="0"/>
          </a:p>
          <a:p>
            <a:r>
              <a:rPr lang="en-US" altLang="zh-TW" dirty="0" smtClean="0"/>
              <a:t>Message complexity: </a:t>
            </a:r>
          </a:p>
          <a:p>
            <a:r>
              <a:rPr lang="en-US" altLang="zh-TW" dirty="0" smtClean="0"/>
              <a:t>Work complexity: </a:t>
            </a:r>
          </a:p>
          <a:p>
            <a:r>
              <a:rPr lang="en-US" altLang="zh-TW" dirty="0" smtClean="0"/>
              <a:t>Time complexity:</a:t>
            </a:r>
          </a:p>
          <a:p>
            <a:pPr lvl="1"/>
            <a:r>
              <a:rPr lang="en-US" altLang="zh-TW" dirty="0" smtClean="0"/>
              <a:t> a node has to spend              time to transmit its message. </a:t>
            </a:r>
          </a:p>
          <a:p>
            <a:pPr lvl="1"/>
            <a:r>
              <a:rPr lang="en-US" altLang="zh-TW" dirty="0" smtClean="0"/>
              <a:t>D: the diameter of UDG. 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381238" y="1071546"/>
          <a:ext cx="4333902" cy="642942"/>
        </p:xfrm>
        <a:graphic>
          <a:graphicData uri="http://schemas.openxmlformats.org/presentationml/2006/ole">
            <p:oleObj spid="_x0000_s44034" name="Equation" r:id="rId3" imgW="2311200" imgH="34272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428728" y="1762116"/>
          <a:ext cx="5691187" cy="452438"/>
        </p:xfrm>
        <a:graphic>
          <a:graphicData uri="http://schemas.openxmlformats.org/presentationml/2006/ole">
            <p:oleObj spid="_x0000_s44035" name="Equation" r:id="rId4" imgW="3035160" imgH="241200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643446" y="2476496"/>
          <a:ext cx="1214438" cy="381000"/>
        </p:xfrm>
        <a:graphic>
          <a:graphicData uri="http://schemas.openxmlformats.org/presentationml/2006/ole">
            <p:oleObj spid="_x0000_s44036" name="Equation" r:id="rId5" imgW="647640" imgH="203040" progId="Equation.3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000496" y="2857496"/>
          <a:ext cx="3071812" cy="619125"/>
        </p:xfrm>
        <a:graphic>
          <a:graphicData uri="http://schemas.openxmlformats.org/presentationml/2006/ole">
            <p:oleObj spid="_x0000_s44037" name="Equation" r:id="rId6" imgW="1638000" imgH="330120" progId="Equation.3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657366" y="5500709"/>
          <a:ext cx="5200650" cy="1000125"/>
        </p:xfrm>
        <a:graphic>
          <a:graphicData uri="http://schemas.openxmlformats.org/presentationml/2006/ole">
            <p:oleObj spid="_x0000_s44038" name="Equation" r:id="rId7" imgW="2641320" imgH="507960" progId="Equation.3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4286248" y="4143380"/>
          <a:ext cx="1000132" cy="418660"/>
        </p:xfrm>
        <a:graphic>
          <a:graphicData uri="http://schemas.openxmlformats.org/presentationml/2006/ole">
            <p:oleObj spid="_x0000_s44039" name="Equation" r:id="rId8" imgW="545760" imgH="228600" progId="Equation.3">
              <p:embed/>
            </p:oleObj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4875241" y="5000636"/>
          <a:ext cx="3697287" cy="442913"/>
        </p:xfrm>
        <a:graphic>
          <a:graphicData uri="http://schemas.openxmlformats.org/presentationml/2006/ole">
            <p:oleObj spid="_x0000_s44040" name="Equation" r:id="rId9" imgW="2019240" imgH="241200" progId="Equation.3">
              <p:embed/>
            </p:oleObj>
          </a:graphicData>
        </a:graphic>
      </p:graphicFrame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14546" y="5572140"/>
            <a:ext cx="4286280" cy="1752600"/>
          </a:xfrm>
        </p:spPr>
        <p:txBody>
          <a:bodyPr/>
          <a:lstStyle/>
          <a:p>
            <a:r>
              <a:rPr lang="en-US" altLang="zh-TW" dirty="0" smtClean="0">
                <a:ea typeface="MS Gothic" pitchFamily="49" charset="-128"/>
              </a:rPr>
              <a:t>D95725004</a:t>
            </a:r>
          </a:p>
          <a:p>
            <a:r>
              <a:rPr lang="zh-TW" altLang="en-US" dirty="0" smtClean="0">
                <a:ea typeface="MS Gothic" pitchFamily="49" charset="-128"/>
              </a:rPr>
              <a:t>陳怡安</a:t>
            </a:r>
            <a:endParaRPr lang="zh-TW" altLang="en-US" dirty="0">
              <a:ea typeface="MS Gothic" pitchFamily="49" charset="-128"/>
            </a:endParaRPr>
          </a:p>
        </p:txBody>
      </p:sp>
      <p:pic>
        <p:nvPicPr>
          <p:cNvPr id="4" name="圖片 3" descr="prize-f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428868"/>
            <a:ext cx="4214842" cy="31927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7158" y="1571612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GHS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NNT</a:t>
            </a:r>
            <a:br>
              <a:rPr lang="en-US" altLang="zh-TW" dirty="0" smtClean="0"/>
            </a:br>
            <a:r>
              <a:rPr lang="en-US" altLang="zh-TW" dirty="0" smtClean="0"/>
              <a:t>	</a:t>
            </a:r>
            <a:endParaRPr lang="zh-TW" altLang="en-US" dirty="0"/>
          </a:p>
        </p:txBody>
      </p:sp>
      <p:sp>
        <p:nvSpPr>
          <p:cNvPr id="9" name="橢圓形圖說文字 8"/>
          <p:cNvSpPr/>
          <p:nvPr/>
        </p:nvSpPr>
        <p:spPr>
          <a:xfrm>
            <a:off x="6572264" y="1928802"/>
            <a:ext cx="2143140" cy="1071570"/>
          </a:xfrm>
          <a:prstGeom prst="wedgeEllipseCallout">
            <a:avLst>
              <a:gd name="adj1" fmla="val -97751"/>
              <a:gd name="adj2" fmla="val 10990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 smtClean="0">
                <a:solidFill>
                  <a:schemeClr val="accent1"/>
                </a:solidFill>
              </a:rPr>
              <a:t>Approximate solution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0" name="橢圓形圖說文字 9"/>
          <p:cNvSpPr/>
          <p:nvPr/>
        </p:nvSpPr>
        <p:spPr>
          <a:xfrm>
            <a:off x="428596" y="4429132"/>
            <a:ext cx="1785950" cy="1428760"/>
          </a:xfrm>
          <a:prstGeom prst="wedgeEllipseCallout">
            <a:avLst>
              <a:gd name="adj1" fmla="val 123522"/>
              <a:gd name="adj2" fmla="val -66982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High</a:t>
            </a:r>
            <a:r>
              <a:rPr lang="en-US" altLang="zh-TW" b="1" dirty="0" smtClean="0">
                <a:solidFill>
                  <a:schemeClr val="accent1"/>
                </a:solidFill>
              </a:rPr>
              <a:t> message and work complexity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1" name="橢圓形圖說文字 10"/>
          <p:cNvSpPr/>
          <p:nvPr/>
        </p:nvSpPr>
        <p:spPr>
          <a:xfrm>
            <a:off x="580996" y="1938326"/>
            <a:ext cx="1785950" cy="1071570"/>
          </a:xfrm>
          <a:prstGeom prst="wedgeEllipseCallout">
            <a:avLst>
              <a:gd name="adj1" fmla="val 124944"/>
              <a:gd name="adj2" fmla="val 127685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accent1"/>
                </a:solidFill>
              </a:rPr>
              <a:t>Exact solution</a:t>
            </a:r>
            <a:endParaRPr lang="zh-TW" altLang="en-US" b="1" dirty="0" smtClean="0">
              <a:solidFill>
                <a:schemeClr val="accent1"/>
              </a:solidFill>
            </a:endParaRPr>
          </a:p>
        </p:txBody>
      </p:sp>
      <p:sp>
        <p:nvSpPr>
          <p:cNvPr id="12" name="橢圓形圖說文字 11"/>
          <p:cNvSpPr/>
          <p:nvPr/>
        </p:nvSpPr>
        <p:spPr>
          <a:xfrm>
            <a:off x="6715140" y="4643446"/>
            <a:ext cx="2143140" cy="1071570"/>
          </a:xfrm>
          <a:prstGeom prst="wedgeEllipseCallout">
            <a:avLst>
              <a:gd name="adj1" fmla="val -96565"/>
              <a:gd name="adj2" fmla="val -9986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Low</a:t>
            </a:r>
            <a:r>
              <a:rPr lang="en-US" altLang="zh-TW" b="1" dirty="0" smtClean="0">
                <a:solidFill>
                  <a:schemeClr val="accent1"/>
                </a:solidFill>
              </a:rPr>
              <a:t> message and work complexity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allAtOnce" animBg="1"/>
      <p:bldP spid="10" grpId="0" build="allAtOnce" animBg="1"/>
      <p:bldP spid="11" grpId="0" build="allAtOnce" animBg="1"/>
      <p:bldP spid="12" grpId="0" build="allAtOnce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GHS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well-studied distributed MST algorithm</a:t>
            </a:r>
          </a:p>
          <a:p>
            <a:r>
              <a:rPr lang="en-US" altLang="zh-TW" dirty="0" smtClean="0"/>
              <a:t>Computes “</a:t>
            </a:r>
            <a:r>
              <a:rPr lang="en-US" altLang="zh-TW" b="1" dirty="0" smtClean="0"/>
              <a:t>EXACT</a:t>
            </a:r>
            <a:r>
              <a:rPr lang="en-US" altLang="zh-TW" dirty="0" smtClean="0"/>
              <a:t>” MST </a:t>
            </a:r>
          </a:p>
          <a:p>
            <a:r>
              <a:rPr lang="en-US" altLang="zh-TW" dirty="0" smtClean="0"/>
              <a:t>Upper bounds of time and message complexity have been analyzed in original paper</a:t>
            </a:r>
          </a:p>
          <a:p>
            <a:r>
              <a:rPr lang="en-US" altLang="zh-TW" dirty="0" smtClean="0"/>
              <a:t>Here we analysis the lower bounds of time and message complexity 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636"/>
            <a:ext cx="833936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214810" y="6143644"/>
            <a:ext cx="264320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GHS:</a:t>
            </a:r>
            <a:r>
              <a:rPr lang="en-US" altLang="zh-TW" dirty="0"/>
              <a:t> </a:t>
            </a:r>
            <a:r>
              <a:rPr lang="en-US" altLang="zh-TW" dirty="0" smtClean="0"/>
              <a:t>Utilizing two properties of MST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Definition – MST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fragment</a:t>
            </a:r>
            <a:endParaRPr lang="en-US" altLang="zh-TW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connected sub-tree of MST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Property 1</a:t>
            </a:r>
          </a:p>
          <a:p>
            <a:endParaRPr lang="zh-TW" alt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28662" y="3500438"/>
            <a:ext cx="39290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Given a fragment of an MST, let e be a 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minimum-weight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outgoing edge of the fragment. Then joining e and its adjacent non-fragment node to the fragment yields another fragment of an MST.</a:t>
            </a:r>
            <a:endParaRPr lang="en-US" altLang="zh-TW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214942" y="3571876"/>
            <a:ext cx="2147888" cy="2667000"/>
            <a:chOff x="2104" y="2256"/>
            <a:chExt cx="1353" cy="1680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284" y="2256"/>
              <a:ext cx="1173" cy="1680"/>
              <a:chOff x="2284" y="2256"/>
              <a:chExt cx="1173" cy="1680"/>
            </a:xfrm>
          </p:grpSpPr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3313" y="3159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5</a:t>
                </a:r>
                <a:endParaRPr lang="en-US" altLang="zh-TW" sz="1600" b="1"/>
              </a:p>
            </p:txBody>
          </p:sp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2716" y="3024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2956" y="2256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3196" y="3408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3244" y="2928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2572" y="3744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2380" y="2736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2284" y="3360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cxnSp>
            <p:nvCxnSpPr>
              <p:cNvPr id="17" name="AutoShape 14"/>
              <p:cNvCxnSpPr>
                <a:cxnSpLocks noChangeShapeType="1"/>
                <a:stCxn id="15" idx="7"/>
                <a:endCxn id="11" idx="3"/>
              </p:cNvCxnSpPr>
              <p:nvPr/>
            </p:nvCxnSpPr>
            <p:spPr bwMode="auto">
              <a:xfrm flipV="1">
                <a:off x="2544" y="2420"/>
                <a:ext cx="440" cy="344"/>
              </a:xfrm>
              <a:prstGeom prst="straightConnector1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  <p:cxnSp>
            <p:nvCxnSpPr>
              <p:cNvPr id="18" name="AutoShape 15"/>
              <p:cNvCxnSpPr>
                <a:cxnSpLocks noChangeShapeType="1"/>
                <a:stCxn id="10" idx="5"/>
                <a:endCxn id="12" idx="1"/>
              </p:cNvCxnSpPr>
              <p:nvPr/>
            </p:nvCxnSpPr>
            <p:spPr bwMode="auto">
              <a:xfrm>
                <a:off x="2880" y="3188"/>
                <a:ext cx="344" cy="248"/>
              </a:xfrm>
              <a:prstGeom prst="straightConnector1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</p:cxn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2380" y="2420"/>
                <a:ext cx="960" cy="1352"/>
                <a:chOff x="2380" y="2420"/>
                <a:chExt cx="960" cy="1352"/>
              </a:xfrm>
            </p:grpSpPr>
            <p:cxnSp>
              <p:nvCxnSpPr>
                <p:cNvPr id="27" name="AutoShape 17"/>
                <p:cNvCxnSpPr>
                  <a:cxnSpLocks noChangeShapeType="1"/>
                  <a:stCxn id="10" idx="6"/>
                  <a:endCxn id="13" idx="2"/>
                </p:cNvCxnSpPr>
                <p:nvPr/>
              </p:nvCxnSpPr>
              <p:spPr bwMode="auto">
                <a:xfrm flipV="1">
                  <a:off x="2908" y="3024"/>
                  <a:ext cx="336" cy="96"/>
                </a:xfrm>
                <a:prstGeom prst="straightConnector1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8" name="AutoShape 18"/>
                <p:cNvCxnSpPr>
                  <a:cxnSpLocks noChangeShapeType="1"/>
                  <a:stCxn id="13" idx="0"/>
                  <a:endCxn id="11" idx="5"/>
                </p:cNvCxnSpPr>
                <p:nvPr/>
              </p:nvCxnSpPr>
              <p:spPr bwMode="auto">
                <a:xfrm flipH="1" flipV="1">
                  <a:off x="3120" y="2420"/>
                  <a:ext cx="220" cy="508"/>
                </a:xfrm>
                <a:prstGeom prst="straightConnector1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9" name="AutoShape 19"/>
                <p:cNvCxnSpPr>
                  <a:cxnSpLocks noChangeShapeType="1"/>
                  <a:stCxn id="10" idx="3"/>
                  <a:endCxn id="16" idx="7"/>
                </p:cNvCxnSpPr>
                <p:nvPr/>
              </p:nvCxnSpPr>
              <p:spPr bwMode="auto">
                <a:xfrm flipH="1">
                  <a:off x="2448" y="3188"/>
                  <a:ext cx="296" cy="200"/>
                </a:xfrm>
                <a:prstGeom prst="straightConnector1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30" name="AutoShape 20"/>
                <p:cNvCxnSpPr>
                  <a:cxnSpLocks noChangeShapeType="1"/>
                  <a:stCxn id="12" idx="0"/>
                  <a:endCxn id="13" idx="4"/>
                </p:cNvCxnSpPr>
                <p:nvPr/>
              </p:nvCxnSpPr>
              <p:spPr bwMode="auto">
                <a:xfrm flipV="1">
                  <a:off x="3292" y="3120"/>
                  <a:ext cx="48" cy="288"/>
                </a:xfrm>
                <a:prstGeom prst="straightConnector1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31" name="AutoShape 21"/>
                <p:cNvCxnSpPr>
                  <a:cxnSpLocks noChangeShapeType="1"/>
                  <a:stCxn id="12" idx="3"/>
                  <a:endCxn id="14" idx="7"/>
                </p:cNvCxnSpPr>
                <p:nvPr/>
              </p:nvCxnSpPr>
              <p:spPr bwMode="auto">
                <a:xfrm flipH="1">
                  <a:off x="2736" y="3572"/>
                  <a:ext cx="488" cy="200"/>
                </a:xfrm>
                <a:prstGeom prst="straightConnector1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32" name="AutoShape 22"/>
                <p:cNvCxnSpPr>
                  <a:cxnSpLocks noChangeShapeType="1"/>
                  <a:stCxn id="16" idx="0"/>
                  <a:endCxn id="15" idx="4"/>
                </p:cNvCxnSpPr>
                <p:nvPr/>
              </p:nvCxnSpPr>
              <p:spPr bwMode="auto">
                <a:xfrm flipV="1">
                  <a:off x="2380" y="2928"/>
                  <a:ext cx="96" cy="432"/>
                </a:xfrm>
                <a:prstGeom prst="straightConnector1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effectLst/>
              </p:spPr>
            </p:cxnSp>
          </p:grpSp>
          <p:sp>
            <p:nvSpPr>
              <p:cNvPr id="20" name="Rectangle 23"/>
              <p:cNvSpPr>
                <a:spLocks noChangeArrowheads="1"/>
              </p:cNvSpPr>
              <p:nvPr/>
            </p:nvSpPr>
            <p:spPr bwMode="auto">
              <a:xfrm>
                <a:off x="2284" y="3024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4</a:t>
                </a:r>
                <a:endParaRPr lang="en-US" altLang="zh-TW" sz="1600" b="1"/>
              </a:p>
            </p:txBody>
          </p:sp>
          <p:sp>
            <p:nvSpPr>
              <p:cNvPr id="21" name="Rectangle 24"/>
              <p:cNvSpPr>
                <a:spLocks noChangeArrowheads="1"/>
              </p:cNvSpPr>
              <p:nvPr/>
            </p:nvSpPr>
            <p:spPr bwMode="auto">
              <a:xfrm>
                <a:off x="2620" y="2439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8</a:t>
                </a:r>
                <a:endParaRPr lang="en-US" altLang="zh-TW" sz="1600" b="1"/>
              </a:p>
            </p:txBody>
          </p:sp>
          <p:sp>
            <p:nvSpPr>
              <p:cNvPr id="22" name="Rectangle 25"/>
              <p:cNvSpPr>
                <a:spLocks noChangeArrowheads="1"/>
              </p:cNvSpPr>
              <p:nvPr/>
            </p:nvSpPr>
            <p:spPr bwMode="auto">
              <a:xfrm>
                <a:off x="3235" y="2505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3</a:t>
                </a:r>
                <a:endParaRPr lang="en-US" altLang="zh-TW" sz="1600" b="1"/>
              </a:p>
            </p:txBody>
          </p:sp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3004" y="2880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1</a:t>
                </a:r>
                <a:endParaRPr lang="en-US" altLang="zh-TW" sz="1600" b="1"/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2956" y="3639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7</a:t>
                </a:r>
                <a:endParaRPr lang="en-US" altLang="zh-TW" sz="1600" b="1"/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2563" y="3234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2</a:t>
                </a:r>
                <a:endParaRPr lang="en-US" altLang="zh-TW" sz="1600" b="1"/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2956" y="3264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6</a:t>
                </a:r>
                <a:endParaRPr lang="en-US" altLang="zh-TW" sz="1600" b="1"/>
              </a:p>
            </p:txBody>
          </p:sp>
        </p:grpSp>
        <p:sp>
          <p:nvSpPr>
            <p:cNvPr id="8" name="Freeform 30"/>
            <p:cNvSpPr>
              <a:spLocks/>
            </p:cNvSpPr>
            <p:nvPr/>
          </p:nvSpPr>
          <p:spPr bwMode="auto">
            <a:xfrm>
              <a:off x="2104" y="2568"/>
              <a:ext cx="952" cy="1128"/>
            </a:xfrm>
            <a:custGeom>
              <a:avLst/>
              <a:gdLst/>
              <a:ahLst/>
              <a:cxnLst>
                <a:cxn ang="0">
                  <a:pos x="200" y="72"/>
                </a:cxn>
                <a:cxn ang="0">
                  <a:pos x="728" y="216"/>
                </a:cxn>
                <a:cxn ang="0">
                  <a:pos x="872" y="648"/>
                </a:cxn>
                <a:cxn ang="0">
                  <a:pos x="248" y="1128"/>
                </a:cxn>
                <a:cxn ang="0">
                  <a:pos x="8" y="648"/>
                </a:cxn>
                <a:cxn ang="0">
                  <a:pos x="200" y="72"/>
                </a:cxn>
              </a:cxnLst>
              <a:rect l="0" t="0" r="r" b="b"/>
              <a:pathLst>
                <a:path w="952" h="1128">
                  <a:moveTo>
                    <a:pt x="200" y="72"/>
                  </a:moveTo>
                  <a:cubicBezTo>
                    <a:pt x="320" y="0"/>
                    <a:pt x="616" y="120"/>
                    <a:pt x="728" y="216"/>
                  </a:cubicBezTo>
                  <a:cubicBezTo>
                    <a:pt x="840" y="312"/>
                    <a:pt x="952" y="496"/>
                    <a:pt x="872" y="648"/>
                  </a:cubicBezTo>
                  <a:cubicBezTo>
                    <a:pt x="792" y="800"/>
                    <a:pt x="392" y="1128"/>
                    <a:pt x="248" y="1128"/>
                  </a:cubicBezTo>
                  <a:cubicBezTo>
                    <a:pt x="104" y="1128"/>
                    <a:pt x="16" y="824"/>
                    <a:pt x="8" y="648"/>
                  </a:cubicBezTo>
                  <a:cubicBezTo>
                    <a:pt x="0" y="472"/>
                    <a:pt x="80" y="144"/>
                    <a:pt x="200" y="7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9" name="Group 61"/>
          <p:cNvGrpSpPr>
            <a:grpSpLocks/>
          </p:cNvGrpSpPr>
          <p:nvPr/>
        </p:nvGrpSpPr>
        <p:grpSpPr bwMode="auto">
          <a:xfrm>
            <a:off x="6786578" y="4143380"/>
            <a:ext cx="1371600" cy="685800"/>
            <a:chOff x="4608" y="2544"/>
            <a:chExt cx="864" cy="432"/>
          </a:xfrm>
        </p:grpSpPr>
        <p:sp>
          <p:nvSpPr>
            <p:cNvPr id="34" name="Rectangle 62"/>
            <p:cNvSpPr>
              <a:spLocks noChangeArrowheads="1"/>
            </p:cNvSpPr>
            <p:nvPr/>
          </p:nvSpPr>
          <p:spPr bwMode="auto">
            <a:xfrm>
              <a:off x="5232" y="2544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altLang="zh-TW" sz="24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Freeform 63"/>
            <p:cNvSpPr>
              <a:spLocks/>
            </p:cNvSpPr>
            <p:nvPr/>
          </p:nvSpPr>
          <p:spPr bwMode="auto">
            <a:xfrm>
              <a:off x="4608" y="2688"/>
              <a:ext cx="624" cy="288"/>
            </a:xfrm>
            <a:custGeom>
              <a:avLst/>
              <a:gdLst/>
              <a:ahLst/>
              <a:cxnLst>
                <a:cxn ang="0">
                  <a:pos x="624" y="0"/>
                </a:cxn>
                <a:cxn ang="0">
                  <a:pos x="192" y="48"/>
                </a:cxn>
                <a:cxn ang="0">
                  <a:pos x="0" y="288"/>
                </a:cxn>
              </a:cxnLst>
              <a:rect l="0" t="0" r="r" b="b"/>
              <a:pathLst>
                <a:path w="624" h="288">
                  <a:moveTo>
                    <a:pt x="624" y="0"/>
                  </a:moveTo>
                  <a:cubicBezTo>
                    <a:pt x="460" y="0"/>
                    <a:pt x="296" y="0"/>
                    <a:pt x="192" y="48"/>
                  </a:cubicBezTo>
                  <a:cubicBezTo>
                    <a:pt x="88" y="96"/>
                    <a:pt x="32" y="248"/>
                    <a:pt x="0" y="2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6" name="投影片編號版面配置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GHS: Utilizing two properties of MST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Property 2</a:t>
            </a:r>
          </a:p>
          <a:p>
            <a:endParaRPr lang="zh-TW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57224" y="2571744"/>
            <a:ext cx="303847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If all the edges of a connected graph have 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 weights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then the MST is unique</a:t>
            </a:r>
            <a:r>
              <a:rPr lang="en-US" sz="2400" i="1" dirty="0"/>
              <a:t>.</a:t>
            </a:r>
            <a:endParaRPr lang="en-US" sz="2400" dirty="0"/>
          </a:p>
          <a:p>
            <a:pPr algn="l" rtl="0"/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4857752" y="1428736"/>
            <a:ext cx="1862138" cy="2667000"/>
            <a:chOff x="2284" y="2256"/>
            <a:chExt cx="1173" cy="1680"/>
          </a:xfrm>
        </p:grpSpPr>
        <p:sp>
          <p:nvSpPr>
            <p:cNvPr id="6" name="Oval 36"/>
            <p:cNvSpPr>
              <a:spLocks noChangeArrowheads="1"/>
            </p:cNvSpPr>
            <p:nvPr/>
          </p:nvSpPr>
          <p:spPr bwMode="auto">
            <a:xfrm>
              <a:off x="2716" y="3024"/>
              <a:ext cx="192" cy="192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37"/>
            <p:cNvSpPr>
              <a:spLocks noChangeArrowheads="1"/>
            </p:cNvSpPr>
            <p:nvPr/>
          </p:nvSpPr>
          <p:spPr bwMode="auto">
            <a:xfrm>
              <a:off x="2956" y="2256"/>
              <a:ext cx="192" cy="192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38"/>
            <p:cNvSpPr>
              <a:spLocks noChangeArrowheads="1"/>
            </p:cNvSpPr>
            <p:nvPr/>
          </p:nvSpPr>
          <p:spPr bwMode="auto">
            <a:xfrm>
              <a:off x="3196" y="3408"/>
              <a:ext cx="192" cy="192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39"/>
            <p:cNvSpPr>
              <a:spLocks noChangeArrowheads="1"/>
            </p:cNvSpPr>
            <p:nvPr/>
          </p:nvSpPr>
          <p:spPr bwMode="auto">
            <a:xfrm>
              <a:off x="3244" y="2928"/>
              <a:ext cx="192" cy="192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40"/>
            <p:cNvSpPr>
              <a:spLocks noChangeArrowheads="1"/>
            </p:cNvSpPr>
            <p:nvPr/>
          </p:nvSpPr>
          <p:spPr bwMode="auto">
            <a:xfrm>
              <a:off x="2572" y="3744"/>
              <a:ext cx="192" cy="192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41"/>
            <p:cNvSpPr>
              <a:spLocks noChangeArrowheads="1"/>
            </p:cNvSpPr>
            <p:nvPr/>
          </p:nvSpPr>
          <p:spPr bwMode="auto">
            <a:xfrm>
              <a:off x="2380" y="2736"/>
              <a:ext cx="192" cy="192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42"/>
            <p:cNvSpPr>
              <a:spLocks noChangeArrowheads="1"/>
            </p:cNvSpPr>
            <p:nvPr/>
          </p:nvSpPr>
          <p:spPr bwMode="auto">
            <a:xfrm>
              <a:off x="2284" y="3360"/>
              <a:ext cx="192" cy="192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13" name="AutoShape 43"/>
            <p:cNvCxnSpPr>
              <a:cxnSpLocks noChangeShapeType="1"/>
              <a:stCxn id="11" idx="7"/>
              <a:endCxn id="7" idx="3"/>
            </p:cNvCxnSpPr>
            <p:nvPr/>
          </p:nvCxnSpPr>
          <p:spPr bwMode="auto">
            <a:xfrm flipV="1">
              <a:off x="2544" y="2420"/>
              <a:ext cx="440" cy="3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" name="AutoShape 44"/>
            <p:cNvCxnSpPr>
              <a:cxnSpLocks noChangeShapeType="1"/>
              <a:stCxn id="6" idx="6"/>
              <a:endCxn id="9" idx="2"/>
            </p:cNvCxnSpPr>
            <p:nvPr/>
          </p:nvCxnSpPr>
          <p:spPr bwMode="auto">
            <a:xfrm flipV="1">
              <a:off x="2908" y="3024"/>
              <a:ext cx="336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45"/>
            <p:cNvCxnSpPr>
              <a:cxnSpLocks noChangeShapeType="1"/>
              <a:stCxn id="9" idx="0"/>
              <a:endCxn id="7" idx="5"/>
            </p:cNvCxnSpPr>
            <p:nvPr/>
          </p:nvCxnSpPr>
          <p:spPr bwMode="auto">
            <a:xfrm flipH="1" flipV="1">
              <a:off x="3120" y="2420"/>
              <a:ext cx="220" cy="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46"/>
            <p:cNvCxnSpPr>
              <a:cxnSpLocks noChangeShapeType="1"/>
              <a:stCxn id="6" idx="3"/>
              <a:endCxn id="12" idx="7"/>
            </p:cNvCxnSpPr>
            <p:nvPr/>
          </p:nvCxnSpPr>
          <p:spPr bwMode="auto">
            <a:xfrm flipH="1">
              <a:off x="2448" y="3188"/>
              <a:ext cx="296" cy="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47"/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2880" y="3188"/>
              <a:ext cx="344" cy="2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48"/>
            <p:cNvCxnSpPr>
              <a:cxnSpLocks noChangeShapeType="1"/>
              <a:stCxn id="8" idx="0"/>
              <a:endCxn id="9" idx="4"/>
            </p:cNvCxnSpPr>
            <p:nvPr/>
          </p:nvCxnSpPr>
          <p:spPr bwMode="auto">
            <a:xfrm flipV="1">
              <a:off x="3292" y="3120"/>
              <a:ext cx="48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49"/>
            <p:cNvCxnSpPr>
              <a:cxnSpLocks noChangeShapeType="1"/>
              <a:stCxn id="8" idx="3"/>
              <a:endCxn id="10" idx="7"/>
            </p:cNvCxnSpPr>
            <p:nvPr/>
          </p:nvCxnSpPr>
          <p:spPr bwMode="auto">
            <a:xfrm flipH="1">
              <a:off x="2736" y="3572"/>
              <a:ext cx="488" cy="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50"/>
            <p:cNvCxnSpPr>
              <a:cxnSpLocks noChangeShapeType="1"/>
              <a:stCxn id="12" idx="0"/>
              <a:endCxn id="11" idx="4"/>
            </p:cNvCxnSpPr>
            <p:nvPr/>
          </p:nvCxnSpPr>
          <p:spPr bwMode="auto">
            <a:xfrm flipV="1">
              <a:off x="2380" y="2928"/>
              <a:ext cx="96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1" name="Rectangle 51"/>
            <p:cNvSpPr>
              <a:spLocks noChangeArrowheads="1"/>
            </p:cNvSpPr>
            <p:nvPr/>
          </p:nvSpPr>
          <p:spPr bwMode="auto">
            <a:xfrm>
              <a:off x="2284" y="3024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4</a:t>
              </a:r>
              <a:endParaRPr lang="en-US" altLang="zh-TW" sz="1600" b="1"/>
            </a:p>
          </p:txBody>
        </p:sp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2620" y="2439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8</a:t>
              </a:r>
              <a:endParaRPr lang="en-US" altLang="zh-TW" sz="1600" b="1"/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auto">
            <a:xfrm>
              <a:off x="3235" y="2505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3</a:t>
              </a:r>
              <a:endParaRPr lang="en-US" altLang="zh-TW" sz="1600" b="1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3004" y="2880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1</a:t>
              </a:r>
              <a:endParaRPr lang="en-US" altLang="zh-TW" sz="1600" b="1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2956" y="3639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7</a:t>
              </a:r>
              <a:endParaRPr lang="en-US" altLang="zh-TW" sz="1600" b="1"/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2563" y="3234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2</a:t>
              </a:r>
              <a:endParaRPr lang="en-US" altLang="zh-TW" sz="1600" b="1"/>
            </a:p>
          </p:txBody>
        </p:sp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3313" y="3159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5</a:t>
              </a:r>
              <a:endParaRPr lang="en-US" altLang="zh-TW" sz="1600" b="1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956" y="3264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6</a:t>
              </a:r>
              <a:endParaRPr lang="en-US" altLang="zh-TW" sz="1600" b="1"/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3214678" y="4071942"/>
            <a:ext cx="1862138" cy="2667000"/>
            <a:chOff x="2284" y="2256"/>
            <a:chExt cx="1173" cy="1680"/>
          </a:xfrm>
        </p:grpSpPr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2716" y="3024"/>
              <a:ext cx="192" cy="192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2956" y="2256"/>
              <a:ext cx="192" cy="192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" name="Oval 8"/>
            <p:cNvSpPr>
              <a:spLocks noChangeArrowheads="1"/>
            </p:cNvSpPr>
            <p:nvPr/>
          </p:nvSpPr>
          <p:spPr bwMode="auto">
            <a:xfrm>
              <a:off x="3196" y="3408"/>
              <a:ext cx="192" cy="192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3244" y="2928"/>
              <a:ext cx="192" cy="192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2572" y="3744"/>
              <a:ext cx="192" cy="192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" name="Oval 11"/>
            <p:cNvSpPr>
              <a:spLocks noChangeArrowheads="1"/>
            </p:cNvSpPr>
            <p:nvPr/>
          </p:nvSpPr>
          <p:spPr bwMode="auto">
            <a:xfrm>
              <a:off x="2380" y="2736"/>
              <a:ext cx="192" cy="192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2284" y="3360"/>
              <a:ext cx="192" cy="192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37" name="AutoShape 13"/>
            <p:cNvCxnSpPr>
              <a:cxnSpLocks noChangeShapeType="1"/>
              <a:stCxn id="35" idx="7"/>
              <a:endCxn id="31" idx="3"/>
            </p:cNvCxnSpPr>
            <p:nvPr/>
          </p:nvCxnSpPr>
          <p:spPr bwMode="auto">
            <a:xfrm flipV="1">
              <a:off x="2544" y="2420"/>
              <a:ext cx="440" cy="344"/>
            </a:xfrm>
            <a:prstGeom prst="straightConnector1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38" name="AutoShape 14"/>
            <p:cNvCxnSpPr>
              <a:cxnSpLocks noChangeShapeType="1"/>
              <a:stCxn id="30" idx="6"/>
              <a:endCxn id="33" idx="2"/>
            </p:cNvCxnSpPr>
            <p:nvPr/>
          </p:nvCxnSpPr>
          <p:spPr bwMode="auto">
            <a:xfrm flipV="1">
              <a:off x="2908" y="3024"/>
              <a:ext cx="336" cy="96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cxnSp>
          <p:nvCxnSpPr>
            <p:cNvPr id="39" name="AutoShape 15"/>
            <p:cNvCxnSpPr>
              <a:cxnSpLocks noChangeShapeType="1"/>
              <a:stCxn id="33" idx="0"/>
              <a:endCxn id="31" idx="5"/>
            </p:cNvCxnSpPr>
            <p:nvPr/>
          </p:nvCxnSpPr>
          <p:spPr bwMode="auto">
            <a:xfrm flipH="1" flipV="1">
              <a:off x="3120" y="2420"/>
              <a:ext cx="220" cy="508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cxnSp>
          <p:nvCxnSpPr>
            <p:cNvPr id="40" name="AutoShape 16"/>
            <p:cNvCxnSpPr>
              <a:cxnSpLocks noChangeShapeType="1"/>
              <a:stCxn id="30" idx="3"/>
              <a:endCxn id="36" idx="7"/>
            </p:cNvCxnSpPr>
            <p:nvPr/>
          </p:nvCxnSpPr>
          <p:spPr bwMode="auto">
            <a:xfrm flipH="1">
              <a:off x="2448" y="3188"/>
              <a:ext cx="296" cy="2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cxnSp>
          <p:nvCxnSpPr>
            <p:cNvPr id="41" name="AutoShape 17"/>
            <p:cNvCxnSpPr>
              <a:cxnSpLocks noChangeShapeType="1"/>
              <a:stCxn id="30" idx="5"/>
              <a:endCxn id="32" idx="1"/>
            </p:cNvCxnSpPr>
            <p:nvPr/>
          </p:nvCxnSpPr>
          <p:spPr bwMode="auto">
            <a:xfrm>
              <a:off x="2880" y="3188"/>
              <a:ext cx="344" cy="248"/>
            </a:xfrm>
            <a:prstGeom prst="straightConnector1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42" name="AutoShape 18"/>
            <p:cNvCxnSpPr>
              <a:cxnSpLocks noChangeShapeType="1"/>
              <a:stCxn id="32" idx="0"/>
              <a:endCxn id="33" idx="4"/>
            </p:cNvCxnSpPr>
            <p:nvPr/>
          </p:nvCxnSpPr>
          <p:spPr bwMode="auto">
            <a:xfrm flipV="1">
              <a:off x="3292" y="3120"/>
              <a:ext cx="48" cy="288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cxnSp>
          <p:nvCxnSpPr>
            <p:cNvPr id="43" name="AutoShape 19"/>
            <p:cNvCxnSpPr>
              <a:cxnSpLocks noChangeShapeType="1"/>
              <a:stCxn id="32" idx="3"/>
              <a:endCxn id="34" idx="7"/>
            </p:cNvCxnSpPr>
            <p:nvPr/>
          </p:nvCxnSpPr>
          <p:spPr bwMode="auto">
            <a:xfrm flipH="1">
              <a:off x="2736" y="3572"/>
              <a:ext cx="488" cy="2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cxnSp>
          <p:nvCxnSpPr>
            <p:cNvPr id="44" name="AutoShape 20"/>
            <p:cNvCxnSpPr>
              <a:cxnSpLocks noChangeShapeType="1"/>
              <a:stCxn id="36" idx="0"/>
              <a:endCxn id="35" idx="4"/>
            </p:cNvCxnSpPr>
            <p:nvPr/>
          </p:nvCxnSpPr>
          <p:spPr bwMode="auto">
            <a:xfrm flipV="1">
              <a:off x="2380" y="2928"/>
              <a:ext cx="96" cy="432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2284" y="3024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4</a:t>
              </a:r>
              <a:endParaRPr lang="en-US" altLang="zh-TW" sz="1600" b="1"/>
            </a:p>
          </p:txBody>
        </p:sp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2620" y="2439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8</a:t>
              </a:r>
              <a:endParaRPr lang="en-US" altLang="zh-TW" sz="1600" b="1"/>
            </a:p>
          </p:txBody>
        </p:sp>
        <p:sp>
          <p:nvSpPr>
            <p:cNvPr id="47" name="Rectangle 23"/>
            <p:cNvSpPr>
              <a:spLocks noChangeArrowheads="1"/>
            </p:cNvSpPr>
            <p:nvPr/>
          </p:nvSpPr>
          <p:spPr bwMode="auto">
            <a:xfrm>
              <a:off x="3235" y="2505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3</a:t>
              </a:r>
              <a:endParaRPr lang="en-US" altLang="zh-TW" sz="1600" b="1"/>
            </a:p>
          </p:txBody>
        </p:sp>
        <p:sp>
          <p:nvSpPr>
            <p:cNvPr id="48" name="Rectangle 24"/>
            <p:cNvSpPr>
              <a:spLocks noChangeArrowheads="1"/>
            </p:cNvSpPr>
            <p:nvPr/>
          </p:nvSpPr>
          <p:spPr bwMode="auto">
            <a:xfrm>
              <a:off x="3004" y="2880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 dirty="0"/>
                <a:t>1</a:t>
              </a:r>
              <a:endParaRPr lang="en-US" altLang="zh-TW" sz="1600" b="1" dirty="0"/>
            </a:p>
          </p:txBody>
        </p:sp>
        <p:sp>
          <p:nvSpPr>
            <p:cNvPr id="49" name="Rectangle 25"/>
            <p:cNvSpPr>
              <a:spLocks noChangeArrowheads="1"/>
            </p:cNvSpPr>
            <p:nvPr/>
          </p:nvSpPr>
          <p:spPr bwMode="auto">
            <a:xfrm>
              <a:off x="2956" y="3639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7</a:t>
              </a:r>
              <a:endParaRPr lang="en-US" altLang="zh-TW" sz="1600" b="1"/>
            </a:p>
          </p:txBody>
        </p:sp>
        <p:sp>
          <p:nvSpPr>
            <p:cNvPr id="50" name="Rectangle 26"/>
            <p:cNvSpPr>
              <a:spLocks noChangeArrowheads="1"/>
            </p:cNvSpPr>
            <p:nvPr/>
          </p:nvSpPr>
          <p:spPr bwMode="auto">
            <a:xfrm>
              <a:off x="2563" y="3234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2</a:t>
              </a:r>
              <a:endParaRPr lang="en-US" altLang="zh-TW" sz="1600" b="1"/>
            </a:p>
          </p:txBody>
        </p:sp>
        <p:sp>
          <p:nvSpPr>
            <p:cNvPr id="51" name="Rectangle 27"/>
            <p:cNvSpPr>
              <a:spLocks noChangeArrowheads="1"/>
            </p:cNvSpPr>
            <p:nvPr/>
          </p:nvSpPr>
          <p:spPr bwMode="auto">
            <a:xfrm>
              <a:off x="3313" y="3159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5</a:t>
              </a:r>
              <a:endParaRPr lang="en-US" altLang="zh-TW" sz="1600" b="1"/>
            </a:p>
          </p:txBody>
        </p:sp>
        <p:sp>
          <p:nvSpPr>
            <p:cNvPr id="52" name="Rectangle 28"/>
            <p:cNvSpPr>
              <a:spLocks noChangeArrowheads="1"/>
            </p:cNvSpPr>
            <p:nvPr/>
          </p:nvSpPr>
          <p:spPr bwMode="auto">
            <a:xfrm>
              <a:off x="2956" y="3264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6</a:t>
              </a:r>
              <a:endParaRPr lang="en-US" altLang="zh-TW" sz="1600" b="1"/>
            </a:p>
          </p:txBody>
        </p:sp>
      </p:grpSp>
      <p:grpSp>
        <p:nvGrpSpPr>
          <p:cNvPr id="53" name="Group 29"/>
          <p:cNvGrpSpPr>
            <a:grpSpLocks/>
          </p:cNvGrpSpPr>
          <p:nvPr/>
        </p:nvGrpSpPr>
        <p:grpSpPr bwMode="auto">
          <a:xfrm>
            <a:off x="7281862" y="4000504"/>
            <a:ext cx="1862138" cy="2667000"/>
            <a:chOff x="2284" y="2256"/>
            <a:chExt cx="1173" cy="1680"/>
          </a:xfrm>
        </p:grpSpPr>
        <p:sp>
          <p:nvSpPr>
            <p:cNvPr id="54" name="Oval 30"/>
            <p:cNvSpPr>
              <a:spLocks noChangeArrowheads="1"/>
            </p:cNvSpPr>
            <p:nvPr/>
          </p:nvSpPr>
          <p:spPr bwMode="auto">
            <a:xfrm>
              <a:off x="2716" y="3024"/>
              <a:ext cx="192" cy="192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" name="Oval 31"/>
            <p:cNvSpPr>
              <a:spLocks noChangeArrowheads="1"/>
            </p:cNvSpPr>
            <p:nvPr/>
          </p:nvSpPr>
          <p:spPr bwMode="auto">
            <a:xfrm>
              <a:off x="2956" y="2256"/>
              <a:ext cx="192" cy="192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3196" y="3408"/>
              <a:ext cx="192" cy="192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3244" y="2928"/>
              <a:ext cx="192" cy="192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8" name="Oval 34"/>
            <p:cNvSpPr>
              <a:spLocks noChangeArrowheads="1"/>
            </p:cNvSpPr>
            <p:nvPr/>
          </p:nvSpPr>
          <p:spPr bwMode="auto">
            <a:xfrm>
              <a:off x="2572" y="3744"/>
              <a:ext cx="192" cy="192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" name="Oval 35"/>
            <p:cNvSpPr>
              <a:spLocks noChangeArrowheads="1"/>
            </p:cNvSpPr>
            <p:nvPr/>
          </p:nvSpPr>
          <p:spPr bwMode="auto">
            <a:xfrm>
              <a:off x="2380" y="2736"/>
              <a:ext cx="192" cy="192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" name="Oval 36"/>
            <p:cNvSpPr>
              <a:spLocks noChangeArrowheads="1"/>
            </p:cNvSpPr>
            <p:nvPr/>
          </p:nvSpPr>
          <p:spPr bwMode="auto">
            <a:xfrm>
              <a:off x="2284" y="3360"/>
              <a:ext cx="192" cy="192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61" name="AutoShape 37"/>
            <p:cNvCxnSpPr>
              <a:cxnSpLocks noChangeShapeType="1"/>
              <a:stCxn id="59" idx="7"/>
              <a:endCxn id="55" idx="3"/>
            </p:cNvCxnSpPr>
            <p:nvPr/>
          </p:nvCxnSpPr>
          <p:spPr bwMode="auto">
            <a:xfrm flipV="1">
              <a:off x="2544" y="2420"/>
              <a:ext cx="440" cy="344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cxnSp>
          <p:nvCxnSpPr>
            <p:cNvPr id="62" name="AutoShape 38"/>
            <p:cNvCxnSpPr>
              <a:cxnSpLocks noChangeShapeType="1"/>
              <a:stCxn id="54" idx="6"/>
              <a:endCxn id="57" idx="2"/>
            </p:cNvCxnSpPr>
            <p:nvPr/>
          </p:nvCxnSpPr>
          <p:spPr bwMode="auto">
            <a:xfrm flipV="1">
              <a:off x="2908" y="3024"/>
              <a:ext cx="336" cy="96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cxnSp>
          <p:nvCxnSpPr>
            <p:cNvPr id="63" name="AutoShape 39"/>
            <p:cNvCxnSpPr>
              <a:cxnSpLocks noChangeShapeType="1"/>
              <a:stCxn id="57" idx="0"/>
              <a:endCxn id="55" idx="5"/>
            </p:cNvCxnSpPr>
            <p:nvPr/>
          </p:nvCxnSpPr>
          <p:spPr bwMode="auto">
            <a:xfrm flipH="1" flipV="1">
              <a:off x="3120" y="2420"/>
              <a:ext cx="220" cy="508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cxnSp>
          <p:nvCxnSpPr>
            <p:cNvPr id="64" name="AutoShape 40"/>
            <p:cNvCxnSpPr>
              <a:cxnSpLocks noChangeShapeType="1"/>
              <a:stCxn id="54" idx="3"/>
              <a:endCxn id="60" idx="7"/>
            </p:cNvCxnSpPr>
            <p:nvPr/>
          </p:nvCxnSpPr>
          <p:spPr bwMode="auto">
            <a:xfrm flipH="1">
              <a:off x="2448" y="3188"/>
              <a:ext cx="296" cy="200"/>
            </a:xfrm>
            <a:prstGeom prst="straightConnector1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65" name="AutoShape 41"/>
            <p:cNvCxnSpPr>
              <a:cxnSpLocks noChangeShapeType="1"/>
              <a:stCxn id="54" idx="5"/>
              <a:endCxn id="56" idx="1"/>
            </p:cNvCxnSpPr>
            <p:nvPr/>
          </p:nvCxnSpPr>
          <p:spPr bwMode="auto">
            <a:xfrm>
              <a:off x="2880" y="3188"/>
              <a:ext cx="344" cy="248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cxnSp>
          <p:nvCxnSpPr>
            <p:cNvPr id="66" name="AutoShape 42"/>
            <p:cNvCxnSpPr>
              <a:cxnSpLocks noChangeShapeType="1"/>
              <a:stCxn id="56" idx="0"/>
              <a:endCxn id="57" idx="4"/>
            </p:cNvCxnSpPr>
            <p:nvPr/>
          </p:nvCxnSpPr>
          <p:spPr bwMode="auto">
            <a:xfrm flipV="1">
              <a:off x="3292" y="3120"/>
              <a:ext cx="48" cy="288"/>
            </a:xfrm>
            <a:prstGeom prst="straightConnector1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67" name="AutoShape 43"/>
            <p:cNvCxnSpPr>
              <a:cxnSpLocks noChangeShapeType="1"/>
              <a:stCxn id="56" idx="3"/>
              <a:endCxn id="58" idx="7"/>
            </p:cNvCxnSpPr>
            <p:nvPr/>
          </p:nvCxnSpPr>
          <p:spPr bwMode="auto">
            <a:xfrm flipH="1">
              <a:off x="2736" y="3572"/>
              <a:ext cx="488" cy="2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cxnSp>
          <p:nvCxnSpPr>
            <p:cNvPr id="68" name="AutoShape 44"/>
            <p:cNvCxnSpPr>
              <a:cxnSpLocks noChangeShapeType="1"/>
              <a:stCxn id="60" idx="0"/>
              <a:endCxn id="59" idx="4"/>
            </p:cNvCxnSpPr>
            <p:nvPr/>
          </p:nvCxnSpPr>
          <p:spPr bwMode="auto">
            <a:xfrm flipV="1">
              <a:off x="2380" y="2928"/>
              <a:ext cx="96" cy="432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sp>
          <p:nvSpPr>
            <p:cNvPr id="69" name="Rectangle 45"/>
            <p:cNvSpPr>
              <a:spLocks noChangeArrowheads="1"/>
            </p:cNvSpPr>
            <p:nvPr/>
          </p:nvSpPr>
          <p:spPr bwMode="auto">
            <a:xfrm>
              <a:off x="2284" y="3024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4</a:t>
              </a:r>
              <a:endParaRPr lang="en-US" altLang="zh-TW" sz="1600" b="1"/>
            </a:p>
          </p:txBody>
        </p:sp>
        <p:sp>
          <p:nvSpPr>
            <p:cNvPr id="70" name="Rectangle 46"/>
            <p:cNvSpPr>
              <a:spLocks noChangeArrowheads="1"/>
            </p:cNvSpPr>
            <p:nvPr/>
          </p:nvSpPr>
          <p:spPr bwMode="auto">
            <a:xfrm>
              <a:off x="2620" y="2439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8</a:t>
              </a:r>
              <a:endParaRPr lang="en-US" altLang="zh-TW" sz="1600" b="1"/>
            </a:p>
          </p:txBody>
        </p:sp>
        <p:sp>
          <p:nvSpPr>
            <p:cNvPr id="71" name="Rectangle 47"/>
            <p:cNvSpPr>
              <a:spLocks noChangeArrowheads="1"/>
            </p:cNvSpPr>
            <p:nvPr/>
          </p:nvSpPr>
          <p:spPr bwMode="auto">
            <a:xfrm>
              <a:off x="3235" y="2505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3</a:t>
              </a:r>
              <a:endParaRPr lang="en-US" altLang="zh-TW" sz="1600" b="1"/>
            </a:p>
          </p:txBody>
        </p:sp>
        <p:sp>
          <p:nvSpPr>
            <p:cNvPr id="72" name="Rectangle 48"/>
            <p:cNvSpPr>
              <a:spLocks noChangeArrowheads="1"/>
            </p:cNvSpPr>
            <p:nvPr/>
          </p:nvSpPr>
          <p:spPr bwMode="auto">
            <a:xfrm>
              <a:off x="3004" y="2880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1</a:t>
              </a:r>
              <a:endParaRPr lang="en-US" altLang="zh-TW" sz="1600" b="1"/>
            </a:p>
          </p:txBody>
        </p:sp>
        <p:sp>
          <p:nvSpPr>
            <p:cNvPr id="73" name="Rectangle 49"/>
            <p:cNvSpPr>
              <a:spLocks noChangeArrowheads="1"/>
            </p:cNvSpPr>
            <p:nvPr/>
          </p:nvSpPr>
          <p:spPr bwMode="auto">
            <a:xfrm>
              <a:off x="2956" y="3639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7</a:t>
              </a:r>
              <a:endParaRPr lang="en-US" altLang="zh-TW" sz="1600" b="1"/>
            </a:p>
          </p:txBody>
        </p:sp>
        <p:sp>
          <p:nvSpPr>
            <p:cNvPr id="74" name="Rectangle 50"/>
            <p:cNvSpPr>
              <a:spLocks noChangeArrowheads="1"/>
            </p:cNvSpPr>
            <p:nvPr/>
          </p:nvSpPr>
          <p:spPr bwMode="auto">
            <a:xfrm>
              <a:off x="2563" y="3234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2</a:t>
              </a:r>
              <a:endParaRPr lang="en-US" altLang="zh-TW" sz="1600" b="1"/>
            </a:p>
          </p:txBody>
        </p:sp>
        <p:sp>
          <p:nvSpPr>
            <p:cNvPr id="75" name="Rectangle 51"/>
            <p:cNvSpPr>
              <a:spLocks noChangeArrowheads="1"/>
            </p:cNvSpPr>
            <p:nvPr/>
          </p:nvSpPr>
          <p:spPr bwMode="auto">
            <a:xfrm>
              <a:off x="3313" y="3159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5</a:t>
              </a:r>
              <a:endParaRPr lang="en-US" altLang="zh-TW" sz="1600" b="1"/>
            </a:p>
          </p:txBody>
        </p:sp>
        <p:sp>
          <p:nvSpPr>
            <p:cNvPr id="76" name="Rectangle 52"/>
            <p:cNvSpPr>
              <a:spLocks noChangeArrowheads="1"/>
            </p:cNvSpPr>
            <p:nvPr/>
          </p:nvSpPr>
          <p:spPr bwMode="auto">
            <a:xfrm>
              <a:off x="2956" y="3264"/>
              <a:ext cx="14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6</a:t>
              </a:r>
              <a:endParaRPr lang="en-US" altLang="zh-TW" sz="1600" b="1"/>
            </a:p>
          </p:txBody>
        </p:sp>
      </p:grpSp>
      <p:cxnSp>
        <p:nvCxnSpPr>
          <p:cNvPr id="81" name="直線單箭頭接點 80"/>
          <p:cNvCxnSpPr>
            <a:endCxn id="74" idx="1"/>
          </p:cNvCxnSpPr>
          <p:nvPr/>
        </p:nvCxnSpPr>
        <p:spPr>
          <a:xfrm>
            <a:off x="3929058" y="5715016"/>
            <a:ext cx="3795717" cy="28563"/>
          </a:xfrm>
          <a:prstGeom prst="straightConnector1">
            <a:avLst/>
          </a:prstGeom>
          <a:ln w="25400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>
            <a:stCxn id="54" idx="4"/>
            <a:endCxn id="60" idx="6"/>
          </p:cNvCxnSpPr>
          <p:nvPr/>
        </p:nvCxnSpPr>
        <p:spPr>
          <a:xfrm rot="5400000">
            <a:off x="7662862" y="5448304"/>
            <a:ext cx="381000" cy="5334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橢圓 85"/>
          <p:cNvSpPr/>
          <p:nvPr/>
        </p:nvSpPr>
        <p:spPr>
          <a:xfrm>
            <a:off x="7643834" y="4286256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文字方塊 86"/>
          <p:cNvSpPr txBox="1"/>
          <p:nvPr/>
        </p:nvSpPr>
        <p:spPr>
          <a:xfrm>
            <a:off x="7429520" y="435769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X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2" name="投影片編號版面配置區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Idea of MST based on properties 1 &amp;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Enlarge fragments in any order, combine fragments with a common edge (property 1)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</a:rPr>
              <a:t>The union of these fragments is also a fragment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(property 2)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</p:txBody>
      </p:sp>
      <p:grpSp>
        <p:nvGrpSpPr>
          <p:cNvPr id="4" name="群組 12"/>
          <p:cNvGrpSpPr/>
          <p:nvPr/>
        </p:nvGrpSpPr>
        <p:grpSpPr>
          <a:xfrm>
            <a:off x="1071538" y="3857628"/>
            <a:ext cx="1643074" cy="2644772"/>
            <a:chOff x="3538538" y="3390900"/>
            <a:chExt cx="2028825" cy="30734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3625850" y="3581400"/>
              <a:ext cx="1862138" cy="2667000"/>
              <a:chOff x="2284" y="2256"/>
              <a:chExt cx="1173" cy="1680"/>
            </a:xfrm>
          </p:grpSpPr>
          <p:sp>
            <p:nvSpPr>
              <p:cNvPr id="23" name="Oval 6"/>
              <p:cNvSpPr>
                <a:spLocks noChangeArrowheads="1"/>
              </p:cNvSpPr>
              <p:nvPr/>
            </p:nvSpPr>
            <p:spPr bwMode="auto">
              <a:xfrm>
                <a:off x="2716" y="3024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" name="Oval 7"/>
              <p:cNvSpPr>
                <a:spLocks noChangeArrowheads="1"/>
              </p:cNvSpPr>
              <p:nvPr/>
            </p:nvSpPr>
            <p:spPr bwMode="auto">
              <a:xfrm>
                <a:off x="2956" y="2256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" name="Oval 8"/>
              <p:cNvSpPr>
                <a:spLocks noChangeArrowheads="1"/>
              </p:cNvSpPr>
              <p:nvPr/>
            </p:nvSpPr>
            <p:spPr bwMode="auto">
              <a:xfrm>
                <a:off x="3196" y="3408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" name="Oval 9"/>
              <p:cNvSpPr>
                <a:spLocks noChangeArrowheads="1"/>
              </p:cNvSpPr>
              <p:nvPr/>
            </p:nvSpPr>
            <p:spPr bwMode="auto">
              <a:xfrm>
                <a:off x="3244" y="2928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2572" y="3744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" name="Oval 11"/>
              <p:cNvSpPr>
                <a:spLocks noChangeArrowheads="1"/>
              </p:cNvSpPr>
              <p:nvPr/>
            </p:nvSpPr>
            <p:spPr bwMode="auto">
              <a:xfrm>
                <a:off x="2380" y="2736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9" name="Oval 12"/>
              <p:cNvSpPr>
                <a:spLocks noChangeArrowheads="1"/>
              </p:cNvSpPr>
              <p:nvPr/>
            </p:nvSpPr>
            <p:spPr bwMode="auto">
              <a:xfrm>
                <a:off x="2284" y="3360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cxnSp>
            <p:nvCxnSpPr>
              <p:cNvPr id="30" name="AutoShape 13"/>
              <p:cNvCxnSpPr>
                <a:cxnSpLocks noChangeShapeType="1"/>
                <a:stCxn id="28" idx="7"/>
                <a:endCxn id="24" idx="3"/>
              </p:cNvCxnSpPr>
              <p:nvPr/>
            </p:nvCxnSpPr>
            <p:spPr bwMode="auto">
              <a:xfrm flipV="1">
                <a:off x="2544" y="2420"/>
                <a:ext cx="440" cy="3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1" name="AutoShape 14"/>
              <p:cNvCxnSpPr>
                <a:cxnSpLocks noChangeShapeType="1"/>
                <a:stCxn id="23" idx="6"/>
                <a:endCxn id="26" idx="2"/>
              </p:cNvCxnSpPr>
              <p:nvPr/>
            </p:nvCxnSpPr>
            <p:spPr bwMode="auto">
              <a:xfrm flipV="1">
                <a:off x="2908" y="3024"/>
                <a:ext cx="336" cy="9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2" name="AutoShape 15"/>
              <p:cNvCxnSpPr>
                <a:cxnSpLocks noChangeShapeType="1"/>
                <a:stCxn id="26" idx="0"/>
                <a:endCxn id="24" idx="5"/>
              </p:cNvCxnSpPr>
              <p:nvPr/>
            </p:nvCxnSpPr>
            <p:spPr bwMode="auto">
              <a:xfrm flipH="1" flipV="1">
                <a:off x="3120" y="2420"/>
                <a:ext cx="220" cy="50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3" name="AutoShape 16"/>
              <p:cNvCxnSpPr>
                <a:cxnSpLocks noChangeShapeType="1"/>
                <a:stCxn id="23" idx="3"/>
                <a:endCxn id="29" idx="7"/>
              </p:cNvCxnSpPr>
              <p:nvPr/>
            </p:nvCxnSpPr>
            <p:spPr bwMode="auto">
              <a:xfrm flipH="1">
                <a:off x="2448" y="3188"/>
                <a:ext cx="296" cy="2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4" name="AutoShape 17"/>
              <p:cNvCxnSpPr>
                <a:cxnSpLocks noChangeShapeType="1"/>
                <a:stCxn id="23" idx="5"/>
                <a:endCxn id="25" idx="1"/>
              </p:cNvCxnSpPr>
              <p:nvPr/>
            </p:nvCxnSpPr>
            <p:spPr bwMode="auto">
              <a:xfrm>
                <a:off x="2880" y="3188"/>
                <a:ext cx="344" cy="2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5" name="AutoShape 18"/>
              <p:cNvCxnSpPr>
                <a:cxnSpLocks noChangeShapeType="1"/>
                <a:stCxn id="25" idx="0"/>
                <a:endCxn id="26" idx="4"/>
              </p:cNvCxnSpPr>
              <p:nvPr/>
            </p:nvCxnSpPr>
            <p:spPr bwMode="auto">
              <a:xfrm flipV="1">
                <a:off x="3292" y="3120"/>
                <a:ext cx="48" cy="2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6" name="AutoShape 19"/>
              <p:cNvCxnSpPr>
                <a:cxnSpLocks noChangeShapeType="1"/>
                <a:stCxn id="25" idx="3"/>
                <a:endCxn id="27" idx="7"/>
              </p:cNvCxnSpPr>
              <p:nvPr/>
            </p:nvCxnSpPr>
            <p:spPr bwMode="auto">
              <a:xfrm flipH="1">
                <a:off x="2736" y="3572"/>
                <a:ext cx="488" cy="2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7" name="AutoShape 20"/>
              <p:cNvCxnSpPr>
                <a:cxnSpLocks noChangeShapeType="1"/>
                <a:stCxn id="29" idx="0"/>
                <a:endCxn id="28" idx="4"/>
              </p:cNvCxnSpPr>
              <p:nvPr/>
            </p:nvCxnSpPr>
            <p:spPr bwMode="auto">
              <a:xfrm flipV="1">
                <a:off x="2380" y="2928"/>
                <a:ext cx="96" cy="43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38" name="Rectangle 21"/>
              <p:cNvSpPr>
                <a:spLocks noChangeArrowheads="1"/>
              </p:cNvSpPr>
              <p:nvPr/>
            </p:nvSpPr>
            <p:spPr bwMode="auto">
              <a:xfrm>
                <a:off x="2284" y="3024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4</a:t>
                </a:r>
                <a:endParaRPr lang="en-US" altLang="zh-TW" sz="1600" b="1"/>
              </a:p>
            </p:txBody>
          </p:sp>
          <p:sp>
            <p:nvSpPr>
              <p:cNvPr id="39" name="Rectangle 22"/>
              <p:cNvSpPr>
                <a:spLocks noChangeArrowheads="1"/>
              </p:cNvSpPr>
              <p:nvPr/>
            </p:nvSpPr>
            <p:spPr bwMode="auto">
              <a:xfrm>
                <a:off x="2620" y="2439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8</a:t>
                </a:r>
                <a:endParaRPr lang="en-US" altLang="zh-TW" sz="1600" b="1"/>
              </a:p>
            </p:txBody>
          </p:sp>
          <p:sp>
            <p:nvSpPr>
              <p:cNvPr id="40" name="Rectangle 23"/>
              <p:cNvSpPr>
                <a:spLocks noChangeArrowheads="1"/>
              </p:cNvSpPr>
              <p:nvPr/>
            </p:nvSpPr>
            <p:spPr bwMode="auto">
              <a:xfrm>
                <a:off x="3235" y="2505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3</a:t>
                </a:r>
                <a:endParaRPr lang="en-US" altLang="zh-TW" sz="1600" b="1"/>
              </a:p>
            </p:txBody>
          </p:sp>
          <p:sp>
            <p:nvSpPr>
              <p:cNvPr id="41" name="Rectangle 24"/>
              <p:cNvSpPr>
                <a:spLocks noChangeArrowheads="1"/>
              </p:cNvSpPr>
              <p:nvPr/>
            </p:nvSpPr>
            <p:spPr bwMode="auto">
              <a:xfrm>
                <a:off x="3004" y="2880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 dirty="0"/>
                  <a:t>1</a:t>
                </a:r>
                <a:endParaRPr lang="en-US" altLang="zh-TW" sz="1600" b="1" dirty="0"/>
              </a:p>
            </p:txBody>
          </p:sp>
          <p:sp>
            <p:nvSpPr>
              <p:cNvPr id="42" name="Rectangle 25"/>
              <p:cNvSpPr>
                <a:spLocks noChangeArrowheads="1"/>
              </p:cNvSpPr>
              <p:nvPr/>
            </p:nvSpPr>
            <p:spPr bwMode="auto">
              <a:xfrm>
                <a:off x="2956" y="3639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7</a:t>
                </a:r>
                <a:endParaRPr lang="en-US" altLang="zh-TW" sz="1600" b="1"/>
              </a:p>
            </p:txBody>
          </p:sp>
          <p:sp>
            <p:nvSpPr>
              <p:cNvPr id="43" name="Rectangle 26"/>
              <p:cNvSpPr>
                <a:spLocks noChangeArrowheads="1"/>
              </p:cNvSpPr>
              <p:nvPr/>
            </p:nvSpPr>
            <p:spPr bwMode="auto">
              <a:xfrm>
                <a:off x="2563" y="3234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2</a:t>
                </a:r>
                <a:endParaRPr lang="en-US" altLang="zh-TW" sz="1600" b="1"/>
              </a:p>
            </p:txBody>
          </p:sp>
          <p:sp>
            <p:nvSpPr>
              <p:cNvPr id="44" name="Rectangle 27"/>
              <p:cNvSpPr>
                <a:spLocks noChangeArrowheads="1"/>
              </p:cNvSpPr>
              <p:nvPr/>
            </p:nvSpPr>
            <p:spPr bwMode="auto">
              <a:xfrm>
                <a:off x="3313" y="3159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5</a:t>
                </a:r>
                <a:endParaRPr lang="en-US" altLang="zh-TW" sz="1600" b="1"/>
              </a:p>
            </p:txBody>
          </p:sp>
          <p:sp>
            <p:nvSpPr>
              <p:cNvPr id="45" name="Rectangle 28"/>
              <p:cNvSpPr>
                <a:spLocks noChangeArrowheads="1"/>
              </p:cNvSpPr>
              <p:nvPr/>
            </p:nvSpPr>
            <p:spPr bwMode="auto">
              <a:xfrm>
                <a:off x="2956" y="3264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6</a:t>
                </a:r>
                <a:endParaRPr lang="en-US" altLang="zh-TW" sz="1600" b="1"/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3538542" y="3390901"/>
              <a:ext cx="2028826" cy="3073401"/>
              <a:chOff x="2229" y="2136"/>
              <a:chExt cx="1278" cy="1936"/>
            </a:xfrm>
          </p:grpSpPr>
          <p:sp>
            <p:nvSpPr>
              <p:cNvPr id="16" name="Freeform 30"/>
              <p:cNvSpPr>
                <a:spLocks/>
              </p:cNvSpPr>
              <p:nvPr/>
            </p:nvSpPr>
            <p:spPr bwMode="auto">
              <a:xfrm>
                <a:off x="2304" y="2640"/>
                <a:ext cx="432" cy="408"/>
              </a:xfrm>
              <a:custGeom>
                <a:avLst/>
                <a:gdLst/>
                <a:ahLst/>
                <a:cxnLst>
                  <a:cxn ang="0">
                    <a:pos x="200" y="72"/>
                  </a:cxn>
                  <a:cxn ang="0">
                    <a:pos x="728" y="216"/>
                  </a:cxn>
                  <a:cxn ang="0">
                    <a:pos x="872" y="648"/>
                  </a:cxn>
                  <a:cxn ang="0">
                    <a:pos x="248" y="1128"/>
                  </a:cxn>
                  <a:cxn ang="0">
                    <a:pos x="8" y="648"/>
                  </a:cxn>
                  <a:cxn ang="0">
                    <a:pos x="200" y="72"/>
                  </a:cxn>
                </a:cxnLst>
                <a:rect l="0" t="0" r="r" b="b"/>
                <a:pathLst>
                  <a:path w="952" h="1128">
                    <a:moveTo>
                      <a:pt x="200" y="72"/>
                    </a:moveTo>
                    <a:cubicBezTo>
                      <a:pt x="320" y="0"/>
                      <a:pt x="616" y="120"/>
                      <a:pt x="728" y="216"/>
                    </a:cubicBezTo>
                    <a:cubicBezTo>
                      <a:pt x="840" y="312"/>
                      <a:pt x="952" y="496"/>
                      <a:pt x="872" y="648"/>
                    </a:cubicBezTo>
                    <a:cubicBezTo>
                      <a:pt x="792" y="800"/>
                      <a:pt x="392" y="1128"/>
                      <a:pt x="248" y="1128"/>
                    </a:cubicBezTo>
                    <a:cubicBezTo>
                      <a:pt x="104" y="1128"/>
                      <a:pt x="16" y="824"/>
                      <a:pt x="8" y="648"/>
                    </a:cubicBezTo>
                    <a:cubicBezTo>
                      <a:pt x="0" y="472"/>
                      <a:pt x="80" y="144"/>
                      <a:pt x="200" y="72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" name="Freeform 31"/>
              <p:cNvSpPr>
                <a:spLocks/>
              </p:cNvSpPr>
              <p:nvPr/>
            </p:nvSpPr>
            <p:spPr bwMode="auto">
              <a:xfrm>
                <a:off x="2824" y="2136"/>
                <a:ext cx="448" cy="472"/>
              </a:xfrm>
              <a:custGeom>
                <a:avLst/>
                <a:gdLst/>
                <a:ahLst/>
                <a:cxnLst>
                  <a:cxn ang="0">
                    <a:pos x="8" y="168"/>
                  </a:cxn>
                  <a:cxn ang="0">
                    <a:pos x="296" y="24"/>
                  </a:cxn>
                  <a:cxn ang="0">
                    <a:pos x="440" y="312"/>
                  </a:cxn>
                  <a:cxn ang="0">
                    <a:pos x="248" y="456"/>
                  </a:cxn>
                  <a:cxn ang="0">
                    <a:pos x="8" y="168"/>
                  </a:cxn>
                </a:cxnLst>
                <a:rect l="0" t="0" r="r" b="b"/>
                <a:pathLst>
                  <a:path w="448" h="472">
                    <a:moveTo>
                      <a:pt x="8" y="168"/>
                    </a:moveTo>
                    <a:cubicBezTo>
                      <a:pt x="16" y="96"/>
                      <a:pt x="224" y="0"/>
                      <a:pt x="296" y="24"/>
                    </a:cubicBezTo>
                    <a:cubicBezTo>
                      <a:pt x="368" y="48"/>
                      <a:pt x="448" y="240"/>
                      <a:pt x="440" y="312"/>
                    </a:cubicBezTo>
                    <a:cubicBezTo>
                      <a:pt x="432" y="384"/>
                      <a:pt x="320" y="472"/>
                      <a:pt x="248" y="456"/>
                    </a:cubicBezTo>
                    <a:cubicBezTo>
                      <a:pt x="176" y="440"/>
                      <a:pt x="0" y="240"/>
                      <a:pt x="8" y="168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" name="Freeform 32"/>
              <p:cNvSpPr>
                <a:spLocks/>
              </p:cNvSpPr>
              <p:nvPr/>
            </p:nvSpPr>
            <p:spPr bwMode="auto">
              <a:xfrm>
                <a:off x="2229" y="3216"/>
                <a:ext cx="336" cy="480"/>
              </a:xfrm>
              <a:custGeom>
                <a:avLst/>
                <a:gdLst/>
                <a:ahLst/>
                <a:cxnLst>
                  <a:cxn ang="0">
                    <a:pos x="200" y="72"/>
                  </a:cxn>
                  <a:cxn ang="0">
                    <a:pos x="728" y="216"/>
                  </a:cxn>
                  <a:cxn ang="0">
                    <a:pos x="872" y="648"/>
                  </a:cxn>
                  <a:cxn ang="0">
                    <a:pos x="248" y="1128"/>
                  </a:cxn>
                  <a:cxn ang="0">
                    <a:pos x="8" y="648"/>
                  </a:cxn>
                  <a:cxn ang="0">
                    <a:pos x="200" y="72"/>
                  </a:cxn>
                </a:cxnLst>
                <a:rect l="0" t="0" r="r" b="b"/>
                <a:pathLst>
                  <a:path w="952" h="1128">
                    <a:moveTo>
                      <a:pt x="200" y="72"/>
                    </a:moveTo>
                    <a:cubicBezTo>
                      <a:pt x="320" y="0"/>
                      <a:pt x="616" y="120"/>
                      <a:pt x="728" y="216"/>
                    </a:cubicBezTo>
                    <a:cubicBezTo>
                      <a:pt x="840" y="312"/>
                      <a:pt x="952" y="496"/>
                      <a:pt x="872" y="648"/>
                    </a:cubicBezTo>
                    <a:cubicBezTo>
                      <a:pt x="792" y="800"/>
                      <a:pt x="392" y="1128"/>
                      <a:pt x="248" y="1128"/>
                    </a:cubicBezTo>
                    <a:cubicBezTo>
                      <a:pt x="104" y="1128"/>
                      <a:pt x="16" y="824"/>
                      <a:pt x="8" y="648"/>
                    </a:cubicBezTo>
                    <a:cubicBezTo>
                      <a:pt x="0" y="472"/>
                      <a:pt x="80" y="144"/>
                      <a:pt x="200" y="72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Freeform 33"/>
              <p:cNvSpPr>
                <a:spLocks/>
              </p:cNvSpPr>
              <p:nvPr/>
            </p:nvSpPr>
            <p:spPr bwMode="auto">
              <a:xfrm>
                <a:off x="2610" y="2958"/>
                <a:ext cx="384" cy="328"/>
              </a:xfrm>
              <a:custGeom>
                <a:avLst/>
                <a:gdLst/>
                <a:ahLst/>
                <a:cxnLst>
                  <a:cxn ang="0">
                    <a:pos x="8" y="168"/>
                  </a:cxn>
                  <a:cxn ang="0">
                    <a:pos x="296" y="24"/>
                  </a:cxn>
                  <a:cxn ang="0">
                    <a:pos x="440" y="312"/>
                  </a:cxn>
                  <a:cxn ang="0">
                    <a:pos x="248" y="456"/>
                  </a:cxn>
                  <a:cxn ang="0">
                    <a:pos x="8" y="168"/>
                  </a:cxn>
                </a:cxnLst>
                <a:rect l="0" t="0" r="r" b="b"/>
                <a:pathLst>
                  <a:path w="448" h="472">
                    <a:moveTo>
                      <a:pt x="8" y="168"/>
                    </a:moveTo>
                    <a:cubicBezTo>
                      <a:pt x="16" y="96"/>
                      <a:pt x="224" y="0"/>
                      <a:pt x="296" y="24"/>
                    </a:cubicBezTo>
                    <a:cubicBezTo>
                      <a:pt x="368" y="48"/>
                      <a:pt x="448" y="240"/>
                      <a:pt x="440" y="312"/>
                    </a:cubicBezTo>
                    <a:cubicBezTo>
                      <a:pt x="432" y="384"/>
                      <a:pt x="320" y="472"/>
                      <a:pt x="248" y="456"/>
                    </a:cubicBezTo>
                    <a:cubicBezTo>
                      <a:pt x="176" y="440"/>
                      <a:pt x="0" y="240"/>
                      <a:pt x="8" y="168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Freeform 34"/>
              <p:cNvSpPr>
                <a:spLocks/>
              </p:cNvSpPr>
              <p:nvPr/>
            </p:nvSpPr>
            <p:spPr bwMode="auto">
              <a:xfrm>
                <a:off x="3123" y="2775"/>
                <a:ext cx="384" cy="480"/>
              </a:xfrm>
              <a:custGeom>
                <a:avLst/>
                <a:gdLst/>
                <a:ahLst/>
                <a:cxnLst>
                  <a:cxn ang="0">
                    <a:pos x="8" y="168"/>
                  </a:cxn>
                  <a:cxn ang="0">
                    <a:pos x="296" y="24"/>
                  </a:cxn>
                  <a:cxn ang="0">
                    <a:pos x="440" y="312"/>
                  </a:cxn>
                  <a:cxn ang="0">
                    <a:pos x="248" y="456"/>
                  </a:cxn>
                  <a:cxn ang="0">
                    <a:pos x="8" y="168"/>
                  </a:cxn>
                </a:cxnLst>
                <a:rect l="0" t="0" r="r" b="b"/>
                <a:pathLst>
                  <a:path w="448" h="472">
                    <a:moveTo>
                      <a:pt x="8" y="168"/>
                    </a:moveTo>
                    <a:cubicBezTo>
                      <a:pt x="16" y="96"/>
                      <a:pt x="224" y="0"/>
                      <a:pt x="296" y="24"/>
                    </a:cubicBezTo>
                    <a:cubicBezTo>
                      <a:pt x="368" y="48"/>
                      <a:pt x="448" y="240"/>
                      <a:pt x="440" y="312"/>
                    </a:cubicBezTo>
                    <a:cubicBezTo>
                      <a:pt x="432" y="384"/>
                      <a:pt x="320" y="472"/>
                      <a:pt x="248" y="456"/>
                    </a:cubicBezTo>
                    <a:cubicBezTo>
                      <a:pt x="176" y="440"/>
                      <a:pt x="0" y="240"/>
                      <a:pt x="8" y="168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Freeform 35"/>
              <p:cNvSpPr>
                <a:spLocks/>
              </p:cNvSpPr>
              <p:nvPr/>
            </p:nvSpPr>
            <p:spPr bwMode="auto">
              <a:xfrm>
                <a:off x="3066" y="3303"/>
                <a:ext cx="411" cy="424"/>
              </a:xfrm>
              <a:custGeom>
                <a:avLst/>
                <a:gdLst/>
                <a:ahLst/>
                <a:cxnLst>
                  <a:cxn ang="0">
                    <a:pos x="8" y="168"/>
                  </a:cxn>
                  <a:cxn ang="0">
                    <a:pos x="296" y="24"/>
                  </a:cxn>
                  <a:cxn ang="0">
                    <a:pos x="440" y="312"/>
                  </a:cxn>
                  <a:cxn ang="0">
                    <a:pos x="248" y="456"/>
                  </a:cxn>
                  <a:cxn ang="0">
                    <a:pos x="8" y="168"/>
                  </a:cxn>
                </a:cxnLst>
                <a:rect l="0" t="0" r="r" b="b"/>
                <a:pathLst>
                  <a:path w="448" h="472">
                    <a:moveTo>
                      <a:pt x="8" y="168"/>
                    </a:moveTo>
                    <a:cubicBezTo>
                      <a:pt x="16" y="96"/>
                      <a:pt x="224" y="0"/>
                      <a:pt x="296" y="24"/>
                    </a:cubicBezTo>
                    <a:cubicBezTo>
                      <a:pt x="368" y="48"/>
                      <a:pt x="448" y="240"/>
                      <a:pt x="440" y="312"/>
                    </a:cubicBezTo>
                    <a:cubicBezTo>
                      <a:pt x="432" y="384"/>
                      <a:pt x="320" y="472"/>
                      <a:pt x="248" y="456"/>
                    </a:cubicBezTo>
                    <a:cubicBezTo>
                      <a:pt x="176" y="440"/>
                      <a:pt x="0" y="240"/>
                      <a:pt x="8" y="168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Freeform 36"/>
              <p:cNvSpPr>
                <a:spLocks/>
              </p:cNvSpPr>
              <p:nvPr/>
            </p:nvSpPr>
            <p:spPr bwMode="auto">
              <a:xfrm>
                <a:off x="2427" y="3600"/>
                <a:ext cx="448" cy="472"/>
              </a:xfrm>
              <a:custGeom>
                <a:avLst/>
                <a:gdLst/>
                <a:ahLst/>
                <a:cxnLst>
                  <a:cxn ang="0">
                    <a:pos x="8" y="168"/>
                  </a:cxn>
                  <a:cxn ang="0">
                    <a:pos x="296" y="24"/>
                  </a:cxn>
                  <a:cxn ang="0">
                    <a:pos x="440" y="312"/>
                  </a:cxn>
                  <a:cxn ang="0">
                    <a:pos x="248" y="456"/>
                  </a:cxn>
                  <a:cxn ang="0">
                    <a:pos x="8" y="168"/>
                  </a:cxn>
                </a:cxnLst>
                <a:rect l="0" t="0" r="r" b="b"/>
                <a:pathLst>
                  <a:path w="448" h="472">
                    <a:moveTo>
                      <a:pt x="8" y="168"/>
                    </a:moveTo>
                    <a:cubicBezTo>
                      <a:pt x="16" y="96"/>
                      <a:pt x="224" y="0"/>
                      <a:pt x="296" y="24"/>
                    </a:cubicBezTo>
                    <a:cubicBezTo>
                      <a:pt x="368" y="48"/>
                      <a:pt x="448" y="240"/>
                      <a:pt x="440" y="312"/>
                    </a:cubicBezTo>
                    <a:cubicBezTo>
                      <a:pt x="432" y="384"/>
                      <a:pt x="320" y="472"/>
                      <a:pt x="248" y="456"/>
                    </a:cubicBezTo>
                    <a:cubicBezTo>
                      <a:pt x="176" y="440"/>
                      <a:pt x="0" y="240"/>
                      <a:pt x="8" y="168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7" name="群組 77"/>
          <p:cNvGrpSpPr/>
          <p:nvPr/>
        </p:nvGrpSpPr>
        <p:grpSpPr>
          <a:xfrm>
            <a:off x="3428992" y="3857628"/>
            <a:ext cx="1819280" cy="2646000"/>
            <a:chOff x="3538538" y="3390900"/>
            <a:chExt cx="2354262" cy="3073400"/>
          </a:xfrm>
        </p:grpSpPr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4483100" y="3390900"/>
              <a:ext cx="711200" cy="749300"/>
            </a:xfrm>
            <a:custGeom>
              <a:avLst/>
              <a:gdLst/>
              <a:ahLst/>
              <a:cxnLst>
                <a:cxn ang="0">
                  <a:pos x="8" y="168"/>
                </a:cxn>
                <a:cxn ang="0">
                  <a:pos x="296" y="24"/>
                </a:cxn>
                <a:cxn ang="0">
                  <a:pos x="440" y="312"/>
                </a:cxn>
                <a:cxn ang="0">
                  <a:pos x="248" y="456"/>
                </a:cxn>
                <a:cxn ang="0">
                  <a:pos x="8" y="168"/>
                </a:cxn>
              </a:cxnLst>
              <a:rect l="0" t="0" r="r" b="b"/>
              <a:pathLst>
                <a:path w="448" h="472">
                  <a:moveTo>
                    <a:pt x="8" y="168"/>
                  </a:moveTo>
                  <a:cubicBezTo>
                    <a:pt x="16" y="96"/>
                    <a:pt x="224" y="0"/>
                    <a:pt x="296" y="24"/>
                  </a:cubicBezTo>
                  <a:cubicBezTo>
                    <a:pt x="368" y="48"/>
                    <a:pt x="448" y="240"/>
                    <a:pt x="440" y="312"/>
                  </a:cubicBezTo>
                  <a:cubicBezTo>
                    <a:pt x="432" y="384"/>
                    <a:pt x="320" y="472"/>
                    <a:pt x="248" y="456"/>
                  </a:cubicBezTo>
                  <a:cubicBezTo>
                    <a:pt x="176" y="440"/>
                    <a:pt x="0" y="240"/>
                    <a:pt x="8" y="168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8" name="群組 40"/>
            <p:cNvGrpSpPr/>
            <p:nvPr/>
          </p:nvGrpSpPr>
          <p:grpSpPr>
            <a:xfrm>
              <a:off x="3538538" y="3581400"/>
              <a:ext cx="2354262" cy="2882900"/>
              <a:chOff x="3538538" y="3581400"/>
              <a:chExt cx="2354262" cy="2882900"/>
            </a:xfrm>
          </p:grpSpPr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3625850" y="3581400"/>
                <a:ext cx="1862138" cy="2667000"/>
                <a:chOff x="2284" y="2256"/>
                <a:chExt cx="1173" cy="1680"/>
              </a:xfrm>
            </p:grpSpPr>
            <p:sp>
              <p:nvSpPr>
                <p:cNvPr id="89" name="Oval 6"/>
                <p:cNvSpPr>
                  <a:spLocks noChangeArrowheads="1"/>
                </p:cNvSpPr>
                <p:nvPr/>
              </p:nvSpPr>
              <p:spPr bwMode="auto">
                <a:xfrm>
                  <a:off x="2716" y="3024"/>
                  <a:ext cx="192" cy="192"/>
                </a:xfrm>
                <a:prstGeom prst="ellipse">
                  <a:avLst/>
                </a:prstGeom>
                <a:solidFill>
                  <a:srgbClr val="39858B">
                    <a:alpha val="60001"/>
                  </a:srgbClr>
                </a:solidFill>
                <a:ln w="9525">
                  <a:solidFill>
                    <a:srgbClr val="39858B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90" name="Oval 7"/>
                <p:cNvSpPr>
                  <a:spLocks noChangeArrowheads="1"/>
                </p:cNvSpPr>
                <p:nvPr/>
              </p:nvSpPr>
              <p:spPr bwMode="auto">
                <a:xfrm>
                  <a:off x="2956" y="2256"/>
                  <a:ext cx="192" cy="192"/>
                </a:xfrm>
                <a:prstGeom prst="ellipse">
                  <a:avLst/>
                </a:prstGeom>
                <a:solidFill>
                  <a:srgbClr val="39858B">
                    <a:alpha val="60001"/>
                  </a:srgbClr>
                </a:solidFill>
                <a:ln w="9525">
                  <a:solidFill>
                    <a:srgbClr val="39858B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91" name="Oval 8"/>
                <p:cNvSpPr>
                  <a:spLocks noChangeArrowheads="1"/>
                </p:cNvSpPr>
                <p:nvPr/>
              </p:nvSpPr>
              <p:spPr bwMode="auto">
                <a:xfrm>
                  <a:off x="3196" y="3408"/>
                  <a:ext cx="192" cy="192"/>
                </a:xfrm>
                <a:prstGeom prst="ellipse">
                  <a:avLst/>
                </a:prstGeom>
                <a:solidFill>
                  <a:srgbClr val="39858B">
                    <a:alpha val="60001"/>
                  </a:srgbClr>
                </a:solidFill>
                <a:ln w="9525">
                  <a:solidFill>
                    <a:srgbClr val="39858B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92" name="Oval 9"/>
                <p:cNvSpPr>
                  <a:spLocks noChangeArrowheads="1"/>
                </p:cNvSpPr>
                <p:nvPr/>
              </p:nvSpPr>
              <p:spPr bwMode="auto">
                <a:xfrm>
                  <a:off x="3244" y="2928"/>
                  <a:ext cx="192" cy="192"/>
                </a:xfrm>
                <a:prstGeom prst="ellipse">
                  <a:avLst/>
                </a:prstGeom>
                <a:solidFill>
                  <a:srgbClr val="39858B">
                    <a:alpha val="60001"/>
                  </a:srgbClr>
                </a:solidFill>
                <a:ln w="9525">
                  <a:solidFill>
                    <a:srgbClr val="39858B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93" name="Oval 10"/>
                <p:cNvSpPr>
                  <a:spLocks noChangeArrowheads="1"/>
                </p:cNvSpPr>
                <p:nvPr/>
              </p:nvSpPr>
              <p:spPr bwMode="auto">
                <a:xfrm>
                  <a:off x="2572" y="3744"/>
                  <a:ext cx="192" cy="192"/>
                </a:xfrm>
                <a:prstGeom prst="ellipse">
                  <a:avLst/>
                </a:prstGeom>
                <a:solidFill>
                  <a:srgbClr val="39858B">
                    <a:alpha val="60001"/>
                  </a:srgbClr>
                </a:solidFill>
                <a:ln w="9525">
                  <a:solidFill>
                    <a:srgbClr val="39858B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94" name="Oval 11"/>
                <p:cNvSpPr>
                  <a:spLocks noChangeArrowheads="1"/>
                </p:cNvSpPr>
                <p:nvPr/>
              </p:nvSpPr>
              <p:spPr bwMode="auto">
                <a:xfrm>
                  <a:off x="2380" y="2736"/>
                  <a:ext cx="192" cy="192"/>
                </a:xfrm>
                <a:prstGeom prst="ellipse">
                  <a:avLst/>
                </a:prstGeom>
                <a:solidFill>
                  <a:srgbClr val="39858B">
                    <a:alpha val="60001"/>
                  </a:srgbClr>
                </a:solidFill>
                <a:ln w="9525">
                  <a:solidFill>
                    <a:srgbClr val="39858B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95" name="Oval 12"/>
                <p:cNvSpPr>
                  <a:spLocks noChangeArrowheads="1"/>
                </p:cNvSpPr>
                <p:nvPr/>
              </p:nvSpPr>
              <p:spPr bwMode="auto">
                <a:xfrm>
                  <a:off x="2284" y="3360"/>
                  <a:ext cx="192" cy="192"/>
                </a:xfrm>
                <a:prstGeom prst="ellipse">
                  <a:avLst/>
                </a:prstGeom>
                <a:solidFill>
                  <a:srgbClr val="39858B">
                    <a:alpha val="60001"/>
                  </a:srgbClr>
                </a:solidFill>
                <a:ln w="9525">
                  <a:solidFill>
                    <a:srgbClr val="39858B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cxnSp>
              <p:nvCxnSpPr>
                <p:cNvPr id="96" name="AutoShape 13"/>
                <p:cNvCxnSpPr>
                  <a:cxnSpLocks noChangeShapeType="1"/>
                  <a:stCxn id="94" idx="7"/>
                  <a:endCxn id="90" idx="3"/>
                </p:cNvCxnSpPr>
                <p:nvPr/>
              </p:nvCxnSpPr>
              <p:spPr bwMode="auto">
                <a:xfrm flipV="1">
                  <a:off x="2544" y="2420"/>
                  <a:ext cx="440" cy="3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97" name="AutoShape 14"/>
                <p:cNvCxnSpPr>
                  <a:cxnSpLocks noChangeShapeType="1"/>
                  <a:stCxn id="89" idx="6"/>
                  <a:endCxn id="92" idx="2"/>
                </p:cNvCxnSpPr>
                <p:nvPr/>
              </p:nvCxnSpPr>
              <p:spPr bwMode="auto">
                <a:xfrm flipV="1">
                  <a:off x="2908" y="3024"/>
                  <a:ext cx="336" cy="96"/>
                </a:xfrm>
                <a:prstGeom prst="straightConnector1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98" name="AutoShape 15"/>
                <p:cNvCxnSpPr>
                  <a:cxnSpLocks noChangeShapeType="1"/>
                  <a:stCxn id="92" idx="0"/>
                  <a:endCxn id="90" idx="5"/>
                </p:cNvCxnSpPr>
                <p:nvPr/>
              </p:nvCxnSpPr>
              <p:spPr bwMode="auto">
                <a:xfrm flipH="1" flipV="1">
                  <a:off x="3120" y="2420"/>
                  <a:ext cx="220" cy="50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99" name="AutoShape 16"/>
                <p:cNvCxnSpPr>
                  <a:cxnSpLocks noChangeShapeType="1"/>
                  <a:stCxn id="89" idx="3"/>
                  <a:endCxn id="95" idx="7"/>
                </p:cNvCxnSpPr>
                <p:nvPr/>
              </p:nvCxnSpPr>
              <p:spPr bwMode="auto">
                <a:xfrm flipH="1">
                  <a:off x="2448" y="3188"/>
                  <a:ext cx="296" cy="20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0" name="AutoShape 17"/>
                <p:cNvCxnSpPr>
                  <a:cxnSpLocks noChangeShapeType="1"/>
                  <a:stCxn id="89" idx="5"/>
                  <a:endCxn id="91" idx="1"/>
                </p:cNvCxnSpPr>
                <p:nvPr/>
              </p:nvCxnSpPr>
              <p:spPr bwMode="auto">
                <a:xfrm>
                  <a:off x="2880" y="3188"/>
                  <a:ext cx="344" cy="24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1" name="AutoShape 18"/>
                <p:cNvCxnSpPr>
                  <a:cxnSpLocks noChangeShapeType="1"/>
                  <a:stCxn id="91" idx="0"/>
                  <a:endCxn id="92" idx="4"/>
                </p:cNvCxnSpPr>
                <p:nvPr/>
              </p:nvCxnSpPr>
              <p:spPr bwMode="auto">
                <a:xfrm flipV="1">
                  <a:off x="3292" y="3120"/>
                  <a:ext cx="48" cy="28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2" name="AutoShape 19"/>
                <p:cNvCxnSpPr>
                  <a:cxnSpLocks noChangeShapeType="1"/>
                  <a:stCxn id="91" idx="3"/>
                  <a:endCxn id="93" idx="7"/>
                </p:cNvCxnSpPr>
                <p:nvPr/>
              </p:nvCxnSpPr>
              <p:spPr bwMode="auto">
                <a:xfrm flipH="1">
                  <a:off x="2736" y="3572"/>
                  <a:ext cx="488" cy="20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3" name="AutoShape 20"/>
                <p:cNvCxnSpPr>
                  <a:cxnSpLocks noChangeShapeType="1"/>
                  <a:stCxn id="95" idx="0"/>
                  <a:endCxn id="94" idx="4"/>
                </p:cNvCxnSpPr>
                <p:nvPr/>
              </p:nvCxnSpPr>
              <p:spPr bwMode="auto">
                <a:xfrm flipV="1">
                  <a:off x="2380" y="2928"/>
                  <a:ext cx="96" cy="43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sp>
              <p:nvSpPr>
                <p:cNvPr id="104" name="Rectangle 21"/>
                <p:cNvSpPr>
                  <a:spLocks noChangeArrowheads="1"/>
                </p:cNvSpPr>
                <p:nvPr/>
              </p:nvSpPr>
              <p:spPr bwMode="auto">
                <a:xfrm>
                  <a:off x="2284" y="3024"/>
                  <a:ext cx="144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/>
                  <a:r>
                    <a:rPr lang="en-US" sz="1600" b="1" dirty="0"/>
                    <a:t>4</a:t>
                  </a:r>
                  <a:endParaRPr lang="en-US" altLang="zh-TW" sz="1600" b="1" dirty="0"/>
                </a:p>
              </p:txBody>
            </p:sp>
            <p:sp>
              <p:nvSpPr>
                <p:cNvPr id="105" name="Rectangle 22"/>
                <p:cNvSpPr>
                  <a:spLocks noChangeArrowheads="1"/>
                </p:cNvSpPr>
                <p:nvPr/>
              </p:nvSpPr>
              <p:spPr bwMode="auto">
                <a:xfrm>
                  <a:off x="2620" y="2439"/>
                  <a:ext cx="144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/>
                  <a:r>
                    <a:rPr lang="en-US" sz="1600" b="1"/>
                    <a:t>8</a:t>
                  </a:r>
                  <a:endParaRPr lang="en-US" altLang="zh-TW" sz="1600" b="1"/>
                </a:p>
              </p:txBody>
            </p:sp>
            <p:sp>
              <p:nvSpPr>
                <p:cNvPr id="106" name="Rectangle 23"/>
                <p:cNvSpPr>
                  <a:spLocks noChangeArrowheads="1"/>
                </p:cNvSpPr>
                <p:nvPr/>
              </p:nvSpPr>
              <p:spPr bwMode="auto">
                <a:xfrm>
                  <a:off x="3235" y="2505"/>
                  <a:ext cx="144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/>
                  <a:r>
                    <a:rPr lang="en-US" sz="1600" b="1"/>
                    <a:t>3</a:t>
                  </a:r>
                  <a:endParaRPr lang="en-US" altLang="zh-TW" sz="1600" b="1"/>
                </a:p>
              </p:txBody>
            </p:sp>
            <p:sp>
              <p:nvSpPr>
                <p:cNvPr id="107" name="Rectangle 24"/>
                <p:cNvSpPr>
                  <a:spLocks noChangeArrowheads="1"/>
                </p:cNvSpPr>
                <p:nvPr/>
              </p:nvSpPr>
              <p:spPr bwMode="auto">
                <a:xfrm>
                  <a:off x="3004" y="2880"/>
                  <a:ext cx="144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/>
                  <a:r>
                    <a:rPr lang="en-US" sz="1600" b="1"/>
                    <a:t>1</a:t>
                  </a:r>
                  <a:endParaRPr lang="en-US" altLang="zh-TW" sz="1600" b="1"/>
                </a:p>
              </p:txBody>
            </p:sp>
            <p:sp>
              <p:nvSpPr>
                <p:cNvPr id="108" name="Rectangle 25"/>
                <p:cNvSpPr>
                  <a:spLocks noChangeArrowheads="1"/>
                </p:cNvSpPr>
                <p:nvPr/>
              </p:nvSpPr>
              <p:spPr bwMode="auto">
                <a:xfrm>
                  <a:off x="2956" y="3639"/>
                  <a:ext cx="144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/>
                  <a:r>
                    <a:rPr lang="en-US" sz="1600" b="1"/>
                    <a:t>7</a:t>
                  </a:r>
                  <a:endParaRPr lang="en-US" altLang="zh-TW" sz="1600" b="1"/>
                </a:p>
              </p:txBody>
            </p:sp>
            <p:sp>
              <p:nvSpPr>
                <p:cNvPr id="109" name="Rectangle 26"/>
                <p:cNvSpPr>
                  <a:spLocks noChangeArrowheads="1"/>
                </p:cNvSpPr>
                <p:nvPr/>
              </p:nvSpPr>
              <p:spPr bwMode="auto">
                <a:xfrm>
                  <a:off x="2563" y="3234"/>
                  <a:ext cx="144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/>
                  <a:r>
                    <a:rPr lang="en-US" sz="1600" b="1"/>
                    <a:t>2</a:t>
                  </a:r>
                  <a:endParaRPr lang="en-US" altLang="zh-TW" sz="1600" b="1"/>
                </a:p>
              </p:txBody>
            </p:sp>
            <p:sp>
              <p:nvSpPr>
                <p:cNvPr id="110" name="Rectangle 27"/>
                <p:cNvSpPr>
                  <a:spLocks noChangeArrowheads="1"/>
                </p:cNvSpPr>
                <p:nvPr/>
              </p:nvSpPr>
              <p:spPr bwMode="auto">
                <a:xfrm>
                  <a:off x="3313" y="3159"/>
                  <a:ext cx="144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/>
                  <a:r>
                    <a:rPr lang="en-US" sz="1600" b="1"/>
                    <a:t>5</a:t>
                  </a:r>
                  <a:endParaRPr lang="en-US" altLang="zh-TW" sz="1600" b="1"/>
                </a:p>
              </p:txBody>
            </p:sp>
            <p:sp>
              <p:nvSpPr>
                <p:cNvPr id="111" name="Rectangle 28"/>
                <p:cNvSpPr>
                  <a:spLocks noChangeArrowheads="1"/>
                </p:cNvSpPr>
                <p:nvPr/>
              </p:nvSpPr>
              <p:spPr bwMode="auto">
                <a:xfrm>
                  <a:off x="2956" y="3264"/>
                  <a:ext cx="144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/>
                  <a:r>
                    <a:rPr lang="en-US" sz="1600" b="1"/>
                    <a:t>6</a:t>
                  </a:r>
                  <a:endParaRPr lang="en-US" altLang="zh-TW" sz="1600" b="1"/>
                </a:p>
              </p:txBody>
            </p:sp>
          </p:grpSp>
          <p:sp>
            <p:nvSpPr>
              <p:cNvPr id="82" name="Freeform 30"/>
              <p:cNvSpPr>
                <a:spLocks/>
              </p:cNvSpPr>
              <p:nvPr/>
            </p:nvSpPr>
            <p:spPr bwMode="auto">
              <a:xfrm>
                <a:off x="3657600" y="4191000"/>
                <a:ext cx="685800" cy="647700"/>
              </a:xfrm>
              <a:custGeom>
                <a:avLst/>
                <a:gdLst/>
                <a:ahLst/>
                <a:cxnLst>
                  <a:cxn ang="0">
                    <a:pos x="200" y="72"/>
                  </a:cxn>
                  <a:cxn ang="0">
                    <a:pos x="728" y="216"/>
                  </a:cxn>
                  <a:cxn ang="0">
                    <a:pos x="872" y="648"/>
                  </a:cxn>
                  <a:cxn ang="0">
                    <a:pos x="248" y="1128"/>
                  </a:cxn>
                  <a:cxn ang="0">
                    <a:pos x="8" y="648"/>
                  </a:cxn>
                  <a:cxn ang="0">
                    <a:pos x="200" y="72"/>
                  </a:cxn>
                </a:cxnLst>
                <a:rect l="0" t="0" r="r" b="b"/>
                <a:pathLst>
                  <a:path w="952" h="1128">
                    <a:moveTo>
                      <a:pt x="200" y="72"/>
                    </a:moveTo>
                    <a:cubicBezTo>
                      <a:pt x="320" y="0"/>
                      <a:pt x="616" y="120"/>
                      <a:pt x="728" y="216"/>
                    </a:cubicBezTo>
                    <a:cubicBezTo>
                      <a:pt x="840" y="312"/>
                      <a:pt x="952" y="496"/>
                      <a:pt x="872" y="648"/>
                    </a:cubicBezTo>
                    <a:cubicBezTo>
                      <a:pt x="792" y="800"/>
                      <a:pt x="392" y="1128"/>
                      <a:pt x="248" y="1128"/>
                    </a:cubicBezTo>
                    <a:cubicBezTo>
                      <a:pt x="104" y="1128"/>
                      <a:pt x="16" y="824"/>
                      <a:pt x="8" y="648"/>
                    </a:cubicBezTo>
                    <a:cubicBezTo>
                      <a:pt x="0" y="472"/>
                      <a:pt x="80" y="144"/>
                      <a:pt x="200" y="72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3" name="Freeform 32"/>
              <p:cNvSpPr>
                <a:spLocks/>
              </p:cNvSpPr>
              <p:nvPr/>
            </p:nvSpPr>
            <p:spPr bwMode="auto">
              <a:xfrm>
                <a:off x="3538538" y="5105400"/>
                <a:ext cx="533400" cy="762000"/>
              </a:xfrm>
              <a:custGeom>
                <a:avLst/>
                <a:gdLst/>
                <a:ahLst/>
                <a:cxnLst>
                  <a:cxn ang="0">
                    <a:pos x="200" y="72"/>
                  </a:cxn>
                  <a:cxn ang="0">
                    <a:pos x="728" y="216"/>
                  </a:cxn>
                  <a:cxn ang="0">
                    <a:pos x="872" y="648"/>
                  </a:cxn>
                  <a:cxn ang="0">
                    <a:pos x="248" y="1128"/>
                  </a:cxn>
                  <a:cxn ang="0">
                    <a:pos x="8" y="648"/>
                  </a:cxn>
                  <a:cxn ang="0">
                    <a:pos x="200" y="72"/>
                  </a:cxn>
                </a:cxnLst>
                <a:rect l="0" t="0" r="r" b="b"/>
                <a:pathLst>
                  <a:path w="952" h="1128">
                    <a:moveTo>
                      <a:pt x="200" y="72"/>
                    </a:moveTo>
                    <a:cubicBezTo>
                      <a:pt x="320" y="0"/>
                      <a:pt x="616" y="120"/>
                      <a:pt x="728" y="216"/>
                    </a:cubicBezTo>
                    <a:cubicBezTo>
                      <a:pt x="840" y="312"/>
                      <a:pt x="952" y="496"/>
                      <a:pt x="872" y="648"/>
                    </a:cubicBezTo>
                    <a:cubicBezTo>
                      <a:pt x="792" y="800"/>
                      <a:pt x="392" y="1128"/>
                      <a:pt x="248" y="1128"/>
                    </a:cubicBezTo>
                    <a:cubicBezTo>
                      <a:pt x="104" y="1128"/>
                      <a:pt x="16" y="824"/>
                      <a:pt x="8" y="648"/>
                    </a:cubicBezTo>
                    <a:cubicBezTo>
                      <a:pt x="0" y="472"/>
                      <a:pt x="80" y="144"/>
                      <a:pt x="200" y="72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4" name="Freeform 33"/>
              <p:cNvSpPr>
                <a:spLocks/>
              </p:cNvSpPr>
              <p:nvPr/>
            </p:nvSpPr>
            <p:spPr bwMode="auto">
              <a:xfrm>
                <a:off x="4143375" y="4695825"/>
                <a:ext cx="609600" cy="520700"/>
              </a:xfrm>
              <a:custGeom>
                <a:avLst/>
                <a:gdLst/>
                <a:ahLst/>
                <a:cxnLst>
                  <a:cxn ang="0">
                    <a:pos x="8" y="168"/>
                  </a:cxn>
                  <a:cxn ang="0">
                    <a:pos x="296" y="24"/>
                  </a:cxn>
                  <a:cxn ang="0">
                    <a:pos x="440" y="312"/>
                  </a:cxn>
                  <a:cxn ang="0">
                    <a:pos x="248" y="456"/>
                  </a:cxn>
                  <a:cxn ang="0">
                    <a:pos x="8" y="168"/>
                  </a:cxn>
                </a:cxnLst>
                <a:rect l="0" t="0" r="r" b="b"/>
                <a:pathLst>
                  <a:path w="448" h="472">
                    <a:moveTo>
                      <a:pt x="8" y="168"/>
                    </a:moveTo>
                    <a:cubicBezTo>
                      <a:pt x="16" y="96"/>
                      <a:pt x="224" y="0"/>
                      <a:pt x="296" y="24"/>
                    </a:cubicBezTo>
                    <a:cubicBezTo>
                      <a:pt x="368" y="48"/>
                      <a:pt x="448" y="240"/>
                      <a:pt x="440" y="312"/>
                    </a:cubicBezTo>
                    <a:cubicBezTo>
                      <a:pt x="432" y="384"/>
                      <a:pt x="320" y="472"/>
                      <a:pt x="248" y="456"/>
                    </a:cubicBezTo>
                    <a:cubicBezTo>
                      <a:pt x="176" y="440"/>
                      <a:pt x="0" y="240"/>
                      <a:pt x="8" y="168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" name="Freeform 34"/>
              <p:cNvSpPr>
                <a:spLocks/>
              </p:cNvSpPr>
              <p:nvPr/>
            </p:nvSpPr>
            <p:spPr bwMode="auto">
              <a:xfrm>
                <a:off x="4957763" y="4405313"/>
                <a:ext cx="609600" cy="762000"/>
              </a:xfrm>
              <a:custGeom>
                <a:avLst/>
                <a:gdLst/>
                <a:ahLst/>
                <a:cxnLst>
                  <a:cxn ang="0">
                    <a:pos x="8" y="168"/>
                  </a:cxn>
                  <a:cxn ang="0">
                    <a:pos x="296" y="24"/>
                  </a:cxn>
                  <a:cxn ang="0">
                    <a:pos x="440" y="312"/>
                  </a:cxn>
                  <a:cxn ang="0">
                    <a:pos x="248" y="456"/>
                  </a:cxn>
                  <a:cxn ang="0">
                    <a:pos x="8" y="168"/>
                  </a:cxn>
                </a:cxnLst>
                <a:rect l="0" t="0" r="r" b="b"/>
                <a:pathLst>
                  <a:path w="448" h="472">
                    <a:moveTo>
                      <a:pt x="8" y="168"/>
                    </a:moveTo>
                    <a:cubicBezTo>
                      <a:pt x="16" y="96"/>
                      <a:pt x="224" y="0"/>
                      <a:pt x="296" y="24"/>
                    </a:cubicBezTo>
                    <a:cubicBezTo>
                      <a:pt x="368" y="48"/>
                      <a:pt x="448" y="240"/>
                      <a:pt x="440" y="312"/>
                    </a:cubicBezTo>
                    <a:cubicBezTo>
                      <a:pt x="432" y="384"/>
                      <a:pt x="320" y="472"/>
                      <a:pt x="248" y="456"/>
                    </a:cubicBezTo>
                    <a:cubicBezTo>
                      <a:pt x="176" y="440"/>
                      <a:pt x="0" y="240"/>
                      <a:pt x="8" y="168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" name="Freeform 35"/>
              <p:cNvSpPr>
                <a:spLocks/>
              </p:cNvSpPr>
              <p:nvPr/>
            </p:nvSpPr>
            <p:spPr bwMode="auto">
              <a:xfrm>
                <a:off x="4867275" y="5243513"/>
                <a:ext cx="652463" cy="673100"/>
              </a:xfrm>
              <a:custGeom>
                <a:avLst/>
                <a:gdLst/>
                <a:ahLst/>
                <a:cxnLst>
                  <a:cxn ang="0">
                    <a:pos x="8" y="168"/>
                  </a:cxn>
                  <a:cxn ang="0">
                    <a:pos x="296" y="24"/>
                  </a:cxn>
                  <a:cxn ang="0">
                    <a:pos x="440" y="312"/>
                  </a:cxn>
                  <a:cxn ang="0">
                    <a:pos x="248" y="456"/>
                  </a:cxn>
                  <a:cxn ang="0">
                    <a:pos x="8" y="168"/>
                  </a:cxn>
                </a:cxnLst>
                <a:rect l="0" t="0" r="r" b="b"/>
                <a:pathLst>
                  <a:path w="448" h="472">
                    <a:moveTo>
                      <a:pt x="8" y="168"/>
                    </a:moveTo>
                    <a:cubicBezTo>
                      <a:pt x="16" y="96"/>
                      <a:pt x="224" y="0"/>
                      <a:pt x="296" y="24"/>
                    </a:cubicBezTo>
                    <a:cubicBezTo>
                      <a:pt x="368" y="48"/>
                      <a:pt x="448" y="240"/>
                      <a:pt x="440" y="312"/>
                    </a:cubicBezTo>
                    <a:cubicBezTo>
                      <a:pt x="432" y="384"/>
                      <a:pt x="320" y="472"/>
                      <a:pt x="248" y="456"/>
                    </a:cubicBezTo>
                    <a:cubicBezTo>
                      <a:pt x="176" y="440"/>
                      <a:pt x="0" y="240"/>
                      <a:pt x="8" y="168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" name="Freeform 36"/>
              <p:cNvSpPr>
                <a:spLocks/>
              </p:cNvSpPr>
              <p:nvPr/>
            </p:nvSpPr>
            <p:spPr bwMode="auto">
              <a:xfrm>
                <a:off x="3852863" y="5715000"/>
                <a:ext cx="711200" cy="749300"/>
              </a:xfrm>
              <a:custGeom>
                <a:avLst/>
                <a:gdLst/>
                <a:ahLst/>
                <a:cxnLst>
                  <a:cxn ang="0">
                    <a:pos x="8" y="168"/>
                  </a:cxn>
                  <a:cxn ang="0">
                    <a:pos x="296" y="24"/>
                  </a:cxn>
                  <a:cxn ang="0">
                    <a:pos x="440" y="312"/>
                  </a:cxn>
                  <a:cxn ang="0">
                    <a:pos x="248" y="456"/>
                  </a:cxn>
                  <a:cxn ang="0">
                    <a:pos x="8" y="168"/>
                  </a:cxn>
                </a:cxnLst>
                <a:rect l="0" t="0" r="r" b="b"/>
                <a:pathLst>
                  <a:path w="448" h="472">
                    <a:moveTo>
                      <a:pt x="8" y="168"/>
                    </a:moveTo>
                    <a:cubicBezTo>
                      <a:pt x="16" y="96"/>
                      <a:pt x="224" y="0"/>
                      <a:pt x="296" y="24"/>
                    </a:cubicBezTo>
                    <a:cubicBezTo>
                      <a:pt x="368" y="48"/>
                      <a:pt x="448" y="240"/>
                      <a:pt x="440" y="312"/>
                    </a:cubicBezTo>
                    <a:cubicBezTo>
                      <a:pt x="432" y="384"/>
                      <a:pt x="320" y="472"/>
                      <a:pt x="248" y="456"/>
                    </a:cubicBezTo>
                    <a:cubicBezTo>
                      <a:pt x="176" y="440"/>
                      <a:pt x="0" y="240"/>
                      <a:pt x="8" y="168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" name="Freeform 40"/>
              <p:cNvSpPr>
                <a:spLocks/>
              </p:cNvSpPr>
              <p:nvPr/>
            </p:nvSpPr>
            <p:spPr bwMode="auto">
              <a:xfrm>
                <a:off x="3949700" y="4279900"/>
                <a:ext cx="1943100" cy="1003300"/>
              </a:xfrm>
              <a:custGeom>
                <a:avLst/>
                <a:gdLst/>
                <a:ahLst/>
                <a:cxnLst>
                  <a:cxn ang="0">
                    <a:pos x="104" y="520"/>
                  </a:cxn>
                  <a:cxn ang="0">
                    <a:pos x="56" y="376"/>
                  </a:cxn>
                  <a:cxn ang="0">
                    <a:pos x="440" y="184"/>
                  </a:cxn>
                  <a:cxn ang="0">
                    <a:pos x="968" y="40"/>
                  </a:cxn>
                  <a:cxn ang="0">
                    <a:pos x="1112" y="424"/>
                  </a:cxn>
                  <a:cxn ang="0">
                    <a:pos x="296" y="616"/>
                  </a:cxn>
                  <a:cxn ang="0">
                    <a:pos x="104" y="520"/>
                  </a:cxn>
                </a:cxnLst>
                <a:rect l="0" t="0" r="r" b="b"/>
                <a:pathLst>
                  <a:path w="1224" h="632">
                    <a:moveTo>
                      <a:pt x="104" y="520"/>
                    </a:moveTo>
                    <a:cubicBezTo>
                      <a:pt x="64" y="480"/>
                      <a:pt x="0" y="432"/>
                      <a:pt x="56" y="376"/>
                    </a:cubicBezTo>
                    <a:cubicBezTo>
                      <a:pt x="112" y="320"/>
                      <a:pt x="288" y="240"/>
                      <a:pt x="440" y="184"/>
                    </a:cubicBezTo>
                    <a:cubicBezTo>
                      <a:pt x="592" y="128"/>
                      <a:pt x="856" y="0"/>
                      <a:pt x="968" y="40"/>
                    </a:cubicBezTo>
                    <a:cubicBezTo>
                      <a:pt x="1080" y="80"/>
                      <a:pt x="1224" y="328"/>
                      <a:pt x="1112" y="424"/>
                    </a:cubicBezTo>
                    <a:cubicBezTo>
                      <a:pt x="1000" y="520"/>
                      <a:pt x="464" y="600"/>
                      <a:pt x="296" y="616"/>
                    </a:cubicBezTo>
                    <a:cubicBezTo>
                      <a:pt x="128" y="632"/>
                      <a:pt x="144" y="560"/>
                      <a:pt x="104" y="520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10" name="群組 111"/>
          <p:cNvGrpSpPr>
            <a:grpSpLocks noChangeAspect="1"/>
          </p:cNvGrpSpPr>
          <p:nvPr/>
        </p:nvGrpSpPr>
        <p:grpSpPr>
          <a:xfrm>
            <a:off x="5786446" y="3857628"/>
            <a:ext cx="2018527" cy="2646000"/>
            <a:chOff x="3538538" y="3390900"/>
            <a:chExt cx="2354262" cy="3086100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3625850" y="3581400"/>
              <a:ext cx="1862138" cy="2667000"/>
              <a:chOff x="2284" y="2256"/>
              <a:chExt cx="1173" cy="1680"/>
            </a:xfrm>
          </p:grpSpPr>
          <p:sp>
            <p:nvSpPr>
              <p:cNvPr id="121" name="Oval 6"/>
              <p:cNvSpPr>
                <a:spLocks noChangeArrowheads="1"/>
              </p:cNvSpPr>
              <p:nvPr/>
            </p:nvSpPr>
            <p:spPr bwMode="auto">
              <a:xfrm>
                <a:off x="2716" y="3024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" name="Oval 7"/>
              <p:cNvSpPr>
                <a:spLocks noChangeArrowheads="1"/>
              </p:cNvSpPr>
              <p:nvPr/>
            </p:nvSpPr>
            <p:spPr bwMode="auto">
              <a:xfrm>
                <a:off x="2956" y="2256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3" name="Oval 8"/>
              <p:cNvSpPr>
                <a:spLocks noChangeArrowheads="1"/>
              </p:cNvSpPr>
              <p:nvPr/>
            </p:nvSpPr>
            <p:spPr bwMode="auto">
              <a:xfrm>
                <a:off x="3196" y="3408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4" name="Oval 9"/>
              <p:cNvSpPr>
                <a:spLocks noChangeArrowheads="1"/>
              </p:cNvSpPr>
              <p:nvPr/>
            </p:nvSpPr>
            <p:spPr bwMode="auto">
              <a:xfrm>
                <a:off x="3244" y="2928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5" name="Oval 10"/>
              <p:cNvSpPr>
                <a:spLocks noChangeArrowheads="1"/>
              </p:cNvSpPr>
              <p:nvPr/>
            </p:nvSpPr>
            <p:spPr bwMode="auto">
              <a:xfrm>
                <a:off x="2572" y="3744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6" name="Oval 11"/>
              <p:cNvSpPr>
                <a:spLocks noChangeArrowheads="1"/>
              </p:cNvSpPr>
              <p:nvPr/>
            </p:nvSpPr>
            <p:spPr bwMode="auto">
              <a:xfrm>
                <a:off x="2380" y="2736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7" name="Oval 12"/>
              <p:cNvSpPr>
                <a:spLocks noChangeArrowheads="1"/>
              </p:cNvSpPr>
              <p:nvPr/>
            </p:nvSpPr>
            <p:spPr bwMode="auto">
              <a:xfrm>
                <a:off x="2284" y="3360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cxnSp>
            <p:nvCxnSpPr>
              <p:cNvPr id="128" name="AutoShape 13"/>
              <p:cNvCxnSpPr>
                <a:cxnSpLocks noChangeShapeType="1"/>
                <a:stCxn id="126" idx="7"/>
                <a:endCxn id="122" idx="3"/>
              </p:cNvCxnSpPr>
              <p:nvPr/>
            </p:nvCxnSpPr>
            <p:spPr bwMode="auto">
              <a:xfrm flipV="1">
                <a:off x="2544" y="2420"/>
                <a:ext cx="440" cy="3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29" name="AutoShape 14"/>
              <p:cNvCxnSpPr>
                <a:cxnSpLocks noChangeShapeType="1"/>
                <a:stCxn id="121" idx="6"/>
                <a:endCxn id="124" idx="2"/>
              </p:cNvCxnSpPr>
              <p:nvPr/>
            </p:nvCxnSpPr>
            <p:spPr bwMode="auto">
              <a:xfrm flipV="1">
                <a:off x="2908" y="3024"/>
                <a:ext cx="336" cy="96"/>
              </a:xfrm>
              <a:prstGeom prst="straightConnector1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30" name="AutoShape 15"/>
              <p:cNvCxnSpPr>
                <a:cxnSpLocks noChangeShapeType="1"/>
                <a:stCxn id="124" idx="0"/>
                <a:endCxn id="122" idx="5"/>
              </p:cNvCxnSpPr>
              <p:nvPr/>
            </p:nvCxnSpPr>
            <p:spPr bwMode="auto">
              <a:xfrm flipH="1" flipV="1">
                <a:off x="3120" y="2420"/>
                <a:ext cx="220" cy="50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31" name="AutoShape 16"/>
              <p:cNvCxnSpPr>
                <a:cxnSpLocks noChangeShapeType="1"/>
                <a:stCxn id="121" idx="3"/>
                <a:endCxn id="127" idx="7"/>
              </p:cNvCxnSpPr>
              <p:nvPr/>
            </p:nvCxnSpPr>
            <p:spPr bwMode="auto">
              <a:xfrm flipH="1">
                <a:off x="2448" y="3188"/>
                <a:ext cx="296" cy="2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32" name="AutoShape 17"/>
              <p:cNvCxnSpPr>
                <a:cxnSpLocks noChangeShapeType="1"/>
                <a:stCxn id="121" idx="5"/>
                <a:endCxn id="123" idx="1"/>
              </p:cNvCxnSpPr>
              <p:nvPr/>
            </p:nvCxnSpPr>
            <p:spPr bwMode="auto">
              <a:xfrm>
                <a:off x="2880" y="3188"/>
                <a:ext cx="344" cy="2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33" name="AutoShape 18"/>
              <p:cNvCxnSpPr>
                <a:cxnSpLocks noChangeShapeType="1"/>
                <a:stCxn id="123" idx="0"/>
                <a:endCxn id="124" idx="4"/>
              </p:cNvCxnSpPr>
              <p:nvPr/>
            </p:nvCxnSpPr>
            <p:spPr bwMode="auto">
              <a:xfrm flipV="1">
                <a:off x="3292" y="3120"/>
                <a:ext cx="48" cy="2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34" name="AutoShape 19"/>
              <p:cNvCxnSpPr>
                <a:cxnSpLocks noChangeShapeType="1"/>
                <a:stCxn id="123" idx="3"/>
                <a:endCxn id="125" idx="7"/>
              </p:cNvCxnSpPr>
              <p:nvPr/>
            </p:nvCxnSpPr>
            <p:spPr bwMode="auto">
              <a:xfrm flipH="1">
                <a:off x="2736" y="3572"/>
                <a:ext cx="488" cy="200"/>
              </a:xfrm>
              <a:prstGeom prst="straightConnector1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35" name="AutoShape 20"/>
              <p:cNvCxnSpPr>
                <a:cxnSpLocks noChangeShapeType="1"/>
                <a:stCxn id="127" idx="0"/>
                <a:endCxn id="126" idx="4"/>
              </p:cNvCxnSpPr>
              <p:nvPr/>
            </p:nvCxnSpPr>
            <p:spPr bwMode="auto">
              <a:xfrm flipV="1">
                <a:off x="2380" y="2928"/>
                <a:ext cx="96" cy="43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136" name="Rectangle 21"/>
              <p:cNvSpPr>
                <a:spLocks noChangeArrowheads="1"/>
              </p:cNvSpPr>
              <p:nvPr/>
            </p:nvSpPr>
            <p:spPr bwMode="auto">
              <a:xfrm>
                <a:off x="2284" y="3024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4</a:t>
                </a:r>
                <a:endParaRPr lang="en-US" altLang="zh-TW" sz="1600" b="1"/>
              </a:p>
            </p:txBody>
          </p:sp>
          <p:sp>
            <p:nvSpPr>
              <p:cNvPr id="137" name="Rectangle 22"/>
              <p:cNvSpPr>
                <a:spLocks noChangeArrowheads="1"/>
              </p:cNvSpPr>
              <p:nvPr/>
            </p:nvSpPr>
            <p:spPr bwMode="auto">
              <a:xfrm>
                <a:off x="2620" y="2439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8</a:t>
                </a:r>
                <a:endParaRPr lang="en-US" altLang="zh-TW" sz="1600" b="1"/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3235" y="2505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3</a:t>
                </a:r>
                <a:endParaRPr lang="en-US" altLang="zh-TW" sz="1600" b="1"/>
              </a:p>
            </p:txBody>
          </p:sp>
          <p:sp>
            <p:nvSpPr>
              <p:cNvPr id="139" name="Rectangle 24"/>
              <p:cNvSpPr>
                <a:spLocks noChangeArrowheads="1"/>
              </p:cNvSpPr>
              <p:nvPr/>
            </p:nvSpPr>
            <p:spPr bwMode="auto">
              <a:xfrm>
                <a:off x="3004" y="2880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1</a:t>
                </a:r>
                <a:endParaRPr lang="en-US" altLang="zh-TW" sz="1600" b="1"/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56" y="3639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7</a:t>
                </a:r>
                <a:endParaRPr lang="en-US" altLang="zh-TW" sz="1600" b="1"/>
              </a:p>
            </p:txBody>
          </p:sp>
          <p:sp>
            <p:nvSpPr>
              <p:cNvPr id="141" name="Rectangle 26"/>
              <p:cNvSpPr>
                <a:spLocks noChangeArrowheads="1"/>
              </p:cNvSpPr>
              <p:nvPr/>
            </p:nvSpPr>
            <p:spPr bwMode="auto">
              <a:xfrm>
                <a:off x="2563" y="3234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2</a:t>
                </a:r>
                <a:endParaRPr lang="en-US" altLang="zh-TW" sz="1600" b="1"/>
              </a:p>
            </p:txBody>
          </p:sp>
          <p:sp>
            <p:nvSpPr>
              <p:cNvPr id="142" name="Rectangle 27"/>
              <p:cNvSpPr>
                <a:spLocks noChangeArrowheads="1"/>
              </p:cNvSpPr>
              <p:nvPr/>
            </p:nvSpPr>
            <p:spPr bwMode="auto">
              <a:xfrm>
                <a:off x="3313" y="3159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5</a:t>
                </a:r>
                <a:endParaRPr lang="en-US" altLang="zh-TW" sz="1600" b="1"/>
              </a:p>
            </p:txBody>
          </p:sp>
          <p:sp>
            <p:nvSpPr>
              <p:cNvPr id="143" name="Rectangle 28"/>
              <p:cNvSpPr>
                <a:spLocks noChangeArrowheads="1"/>
              </p:cNvSpPr>
              <p:nvPr/>
            </p:nvSpPr>
            <p:spPr bwMode="auto">
              <a:xfrm>
                <a:off x="2956" y="3264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6</a:t>
                </a:r>
                <a:endParaRPr lang="en-US" altLang="zh-TW" sz="1600" b="1"/>
              </a:p>
            </p:txBody>
          </p:sp>
        </p:grpSp>
        <p:sp>
          <p:nvSpPr>
            <p:cNvPr id="114" name="Freeform 29"/>
            <p:cNvSpPr>
              <a:spLocks/>
            </p:cNvSpPr>
            <p:nvPr/>
          </p:nvSpPr>
          <p:spPr bwMode="auto">
            <a:xfrm>
              <a:off x="3657600" y="4191000"/>
              <a:ext cx="685800" cy="647700"/>
            </a:xfrm>
            <a:custGeom>
              <a:avLst/>
              <a:gdLst/>
              <a:ahLst/>
              <a:cxnLst>
                <a:cxn ang="0">
                  <a:pos x="200" y="72"/>
                </a:cxn>
                <a:cxn ang="0">
                  <a:pos x="728" y="216"/>
                </a:cxn>
                <a:cxn ang="0">
                  <a:pos x="872" y="648"/>
                </a:cxn>
                <a:cxn ang="0">
                  <a:pos x="248" y="1128"/>
                </a:cxn>
                <a:cxn ang="0">
                  <a:pos x="8" y="648"/>
                </a:cxn>
                <a:cxn ang="0">
                  <a:pos x="200" y="72"/>
                </a:cxn>
              </a:cxnLst>
              <a:rect l="0" t="0" r="r" b="b"/>
              <a:pathLst>
                <a:path w="952" h="1128">
                  <a:moveTo>
                    <a:pt x="200" y="72"/>
                  </a:moveTo>
                  <a:cubicBezTo>
                    <a:pt x="320" y="0"/>
                    <a:pt x="616" y="120"/>
                    <a:pt x="728" y="216"/>
                  </a:cubicBezTo>
                  <a:cubicBezTo>
                    <a:pt x="840" y="312"/>
                    <a:pt x="952" y="496"/>
                    <a:pt x="872" y="648"/>
                  </a:cubicBezTo>
                  <a:cubicBezTo>
                    <a:pt x="792" y="800"/>
                    <a:pt x="392" y="1128"/>
                    <a:pt x="248" y="1128"/>
                  </a:cubicBezTo>
                  <a:cubicBezTo>
                    <a:pt x="104" y="1128"/>
                    <a:pt x="16" y="824"/>
                    <a:pt x="8" y="648"/>
                  </a:cubicBezTo>
                  <a:cubicBezTo>
                    <a:pt x="0" y="472"/>
                    <a:pt x="80" y="144"/>
                    <a:pt x="200" y="7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" name="Freeform 30"/>
            <p:cNvSpPr>
              <a:spLocks/>
            </p:cNvSpPr>
            <p:nvPr/>
          </p:nvSpPr>
          <p:spPr bwMode="auto">
            <a:xfrm>
              <a:off x="4483100" y="3390900"/>
              <a:ext cx="711200" cy="749300"/>
            </a:xfrm>
            <a:custGeom>
              <a:avLst/>
              <a:gdLst/>
              <a:ahLst/>
              <a:cxnLst>
                <a:cxn ang="0">
                  <a:pos x="8" y="168"/>
                </a:cxn>
                <a:cxn ang="0">
                  <a:pos x="296" y="24"/>
                </a:cxn>
                <a:cxn ang="0">
                  <a:pos x="440" y="312"/>
                </a:cxn>
                <a:cxn ang="0">
                  <a:pos x="248" y="456"/>
                </a:cxn>
                <a:cxn ang="0">
                  <a:pos x="8" y="168"/>
                </a:cxn>
              </a:cxnLst>
              <a:rect l="0" t="0" r="r" b="b"/>
              <a:pathLst>
                <a:path w="448" h="472">
                  <a:moveTo>
                    <a:pt x="8" y="168"/>
                  </a:moveTo>
                  <a:cubicBezTo>
                    <a:pt x="16" y="96"/>
                    <a:pt x="224" y="0"/>
                    <a:pt x="296" y="24"/>
                  </a:cubicBezTo>
                  <a:cubicBezTo>
                    <a:pt x="368" y="48"/>
                    <a:pt x="448" y="240"/>
                    <a:pt x="440" y="312"/>
                  </a:cubicBezTo>
                  <a:cubicBezTo>
                    <a:pt x="432" y="384"/>
                    <a:pt x="320" y="472"/>
                    <a:pt x="248" y="456"/>
                  </a:cubicBezTo>
                  <a:cubicBezTo>
                    <a:pt x="176" y="440"/>
                    <a:pt x="0" y="240"/>
                    <a:pt x="8" y="168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6" name="Freeform 31"/>
            <p:cNvSpPr>
              <a:spLocks/>
            </p:cNvSpPr>
            <p:nvPr/>
          </p:nvSpPr>
          <p:spPr bwMode="auto">
            <a:xfrm>
              <a:off x="3538538" y="5105400"/>
              <a:ext cx="533400" cy="762000"/>
            </a:xfrm>
            <a:custGeom>
              <a:avLst/>
              <a:gdLst/>
              <a:ahLst/>
              <a:cxnLst>
                <a:cxn ang="0">
                  <a:pos x="200" y="72"/>
                </a:cxn>
                <a:cxn ang="0">
                  <a:pos x="728" y="216"/>
                </a:cxn>
                <a:cxn ang="0">
                  <a:pos x="872" y="648"/>
                </a:cxn>
                <a:cxn ang="0">
                  <a:pos x="248" y="1128"/>
                </a:cxn>
                <a:cxn ang="0">
                  <a:pos x="8" y="648"/>
                </a:cxn>
                <a:cxn ang="0">
                  <a:pos x="200" y="72"/>
                </a:cxn>
              </a:cxnLst>
              <a:rect l="0" t="0" r="r" b="b"/>
              <a:pathLst>
                <a:path w="952" h="1128">
                  <a:moveTo>
                    <a:pt x="200" y="72"/>
                  </a:moveTo>
                  <a:cubicBezTo>
                    <a:pt x="320" y="0"/>
                    <a:pt x="616" y="120"/>
                    <a:pt x="728" y="216"/>
                  </a:cubicBezTo>
                  <a:cubicBezTo>
                    <a:pt x="840" y="312"/>
                    <a:pt x="952" y="496"/>
                    <a:pt x="872" y="648"/>
                  </a:cubicBezTo>
                  <a:cubicBezTo>
                    <a:pt x="792" y="800"/>
                    <a:pt x="392" y="1128"/>
                    <a:pt x="248" y="1128"/>
                  </a:cubicBezTo>
                  <a:cubicBezTo>
                    <a:pt x="104" y="1128"/>
                    <a:pt x="16" y="824"/>
                    <a:pt x="8" y="648"/>
                  </a:cubicBezTo>
                  <a:cubicBezTo>
                    <a:pt x="0" y="472"/>
                    <a:pt x="80" y="144"/>
                    <a:pt x="200" y="7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7" name="Freeform 34"/>
            <p:cNvSpPr>
              <a:spLocks/>
            </p:cNvSpPr>
            <p:nvPr/>
          </p:nvSpPr>
          <p:spPr bwMode="auto">
            <a:xfrm>
              <a:off x="4867275" y="5243513"/>
              <a:ext cx="652463" cy="673100"/>
            </a:xfrm>
            <a:custGeom>
              <a:avLst/>
              <a:gdLst/>
              <a:ahLst/>
              <a:cxnLst>
                <a:cxn ang="0">
                  <a:pos x="8" y="168"/>
                </a:cxn>
                <a:cxn ang="0">
                  <a:pos x="296" y="24"/>
                </a:cxn>
                <a:cxn ang="0">
                  <a:pos x="440" y="312"/>
                </a:cxn>
                <a:cxn ang="0">
                  <a:pos x="248" y="456"/>
                </a:cxn>
                <a:cxn ang="0">
                  <a:pos x="8" y="168"/>
                </a:cxn>
              </a:cxnLst>
              <a:rect l="0" t="0" r="r" b="b"/>
              <a:pathLst>
                <a:path w="448" h="472">
                  <a:moveTo>
                    <a:pt x="8" y="168"/>
                  </a:moveTo>
                  <a:cubicBezTo>
                    <a:pt x="16" y="96"/>
                    <a:pt x="224" y="0"/>
                    <a:pt x="296" y="24"/>
                  </a:cubicBezTo>
                  <a:cubicBezTo>
                    <a:pt x="368" y="48"/>
                    <a:pt x="448" y="240"/>
                    <a:pt x="440" y="312"/>
                  </a:cubicBezTo>
                  <a:cubicBezTo>
                    <a:pt x="432" y="384"/>
                    <a:pt x="320" y="472"/>
                    <a:pt x="248" y="456"/>
                  </a:cubicBezTo>
                  <a:cubicBezTo>
                    <a:pt x="176" y="440"/>
                    <a:pt x="0" y="240"/>
                    <a:pt x="8" y="168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" name="Freeform 35"/>
            <p:cNvSpPr>
              <a:spLocks/>
            </p:cNvSpPr>
            <p:nvPr/>
          </p:nvSpPr>
          <p:spPr bwMode="auto">
            <a:xfrm>
              <a:off x="3852863" y="5715000"/>
              <a:ext cx="711200" cy="749300"/>
            </a:xfrm>
            <a:custGeom>
              <a:avLst/>
              <a:gdLst/>
              <a:ahLst/>
              <a:cxnLst>
                <a:cxn ang="0">
                  <a:pos x="8" y="168"/>
                </a:cxn>
                <a:cxn ang="0">
                  <a:pos x="296" y="24"/>
                </a:cxn>
                <a:cxn ang="0">
                  <a:pos x="440" y="312"/>
                </a:cxn>
                <a:cxn ang="0">
                  <a:pos x="248" y="456"/>
                </a:cxn>
                <a:cxn ang="0">
                  <a:pos x="8" y="168"/>
                </a:cxn>
              </a:cxnLst>
              <a:rect l="0" t="0" r="r" b="b"/>
              <a:pathLst>
                <a:path w="448" h="472">
                  <a:moveTo>
                    <a:pt x="8" y="168"/>
                  </a:moveTo>
                  <a:cubicBezTo>
                    <a:pt x="16" y="96"/>
                    <a:pt x="224" y="0"/>
                    <a:pt x="296" y="24"/>
                  </a:cubicBezTo>
                  <a:cubicBezTo>
                    <a:pt x="368" y="48"/>
                    <a:pt x="448" y="240"/>
                    <a:pt x="440" y="312"/>
                  </a:cubicBezTo>
                  <a:cubicBezTo>
                    <a:pt x="432" y="384"/>
                    <a:pt x="320" y="472"/>
                    <a:pt x="248" y="456"/>
                  </a:cubicBezTo>
                  <a:cubicBezTo>
                    <a:pt x="176" y="440"/>
                    <a:pt x="0" y="240"/>
                    <a:pt x="8" y="168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" name="Freeform 38"/>
            <p:cNvSpPr>
              <a:spLocks/>
            </p:cNvSpPr>
            <p:nvPr/>
          </p:nvSpPr>
          <p:spPr bwMode="auto">
            <a:xfrm>
              <a:off x="3949700" y="4279900"/>
              <a:ext cx="1943100" cy="1003300"/>
            </a:xfrm>
            <a:custGeom>
              <a:avLst/>
              <a:gdLst/>
              <a:ahLst/>
              <a:cxnLst>
                <a:cxn ang="0">
                  <a:pos x="104" y="520"/>
                </a:cxn>
                <a:cxn ang="0">
                  <a:pos x="56" y="376"/>
                </a:cxn>
                <a:cxn ang="0">
                  <a:pos x="440" y="184"/>
                </a:cxn>
                <a:cxn ang="0">
                  <a:pos x="968" y="40"/>
                </a:cxn>
                <a:cxn ang="0">
                  <a:pos x="1112" y="424"/>
                </a:cxn>
                <a:cxn ang="0">
                  <a:pos x="296" y="616"/>
                </a:cxn>
                <a:cxn ang="0">
                  <a:pos x="104" y="520"/>
                </a:cxn>
              </a:cxnLst>
              <a:rect l="0" t="0" r="r" b="b"/>
              <a:pathLst>
                <a:path w="1224" h="632">
                  <a:moveTo>
                    <a:pt x="104" y="520"/>
                  </a:moveTo>
                  <a:cubicBezTo>
                    <a:pt x="64" y="480"/>
                    <a:pt x="0" y="432"/>
                    <a:pt x="56" y="376"/>
                  </a:cubicBezTo>
                  <a:cubicBezTo>
                    <a:pt x="112" y="320"/>
                    <a:pt x="288" y="240"/>
                    <a:pt x="440" y="184"/>
                  </a:cubicBezTo>
                  <a:cubicBezTo>
                    <a:pt x="592" y="128"/>
                    <a:pt x="856" y="0"/>
                    <a:pt x="968" y="40"/>
                  </a:cubicBezTo>
                  <a:cubicBezTo>
                    <a:pt x="1080" y="80"/>
                    <a:pt x="1224" y="328"/>
                    <a:pt x="1112" y="424"/>
                  </a:cubicBezTo>
                  <a:cubicBezTo>
                    <a:pt x="1000" y="520"/>
                    <a:pt x="464" y="600"/>
                    <a:pt x="296" y="616"/>
                  </a:cubicBezTo>
                  <a:cubicBezTo>
                    <a:pt x="128" y="632"/>
                    <a:pt x="144" y="560"/>
                    <a:pt x="104" y="52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" name="Freeform 39"/>
            <p:cNvSpPr>
              <a:spLocks/>
            </p:cNvSpPr>
            <p:nvPr/>
          </p:nvSpPr>
          <p:spPr bwMode="auto">
            <a:xfrm>
              <a:off x="3708400" y="5321300"/>
              <a:ext cx="2108200" cy="1155700"/>
            </a:xfrm>
            <a:custGeom>
              <a:avLst/>
              <a:gdLst/>
              <a:ahLst/>
              <a:cxnLst>
                <a:cxn ang="0">
                  <a:pos x="112" y="632"/>
                </a:cxn>
                <a:cxn ang="0">
                  <a:pos x="160" y="296"/>
                </a:cxn>
                <a:cxn ang="0">
                  <a:pos x="1072" y="8"/>
                </a:cxn>
                <a:cxn ang="0">
                  <a:pos x="1216" y="344"/>
                </a:cxn>
                <a:cxn ang="0">
                  <a:pos x="400" y="680"/>
                </a:cxn>
                <a:cxn ang="0">
                  <a:pos x="112" y="632"/>
                </a:cxn>
              </a:cxnLst>
              <a:rect l="0" t="0" r="r" b="b"/>
              <a:pathLst>
                <a:path w="1328" h="728">
                  <a:moveTo>
                    <a:pt x="112" y="632"/>
                  </a:moveTo>
                  <a:cubicBezTo>
                    <a:pt x="72" y="568"/>
                    <a:pt x="0" y="400"/>
                    <a:pt x="160" y="296"/>
                  </a:cubicBezTo>
                  <a:cubicBezTo>
                    <a:pt x="320" y="192"/>
                    <a:pt x="896" y="0"/>
                    <a:pt x="1072" y="8"/>
                  </a:cubicBezTo>
                  <a:cubicBezTo>
                    <a:pt x="1248" y="16"/>
                    <a:pt x="1328" y="232"/>
                    <a:pt x="1216" y="344"/>
                  </a:cubicBezTo>
                  <a:cubicBezTo>
                    <a:pt x="1104" y="456"/>
                    <a:pt x="584" y="632"/>
                    <a:pt x="400" y="680"/>
                  </a:cubicBezTo>
                  <a:cubicBezTo>
                    <a:pt x="216" y="728"/>
                    <a:pt x="152" y="696"/>
                    <a:pt x="112" y="63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4" name="文字方塊 143"/>
          <p:cNvSpPr txBox="1"/>
          <p:nvPr/>
        </p:nvSpPr>
        <p:spPr>
          <a:xfrm>
            <a:off x="7572396" y="607220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……</a:t>
            </a:r>
            <a:endParaRPr lang="zh-TW" altLang="en-US" sz="3200" b="1" dirty="0"/>
          </a:p>
        </p:txBody>
      </p:sp>
      <p:cxnSp>
        <p:nvCxnSpPr>
          <p:cNvPr id="146" name="直線單箭頭接點 145"/>
          <p:cNvCxnSpPr/>
          <p:nvPr/>
        </p:nvCxnSpPr>
        <p:spPr>
          <a:xfrm>
            <a:off x="2928926" y="5286388"/>
            <a:ext cx="35719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單箭頭接點 146"/>
          <p:cNvCxnSpPr/>
          <p:nvPr/>
        </p:nvCxnSpPr>
        <p:spPr>
          <a:xfrm>
            <a:off x="5286380" y="5357826"/>
            <a:ext cx="35719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投影片編號版面配置區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GHS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/>
          <a:lstStyle/>
          <a:p>
            <a:r>
              <a:rPr lang="en-US" altLang="zh-TW" dirty="0" smtClean="0"/>
              <a:t>Every fragment  changes its state and merges with other fragment  iteratively </a:t>
            </a:r>
          </a:p>
          <a:p>
            <a:r>
              <a:rPr lang="en-US" altLang="zh-TW" dirty="0" smtClean="0"/>
              <a:t>Until it cannot find any outgoing edges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4500562" y="2000240"/>
            <a:ext cx="4429156" cy="3655480"/>
            <a:chOff x="4500562" y="2000240"/>
            <a:chExt cx="4429156" cy="3655480"/>
          </a:xfrm>
        </p:grpSpPr>
        <p:sp>
          <p:nvSpPr>
            <p:cNvPr id="5" name="橢圓 4"/>
            <p:cNvSpPr/>
            <p:nvPr/>
          </p:nvSpPr>
          <p:spPr>
            <a:xfrm>
              <a:off x="4500562" y="4321975"/>
              <a:ext cx="1571636" cy="918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Sleeping </a:t>
              </a:r>
              <a:endParaRPr lang="zh-TW" altLang="en-US" dirty="0"/>
            </a:p>
          </p:txBody>
        </p:sp>
        <p:sp>
          <p:nvSpPr>
            <p:cNvPr id="6" name="橢圓 5"/>
            <p:cNvSpPr/>
            <p:nvPr/>
          </p:nvSpPr>
          <p:spPr>
            <a:xfrm>
              <a:off x="6005523" y="3357562"/>
              <a:ext cx="1152533" cy="918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Find</a:t>
              </a:r>
              <a:endParaRPr lang="zh-TW" altLang="en-US" dirty="0"/>
            </a:p>
          </p:txBody>
        </p:sp>
        <p:sp>
          <p:nvSpPr>
            <p:cNvPr id="7" name="橢圓 6"/>
            <p:cNvSpPr/>
            <p:nvPr/>
          </p:nvSpPr>
          <p:spPr>
            <a:xfrm>
              <a:off x="7715272" y="4572008"/>
              <a:ext cx="1152533" cy="918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Found</a:t>
              </a:r>
              <a:endParaRPr lang="zh-TW" altLang="en-US" dirty="0"/>
            </a:p>
          </p:txBody>
        </p:sp>
        <p:cxnSp>
          <p:nvCxnSpPr>
            <p:cNvPr id="8" name="圖案 7"/>
            <p:cNvCxnSpPr>
              <a:stCxn id="5" idx="4"/>
              <a:endCxn id="7" idx="4"/>
            </p:cNvCxnSpPr>
            <p:nvPr/>
          </p:nvCxnSpPr>
          <p:spPr>
            <a:xfrm rot="16200000" flipH="1">
              <a:off x="6663943" y="3862900"/>
              <a:ext cx="250033" cy="3005159"/>
            </a:xfrm>
            <a:prstGeom prst="curvedConnector3">
              <a:avLst>
                <a:gd name="adj1" fmla="val 191428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圖案 8"/>
            <p:cNvCxnSpPr>
              <a:stCxn id="6" idx="6"/>
              <a:endCxn id="7" idx="0"/>
            </p:cNvCxnSpPr>
            <p:nvPr/>
          </p:nvCxnSpPr>
          <p:spPr>
            <a:xfrm>
              <a:off x="7158056" y="3816807"/>
              <a:ext cx="1133483" cy="755201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圖案 9"/>
            <p:cNvCxnSpPr>
              <a:stCxn id="7" idx="2"/>
              <a:endCxn id="6" idx="4"/>
            </p:cNvCxnSpPr>
            <p:nvPr/>
          </p:nvCxnSpPr>
          <p:spPr>
            <a:xfrm rot="10800000">
              <a:off x="6581790" y="4276051"/>
              <a:ext cx="1133482" cy="755202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橢圓 10"/>
            <p:cNvSpPr/>
            <p:nvPr/>
          </p:nvSpPr>
          <p:spPr>
            <a:xfrm>
              <a:off x="7572396" y="2000240"/>
              <a:ext cx="1143008" cy="8572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End</a:t>
              </a:r>
              <a:endParaRPr lang="zh-TW" altLang="en-US" dirty="0"/>
            </a:p>
          </p:txBody>
        </p:sp>
        <p:cxnSp>
          <p:nvCxnSpPr>
            <p:cNvPr id="12" name="圖案 11"/>
            <p:cNvCxnSpPr>
              <a:stCxn id="6" idx="7"/>
              <a:endCxn id="11" idx="2"/>
            </p:cNvCxnSpPr>
            <p:nvPr/>
          </p:nvCxnSpPr>
          <p:spPr>
            <a:xfrm rot="5400000" flipH="1" flipV="1">
              <a:off x="6749231" y="2668908"/>
              <a:ext cx="1063204" cy="583125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6357950" y="4500570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Initiate</a:t>
              </a:r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143768" y="3429000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Test, Reject or Accept, Connect</a:t>
              </a:r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286512" y="2357430"/>
              <a:ext cx="17859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No minimal edge can be found</a:t>
              </a:r>
              <a:endParaRPr lang="zh-TW" altLang="en-US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000760" y="5286388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Awakes</a:t>
              </a:r>
              <a:endParaRPr lang="zh-TW" altLang="en-US" dirty="0"/>
            </a:p>
          </p:txBody>
        </p:sp>
      </p:grp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41"/>
          <p:cNvGrpSpPr>
            <a:grpSpLocks noChangeAspect="1"/>
          </p:cNvGrpSpPr>
          <p:nvPr/>
        </p:nvGrpSpPr>
        <p:grpSpPr>
          <a:xfrm>
            <a:off x="500035" y="500042"/>
            <a:ext cx="3477273" cy="2700000"/>
            <a:chOff x="142844" y="1714488"/>
            <a:chExt cx="4318000" cy="3352800"/>
          </a:xfrm>
        </p:grpSpPr>
        <p:sp>
          <p:nvSpPr>
            <p:cNvPr id="14" name="Freeform 55"/>
            <p:cNvSpPr>
              <a:spLocks/>
            </p:cNvSpPr>
            <p:nvPr/>
          </p:nvSpPr>
          <p:spPr bwMode="auto">
            <a:xfrm>
              <a:off x="1260444" y="2184388"/>
              <a:ext cx="3200400" cy="2882900"/>
            </a:xfrm>
            <a:custGeom>
              <a:avLst/>
              <a:gdLst/>
              <a:ahLst/>
              <a:cxnLst>
                <a:cxn ang="0">
                  <a:pos x="304" y="208"/>
                </a:cxn>
                <a:cxn ang="0">
                  <a:pos x="544" y="64"/>
                </a:cxn>
                <a:cxn ang="0">
                  <a:pos x="1072" y="400"/>
                </a:cxn>
                <a:cxn ang="0">
                  <a:pos x="1408" y="160"/>
                </a:cxn>
                <a:cxn ang="0">
                  <a:pos x="1888" y="1168"/>
                </a:cxn>
                <a:cxn ang="0">
                  <a:pos x="640" y="1792"/>
                </a:cxn>
                <a:cxn ang="0">
                  <a:pos x="64" y="1312"/>
                </a:cxn>
                <a:cxn ang="0">
                  <a:pos x="304" y="208"/>
                </a:cxn>
              </a:cxnLst>
              <a:rect l="0" t="0" r="r" b="b"/>
              <a:pathLst>
                <a:path w="2016" h="1816">
                  <a:moveTo>
                    <a:pt x="304" y="208"/>
                  </a:moveTo>
                  <a:cubicBezTo>
                    <a:pt x="384" y="0"/>
                    <a:pt x="416" y="32"/>
                    <a:pt x="544" y="64"/>
                  </a:cubicBezTo>
                  <a:cubicBezTo>
                    <a:pt x="672" y="96"/>
                    <a:pt x="928" y="384"/>
                    <a:pt x="1072" y="400"/>
                  </a:cubicBezTo>
                  <a:cubicBezTo>
                    <a:pt x="1216" y="416"/>
                    <a:pt x="1272" y="32"/>
                    <a:pt x="1408" y="160"/>
                  </a:cubicBezTo>
                  <a:cubicBezTo>
                    <a:pt x="1544" y="288"/>
                    <a:pt x="2016" y="896"/>
                    <a:pt x="1888" y="1168"/>
                  </a:cubicBezTo>
                  <a:cubicBezTo>
                    <a:pt x="1760" y="1440"/>
                    <a:pt x="944" y="1768"/>
                    <a:pt x="640" y="1792"/>
                  </a:cubicBezTo>
                  <a:cubicBezTo>
                    <a:pt x="336" y="1816"/>
                    <a:pt x="128" y="1576"/>
                    <a:pt x="64" y="1312"/>
                  </a:cubicBezTo>
                  <a:cubicBezTo>
                    <a:pt x="0" y="1048"/>
                    <a:pt x="224" y="416"/>
                    <a:pt x="304" y="208"/>
                  </a:cubicBezTo>
                  <a:close/>
                </a:path>
              </a:pathLst>
            </a:custGeom>
            <a:solidFill>
              <a:srgbClr val="FF9900">
                <a:alpha val="25000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Rectangle 41"/>
            <p:cNvSpPr>
              <a:spLocks noChangeArrowheads="1"/>
            </p:cNvSpPr>
            <p:nvPr/>
          </p:nvSpPr>
          <p:spPr bwMode="auto">
            <a:xfrm>
              <a:off x="142844" y="4571988"/>
              <a:ext cx="1066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i="1"/>
                <a:t>core</a:t>
              </a:r>
              <a:endParaRPr lang="en-US" altLang="zh-TW" sz="2400" i="1"/>
            </a:p>
          </p:txBody>
        </p:sp>
        <p:grpSp>
          <p:nvGrpSpPr>
            <p:cNvPr id="3" name="Group 56"/>
            <p:cNvGrpSpPr>
              <a:grpSpLocks/>
            </p:cNvGrpSpPr>
            <p:nvPr/>
          </p:nvGrpSpPr>
          <p:grpSpPr bwMode="auto">
            <a:xfrm>
              <a:off x="1552550" y="1714488"/>
              <a:ext cx="2311401" cy="3149600"/>
              <a:chOff x="3624" y="2136"/>
              <a:chExt cx="1456" cy="1984"/>
            </a:xfrm>
          </p:grpSpPr>
          <p:sp>
            <p:nvSpPr>
              <p:cNvPr id="16" name="Oval 57"/>
              <p:cNvSpPr>
                <a:spLocks noChangeArrowheads="1"/>
              </p:cNvSpPr>
              <p:nvPr/>
            </p:nvSpPr>
            <p:spPr bwMode="auto">
              <a:xfrm>
                <a:off x="4156" y="3024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Oval 58"/>
              <p:cNvSpPr>
                <a:spLocks noChangeArrowheads="1"/>
              </p:cNvSpPr>
              <p:nvPr/>
            </p:nvSpPr>
            <p:spPr bwMode="auto">
              <a:xfrm>
                <a:off x="4396" y="2256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Oval 59"/>
              <p:cNvSpPr>
                <a:spLocks noChangeArrowheads="1"/>
              </p:cNvSpPr>
              <p:nvPr/>
            </p:nvSpPr>
            <p:spPr bwMode="auto">
              <a:xfrm>
                <a:off x="4636" y="3408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" name="Oval 60"/>
              <p:cNvSpPr>
                <a:spLocks noChangeArrowheads="1"/>
              </p:cNvSpPr>
              <p:nvPr/>
            </p:nvSpPr>
            <p:spPr bwMode="auto">
              <a:xfrm>
                <a:off x="4684" y="2928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" name="Oval 61"/>
              <p:cNvSpPr>
                <a:spLocks noChangeArrowheads="1"/>
              </p:cNvSpPr>
              <p:nvPr/>
            </p:nvSpPr>
            <p:spPr bwMode="auto">
              <a:xfrm>
                <a:off x="4012" y="3744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" name="Oval 62"/>
              <p:cNvSpPr>
                <a:spLocks noChangeArrowheads="1"/>
              </p:cNvSpPr>
              <p:nvPr/>
            </p:nvSpPr>
            <p:spPr bwMode="auto">
              <a:xfrm>
                <a:off x="3820" y="2736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" name="Oval 63"/>
              <p:cNvSpPr>
                <a:spLocks noChangeArrowheads="1"/>
              </p:cNvSpPr>
              <p:nvPr/>
            </p:nvSpPr>
            <p:spPr bwMode="auto">
              <a:xfrm>
                <a:off x="3724" y="3360"/>
                <a:ext cx="192" cy="192"/>
              </a:xfrm>
              <a:prstGeom prst="ellipse">
                <a:avLst/>
              </a:prstGeom>
              <a:solidFill>
                <a:srgbClr val="39858B">
                  <a:alpha val="60001"/>
                </a:srgbClr>
              </a:solidFill>
              <a:ln w="9525">
                <a:solidFill>
                  <a:srgbClr val="39858B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cxnSp>
            <p:nvCxnSpPr>
              <p:cNvPr id="23" name="AutoShape 64"/>
              <p:cNvCxnSpPr>
                <a:cxnSpLocks noChangeShapeType="1"/>
                <a:stCxn id="21" idx="7"/>
                <a:endCxn id="17" idx="3"/>
              </p:cNvCxnSpPr>
              <p:nvPr/>
            </p:nvCxnSpPr>
            <p:spPr bwMode="auto">
              <a:xfrm flipV="1">
                <a:off x="3984" y="2420"/>
                <a:ext cx="440" cy="3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4" name="AutoShape 65"/>
              <p:cNvCxnSpPr>
                <a:cxnSpLocks noChangeShapeType="1"/>
                <a:stCxn id="16" idx="6"/>
                <a:endCxn id="19" idx="2"/>
              </p:cNvCxnSpPr>
              <p:nvPr/>
            </p:nvCxnSpPr>
            <p:spPr bwMode="auto">
              <a:xfrm flipV="1">
                <a:off x="4348" y="3024"/>
                <a:ext cx="336" cy="96"/>
              </a:xfrm>
              <a:prstGeom prst="straightConnector1">
                <a:avLst/>
              </a:prstGeom>
              <a:noFill/>
              <a:ln w="38100">
                <a:solidFill>
                  <a:srgbClr val="FF6600"/>
                </a:solidFill>
                <a:round/>
                <a:headEnd type="arrow" w="med" len="med"/>
                <a:tailEnd type="arrow" w="med" len="med"/>
              </a:ln>
              <a:effectLst/>
            </p:spPr>
          </p:cxnSp>
          <p:cxnSp>
            <p:nvCxnSpPr>
              <p:cNvPr id="25" name="AutoShape 66"/>
              <p:cNvCxnSpPr>
                <a:cxnSpLocks noChangeShapeType="1"/>
                <a:stCxn id="19" idx="0"/>
                <a:endCxn id="17" idx="5"/>
              </p:cNvCxnSpPr>
              <p:nvPr/>
            </p:nvCxnSpPr>
            <p:spPr bwMode="auto">
              <a:xfrm flipH="1" flipV="1">
                <a:off x="4560" y="2420"/>
                <a:ext cx="220" cy="50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6" name="AutoShape 67"/>
              <p:cNvCxnSpPr>
                <a:cxnSpLocks noChangeShapeType="1"/>
                <a:stCxn id="16" idx="3"/>
                <a:endCxn id="22" idx="7"/>
              </p:cNvCxnSpPr>
              <p:nvPr/>
            </p:nvCxnSpPr>
            <p:spPr bwMode="auto">
              <a:xfrm flipH="1">
                <a:off x="3888" y="3188"/>
                <a:ext cx="296" cy="200"/>
              </a:xfrm>
              <a:prstGeom prst="straightConnector1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7" name="AutoShape 68"/>
              <p:cNvCxnSpPr>
                <a:cxnSpLocks noChangeShapeType="1"/>
                <a:stCxn id="16" idx="5"/>
                <a:endCxn id="18" idx="1"/>
              </p:cNvCxnSpPr>
              <p:nvPr/>
            </p:nvCxnSpPr>
            <p:spPr bwMode="auto">
              <a:xfrm>
                <a:off x="4320" y="3188"/>
                <a:ext cx="344" cy="24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8" name="AutoShape 69"/>
              <p:cNvCxnSpPr>
                <a:cxnSpLocks noChangeShapeType="1"/>
                <a:stCxn id="18" idx="0"/>
                <a:endCxn id="19" idx="4"/>
              </p:cNvCxnSpPr>
              <p:nvPr/>
            </p:nvCxnSpPr>
            <p:spPr bwMode="auto">
              <a:xfrm flipV="1">
                <a:off x="4732" y="3120"/>
                <a:ext cx="48" cy="288"/>
              </a:xfrm>
              <a:prstGeom prst="straightConnector1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9" name="AutoShape 70"/>
              <p:cNvCxnSpPr>
                <a:cxnSpLocks noChangeShapeType="1"/>
                <a:stCxn id="18" idx="3"/>
                <a:endCxn id="20" idx="7"/>
              </p:cNvCxnSpPr>
              <p:nvPr/>
            </p:nvCxnSpPr>
            <p:spPr bwMode="auto">
              <a:xfrm flipH="1">
                <a:off x="4176" y="3572"/>
                <a:ext cx="488" cy="200"/>
              </a:xfrm>
              <a:prstGeom prst="straightConnector1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0" name="AutoShape 71"/>
              <p:cNvCxnSpPr>
                <a:cxnSpLocks noChangeShapeType="1"/>
                <a:stCxn id="22" idx="0"/>
                <a:endCxn id="21" idx="4"/>
              </p:cNvCxnSpPr>
              <p:nvPr/>
            </p:nvCxnSpPr>
            <p:spPr bwMode="auto">
              <a:xfrm flipV="1">
                <a:off x="3820" y="2928"/>
                <a:ext cx="96" cy="432"/>
              </a:xfrm>
              <a:prstGeom prst="straightConnector1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31" name="Rectangle 72"/>
              <p:cNvSpPr>
                <a:spLocks noChangeArrowheads="1"/>
              </p:cNvSpPr>
              <p:nvPr/>
            </p:nvSpPr>
            <p:spPr bwMode="auto">
              <a:xfrm>
                <a:off x="3724" y="3024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4</a:t>
                </a:r>
                <a:endParaRPr lang="en-US" altLang="zh-TW" sz="1600" b="1"/>
              </a:p>
            </p:txBody>
          </p:sp>
          <p:sp>
            <p:nvSpPr>
              <p:cNvPr id="32" name="Rectangle 73"/>
              <p:cNvSpPr>
                <a:spLocks noChangeArrowheads="1"/>
              </p:cNvSpPr>
              <p:nvPr/>
            </p:nvSpPr>
            <p:spPr bwMode="auto">
              <a:xfrm>
                <a:off x="4675" y="2505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3</a:t>
                </a:r>
                <a:endParaRPr lang="en-US" altLang="zh-TW" sz="1600" b="1"/>
              </a:p>
            </p:txBody>
          </p:sp>
          <p:sp>
            <p:nvSpPr>
              <p:cNvPr id="33" name="Rectangle 74"/>
              <p:cNvSpPr>
                <a:spLocks noChangeArrowheads="1"/>
              </p:cNvSpPr>
              <p:nvPr/>
            </p:nvSpPr>
            <p:spPr bwMode="auto">
              <a:xfrm>
                <a:off x="4444" y="2880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1</a:t>
                </a:r>
                <a:endParaRPr lang="en-US" altLang="zh-TW" sz="1600" b="1"/>
              </a:p>
            </p:txBody>
          </p:sp>
          <p:sp>
            <p:nvSpPr>
              <p:cNvPr id="34" name="Rectangle 75"/>
              <p:cNvSpPr>
                <a:spLocks noChangeArrowheads="1"/>
              </p:cNvSpPr>
              <p:nvPr/>
            </p:nvSpPr>
            <p:spPr bwMode="auto">
              <a:xfrm>
                <a:off x="4396" y="3639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7</a:t>
                </a:r>
                <a:endParaRPr lang="en-US" altLang="zh-TW" sz="1600" b="1"/>
              </a:p>
            </p:txBody>
          </p:sp>
          <p:sp>
            <p:nvSpPr>
              <p:cNvPr id="35" name="Rectangle 76"/>
              <p:cNvSpPr>
                <a:spLocks noChangeArrowheads="1"/>
              </p:cNvSpPr>
              <p:nvPr/>
            </p:nvSpPr>
            <p:spPr bwMode="auto">
              <a:xfrm>
                <a:off x="4003" y="3234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2</a:t>
                </a:r>
                <a:endParaRPr lang="en-US" altLang="zh-TW" sz="1600" b="1"/>
              </a:p>
            </p:txBody>
          </p:sp>
          <p:sp>
            <p:nvSpPr>
              <p:cNvPr id="36" name="Rectangle 77"/>
              <p:cNvSpPr>
                <a:spLocks noChangeArrowheads="1"/>
              </p:cNvSpPr>
              <p:nvPr/>
            </p:nvSpPr>
            <p:spPr bwMode="auto">
              <a:xfrm>
                <a:off x="4753" y="3159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5</a:t>
                </a:r>
                <a:endParaRPr lang="en-US" altLang="zh-TW" sz="1600" b="1"/>
              </a:p>
            </p:txBody>
          </p:sp>
          <p:sp>
            <p:nvSpPr>
              <p:cNvPr id="37" name="Rectangle 78"/>
              <p:cNvSpPr>
                <a:spLocks noChangeArrowheads="1"/>
              </p:cNvSpPr>
              <p:nvPr/>
            </p:nvSpPr>
            <p:spPr bwMode="auto">
              <a:xfrm>
                <a:off x="4396" y="3264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6</a:t>
                </a:r>
                <a:endParaRPr lang="en-US" altLang="zh-TW" sz="1600" b="1"/>
              </a:p>
            </p:txBody>
          </p:sp>
          <p:sp>
            <p:nvSpPr>
              <p:cNvPr id="38" name="Freeform 79"/>
              <p:cNvSpPr>
                <a:spLocks/>
              </p:cNvSpPr>
              <p:nvPr/>
            </p:nvSpPr>
            <p:spPr bwMode="auto">
              <a:xfrm>
                <a:off x="4261" y="2136"/>
                <a:ext cx="448" cy="472"/>
              </a:xfrm>
              <a:custGeom>
                <a:avLst/>
                <a:gdLst/>
                <a:ahLst/>
                <a:cxnLst>
                  <a:cxn ang="0">
                    <a:pos x="8" y="168"/>
                  </a:cxn>
                  <a:cxn ang="0">
                    <a:pos x="296" y="24"/>
                  </a:cxn>
                  <a:cxn ang="0">
                    <a:pos x="440" y="312"/>
                  </a:cxn>
                  <a:cxn ang="0">
                    <a:pos x="248" y="456"/>
                  </a:cxn>
                  <a:cxn ang="0">
                    <a:pos x="8" y="168"/>
                  </a:cxn>
                </a:cxnLst>
                <a:rect l="0" t="0" r="r" b="b"/>
                <a:pathLst>
                  <a:path w="448" h="472">
                    <a:moveTo>
                      <a:pt x="8" y="168"/>
                    </a:moveTo>
                    <a:cubicBezTo>
                      <a:pt x="16" y="96"/>
                      <a:pt x="224" y="0"/>
                      <a:pt x="296" y="24"/>
                    </a:cubicBezTo>
                    <a:cubicBezTo>
                      <a:pt x="368" y="48"/>
                      <a:pt x="448" y="240"/>
                      <a:pt x="440" y="312"/>
                    </a:cubicBezTo>
                    <a:cubicBezTo>
                      <a:pt x="432" y="384"/>
                      <a:pt x="320" y="472"/>
                      <a:pt x="248" y="456"/>
                    </a:cubicBezTo>
                    <a:cubicBezTo>
                      <a:pt x="176" y="440"/>
                      <a:pt x="0" y="240"/>
                      <a:pt x="8" y="168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" name="Freeform 80"/>
              <p:cNvSpPr>
                <a:spLocks/>
              </p:cNvSpPr>
              <p:nvPr/>
            </p:nvSpPr>
            <p:spPr bwMode="auto">
              <a:xfrm>
                <a:off x="3856" y="2688"/>
                <a:ext cx="1224" cy="1432"/>
              </a:xfrm>
              <a:custGeom>
                <a:avLst/>
                <a:gdLst/>
                <a:ahLst/>
                <a:cxnLst>
                  <a:cxn ang="0">
                    <a:pos x="992" y="96"/>
                  </a:cxn>
                  <a:cxn ang="0">
                    <a:pos x="752" y="240"/>
                  </a:cxn>
                  <a:cxn ang="0">
                    <a:pos x="752" y="576"/>
                  </a:cxn>
                  <a:cxn ang="0">
                    <a:pos x="560" y="816"/>
                  </a:cxn>
                  <a:cxn ang="0">
                    <a:pos x="80" y="1056"/>
                  </a:cxn>
                  <a:cxn ang="0">
                    <a:pos x="80" y="1344"/>
                  </a:cxn>
                  <a:cxn ang="0">
                    <a:pos x="464" y="1344"/>
                  </a:cxn>
                  <a:cxn ang="0">
                    <a:pos x="1136" y="816"/>
                  </a:cxn>
                  <a:cxn ang="0">
                    <a:pos x="992" y="96"/>
                  </a:cxn>
                </a:cxnLst>
                <a:rect l="0" t="0" r="r" b="b"/>
                <a:pathLst>
                  <a:path w="1224" h="1432">
                    <a:moveTo>
                      <a:pt x="992" y="96"/>
                    </a:moveTo>
                    <a:cubicBezTo>
                      <a:pt x="928" y="0"/>
                      <a:pt x="792" y="160"/>
                      <a:pt x="752" y="240"/>
                    </a:cubicBezTo>
                    <a:cubicBezTo>
                      <a:pt x="712" y="320"/>
                      <a:pt x="784" y="480"/>
                      <a:pt x="752" y="576"/>
                    </a:cubicBezTo>
                    <a:cubicBezTo>
                      <a:pt x="720" y="672"/>
                      <a:pt x="672" y="736"/>
                      <a:pt x="560" y="816"/>
                    </a:cubicBezTo>
                    <a:cubicBezTo>
                      <a:pt x="448" y="896"/>
                      <a:pt x="160" y="968"/>
                      <a:pt x="80" y="1056"/>
                    </a:cubicBezTo>
                    <a:cubicBezTo>
                      <a:pt x="0" y="1144"/>
                      <a:pt x="16" y="1296"/>
                      <a:pt x="80" y="1344"/>
                    </a:cubicBezTo>
                    <a:cubicBezTo>
                      <a:pt x="144" y="1392"/>
                      <a:pt x="288" y="1432"/>
                      <a:pt x="464" y="1344"/>
                    </a:cubicBezTo>
                    <a:cubicBezTo>
                      <a:pt x="640" y="1256"/>
                      <a:pt x="1048" y="1024"/>
                      <a:pt x="1136" y="816"/>
                    </a:cubicBezTo>
                    <a:cubicBezTo>
                      <a:pt x="1224" y="608"/>
                      <a:pt x="1056" y="192"/>
                      <a:pt x="992" y="96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" name="Freeform 81"/>
              <p:cNvSpPr>
                <a:spLocks/>
              </p:cNvSpPr>
              <p:nvPr/>
            </p:nvSpPr>
            <p:spPr bwMode="auto">
              <a:xfrm>
                <a:off x="3624" y="2600"/>
                <a:ext cx="872" cy="1088"/>
              </a:xfrm>
              <a:custGeom>
                <a:avLst/>
                <a:gdLst/>
                <a:ahLst/>
                <a:cxnLst>
                  <a:cxn ang="0">
                    <a:pos x="120" y="136"/>
                  </a:cxn>
                  <a:cxn ang="0">
                    <a:pos x="72" y="568"/>
                  </a:cxn>
                  <a:cxn ang="0">
                    <a:pos x="24" y="904"/>
                  </a:cxn>
                  <a:cxn ang="0">
                    <a:pos x="216" y="1048"/>
                  </a:cxn>
                  <a:cxn ang="0">
                    <a:pos x="744" y="664"/>
                  </a:cxn>
                  <a:cxn ang="0">
                    <a:pos x="840" y="376"/>
                  </a:cxn>
                  <a:cxn ang="0">
                    <a:pos x="552" y="328"/>
                  </a:cxn>
                  <a:cxn ang="0">
                    <a:pos x="360" y="40"/>
                  </a:cxn>
                  <a:cxn ang="0">
                    <a:pos x="120" y="136"/>
                  </a:cxn>
                </a:cxnLst>
                <a:rect l="0" t="0" r="r" b="b"/>
                <a:pathLst>
                  <a:path w="872" h="1088">
                    <a:moveTo>
                      <a:pt x="120" y="136"/>
                    </a:moveTo>
                    <a:cubicBezTo>
                      <a:pt x="72" y="224"/>
                      <a:pt x="88" y="440"/>
                      <a:pt x="72" y="568"/>
                    </a:cubicBezTo>
                    <a:cubicBezTo>
                      <a:pt x="56" y="696"/>
                      <a:pt x="0" y="824"/>
                      <a:pt x="24" y="904"/>
                    </a:cubicBezTo>
                    <a:cubicBezTo>
                      <a:pt x="48" y="984"/>
                      <a:pt x="96" y="1088"/>
                      <a:pt x="216" y="1048"/>
                    </a:cubicBezTo>
                    <a:cubicBezTo>
                      <a:pt x="336" y="1008"/>
                      <a:pt x="640" y="776"/>
                      <a:pt x="744" y="664"/>
                    </a:cubicBezTo>
                    <a:cubicBezTo>
                      <a:pt x="848" y="552"/>
                      <a:pt x="872" y="432"/>
                      <a:pt x="840" y="376"/>
                    </a:cubicBezTo>
                    <a:cubicBezTo>
                      <a:pt x="808" y="320"/>
                      <a:pt x="632" y="384"/>
                      <a:pt x="552" y="328"/>
                    </a:cubicBezTo>
                    <a:cubicBezTo>
                      <a:pt x="472" y="272"/>
                      <a:pt x="432" y="80"/>
                      <a:pt x="360" y="40"/>
                    </a:cubicBezTo>
                    <a:cubicBezTo>
                      <a:pt x="288" y="0"/>
                      <a:pt x="168" y="48"/>
                      <a:pt x="120" y="136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" name="Rectangle 82"/>
              <p:cNvSpPr>
                <a:spLocks noChangeArrowheads="1"/>
              </p:cNvSpPr>
              <p:nvPr/>
            </p:nvSpPr>
            <p:spPr bwMode="auto">
              <a:xfrm>
                <a:off x="4060" y="2439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/>
                <a:r>
                  <a:rPr lang="en-US" sz="1600" b="1"/>
                  <a:t>8</a:t>
                </a:r>
                <a:endParaRPr lang="en-US" altLang="zh-TW" sz="1600" b="1"/>
              </a:p>
            </p:txBody>
          </p:sp>
        </p:grpSp>
        <p:sp>
          <p:nvSpPr>
            <p:cNvPr id="15" name="Freeform 84"/>
            <p:cNvSpPr>
              <a:spLocks/>
            </p:cNvSpPr>
            <p:nvPr/>
          </p:nvSpPr>
          <p:spPr bwMode="auto">
            <a:xfrm>
              <a:off x="1133444" y="3276588"/>
              <a:ext cx="2019300" cy="1790700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720" y="1104"/>
                </a:cxn>
                <a:cxn ang="0">
                  <a:pos x="1200" y="816"/>
                </a:cxn>
                <a:cxn ang="0">
                  <a:pos x="1152" y="0"/>
                </a:cxn>
              </a:cxnLst>
              <a:rect l="0" t="0" r="r" b="b"/>
              <a:pathLst>
                <a:path w="1272" h="1128">
                  <a:moveTo>
                    <a:pt x="0" y="960"/>
                  </a:moveTo>
                  <a:cubicBezTo>
                    <a:pt x="260" y="1044"/>
                    <a:pt x="520" y="1128"/>
                    <a:pt x="720" y="1104"/>
                  </a:cubicBezTo>
                  <a:cubicBezTo>
                    <a:pt x="920" y="1080"/>
                    <a:pt x="1128" y="1000"/>
                    <a:pt x="1200" y="816"/>
                  </a:cubicBezTo>
                  <a:cubicBezTo>
                    <a:pt x="1272" y="632"/>
                    <a:pt x="1212" y="316"/>
                    <a:pt x="115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3" name="文字方塊 42"/>
          <p:cNvSpPr txBox="1"/>
          <p:nvPr/>
        </p:nvSpPr>
        <p:spPr>
          <a:xfrm>
            <a:off x="357158" y="71435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Initiate</a:t>
            </a:r>
          </a:p>
        </p:txBody>
      </p:sp>
      <p:grpSp>
        <p:nvGrpSpPr>
          <p:cNvPr id="4" name="群組 74"/>
          <p:cNvGrpSpPr>
            <a:grpSpLocks noChangeAspect="1"/>
          </p:cNvGrpSpPr>
          <p:nvPr/>
        </p:nvGrpSpPr>
        <p:grpSpPr>
          <a:xfrm>
            <a:off x="5500695" y="428604"/>
            <a:ext cx="2577273" cy="2700000"/>
            <a:chOff x="5461000" y="3390900"/>
            <a:chExt cx="3200400" cy="3352800"/>
          </a:xfrm>
        </p:grpSpPr>
        <p:sp>
          <p:nvSpPr>
            <p:cNvPr id="76" name="Oval 37"/>
            <p:cNvSpPr>
              <a:spLocks noChangeArrowheads="1"/>
            </p:cNvSpPr>
            <p:nvPr/>
          </p:nvSpPr>
          <p:spPr bwMode="auto">
            <a:xfrm>
              <a:off x="6597650" y="4800600"/>
              <a:ext cx="304800" cy="304800"/>
            </a:xfrm>
            <a:prstGeom prst="ellipse">
              <a:avLst/>
            </a:prstGeom>
            <a:solidFill>
              <a:srgbClr val="FF0000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" name="Oval 38"/>
            <p:cNvSpPr>
              <a:spLocks noChangeArrowheads="1"/>
            </p:cNvSpPr>
            <p:nvPr/>
          </p:nvSpPr>
          <p:spPr bwMode="auto">
            <a:xfrm>
              <a:off x="6978650" y="3581400"/>
              <a:ext cx="304800" cy="304800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8" name="Oval 39"/>
            <p:cNvSpPr>
              <a:spLocks noChangeArrowheads="1"/>
            </p:cNvSpPr>
            <p:nvPr/>
          </p:nvSpPr>
          <p:spPr bwMode="auto">
            <a:xfrm>
              <a:off x="7359650" y="5410200"/>
              <a:ext cx="304800" cy="304800"/>
            </a:xfrm>
            <a:prstGeom prst="ellipse">
              <a:avLst/>
            </a:prstGeom>
            <a:solidFill>
              <a:srgbClr val="FF9900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9" name="Oval 40"/>
            <p:cNvSpPr>
              <a:spLocks noChangeArrowheads="1"/>
            </p:cNvSpPr>
            <p:nvPr/>
          </p:nvSpPr>
          <p:spPr bwMode="auto">
            <a:xfrm>
              <a:off x="7435850" y="4648200"/>
              <a:ext cx="304800" cy="304800"/>
            </a:xfrm>
            <a:prstGeom prst="ellipse">
              <a:avLst/>
            </a:prstGeom>
            <a:solidFill>
              <a:srgbClr val="FF0000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" name="Oval 41"/>
            <p:cNvSpPr>
              <a:spLocks noChangeArrowheads="1"/>
            </p:cNvSpPr>
            <p:nvPr/>
          </p:nvSpPr>
          <p:spPr bwMode="auto">
            <a:xfrm>
              <a:off x="6369050" y="5943600"/>
              <a:ext cx="304800" cy="304800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" name="Oval 42"/>
            <p:cNvSpPr>
              <a:spLocks noChangeArrowheads="1"/>
            </p:cNvSpPr>
            <p:nvPr/>
          </p:nvSpPr>
          <p:spPr bwMode="auto">
            <a:xfrm>
              <a:off x="6064250" y="4343400"/>
              <a:ext cx="304800" cy="304800"/>
            </a:xfrm>
            <a:prstGeom prst="ellipse">
              <a:avLst/>
            </a:prstGeom>
            <a:solidFill>
              <a:srgbClr val="FF9900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" name="Oval 43"/>
            <p:cNvSpPr>
              <a:spLocks noChangeArrowheads="1"/>
            </p:cNvSpPr>
            <p:nvPr/>
          </p:nvSpPr>
          <p:spPr bwMode="auto">
            <a:xfrm>
              <a:off x="5911850" y="5334000"/>
              <a:ext cx="304800" cy="304800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83" name="AutoShape 44"/>
            <p:cNvCxnSpPr>
              <a:cxnSpLocks noChangeShapeType="1"/>
              <a:stCxn id="81" idx="7"/>
              <a:endCxn id="77" idx="3"/>
            </p:cNvCxnSpPr>
            <p:nvPr/>
          </p:nvCxnSpPr>
          <p:spPr bwMode="auto">
            <a:xfrm flipV="1">
              <a:off x="6324600" y="3841750"/>
              <a:ext cx="698500" cy="546100"/>
            </a:xfrm>
            <a:prstGeom prst="straightConnector1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arrow" w="lg" len="lg"/>
            </a:ln>
            <a:effectLst/>
          </p:spPr>
        </p:cxnSp>
        <p:cxnSp>
          <p:nvCxnSpPr>
            <p:cNvPr id="84" name="AutoShape 45"/>
            <p:cNvCxnSpPr>
              <a:cxnSpLocks noChangeShapeType="1"/>
              <a:stCxn id="76" idx="6"/>
              <a:endCxn id="79" idx="2"/>
            </p:cNvCxnSpPr>
            <p:nvPr/>
          </p:nvCxnSpPr>
          <p:spPr bwMode="auto">
            <a:xfrm flipV="1">
              <a:off x="6902450" y="48006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cxnSp>
          <p:nvCxnSpPr>
            <p:cNvPr id="85" name="AutoShape 46"/>
            <p:cNvCxnSpPr>
              <a:cxnSpLocks noChangeShapeType="1"/>
              <a:stCxn id="79" idx="0"/>
              <a:endCxn id="77" idx="5"/>
            </p:cNvCxnSpPr>
            <p:nvPr/>
          </p:nvCxnSpPr>
          <p:spPr bwMode="auto">
            <a:xfrm flipH="1" flipV="1">
              <a:off x="7239000" y="3841750"/>
              <a:ext cx="349250" cy="806450"/>
            </a:xfrm>
            <a:prstGeom prst="straightConnector1">
              <a:avLst/>
            </a:prstGeom>
            <a:noFill/>
            <a:ln w="38100">
              <a:solidFill>
                <a:srgbClr val="FF9900"/>
              </a:solidFill>
              <a:round/>
              <a:headEnd type="arrow" w="lg" len="lg"/>
              <a:tailEnd type="none" w="lg" len="lg"/>
            </a:ln>
            <a:effectLst/>
          </p:spPr>
        </p:cxnSp>
        <p:cxnSp>
          <p:nvCxnSpPr>
            <p:cNvPr id="86" name="AutoShape 47"/>
            <p:cNvCxnSpPr>
              <a:cxnSpLocks noChangeShapeType="1"/>
              <a:stCxn id="76" idx="3"/>
              <a:endCxn id="82" idx="7"/>
            </p:cNvCxnSpPr>
            <p:nvPr/>
          </p:nvCxnSpPr>
          <p:spPr bwMode="auto">
            <a:xfrm flipH="1">
              <a:off x="6172200" y="5060950"/>
              <a:ext cx="469900" cy="3175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87" name="AutoShape 48"/>
            <p:cNvCxnSpPr>
              <a:cxnSpLocks noChangeShapeType="1"/>
              <a:stCxn id="76" idx="5"/>
              <a:endCxn id="78" idx="1"/>
            </p:cNvCxnSpPr>
            <p:nvPr/>
          </p:nvCxnSpPr>
          <p:spPr bwMode="auto">
            <a:xfrm>
              <a:off x="6858000" y="5060950"/>
              <a:ext cx="546100" cy="393700"/>
            </a:xfrm>
            <a:prstGeom prst="straightConnector1">
              <a:avLst/>
            </a:prstGeom>
            <a:noFill/>
            <a:ln w="38100">
              <a:solidFill>
                <a:srgbClr val="FF9900"/>
              </a:solidFill>
              <a:round/>
              <a:headEnd type="arrow" w="lg" len="lg"/>
              <a:tailEnd type="arrow" w="lg" len="lg"/>
            </a:ln>
            <a:effectLst/>
          </p:spPr>
        </p:cxnSp>
        <p:cxnSp>
          <p:nvCxnSpPr>
            <p:cNvPr id="88" name="AutoShape 49"/>
            <p:cNvCxnSpPr>
              <a:cxnSpLocks noChangeShapeType="1"/>
              <a:stCxn id="78" idx="0"/>
              <a:endCxn id="79" idx="4"/>
            </p:cNvCxnSpPr>
            <p:nvPr/>
          </p:nvCxnSpPr>
          <p:spPr bwMode="auto">
            <a:xfrm flipV="1">
              <a:off x="7512050" y="4953000"/>
              <a:ext cx="76200" cy="4572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89" name="AutoShape 50"/>
            <p:cNvCxnSpPr>
              <a:cxnSpLocks noChangeShapeType="1"/>
              <a:stCxn id="78" idx="3"/>
              <a:endCxn id="80" idx="7"/>
            </p:cNvCxnSpPr>
            <p:nvPr/>
          </p:nvCxnSpPr>
          <p:spPr bwMode="auto">
            <a:xfrm flipH="1">
              <a:off x="6629400" y="5670550"/>
              <a:ext cx="774700" cy="3175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90" name="AutoShape 51"/>
            <p:cNvCxnSpPr>
              <a:cxnSpLocks noChangeShapeType="1"/>
              <a:stCxn id="82" idx="0"/>
              <a:endCxn id="81" idx="4"/>
            </p:cNvCxnSpPr>
            <p:nvPr/>
          </p:nvCxnSpPr>
          <p:spPr bwMode="auto">
            <a:xfrm flipV="1">
              <a:off x="6064250" y="4648200"/>
              <a:ext cx="152400" cy="6858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91" name="Rectangle 52"/>
            <p:cNvSpPr>
              <a:spLocks noChangeArrowheads="1"/>
            </p:cNvSpPr>
            <p:nvPr/>
          </p:nvSpPr>
          <p:spPr bwMode="auto">
            <a:xfrm>
              <a:off x="5911850" y="4800600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4</a:t>
              </a:r>
              <a:endParaRPr lang="en-US" altLang="zh-TW" sz="1600" b="1"/>
            </a:p>
          </p:txBody>
        </p:sp>
        <p:sp>
          <p:nvSpPr>
            <p:cNvPr id="92" name="Rectangle 53"/>
            <p:cNvSpPr>
              <a:spLocks noChangeArrowheads="1"/>
            </p:cNvSpPr>
            <p:nvPr/>
          </p:nvSpPr>
          <p:spPr bwMode="auto">
            <a:xfrm>
              <a:off x="7421563" y="3976688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3</a:t>
              </a:r>
              <a:endParaRPr lang="en-US" altLang="zh-TW" sz="1600" b="1"/>
            </a:p>
          </p:txBody>
        </p:sp>
        <p:sp>
          <p:nvSpPr>
            <p:cNvPr id="93" name="Rectangle 54"/>
            <p:cNvSpPr>
              <a:spLocks noChangeArrowheads="1"/>
            </p:cNvSpPr>
            <p:nvPr/>
          </p:nvSpPr>
          <p:spPr bwMode="auto">
            <a:xfrm>
              <a:off x="7054850" y="4572000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1</a:t>
              </a:r>
              <a:endParaRPr lang="en-US" altLang="zh-TW" sz="1600" b="1"/>
            </a:p>
          </p:txBody>
        </p:sp>
        <p:sp>
          <p:nvSpPr>
            <p:cNvPr id="94" name="Rectangle 55"/>
            <p:cNvSpPr>
              <a:spLocks noChangeArrowheads="1"/>
            </p:cNvSpPr>
            <p:nvPr/>
          </p:nvSpPr>
          <p:spPr bwMode="auto">
            <a:xfrm>
              <a:off x="6978650" y="5776913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7</a:t>
              </a:r>
              <a:endParaRPr lang="en-US" altLang="zh-TW" sz="1600" b="1"/>
            </a:p>
          </p:txBody>
        </p:sp>
        <p:sp>
          <p:nvSpPr>
            <p:cNvPr id="95" name="Rectangle 56"/>
            <p:cNvSpPr>
              <a:spLocks noChangeArrowheads="1"/>
            </p:cNvSpPr>
            <p:nvPr/>
          </p:nvSpPr>
          <p:spPr bwMode="auto">
            <a:xfrm>
              <a:off x="6354763" y="5133975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2</a:t>
              </a:r>
              <a:endParaRPr lang="en-US" altLang="zh-TW" sz="1600" b="1"/>
            </a:p>
          </p:txBody>
        </p:sp>
        <p:sp>
          <p:nvSpPr>
            <p:cNvPr id="96" name="Rectangle 57"/>
            <p:cNvSpPr>
              <a:spLocks noChangeArrowheads="1"/>
            </p:cNvSpPr>
            <p:nvPr/>
          </p:nvSpPr>
          <p:spPr bwMode="auto">
            <a:xfrm>
              <a:off x="7545388" y="5014913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5</a:t>
              </a:r>
              <a:endParaRPr lang="en-US" altLang="zh-TW" sz="1600" b="1"/>
            </a:p>
          </p:txBody>
        </p:sp>
        <p:sp>
          <p:nvSpPr>
            <p:cNvPr id="97" name="Rectangle 58"/>
            <p:cNvSpPr>
              <a:spLocks noChangeArrowheads="1"/>
            </p:cNvSpPr>
            <p:nvPr/>
          </p:nvSpPr>
          <p:spPr bwMode="auto">
            <a:xfrm>
              <a:off x="6978650" y="5181600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6</a:t>
              </a:r>
              <a:endParaRPr lang="en-US" altLang="zh-TW" sz="1600" b="1"/>
            </a:p>
          </p:txBody>
        </p:sp>
        <p:sp>
          <p:nvSpPr>
            <p:cNvPr id="98" name="Freeform 59"/>
            <p:cNvSpPr>
              <a:spLocks/>
            </p:cNvSpPr>
            <p:nvPr/>
          </p:nvSpPr>
          <p:spPr bwMode="auto">
            <a:xfrm>
              <a:off x="6764338" y="3390900"/>
              <a:ext cx="711200" cy="749300"/>
            </a:xfrm>
            <a:custGeom>
              <a:avLst/>
              <a:gdLst/>
              <a:ahLst/>
              <a:cxnLst>
                <a:cxn ang="0">
                  <a:pos x="8" y="168"/>
                </a:cxn>
                <a:cxn ang="0">
                  <a:pos x="296" y="24"/>
                </a:cxn>
                <a:cxn ang="0">
                  <a:pos x="440" y="312"/>
                </a:cxn>
                <a:cxn ang="0">
                  <a:pos x="248" y="456"/>
                </a:cxn>
                <a:cxn ang="0">
                  <a:pos x="8" y="168"/>
                </a:cxn>
              </a:cxnLst>
              <a:rect l="0" t="0" r="r" b="b"/>
              <a:pathLst>
                <a:path w="448" h="472">
                  <a:moveTo>
                    <a:pt x="8" y="168"/>
                  </a:moveTo>
                  <a:cubicBezTo>
                    <a:pt x="16" y="96"/>
                    <a:pt x="224" y="0"/>
                    <a:pt x="296" y="24"/>
                  </a:cubicBezTo>
                  <a:cubicBezTo>
                    <a:pt x="368" y="48"/>
                    <a:pt x="448" y="240"/>
                    <a:pt x="440" y="312"/>
                  </a:cubicBezTo>
                  <a:cubicBezTo>
                    <a:pt x="432" y="384"/>
                    <a:pt x="320" y="472"/>
                    <a:pt x="248" y="456"/>
                  </a:cubicBezTo>
                  <a:cubicBezTo>
                    <a:pt x="176" y="440"/>
                    <a:pt x="0" y="240"/>
                    <a:pt x="8" y="168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9" name="Rectangle 60"/>
            <p:cNvSpPr>
              <a:spLocks noChangeArrowheads="1"/>
            </p:cNvSpPr>
            <p:nvPr/>
          </p:nvSpPr>
          <p:spPr bwMode="auto">
            <a:xfrm>
              <a:off x="6445250" y="3871913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8</a:t>
              </a:r>
              <a:endParaRPr lang="en-US" altLang="zh-TW" sz="1600" b="1"/>
            </a:p>
          </p:txBody>
        </p:sp>
        <p:sp>
          <p:nvSpPr>
            <p:cNvPr id="100" name="Freeform 36"/>
            <p:cNvSpPr>
              <a:spLocks/>
            </p:cNvSpPr>
            <p:nvPr/>
          </p:nvSpPr>
          <p:spPr bwMode="auto">
            <a:xfrm>
              <a:off x="5461000" y="3860800"/>
              <a:ext cx="3200400" cy="2882900"/>
            </a:xfrm>
            <a:custGeom>
              <a:avLst/>
              <a:gdLst/>
              <a:ahLst/>
              <a:cxnLst>
                <a:cxn ang="0">
                  <a:pos x="304" y="208"/>
                </a:cxn>
                <a:cxn ang="0">
                  <a:pos x="544" y="64"/>
                </a:cxn>
                <a:cxn ang="0">
                  <a:pos x="1072" y="400"/>
                </a:cxn>
                <a:cxn ang="0">
                  <a:pos x="1408" y="160"/>
                </a:cxn>
                <a:cxn ang="0">
                  <a:pos x="1888" y="1168"/>
                </a:cxn>
                <a:cxn ang="0">
                  <a:pos x="640" y="1792"/>
                </a:cxn>
                <a:cxn ang="0">
                  <a:pos x="64" y="1312"/>
                </a:cxn>
                <a:cxn ang="0">
                  <a:pos x="304" y="208"/>
                </a:cxn>
              </a:cxnLst>
              <a:rect l="0" t="0" r="r" b="b"/>
              <a:pathLst>
                <a:path w="2016" h="1816">
                  <a:moveTo>
                    <a:pt x="304" y="208"/>
                  </a:moveTo>
                  <a:cubicBezTo>
                    <a:pt x="384" y="0"/>
                    <a:pt x="416" y="32"/>
                    <a:pt x="544" y="64"/>
                  </a:cubicBezTo>
                  <a:cubicBezTo>
                    <a:pt x="672" y="96"/>
                    <a:pt x="928" y="384"/>
                    <a:pt x="1072" y="400"/>
                  </a:cubicBezTo>
                  <a:cubicBezTo>
                    <a:pt x="1216" y="416"/>
                    <a:pt x="1272" y="32"/>
                    <a:pt x="1408" y="160"/>
                  </a:cubicBezTo>
                  <a:cubicBezTo>
                    <a:pt x="1544" y="288"/>
                    <a:pt x="2016" y="896"/>
                    <a:pt x="1888" y="1168"/>
                  </a:cubicBezTo>
                  <a:cubicBezTo>
                    <a:pt x="1760" y="1440"/>
                    <a:pt x="944" y="1768"/>
                    <a:pt x="640" y="1792"/>
                  </a:cubicBezTo>
                  <a:cubicBezTo>
                    <a:pt x="336" y="1816"/>
                    <a:pt x="128" y="1576"/>
                    <a:pt x="64" y="1312"/>
                  </a:cubicBezTo>
                  <a:cubicBezTo>
                    <a:pt x="0" y="1048"/>
                    <a:pt x="224" y="416"/>
                    <a:pt x="304" y="20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1" name="文字方塊 100"/>
          <p:cNvSpPr txBox="1"/>
          <p:nvPr/>
        </p:nvSpPr>
        <p:spPr>
          <a:xfrm>
            <a:off x="4214810" y="71435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Test  (Asynchronously)</a:t>
            </a:r>
            <a:endParaRPr lang="zh-TW" altLang="en-US" dirty="0"/>
          </a:p>
        </p:txBody>
      </p:sp>
      <p:grpSp>
        <p:nvGrpSpPr>
          <p:cNvPr id="6" name="群組 102"/>
          <p:cNvGrpSpPr>
            <a:grpSpLocks noChangeAspect="1"/>
          </p:cNvGrpSpPr>
          <p:nvPr/>
        </p:nvGrpSpPr>
        <p:grpSpPr>
          <a:xfrm>
            <a:off x="1071538" y="3714752"/>
            <a:ext cx="2577273" cy="2700000"/>
            <a:chOff x="5461000" y="3390900"/>
            <a:chExt cx="3200400" cy="3352800"/>
          </a:xfrm>
        </p:grpSpPr>
        <p:sp>
          <p:nvSpPr>
            <p:cNvPr id="104" name="Oval 8"/>
            <p:cNvSpPr>
              <a:spLocks noChangeArrowheads="1"/>
            </p:cNvSpPr>
            <p:nvPr/>
          </p:nvSpPr>
          <p:spPr bwMode="auto">
            <a:xfrm>
              <a:off x="6597650" y="4800600"/>
              <a:ext cx="304800" cy="304800"/>
            </a:xfrm>
            <a:prstGeom prst="ellipse">
              <a:avLst/>
            </a:prstGeom>
            <a:solidFill>
              <a:srgbClr val="FF0000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" name="Oval 9"/>
            <p:cNvSpPr>
              <a:spLocks noChangeArrowheads="1"/>
            </p:cNvSpPr>
            <p:nvPr/>
          </p:nvSpPr>
          <p:spPr bwMode="auto">
            <a:xfrm>
              <a:off x="6978650" y="3581400"/>
              <a:ext cx="304800" cy="304800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" name="Oval 10"/>
            <p:cNvSpPr>
              <a:spLocks noChangeArrowheads="1"/>
            </p:cNvSpPr>
            <p:nvPr/>
          </p:nvSpPr>
          <p:spPr bwMode="auto">
            <a:xfrm>
              <a:off x="7359650" y="5410200"/>
              <a:ext cx="304800" cy="304800"/>
            </a:xfrm>
            <a:prstGeom prst="ellipse">
              <a:avLst/>
            </a:prstGeom>
            <a:solidFill>
              <a:srgbClr val="FF9900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7" name="Oval 11"/>
            <p:cNvSpPr>
              <a:spLocks noChangeArrowheads="1"/>
            </p:cNvSpPr>
            <p:nvPr/>
          </p:nvSpPr>
          <p:spPr bwMode="auto">
            <a:xfrm>
              <a:off x="7435850" y="4648200"/>
              <a:ext cx="304800" cy="304800"/>
            </a:xfrm>
            <a:prstGeom prst="ellipse">
              <a:avLst/>
            </a:prstGeom>
            <a:solidFill>
              <a:srgbClr val="FF0000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" name="Oval 12"/>
            <p:cNvSpPr>
              <a:spLocks noChangeArrowheads="1"/>
            </p:cNvSpPr>
            <p:nvPr/>
          </p:nvSpPr>
          <p:spPr bwMode="auto">
            <a:xfrm>
              <a:off x="6369050" y="5943600"/>
              <a:ext cx="304800" cy="304800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" name="Oval 13"/>
            <p:cNvSpPr>
              <a:spLocks noChangeArrowheads="1"/>
            </p:cNvSpPr>
            <p:nvPr/>
          </p:nvSpPr>
          <p:spPr bwMode="auto">
            <a:xfrm>
              <a:off x="6064250" y="4343400"/>
              <a:ext cx="304800" cy="304800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0" name="Oval 14"/>
            <p:cNvSpPr>
              <a:spLocks noChangeArrowheads="1"/>
            </p:cNvSpPr>
            <p:nvPr/>
          </p:nvSpPr>
          <p:spPr bwMode="auto">
            <a:xfrm>
              <a:off x="5911850" y="5334000"/>
              <a:ext cx="304800" cy="304800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111" name="AutoShape 15"/>
            <p:cNvCxnSpPr>
              <a:cxnSpLocks noChangeShapeType="1"/>
              <a:stCxn id="109" idx="7"/>
              <a:endCxn id="105" idx="3"/>
            </p:cNvCxnSpPr>
            <p:nvPr/>
          </p:nvCxnSpPr>
          <p:spPr bwMode="auto">
            <a:xfrm flipV="1">
              <a:off x="6324600" y="3841750"/>
              <a:ext cx="698500" cy="546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112" name="AutoShape 16"/>
            <p:cNvCxnSpPr>
              <a:cxnSpLocks noChangeShapeType="1"/>
              <a:stCxn id="104" idx="6"/>
              <a:endCxn id="107" idx="2"/>
            </p:cNvCxnSpPr>
            <p:nvPr/>
          </p:nvCxnSpPr>
          <p:spPr bwMode="auto">
            <a:xfrm flipV="1">
              <a:off x="6902450" y="48006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cxnSp>
          <p:nvCxnSpPr>
            <p:cNvPr id="113" name="AutoShape 17"/>
            <p:cNvCxnSpPr>
              <a:cxnSpLocks noChangeShapeType="1"/>
              <a:stCxn id="107" idx="0"/>
              <a:endCxn id="105" idx="5"/>
            </p:cNvCxnSpPr>
            <p:nvPr/>
          </p:nvCxnSpPr>
          <p:spPr bwMode="auto">
            <a:xfrm flipH="1" flipV="1">
              <a:off x="7239000" y="3841750"/>
              <a:ext cx="349250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4" name="AutoShape 18"/>
            <p:cNvCxnSpPr>
              <a:cxnSpLocks noChangeShapeType="1"/>
              <a:stCxn id="104" idx="3"/>
              <a:endCxn id="110" idx="7"/>
            </p:cNvCxnSpPr>
            <p:nvPr/>
          </p:nvCxnSpPr>
          <p:spPr bwMode="auto">
            <a:xfrm flipH="1">
              <a:off x="6172200" y="5060950"/>
              <a:ext cx="469900" cy="3175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115" name="AutoShape 19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6858000" y="5060950"/>
              <a:ext cx="546100" cy="393700"/>
            </a:xfrm>
            <a:prstGeom prst="straightConnector1">
              <a:avLst/>
            </a:prstGeom>
            <a:noFill/>
            <a:ln w="38100">
              <a:solidFill>
                <a:srgbClr val="FF9900"/>
              </a:solidFill>
              <a:round/>
              <a:headEnd type="arrow" w="lg" len="lg"/>
              <a:tailEnd type="arrow" w="lg" len="lg"/>
            </a:ln>
            <a:effectLst/>
          </p:spPr>
        </p:cxnSp>
        <p:cxnSp>
          <p:nvCxnSpPr>
            <p:cNvPr id="116" name="AutoShape 20"/>
            <p:cNvCxnSpPr>
              <a:cxnSpLocks noChangeShapeType="1"/>
              <a:stCxn id="106" idx="0"/>
              <a:endCxn id="107" idx="4"/>
            </p:cNvCxnSpPr>
            <p:nvPr/>
          </p:nvCxnSpPr>
          <p:spPr bwMode="auto">
            <a:xfrm flipV="1">
              <a:off x="7512050" y="4953000"/>
              <a:ext cx="76200" cy="4572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17" name="AutoShape 21"/>
            <p:cNvCxnSpPr>
              <a:cxnSpLocks noChangeShapeType="1"/>
              <a:stCxn id="106" idx="3"/>
              <a:endCxn id="108" idx="7"/>
            </p:cNvCxnSpPr>
            <p:nvPr/>
          </p:nvCxnSpPr>
          <p:spPr bwMode="auto">
            <a:xfrm flipH="1">
              <a:off x="6629400" y="5670550"/>
              <a:ext cx="774700" cy="3175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18" name="AutoShape 22"/>
            <p:cNvCxnSpPr>
              <a:cxnSpLocks noChangeShapeType="1"/>
              <a:stCxn id="110" idx="0"/>
              <a:endCxn id="109" idx="4"/>
            </p:cNvCxnSpPr>
            <p:nvPr/>
          </p:nvCxnSpPr>
          <p:spPr bwMode="auto">
            <a:xfrm flipV="1">
              <a:off x="6064250" y="4648200"/>
              <a:ext cx="152400" cy="6858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119" name="Rectangle 23"/>
            <p:cNvSpPr>
              <a:spLocks noChangeArrowheads="1"/>
            </p:cNvSpPr>
            <p:nvPr/>
          </p:nvSpPr>
          <p:spPr bwMode="auto">
            <a:xfrm>
              <a:off x="5911850" y="4800600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4</a:t>
              </a:r>
              <a:endParaRPr lang="en-US" altLang="zh-TW" sz="1600" b="1"/>
            </a:p>
          </p:txBody>
        </p:sp>
        <p:sp>
          <p:nvSpPr>
            <p:cNvPr id="120" name="Rectangle 24"/>
            <p:cNvSpPr>
              <a:spLocks noChangeArrowheads="1"/>
            </p:cNvSpPr>
            <p:nvPr/>
          </p:nvSpPr>
          <p:spPr bwMode="auto">
            <a:xfrm>
              <a:off x="7421563" y="3976688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3</a:t>
              </a:r>
              <a:endParaRPr lang="en-US" altLang="zh-TW" sz="1600" b="1"/>
            </a:p>
          </p:txBody>
        </p:sp>
        <p:sp>
          <p:nvSpPr>
            <p:cNvPr id="121" name="Rectangle 25"/>
            <p:cNvSpPr>
              <a:spLocks noChangeArrowheads="1"/>
            </p:cNvSpPr>
            <p:nvPr/>
          </p:nvSpPr>
          <p:spPr bwMode="auto">
            <a:xfrm>
              <a:off x="7054850" y="4572000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1</a:t>
              </a:r>
              <a:endParaRPr lang="en-US" altLang="zh-TW" sz="1600" b="1"/>
            </a:p>
          </p:txBody>
        </p:sp>
        <p:sp>
          <p:nvSpPr>
            <p:cNvPr id="122" name="Rectangle 26"/>
            <p:cNvSpPr>
              <a:spLocks noChangeArrowheads="1"/>
            </p:cNvSpPr>
            <p:nvPr/>
          </p:nvSpPr>
          <p:spPr bwMode="auto">
            <a:xfrm>
              <a:off x="6978650" y="5776913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7</a:t>
              </a:r>
              <a:endParaRPr lang="en-US" altLang="zh-TW" sz="1600" b="1"/>
            </a:p>
          </p:txBody>
        </p:sp>
        <p:sp>
          <p:nvSpPr>
            <p:cNvPr id="123" name="Rectangle 27"/>
            <p:cNvSpPr>
              <a:spLocks noChangeArrowheads="1"/>
            </p:cNvSpPr>
            <p:nvPr/>
          </p:nvSpPr>
          <p:spPr bwMode="auto">
            <a:xfrm>
              <a:off x="6354763" y="5133975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2</a:t>
              </a:r>
              <a:endParaRPr lang="en-US" altLang="zh-TW" sz="1600" b="1"/>
            </a:p>
          </p:txBody>
        </p:sp>
        <p:sp>
          <p:nvSpPr>
            <p:cNvPr id="124" name="Rectangle 28"/>
            <p:cNvSpPr>
              <a:spLocks noChangeArrowheads="1"/>
            </p:cNvSpPr>
            <p:nvPr/>
          </p:nvSpPr>
          <p:spPr bwMode="auto">
            <a:xfrm>
              <a:off x="7545388" y="5014913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5</a:t>
              </a:r>
              <a:endParaRPr lang="en-US" altLang="zh-TW" sz="1600" b="1"/>
            </a:p>
          </p:txBody>
        </p:sp>
        <p:sp>
          <p:nvSpPr>
            <p:cNvPr id="125" name="Rectangle 29"/>
            <p:cNvSpPr>
              <a:spLocks noChangeArrowheads="1"/>
            </p:cNvSpPr>
            <p:nvPr/>
          </p:nvSpPr>
          <p:spPr bwMode="auto">
            <a:xfrm>
              <a:off x="6978650" y="5181600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6</a:t>
              </a:r>
              <a:endParaRPr lang="en-US" altLang="zh-TW" sz="1600" b="1"/>
            </a:p>
          </p:txBody>
        </p:sp>
        <p:sp>
          <p:nvSpPr>
            <p:cNvPr id="126" name="Freeform 30"/>
            <p:cNvSpPr>
              <a:spLocks/>
            </p:cNvSpPr>
            <p:nvPr/>
          </p:nvSpPr>
          <p:spPr bwMode="auto">
            <a:xfrm>
              <a:off x="6764338" y="3390900"/>
              <a:ext cx="711200" cy="749300"/>
            </a:xfrm>
            <a:custGeom>
              <a:avLst/>
              <a:gdLst/>
              <a:ahLst/>
              <a:cxnLst>
                <a:cxn ang="0">
                  <a:pos x="8" y="168"/>
                </a:cxn>
                <a:cxn ang="0">
                  <a:pos x="296" y="24"/>
                </a:cxn>
                <a:cxn ang="0">
                  <a:pos x="440" y="312"/>
                </a:cxn>
                <a:cxn ang="0">
                  <a:pos x="248" y="456"/>
                </a:cxn>
                <a:cxn ang="0">
                  <a:pos x="8" y="168"/>
                </a:cxn>
              </a:cxnLst>
              <a:rect l="0" t="0" r="r" b="b"/>
              <a:pathLst>
                <a:path w="448" h="472">
                  <a:moveTo>
                    <a:pt x="8" y="168"/>
                  </a:moveTo>
                  <a:cubicBezTo>
                    <a:pt x="16" y="96"/>
                    <a:pt x="224" y="0"/>
                    <a:pt x="296" y="24"/>
                  </a:cubicBezTo>
                  <a:cubicBezTo>
                    <a:pt x="368" y="48"/>
                    <a:pt x="448" y="240"/>
                    <a:pt x="440" y="312"/>
                  </a:cubicBezTo>
                  <a:cubicBezTo>
                    <a:pt x="432" y="384"/>
                    <a:pt x="320" y="472"/>
                    <a:pt x="248" y="456"/>
                  </a:cubicBezTo>
                  <a:cubicBezTo>
                    <a:pt x="176" y="440"/>
                    <a:pt x="0" y="240"/>
                    <a:pt x="8" y="168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7" name="Rectangle 31"/>
            <p:cNvSpPr>
              <a:spLocks noChangeArrowheads="1"/>
            </p:cNvSpPr>
            <p:nvPr/>
          </p:nvSpPr>
          <p:spPr bwMode="auto">
            <a:xfrm>
              <a:off x="6445250" y="3871913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8</a:t>
              </a:r>
              <a:endParaRPr lang="en-US" altLang="zh-TW" sz="1600" b="1"/>
            </a:p>
          </p:txBody>
        </p:sp>
        <p:sp>
          <p:nvSpPr>
            <p:cNvPr id="128" name="Line 33"/>
            <p:cNvSpPr>
              <a:spLocks noChangeShapeType="1"/>
            </p:cNvSpPr>
            <p:nvPr/>
          </p:nvSpPr>
          <p:spPr bwMode="auto">
            <a:xfrm flipV="1">
              <a:off x="6477000" y="5334000"/>
              <a:ext cx="53340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9" name="AutoShape 35"/>
            <p:cNvSpPr>
              <a:spLocks noChangeAspect="1" noChangeArrowheads="1"/>
            </p:cNvSpPr>
            <p:nvPr/>
          </p:nvSpPr>
          <p:spPr bwMode="auto">
            <a:xfrm>
              <a:off x="7010400" y="5105400"/>
              <a:ext cx="301625" cy="301625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" name="Freeform 7"/>
            <p:cNvSpPr>
              <a:spLocks/>
            </p:cNvSpPr>
            <p:nvPr/>
          </p:nvSpPr>
          <p:spPr bwMode="auto">
            <a:xfrm>
              <a:off x="5461000" y="3860800"/>
              <a:ext cx="3200400" cy="2882900"/>
            </a:xfrm>
            <a:custGeom>
              <a:avLst/>
              <a:gdLst/>
              <a:ahLst/>
              <a:cxnLst>
                <a:cxn ang="0">
                  <a:pos x="304" y="208"/>
                </a:cxn>
                <a:cxn ang="0">
                  <a:pos x="544" y="64"/>
                </a:cxn>
                <a:cxn ang="0">
                  <a:pos x="1072" y="400"/>
                </a:cxn>
                <a:cxn ang="0">
                  <a:pos x="1408" y="160"/>
                </a:cxn>
                <a:cxn ang="0">
                  <a:pos x="1888" y="1168"/>
                </a:cxn>
                <a:cxn ang="0">
                  <a:pos x="640" y="1792"/>
                </a:cxn>
                <a:cxn ang="0">
                  <a:pos x="64" y="1312"/>
                </a:cxn>
                <a:cxn ang="0">
                  <a:pos x="304" y="208"/>
                </a:cxn>
              </a:cxnLst>
              <a:rect l="0" t="0" r="r" b="b"/>
              <a:pathLst>
                <a:path w="2016" h="1816">
                  <a:moveTo>
                    <a:pt x="304" y="208"/>
                  </a:moveTo>
                  <a:cubicBezTo>
                    <a:pt x="384" y="0"/>
                    <a:pt x="416" y="32"/>
                    <a:pt x="544" y="64"/>
                  </a:cubicBezTo>
                  <a:cubicBezTo>
                    <a:pt x="672" y="96"/>
                    <a:pt x="928" y="384"/>
                    <a:pt x="1072" y="400"/>
                  </a:cubicBezTo>
                  <a:cubicBezTo>
                    <a:pt x="1216" y="416"/>
                    <a:pt x="1272" y="32"/>
                    <a:pt x="1408" y="160"/>
                  </a:cubicBezTo>
                  <a:cubicBezTo>
                    <a:pt x="1544" y="288"/>
                    <a:pt x="2016" y="896"/>
                    <a:pt x="1888" y="1168"/>
                  </a:cubicBezTo>
                  <a:cubicBezTo>
                    <a:pt x="1760" y="1440"/>
                    <a:pt x="944" y="1768"/>
                    <a:pt x="640" y="1792"/>
                  </a:cubicBezTo>
                  <a:cubicBezTo>
                    <a:pt x="336" y="1816"/>
                    <a:pt x="128" y="1576"/>
                    <a:pt x="64" y="1312"/>
                  </a:cubicBezTo>
                  <a:cubicBezTo>
                    <a:pt x="0" y="1048"/>
                    <a:pt x="224" y="416"/>
                    <a:pt x="304" y="20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7" name="群組 160"/>
          <p:cNvGrpSpPr>
            <a:grpSpLocks noChangeAspect="1"/>
          </p:cNvGrpSpPr>
          <p:nvPr/>
        </p:nvGrpSpPr>
        <p:grpSpPr>
          <a:xfrm>
            <a:off x="5500694" y="3786190"/>
            <a:ext cx="2577273" cy="2700000"/>
            <a:chOff x="5461000" y="3390900"/>
            <a:chExt cx="3200400" cy="3352800"/>
          </a:xfrm>
        </p:grpSpPr>
        <p:sp>
          <p:nvSpPr>
            <p:cNvPr id="132" name="Oval 7"/>
            <p:cNvSpPr>
              <a:spLocks noChangeArrowheads="1"/>
            </p:cNvSpPr>
            <p:nvPr/>
          </p:nvSpPr>
          <p:spPr bwMode="auto">
            <a:xfrm>
              <a:off x="6597650" y="4800600"/>
              <a:ext cx="304800" cy="304800"/>
            </a:xfrm>
            <a:prstGeom prst="ellipse">
              <a:avLst/>
            </a:prstGeom>
            <a:solidFill>
              <a:srgbClr val="FF0000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" name="Oval 8"/>
            <p:cNvSpPr>
              <a:spLocks noChangeArrowheads="1"/>
            </p:cNvSpPr>
            <p:nvPr/>
          </p:nvSpPr>
          <p:spPr bwMode="auto">
            <a:xfrm>
              <a:off x="6978650" y="3581400"/>
              <a:ext cx="304800" cy="304800"/>
            </a:xfrm>
            <a:prstGeom prst="ellipse">
              <a:avLst/>
            </a:prstGeom>
            <a:solidFill>
              <a:srgbClr val="FF9900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7359650" y="5410200"/>
              <a:ext cx="304800" cy="304800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5" name="Oval 10"/>
            <p:cNvSpPr>
              <a:spLocks noChangeArrowheads="1"/>
            </p:cNvSpPr>
            <p:nvPr/>
          </p:nvSpPr>
          <p:spPr bwMode="auto">
            <a:xfrm>
              <a:off x="7435850" y="4648200"/>
              <a:ext cx="304800" cy="304800"/>
            </a:xfrm>
            <a:prstGeom prst="ellipse">
              <a:avLst/>
            </a:prstGeom>
            <a:solidFill>
              <a:srgbClr val="FF0000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6" name="Oval 11"/>
            <p:cNvSpPr>
              <a:spLocks noChangeArrowheads="1"/>
            </p:cNvSpPr>
            <p:nvPr/>
          </p:nvSpPr>
          <p:spPr bwMode="auto">
            <a:xfrm>
              <a:off x="6369050" y="5943600"/>
              <a:ext cx="304800" cy="304800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7" name="Oval 12"/>
            <p:cNvSpPr>
              <a:spLocks noChangeArrowheads="1"/>
            </p:cNvSpPr>
            <p:nvPr/>
          </p:nvSpPr>
          <p:spPr bwMode="auto">
            <a:xfrm>
              <a:off x="6064250" y="4343400"/>
              <a:ext cx="304800" cy="304800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8" name="Oval 13"/>
            <p:cNvSpPr>
              <a:spLocks noChangeArrowheads="1"/>
            </p:cNvSpPr>
            <p:nvPr/>
          </p:nvSpPr>
          <p:spPr bwMode="auto">
            <a:xfrm>
              <a:off x="5911850" y="5334000"/>
              <a:ext cx="304800" cy="304800"/>
            </a:xfrm>
            <a:prstGeom prst="ellipse">
              <a:avLst/>
            </a:prstGeom>
            <a:solidFill>
              <a:srgbClr val="39858B">
                <a:alpha val="60001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139" name="AutoShape 14"/>
            <p:cNvCxnSpPr>
              <a:cxnSpLocks noChangeShapeType="1"/>
              <a:stCxn id="137" idx="7"/>
              <a:endCxn id="133" idx="3"/>
            </p:cNvCxnSpPr>
            <p:nvPr/>
          </p:nvCxnSpPr>
          <p:spPr bwMode="auto">
            <a:xfrm flipV="1">
              <a:off x="6324600" y="3841750"/>
              <a:ext cx="698500" cy="546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140" name="AutoShape 15"/>
            <p:cNvCxnSpPr>
              <a:cxnSpLocks noChangeShapeType="1"/>
              <a:stCxn id="132" idx="6"/>
              <a:endCxn id="135" idx="2"/>
            </p:cNvCxnSpPr>
            <p:nvPr/>
          </p:nvCxnSpPr>
          <p:spPr bwMode="auto">
            <a:xfrm flipV="1">
              <a:off x="6902450" y="48006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</p:spPr>
        </p:cxnSp>
        <p:cxnSp>
          <p:nvCxnSpPr>
            <p:cNvPr id="141" name="AutoShape 16"/>
            <p:cNvCxnSpPr>
              <a:cxnSpLocks noChangeShapeType="1"/>
              <a:stCxn id="135" idx="0"/>
              <a:endCxn id="133" idx="5"/>
            </p:cNvCxnSpPr>
            <p:nvPr/>
          </p:nvCxnSpPr>
          <p:spPr bwMode="auto">
            <a:xfrm flipH="1" flipV="1">
              <a:off x="7239000" y="3841750"/>
              <a:ext cx="349250" cy="806450"/>
            </a:xfrm>
            <a:prstGeom prst="straightConnector1">
              <a:avLst/>
            </a:prstGeom>
            <a:noFill/>
            <a:ln w="38100">
              <a:solidFill>
                <a:srgbClr val="FF9900"/>
              </a:solidFill>
              <a:round/>
              <a:headEnd type="arrow" w="lg" len="lg"/>
              <a:tailEnd/>
            </a:ln>
            <a:effectLst/>
          </p:spPr>
        </p:cxnSp>
        <p:cxnSp>
          <p:nvCxnSpPr>
            <p:cNvPr id="142" name="AutoShape 17"/>
            <p:cNvCxnSpPr>
              <a:cxnSpLocks noChangeShapeType="1"/>
              <a:stCxn id="132" idx="3"/>
              <a:endCxn id="138" idx="7"/>
            </p:cNvCxnSpPr>
            <p:nvPr/>
          </p:nvCxnSpPr>
          <p:spPr bwMode="auto">
            <a:xfrm flipH="1">
              <a:off x="6172200" y="5060950"/>
              <a:ext cx="469900" cy="3175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143" name="AutoShape 18"/>
            <p:cNvCxnSpPr>
              <a:cxnSpLocks noChangeShapeType="1"/>
              <a:stCxn id="132" idx="5"/>
              <a:endCxn id="134" idx="1"/>
            </p:cNvCxnSpPr>
            <p:nvPr/>
          </p:nvCxnSpPr>
          <p:spPr bwMode="auto">
            <a:xfrm>
              <a:off x="6858000" y="5060950"/>
              <a:ext cx="546100" cy="393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44" name="AutoShape 19"/>
            <p:cNvCxnSpPr>
              <a:cxnSpLocks noChangeShapeType="1"/>
              <a:stCxn id="134" idx="0"/>
              <a:endCxn id="135" idx="4"/>
            </p:cNvCxnSpPr>
            <p:nvPr/>
          </p:nvCxnSpPr>
          <p:spPr bwMode="auto">
            <a:xfrm flipV="1">
              <a:off x="7512050" y="4953000"/>
              <a:ext cx="76200" cy="4572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45" name="AutoShape 20"/>
            <p:cNvCxnSpPr>
              <a:cxnSpLocks noChangeShapeType="1"/>
              <a:stCxn id="134" idx="3"/>
              <a:endCxn id="136" idx="7"/>
            </p:cNvCxnSpPr>
            <p:nvPr/>
          </p:nvCxnSpPr>
          <p:spPr bwMode="auto">
            <a:xfrm flipH="1">
              <a:off x="6629400" y="5670550"/>
              <a:ext cx="774700" cy="3175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146" name="AutoShape 21"/>
            <p:cNvCxnSpPr>
              <a:cxnSpLocks noChangeShapeType="1"/>
              <a:stCxn id="138" idx="0"/>
              <a:endCxn id="137" idx="4"/>
            </p:cNvCxnSpPr>
            <p:nvPr/>
          </p:nvCxnSpPr>
          <p:spPr bwMode="auto">
            <a:xfrm flipV="1">
              <a:off x="6064250" y="4648200"/>
              <a:ext cx="152400" cy="6858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147" name="Rectangle 22"/>
            <p:cNvSpPr>
              <a:spLocks noChangeArrowheads="1"/>
            </p:cNvSpPr>
            <p:nvPr/>
          </p:nvSpPr>
          <p:spPr bwMode="auto">
            <a:xfrm>
              <a:off x="5911850" y="4800600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4</a:t>
              </a:r>
              <a:endParaRPr lang="en-US" altLang="zh-TW" sz="1600" b="1"/>
            </a:p>
          </p:txBody>
        </p:sp>
        <p:sp>
          <p:nvSpPr>
            <p:cNvPr id="148" name="Rectangle 23"/>
            <p:cNvSpPr>
              <a:spLocks noChangeArrowheads="1"/>
            </p:cNvSpPr>
            <p:nvPr/>
          </p:nvSpPr>
          <p:spPr bwMode="auto">
            <a:xfrm>
              <a:off x="7421563" y="3976688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3</a:t>
              </a:r>
              <a:endParaRPr lang="en-US" altLang="zh-TW" sz="1600" b="1"/>
            </a:p>
          </p:txBody>
        </p:sp>
        <p:sp>
          <p:nvSpPr>
            <p:cNvPr id="149" name="Rectangle 24"/>
            <p:cNvSpPr>
              <a:spLocks noChangeArrowheads="1"/>
            </p:cNvSpPr>
            <p:nvPr/>
          </p:nvSpPr>
          <p:spPr bwMode="auto">
            <a:xfrm>
              <a:off x="7054850" y="4572000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1</a:t>
              </a:r>
              <a:endParaRPr lang="en-US" altLang="zh-TW" sz="1600" b="1"/>
            </a:p>
          </p:txBody>
        </p:sp>
        <p:sp>
          <p:nvSpPr>
            <p:cNvPr id="150" name="Rectangle 25"/>
            <p:cNvSpPr>
              <a:spLocks noChangeArrowheads="1"/>
            </p:cNvSpPr>
            <p:nvPr/>
          </p:nvSpPr>
          <p:spPr bwMode="auto">
            <a:xfrm>
              <a:off x="6978650" y="5776913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7</a:t>
              </a:r>
              <a:endParaRPr lang="en-US" altLang="zh-TW" sz="1600" b="1"/>
            </a:p>
          </p:txBody>
        </p:sp>
        <p:sp>
          <p:nvSpPr>
            <p:cNvPr id="151" name="Rectangle 26"/>
            <p:cNvSpPr>
              <a:spLocks noChangeArrowheads="1"/>
            </p:cNvSpPr>
            <p:nvPr/>
          </p:nvSpPr>
          <p:spPr bwMode="auto">
            <a:xfrm>
              <a:off x="6354763" y="5133975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2</a:t>
              </a:r>
              <a:endParaRPr lang="en-US" altLang="zh-TW" sz="1600" b="1"/>
            </a:p>
          </p:txBody>
        </p:sp>
        <p:sp>
          <p:nvSpPr>
            <p:cNvPr id="152" name="Rectangle 27"/>
            <p:cNvSpPr>
              <a:spLocks noChangeArrowheads="1"/>
            </p:cNvSpPr>
            <p:nvPr/>
          </p:nvSpPr>
          <p:spPr bwMode="auto">
            <a:xfrm>
              <a:off x="7545388" y="5014913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5</a:t>
              </a:r>
              <a:endParaRPr lang="en-US" altLang="zh-TW" sz="1600" b="1"/>
            </a:p>
          </p:txBody>
        </p:sp>
        <p:sp>
          <p:nvSpPr>
            <p:cNvPr id="153" name="Rectangle 28"/>
            <p:cNvSpPr>
              <a:spLocks noChangeArrowheads="1"/>
            </p:cNvSpPr>
            <p:nvPr/>
          </p:nvSpPr>
          <p:spPr bwMode="auto">
            <a:xfrm>
              <a:off x="6978650" y="5181600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6</a:t>
              </a:r>
              <a:endParaRPr lang="en-US" altLang="zh-TW" sz="1600" b="1"/>
            </a:p>
          </p:txBody>
        </p:sp>
        <p:sp>
          <p:nvSpPr>
            <p:cNvPr id="154" name="Rectangle 30"/>
            <p:cNvSpPr>
              <a:spLocks noChangeArrowheads="1"/>
            </p:cNvSpPr>
            <p:nvPr/>
          </p:nvSpPr>
          <p:spPr bwMode="auto">
            <a:xfrm>
              <a:off x="6445250" y="3871913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1600" b="1"/>
                <a:t>8</a:t>
              </a:r>
              <a:endParaRPr lang="en-US" altLang="zh-TW" sz="1600" b="1"/>
            </a:p>
          </p:txBody>
        </p:sp>
        <p:sp>
          <p:nvSpPr>
            <p:cNvPr id="157" name="Line 36"/>
            <p:cNvSpPr>
              <a:spLocks noChangeShapeType="1"/>
            </p:cNvSpPr>
            <p:nvPr/>
          </p:nvSpPr>
          <p:spPr bwMode="auto">
            <a:xfrm flipH="1">
              <a:off x="7543800" y="3657600"/>
              <a:ext cx="6858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" name="AutoShape 39"/>
            <p:cNvSpPr>
              <a:spLocks noChangeArrowheads="1"/>
            </p:cNvSpPr>
            <p:nvPr/>
          </p:nvSpPr>
          <p:spPr bwMode="auto">
            <a:xfrm>
              <a:off x="7239000" y="4038600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8000">
                <a:alpha val="2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9" name="Freeform 29"/>
            <p:cNvSpPr>
              <a:spLocks/>
            </p:cNvSpPr>
            <p:nvPr/>
          </p:nvSpPr>
          <p:spPr bwMode="auto">
            <a:xfrm>
              <a:off x="6764338" y="3390900"/>
              <a:ext cx="711200" cy="749300"/>
            </a:xfrm>
            <a:custGeom>
              <a:avLst/>
              <a:gdLst/>
              <a:ahLst/>
              <a:cxnLst>
                <a:cxn ang="0">
                  <a:pos x="8" y="168"/>
                </a:cxn>
                <a:cxn ang="0">
                  <a:pos x="296" y="24"/>
                </a:cxn>
                <a:cxn ang="0">
                  <a:pos x="440" y="312"/>
                </a:cxn>
                <a:cxn ang="0">
                  <a:pos x="248" y="456"/>
                </a:cxn>
                <a:cxn ang="0">
                  <a:pos x="8" y="168"/>
                </a:cxn>
              </a:cxnLst>
              <a:rect l="0" t="0" r="r" b="b"/>
              <a:pathLst>
                <a:path w="448" h="472">
                  <a:moveTo>
                    <a:pt x="8" y="168"/>
                  </a:moveTo>
                  <a:cubicBezTo>
                    <a:pt x="16" y="96"/>
                    <a:pt x="224" y="0"/>
                    <a:pt x="296" y="24"/>
                  </a:cubicBezTo>
                  <a:cubicBezTo>
                    <a:pt x="368" y="48"/>
                    <a:pt x="448" y="240"/>
                    <a:pt x="440" y="312"/>
                  </a:cubicBezTo>
                  <a:cubicBezTo>
                    <a:pt x="432" y="384"/>
                    <a:pt x="320" y="472"/>
                    <a:pt x="248" y="456"/>
                  </a:cubicBezTo>
                  <a:cubicBezTo>
                    <a:pt x="176" y="440"/>
                    <a:pt x="0" y="240"/>
                    <a:pt x="8" y="168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0" name="Freeform 6"/>
            <p:cNvSpPr>
              <a:spLocks/>
            </p:cNvSpPr>
            <p:nvPr/>
          </p:nvSpPr>
          <p:spPr bwMode="auto">
            <a:xfrm>
              <a:off x="5461000" y="3860800"/>
              <a:ext cx="3200400" cy="2882900"/>
            </a:xfrm>
            <a:custGeom>
              <a:avLst/>
              <a:gdLst/>
              <a:ahLst/>
              <a:cxnLst>
                <a:cxn ang="0">
                  <a:pos x="304" y="208"/>
                </a:cxn>
                <a:cxn ang="0">
                  <a:pos x="544" y="64"/>
                </a:cxn>
                <a:cxn ang="0">
                  <a:pos x="1072" y="400"/>
                </a:cxn>
                <a:cxn ang="0">
                  <a:pos x="1408" y="160"/>
                </a:cxn>
                <a:cxn ang="0">
                  <a:pos x="1888" y="1168"/>
                </a:cxn>
                <a:cxn ang="0">
                  <a:pos x="640" y="1792"/>
                </a:cxn>
                <a:cxn ang="0">
                  <a:pos x="64" y="1312"/>
                </a:cxn>
                <a:cxn ang="0">
                  <a:pos x="304" y="208"/>
                </a:cxn>
              </a:cxnLst>
              <a:rect l="0" t="0" r="r" b="b"/>
              <a:pathLst>
                <a:path w="2016" h="1816">
                  <a:moveTo>
                    <a:pt x="304" y="208"/>
                  </a:moveTo>
                  <a:cubicBezTo>
                    <a:pt x="384" y="0"/>
                    <a:pt x="416" y="32"/>
                    <a:pt x="544" y="64"/>
                  </a:cubicBezTo>
                  <a:cubicBezTo>
                    <a:pt x="672" y="96"/>
                    <a:pt x="928" y="384"/>
                    <a:pt x="1072" y="400"/>
                  </a:cubicBezTo>
                  <a:cubicBezTo>
                    <a:pt x="1216" y="416"/>
                    <a:pt x="1272" y="32"/>
                    <a:pt x="1408" y="160"/>
                  </a:cubicBezTo>
                  <a:cubicBezTo>
                    <a:pt x="1544" y="288"/>
                    <a:pt x="2016" y="896"/>
                    <a:pt x="1888" y="1168"/>
                  </a:cubicBezTo>
                  <a:cubicBezTo>
                    <a:pt x="1760" y="1440"/>
                    <a:pt x="944" y="1768"/>
                    <a:pt x="640" y="1792"/>
                  </a:cubicBezTo>
                  <a:cubicBezTo>
                    <a:pt x="336" y="1816"/>
                    <a:pt x="128" y="1576"/>
                    <a:pt x="64" y="1312"/>
                  </a:cubicBezTo>
                  <a:cubicBezTo>
                    <a:pt x="0" y="1048"/>
                    <a:pt x="224" y="416"/>
                    <a:pt x="304" y="208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cxnSp>
        <p:nvCxnSpPr>
          <p:cNvPr id="163" name="直線單箭頭接點 162"/>
          <p:cNvCxnSpPr/>
          <p:nvPr/>
        </p:nvCxnSpPr>
        <p:spPr>
          <a:xfrm rot="10800000" flipV="1">
            <a:off x="3357554" y="2786058"/>
            <a:ext cx="171451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單箭頭接點 164"/>
          <p:cNvCxnSpPr/>
          <p:nvPr/>
        </p:nvCxnSpPr>
        <p:spPr>
          <a:xfrm rot="16200000" flipH="1">
            <a:off x="6750859" y="3393281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文字方塊 130"/>
          <p:cNvSpPr txBox="1"/>
          <p:nvPr/>
        </p:nvSpPr>
        <p:spPr>
          <a:xfrm>
            <a:off x="357158" y="392906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Reject</a:t>
            </a:r>
            <a:endParaRPr lang="zh-TW" altLang="en-US" dirty="0"/>
          </a:p>
        </p:txBody>
      </p:sp>
      <p:sp>
        <p:nvSpPr>
          <p:cNvPr id="155" name="文字方塊 154"/>
          <p:cNvSpPr txBox="1"/>
          <p:nvPr/>
        </p:nvSpPr>
        <p:spPr>
          <a:xfrm>
            <a:off x="4572000" y="407194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Accept</a:t>
            </a:r>
            <a:endParaRPr lang="zh-TW" altLang="en-US" dirty="0"/>
          </a:p>
        </p:txBody>
      </p:sp>
      <p:sp>
        <p:nvSpPr>
          <p:cNvPr id="156" name="文字方塊 155"/>
          <p:cNvSpPr txBox="1"/>
          <p:nvPr/>
        </p:nvSpPr>
        <p:spPr>
          <a:xfrm>
            <a:off x="4286248" y="200024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Finds the outgoing edge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162" name="文字方塊 161"/>
          <p:cNvSpPr txBox="1"/>
          <p:nvPr/>
        </p:nvSpPr>
        <p:spPr>
          <a:xfrm>
            <a:off x="642910" y="607220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Cycle</a:t>
            </a:r>
            <a:endParaRPr lang="zh-TW" altLang="en-US" dirty="0"/>
          </a:p>
        </p:txBody>
      </p:sp>
      <p:sp>
        <p:nvSpPr>
          <p:cNvPr id="164" name="文字方塊 163"/>
          <p:cNvSpPr txBox="1"/>
          <p:nvPr/>
        </p:nvSpPr>
        <p:spPr>
          <a:xfrm>
            <a:off x="4572000" y="600076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Outgoing edge</a:t>
            </a:r>
            <a:endParaRPr lang="zh-TW" altLang="en-US" dirty="0"/>
          </a:p>
        </p:txBody>
      </p:sp>
      <p:sp>
        <p:nvSpPr>
          <p:cNvPr id="161" name="投影片編號版面配置區 1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Determine the minimal outgoing edge</a:t>
            </a:r>
            <a:endParaRPr lang="zh-TW" alt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5720" y="3071810"/>
            <a:ext cx="4876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buClr>
                <a:srgbClr val="336600"/>
              </a:buClr>
              <a:buFont typeface="Wingdings" pitchFamily="2" charset="2"/>
              <a:buNone/>
            </a:pPr>
            <a:r>
              <a:rPr lang="en-US" altLang="zh-TW" sz="2800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Every interior sends the </a:t>
            </a:r>
            <a:r>
              <a:rPr lang="en-US" altLang="zh-TW" sz="2800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Report</a:t>
            </a:r>
            <a:r>
              <a:rPr lang="en-US" altLang="zh-TW" sz="2800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when resolved its outgoing and all its children sent theirs.</a:t>
            </a:r>
          </a:p>
        </p:txBody>
      </p:sp>
      <p:grpSp>
        <p:nvGrpSpPr>
          <p:cNvPr id="3" name="群組 33"/>
          <p:cNvGrpSpPr/>
          <p:nvPr/>
        </p:nvGrpSpPr>
        <p:grpSpPr>
          <a:xfrm>
            <a:off x="5429256" y="2643182"/>
            <a:ext cx="3200400" cy="3352800"/>
            <a:chOff x="5429256" y="2643182"/>
            <a:chExt cx="3200400" cy="3352800"/>
          </a:xfrm>
        </p:grpSpPr>
        <p:sp>
          <p:nvSpPr>
            <p:cNvPr id="33" name="Freeform 2"/>
            <p:cNvSpPr>
              <a:spLocks/>
            </p:cNvSpPr>
            <p:nvPr/>
          </p:nvSpPr>
          <p:spPr bwMode="auto">
            <a:xfrm>
              <a:off x="5429256" y="3113082"/>
              <a:ext cx="3200400" cy="2882900"/>
            </a:xfrm>
            <a:custGeom>
              <a:avLst/>
              <a:gdLst>
                <a:gd name="T0" fmla="*/ 304 w 2016"/>
                <a:gd name="T1" fmla="*/ 208 h 1816"/>
                <a:gd name="T2" fmla="*/ 544 w 2016"/>
                <a:gd name="T3" fmla="*/ 64 h 1816"/>
                <a:gd name="T4" fmla="*/ 1072 w 2016"/>
                <a:gd name="T5" fmla="*/ 400 h 1816"/>
                <a:gd name="T6" fmla="*/ 1408 w 2016"/>
                <a:gd name="T7" fmla="*/ 160 h 1816"/>
                <a:gd name="T8" fmla="*/ 1888 w 2016"/>
                <a:gd name="T9" fmla="*/ 1168 h 1816"/>
                <a:gd name="T10" fmla="*/ 640 w 2016"/>
                <a:gd name="T11" fmla="*/ 1792 h 1816"/>
                <a:gd name="T12" fmla="*/ 64 w 2016"/>
                <a:gd name="T13" fmla="*/ 1312 h 1816"/>
                <a:gd name="T14" fmla="*/ 304 w 2016"/>
                <a:gd name="T15" fmla="*/ 208 h 18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6"/>
                <a:gd name="T25" fmla="*/ 0 h 1816"/>
                <a:gd name="T26" fmla="*/ 2016 w 2016"/>
                <a:gd name="T27" fmla="*/ 1816 h 18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" h="1816">
                  <a:moveTo>
                    <a:pt x="304" y="208"/>
                  </a:moveTo>
                  <a:cubicBezTo>
                    <a:pt x="384" y="0"/>
                    <a:pt x="416" y="32"/>
                    <a:pt x="544" y="64"/>
                  </a:cubicBezTo>
                  <a:cubicBezTo>
                    <a:pt x="672" y="96"/>
                    <a:pt x="928" y="384"/>
                    <a:pt x="1072" y="400"/>
                  </a:cubicBezTo>
                  <a:cubicBezTo>
                    <a:pt x="1216" y="416"/>
                    <a:pt x="1272" y="32"/>
                    <a:pt x="1408" y="160"/>
                  </a:cubicBezTo>
                  <a:cubicBezTo>
                    <a:pt x="1544" y="288"/>
                    <a:pt x="2016" y="896"/>
                    <a:pt x="1888" y="1168"/>
                  </a:cubicBezTo>
                  <a:cubicBezTo>
                    <a:pt x="1760" y="1440"/>
                    <a:pt x="944" y="1768"/>
                    <a:pt x="640" y="1792"/>
                  </a:cubicBezTo>
                  <a:cubicBezTo>
                    <a:pt x="336" y="1816"/>
                    <a:pt x="128" y="1576"/>
                    <a:pt x="64" y="1312"/>
                  </a:cubicBezTo>
                  <a:cubicBezTo>
                    <a:pt x="0" y="1048"/>
                    <a:pt x="224" y="416"/>
                    <a:pt x="304" y="208"/>
                  </a:cubicBezTo>
                  <a:close/>
                </a:path>
              </a:pathLst>
            </a:custGeom>
            <a:solidFill>
              <a:schemeClr val="accent1">
                <a:alpha val="25098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565906" y="4052882"/>
              <a:ext cx="304800" cy="304800"/>
            </a:xfrm>
            <a:prstGeom prst="ellipse">
              <a:avLst/>
            </a:prstGeom>
            <a:solidFill>
              <a:srgbClr val="FF0000">
                <a:alpha val="59999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6946906" y="2833682"/>
              <a:ext cx="304800" cy="304800"/>
            </a:xfrm>
            <a:prstGeom prst="ellipse">
              <a:avLst/>
            </a:prstGeom>
            <a:solidFill>
              <a:srgbClr val="39858B">
                <a:alpha val="59999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7327906" y="4662482"/>
              <a:ext cx="304800" cy="304800"/>
            </a:xfrm>
            <a:prstGeom prst="ellipse">
              <a:avLst/>
            </a:prstGeom>
            <a:solidFill>
              <a:srgbClr val="FF9900">
                <a:alpha val="59999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7404106" y="3900482"/>
              <a:ext cx="304800" cy="304800"/>
            </a:xfrm>
            <a:prstGeom prst="ellipse">
              <a:avLst/>
            </a:prstGeom>
            <a:solidFill>
              <a:srgbClr val="FF0000">
                <a:alpha val="59999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6337306" y="5195882"/>
              <a:ext cx="304800" cy="304800"/>
            </a:xfrm>
            <a:prstGeom prst="ellipse">
              <a:avLst/>
            </a:prstGeom>
            <a:solidFill>
              <a:srgbClr val="39858B">
                <a:alpha val="59999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6032506" y="3595682"/>
              <a:ext cx="304800" cy="304800"/>
            </a:xfrm>
            <a:prstGeom prst="ellipse">
              <a:avLst/>
            </a:prstGeom>
            <a:solidFill>
              <a:srgbClr val="39858B">
                <a:alpha val="59999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5880106" y="4586282"/>
              <a:ext cx="304800" cy="304800"/>
            </a:xfrm>
            <a:prstGeom prst="ellipse">
              <a:avLst/>
            </a:prstGeom>
            <a:solidFill>
              <a:srgbClr val="39858B">
                <a:alpha val="59999"/>
              </a:srgbClr>
            </a:solidFill>
            <a:ln w="9525">
              <a:solidFill>
                <a:srgbClr val="39858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cxnSp>
          <p:nvCxnSpPr>
            <p:cNvPr id="14" name="AutoShape 14"/>
            <p:cNvCxnSpPr>
              <a:cxnSpLocks noChangeShapeType="1"/>
              <a:stCxn id="12" idx="7"/>
              <a:endCxn id="8" idx="3"/>
            </p:cNvCxnSpPr>
            <p:nvPr/>
          </p:nvCxnSpPr>
          <p:spPr bwMode="auto">
            <a:xfrm flipV="1">
              <a:off x="6292856" y="3094032"/>
              <a:ext cx="698500" cy="546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5" name="AutoShape 15"/>
            <p:cNvCxnSpPr>
              <a:cxnSpLocks noChangeShapeType="1"/>
              <a:stCxn id="7" idx="6"/>
              <a:endCxn id="10" idx="2"/>
            </p:cNvCxnSpPr>
            <p:nvPr/>
          </p:nvCxnSpPr>
          <p:spPr bwMode="auto">
            <a:xfrm flipV="1">
              <a:off x="6870706" y="4052882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</p:cxnSp>
        <p:cxnSp>
          <p:nvCxnSpPr>
            <p:cNvPr id="16" name="AutoShape 16"/>
            <p:cNvCxnSpPr>
              <a:cxnSpLocks noChangeShapeType="1"/>
              <a:stCxn id="10" idx="0"/>
              <a:endCxn id="8" idx="5"/>
            </p:cNvCxnSpPr>
            <p:nvPr/>
          </p:nvCxnSpPr>
          <p:spPr bwMode="auto">
            <a:xfrm flipH="1" flipV="1">
              <a:off x="7207256" y="3094032"/>
              <a:ext cx="349250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/>
            </a:ln>
          </p:spPr>
        </p:cxnSp>
        <p:cxnSp>
          <p:nvCxnSpPr>
            <p:cNvPr id="17" name="AutoShape 17"/>
            <p:cNvCxnSpPr>
              <a:cxnSpLocks noChangeShapeType="1"/>
              <a:stCxn id="7" idx="3"/>
              <a:endCxn id="13" idx="7"/>
            </p:cNvCxnSpPr>
            <p:nvPr/>
          </p:nvCxnSpPr>
          <p:spPr bwMode="auto">
            <a:xfrm flipH="1">
              <a:off x="6140456" y="4313232"/>
              <a:ext cx="469900" cy="3175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18" name="AutoShape 18"/>
            <p:cNvCxnSpPr>
              <a:cxnSpLocks noChangeShapeType="1"/>
              <a:stCxn id="7" idx="5"/>
              <a:endCxn id="9" idx="1"/>
            </p:cNvCxnSpPr>
            <p:nvPr/>
          </p:nvCxnSpPr>
          <p:spPr bwMode="auto">
            <a:xfrm>
              <a:off x="6826256" y="4313232"/>
              <a:ext cx="546100" cy="393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19" name="AutoShape 19"/>
            <p:cNvCxnSpPr>
              <a:cxnSpLocks noChangeShapeType="1"/>
              <a:stCxn id="9" idx="0"/>
              <a:endCxn id="10" idx="4"/>
            </p:cNvCxnSpPr>
            <p:nvPr/>
          </p:nvCxnSpPr>
          <p:spPr bwMode="auto">
            <a:xfrm flipV="1">
              <a:off x="7480306" y="4205282"/>
              <a:ext cx="76200" cy="457200"/>
            </a:xfrm>
            <a:prstGeom prst="straightConnector1">
              <a:avLst/>
            </a:prstGeom>
            <a:noFill/>
            <a:ln w="25400">
              <a:solidFill>
                <a:srgbClr val="808000"/>
              </a:solidFill>
              <a:round/>
              <a:headEnd type="none" w="lg" len="lg"/>
              <a:tailEnd type="arrow" w="lg" len="lg"/>
            </a:ln>
          </p:spPr>
        </p:cxnSp>
        <p:cxnSp>
          <p:nvCxnSpPr>
            <p:cNvPr id="20" name="AutoShape 20"/>
            <p:cNvCxnSpPr>
              <a:cxnSpLocks noChangeShapeType="1"/>
              <a:stCxn id="9" idx="3"/>
              <a:endCxn id="11" idx="7"/>
            </p:cNvCxnSpPr>
            <p:nvPr/>
          </p:nvCxnSpPr>
          <p:spPr bwMode="auto">
            <a:xfrm flipH="1">
              <a:off x="6597656" y="4922832"/>
              <a:ext cx="774700" cy="3175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 type="none" w="lg" len="lg"/>
              <a:tailEnd type="none" w="lg" len="lg"/>
            </a:ln>
          </p:spPr>
        </p:cxnSp>
        <p:cxnSp>
          <p:nvCxnSpPr>
            <p:cNvPr id="21" name="AutoShape 21"/>
            <p:cNvCxnSpPr>
              <a:cxnSpLocks noChangeShapeType="1"/>
              <a:stCxn id="13" idx="0"/>
              <a:endCxn id="12" idx="4"/>
            </p:cNvCxnSpPr>
            <p:nvPr/>
          </p:nvCxnSpPr>
          <p:spPr bwMode="auto">
            <a:xfrm flipV="1">
              <a:off x="6032506" y="3900482"/>
              <a:ext cx="152400" cy="6858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 type="none" w="lg" len="lg"/>
              <a:tailEnd type="none" w="lg" len="lg"/>
            </a:ln>
          </p:spPr>
        </p:cxn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880106" y="4052882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altLang="zh-TW" sz="1600" b="1">
                  <a:ea typeface="新細明體" charset="-120"/>
                </a:rPr>
                <a:t>4</a:t>
              </a: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7389819" y="3228970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altLang="zh-TW" sz="1600" b="1">
                  <a:ea typeface="新細明體" charset="-120"/>
                </a:rPr>
                <a:t>3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7023106" y="3824282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altLang="zh-TW" sz="1600" b="1">
                  <a:ea typeface="新細明體" charset="-120"/>
                </a:rPr>
                <a:t>1</a:t>
              </a: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6946906" y="5029195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altLang="zh-TW" sz="1600" b="1">
                  <a:ea typeface="新細明體" charset="-120"/>
                </a:rPr>
                <a:t>7</a:t>
              </a: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6323019" y="4386257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altLang="zh-TW" sz="1600" b="1"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7513644" y="4267195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altLang="zh-TW" sz="1600" b="1">
                  <a:ea typeface="新細明體" charset="-120"/>
                </a:rPr>
                <a:t>5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6946906" y="4433882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altLang="zh-TW" sz="1600" b="1">
                  <a:ea typeface="新細明體" charset="-120"/>
                </a:rPr>
                <a:t>6</a:t>
              </a: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6732594" y="2643182"/>
              <a:ext cx="711200" cy="749300"/>
            </a:xfrm>
            <a:custGeom>
              <a:avLst/>
              <a:gdLst>
                <a:gd name="T0" fmla="*/ 8 w 448"/>
                <a:gd name="T1" fmla="*/ 168 h 472"/>
                <a:gd name="T2" fmla="*/ 296 w 448"/>
                <a:gd name="T3" fmla="*/ 24 h 472"/>
                <a:gd name="T4" fmla="*/ 440 w 448"/>
                <a:gd name="T5" fmla="*/ 312 h 472"/>
                <a:gd name="T6" fmla="*/ 248 w 448"/>
                <a:gd name="T7" fmla="*/ 456 h 472"/>
                <a:gd name="T8" fmla="*/ 8 w 448"/>
                <a:gd name="T9" fmla="*/ 168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8"/>
                <a:gd name="T16" fmla="*/ 0 h 472"/>
                <a:gd name="T17" fmla="*/ 448 w 448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8" h="472">
                  <a:moveTo>
                    <a:pt x="8" y="168"/>
                  </a:moveTo>
                  <a:cubicBezTo>
                    <a:pt x="16" y="96"/>
                    <a:pt x="224" y="0"/>
                    <a:pt x="296" y="24"/>
                  </a:cubicBezTo>
                  <a:cubicBezTo>
                    <a:pt x="368" y="48"/>
                    <a:pt x="448" y="240"/>
                    <a:pt x="440" y="312"/>
                  </a:cubicBezTo>
                  <a:cubicBezTo>
                    <a:pt x="432" y="384"/>
                    <a:pt x="320" y="472"/>
                    <a:pt x="248" y="456"/>
                  </a:cubicBezTo>
                  <a:cubicBezTo>
                    <a:pt x="176" y="440"/>
                    <a:pt x="0" y="240"/>
                    <a:pt x="8" y="168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6413506" y="3124195"/>
              <a:ext cx="228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altLang="zh-TW" sz="1600" b="1">
                  <a:ea typeface="新細明體" charset="-120"/>
                </a:rPr>
                <a:t>8</a:t>
              </a: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6215074" y="3857628"/>
              <a:ext cx="142876" cy="7143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V="1">
              <a:off x="6715140" y="5072074"/>
              <a:ext cx="857256" cy="3809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Develop simple local distributed algorithms which are energy efficient, and preferably also time efficient, even at the cost (quality) of being suboptimal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Lower Bound of Messages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Radius of neighborhood: </a:t>
            </a:r>
          </a:p>
          <a:p>
            <a:pPr lvl="1"/>
            <a:r>
              <a:rPr lang="en-US" altLang="zh-TW" dirty="0" smtClean="0"/>
              <a:t>The smallest radius to keep the nodes connected with high probability</a:t>
            </a:r>
          </a:p>
          <a:p>
            <a:r>
              <a:rPr lang="en-US" altLang="zh-TW" dirty="0" smtClean="0"/>
              <a:t>Expected number of neighbors:</a:t>
            </a:r>
          </a:p>
          <a:p>
            <a:r>
              <a:rPr lang="en-US" altLang="zh-TW" dirty="0" smtClean="0"/>
              <a:t>Every node at least exchanges             messages</a:t>
            </a:r>
          </a:p>
          <a:p>
            <a:pPr lvl="1"/>
            <a:r>
              <a:rPr lang="en-US" altLang="zh-TW" dirty="0" smtClean="0"/>
              <a:t>Every edge can be “rejected” only once </a:t>
            </a:r>
          </a:p>
          <a:p>
            <a:pPr lvl="1"/>
            <a:r>
              <a:rPr lang="en-US" altLang="zh-TW" dirty="0" smtClean="0"/>
              <a:t>A node can </a:t>
            </a:r>
            <a:r>
              <a:rPr lang="en-US" altLang="zh-TW" smtClean="0"/>
              <a:t>receive at most </a:t>
            </a:r>
            <a:r>
              <a:rPr lang="en-US" altLang="zh-TW" dirty="0" smtClean="0"/>
              <a:t>one “accept” message</a:t>
            </a:r>
          </a:p>
          <a:p>
            <a:r>
              <a:rPr lang="en-US" altLang="zh-TW" dirty="0" smtClean="0"/>
              <a:t>The total expected number of messages is:    </a:t>
            </a:r>
          </a:p>
          <a:p>
            <a:pPr lvl="1"/>
            <a:endParaRPr lang="en-US" altLang="zh-TW" dirty="0" smtClean="0"/>
          </a:p>
          <a:p>
            <a:pPr lvl="1">
              <a:buNone/>
            </a:pP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5214942" y="1428736"/>
          <a:ext cx="1239844" cy="885603"/>
        </p:xfrm>
        <a:graphic>
          <a:graphicData uri="http://schemas.openxmlformats.org/presentationml/2006/ole">
            <p:oleObj spid="_x0000_s98306" name="Equation" r:id="rId4" imgW="622080" imgH="44424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6215074" y="3071810"/>
          <a:ext cx="962025" cy="404812"/>
        </p:xfrm>
        <a:graphic>
          <a:graphicData uri="http://schemas.openxmlformats.org/presentationml/2006/ole">
            <p:oleObj spid="_x0000_s98307" name="Equation" r:id="rId5" imgW="482400" imgH="203040" progId="Equation.3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6000760" y="3643314"/>
          <a:ext cx="962025" cy="404812"/>
        </p:xfrm>
        <a:graphic>
          <a:graphicData uri="http://schemas.openxmlformats.org/presentationml/2006/ole">
            <p:oleObj spid="_x0000_s98308" name="Equation" r:id="rId6" imgW="482400" imgH="203040" progId="Equation.3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857224" y="5929330"/>
          <a:ext cx="1165225" cy="404812"/>
        </p:xfrm>
        <a:graphic>
          <a:graphicData uri="http://schemas.openxmlformats.org/presentationml/2006/ole">
            <p:oleObj spid="_x0000_s98309" name="Equation" r:id="rId7" imgW="583920" imgH="203040" progId="Equation.3">
              <p:embed/>
            </p:oleObj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Lower Bound of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5008" y="3000372"/>
            <a:ext cx="2971792" cy="3125791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If we redistribute the nodes in As to Ac, the expected distance to u will decrease!!</a:t>
            </a:r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74961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00438"/>
            <a:ext cx="3285903" cy="277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群組 6"/>
          <p:cNvGrpSpPr/>
          <p:nvPr/>
        </p:nvGrpSpPr>
        <p:grpSpPr>
          <a:xfrm>
            <a:off x="3929058" y="3714752"/>
            <a:ext cx="1714512" cy="1571636"/>
            <a:chOff x="4000496" y="1928802"/>
            <a:chExt cx="2786082" cy="1571636"/>
          </a:xfrm>
        </p:grpSpPr>
        <p:sp>
          <p:nvSpPr>
            <p:cNvPr id="9" name="橢圓形圖說文字 8"/>
            <p:cNvSpPr/>
            <p:nvPr/>
          </p:nvSpPr>
          <p:spPr>
            <a:xfrm>
              <a:off x="4000496" y="1928802"/>
              <a:ext cx="2786082" cy="1571636"/>
            </a:xfrm>
            <a:prstGeom prst="wedgeEllipseCallout">
              <a:avLst>
                <a:gd name="adj1" fmla="val -63681"/>
                <a:gd name="adj2" fmla="val 39120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橢圓形圖說文字 9"/>
            <p:cNvSpPr/>
            <p:nvPr/>
          </p:nvSpPr>
          <p:spPr>
            <a:xfrm>
              <a:off x="4000496" y="1928802"/>
              <a:ext cx="2786082" cy="1571636"/>
            </a:xfrm>
            <a:prstGeom prst="wedgeEllipseCallout">
              <a:avLst>
                <a:gd name="adj1" fmla="val -84650"/>
                <a:gd name="adj2" fmla="val -31183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bg2">
                      <a:lumMod val="50000"/>
                    </a:schemeClr>
                  </a:solidFill>
                </a:rPr>
                <a:t>方型和圓型同樣的面積</a:t>
              </a:r>
            </a:p>
          </p:txBody>
        </p:sp>
      </p:grpSp>
      <p:sp>
        <p:nvSpPr>
          <p:cNvPr id="12" name="橢圓 11"/>
          <p:cNvSpPr/>
          <p:nvPr/>
        </p:nvSpPr>
        <p:spPr>
          <a:xfrm>
            <a:off x="1357290" y="3714752"/>
            <a:ext cx="2357454" cy="2357454"/>
          </a:xfrm>
          <a:prstGeom prst="ellipse">
            <a:avLst/>
          </a:prstGeom>
          <a:solidFill>
            <a:srgbClr val="FFFF99">
              <a:alpha val="5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8662" y="3714752"/>
            <a:ext cx="2286016" cy="1928826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58578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929198"/>
            <a:ext cx="73437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橢圓形圖說文字 3"/>
          <p:cNvSpPr/>
          <p:nvPr/>
        </p:nvSpPr>
        <p:spPr>
          <a:xfrm>
            <a:off x="0" y="3714752"/>
            <a:ext cx="2143140" cy="1285884"/>
          </a:xfrm>
          <a:prstGeom prst="wedgeEllipseCallout">
            <a:avLst>
              <a:gd name="adj1" fmla="val 74375"/>
              <a:gd name="adj2" fmla="val 53266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</a:rPr>
              <a:t>Probability Density Function</a:t>
            </a:r>
            <a:endParaRPr lang="zh-TW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28662" y="1785926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(r): </a:t>
            </a:r>
            <a:r>
              <a:rPr lang="en-US" altLang="zh-TW" dirty="0" err="1" smtClean="0"/>
              <a:t>i-th</a:t>
            </a:r>
            <a:r>
              <a:rPr lang="en-US" altLang="zh-TW" dirty="0" smtClean="0"/>
              <a:t> NN </a:t>
            </a:r>
            <a:r>
              <a:rPr lang="zh-TW" altLang="en-US" dirty="0" smtClean="0"/>
              <a:t>的半徑小於或等於</a:t>
            </a:r>
            <a:r>
              <a:rPr lang="en-US" altLang="zh-TW" dirty="0" smtClean="0"/>
              <a:t>r</a:t>
            </a:r>
            <a:r>
              <a:rPr lang="zh-TW" altLang="en-US" dirty="0" smtClean="0"/>
              <a:t>的機率的加總</a:t>
            </a:r>
            <a:endParaRPr lang="en-US" altLang="zh-TW" dirty="0" smtClean="0"/>
          </a:p>
          <a:p>
            <a:r>
              <a:rPr lang="en-US" altLang="zh-TW" dirty="0" smtClean="0"/>
              <a:t>          == 1- </a:t>
            </a:r>
            <a:r>
              <a:rPr lang="en-US" altLang="zh-TW" dirty="0" err="1" smtClean="0"/>
              <a:t>i-th</a:t>
            </a:r>
            <a:r>
              <a:rPr lang="en-US" altLang="zh-TW" dirty="0" smtClean="0"/>
              <a:t> NN </a:t>
            </a:r>
            <a:r>
              <a:rPr lang="zh-TW" altLang="en-US" dirty="0" smtClean="0"/>
              <a:t>的半徑大於</a:t>
            </a:r>
            <a:r>
              <a:rPr lang="en-US" altLang="zh-TW" dirty="0" smtClean="0"/>
              <a:t>r </a:t>
            </a:r>
            <a:r>
              <a:rPr lang="zh-TW" altLang="en-US" dirty="0" smtClean="0"/>
              <a:t>的機率</a:t>
            </a:r>
            <a:endParaRPr lang="en-US" altLang="zh-TW" dirty="0" smtClean="0"/>
          </a:p>
          <a:p>
            <a:r>
              <a:rPr lang="en-US" altLang="zh-TW" dirty="0" smtClean="0"/>
              <a:t>          == 1- (</a:t>
            </a:r>
            <a:r>
              <a:rPr lang="zh-TW" altLang="en-US" dirty="0" smtClean="0"/>
              <a:t>在半徑裏的</a:t>
            </a:r>
            <a:r>
              <a:rPr lang="en-US" altLang="zh-TW" dirty="0" smtClean="0"/>
              <a:t>NN</a:t>
            </a:r>
            <a:r>
              <a:rPr lang="zh-TW" altLang="en-US" dirty="0" smtClean="0"/>
              <a:t>小於</a:t>
            </a:r>
            <a:r>
              <a:rPr lang="en-US" altLang="zh-TW" dirty="0" err="1" smtClean="0"/>
              <a:t>i</a:t>
            </a:r>
            <a:r>
              <a:rPr lang="zh-TW" altLang="en-US" dirty="0" smtClean="0"/>
              <a:t>個的機率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sp>
        <p:nvSpPr>
          <p:cNvPr id="18" name="橢圓形圖說文字 17"/>
          <p:cNvSpPr/>
          <p:nvPr/>
        </p:nvSpPr>
        <p:spPr>
          <a:xfrm>
            <a:off x="6510350" y="295252"/>
            <a:ext cx="2143140" cy="1285884"/>
          </a:xfrm>
          <a:prstGeom prst="wedgeEllipseCallout">
            <a:avLst>
              <a:gd name="adj1" fmla="val -70808"/>
              <a:gd name="adj2" fmla="val 1771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</a:rPr>
              <a:t>Cumulated Probability of r is the </a:t>
            </a:r>
            <a:r>
              <a:rPr lang="en-US" altLang="zh-TW" dirty="0" err="1" smtClean="0">
                <a:solidFill>
                  <a:schemeClr val="bg2">
                    <a:lumMod val="50000"/>
                  </a:schemeClr>
                </a:solidFill>
              </a:rPr>
              <a:t>i-th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</a:rPr>
              <a:t> NN’s radius </a:t>
            </a:r>
            <a:endParaRPr lang="zh-TW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43834" y="1214422"/>
            <a:ext cx="990600" cy="1981200"/>
            <a:chOff x="5760" y="720"/>
            <a:chExt cx="1021" cy="247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760" y="901"/>
              <a:ext cx="916" cy="2296"/>
              <a:chOff x="5760" y="901"/>
              <a:chExt cx="916" cy="2296"/>
            </a:xfrm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5993" y="991"/>
                <a:ext cx="538" cy="525"/>
              </a:xfrm>
              <a:custGeom>
                <a:avLst/>
                <a:gdLst/>
                <a:ahLst/>
                <a:cxnLst>
                  <a:cxn ang="0">
                    <a:pos x="164" y="222"/>
                  </a:cxn>
                  <a:cxn ang="0">
                    <a:pos x="211" y="152"/>
                  </a:cxn>
                  <a:cxn ang="0">
                    <a:pos x="263" y="100"/>
                  </a:cxn>
                  <a:cxn ang="0">
                    <a:pos x="316" y="35"/>
                  </a:cxn>
                  <a:cxn ang="0">
                    <a:pos x="380" y="6"/>
                  </a:cxn>
                  <a:cxn ang="0">
                    <a:pos x="432" y="0"/>
                  </a:cxn>
                  <a:cxn ang="0">
                    <a:pos x="485" y="17"/>
                  </a:cxn>
                  <a:cxn ang="0">
                    <a:pos x="514" y="59"/>
                  </a:cxn>
                  <a:cxn ang="0">
                    <a:pos x="538" y="135"/>
                  </a:cxn>
                  <a:cxn ang="0">
                    <a:pos x="531" y="216"/>
                  </a:cxn>
                  <a:cxn ang="0">
                    <a:pos x="508" y="286"/>
                  </a:cxn>
                  <a:cxn ang="0">
                    <a:pos x="450" y="368"/>
                  </a:cxn>
                  <a:cxn ang="0">
                    <a:pos x="386" y="426"/>
                  </a:cxn>
                  <a:cxn ang="0">
                    <a:pos x="316" y="478"/>
                  </a:cxn>
                  <a:cxn ang="0">
                    <a:pos x="240" y="513"/>
                  </a:cxn>
                  <a:cxn ang="0">
                    <a:pos x="176" y="525"/>
                  </a:cxn>
                  <a:cxn ang="0">
                    <a:pos x="147" y="508"/>
                  </a:cxn>
                  <a:cxn ang="0">
                    <a:pos x="123" y="438"/>
                  </a:cxn>
                  <a:cxn ang="0">
                    <a:pos x="129" y="345"/>
                  </a:cxn>
                  <a:cxn ang="0">
                    <a:pos x="17" y="350"/>
                  </a:cxn>
                  <a:cxn ang="0">
                    <a:pos x="0" y="333"/>
                  </a:cxn>
                  <a:cxn ang="0">
                    <a:pos x="17" y="298"/>
                  </a:cxn>
                  <a:cxn ang="0">
                    <a:pos x="135" y="292"/>
                  </a:cxn>
                  <a:cxn ang="0">
                    <a:pos x="164" y="222"/>
                  </a:cxn>
                </a:cxnLst>
                <a:rect l="0" t="0" r="r" b="b"/>
                <a:pathLst>
                  <a:path w="538" h="525">
                    <a:moveTo>
                      <a:pt x="164" y="222"/>
                    </a:moveTo>
                    <a:lnTo>
                      <a:pt x="211" y="152"/>
                    </a:lnTo>
                    <a:lnTo>
                      <a:pt x="263" y="100"/>
                    </a:lnTo>
                    <a:lnTo>
                      <a:pt x="316" y="35"/>
                    </a:lnTo>
                    <a:lnTo>
                      <a:pt x="380" y="6"/>
                    </a:lnTo>
                    <a:lnTo>
                      <a:pt x="432" y="0"/>
                    </a:lnTo>
                    <a:lnTo>
                      <a:pt x="485" y="17"/>
                    </a:lnTo>
                    <a:lnTo>
                      <a:pt x="514" y="59"/>
                    </a:lnTo>
                    <a:lnTo>
                      <a:pt x="538" y="135"/>
                    </a:lnTo>
                    <a:lnTo>
                      <a:pt x="531" y="216"/>
                    </a:lnTo>
                    <a:lnTo>
                      <a:pt x="508" y="286"/>
                    </a:lnTo>
                    <a:lnTo>
                      <a:pt x="450" y="368"/>
                    </a:lnTo>
                    <a:lnTo>
                      <a:pt x="386" y="426"/>
                    </a:lnTo>
                    <a:lnTo>
                      <a:pt x="316" y="478"/>
                    </a:lnTo>
                    <a:lnTo>
                      <a:pt x="240" y="513"/>
                    </a:lnTo>
                    <a:lnTo>
                      <a:pt x="176" y="525"/>
                    </a:lnTo>
                    <a:lnTo>
                      <a:pt x="147" y="508"/>
                    </a:lnTo>
                    <a:lnTo>
                      <a:pt x="123" y="438"/>
                    </a:lnTo>
                    <a:lnTo>
                      <a:pt x="129" y="345"/>
                    </a:lnTo>
                    <a:lnTo>
                      <a:pt x="17" y="350"/>
                    </a:lnTo>
                    <a:lnTo>
                      <a:pt x="0" y="333"/>
                    </a:lnTo>
                    <a:lnTo>
                      <a:pt x="17" y="298"/>
                    </a:lnTo>
                    <a:lnTo>
                      <a:pt x="135" y="292"/>
                    </a:lnTo>
                    <a:lnTo>
                      <a:pt x="164" y="22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6262" y="1569"/>
                <a:ext cx="414" cy="69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5" y="5"/>
                  </a:cxn>
                  <a:cxn ang="0">
                    <a:pos x="69" y="0"/>
                  </a:cxn>
                  <a:cxn ang="0">
                    <a:pos x="104" y="29"/>
                  </a:cxn>
                  <a:cxn ang="0">
                    <a:pos x="157" y="105"/>
                  </a:cxn>
                  <a:cxn ang="0">
                    <a:pos x="226" y="204"/>
                  </a:cxn>
                  <a:cxn ang="0">
                    <a:pos x="291" y="274"/>
                  </a:cxn>
                  <a:cxn ang="0">
                    <a:pos x="408" y="402"/>
                  </a:cxn>
                  <a:cxn ang="0">
                    <a:pos x="414" y="431"/>
                  </a:cxn>
                  <a:cxn ang="0">
                    <a:pos x="390" y="449"/>
                  </a:cxn>
                  <a:cxn ang="0">
                    <a:pos x="332" y="472"/>
                  </a:cxn>
                  <a:cxn ang="0">
                    <a:pos x="250" y="490"/>
                  </a:cxn>
                  <a:cxn ang="0">
                    <a:pos x="151" y="496"/>
                  </a:cxn>
                  <a:cxn ang="0">
                    <a:pos x="116" y="501"/>
                  </a:cxn>
                  <a:cxn ang="0">
                    <a:pos x="104" y="525"/>
                  </a:cxn>
                  <a:cxn ang="0">
                    <a:pos x="127" y="565"/>
                  </a:cxn>
                  <a:cxn ang="0">
                    <a:pos x="209" y="635"/>
                  </a:cxn>
                  <a:cxn ang="0">
                    <a:pos x="268" y="653"/>
                  </a:cxn>
                  <a:cxn ang="0">
                    <a:pos x="280" y="676"/>
                  </a:cxn>
                  <a:cxn ang="0">
                    <a:pos x="255" y="694"/>
                  </a:cxn>
                  <a:cxn ang="0">
                    <a:pos x="203" y="694"/>
                  </a:cxn>
                  <a:cxn ang="0">
                    <a:pos x="133" y="653"/>
                  </a:cxn>
                  <a:cxn ang="0">
                    <a:pos x="75" y="595"/>
                  </a:cxn>
                  <a:cxn ang="0">
                    <a:pos x="40" y="542"/>
                  </a:cxn>
                  <a:cxn ang="0">
                    <a:pos x="40" y="501"/>
                  </a:cxn>
                  <a:cxn ang="0">
                    <a:pos x="63" y="472"/>
                  </a:cxn>
                  <a:cxn ang="0">
                    <a:pos x="98" y="461"/>
                  </a:cxn>
                  <a:cxn ang="0">
                    <a:pos x="151" y="455"/>
                  </a:cxn>
                  <a:cxn ang="0">
                    <a:pos x="209" y="455"/>
                  </a:cxn>
                  <a:cxn ang="0">
                    <a:pos x="280" y="443"/>
                  </a:cxn>
                  <a:cxn ang="0">
                    <a:pos x="315" y="431"/>
                  </a:cxn>
                  <a:cxn ang="0">
                    <a:pos x="332" y="414"/>
                  </a:cxn>
                  <a:cxn ang="0">
                    <a:pos x="326" y="397"/>
                  </a:cxn>
                  <a:cxn ang="0">
                    <a:pos x="274" y="350"/>
                  </a:cxn>
                  <a:cxn ang="0">
                    <a:pos x="191" y="268"/>
                  </a:cxn>
                  <a:cxn ang="0">
                    <a:pos x="116" y="199"/>
                  </a:cxn>
                  <a:cxn ang="0">
                    <a:pos x="34" y="123"/>
                  </a:cxn>
                  <a:cxn ang="0">
                    <a:pos x="5" y="69"/>
                  </a:cxn>
                  <a:cxn ang="0">
                    <a:pos x="0" y="34"/>
                  </a:cxn>
                </a:cxnLst>
                <a:rect l="0" t="0" r="r" b="b"/>
                <a:pathLst>
                  <a:path w="414" h="694">
                    <a:moveTo>
                      <a:pt x="0" y="34"/>
                    </a:moveTo>
                    <a:lnTo>
                      <a:pt x="5" y="5"/>
                    </a:lnTo>
                    <a:lnTo>
                      <a:pt x="69" y="0"/>
                    </a:lnTo>
                    <a:lnTo>
                      <a:pt x="104" y="29"/>
                    </a:lnTo>
                    <a:lnTo>
                      <a:pt x="157" y="105"/>
                    </a:lnTo>
                    <a:lnTo>
                      <a:pt x="226" y="204"/>
                    </a:lnTo>
                    <a:lnTo>
                      <a:pt x="291" y="274"/>
                    </a:lnTo>
                    <a:lnTo>
                      <a:pt x="408" y="402"/>
                    </a:lnTo>
                    <a:lnTo>
                      <a:pt x="414" y="431"/>
                    </a:lnTo>
                    <a:lnTo>
                      <a:pt x="390" y="449"/>
                    </a:lnTo>
                    <a:lnTo>
                      <a:pt x="332" y="472"/>
                    </a:lnTo>
                    <a:lnTo>
                      <a:pt x="250" y="490"/>
                    </a:lnTo>
                    <a:lnTo>
                      <a:pt x="151" y="496"/>
                    </a:lnTo>
                    <a:lnTo>
                      <a:pt x="116" y="501"/>
                    </a:lnTo>
                    <a:lnTo>
                      <a:pt x="104" y="525"/>
                    </a:lnTo>
                    <a:lnTo>
                      <a:pt x="127" y="565"/>
                    </a:lnTo>
                    <a:lnTo>
                      <a:pt x="209" y="635"/>
                    </a:lnTo>
                    <a:lnTo>
                      <a:pt x="268" y="653"/>
                    </a:lnTo>
                    <a:lnTo>
                      <a:pt x="280" y="676"/>
                    </a:lnTo>
                    <a:lnTo>
                      <a:pt x="255" y="694"/>
                    </a:lnTo>
                    <a:lnTo>
                      <a:pt x="203" y="694"/>
                    </a:lnTo>
                    <a:lnTo>
                      <a:pt x="133" y="653"/>
                    </a:lnTo>
                    <a:lnTo>
                      <a:pt x="75" y="595"/>
                    </a:lnTo>
                    <a:lnTo>
                      <a:pt x="40" y="542"/>
                    </a:lnTo>
                    <a:lnTo>
                      <a:pt x="40" y="501"/>
                    </a:lnTo>
                    <a:lnTo>
                      <a:pt x="63" y="472"/>
                    </a:lnTo>
                    <a:lnTo>
                      <a:pt x="98" y="461"/>
                    </a:lnTo>
                    <a:lnTo>
                      <a:pt x="151" y="455"/>
                    </a:lnTo>
                    <a:lnTo>
                      <a:pt x="209" y="455"/>
                    </a:lnTo>
                    <a:lnTo>
                      <a:pt x="280" y="443"/>
                    </a:lnTo>
                    <a:lnTo>
                      <a:pt x="315" y="431"/>
                    </a:lnTo>
                    <a:lnTo>
                      <a:pt x="332" y="414"/>
                    </a:lnTo>
                    <a:lnTo>
                      <a:pt x="326" y="397"/>
                    </a:lnTo>
                    <a:lnTo>
                      <a:pt x="274" y="350"/>
                    </a:lnTo>
                    <a:lnTo>
                      <a:pt x="191" y="268"/>
                    </a:lnTo>
                    <a:lnTo>
                      <a:pt x="116" y="199"/>
                    </a:lnTo>
                    <a:lnTo>
                      <a:pt x="34" y="123"/>
                    </a:lnTo>
                    <a:lnTo>
                      <a:pt x="5" y="69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5993" y="2151"/>
                <a:ext cx="449" cy="1046"/>
              </a:xfrm>
              <a:custGeom>
                <a:avLst/>
                <a:gdLst/>
                <a:ahLst/>
                <a:cxnLst>
                  <a:cxn ang="0">
                    <a:pos x="222" y="0"/>
                  </a:cxn>
                  <a:cxn ang="0">
                    <a:pos x="286" y="12"/>
                  </a:cxn>
                  <a:cxn ang="0">
                    <a:pos x="315" y="59"/>
                  </a:cxn>
                  <a:cxn ang="0">
                    <a:pos x="309" y="170"/>
                  </a:cxn>
                  <a:cxn ang="0">
                    <a:pos x="298" y="287"/>
                  </a:cxn>
                  <a:cxn ang="0">
                    <a:pos x="298" y="409"/>
                  </a:cxn>
                  <a:cxn ang="0">
                    <a:pos x="356" y="555"/>
                  </a:cxn>
                  <a:cxn ang="0">
                    <a:pos x="402" y="660"/>
                  </a:cxn>
                  <a:cxn ang="0">
                    <a:pos x="426" y="766"/>
                  </a:cxn>
                  <a:cxn ang="0">
                    <a:pos x="420" y="859"/>
                  </a:cxn>
                  <a:cxn ang="0">
                    <a:pos x="420" y="894"/>
                  </a:cxn>
                  <a:cxn ang="0">
                    <a:pos x="443" y="929"/>
                  </a:cxn>
                  <a:cxn ang="0">
                    <a:pos x="449" y="964"/>
                  </a:cxn>
                  <a:cxn ang="0">
                    <a:pos x="432" y="981"/>
                  </a:cxn>
                  <a:cxn ang="0">
                    <a:pos x="385" y="970"/>
                  </a:cxn>
                  <a:cxn ang="0">
                    <a:pos x="298" y="958"/>
                  </a:cxn>
                  <a:cxn ang="0">
                    <a:pos x="193" y="981"/>
                  </a:cxn>
                  <a:cxn ang="0">
                    <a:pos x="123" y="1022"/>
                  </a:cxn>
                  <a:cxn ang="0">
                    <a:pos x="88" y="1046"/>
                  </a:cxn>
                  <a:cxn ang="0">
                    <a:pos x="53" y="1046"/>
                  </a:cxn>
                  <a:cxn ang="0">
                    <a:pos x="0" y="970"/>
                  </a:cxn>
                  <a:cxn ang="0">
                    <a:pos x="6" y="958"/>
                  </a:cxn>
                  <a:cxn ang="0">
                    <a:pos x="112" y="923"/>
                  </a:cxn>
                  <a:cxn ang="0">
                    <a:pos x="234" y="906"/>
                  </a:cxn>
                  <a:cxn ang="0">
                    <a:pos x="321" y="900"/>
                  </a:cxn>
                  <a:cxn ang="0">
                    <a:pos x="373" y="900"/>
                  </a:cxn>
                  <a:cxn ang="0">
                    <a:pos x="385" y="865"/>
                  </a:cxn>
                  <a:cxn ang="0">
                    <a:pos x="368" y="766"/>
                  </a:cxn>
                  <a:cxn ang="0">
                    <a:pos x="327" y="660"/>
                  </a:cxn>
                  <a:cxn ang="0">
                    <a:pos x="263" y="526"/>
                  </a:cxn>
                  <a:cxn ang="0">
                    <a:pos x="210" y="409"/>
                  </a:cxn>
                  <a:cxn ang="0">
                    <a:pos x="187" y="304"/>
                  </a:cxn>
                  <a:cxn ang="0">
                    <a:pos x="181" y="188"/>
                  </a:cxn>
                  <a:cxn ang="0">
                    <a:pos x="181" y="76"/>
                  </a:cxn>
                  <a:cxn ang="0">
                    <a:pos x="205" y="30"/>
                  </a:cxn>
                  <a:cxn ang="0">
                    <a:pos x="222" y="0"/>
                  </a:cxn>
                </a:cxnLst>
                <a:rect l="0" t="0" r="r" b="b"/>
                <a:pathLst>
                  <a:path w="449" h="1046">
                    <a:moveTo>
                      <a:pt x="222" y="0"/>
                    </a:moveTo>
                    <a:lnTo>
                      <a:pt x="286" y="12"/>
                    </a:lnTo>
                    <a:lnTo>
                      <a:pt x="315" y="59"/>
                    </a:lnTo>
                    <a:lnTo>
                      <a:pt x="309" y="170"/>
                    </a:lnTo>
                    <a:lnTo>
                      <a:pt x="298" y="287"/>
                    </a:lnTo>
                    <a:lnTo>
                      <a:pt x="298" y="409"/>
                    </a:lnTo>
                    <a:lnTo>
                      <a:pt x="356" y="555"/>
                    </a:lnTo>
                    <a:lnTo>
                      <a:pt x="402" y="660"/>
                    </a:lnTo>
                    <a:lnTo>
                      <a:pt x="426" y="766"/>
                    </a:lnTo>
                    <a:lnTo>
                      <a:pt x="420" y="859"/>
                    </a:lnTo>
                    <a:lnTo>
                      <a:pt x="420" y="894"/>
                    </a:lnTo>
                    <a:lnTo>
                      <a:pt x="443" y="929"/>
                    </a:lnTo>
                    <a:lnTo>
                      <a:pt x="449" y="964"/>
                    </a:lnTo>
                    <a:lnTo>
                      <a:pt x="432" y="981"/>
                    </a:lnTo>
                    <a:lnTo>
                      <a:pt x="385" y="970"/>
                    </a:lnTo>
                    <a:lnTo>
                      <a:pt x="298" y="958"/>
                    </a:lnTo>
                    <a:lnTo>
                      <a:pt x="193" y="981"/>
                    </a:lnTo>
                    <a:lnTo>
                      <a:pt x="123" y="1022"/>
                    </a:lnTo>
                    <a:lnTo>
                      <a:pt x="88" y="1046"/>
                    </a:lnTo>
                    <a:lnTo>
                      <a:pt x="53" y="1046"/>
                    </a:lnTo>
                    <a:lnTo>
                      <a:pt x="0" y="970"/>
                    </a:lnTo>
                    <a:lnTo>
                      <a:pt x="6" y="958"/>
                    </a:lnTo>
                    <a:lnTo>
                      <a:pt x="112" y="923"/>
                    </a:lnTo>
                    <a:lnTo>
                      <a:pt x="234" y="906"/>
                    </a:lnTo>
                    <a:lnTo>
                      <a:pt x="321" y="900"/>
                    </a:lnTo>
                    <a:lnTo>
                      <a:pt x="373" y="900"/>
                    </a:lnTo>
                    <a:lnTo>
                      <a:pt x="385" y="865"/>
                    </a:lnTo>
                    <a:lnTo>
                      <a:pt x="368" y="766"/>
                    </a:lnTo>
                    <a:lnTo>
                      <a:pt x="327" y="660"/>
                    </a:lnTo>
                    <a:lnTo>
                      <a:pt x="263" y="526"/>
                    </a:lnTo>
                    <a:lnTo>
                      <a:pt x="210" y="409"/>
                    </a:lnTo>
                    <a:lnTo>
                      <a:pt x="187" y="304"/>
                    </a:lnTo>
                    <a:lnTo>
                      <a:pt x="181" y="188"/>
                    </a:lnTo>
                    <a:lnTo>
                      <a:pt x="181" y="76"/>
                    </a:lnTo>
                    <a:lnTo>
                      <a:pt x="205" y="3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5772" y="2181"/>
                <a:ext cx="373" cy="870"/>
              </a:xfrm>
              <a:custGeom>
                <a:avLst/>
                <a:gdLst/>
                <a:ahLst/>
                <a:cxnLst>
                  <a:cxn ang="0">
                    <a:pos x="280" y="0"/>
                  </a:cxn>
                  <a:cxn ang="0">
                    <a:pos x="332" y="0"/>
                  </a:cxn>
                  <a:cxn ang="0">
                    <a:pos x="350" y="35"/>
                  </a:cxn>
                  <a:cxn ang="0">
                    <a:pos x="361" y="112"/>
                  </a:cxn>
                  <a:cxn ang="0">
                    <a:pos x="350" y="193"/>
                  </a:cxn>
                  <a:cxn ang="0">
                    <a:pos x="321" y="356"/>
                  </a:cxn>
                  <a:cxn ang="0">
                    <a:pos x="326" y="426"/>
                  </a:cxn>
                  <a:cxn ang="0">
                    <a:pos x="361" y="566"/>
                  </a:cxn>
                  <a:cxn ang="0">
                    <a:pos x="373" y="665"/>
                  </a:cxn>
                  <a:cxn ang="0">
                    <a:pos x="373" y="742"/>
                  </a:cxn>
                  <a:cxn ang="0">
                    <a:pos x="356" y="759"/>
                  </a:cxn>
                  <a:cxn ang="0">
                    <a:pos x="303" y="771"/>
                  </a:cxn>
                  <a:cxn ang="0">
                    <a:pos x="232" y="788"/>
                  </a:cxn>
                  <a:cxn ang="0">
                    <a:pos x="163" y="823"/>
                  </a:cxn>
                  <a:cxn ang="0">
                    <a:pos x="93" y="870"/>
                  </a:cxn>
                  <a:cxn ang="0">
                    <a:pos x="64" y="870"/>
                  </a:cxn>
                  <a:cxn ang="0">
                    <a:pos x="0" y="818"/>
                  </a:cxn>
                  <a:cxn ang="0">
                    <a:pos x="6" y="794"/>
                  </a:cxn>
                  <a:cxn ang="0">
                    <a:pos x="87" y="759"/>
                  </a:cxn>
                  <a:cxn ang="0">
                    <a:pos x="227" y="724"/>
                  </a:cxn>
                  <a:cxn ang="0">
                    <a:pos x="292" y="700"/>
                  </a:cxn>
                  <a:cxn ang="0">
                    <a:pos x="303" y="677"/>
                  </a:cxn>
                  <a:cxn ang="0">
                    <a:pos x="303" y="578"/>
                  </a:cxn>
                  <a:cxn ang="0">
                    <a:pos x="280" y="450"/>
                  </a:cxn>
                  <a:cxn ang="0">
                    <a:pos x="268" y="368"/>
                  </a:cxn>
                  <a:cxn ang="0">
                    <a:pos x="257" y="240"/>
                  </a:cxn>
                  <a:cxn ang="0">
                    <a:pos x="251" y="100"/>
                  </a:cxn>
                  <a:cxn ang="0">
                    <a:pos x="257" y="35"/>
                  </a:cxn>
                  <a:cxn ang="0">
                    <a:pos x="280" y="0"/>
                  </a:cxn>
                </a:cxnLst>
                <a:rect l="0" t="0" r="r" b="b"/>
                <a:pathLst>
                  <a:path w="373" h="870">
                    <a:moveTo>
                      <a:pt x="280" y="0"/>
                    </a:moveTo>
                    <a:lnTo>
                      <a:pt x="332" y="0"/>
                    </a:lnTo>
                    <a:lnTo>
                      <a:pt x="350" y="35"/>
                    </a:lnTo>
                    <a:lnTo>
                      <a:pt x="361" y="112"/>
                    </a:lnTo>
                    <a:lnTo>
                      <a:pt x="350" y="193"/>
                    </a:lnTo>
                    <a:lnTo>
                      <a:pt x="321" y="356"/>
                    </a:lnTo>
                    <a:lnTo>
                      <a:pt x="326" y="426"/>
                    </a:lnTo>
                    <a:lnTo>
                      <a:pt x="361" y="566"/>
                    </a:lnTo>
                    <a:lnTo>
                      <a:pt x="373" y="665"/>
                    </a:lnTo>
                    <a:lnTo>
                      <a:pt x="373" y="742"/>
                    </a:lnTo>
                    <a:lnTo>
                      <a:pt x="356" y="759"/>
                    </a:lnTo>
                    <a:lnTo>
                      <a:pt x="303" y="771"/>
                    </a:lnTo>
                    <a:lnTo>
                      <a:pt x="232" y="788"/>
                    </a:lnTo>
                    <a:lnTo>
                      <a:pt x="163" y="823"/>
                    </a:lnTo>
                    <a:lnTo>
                      <a:pt x="93" y="870"/>
                    </a:lnTo>
                    <a:lnTo>
                      <a:pt x="64" y="870"/>
                    </a:lnTo>
                    <a:lnTo>
                      <a:pt x="0" y="818"/>
                    </a:lnTo>
                    <a:lnTo>
                      <a:pt x="6" y="794"/>
                    </a:lnTo>
                    <a:lnTo>
                      <a:pt x="87" y="759"/>
                    </a:lnTo>
                    <a:lnTo>
                      <a:pt x="227" y="724"/>
                    </a:lnTo>
                    <a:lnTo>
                      <a:pt x="292" y="700"/>
                    </a:lnTo>
                    <a:lnTo>
                      <a:pt x="303" y="677"/>
                    </a:lnTo>
                    <a:lnTo>
                      <a:pt x="303" y="578"/>
                    </a:lnTo>
                    <a:lnTo>
                      <a:pt x="280" y="450"/>
                    </a:lnTo>
                    <a:lnTo>
                      <a:pt x="268" y="368"/>
                    </a:lnTo>
                    <a:lnTo>
                      <a:pt x="257" y="240"/>
                    </a:lnTo>
                    <a:lnTo>
                      <a:pt x="251" y="100"/>
                    </a:lnTo>
                    <a:lnTo>
                      <a:pt x="257" y="35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5760" y="901"/>
                <a:ext cx="612" cy="776"/>
              </a:xfrm>
              <a:custGeom>
                <a:avLst/>
                <a:gdLst/>
                <a:ahLst/>
                <a:cxnLst>
                  <a:cxn ang="0">
                    <a:pos x="326" y="776"/>
                  </a:cxn>
                  <a:cxn ang="0">
                    <a:pos x="355" y="740"/>
                  </a:cxn>
                  <a:cxn ang="0">
                    <a:pos x="344" y="688"/>
                  </a:cxn>
                  <a:cxn ang="0">
                    <a:pos x="321" y="618"/>
                  </a:cxn>
                  <a:cxn ang="0">
                    <a:pos x="232" y="536"/>
                  </a:cxn>
                  <a:cxn ang="0">
                    <a:pos x="145" y="461"/>
                  </a:cxn>
                  <a:cxn ang="0">
                    <a:pos x="104" y="379"/>
                  </a:cxn>
                  <a:cxn ang="0">
                    <a:pos x="87" y="251"/>
                  </a:cxn>
                  <a:cxn ang="0">
                    <a:pos x="186" y="216"/>
                  </a:cxn>
                  <a:cxn ang="0">
                    <a:pos x="344" y="199"/>
                  </a:cxn>
                  <a:cxn ang="0">
                    <a:pos x="408" y="205"/>
                  </a:cxn>
                  <a:cxn ang="0">
                    <a:pos x="425" y="222"/>
                  </a:cxn>
                  <a:cxn ang="0">
                    <a:pos x="454" y="193"/>
                  </a:cxn>
                  <a:cxn ang="0">
                    <a:pos x="443" y="164"/>
                  </a:cxn>
                  <a:cxn ang="0">
                    <a:pos x="460" y="111"/>
                  </a:cxn>
                  <a:cxn ang="0">
                    <a:pos x="507" y="64"/>
                  </a:cxn>
                  <a:cxn ang="0">
                    <a:pos x="542" y="52"/>
                  </a:cxn>
                  <a:cxn ang="0">
                    <a:pos x="588" y="81"/>
                  </a:cxn>
                  <a:cxn ang="0">
                    <a:pos x="612" y="52"/>
                  </a:cxn>
                  <a:cxn ang="0">
                    <a:pos x="571" y="0"/>
                  </a:cxn>
                  <a:cxn ang="0">
                    <a:pos x="518" y="0"/>
                  </a:cxn>
                  <a:cxn ang="0">
                    <a:pos x="454" y="29"/>
                  </a:cxn>
                  <a:cxn ang="0">
                    <a:pos x="414" y="105"/>
                  </a:cxn>
                  <a:cxn ang="0">
                    <a:pos x="361" y="141"/>
                  </a:cxn>
                  <a:cxn ang="0">
                    <a:pos x="280" y="152"/>
                  </a:cxn>
                  <a:cxn ang="0">
                    <a:pos x="133" y="170"/>
                  </a:cxn>
                  <a:cxn ang="0">
                    <a:pos x="17" y="205"/>
                  </a:cxn>
                  <a:cxn ang="0">
                    <a:pos x="0" y="234"/>
                  </a:cxn>
                  <a:cxn ang="0">
                    <a:pos x="11" y="327"/>
                  </a:cxn>
                  <a:cxn ang="0">
                    <a:pos x="52" y="455"/>
                  </a:cxn>
                  <a:cxn ang="0">
                    <a:pos x="110" y="560"/>
                  </a:cxn>
                  <a:cxn ang="0">
                    <a:pos x="168" y="653"/>
                  </a:cxn>
                  <a:cxn ang="0">
                    <a:pos x="221" y="717"/>
                  </a:cxn>
                  <a:cxn ang="0">
                    <a:pos x="274" y="764"/>
                  </a:cxn>
                  <a:cxn ang="0">
                    <a:pos x="326" y="776"/>
                  </a:cxn>
                </a:cxnLst>
                <a:rect l="0" t="0" r="r" b="b"/>
                <a:pathLst>
                  <a:path w="612" h="776">
                    <a:moveTo>
                      <a:pt x="326" y="776"/>
                    </a:moveTo>
                    <a:lnTo>
                      <a:pt x="355" y="740"/>
                    </a:lnTo>
                    <a:lnTo>
                      <a:pt x="344" y="688"/>
                    </a:lnTo>
                    <a:lnTo>
                      <a:pt x="321" y="618"/>
                    </a:lnTo>
                    <a:lnTo>
                      <a:pt x="232" y="536"/>
                    </a:lnTo>
                    <a:lnTo>
                      <a:pt x="145" y="461"/>
                    </a:lnTo>
                    <a:lnTo>
                      <a:pt x="104" y="379"/>
                    </a:lnTo>
                    <a:lnTo>
                      <a:pt x="87" y="251"/>
                    </a:lnTo>
                    <a:lnTo>
                      <a:pt x="186" y="216"/>
                    </a:lnTo>
                    <a:lnTo>
                      <a:pt x="344" y="199"/>
                    </a:lnTo>
                    <a:lnTo>
                      <a:pt x="408" y="205"/>
                    </a:lnTo>
                    <a:lnTo>
                      <a:pt x="425" y="222"/>
                    </a:lnTo>
                    <a:lnTo>
                      <a:pt x="454" y="193"/>
                    </a:lnTo>
                    <a:lnTo>
                      <a:pt x="443" y="164"/>
                    </a:lnTo>
                    <a:lnTo>
                      <a:pt x="460" y="111"/>
                    </a:lnTo>
                    <a:lnTo>
                      <a:pt x="507" y="64"/>
                    </a:lnTo>
                    <a:lnTo>
                      <a:pt x="542" y="52"/>
                    </a:lnTo>
                    <a:lnTo>
                      <a:pt x="588" y="81"/>
                    </a:lnTo>
                    <a:lnTo>
                      <a:pt x="612" y="52"/>
                    </a:lnTo>
                    <a:lnTo>
                      <a:pt x="571" y="0"/>
                    </a:lnTo>
                    <a:lnTo>
                      <a:pt x="518" y="0"/>
                    </a:lnTo>
                    <a:lnTo>
                      <a:pt x="454" y="29"/>
                    </a:lnTo>
                    <a:lnTo>
                      <a:pt x="414" y="105"/>
                    </a:lnTo>
                    <a:lnTo>
                      <a:pt x="361" y="141"/>
                    </a:lnTo>
                    <a:lnTo>
                      <a:pt x="280" y="152"/>
                    </a:lnTo>
                    <a:lnTo>
                      <a:pt x="133" y="170"/>
                    </a:lnTo>
                    <a:lnTo>
                      <a:pt x="17" y="205"/>
                    </a:lnTo>
                    <a:lnTo>
                      <a:pt x="0" y="234"/>
                    </a:lnTo>
                    <a:lnTo>
                      <a:pt x="11" y="327"/>
                    </a:lnTo>
                    <a:lnTo>
                      <a:pt x="52" y="455"/>
                    </a:lnTo>
                    <a:lnTo>
                      <a:pt x="110" y="560"/>
                    </a:lnTo>
                    <a:lnTo>
                      <a:pt x="168" y="653"/>
                    </a:lnTo>
                    <a:lnTo>
                      <a:pt x="221" y="717"/>
                    </a:lnTo>
                    <a:lnTo>
                      <a:pt x="274" y="764"/>
                    </a:lnTo>
                    <a:lnTo>
                      <a:pt x="326" y="7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5964" y="1544"/>
                <a:ext cx="373" cy="772"/>
              </a:xfrm>
              <a:custGeom>
                <a:avLst/>
                <a:gdLst/>
                <a:ahLst/>
                <a:cxnLst>
                  <a:cxn ang="0">
                    <a:pos x="106" y="65"/>
                  </a:cxn>
                  <a:cxn ang="0">
                    <a:pos x="158" y="18"/>
                  </a:cxn>
                  <a:cxn ang="0">
                    <a:pos x="239" y="0"/>
                  </a:cxn>
                  <a:cxn ang="0">
                    <a:pos x="309" y="12"/>
                  </a:cxn>
                  <a:cxn ang="0">
                    <a:pos x="361" y="59"/>
                  </a:cxn>
                  <a:cxn ang="0">
                    <a:pos x="373" y="94"/>
                  </a:cxn>
                  <a:cxn ang="0">
                    <a:pos x="373" y="141"/>
                  </a:cxn>
                  <a:cxn ang="0">
                    <a:pos x="350" y="182"/>
                  </a:cxn>
                  <a:cxn ang="0">
                    <a:pos x="309" y="252"/>
                  </a:cxn>
                  <a:cxn ang="0">
                    <a:pos x="292" y="334"/>
                  </a:cxn>
                  <a:cxn ang="0">
                    <a:pos x="286" y="403"/>
                  </a:cxn>
                  <a:cxn ang="0">
                    <a:pos x="303" y="479"/>
                  </a:cxn>
                  <a:cxn ang="0">
                    <a:pos x="350" y="549"/>
                  </a:cxn>
                  <a:cxn ang="0">
                    <a:pos x="367" y="619"/>
                  </a:cxn>
                  <a:cxn ang="0">
                    <a:pos x="361" y="683"/>
                  </a:cxn>
                  <a:cxn ang="0">
                    <a:pos x="327" y="737"/>
                  </a:cxn>
                  <a:cxn ang="0">
                    <a:pos x="280" y="766"/>
                  </a:cxn>
                  <a:cxn ang="0">
                    <a:pos x="222" y="772"/>
                  </a:cxn>
                  <a:cxn ang="0">
                    <a:pos x="152" y="772"/>
                  </a:cxn>
                  <a:cxn ang="0">
                    <a:pos x="100" y="742"/>
                  </a:cxn>
                  <a:cxn ang="0">
                    <a:pos x="46" y="654"/>
                  </a:cxn>
                  <a:cxn ang="0">
                    <a:pos x="12" y="578"/>
                  </a:cxn>
                  <a:cxn ang="0">
                    <a:pos x="0" y="462"/>
                  </a:cxn>
                  <a:cxn ang="0">
                    <a:pos x="12" y="357"/>
                  </a:cxn>
                  <a:cxn ang="0">
                    <a:pos x="35" y="246"/>
                  </a:cxn>
                  <a:cxn ang="0">
                    <a:pos x="71" y="135"/>
                  </a:cxn>
                  <a:cxn ang="0">
                    <a:pos x="106" y="65"/>
                  </a:cxn>
                </a:cxnLst>
                <a:rect l="0" t="0" r="r" b="b"/>
                <a:pathLst>
                  <a:path w="373" h="772">
                    <a:moveTo>
                      <a:pt x="106" y="65"/>
                    </a:moveTo>
                    <a:lnTo>
                      <a:pt x="158" y="18"/>
                    </a:lnTo>
                    <a:lnTo>
                      <a:pt x="239" y="0"/>
                    </a:lnTo>
                    <a:lnTo>
                      <a:pt x="309" y="12"/>
                    </a:lnTo>
                    <a:lnTo>
                      <a:pt x="361" y="59"/>
                    </a:lnTo>
                    <a:lnTo>
                      <a:pt x="373" y="94"/>
                    </a:lnTo>
                    <a:lnTo>
                      <a:pt x="373" y="141"/>
                    </a:lnTo>
                    <a:lnTo>
                      <a:pt x="350" y="182"/>
                    </a:lnTo>
                    <a:lnTo>
                      <a:pt x="309" y="252"/>
                    </a:lnTo>
                    <a:lnTo>
                      <a:pt x="292" y="334"/>
                    </a:lnTo>
                    <a:lnTo>
                      <a:pt x="286" y="403"/>
                    </a:lnTo>
                    <a:lnTo>
                      <a:pt x="303" y="479"/>
                    </a:lnTo>
                    <a:lnTo>
                      <a:pt x="350" y="549"/>
                    </a:lnTo>
                    <a:lnTo>
                      <a:pt x="367" y="619"/>
                    </a:lnTo>
                    <a:lnTo>
                      <a:pt x="361" y="683"/>
                    </a:lnTo>
                    <a:lnTo>
                      <a:pt x="327" y="737"/>
                    </a:lnTo>
                    <a:lnTo>
                      <a:pt x="280" y="766"/>
                    </a:lnTo>
                    <a:lnTo>
                      <a:pt x="222" y="772"/>
                    </a:lnTo>
                    <a:lnTo>
                      <a:pt x="152" y="772"/>
                    </a:lnTo>
                    <a:lnTo>
                      <a:pt x="100" y="742"/>
                    </a:lnTo>
                    <a:lnTo>
                      <a:pt x="46" y="654"/>
                    </a:lnTo>
                    <a:lnTo>
                      <a:pt x="12" y="578"/>
                    </a:lnTo>
                    <a:lnTo>
                      <a:pt x="0" y="462"/>
                    </a:lnTo>
                    <a:lnTo>
                      <a:pt x="12" y="357"/>
                    </a:lnTo>
                    <a:lnTo>
                      <a:pt x="35" y="246"/>
                    </a:lnTo>
                    <a:lnTo>
                      <a:pt x="71" y="135"/>
                    </a:lnTo>
                    <a:lnTo>
                      <a:pt x="106" y="65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6571" y="720"/>
              <a:ext cx="210" cy="264"/>
              <a:chOff x="6571" y="720"/>
              <a:chExt cx="210" cy="264"/>
            </a:xfrm>
          </p:grpSpPr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6612" y="720"/>
                <a:ext cx="169" cy="192"/>
              </a:xfrm>
              <a:custGeom>
                <a:avLst/>
                <a:gdLst/>
                <a:ahLst/>
                <a:cxnLst>
                  <a:cxn ang="0">
                    <a:pos x="52" y="12"/>
                  </a:cxn>
                  <a:cxn ang="0">
                    <a:pos x="99" y="0"/>
                  </a:cxn>
                  <a:cxn ang="0">
                    <a:pos x="157" y="17"/>
                  </a:cxn>
                  <a:cxn ang="0">
                    <a:pos x="169" y="58"/>
                  </a:cxn>
                  <a:cxn ang="0">
                    <a:pos x="163" y="111"/>
                  </a:cxn>
                  <a:cxn ang="0">
                    <a:pos x="134" y="145"/>
                  </a:cxn>
                  <a:cxn ang="0">
                    <a:pos x="93" y="151"/>
                  </a:cxn>
                  <a:cxn ang="0">
                    <a:pos x="52" y="151"/>
                  </a:cxn>
                  <a:cxn ang="0">
                    <a:pos x="34" y="169"/>
                  </a:cxn>
                  <a:cxn ang="0">
                    <a:pos x="34" y="180"/>
                  </a:cxn>
                  <a:cxn ang="0">
                    <a:pos x="23" y="192"/>
                  </a:cxn>
                  <a:cxn ang="0">
                    <a:pos x="0" y="186"/>
                  </a:cxn>
                  <a:cxn ang="0">
                    <a:pos x="5" y="157"/>
                  </a:cxn>
                  <a:cxn ang="0">
                    <a:pos x="23" y="134"/>
                  </a:cxn>
                  <a:cxn ang="0">
                    <a:pos x="58" y="116"/>
                  </a:cxn>
                  <a:cxn ang="0">
                    <a:pos x="93" y="122"/>
                  </a:cxn>
                  <a:cxn ang="0">
                    <a:pos x="122" y="116"/>
                  </a:cxn>
                  <a:cxn ang="0">
                    <a:pos x="139" y="87"/>
                  </a:cxn>
                  <a:cxn ang="0">
                    <a:pos x="139" y="52"/>
                  </a:cxn>
                  <a:cxn ang="0">
                    <a:pos x="122" y="35"/>
                  </a:cxn>
                  <a:cxn ang="0">
                    <a:pos x="99" y="35"/>
                  </a:cxn>
                  <a:cxn ang="0">
                    <a:pos x="75" y="41"/>
                  </a:cxn>
                  <a:cxn ang="0">
                    <a:pos x="58" y="52"/>
                  </a:cxn>
                  <a:cxn ang="0">
                    <a:pos x="40" y="41"/>
                  </a:cxn>
                  <a:cxn ang="0">
                    <a:pos x="52" y="12"/>
                  </a:cxn>
                </a:cxnLst>
                <a:rect l="0" t="0" r="r" b="b"/>
                <a:pathLst>
                  <a:path w="169" h="192">
                    <a:moveTo>
                      <a:pt x="52" y="12"/>
                    </a:moveTo>
                    <a:lnTo>
                      <a:pt x="99" y="0"/>
                    </a:lnTo>
                    <a:lnTo>
                      <a:pt x="157" y="17"/>
                    </a:lnTo>
                    <a:lnTo>
                      <a:pt x="169" y="58"/>
                    </a:lnTo>
                    <a:lnTo>
                      <a:pt x="163" y="111"/>
                    </a:lnTo>
                    <a:lnTo>
                      <a:pt x="134" y="145"/>
                    </a:lnTo>
                    <a:lnTo>
                      <a:pt x="93" y="151"/>
                    </a:lnTo>
                    <a:lnTo>
                      <a:pt x="52" y="151"/>
                    </a:lnTo>
                    <a:lnTo>
                      <a:pt x="34" y="169"/>
                    </a:lnTo>
                    <a:lnTo>
                      <a:pt x="34" y="180"/>
                    </a:lnTo>
                    <a:lnTo>
                      <a:pt x="23" y="192"/>
                    </a:lnTo>
                    <a:lnTo>
                      <a:pt x="0" y="186"/>
                    </a:lnTo>
                    <a:lnTo>
                      <a:pt x="5" y="157"/>
                    </a:lnTo>
                    <a:lnTo>
                      <a:pt x="23" y="134"/>
                    </a:lnTo>
                    <a:lnTo>
                      <a:pt x="58" y="116"/>
                    </a:lnTo>
                    <a:lnTo>
                      <a:pt x="93" y="122"/>
                    </a:lnTo>
                    <a:lnTo>
                      <a:pt x="122" y="116"/>
                    </a:lnTo>
                    <a:lnTo>
                      <a:pt x="139" y="87"/>
                    </a:lnTo>
                    <a:lnTo>
                      <a:pt x="139" y="52"/>
                    </a:lnTo>
                    <a:lnTo>
                      <a:pt x="122" y="35"/>
                    </a:lnTo>
                    <a:lnTo>
                      <a:pt x="99" y="35"/>
                    </a:lnTo>
                    <a:lnTo>
                      <a:pt x="75" y="41"/>
                    </a:lnTo>
                    <a:lnTo>
                      <a:pt x="58" y="52"/>
                    </a:lnTo>
                    <a:lnTo>
                      <a:pt x="40" y="41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" name="Oval 14"/>
              <p:cNvSpPr>
                <a:spLocks noChangeArrowheads="1"/>
              </p:cNvSpPr>
              <p:nvPr/>
            </p:nvSpPr>
            <p:spPr bwMode="auto">
              <a:xfrm>
                <a:off x="6571" y="936"/>
                <a:ext cx="49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cxnSp>
        <p:nvCxnSpPr>
          <p:cNvPr id="20" name="直線單箭頭接點 19"/>
          <p:cNvCxnSpPr/>
          <p:nvPr/>
        </p:nvCxnSpPr>
        <p:spPr>
          <a:xfrm rot="16200000" flipH="1">
            <a:off x="4393405" y="3036091"/>
            <a:ext cx="307183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6000760" y="271462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對</a:t>
            </a:r>
            <a:r>
              <a:rPr lang="en-US" altLang="zh-TW" dirty="0" smtClean="0"/>
              <a:t>r</a:t>
            </a:r>
            <a:r>
              <a:rPr lang="zh-TW" altLang="en-US" dirty="0" smtClean="0"/>
              <a:t>微分</a:t>
            </a:r>
            <a:endParaRPr lang="zh-TW" altLang="en-US" dirty="0"/>
          </a:p>
        </p:txBody>
      </p:sp>
      <p:sp>
        <p:nvSpPr>
          <p:cNvPr id="24" name="橢圓 23"/>
          <p:cNvSpPr/>
          <p:nvPr/>
        </p:nvSpPr>
        <p:spPr>
          <a:xfrm>
            <a:off x="2928926" y="2857496"/>
            <a:ext cx="1857600" cy="18573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3143240" y="3071810"/>
            <a:ext cx="1440000" cy="1440000"/>
          </a:xfrm>
          <a:prstGeom prst="ellipse">
            <a:avLst/>
          </a:prstGeom>
          <a:solidFill>
            <a:srgbClr val="FFFF99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7" name="直線單箭頭接點 26"/>
          <p:cNvCxnSpPr>
            <a:endCxn id="25" idx="5"/>
          </p:cNvCxnSpPr>
          <p:nvPr/>
        </p:nvCxnSpPr>
        <p:spPr>
          <a:xfrm rot="16200000" flipH="1">
            <a:off x="3857620" y="3786189"/>
            <a:ext cx="514737" cy="514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3643306" y="357187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u</a:t>
            </a:r>
            <a:endParaRPr lang="zh-TW" altLang="en-US" dirty="0"/>
          </a:p>
        </p:txBody>
      </p:sp>
      <p:cxnSp>
        <p:nvCxnSpPr>
          <p:cNvPr id="32" name="直線單箭頭接點 31"/>
          <p:cNvCxnSpPr>
            <a:endCxn id="24" idx="3"/>
          </p:cNvCxnSpPr>
          <p:nvPr/>
        </p:nvCxnSpPr>
        <p:spPr>
          <a:xfrm rot="5400000">
            <a:off x="3200950" y="3786206"/>
            <a:ext cx="656686" cy="656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4071934" y="378619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3286116" y="385762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28" name="投影片編號版面配置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0"/>
          <p:cNvGrpSpPr/>
          <p:nvPr/>
        </p:nvGrpSpPr>
        <p:grpSpPr>
          <a:xfrm>
            <a:off x="571472" y="1571612"/>
            <a:ext cx="7643866" cy="2571744"/>
            <a:chOff x="428596" y="857232"/>
            <a:chExt cx="7858180" cy="2714644"/>
          </a:xfrm>
        </p:grpSpPr>
        <p:grpSp>
          <p:nvGrpSpPr>
            <p:cNvPr id="3" name="群組 5"/>
            <p:cNvGrpSpPr/>
            <p:nvPr/>
          </p:nvGrpSpPr>
          <p:grpSpPr>
            <a:xfrm>
              <a:off x="571472" y="1428736"/>
              <a:ext cx="7343775" cy="1714500"/>
              <a:chOff x="500034" y="1785926"/>
              <a:chExt cx="7343775" cy="1714500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0034" y="1785926"/>
                <a:ext cx="7343775" cy="1714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矩形 4"/>
              <p:cNvSpPr/>
              <p:nvPr/>
            </p:nvSpPr>
            <p:spPr>
              <a:xfrm>
                <a:off x="2357422" y="1785926"/>
                <a:ext cx="4572032" cy="85725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" name="橢圓形圖說文字 6"/>
            <p:cNvSpPr/>
            <p:nvPr/>
          </p:nvSpPr>
          <p:spPr>
            <a:xfrm>
              <a:off x="7358082" y="857232"/>
              <a:ext cx="928694" cy="785818"/>
            </a:xfrm>
            <a:prstGeom prst="wedgeEllipseCallout">
              <a:avLst>
                <a:gd name="adj1" fmla="val -75782"/>
                <a:gd name="adj2" fmla="val 47093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bg2">
                      <a:lumMod val="50000"/>
                    </a:schemeClr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bg2">
                      <a:lumMod val="50000"/>
                    </a:schemeClr>
                  </a:solidFill>
                </a:rPr>
                <a:t>k</a:t>
              </a:r>
              <a:endParaRPr lang="zh-TW" altLang="en-US" baseline="-25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28860" y="2357430"/>
              <a:ext cx="5500726" cy="85725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形圖說文字 8"/>
            <p:cNvSpPr/>
            <p:nvPr/>
          </p:nvSpPr>
          <p:spPr>
            <a:xfrm>
              <a:off x="428596" y="2786058"/>
              <a:ext cx="928694" cy="785818"/>
            </a:xfrm>
            <a:prstGeom prst="wedgeEllipseCallout">
              <a:avLst>
                <a:gd name="adj1" fmla="val 112935"/>
                <a:gd name="adj2" fmla="val -28866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bg2">
                      <a:lumMod val="50000"/>
                    </a:schemeClr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bg2">
                      <a:lumMod val="50000"/>
                    </a:schemeClr>
                  </a:solidFill>
                </a:rPr>
                <a:t>k+1</a:t>
              </a:r>
              <a:endParaRPr lang="zh-TW" altLang="en-US" baseline="-25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000480"/>
            <a:ext cx="480774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857232"/>
            <a:ext cx="6006465" cy="23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071670" y="857232"/>
            <a:ext cx="1571636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428868"/>
            <a:ext cx="2047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3000372"/>
            <a:ext cx="14001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3357562"/>
            <a:ext cx="57531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11"/>
          <p:cNvGrpSpPr/>
          <p:nvPr/>
        </p:nvGrpSpPr>
        <p:grpSpPr>
          <a:xfrm>
            <a:off x="857224" y="4643446"/>
            <a:ext cx="4733944" cy="495300"/>
            <a:chOff x="714348" y="5786454"/>
            <a:chExt cx="4733944" cy="495300"/>
          </a:xfrm>
        </p:grpSpPr>
        <p:graphicFrame>
          <p:nvGraphicFramePr>
            <p:cNvPr id="9" name="物件 8"/>
            <p:cNvGraphicFramePr>
              <a:graphicFrameLocks noChangeAspect="1"/>
            </p:cNvGraphicFramePr>
            <p:nvPr/>
          </p:nvGraphicFramePr>
          <p:xfrm>
            <a:off x="2571736" y="5786454"/>
            <a:ext cx="461031" cy="412501"/>
          </p:xfrm>
          <a:graphic>
            <a:graphicData uri="http://schemas.openxmlformats.org/presentationml/2006/ole">
              <p:oleObj spid="_x0000_s99330" name="Equation" r:id="rId8" imgW="241200" imgH="215640" progId="Equation.3">
                <p:embed/>
              </p:oleObj>
            </a:graphicData>
          </a:graphic>
        </p:graphicFrame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28992" y="5786454"/>
              <a:ext cx="20193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文字方塊 10"/>
            <p:cNvSpPr txBox="1"/>
            <p:nvPr/>
          </p:nvSpPr>
          <p:spPr>
            <a:xfrm>
              <a:off x="714348" y="5786454"/>
              <a:ext cx="264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Upper Bound : R’=           , </a:t>
              </a:r>
              <a:endParaRPr lang="zh-TW" altLang="en-US" dirty="0"/>
            </a:p>
          </p:txBody>
        </p:sp>
      </p:grpSp>
      <p:sp>
        <p:nvSpPr>
          <p:cNvPr id="13" name="弧形箭號 (左彎) 12"/>
          <p:cNvSpPr/>
          <p:nvPr/>
        </p:nvSpPr>
        <p:spPr>
          <a:xfrm>
            <a:off x="6500826" y="2857496"/>
            <a:ext cx="357190" cy="785818"/>
          </a:xfrm>
          <a:prstGeom prst="curvedLef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" name="群組 13"/>
          <p:cNvGrpSpPr/>
          <p:nvPr/>
        </p:nvGrpSpPr>
        <p:grpSpPr>
          <a:xfrm>
            <a:off x="6572264" y="4500570"/>
            <a:ext cx="2000264" cy="1714488"/>
            <a:chOff x="6858016" y="5143512"/>
            <a:chExt cx="2000264" cy="1714488"/>
          </a:xfrm>
        </p:grpSpPr>
        <p:sp>
          <p:nvSpPr>
            <p:cNvPr id="15" name="矩形 14"/>
            <p:cNvSpPr/>
            <p:nvPr/>
          </p:nvSpPr>
          <p:spPr>
            <a:xfrm>
              <a:off x="6858016" y="5143512"/>
              <a:ext cx="1501200" cy="150017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smtClean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單箭頭接點 15"/>
            <p:cNvCxnSpPr/>
            <p:nvPr/>
          </p:nvCxnSpPr>
          <p:spPr>
            <a:xfrm rot="16200000" flipV="1">
              <a:off x="6858016" y="5143512"/>
              <a:ext cx="1500198" cy="15001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7"/>
            <p:cNvGraphicFramePr>
              <a:graphicFrameLocks noChangeAspect="1"/>
            </p:cNvGraphicFramePr>
            <p:nvPr/>
          </p:nvGraphicFramePr>
          <p:xfrm>
            <a:off x="7072330" y="5786454"/>
            <a:ext cx="460375" cy="414320"/>
          </p:xfrm>
          <a:graphic>
            <a:graphicData uri="http://schemas.openxmlformats.org/presentationml/2006/ole">
              <p:oleObj spid="_x0000_s99331" name="Equation" r:id="rId10" imgW="241200" imgH="215640" progId="Equation.3">
                <p:embed/>
              </p:oleObj>
            </a:graphicData>
          </a:graphic>
        </p:graphicFrame>
        <p:sp>
          <p:nvSpPr>
            <p:cNvPr id="18" name="文字方塊 17"/>
            <p:cNvSpPr txBox="1"/>
            <p:nvPr/>
          </p:nvSpPr>
          <p:spPr>
            <a:xfrm>
              <a:off x="8429652" y="648866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u</a:t>
              </a:r>
              <a:endParaRPr lang="zh-TW" altLang="en-US" dirty="0"/>
            </a:p>
          </p:txBody>
        </p:sp>
      </p:grpSp>
      <p:sp>
        <p:nvSpPr>
          <p:cNvPr id="20" name="橢圓 19"/>
          <p:cNvSpPr/>
          <p:nvPr/>
        </p:nvSpPr>
        <p:spPr>
          <a:xfrm>
            <a:off x="1714480" y="928670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472" y="5572140"/>
            <a:ext cx="31051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向右箭號 22"/>
          <p:cNvSpPr/>
          <p:nvPr/>
        </p:nvSpPr>
        <p:spPr>
          <a:xfrm>
            <a:off x="5857884" y="4857760"/>
            <a:ext cx="571504" cy="428628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00496" y="5572140"/>
            <a:ext cx="1943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74</a:t>
            </a:fld>
            <a:endParaRPr lang="zh-TW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857232"/>
            <a:ext cx="84010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00034" y="2000240"/>
            <a:ext cx="8001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Times New Roman" pitchFamily="18" charset="0"/>
              </a:rPr>
              <a:t>Analyze test/accept/reject messages only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Times New Roman" pitchFamily="18" charset="0"/>
              </a:rPr>
              <a:t>Every node pass messages to adjacent edges one by one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Times New Roman" pitchFamily="18" charset="0"/>
              </a:rPr>
              <a:t>Expected  number of neighbors of a node is </a:t>
            </a:r>
            <a:r>
              <a:rPr lang="en-US" altLang="zh-TW" sz="2000" dirty="0" err="1" smtClean="0">
                <a:latin typeface="Times New Roman" pitchFamily="18" charset="0"/>
              </a:rPr>
              <a:t>cln</a:t>
            </a:r>
            <a:r>
              <a:rPr lang="en-US" altLang="zh-TW" sz="2000" dirty="0" smtClean="0">
                <a:latin typeface="Times New Roman" pitchFamily="18" charset="0"/>
              </a:rPr>
              <a:t> n 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Times New Roman" pitchFamily="18" charset="0"/>
              </a:rPr>
              <a:t>Expected  work of  GHS is </a:t>
            </a:r>
          </a:p>
          <a:p>
            <a:endParaRPr lang="en-US" altLang="zh-TW" sz="2000" dirty="0" smtClean="0">
              <a:latin typeface="Times New Roman" pitchFamily="18" charset="0"/>
            </a:endParaRPr>
          </a:p>
          <a:p>
            <a:endParaRPr lang="en-US" altLang="zh-TW" sz="2000" dirty="0" smtClean="0">
              <a:latin typeface="Times New Roman" pitchFamily="18" charset="0"/>
            </a:endParaRPr>
          </a:p>
          <a:p>
            <a:endParaRPr lang="en-US" altLang="zh-TW" sz="2000" dirty="0" smtClean="0">
              <a:latin typeface="Times New Roman" pitchFamily="18" charset="0"/>
            </a:endParaRPr>
          </a:p>
          <a:p>
            <a:endParaRPr lang="en-US" altLang="zh-TW" sz="20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Times New Roman" pitchFamily="18" charset="0"/>
              </a:rPr>
              <a:t>Expected total work is </a:t>
            </a:r>
            <a:endParaRPr lang="zh-TW" altLang="en-US" sz="2000" dirty="0">
              <a:latin typeface="Times New Roman" pitchFamily="18" charset="0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000232" y="3429000"/>
          <a:ext cx="2214578" cy="870901"/>
        </p:xfrm>
        <a:graphic>
          <a:graphicData uri="http://schemas.openxmlformats.org/presentationml/2006/ole">
            <p:oleObj spid="_x0000_s100354" name="Equation" r:id="rId5" imgW="1130040" imgH="444240" progId="Equation.3">
              <p:embed/>
            </p:oleObj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4857760"/>
            <a:ext cx="5143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75</a:t>
            </a:fld>
            <a:endParaRPr lang="zh-TW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Simulation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76</a:t>
            </a:fld>
            <a:endParaRPr lang="zh-TW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Environment  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Experimental   Setup</a:t>
            </a:r>
          </a:p>
          <a:p>
            <a:pPr lvl="1"/>
            <a:r>
              <a:rPr lang="en-US" altLang="zh-TW" dirty="0" smtClean="0"/>
              <a:t>Number of Nodes:  varying from 50 to 5000</a:t>
            </a:r>
          </a:p>
          <a:p>
            <a:pPr lvl="1"/>
            <a:r>
              <a:rPr lang="en-US" altLang="zh-TW" dirty="0" smtClean="0"/>
              <a:t>Node distributions:  </a:t>
            </a:r>
          </a:p>
          <a:p>
            <a:pPr lvl="1">
              <a:buNone/>
            </a:pPr>
            <a:r>
              <a:rPr lang="en-US" altLang="zh-TW" dirty="0" smtClean="0"/>
              <a:t>	a) Uniformly random distributions in the unit square.</a:t>
            </a:r>
          </a:p>
          <a:p>
            <a:pPr lvl="1">
              <a:buNone/>
            </a:pPr>
            <a:r>
              <a:rPr lang="en-US" altLang="zh-TW" dirty="0" smtClean="0"/>
              <a:t>	    Realistic distributions of points in an urban setting.</a:t>
            </a:r>
          </a:p>
          <a:p>
            <a:pPr lvl="1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b) TRANSIMS ( </a:t>
            </a:r>
            <a:r>
              <a:rPr lang="en-US" altLang="zh-TW" dirty="0" err="1" smtClean="0"/>
              <a:t>TRansportation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ANalysis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SIMulation</a:t>
            </a:r>
            <a:r>
              <a:rPr lang="en-US" altLang="zh-TW" dirty="0" smtClean="0"/>
              <a:t>         	  System )</a:t>
            </a:r>
            <a:endParaRPr lang="en-US" altLang="zh-TW" dirty="0"/>
          </a:p>
          <a:p>
            <a:pPr lvl="1"/>
            <a:r>
              <a:rPr lang="en-US" altLang="zh-TW" dirty="0" smtClean="0"/>
              <a:t>Number of Runs:  50</a:t>
            </a:r>
          </a:p>
          <a:p>
            <a:pPr lvl="1"/>
            <a:r>
              <a:rPr lang="en-US" altLang="zh-TW" dirty="0" smtClean="0"/>
              <a:t>Measures:  </a:t>
            </a:r>
          </a:p>
          <a:p>
            <a:pPr lvl="1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quality for </a:t>
            </a:r>
            <a:r>
              <a:rPr lang="el-GR" altLang="zh-TW" dirty="0" smtClean="0"/>
              <a:t>α</a:t>
            </a:r>
            <a:r>
              <a:rPr lang="en-US" altLang="zh-TW" dirty="0"/>
              <a:t> </a:t>
            </a:r>
            <a:r>
              <a:rPr lang="en-US" altLang="zh-TW" dirty="0" smtClean="0"/>
              <a:t>= 1 and 2  </a:t>
            </a:r>
          </a:p>
          <a:p>
            <a:pPr lvl="1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number of messages</a:t>
            </a:r>
          </a:p>
          <a:p>
            <a:pPr lvl="1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work for </a:t>
            </a:r>
            <a:r>
              <a:rPr lang="el-GR" altLang="zh-TW" dirty="0" smtClean="0"/>
              <a:t>α</a:t>
            </a:r>
            <a:r>
              <a:rPr lang="en-US" altLang="zh-TW" dirty="0" smtClean="0"/>
              <a:t> = 2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Co-NNT   vs.   GHS-Yao</a:t>
            </a:r>
          </a:p>
          <a:p>
            <a:pPr>
              <a:buNone/>
            </a:pPr>
            <a:r>
              <a:rPr lang="en-US" altLang="zh-TW" dirty="0" smtClean="0"/>
              <a:t>	Yao graph – complement of geometry for GHS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Random-NNT,  UDG-NNT   vs.   GHS</a:t>
            </a:r>
            <a:endParaRPr lang="en-US" altLang="zh-TW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743200"/>
            <a:ext cx="340019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Measurement  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Quality</a:t>
            </a:r>
          </a:p>
          <a:p>
            <a:pPr lvl="2"/>
            <a:r>
              <a:rPr lang="el-GR" altLang="zh-TW" dirty="0" smtClean="0"/>
              <a:t>α</a:t>
            </a:r>
            <a:r>
              <a:rPr lang="en-US" altLang="zh-TW" dirty="0" smtClean="0"/>
              <a:t> = 1</a:t>
            </a:r>
          </a:p>
          <a:p>
            <a:pPr lvl="2"/>
            <a:r>
              <a:rPr lang="el-GR" altLang="zh-TW" dirty="0" smtClean="0"/>
              <a:t>α</a:t>
            </a:r>
            <a:r>
              <a:rPr lang="en-US" altLang="zh-TW" dirty="0" smtClean="0"/>
              <a:t> = 2</a:t>
            </a:r>
          </a:p>
          <a:p>
            <a:r>
              <a:rPr lang="en-US" altLang="zh-TW" dirty="0" smtClean="0"/>
              <a:t>Number of messages</a:t>
            </a:r>
          </a:p>
          <a:p>
            <a:r>
              <a:rPr lang="en-US" altLang="zh-TW" dirty="0" smtClean="0"/>
              <a:t>Work</a:t>
            </a:r>
          </a:p>
          <a:p>
            <a:pPr lvl="2"/>
            <a:r>
              <a:rPr lang="el-GR" altLang="zh-TW" dirty="0" smtClean="0"/>
              <a:t>α</a:t>
            </a:r>
            <a:r>
              <a:rPr lang="en-US" altLang="zh-TW" dirty="0" smtClean="0"/>
              <a:t> = 2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600" dirty="0" smtClean="0"/>
              <a:t>There has been work on local algorithms for construction of low-weight connected </a:t>
            </a:r>
            <a:r>
              <a:rPr lang="en-US" altLang="zh-TW" sz="2600" dirty="0" err="1" smtClean="0"/>
              <a:t>subgraphs</a:t>
            </a:r>
            <a:r>
              <a:rPr lang="en-US" altLang="zh-TW" sz="2600" dirty="0" smtClean="0"/>
              <a:t> but little work on localized construction of exact or approximate MSTs</a:t>
            </a:r>
          </a:p>
          <a:p>
            <a:endParaRPr lang="en-US" altLang="zh-TW" sz="2600" dirty="0" smtClean="0"/>
          </a:p>
          <a:p>
            <a:r>
              <a:rPr lang="en-US" altLang="zh-TW" sz="2600" dirty="0" smtClean="0"/>
              <a:t>A structure is low-weight if its total edge length is within a small factor of the total edge length of the MST, but the structure may have cycles</a:t>
            </a:r>
          </a:p>
          <a:p>
            <a:endParaRPr lang="en-US" altLang="zh-TW" sz="2600" dirty="0" smtClean="0"/>
          </a:p>
          <a:p>
            <a:r>
              <a:rPr lang="en-US" altLang="zh-TW" sz="2600" dirty="0" smtClean="0"/>
              <a:t>Local minimum spanning tree (LMST)</a:t>
            </a:r>
          </a:p>
          <a:p>
            <a:pPr lvl="1"/>
            <a:r>
              <a:rPr lang="en-US" altLang="zh-TW" sz="2200" dirty="0" smtClean="0"/>
              <a:t>Not a low-weight structure</a:t>
            </a:r>
            <a:endParaRPr lang="zh-TW" altLang="en-US" sz="2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Quality   for   </a:t>
            </a:r>
            <a:r>
              <a:rPr lang="el-GR" altLang="zh-TW" dirty="0" smtClean="0"/>
              <a:t>α</a:t>
            </a:r>
            <a:r>
              <a:rPr lang="en-US" altLang="zh-TW" dirty="0" smtClean="0"/>
              <a:t> = 1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591" y="1600200"/>
            <a:ext cx="67168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80</a:t>
            </a:fld>
            <a:endParaRPr lang="zh-TW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Quality   for   </a:t>
            </a:r>
            <a:r>
              <a:rPr lang="el-GR" altLang="zh-TW" dirty="0" smtClean="0"/>
              <a:t>α</a:t>
            </a:r>
            <a:r>
              <a:rPr lang="en-US" altLang="zh-TW" dirty="0" smtClean="0"/>
              <a:t> = 2</a:t>
            </a:r>
            <a:endParaRPr lang="zh-TW" alt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313" y="1600200"/>
            <a:ext cx="66433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Number   of   Messages 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189" y="1600200"/>
            <a:ext cx="65476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Work </a:t>
            </a:r>
            <a:endParaRPr lang="zh-TW" alt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511" y="1600200"/>
            <a:ext cx="65789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   on   Real  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section of downtown Portland, OR.</a:t>
            </a:r>
          </a:p>
          <a:p>
            <a:r>
              <a:rPr lang="en-US" altLang="zh-TW" dirty="0" smtClean="0"/>
              <a:t>2.9KM x 2.95KM,  approximately 9 square KM.</a:t>
            </a:r>
          </a:p>
          <a:p>
            <a:r>
              <a:rPr lang="en-US" altLang="zh-TW" dirty="0" smtClean="0"/>
              <a:t>The distribution of points</a:t>
            </a:r>
          </a:p>
          <a:p>
            <a:pPr lvl="1"/>
            <a:r>
              <a:rPr lang="en-US" altLang="zh-TW" dirty="0" smtClean="0"/>
              <a:t>Cars on the roadway</a:t>
            </a:r>
          </a:p>
          <a:p>
            <a:r>
              <a:rPr lang="en-US" altLang="zh-TW" dirty="0" smtClean="0"/>
              <a:t>Data resource : TRANSIMS simulation</a:t>
            </a:r>
          </a:p>
          <a:p>
            <a:pPr lvl="1"/>
            <a:r>
              <a:rPr lang="en-US" altLang="zh-TW" dirty="0"/>
              <a:t>d</a:t>
            </a:r>
            <a:r>
              <a:rPr lang="en-US" altLang="zh-TW" dirty="0" smtClean="0"/>
              <a:t>oes a very detailed modeling of urban traffic, combing a variety of data sources ranging from census data to activity surveys to land use data.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84</a:t>
            </a:fld>
            <a:endParaRPr lang="zh-TW" alt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  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Work is computed for </a:t>
            </a:r>
            <a:r>
              <a:rPr lang="el-GR" altLang="zh-TW" dirty="0" smtClean="0"/>
              <a:t>α</a:t>
            </a:r>
            <a:r>
              <a:rPr lang="en-US" altLang="zh-TW" dirty="0" smtClean="0"/>
              <a:t> = 2.</a:t>
            </a:r>
          </a:p>
          <a:p>
            <a:r>
              <a:rPr lang="en-US" altLang="zh-TW" dirty="0" smtClean="0"/>
              <a:t>3 snapshots,  at 1 minute intervals.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820888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85</a:t>
            </a:fld>
            <a:endParaRPr lang="zh-TW" alt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  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Co-NNT always outperforms Random-NNT on quality,  number of messages,  work.</a:t>
            </a:r>
          </a:p>
          <a:p>
            <a:r>
              <a:rPr lang="en-US" altLang="zh-TW" dirty="0" smtClean="0"/>
              <a:t>For </a:t>
            </a:r>
            <a:r>
              <a:rPr lang="el-GR" altLang="zh-TW" dirty="0" smtClean="0"/>
              <a:t>α</a:t>
            </a:r>
            <a:r>
              <a:rPr lang="en-US" altLang="zh-TW" dirty="0" smtClean="0"/>
              <a:t> = 1,  all NNTs give a good approximation to MST,  especially Co-NNT within 10%.</a:t>
            </a:r>
          </a:p>
          <a:p>
            <a:r>
              <a:rPr lang="en-US" altLang="zh-TW" dirty="0" smtClean="0"/>
              <a:t>For </a:t>
            </a:r>
            <a:r>
              <a:rPr lang="el-GR" altLang="zh-TW" dirty="0" smtClean="0"/>
              <a:t>α</a:t>
            </a:r>
            <a:r>
              <a:rPr lang="en-US" altLang="zh-TW" dirty="0" smtClean="0"/>
              <a:t> = 2,  Random-NNT no good,  but UDG-NNT and Co-NNT remains within a factor of 2.</a:t>
            </a:r>
          </a:p>
          <a:p>
            <a:r>
              <a:rPr lang="en-US" altLang="zh-TW" dirty="0" smtClean="0"/>
              <a:t>Number of messages and work done by NNT are significantly smaller than GHS.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86</a:t>
            </a:fld>
            <a:endParaRPr lang="zh-TW" alt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Dynamic   Algorithm   for   NNT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87</a:t>
            </a:fld>
            <a:endParaRPr lang="zh-TW" alt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Goal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To maintain a tree of good quality,  as nodes are added or deleted.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To maintain an NNT tree.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88</a:t>
            </a:fld>
            <a:endParaRPr lang="zh-TW" alt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Measurement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Number of rearrangements</a:t>
            </a:r>
          </a:p>
          <a:p>
            <a:pPr lvl="1"/>
            <a:r>
              <a:rPr lang="en-US" altLang="zh-TW" dirty="0" smtClean="0"/>
              <a:t>The number of the edges to be deleted from and added to the tree,  to maintain NNT,  due to addition or deletion of a node.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89</a:t>
            </a:fld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Nearest Neighbor Tree (NNT)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A fundamental step in MST problem is cycle detection</a:t>
            </a:r>
          </a:p>
          <a:p>
            <a:pPr lvl="1"/>
            <a:r>
              <a:rPr lang="en-US" altLang="zh-TW" dirty="0" smtClean="0"/>
              <a:t>NNT: Each node chooses a unique rank, a node connects to the nearest node of higher rank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NNT scheme is closely related to the Nearest Neighbor algorithm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NNT with any ranking of the nodes gives an</a:t>
            </a:r>
          </a:p>
          <a:p>
            <a:pPr>
              <a:buNone/>
            </a:pPr>
            <a:r>
              <a:rPr lang="en-US" altLang="zh-TW" dirty="0" smtClean="0"/>
              <a:t>	O(</a:t>
            </a:r>
            <a:r>
              <a:rPr lang="en-US" altLang="zh-TW" dirty="0" err="1" smtClean="0"/>
              <a:t>ln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)-approximate to MST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Dynamic   Random-NNT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After a node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 is added to the network, there will be some nodes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under 2 circumstances</a:t>
            </a:r>
          </a:p>
          <a:p>
            <a:pPr lvl="1"/>
            <a:r>
              <a:rPr lang="en-US" altLang="zh-TW" i="1" dirty="0" smtClean="0"/>
              <a:t>rank(v) &lt; rank(u)</a:t>
            </a:r>
          </a:p>
          <a:p>
            <a:pPr lvl="1"/>
            <a:r>
              <a:rPr lang="en-US" altLang="zh-TW" i="1" dirty="0" smtClean="0"/>
              <a:t>rank(v) &gt; rank(u)</a:t>
            </a:r>
          </a:p>
          <a:p>
            <a:pPr lvl="1"/>
            <a:endParaRPr lang="en-US" altLang="zh-TW" i="1" dirty="0"/>
          </a:p>
          <a:p>
            <a:pPr lvl="1">
              <a:buNone/>
            </a:pPr>
            <a:r>
              <a:rPr lang="en-US" altLang="zh-TW" dirty="0" smtClean="0"/>
              <a:t>What happens?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Dynamic   Random-NNT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After a node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 is added to the network, there can be some nodes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such that</a:t>
            </a:r>
          </a:p>
          <a:p>
            <a:pPr lvl="1"/>
            <a:r>
              <a:rPr lang="en-US" altLang="zh-TW" i="1" dirty="0" smtClean="0">
                <a:solidFill>
                  <a:srgbClr val="FF0000"/>
                </a:solidFill>
              </a:rPr>
              <a:t>rank(v) &gt; rank(u)   </a:t>
            </a:r>
            <a:r>
              <a:rPr lang="en-US" altLang="zh-TW" dirty="0" smtClean="0"/>
              <a:t>and</a:t>
            </a:r>
            <a:r>
              <a:rPr lang="en-US" altLang="zh-TW" i="1" dirty="0" smtClean="0"/>
              <a:t>   </a:t>
            </a:r>
            <a:r>
              <a:rPr lang="en-US" altLang="zh-TW" i="1" dirty="0" smtClean="0">
                <a:solidFill>
                  <a:srgbClr val="FF0000"/>
                </a:solidFill>
              </a:rPr>
              <a:t>d(</a:t>
            </a:r>
            <a:r>
              <a:rPr lang="en-US" altLang="zh-TW" i="1" dirty="0" err="1" smtClean="0">
                <a:solidFill>
                  <a:srgbClr val="FF0000"/>
                </a:solidFill>
              </a:rPr>
              <a:t>u,v</a:t>
            </a:r>
            <a:r>
              <a:rPr lang="en-US" altLang="zh-TW" i="1" dirty="0" smtClean="0">
                <a:solidFill>
                  <a:srgbClr val="FF0000"/>
                </a:solidFill>
              </a:rPr>
              <a:t>) &lt; d(</a:t>
            </a:r>
            <a:r>
              <a:rPr lang="en-US" altLang="zh-TW" i="1" dirty="0" err="1" smtClean="0">
                <a:solidFill>
                  <a:srgbClr val="FF0000"/>
                </a:solidFill>
              </a:rPr>
              <a:t>u,nnt</a:t>
            </a:r>
            <a:r>
              <a:rPr lang="en-US" altLang="zh-TW" i="1" dirty="0" smtClean="0">
                <a:solidFill>
                  <a:srgbClr val="FF0000"/>
                </a:solidFill>
              </a:rPr>
              <a:t>(u))</a:t>
            </a:r>
          </a:p>
          <a:p>
            <a:r>
              <a:rPr lang="en-US" altLang="zh-TW" i="1" dirty="0" smtClean="0"/>
              <a:t>u </a:t>
            </a:r>
            <a:r>
              <a:rPr lang="en-US" altLang="zh-TW" dirty="0" smtClean="0"/>
              <a:t>must change its connection from previous </a:t>
            </a:r>
            <a:r>
              <a:rPr lang="en-US" altLang="zh-TW" i="1" dirty="0" err="1" smtClean="0"/>
              <a:t>nnt</a:t>
            </a:r>
            <a:r>
              <a:rPr lang="en-US" altLang="zh-TW" i="1" dirty="0" smtClean="0"/>
              <a:t>(u) </a:t>
            </a:r>
            <a:r>
              <a:rPr lang="en-US" altLang="zh-TW" dirty="0" smtClean="0"/>
              <a:t>to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.</a:t>
            </a:r>
          </a:p>
          <a:p>
            <a:r>
              <a:rPr lang="en-US" altLang="zh-TW" i="1" dirty="0" smtClean="0"/>
              <a:t>v </a:t>
            </a:r>
            <a:r>
              <a:rPr lang="en-US" altLang="zh-TW" dirty="0" smtClean="0"/>
              <a:t>is the new </a:t>
            </a:r>
            <a:r>
              <a:rPr lang="en-US" altLang="zh-TW" i="1" dirty="0" err="1" smtClean="0"/>
              <a:t>nnt</a:t>
            </a:r>
            <a:r>
              <a:rPr lang="en-US" altLang="zh-TW" i="1" dirty="0" smtClean="0"/>
              <a:t>(u).</a:t>
            </a:r>
          </a:p>
          <a:p>
            <a:r>
              <a:rPr lang="en-US" altLang="zh-TW" i="1" dirty="0" smtClean="0"/>
              <a:t>u </a:t>
            </a:r>
            <a:r>
              <a:rPr lang="en-US" altLang="zh-TW" dirty="0" smtClean="0"/>
              <a:t>is </a:t>
            </a:r>
            <a:r>
              <a:rPr lang="en-US" altLang="zh-TW" dirty="0" smtClean="0">
                <a:solidFill>
                  <a:srgbClr val="FF0000"/>
                </a:solidFill>
              </a:rPr>
              <a:t>affected</a:t>
            </a:r>
            <a:r>
              <a:rPr lang="en-US" altLang="zh-TW" dirty="0" smtClean="0"/>
              <a:t> by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Problem : find out the </a:t>
            </a:r>
            <a:r>
              <a:rPr lang="en-US" altLang="zh-TW" dirty="0" smtClean="0">
                <a:solidFill>
                  <a:srgbClr val="FF0000"/>
                </a:solidFill>
              </a:rPr>
              <a:t>affected</a:t>
            </a:r>
            <a:r>
              <a:rPr lang="en-US" altLang="zh-TW" dirty="0" smtClean="0"/>
              <a:t> nodes.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Dynamic Random-NNT Data Structure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altLang="zh-TW" dirty="0" smtClean="0"/>
              <a:t>Each node maintains two lists</a:t>
            </a:r>
          </a:p>
          <a:p>
            <a:pPr lvl="1"/>
            <a:r>
              <a:rPr lang="en-US" altLang="zh-TW" i="1" dirty="0" smtClean="0"/>
              <a:t>Q(v)</a:t>
            </a:r>
          </a:p>
          <a:p>
            <a:pPr lvl="2"/>
            <a:r>
              <a:rPr lang="en-US" altLang="zh-TW" dirty="0" smtClean="0"/>
              <a:t>The set of nodes in closed ball </a:t>
            </a:r>
            <a:r>
              <a:rPr lang="en-US" altLang="zh-TW" i="1" dirty="0" smtClean="0"/>
              <a:t>B( v , </a:t>
            </a:r>
            <a:r>
              <a:rPr lang="en-US" altLang="zh-TW" i="1" dirty="0" err="1" smtClean="0"/>
              <a:t>nnt</a:t>
            </a:r>
            <a:r>
              <a:rPr lang="en-US" altLang="zh-TW" i="1" dirty="0" smtClean="0"/>
              <a:t>(v) )</a:t>
            </a:r>
          </a:p>
          <a:p>
            <a:pPr lvl="2"/>
            <a:r>
              <a:rPr lang="en-US" altLang="zh-TW" dirty="0" smtClean="0"/>
              <a:t>v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涵蓋那些</a:t>
            </a:r>
            <a:r>
              <a:rPr lang="en-US" altLang="zh-TW" dirty="0" smtClean="0"/>
              <a:t>nodes</a:t>
            </a:r>
          </a:p>
          <a:p>
            <a:pPr lvl="1"/>
            <a:r>
              <a:rPr lang="en-US" altLang="zh-TW" i="1" dirty="0" smtClean="0"/>
              <a:t>L (v)</a:t>
            </a:r>
          </a:p>
          <a:p>
            <a:pPr lvl="2"/>
            <a:r>
              <a:rPr lang="en-US" altLang="zh-TW" dirty="0" smtClean="0"/>
              <a:t>L(v) = { u | v </a:t>
            </a:r>
            <a:r>
              <a:rPr lang="az-Cyrl-AZ" altLang="zh-TW" dirty="0" smtClean="0"/>
              <a:t>Є</a:t>
            </a:r>
            <a:r>
              <a:rPr lang="en-US" altLang="zh-TW" dirty="0" smtClean="0"/>
              <a:t> Q(u) }</a:t>
            </a:r>
          </a:p>
          <a:p>
            <a:pPr lvl="2"/>
            <a:r>
              <a:rPr lang="en-US" altLang="zh-TW" dirty="0" smtClean="0"/>
              <a:t>v </a:t>
            </a:r>
            <a:r>
              <a:rPr lang="zh-TW" altLang="en-US" dirty="0" smtClean="0"/>
              <a:t>被那些</a:t>
            </a:r>
            <a:r>
              <a:rPr lang="en-US" altLang="zh-TW" dirty="0" smtClean="0"/>
              <a:t>nodes</a:t>
            </a:r>
            <a:r>
              <a:rPr lang="zh-TW" altLang="en-US" dirty="0" smtClean="0"/>
              <a:t>涵蓋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r>
              <a:rPr lang="en-US" altLang="zh-TW" dirty="0" smtClean="0"/>
              <a:t>Closed ball </a:t>
            </a:r>
            <a:r>
              <a:rPr lang="en-US" altLang="zh-TW" i="1" dirty="0" smtClean="0"/>
              <a:t>B( v , r )</a:t>
            </a:r>
          </a:p>
          <a:p>
            <a:pPr lvl="1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v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為圓心，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r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為半徑所形成的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space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Affected   Nodes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TW" dirty="0" smtClean="0"/>
              <a:t>How to find the affected nodes by the data structure </a:t>
            </a:r>
            <a:r>
              <a:rPr lang="en-US" altLang="zh-TW" i="1" dirty="0" smtClean="0"/>
              <a:t>Q(v)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</a:t>
            </a:r>
            <a:r>
              <a:rPr lang="en-US" altLang="zh-TW" i="1" dirty="0"/>
              <a:t>L</a:t>
            </a:r>
            <a:r>
              <a:rPr lang="en-US" altLang="zh-TW" i="1" dirty="0" smtClean="0"/>
              <a:t>(v) </a:t>
            </a:r>
            <a:r>
              <a:rPr lang="en-US" altLang="zh-TW" dirty="0" smtClean="0"/>
              <a:t>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Find   Affected   Nodes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TW" dirty="0" smtClean="0"/>
              <a:t>Node </a:t>
            </a:r>
            <a:r>
              <a:rPr lang="en-US" altLang="zh-TW" i="1" dirty="0" smtClean="0"/>
              <a:t>v</a:t>
            </a:r>
            <a:r>
              <a:rPr lang="en-US" altLang="zh-TW" dirty="0"/>
              <a:t> </a:t>
            </a:r>
            <a:r>
              <a:rPr lang="en-US" altLang="zh-TW" dirty="0" smtClean="0"/>
              <a:t>joined the network.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Divide the 2</a:t>
            </a:r>
            <a:r>
              <a:rPr lang="el-GR" altLang="zh-TW" dirty="0" smtClean="0"/>
              <a:t>π</a:t>
            </a:r>
            <a:r>
              <a:rPr lang="en-US" altLang="zh-TW" dirty="0"/>
              <a:t> </a:t>
            </a:r>
            <a:r>
              <a:rPr lang="en-US" altLang="zh-TW" dirty="0" smtClean="0"/>
              <a:t>angle around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 into 6 wedges of equal size.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Let </a:t>
            </a:r>
            <a:r>
              <a:rPr lang="en-US" altLang="zh-TW" i="1" dirty="0" smtClean="0"/>
              <a:t>w</a:t>
            </a:r>
            <a:r>
              <a:rPr lang="en-US" altLang="zh-TW" i="1" baseline="-25000" dirty="0" smtClean="0"/>
              <a:t>1</a:t>
            </a:r>
            <a:r>
              <a:rPr lang="en-US" altLang="zh-TW" i="1" dirty="0" smtClean="0"/>
              <a:t> ,w</a:t>
            </a:r>
            <a:r>
              <a:rPr lang="en-US" altLang="zh-TW" i="1" baseline="-25000" dirty="0"/>
              <a:t>2</a:t>
            </a:r>
            <a:r>
              <a:rPr lang="en-US" altLang="zh-TW" i="1" dirty="0" smtClean="0"/>
              <a:t> ,…,w</a:t>
            </a:r>
            <a:r>
              <a:rPr lang="en-US" altLang="zh-TW" i="1" baseline="-25000" dirty="0" smtClean="0"/>
              <a:t>6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be the closest nodes in these wedges.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Only the nodes in </a:t>
            </a:r>
            <a:r>
              <a:rPr lang="en-US" altLang="zh-TW" i="1" dirty="0" smtClean="0"/>
              <a:t>L(</a:t>
            </a:r>
            <a:r>
              <a:rPr lang="en-US" altLang="zh-TW" i="1" dirty="0" err="1" smtClean="0"/>
              <a:t>w</a:t>
            </a:r>
            <a:r>
              <a:rPr lang="en-US" altLang="zh-TW" i="1" baseline="-25000" dirty="0" err="1"/>
              <a:t>i</a:t>
            </a:r>
            <a:r>
              <a:rPr lang="en-US" altLang="zh-TW" i="1" dirty="0" smtClean="0"/>
              <a:t>) </a:t>
            </a:r>
            <a:r>
              <a:rPr lang="en-US" altLang="zh-TW" dirty="0" smtClean="0"/>
              <a:t>can be affected.</a:t>
            </a:r>
          </a:p>
          <a:p>
            <a:pPr marL="514350" indent="-514350">
              <a:buAutoNum type="arabicPeriod"/>
            </a:pPr>
            <a:r>
              <a:rPr lang="en-US" altLang="zh-TW" dirty="0" smtClean="0"/>
              <a:t>Why?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94</a:t>
            </a:fld>
            <a:endParaRPr lang="zh-TW" alt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Dynamic Random-NNT Algorithm</a:t>
            </a:r>
            <a:endParaRPr lang="zh-TW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868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Dynamic Random-NNT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a node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 is added</a:t>
            </a:r>
          </a:p>
          <a:p>
            <a:pPr lvl="1"/>
            <a:r>
              <a:rPr lang="en-US" altLang="zh-TW" i="1" dirty="0" smtClean="0"/>
              <a:t>1</a:t>
            </a:r>
            <a:r>
              <a:rPr lang="en-US" altLang="zh-TW" dirty="0" smtClean="0"/>
              <a:t>) </a:t>
            </a:r>
            <a:r>
              <a:rPr lang="en-US" altLang="zh-TW" i="1" dirty="0"/>
              <a:t>v chooses a random rank, and creates two lists of nodes, Q(v) and L(v), which are initially </a:t>
            </a:r>
            <a:r>
              <a:rPr lang="en-US" altLang="zh-TW" i="1" dirty="0" smtClean="0"/>
              <a:t>empty.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Dynamic Random-NNT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a node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 is added</a:t>
            </a:r>
          </a:p>
          <a:p>
            <a:pPr lvl="1"/>
            <a:r>
              <a:rPr lang="en-US" altLang="zh-TW" i="1" dirty="0" smtClean="0"/>
              <a:t>2) v </a:t>
            </a:r>
            <a:r>
              <a:rPr lang="en-US" altLang="zh-TW" i="1" dirty="0"/>
              <a:t>checks its neighbors </a:t>
            </a:r>
            <a:r>
              <a:rPr lang="en-US" altLang="zh-TW" i="1" dirty="0" smtClean="0"/>
              <a:t>v</a:t>
            </a:r>
            <a:r>
              <a:rPr lang="en-US" altLang="zh-TW" sz="1400" i="1" dirty="0" smtClean="0"/>
              <a:t>1</a:t>
            </a:r>
            <a:r>
              <a:rPr lang="en-US" altLang="zh-TW" i="1" dirty="0" smtClean="0"/>
              <a:t>, v</a:t>
            </a:r>
            <a:r>
              <a:rPr lang="en-US" altLang="zh-TW" sz="1400" i="1" dirty="0" smtClean="0"/>
              <a:t>2</a:t>
            </a:r>
            <a:r>
              <a:rPr lang="en-US" altLang="zh-TW" i="1" dirty="0" smtClean="0"/>
              <a:t>, … </a:t>
            </a:r>
            <a:r>
              <a:rPr lang="en-US" altLang="zh-TW" i="1" dirty="0"/>
              <a:t>in non-decreasing order of </a:t>
            </a:r>
            <a:r>
              <a:rPr lang="en-US" altLang="zh-TW" i="1" dirty="0" smtClean="0"/>
              <a:t>d(v, </a:t>
            </a:r>
            <a:r>
              <a:rPr lang="en-US" altLang="zh-TW" i="1" dirty="0"/>
              <a:t>v</a:t>
            </a:r>
            <a:r>
              <a:rPr lang="en-US" altLang="zh-TW" sz="1400" i="1" dirty="0"/>
              <a:t>i</a:t>
            </a:r>
            <a:r>
              <a:rPr lang="en-US" altLang="zh-TW" i="1" dirty="0"/>
              <a:t>), till it finds the closest neighbor </a:t>
            </a:r>
            <a:r>
              <a:rPr lang="en-US" altLang="zh-TW" i="1" dirty="0" err="1" smtClean="0"/>
              <a:t>v</a:t>
            </a:r>
            <a:r>
              <a:rPr lang="en-US" altLang="zh-TW" sz="1400" i="1" dirty="0" err="1" smtClean="0"/>
              <a:t>j</a:t>
            </a:r>
            <a:r>
              <a:rPr lang="en-US" altLang="zh-TW" sz="1400" i="1" dirty="0" smtClean="0"/>
              <a:t> </a:t>
            </a:r>
            <a:r>
              <a:rPr lang="en-US" altLang="zh-TW" i="1" dirty="0" smtClean="0"/>
              <a:t>of </a:t>
            </a:r>
            <a:r>
              <a:rPr lang="en-US" altLang="zh-TW" i="1" dirty="0"/>
              <a:t>higher rank. </a:t>
            </a:r>
            <a:r>
              <a:rPr lang="en-US" altLang="zh-TW" i="1" dirty="0" smtClean="0"/>
              <a:t>v </a:t>
            </a:r>
            <a:r>
              <a:rPr lang="en-US" altLang="zh-TW" i="1" dirty="0"/>
              <a:t>adds each such </a:t>
            </a:r>
            <a:r>
              <a:rPr lang="en-US" altLang="zh-TW" i="1" dirty="0" smtClean="0"/>
              <a:t>v</a:t>
            </a:r>
            <a:r>
              <a:rPr lang="en-US" altLang="zh-TW" sz="1800" i="1" dirty="0" smtClean="0"/>
              <a:t>i</a:t>
            </a:r>
            <a:r>
              <a:rPr lang="en-US" altLang="zh-TW" i="1" dirty="0" smtClean="0"/>
              <a:t>, </a:t>
            </a:r>
            <a:r>
              <a:rPr lang="en-US" altLang="zh-TW" i="1" dirty="0" err="1"/>
              <a:t>i</a:t>
            </a:r>
            <a:r>
              <a:rPr lang="en-US" altLang="zh-TW" i="1" dirty="0"/>
              <a:t> </a:t>
            </a:r>
            <a:r>
              <a:rPr lang="en-US" altLang="zh-TW" i="1" dirty="0" smtClean="0"/>
              <a:t>≤ </a:t>
            </a:r>
            <a:r>
              <a:rPr lang="en-US" altLang="zh-TW" i="1" dirty="0"/>
              <a:t>j, in Q(v) and sends a message to v</a:t>
            </a:r>
            <a:r>
              <a:rPr lang="en-US" altLang="zh-TW" sz="1800" i="1" dirty="0"/>
              <a:t>i </a:t>
            </a:r>
            <a:r>
              <a:rPr lang="en-US" altLang="zh-TW" sz="1800" i="1" dirty="0" smtClean="0"/>
              <a:t> </a:t>
            </a:r>
            <a:r>
              <a:rPr lang="en-US" altLang="zh-TW" i="1" dirty="0" smtClean="0"/>
              <a:t>to </a:t>
            </a:r>
            <a:r>
              <a:rPr lang="en-US" altLang="zh-TW" i="1" dirty="0"/>
              <a:t>add it in L(v</a:t>
            </a:r>
            <a:r>
              <a:rPr lang="en-US" altLang="zh-TW" sz="1800" i="1" dirty="0"/>
              <a:t>i</a:t>
            </a:r>
            <a:r>
              <a:rPr lang="en-US" altLang="zh-TW" i="1" dirty="0"/>
              <a:t>).</a:t>
            </a:r>
            <a:endParaRPr lang="en-US" altLang="zh-TW" i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97</a:t>
            </a:fld>
            <a:endParaRPr lang="zh-TW" alt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Dynamic Random-NNT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a node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 is added</a:t>
            </a:r>
          </a:p>
          <a:p>
            <a:pPr lvl="1"/>
            <a:r>
              <a:rPr lang="en-US" altLang="zh-TW" i="1" dirty="0" smtClean="0"/>
              <a:t>3) v </a:t>
            </a:r>
            <a:r>
              <a:rPr lang="en-US" altLang="zh-TW" i="1" dirty="0"/>
              <a:t>finds the closest node in each of the 6 wedges. For each of these closest nodes, w, v sends an </a:t>
            </a:r>
            <a:r>
              <a:rPr lang="en-US" altLang="zh-TW" dirty="0" smtClean="0"/>
              <a:t>UPDATE message </a:t>
            </a:r>
            <a:r>
              <a:rPr lang="en-US" altLang="zh-TW" dirty="0"/>
              <a:t>to each </a:t>
            </a:r>
            <a:r>
              <a:rPr lang="en-US" altLang="zh-TW" i="1" dirty="0"/>
              <a:t>u </a:t>
            </a:r>
            <a:r>
              <a:rPr lang="az-Cyrl-AZ" altLang="zh-TW" i="1" dirty="0" smtClean="0"/>
              <a:t>Є</a:t>
            </a:r>
            <a:r>
              <a:rPr lang="en-US" altLang="zh-TW" i="1" dirty="0" smtClean="0"/>
              <a:t> </a:t>
            </a:r>
            <a:r>
              <a:rPr lang="en-US" altLang="zh-TW" i="1" dirty="0"/>
              <a:t>L(w). Node u, upon receipt of this message, does the following: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98</a:t>
            </a:fld>
            <a:endParaRPr lang="zh-TW" alt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Dynamic Random-NNT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i="1" dirty="0" smtClean="0"/>
              <a:t>3)</a:t>
            </a:r>
          </a:p>
          <a:p>
            <a:pPr lvl="1"/>
            <a:r>
              <a:rPr lang="en-US" altLang="zh-TW" dirty="0" smtClean="0"/>
              <a:t>a</a:t>
            </a:r>
            <a:r>
              <a:rPr lang="en-US" altLang="zh-TW" dirty="0"/>
              <a:t>) Let </a:t>
            </a:r>
            <a:r>
              <a:rPr lang="en-US" altLang="zh-TW" i="1" dirty="0" smtClean="0"/>
              <a:t>u</a:t>
            </a:r>
            <a:r>
              <a:rPr lang="en-US" altLang="zh-TW" sz="1400" i="1" dirty="0" smtClean="0"/>
              <a:t>1</a:t>
            </a:r>
            <a:r>
              <a:rPr lang="en-US" altLang="zh-TW" i="1" dirty="0" smtClean="0"/>
              <a:t>, u</a:t>
            </a:r>
            <a:r>
              <a:rPr lang="en-US" altLang="zh-TW" sz="1400" i="1" dirty="0" smtClean="0"/>
              <a:t>2</a:t>
            </a:r>
            <a:r>
              <a:rPr lang="en-US" altLang="zh-TW" i="1" dirty="0" smtClean="0"/>
              <a:t>, … </a:t>
            </a:r>
            <a:r>
              <a:rPr lang="en-US" altLang="zh-TW" i="1" dirty="0"/>
              <a:t>be the neighbors of u in non-decreasing order of </a:t>
            </a:r>
            <a:r>
              <a:rPr lang="en-US" altLang="zh-TW" i="1" dirty="0" smtClean="0"/>
              <a:t>d(u, </a:t>
            </a:r>
            <a:r>
              <a:rPr lang="en-US" altLang="zh-TW" i="1" dirty="0" err="1"/>
              <a:t>u</a:t>
            </a:r>
            <a:r>
              <a:rPr lang="en-US" altLang="zh-TW" sz="1400" i="1" dirty="0" err="1"/>
              <a:t>i</a:t>
            </a:r>
            <a:r>
              <a:rPr lang="en-US" altLang="zh-TW" i="1" dirty="0"/>
              <a:t>), and </a:t>
            </a:r>
            <a:r>
              <a:rPr lang="en-US" altLang="zh-TW" i="1" dirty="0" err="1"/>
              <a:t>u</a:t>
            </a:r>
            <a:r>
              <a:rPr lang="en-US" altLang="zh-TW" sz="1400" i="1" dirty="0" err="1"/>
              <a:t>k</a:t>
            </a:r>
            <a:r>
              <a:rPr lang="en-US" altLang="zh-TW" sz="1400" i="1" dirty="0"/>
              <a:t> </a:t>
            </a:r>
            <a:r>
              <a:rPr lang="en-US" altLang="zh-TW" sz="1400" i="1" dirty="0" smtClean="0"/>
              <a:t> </a:t>
            </a:r>
            <a:r>
              <a:rPr lang="en-US" altLang="zh-TW" i="1" dirty="0" smtClean="0"/>
              <a:t>be </a:t>
            </a:r>
            <a:r>
              <a:rPr lang="en-US" altLang="zh-TW" i="1" dirty="0" err="1"/>
              <a:t>nnt</a:t>
            </a:r>
            <a:r>
              <a:rPr lang="en-US" altLang="zh-TW" i="1" dirty="0"/>
              <a:t>(u).</a:t>
            </a:r>
          </a:p>
          <a:p>
            <a:pPr lvl="1"/>
            <a:r>
              <a:rPr lang="en-US" altLang="zh-TW" dirty="0"/>
              <a:t>b) If </a:t>
            </a:r>
            <a:r>
              <a:rPr lang="en-US" altLang="zh-TW" i="1" dirty="0" smtClean="0"/>
              <a:t>d(u, </a:t>
            </a:r>
            <a:r>
              <a:rPr lang="en-US" altLang="zh-TW" i="1" dirty="0"/>
              <a:t>v) </a:t>
            </a:r>
            <a:r>
              <a:rPr lang="en-US" altLang="zh-TW" i="1" dirty="0" smtClean="0"/>
              <a:t>≤ d(u, </a:t>
            </a:r>
            <a:r>
              <a:rPr lang="en-US" altLang="zh-TW" i="1" dirty="0" err="1"/>
              <a:t>u</a:t>
            </a:r>
            <a:r>
              <a:rPr lang="en-US" altLang="zh-TW" sz="1400" i="1" dirty="0" err="1"/>
              <a:t>k</a:t>
            </a:r>
            <a:r>
              <a:rPr lang="en-US" altLang="zh-TW" i="1" dirty="0"/>
              <a:t>) and rank(v) &gt; rank(u), u removes </a:t>
            </a:r>
            <a:r>
              <a:rPr lang="en-US" altLang="zh-TW" i="1" dirty="0" smtClean="0"/>
              <a:t>u</a:t>
            </a:r>
            <a:r>
              <a:rPr lang="en-US" altLang="zh-TW" sz="1400" i="1" dirty="0" smtClean="0"/>
              <a:t>m </a:t>
            </a:r>
            <a:r>
              <a:rPr lang="en-US" altLang="zh-TW" i="1" dirty="0" smtClean="0"/>
              <a:t>from </a:t>
            </a:r>
            <a:r>
              <a:rPr lang="en-US" altLang="zh-TW" i="1" dirty="0"/>
              <a:t>Q(u) and itself from </a:t>
            </a:r>
            <a:r>
              <a:rPr lang="en-US" altLang="zh-TW" i="1" dirty="0" smtClean="0"/>
              <a:t>L(u</a:t>
            </a:r>
            <a:r>
              <a:rPr lang="en-US" altLang="zh-TW" sz="1400" i="1" dirty="0" smtClean="0"/>
              <a:t>m</a:t>
            </a:r>
            <a:r>
              <a:rPr lang="en-US" altLang="zh-TW" i="1" dirty="0" smtClean="0"/>
              <a:t>), for every j &lt; m ≤ </a:t>
            </a:r>
            <a:r>
              <a:rPr lang="en-US" altLang="zh-TW" i="1" dirty="0"/>
              <a:t>k, where v = </a:t>
            </a:r>
            <a:r>
              <a:rPr lang="en-US" altLang="zh-TW" i="1" dirty="0" err="1"/>
              <a:t>u</a:t>
            </a:r>
            <a:r>
              <a:rPr lang="en-US" altLang="zh-TW" sz="1800" i="1" dirty="0" err="1"/>
              <a:t>j</a:t>
            </a:r>
            <a:r>
              <a:rPr lang="en-US" altLang="zh-TW" sz="1800" i="1" dirty="0"/>
              <a:t> </a:t>
            </a:r>
            <a:r>
              <a:rPr lang="en-US" altLang="zh-TW" i="1" dirty="0"/>
              <a:t>. Further u connects to v, instead of </a:t>
            </a:r>
            <a:r>
              <a:rPr lang="en-US" altLang="zh-TW" i="1" dirty="0" err="1"/>
              <a:t>u</a:t>
            </a:r>
            <a:r>
              <a:rPr lang="en-US" altLang="zh-TW" sz="1800" i="1" dirty="0" err="1"/>
              <a:t>k</a:t>
            </a:r>
            <a:r>
              <a:rPr lang="en-US" altLang="zh-TW" i="1" dirty="0"/>
              <a:t>, and adds v to Q(u) and itself to L(v</a:t>
            </a:r>
            <a:r>
              <a:rPr lang="en-US" altLang="zh-TW" i="1" dirty="0" smtClean="0"/>
              <a:t>).</a:t>
            </a:r>
            <a:endParaRPr lang="en-US" altLang="zh-TW" i="1" dirty="0"/>
          </a:p>
          <a:p>
            <a:pPr lvl="1"/>
            <a:r>
              <a:rPr lang="en-US" altLang="zh-TW" dirty="0"/>
              <a:t>c) If </a:t>
            </a:r>
            <a:r>
              <a:rPr lang="en-US" altLang="zh-TW" i="1" dirty="0" smtClean="0"/>
              <a:t>d(u, </a:t>
            </a:r>
            <a:r>
              <a:rPr lang="en-US" altLang="zh-TW" i="1" dirty="0"/>
              <a:t>v) </a:t>
            </a:r>
            <a:r>
              <a:rPr lang="en-US" altLang="zh-TW" i="1" dirty="0" smtClean="0"/>
              <a:t>≤ d(u, </a:t>
            </a:r>
            <a:r>
              <a:rPr lang="en-US" altLang="zh-TW" i="1" dirty="0" err="1"/>
              <a:t>u</a:t>
            </a:r>
            <a:r>
              <a:rPr lang="en-US" altLang="zh-TW" sz="1400" i="1" dirty="0" err="1"/>
              <a:t>k</a:t>
            </a:r>
            <a:r>
              <a:rPr lang="en-US" altLang="zh-TW" i="1" dirty="0"/>
              <a:t>) and rank(v) &lt; rank(u), u adds v to Q(u) and itself to L(v).</a:t>
            </a:r>
            <a:endParaRPr lang="zh-TW" altLang="en-US" i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99</a:t>
            </a:fld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4151</Words>
  <Application>Microsoft Office PowerPoint</Application>
  <PresentationFormat>如螢幕大小 (4:3)</PresentationFormat>
  <Paragraphs>819</Paragraphs>
  <Slides>110</Slides>
  <Notes>15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110</vt:i4>
      </vt:variant>
    </vt:vector>
  </HeadingPairs>
  <TitlesOfParts>
    <vt:vector size="114" baseType="lpstr">
      <vt:lpstr>Office 佈景主題</vt:lpstr>
      <vt:lpstr>Equation</vt:lpstr>
      <vt:lpstr>方程式</vt:lpstr>
      <vt:lpstr>Microsoft 方程式編輯器 3.0</vt:lpstr>
      <vt:lpstr>Distributed Algorithms for Constructing Approximate Minimum Spanning Trees in Wireless Sensor Networks  IEEE Transactions on Parallel and Distributed Systems, vol. 20, no. 1, January 2009 </vt:lpstr>
      <vt:lpstr>Agenda</vt:lpstr>
      <vt:lpstr>Overview</vt:lpstr>
      <vt:lpstr>Motivation</vt:lpstr>
      <vt:lpstr>Introduction</vt:lpstr>
      <vt:lpstr>Introduction (cont’d)</vt:lpstr>
      <vt:lpstr>Introduction (cont’d)</vt:lpstr>
      <vt:lpstr>Introduction (cont’d)</vt:lpstr>
      <vt:lpstr>Nearest Neighbor Tree (NNT)</vt:lpstr>
      <vt:lpstr>Definition</vt:lpstr>
      <vt:lpstr>Definition (cont’d)</vt:lpstr>
      <vt:lpstr>Network model</vt:lpstr>
      <vt:lpstr>Contributions and Results</vt:lpstr>
      <vt:lpstr>Contributions and Results (cont’d)</vt:lpstr>
      <vt:lpstr>Performance of NNT and GHS</vt:lpstr>
      <vt:lpstr>Performance of NNT and GHS (cont’d)</vt:lpstr>
      <vt:lpstr>A local distributed algorithm for construction of approximate MST</vt:lpstr>
      <vt:lpstr>The NNT algorithm</vt:lpstr>
      <vt:lpstr>Lemma 1</vt:lpstr>
      <vt:lpstr>The NNT Algorithm: Random-NNT</vt:lpstr>
      <vt:lpstr>The NNT Algorithm</vt:lpstr>
      <vt:lpstr>Algorithm 2: Distributed NNT algorithm for wireless networks</vt:lpstr>
      <vt:lpstr>Analysis of the NNT algorithms</vt:lpstr>
      <vt:lpstr>Random-NNT</vt:lpstr>
      <vt:lpstr>Proof of Theorem 2</vt:lpstr>
      <vt:lpstr>Random-NNT (cont’d)</vt:lpstr>
      <vt:lpstr>Proof of Theorem 3</vt:lpstr>
      <vt:lpstr>Random-NNT (cont’d)</vt:lpstr>
      <vt:lpstr>Random-NNT (cont’d)</vt:lpstr>
      <vt:lpstr>Random-NNT (cont’d)</vt:lpstr>
      <vt:lpstr>Random-NNT (cont’d)</vt:lpstr>
      <vt:lpstr>Proof of Theorem 6</vt:lpstr>
      <vt:lpstr>Proof of Theorem 6 (cont’d)</vt:lpstr>
      <vt:lpstr>Analysis of Coordinate NNT</vt:lpstr>
      <vt:lpstr>Analysis of Coordinate NNT</vt:lpstr>
      <vt:lpstr>Proof of Theorem 7</vt:lpstr>
      <vt:lpstr>Proof of Theorem 7 (cont’d)</vt:lpstr>
      <vt:lpstr>Proof of Theorem 7 (cont’d)</vt:lpstr>
      <vt:lpstr>Proof of Theorem 7 (cont’d)</vt:lpstr>
      <vt:lpstr>Proof of Theorem 7 (cont’d)</vt:lpstr>
      <vt:lpstr>Proof of Theorem 8</vt:lpstr>
      <vt:lpstr>Proof of Theorem 8 (cont’d)</vt:lpstr>
      <vt:lpstr>Proof of Theorem 8 (cont’d)</vt:lpstr>
      <vt:lpstr>Proof of Theorem 8 (cont’d)</vt:lpstr>
      <vt:lpstr>Proof of Theorem 8 (cont’d)</vt:lpstr>
      <vt:lpstr>Proof of Theorem 8 (cont’d)</vt:lpstr>
      <vt:lpstr>Proof of Theorem 8 (cont’d)</vt:lpstr>
      <vt:lpstr>Proof of Theorem 9</vt:lpstr>
      <vt:lpstr>Proof of Theorem 9 (cont’d)</vt:lpstr>
      <vt:lpstr>Proof of Theorem 10</vt:lpstr>
      <vt:lpstr>Proof of Theorem 10</vt:lpstr>
      <vt:lpstr>Proof of Theorem 10 (cont’d)</vt:lpstr>
      <vt:lpstr>Proof of Theorem 10 (cont’d)</vt:lpstr>
      <vt:lpstr>Proof of Theorem 10 (cont’d)</vt:lpstr>
      <vt:lpstr>Proof of Theorem 10 (cont’d)</vt:lpstr>
      <vt:lpstr>Proof of Theorem 10 (cont’d)</vt:lpstr>
      <vt:lpstr>NNT Algorithm for Multihop Wireless Networks</vt:lpstr>
      <vt:lpstr>UDG model</vt:lpstr>
      <vt:lpstr>UDG-NNT Algorithm</vt:lpstr>
      <vt:lpstr>UDG-NNT Algorithm – cont.</vt:lpstr>
      <vt:lpstr>Analysis of UDG-NNT</vt:lpstr>
      <vt:lpstr>GHS v.s. NNT  </vt:lpstr>
      <vt:lpstr>GHS </vt:lpstr>
      <vt:lpstr>GHS: Utilizing two properties of MST</vt:lpstr>
      <vt:lpstr>GHS: Utilizing two properties of MST</vt:lpstr>
      <vt:lpstr>GHS</vt:lpstr>
      <vt:lpstr>GHS algorithm</vt:lpstr>
      <vt:lpstr>投影片 68</vt:lpstr>
      <vt:lpstr>Determine the minimal outgoing edge</vt:lpstr>
      <vt:lpstr>Lower Bound of Messages</vt:lpstr>
      <vt:lpstr>Lower Bound of Work</vt:lpstr>
      <vt:lpstr>投影片 72</vt:lpstr>
      <vt:lpstr>投影片 73</vt:lpstr>
      <vt:lpstr>投影片 74</vt:lpstr>
      <vt:lpstr>投影片 75</vt:lpstr>
      <vt:lpstr>Simulation</vt:lpstr>
      <vt:lpstr>Environment  </vt:lpstr>
      <vt:lpstr>Comparison </vt:lpstr>
      <vt:lpstr>Measurement  </vt:lpstr>
      <vt:lpstr>Quality   for   α = 1</vt:lpstr>
      <vt:lpstr>Quality   for   α = 2</vt:lpstr>
      <vt:lpstr>Number   of   Messages </vt:lpstr>
      <vt:lpstr>Work </vt:lpstr>
      <vt:lpstr>Experiments   on   Real   Data</vt:lpstr>
      <vt:lpstr>Experiment   Results</vt:lpstr>
      <vt:lpstr>Main   Results</vt:lpstr>
      <vt:lpstr>Dynamic   Algorithm   for   NNT</vt:lpstr>
      <vt:lpstr>Goal </vt:lpstr>
      <vt:lpstr>Measurement</vt:lpstr>
      <vt:lpstr>Dynamic   Random-NNT</vt:lpstr>
      <vt:lpstr>Dynamic   Random-NNT</vt:lpstr>
      <vt:lpstr>Dynamic Random-NNT Data Structure</vt:lpstr>
      <vt:lpstr>Affected   Nodes</vt:lpstr>
      <vt:lpstr>Find   Affected   Nodes</vt:lpstr>
      <vt:lpstr>Dynamic Random-NNT Algorithm</vt:lpstr>
      <vt:lpstr>Dynamic Random-NNT Algorithm</vt:lpstr>
      <vt:lpstr>Dynamic Random-NNT Algorithm</vt:lpstr>
      <vt:lpstr>Dynamic Random-NNT Algorithm</vt:lpstr>
      <vt:lpstr>Dynamic Random-NNT Algorithm</vt:lpstr>
      <vt:lpstr>Dynamic Random-NNT Algorithm</vt:lpstr>
      <vt:lpstr>Dynamic Random-NNT Algorithm</vt:lpstr>
      <vt:lpstr>Measurement </vt:lpstr>
      <vt:lpstr>Proof   of   Lemma 13</vt:lpstr>
      <vt:lpstr>Proof   of   Lemma 13</vt:lpstr>
      <vt:lpstr>Measurement </vt:lpstr>
      <vt:lpstr>Measurement </vt:lpstr>
      <vt:lpstr>Proof   of   Theorem 16</vt:lpstr>
      <vt:lpstr>Concluding Remarks and Future Work</vt:lpstr>
      <vt:lpstr>Concluding Remarks and Future Work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 2: Distributed NNT algorithm for wireless networks</dc:title>
  <dc:creator>Meng-Han Yang</dc:creator>
  <cp:lastModifiedBy>ｃｓｗ ◣版權所有 翻印必究◢</cp:lastModifiedBy>
  <cp:revision>154</cp:revision>
  <dcterms:modified xsi:type="dcterms:W3CDTF">2009-05-25T09:03:13Z</dcterms:modified>
</cp:coreProperties>
</file>