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75"/>
  </p:notesMasterIdLst>
  <p:sldIdLst>
    <p:sldId id="256" r:id="rId2"/>
    <p:sldId id="257" r:id="rId3"/>
    <p:sldId id="258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13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4" r:id="rId30"/>
    <p:sldId id="315" r:id="rId31"/>
    <p:sldId id="316" r:id="rId32"/>
    <p:sldId id="318" r:id="rId33"/>
    <p:sldId id="319" r:id="rId34"/>
    <p:sldId id="320" r:id="rId35"/>
    <p:sldId id="322" r:id="rId36"/>
    <p:sldId id="323" r:id="rId37"/>
    <p:sldId id="317" r:id="rId38"/>
    <p:sldId id="326" r:id="rId39"/>
    <p:sldId id="327" r:id="rId40"/>
    <p:sldId id="330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268" r:id="rId68"/>
    <p:sldId id="277" r:id="rId69"/>
    <p:sldId id="335" r:id="rId70"/>
    <p:sldId id="352" r:id="rId71"/>
    <p:sldId id="331" r:id="rId72"/>
    <p:sldId id="333" r:id="rId73"/>
    <p:sldId id="334" r:id="rId7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4360" autoAdjust="0"/>
  </p:normalViewPr>
  <p:slideViewPr>
    <p:cSldViewPr>
      <p:cViewPr>
        <p:scale>
          <a:sx n="50" d="100"/>
          <a:sy n="50" d="100"/>
        </p:scale>
        <p:origin x="-109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3D3593D-10C4-45A5-9019-9C489CC01EAB}" type="datetimeFigureOut">
              <a:rPr lang="zh-TW" altLang="en-US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0DE4F23-F6C8-4CEF-8F27-9B3087E1AE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dirty="0" smtClean="0"/>
              <a:t>Refael Hassin: Department of Statistics and Operations Research, Tel Aviv University, Israel</a:t>
            </a:r>
          </a:p>
          <a:p>
            <a:pPr>
              <a:spcBef>
                <a:spcPct val="0"/>
              </a:spcBef>
            </a:pPr>
            <a:r>
              <a:rPr lang="en-US" altLang="zh-TW" dirty="0" smtClean="0"/>
              <a:t>Asaf Levin: Department of Statistics, The Hebrew University, Israel</a:t>
            </a:r>
          </a:p>
          <a:p>
            <a:pPr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C52818-BCDF-47A2-A2DD-E63AC8258EC2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Given the expression, is there some assignment of TRUE and FALSE values to the variables that make the entire expression true?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consider two</a:t>
            </a:r>
            <a:r>
              <a:rPr lang="en-US" altLang="zh-TW" baseline="0" dirty="0" smtClean="0"/>
              <a:t> paths: (root-leaf) &amp;&amp; (root-clause)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1DA9C8-1267-4B2A-9A58-83C14A144D1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B41231-C5EF-48D9-9B28-43F7190D312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6C276B-F1E9-48A7-B994-60AADF9C01C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505F3A-A669-4C48-8A48-91B0466AB7D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C3B3AB-3A35-4DFB-9B09-74A61BAD00B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DF3273-FB80-475B-88F8-626D83C52B8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D89D1E1-5BD1-4104-BD62-20411B2BAE3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EB512B-8F4C-4E98-A3A7-222DD3B3E12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222C03-2C77-4BFD-A7E4-70E5F77B61F0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3DB637-5F5E-4155-BD9C-66799EEECA3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E94856-78B3-44A4-9382-93DC78DDFAC4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E169B3-FF91-4028-B07B-9F4A23AE7E3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5C4505-5E15-47EC-A136-5BDB945673E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AADA77-D63C-48A0-B762-FABAFA30502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CCC960-E7BE-4325-8F81-C86A9A6AE37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D2A839-50A3-4240-8CD5-61F2347D3A5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E2915C-2271-41D9-83F1-5FC9CFBF2046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C5618D-DE33-4177-B4EF-A1F47D414BD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6259FE-0829-4815-92C0-E6C2E809FD92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altLang="zh-TW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r>
              <a:rPr lang="en-US" altLang="zh-TW" dirty="0" smtClean="0"/>
              <a:t>OPT </a:t>
            </a:r>
            <a:r>
              <a:rPr lang="zh-TW" altLang="en-US" smtClean="0"/>
              <a:t>代表的事 </a:t>
            </a:r>
            <a:r>
              <a:rPr lang="en-US" altLang="zh-TW" dirty="0" smtClean="0"/>
              <a:t>Optimal tree </a:t>
            </a:r>
            <a:r>
              <a:rPr lang="zh-TW" altLang="en-US" smtClean="0"/>
              <a:t>上的 </a:t>
            </a:r>
            <a:r>
              <a:rPr lang="en-US" altLang="zh-TW" dirty="0" smtClean="0"/>
              <a:t>diameter</a:t>
            </a:r>
            <a:r>
              <a:rPr lang="zh-TW" altLang="en-US" smtClean="0"/>
              <a:t>，因此在 </a:t>
            </a:r>
            <a:r>
              <a:rPr lang="en-US" altLang="zh-TW" dirty="0" smtClean="0"/>
              <a:t>optimal tree </a:t>
            </a:r>
            <a:r>
              <a:rPr lang="zh-TW" altLang="en-US" smtClean="0"/>
              <a:t>上任意兩點的距離，都小於 </a:t>
            </a:r>
            <a:r>
              <a:rPr lang="en-US" altLang="zh-TW" dirty="0" smtClean="0"/>
              <a:t>OPT</a:t>
            </a:r>
          </a:p>
          <a:p>
            <a:pPr marL="228600" indent="-228600">
              <a:spcBef>
                <a:spcPct val="0"/>
              </a:spcBef>
            </a:pPr>
            <a:endParaRPr lang="en-US" altLang="zh-TW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F3DD9B-8F6C-44CF-A757-7539444F694C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altLang="zh-TW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zh-TW" altLang="en-US" dirty="0" smtClean="0"/>
              <a:t>只考慮兩種 </a:t>
            </a:r>
            <a:r>
              <a:rPr lang="en-US" altLang="zh-TW" dirty="0" smtClean="0"/>
              <a:t>tree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length function </a:t>
            </a:r>
            <a:r>
              <a:rPr lang="zh-TW" altLang="en-US" dirty="0" smtClean="0"/>
              <a:t>狀況。因為 </a:t>
            </a:r>
            <a:r>
              <a:rPr lang="en-US" altLang="zh-TW" dirty="0" smtClean="0"/>
              <a:t>T’ </a:t>
            </a:r>
            <a:r>
              <a:rPr lang="zh-TW" altLang="en-US" dirty="0" smtClean="0"/>
              <a:t>是對 </a:t>
            </a:r>
            <a:r>
              <a:rPr lang="en-US" altLang="zh-TW" dirty="0" smtClean="0"/>
              <a:t>G‘ </a:t>
            </a:r>
            <a:r>
              <a:rPr lang="zh-TW" altLang="en-US" dirty="0" smtClean="0"/>
              <a:t>取 </a:t>
            </a:r>
            <a:r>
              <a:rPr lang="en-US" altLang="zh-TW" dirty="0" smtClean="0"/>
              <a:t>MDT(G, l) </a:t>
            </a:r>
            <a:r>
              <a:rPr lang="zh-TW" altLang="en-US" dirty="0" smtClean="0"/>
              <a:t>因此不考慮 </a:t>
            </a:r>
            <a:r>
              <a:rPr lang="en-US" altLang="zh-TW" dirty="0" smtClean="0"/>
              <a:t>r </a:t>
            </a:r>
            <a:r>
              <a:rPr lang="zh-TW" altLang="en-US" dirty="0" smtClean="0"/>
              <a:t>的狀況下，</a:t>
            </a:r>
            <a:r>
              <a:rPr lang="en-US" altLang="zh-TW" dirty="0" smtClean="0"/>
              <a:t>T’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diaml </a:t>
            </a:r>
            <a:r>
              <a:rPr lang="zh-TW" altLang="en-US" dirty="0" smtClean="0"/>
              <a:t>應該要比 </a:t>
            </a:r>
            <a:r>
              <a:rPr lang="en-US" altLang="zh-TW" dirty="0" smtClean="0"/>
              <a:t>Opt </a:t>
            </a:r>
            <a:r>
              <a:rPr lang="zh-TW" altLang="en-US" dirty="0" smtClean="0"/>
              <a:t>的小。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zh-TW" dirty="0" smtClean="0"/>
              <a:t>By Lemma 5</a:t>
            </a:r>
            <a:r>
              <a:rPr lang="zh-TW" altLang="en-US" dirty="0" smtClean="0"/>
              <a:t>，經由移項可得。接著套用 </a:t>
            </a:r>
            <a:r>
              <a:rPr lang="en-US" altLang="zh-TW" dirty="0" smtClean="0"/>
              <a:t>1 </a:t>
            </a:r>
            <a:r>
              <a:rPr lang="zh-TW" altLang="en-US" dirty="0" smtClean="0"/>
              <a:t>的結果得到。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zh-TW" altLang="en-US" dirty="0" smtClean="0"/>
              <a:t>因為建立 </a:t>
            </a:r>
            <a:r>
              <a:rPr lang="en-US" altLang="zh-TW" dirty="0" smtClean="0"/>
              <a:t>T‘ </a:t>
            </a:r>
            <a:r>
              <a:rPr lang="zh-TW" altLang="en-US" dirty="0" smtClean="0"/>
              <a:t>時未必會取到 </a:t>
            </a:r>
            <a:r>
              <a:rPr lang="en-US" altLang="zh-TW" dirty="0" smtClean="0"/>
              <a:t>rmax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zh-TW" dirty="0" smtClean="0"/>
              <a:t>By 2+3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zh-TW" dirty="0" smtClean="0"/>
              <a:t>By 1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zh-TW" dirty="0" smtClean="0"/>
              <a:t>By 5</a:t>
            </a:r>
            <a:r>
              <a:rPr lang="zh-TW" altLang="en-US" dirty="0" smtClean="0"/>
              <a:t>，左邊換成 </a:t>
            </a:r>
            <a:r>
              <a:rPr lang="en-US" altLang="zh-TW" dirty="0" smtClean="0"/>
              <a:t>diaml + rT‘ </a:t>
            </a:r>
            <a:r>
              <a:rPr lang="zh-TW" altLang="en-US" dirty="0" smtClean="0"/>
              <a:t>因為 </a:t>
            </a:r>
            <a:r>
              <a:rPr lang="en-US" altLang="zh-TW" dirty="0" smtClean="0"/>
              <a:t>3</a:t>
            </a:r>
            <a:r>
              <a:rPr lang="zh-TW" altLang="en-US" dirty="0" smtClean="0"/>
              <a:t>，因此得到 </a:t>
            </a:r>
            <a:r>
              <a:rPr lang="en-US" altLang="zh-TW" dirty="0" smtClean="0"/>
              <a:t>6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altLang="zh-TW" dirty="0" smtClean="0"/>
              <a:t>By 4+6</a:t>
            </a:r>
            <a:r>
              <a:rPr lang="zh-TW" altLang="en-US" dirty="0" smtClean="0"/>
              <a:t>，移項可得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E66C60-0AD9-4E2A-9E18-04611DF85D57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zh-TW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　　第二段的證明，其實 </a:t>
            </a:r>
            <a:r>
              <a:rPr lang="en-US" altLang="zh-TW" dirty="0" smtClean="0"/>
              <a:t>diam </a:t>
            </a:r>
            <a:r>
              <a:rPr lang="zh-TW" altLang="en-US" dirty="0" smtClean="0"/>
              <a:t>應該可以直接寫 </a:t>
            </a:r>
            <a:r>
              <a:rPr lang="en-US" altLang="zh-TW" dirty="0" smtClean="0"/>
              <a:t>= 2</a:t>
            </a:r>
            <a:r>
              <a:rPr lang="zh-TW" altLang="en-US" dirty="0" smtClean="0"/>
              <a:t>，因為 </a:t>
            </a:r>
            <a:r>
              <a:rPr lang="en-US" altLang="zh-TW" dirty="0" smtClean="0"/>
              <a:t>leaf </a:t>
            </a:r>
            <a:r>
              <a:rPr lang="zh-TW" altLang="en-US" dirty="0" smtClean="0"/>
              <a:t>只與 </a:t>
            </a:r>
            <a:r>
              <a:rPr lang="en-US" altLang="zh-TW" dirty="0" smtClean="0"/>
              <a:t>root </a:t>
            </a:r>
            <a:r>
              <a:rPr lang="zh-TW" altLang="en-US" dirty="0" smtClean="0"/>
              <a:t>連接，無論是怎樣的 </a:t>
            </a:r>
            <a:r>
              <a:rPr lang="en-US" altLang="zh-TW" dirty="0" smtClean="0"/>
              <a:t>spanning tree </a:t>
            </a:r>
            <a:r>
              <a:rPr lang="zh-TW" altLang="en-US" dirty="0" smtClean="0"/>
              <a:t>都必須經由這個 </a:t>
            </a:r>
            <a:r>
              <a:rPr lang="en-US" altLang="zh-TW" dirty="0" smtClean="0"/>
              <a:t>edge </a:t>
            </a:r>
            <a:r>
              <a:rPr lang="zh-TW" altLang="en-US" dirty="0" smtClean="0"/>
              <a:t>來到 </a:t>
            </a:r>
            <a:r>
              <a:rPr lang="en-US" altLang="zh-TW" dirty="0" smtClean="0"/>
              <a:t>leaf</a:t>
            </a:r>
            <a:r>
              <a:rPr lang="zh-TW" altLang="en-US" dirty="0" smtClean="0"/>
              <a:t>。則當 </a:t>
            </a:r>
            <a:r>
              <a:rPr lang="en-US" altLang="zh-TW" dirty="0" smtClean="0"/>
              <a:t>SAT 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T</a:t>
            </a:r>
            <a:r>
              <a:rPr lang="zh-TW" altLang="en-US" dirty="0" smtClean="0"/>
              <a:t>，</a:t>
            </a:r>
            <a:r>
              <a:rPr lang="en-US" altLang="zh-TW" dirty="0" smtClean="0"/>
              <a:t>By Theorem 4</a:t>
            </a:r>
            <a:r>
              <a:rPr lang="zh-TW" altLang="en-US" dirty="0" smtClean="0"/>
              <a:t>，由 </a:t>
            </a:r>
            <a:r>
              <a:rPr lang="en-US" altLang="zh-TW" dirty="0" smtClean="0"/>
              <a:t>root </a:t>
            </a:r>
            <a:r>
              <a:rPr lang="zh-TW" altLang="en-US" dirty="0" smtClean="0"/>
              <a:t>出發的 </a:t>
            </a:r>
            <a:r>
              <a:rPr lang="en-US" altLang="zh-TW" dirty="0" smtClean="0"/>
              <a:t>spanning tree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diam </a:t>
            </a:r>
            <a:r>
              <a:rPr lang="zh-TW" altLang="en-US" dirty="0" smtClean="0"/>
              <a:t>為 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，加入該段 </a:t>
            </a:r>
            <a:r>
              <a:rPr lang="en-US" altLang="zh-TW" dirty="0" smtClean="0"/>
              <a:t>edge </a:t>
            </a:r>
            <a:r>
              <a:rPr lang="zh-TW" altLang="en-US" dirty="0" smtClean="0"/>
              <a:t>則為 </a:t>
            </a:r>
            <a:r>
              <a:rPr lang="en-US" altLang="zh-TW" dirty="0" smtClean="0"/>
              <a:t>2</a:t>
            </a:r>
            <a:r>
              <a:rPr lang="zh-TW" altLang="en-US" dirty="0" smtClean="0"/>
              <a:t>。</a:t>
            </a:r>
          </a:p>
          <a:p>
            <a:pPr>
              <a:spcBef>
                <a:spcPct val="0"/>
              </a:spcBef>
            </a:pPr>
            <a:endParaRPr lang="en-US" altLang="zh-TW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E4F23-F6C8-4CEF-8F27-9B3087E1AE1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F2A10-398F-467F-AC6B-66C52A683D52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F976C6-72F4-499D-AD2F-8D168DCD6D4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D858B2-ED5F-4F98-BD95-DCE71D3249D1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D088C-6955-45FA-BC72-C90C20E97A0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9B624-CC63-4140-B24F-18271017750A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A42BE-F191-42BA-9677-55344BF0A12A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7C78-41EA-4D77-B7E1-FAF3F92F0D75}" type="datetime1">
              <a:rPr lang="zh-TW" altLang="en-US" smtClean="0"/>
              <a:pPr>
                <a:defRPr/>
              </a:pPr>
              <a:t>2009/5/25</a:t>
            </a:fld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BBEA7-5377-4A94-A9C9-939BC633B10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5B940-EA4D-43F3-87F2-725BFF4777E5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D6B72-9D1E-49E9-9BB4-5DAE770ABC5E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67A5D29-48D5-459C-BEF2-B7EC7384101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F4FF5A-185E-4AE8-B975-FAE4A4ACDF43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100CC-FC3E-4D9C-B35C-D64E99F983D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9C9AD7-5FF6-42A0-9B1A-5E9DB8B990A0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98C12-AC49-40F0-BDD0-989179CD91B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93989-B6FC-49FB-A0D2-8CC5A14056E3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411D-8228-476F-8D7F-EC6B7995764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9FECD2-F51A-40A5-9CB4-E6DAC2F53CFA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37964-DFBF-4E4E-9FAD-D4BB72F9FC1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7B5A0-BECF-4435-BB2A-661D6F2FE8FD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9EAFE-9438-442C-84A1-13F1C92972C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4AAF2-8F50-4136-81ED-24BB1457A7B6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80C6590D-B693-45F8-8D3A-F7ED3DC83193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1A7FDE-54DA-4BEA-BD2B-B5704041523D}" type="datetime1">
              <a:rPr lang="zh-TW" altLang="en-US" smtClean="0"/>
              <a:pPr>
                <a:defRPr/>
              </a:pPr>
              <a:t>2009/5/25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C9CD97C-1C4E-4360-B995-A8AC70D4203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image" Target="../media/image47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12" Type="http://schemas.openxmlformats.org/officeDocument/2006/relationships/image" Target="../media/image46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wmf"/><Relationship Id="rId11" Type="http://schemas.openxmlformats.org/officeDocument/2006/relationships/image" Target="../media/image45.png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wmf"/><Relationship Id="rId7" Type="http://schemas.openxmlformats.org/officeDocument/2006/relationships/image" Target="../media/image53.png"/><Relationship Id="rId12" Type="http://schemas.openxmlformats.org/officeDocument/2006/relationships/image" Target="../media/image58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wmf"/><Relationship Id="rId5" Type="http://schemas.openxmlformats.org/officeDocument/2006/relationships/image" Target="../media/image51.png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Presenter: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施佩汝 劉冠廷 何元臣</a:t>
            </a:r>
            <a:endParaRPr lang="en-US" altLang="zh-TW" dirty="0" smtClean="0"/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陳裕美 洪家榮 </a:t>
            </a:r>
            <a:endParaRPr lang="en-US" altLang="zh-TW" dirty="0" smtClean="0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Approximation Algorithms for Quickest Spanning Tree Problems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smtClean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12291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 </a:t>
            </a:r>
            <a:endParaRPr lang="zh-TW" altLang="en-US" smtClean="0"/>
          </a:p>
        </p:txBody>
      </p:sp>
      <p:sp>
        <p:nvSpPr>
          <p:cNvPr id="4" name="橢圓 3"/>
          <p:cNvSpPr/>
          <p:nvPr/>
        </p:nvSpPr>
        <p:spPr>
          <a:xfrm>
            <a:off x="1000125" y="4143375"/>
            <a:ext cx="785813" cy="785813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u</a:t>
            </a:r>
            <a:endParaRPr kumimoji="0" lang="zh-TW" altLang="en-US" i="1" dirty="0"/>
          </a:p>
        </p:txBody>
      </p:sp>
      <p:sp>
        <p:nvSpPr>
          <p:cNvPr id="5" name="橢圓 4"/>
          <p:cNvSpPr/>
          <p:nvPr/>
        </p:nvSpPr>
        <p:spPr>
          <a:xfrm>
            <a:off x="4143375" y="2357438"/>
            <a:ext cx="785813" cy="7858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6" name="橢圓 5"/>
          <p:cNvSpPr/>
          <p:nvPr/>
        </p:nvSpPr>
        <p:spPr>
          <a:xfrm>
            <a:off x="7286625" y="4143375"/>
            <a:ext cx="785813" cy="785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v</a:t>
            </a:r>
            <a:endParaRPr kumimoji="0" lang="zh-TW" altLang="en-US" i="1" dirty="0"/>
          </a:p>
        </p:txBody>
      </p:sp>
      <p:sp>
        <p:nvSpPr>
          <p:cNvPr id="12295" name="文字方塊 14"/>
          <p:cNvSpPr txBox="1">
            <a:spLocks noChangeArrowheads="1"/>
          </p:cNvSpPr>
          <p:nvPr/>
        </p:nvSpPr>
        <p:spPr bwMode="auto">
          <a:xfrm>
            <a:off x="1928813" y="3429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6" name="文字方塊 15"/>
          <p:cNvSpPr txBox="1">
            <a:spLocks noChangeArrowheads="1"/>
          </p:cNvSpPr>
          <p:nvPr/>
        </p:nvSpPr>
        <p:spPr bwMode="auto">
          <a:xfrm>
            <a:off x="5143500" y="3429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7" name="文字方塊 22"/>
          <p:cNvSpPr txBox="1">
            <a:spLocks noChangeArrowheads="1"/>
          </p:cNvSpPr>
          <p:nvPr/>
        </p:nvSpPr>
        <p:spPr bwMode="auto">
          <a:xfrm>
            <a:off x="3500438" y="44878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298" name="文字方塊 12"/>
          <p:cNvSpPr txBox="1">
            <a:spLocks noChangeArrowheads="1"/>
          </p:cNvSpPr>
          <p:nvPr/>
        </p:nvSpPr>
        <p:spPr bwMode="auto">
          <a:xfrm>
            <a:off x="3000375" y="20002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solidFill>
                  <a:srgbClr val="FF0000"/>
                </a:solidFill>
                <a:latin typeface="Calibri" pitchFamily="34" charset="0"/>
              </a:rPr>
              <a:t>P1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solidFill>
                  <a:srgbClr val="FF0000"/>
                </a:solidFill>
                <a:latin typeface="Calibri" pitchFamily="34" charset="0"/>
              </a:rPr>
              <a:t>P1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t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solidFill>
                  <a:srgbClr val="FF0000"/>
                </a:solidFill>
                <a:latin typeface="Calibri" pitchFamily="34" charset="0"/>
              </a:rPr>
              <a:t>P1</a:t>
            </a:r>
            <a:r>
              <a:rPr kumimoji="0" lang="en-US" altLang="zh-TW" dirty="0">
                <a:latin typeface="Calibri" pitchFamily="34" charset="0"/>
              </a:rPr>
              <a:t>) = 4</a:t>
            </a:r>
            <a:endParaRPr kumimoji="0" lang="zh-TW" altLang="en-US" dirty="0">
              <a:latin typeface="Calibri" pitchFamily="34" charset="0"/>
            </a:endParaRPr>
          </a:p>
        </p:txBody>
      </p:sp>
      <p:cxnSp>
        <p:nvCxnSpPr>
          <p:cNvPr id="18" name="直線接點 17"/>
          <p:cNvCxnSpPr>
            <a:stCxn id="4" idx="6"/>
            <a:endCxn id="6" idx="2"/>
          </p:cNvCxnSpPr>
          <p:nvPr/>
        </p:nvCxnSpPr>
        <p:spPr>
          <a:xfrm>
            <a:off x="1785938" y="4537075"/>
            <a:ext cx="5500687" cy="158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6"/>
            <a:endCxn id="5" idx="2"/>
          </p:cNvCxnSpPr>
          <p:nvPr/>
        </p:nvCxnSpPr>
        <p:spPr>
          <a:xfrm flipV="1">
            <a:off x="1785938" y="2749550"/>
            <a:ext cx="2357437" cy="1787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6"/>
            <a:endCxn id="6" idx="2"/>
          </p:cNvCxnSpPr>
          <p:nvPr/>
        </p:nvCxnSpPr>
        <p:spPr>
          <a:xfrm>
            <a:off x="4929188" y="2749550"/>
            <a:ext cx="2357437" cy="1787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smtClean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13315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 </a:t>
            </a:r>
            <a:endParaRPr lang="zh-TW" altLang="en-US" smtClean="0"/>
          </a:p>
        </p:txBody>
      </p:sp>
      <p:sp>
        <p:nvSpPr>
          <p:cNvPr id="4" name="橢圓 3"/>
          <p:cNvSpPr/>
          <p:nvPr/>
        </p:nvSpPr>
        <p:spPr>
          <a:xfrm>
            <a:off x="1000125" y="4143375"/>
            <a:ext cx="785813" cy="785813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u</a:t>
            </a:r>
            <a:endParaRPr kumimoji="0" lang="zh-TW" altLang="en-US" i="1" dirty="0"/>
          </a:p>
        </p:txBody>
      </p:sp>
      <p:sp>
        <p:nvSpPr>
          <p:cNvPr id="5" name="橢圓 4"/>
          <p:cNvSpPr/>
          <p:nvPr/>
        </p:nvSpPr>
        <p:spPr>
          <a:xfrm>
            <a:off x="4143375" y="2357438"/>
            <a:ext cx="785813" cy="7858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6" name="橢圓 5"/>
          <p:cNvSpPr/>
          <p:nvPr/>
        </p:nvSpPr>
        <p:spPr>
          <a:xfrm>
            <a:off x="7286625" y="4143375"/>
            <a:ext cx="785813" cy="785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v</a:t>
            </a:r>
            <a:endParaRPr kumimoji="0" lang="zh-TW" altLang="en-US" i="1" dirty="0"/>
          </a:p>
        </p:txBody>
      </p:sp>
      <p:sp>
        <p:nvSpPr>
          <p:cNvPr id="13319" name="文字方塊 14"/>
          <p:cNvSpPr txBox="1">
            <a:spLocks noChangeArrowheads="1"/>
          </p:cNvSpPr>
          <p:nvPr/>
        </p:nvSpPr>
        <p:spPr bwMode="auto">
          <a:xfrm>
            <a:off x="1928813" y="3429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320" name="文字方塊 15"/>
          <p:cNvSpPr txBox="1">
            <a:spLocks noChangeArrowheads="1"/>
          </p:cNvSpPr>
          <p:nvPr/>
        </p:nvSpPr>
        <p:spPr bwMode="auto">
          <a:xfrm>
            <a:off x="5143500" y="3429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321" name="文字方塊 22"/>
          <p:cNvSpPr txBox="1">
            <a:spLocks noChangeArrowheads="1"/>
          </p:cNvSpPr>
          <p:nvPr/>
        </p:nvSpPr>
        <p:spPr bwMode="auto">
          <a:xfrm>
            <a:off x="3500438" y="44878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322" name="文字方塊 12"/>
          <p:cNvSpPr txBox="1">
            <a:spLocks noChangeArrowheads="1"/>
          </p:cNvSpPr>
          <p:nvPr/>
        </p:nvSpPr>
        <p:spPr bwMode="auto">
          <a:xfrm>
            <a:off x="3000375" y="20002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P1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P1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t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P1</a:t>
            </a:r>
            <a:r>
              <a:rPr kumimoji="0" lang="en-US" altLang="zh-TW" dirty="0">
                <a:latin typeface="Calibri" pitchFamily="34" charset="0"/>
              </a:rPr>
              <a:t>) = 4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3323" name="文字方塊 13"/>
          <p:cNvSpPr txBox="1">
            <a:spLocks noChangeArrowheads="1"/>
          </p:cNvSpPr>
          <p:nvPr/>
        </p:nvSpPr>
        <p:spPr bwMode="auto">
          <a:xfrm>
            <a:off x="3000375" y="48577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solidFill>
                  <a:srgbClr val="FF0000"/>
                </a:solidFill>
                <a:latin typeface="Calibri" pitchFamily="34" charset="0"/>
              </a:rPr>
              <a:t>P2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solidFill>
                  <a:srgbClr val="FF0000"/>
                </a:solidFill>
                <a:latin typeface="Calibri" pitchFamily="34" charset="0"/>
              </a:rPr>
              <a:t>P2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t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solidFill>
                  <a:srgbClr val="FF0000"/>
                </a:solidFill>
                <a:latin typeface="Calibri" pitchFamily="34" charset="0"/>
              </a:rPr>
              <a:t>P2</a:t>
            </a:r>
            <a:r>
              <a:rPr kumimoji="0" lang="en-US" altLang="zh-TW" dirty="0">
                <a:latin typeface="Calibri" pitchFamily="34" charset="0"/>
              </a:rPr>
              <a:t>) = 2</a:t>
            </a:r>
            <a:endParaRPr kumimoji="0" lang="zh-TW" altLang="en-US">
              <a:latin typeface="Calibri" pitchFamily="34" charset="0"/>
            </a:endParaRPr>
          </a:p>
        </p:txBody>
      </p:sp>
      <p:cxnSp>
        <p:nvCxnSpPr>
          <p:cNvPr id="18" name="直線接點 17"/>
          <p:cNvCxnSpPr>
            <a:stCxn id="4" idx="6"/>
            <a:endCxn id="6" idx="2"/>
          </p:cNvCxnSpPr>
          <p:nvPr/>
        </p:nvCxnSpPr>
        <p:spPr>
          <a:xfrm>
            <a:off x="1785938" y="4537075"/>
            <a:ext cx="55006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6"/>
            <a:endCxn id="5" idx="2"/>
          </p:cNvCxnSpPr>
          <p:nvPr/>
        </p:nvCxnSpPr>
        <p:spPr>
          <a:xfrm flipV="1">
            <a:off x="1785938" y="2749550"/>
            <a:ext cx="2357437" cy="178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6"/>
            <a:endCxn id="6" idx="2"/>
          </p:cNvCxnSpPr>
          <p:nvPr/>
        </p:nvCxnSpPr>
        <p:spPr>
          <a:xfrm>
            <a:off x="4929188" y="2749550"/>
            <a:ext cx="2357437" cy="178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smtClean="0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14339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 </a:t>
            </a:r>
            <a:endParaRPr lang="zh-TW" altLang="en-US" smtClean="0"/>
          </a:p>
        </p:txBody>
      </p:sp>
      <p:sp>
        <p:nvSpPr>
          <p:cNvPr id="4" name="橢圓 3"/>
          <p:cNvSpPr/>
          <p:nvPr/>
        </p:nvSpPr>
        <p:spPr>
          <a:xfrm>
            <a:off x="1000125" y="4143375"/>
            <a:ext cx="785813" cy="785813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u</a:t>
            </a:r>
            <a:endParaRPr kumimoji="0" lang="zh-TW" altLang="en-US" i="1" dirty="0"/>
          </a:p>
        </p:txBody>
      </p:sp>
      <p:sp>
        <p:nvSpPr>
          <p:cNvPr id="5" name="橢圓 4"/>
          <p:cNvSpPr/>
          <p:nvPr/>
        </p:nvSpPr>
        <p:spPr>
          <a:xfrm>
            <a:off x="4143375" y="2357438"/>
            <a:ext cx="785813" cy="7858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6" name="橢圓 5"/>
          <p:cNvSpPr/>
          <p:nvPr/>
        </p:nvSpPr>
        <p:spPr>
          <a:xfrm>
            <a:off x="7286625" y="4143375"/>
            <a:ext cx="785813" cy="785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v</a:t>
            </a:r>
            <a:endParaRPr kumimoji="0" lang="zh-TW" altLang="en-US" i="1" dirty="0"/>
          </a:p>
        </p:txBody>
      </p:sp>
      <p:sp>
        <p:nvSpPr>
          <p:cNvPr id="14343" name="文字方塊 14"/>
          <p:cNvSpPr txBox="1">
            <a:spLocks noChangeArrowheads="1"/>
          </p:cNvSpPr>
          <p:nvPr/>
        </p:nvSpPr>
        <p:spPr bwMode="auto">
          <a:xfrm>
            <a:off x="1928813" y="3429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344" name="文字方塊 15"/>
          <p:cNvSpPr txBox="1">
            <a:spLocks noChangeArrowheads="1"/>
          </p:cNvSpPr>
          <p:nvPr/>
        </p:nvSpPr>
        <p:spPr bwMode="auto">
          <a:xfrm>
            <a:off x="5143500" y="3429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345" name="文字方塊 22"/>
          <p:cNvSpPr txBox="1">
            <a:spLocks noChangeArrowheads="1"/>
          </p:cNvSpPr>
          <p:nvPr/>
        </p:nvSpPr>
        <p:spPr bwMode="auto">
          <a:xfrm>
            <a:off x="3500438" y="44878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346" name="文字方塊 12"/>
          <p:cNvSpPr txBox="1">
            <a:spLocks noChangeArrowheads="1"/>
          </p:cNvSpPr>
          <p:nvPr/>
        </p:nvSpPr>
        <p:spPr bwMode="auto">
          <a:xfrm>
            <a:off x="3000375" y="20002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P1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P1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t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P1</a:t>
            </a:r>
            <a:r>
              <a:rPr kumimoji="0" lang="en-US" altLang="zh-TW" dirty="0">
                <a:latin typeface="Calibri" pitchFamily="34" charset="0"/>
              </a:rPr>
              <a:t>) = 4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4347" name="文字方塊 13"/>
          <p:cNvSpPr txBox="1">
            <a:spLocks noChangeArrowheads="1"/>
          </p:cNvSpPr>
          <p:nvPr/>
        </p:nvSpPr>
        <p:spPr bwMode="auto">
          <a:xfrm>
            <a:off x="3000375" y="48577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P2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P2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t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P2</a:t>
            </a:r>
            <a:r>
              <a:rPr kumimoji="0" lang="en-US" altLang="zh-TW" dirty="0">
                <a:latin typeface="Calibri" pitchFamily="34" charset="0"/>
              </a:rPr>
              <a:t>) = </a:t>
            </a:r>
            <a:r>
              <a:rPr kumimoji="0" lang="en-US" altLang="zh-TW" dirty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8" name="直線接點 17"/>
          <p:cNvCxnSpPr>
            <a:stCxn id="4" idx="6"/>
            <a:endCxn id="6" idx="2"/>
          </p:cNvCxnSpPr>
          <p:nvPr/>
        </p:nvCxnSpPr>
        <p:spPr>
          <a:xfrm>
            <a:off x="1785938" y="4537075"/>
            <a:ext cx="5500687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4" idx="6"/>
            <a:endCxn id="5" idx="2"/>
          </p:cNvCxnSpPr>
          <p:nvPr/>
        </p:nvCxnSpPr>
        <p:spPr>
          <a:xfrm flipV="1">
            <a:off x="1785938" y="2749550"/>
            <a:ext cx="2357437" cy="178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>
            <a:stCxn id="5" idx="6"/>
            <a:endCxn id="6" idx="2"/>
          </p:cNvCxnSpPr>
          <p:nvPr/>
        </p:nvCxnSpPr>
        <p:spPr>
          <a:xfrm>
            <a:off x="4929188" y="2749550"/>
            <a:ext cx="2357437" cy="178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1536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 broadcast networks, one usually asks for a small maximum delay of a message </a:t>
            </a:r>
            <a:r>
              <a:rPr lang="en-US" altLang="zh-TW" dirty="0" smtClean="0">
                <a:solidFill>
                  <a:srgbClr val="FF0000"/>
                </a:solidFill>
              </a:rPr>
              <a:t>sent by a root vertex to all the other vertices </a:t>
            </a:r>
            <a:r>
              <a:rPr lang="en-US" altLang="zh-TW" dirty="0" smtClean="0"/>
              <a:t>in the network</a:t>
            </a:r>
          </a:p>
          <a:p>
            <a:pPr lvl="1"/>
            <a:r>
              <a:rPr lang="en-US" altLang="zh-TW" dirty="0" smtClean="0"/>
              <a:t>Quickest Radius Spanning Tree Problem</a:t>
            </a:r>
          </a:p>
          <a:p>
            <a:pPr lvl="2"/>
            <a:r>
              <a:rPr lang="en-US" altLang="zh-TW" i="1" dirty="0" smtClean="0"/>
              <a:t>rad</a:t>
            </a:r>
            <a:r>
              <a:rPr lang="en-US" altLang="zh-TW" i="1" baseline="-25000" dirty="0" smtClean="0"/>
              <a:t>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) = max</a:t>
            </a:r>
            <a:r>
              <a:rPr lang="en-US" altLang="zh-TW" i="1" baseline="-25000" dirty="0" smtClean="0"/>
              <a:t>v</a:t>
            </a:r>
            <a:r>
              <a:rPr lang="az-Cyrl-AZ" altLang="zh-TW" baseline="-25000" dirty="0" smtClean="0"/>
              <a:t>Є</a:t>
            </a:r>
            <a:r>
              <a:rPr lang="en-US" altLang="zh-TW" i="1" baseline="-25000" dirty="0" smtClean="0"/>
              <a:t>V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P</a:t>
            </a:r>
            <a:r>
              <a:rPr lang="en-US" altLang="zh-TW" i="1" baseline="30000" dirty="0" smtClean="0"/>
              <a:t>T</a:t>
            </a:r>
            <a:r>
              <a:rPr lang="en-US" altLang="zh-TW" i="1" baseline="-25000" dirty="0" smtClean="0"/>
              <a:t>root,v</a:t>
            </a:r>
            <a:r>
              <a:rPr lang="en-US" altLang="zh-TW" dirty="0" smtClean="0"/>
              <a:t>) is minimize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smtClean="0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16387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 </a:t>
            </a:r>
            <a:endParaRPr lang="zh-TW" altLang="en-US" smtClean="0"/>
          </a:p>
        </p:txBody>
      </p:sp>
      <p:sp>
        <p:nvSpPr>
          <p:cNvPr id="13" name="橢圓 12"/>
          <p:cNvSpPr/>
          <p:nvPr/>
        </p:nvSpPr>
        <p:spPr>
          <a:xfrm>
            <a:off x="1214438" y="3429000"/>
            <a:ext cx="785812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root</a:t>
            </a:r>
            <a:endParaRPr kumimoji="0" lang="zh-TW" altLang="en-US" i="1" dirty="0"/>
          </a:p>
        </p:txBody>
      </p:sp>
      <p:sp>
        <p:nvSpPr>
          <p:cNvPr id="14" name="橢圓 13"/>
          <p:cNvSpPr/>
          <p:nvPr/>
        </p:nvSpPr>
        <p:spPr>
          <a:xfrm>
            <a:off x="4071938" y="1571625"/>
            <a:ext cx="785812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17" name="橢圓 16"/>
          <p:cNvSpPr/>
          <p:nvPr/>
        </p:nvSpPr>
        <p:spPr>
          <a:xfrm>
            <a:off x="4071938" y="5214938"/>
            <a:ext cx="785812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19" name="橢圓 18"/>
          <p:cNvSpPr/>
          <p:nvPr/>
        </p:nvSpPr>
        <p:spPr>
          <a:xfrm>
            <a:off x="6858000" y="3429000"/>
            <a:ext cx="785813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cxnSp>
        <p:nvCxnSpPr>
          <p:cNvPr id="26" name="直線接點 25"/>
          <p:cNvCxnSpPr>
            <a:stCxn id="13" idx="7"/>
            <a:endCxn id="14" idx="3"/>
          </p:cNvCxnSpPr>
          <p:nvPr/>
        </p:nvCxnSpPr>
        <p:spPr>
          <a:xfrm rot="5400000" flipH="1" flipV="1">
            <a:off x="2359026" y="1706562"/>
            <a:ext cx="1352550" cy="230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4" idx="5"/>
            <a:endCxn id="19" idx="1"/>
          </p:cNvCxnSpPr>
          <p:nvPr/>
        </p:nvCxnSpPr>
        <p:spPr>
          <a:xfrm rot="16200000" flipH="1">
            <a:off x="5182394" y="1742281"/>
            <a:ext cx="1352550" cy="223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13" idx="6"/>
            <a:endCxn id="19" idx="2"/>
          </p:cNvCxnSpPr>
          <p:nvPr/>
        </p:nvCxnSpPr>
        <p:spPr>
          <a:xfrm>
            <a:off x="2000250" y="3786188"/>
            <a:ext cx="48577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13" idx="5"/>
            <a:endCxn id="17" idx="1"/>
          </p:cNvCxnSpPr>
          <p:nvPr/>
        </p:nvCxnSpPr>
        <p:spPr>
          <a:xfrm rot="16200000" flipH="1">
            <a:off x="2394744" y="3528219"/>
            <a:ext cx="1281113" cy="230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4" idx="4"/>
            <a:endCxn id="17" idx="0"/>
          </p:cNvCxnSpPr>
          <p:nvPr/>
        </p:nvCxnSpPr>
        <p:spPr>
          <a:xfrm rot="5400000">
            <a:off x="2999581" y="3750469"/>
            <a:ext cx="29305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19" idx="3"/>
            <a:endCxn id="17" idx="7"/>
          </p:cNvCxnSpPr>
          <p:nvPr/>
        </p:nvCxnSpPr>
        <p:spPr>
          <a:xfrm rot="5400000">
            <a:off x="5218112" y="3563938"/>
            <a:ext cx="1281113" cy="223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文字方塊 47"/>
          <p:cNvSpPr txBox="1">
            <a:spLocks noChangeArrowheads="1"/>
          </p:cNvSpPr>
          <p:nvPr/>
        </p:nvSpPr>
        <p:spPr bwMode="auto">
          <a:xfrm>
            <a:off x="2000250" y="250031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399" name="文字方塊 48"/>
          <p:cNvSpPr txBox="1">
            <a:spLocks noChangeArrowheads="1"/>
          </p:cNvSpPr>
          <p:nvPr/>
        </p:nvSpPr>
        <p:spPr bwMode="auto">
          <a:xfrm>
            <a:off x="2000250" y="4559300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400" name="文字方塊 49"/>
          <p:cNvSpPr txBox="1">
            <a:spLocks noChangeArrowheads="1"/>
          </p:cNvSpPr>
          <p:nvPr/>
        </p:nvSpPr>
        <p:spPr bwMode="auto">
          <a:xfrm>
            <a:off x="4572000" y="250031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401" name="文字方塊 50"/>
          <p:cNvSpPr txBox="1">
            <a:spLocks noChangeArrowheads="1"/>
          </p:cNvSpPr>
          <p:nvPr/>
        </p:nvSpPr>
        <p:spPr bwMode="auto">
          <a:xfrm>
            <a:off x="4572000" y="4559300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402" name="文字方塊 51"/>
          <p:cNvSpPr txBox="1">
            <a:spLocks noChangeArrowheads="1"/>
          </p:cNvSpPr>
          <p:nvPr/>
        </p:nvSpPr>
        <p:spPr bwMode="auto">
          <a:xfrm>
            <a:off x="2071688" y="357187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6403" name="文字方塊 52"/>
          <p:cNvSpPr txBox="1">
            <a:spLocks noChangeArrowheads="1"/>
          </p:cNvSpPr>
          <p:nvPr/>
        </p:nvSpPr>
        <p:spPr bwMode="auto">
          <a:xfrm>
            <a:off x="3357563" y="3059113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smtClean="0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17411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 </a:t>
            </a:r>
            <a:endParaRPr lang="zh-TW" altLang="en-US" smtClean="0"/>
          </a:p>
        </p:txBody>
      </p:sp>
      <p:sp>
        <p:nvSpPr>
          <p:cNvPr id="13" name="橢圓 12"/>
          <p:cNvSpPr/>
          <p:nvPr/>
        </p:nvSpPr>
        <p:spPr>
          <a:xfrm>
            <a:off x="1214438" y="3429000"/>
            <a:ext cx="785812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root</a:t>
            </a:r>
            <a:endParaRPr kumimoji="0" lang="zh-TW" altLang="en-US" i="1" dirty="0"/>
          </a:p>
        </p:txBody>
      </p:sp>
      <p:sp>
        <p:nvSpPr>
          <p:cNvPr id="14" name="橢圓 13"/>
          <p:cNvSpPr/>
          <p:nvPr/>
        </p:nvSpPr>
        <p:spPr>
          <a:xfrm>
            <a:off x="4071938" y="1571625"/>
            <a:ext cx="785812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17" name="橢圓 16"/>
          <p:cNvSpPr/>
          <p:nvPr/>
        </p:nvSpPr>
        <p:spPr>
          <a:xfrm>
            <a:off x="4071938" y="5214938"/>
            <a:ext cx="785812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19" name="橢圓 18"/>
          <p:cNvSpPr/>
          <p:nvPr/>
        </p:nvSpPr>
        <p:spPr>
          <a:xfrm>
            <a:off x="6858000" y="3429000"/>
            <a:ext cx="785813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cxnSp>
        <p:nvCxnSpPr>
          <p:cNvPr id="26" name="直線接點 25"/>
          <p:cNvCxnSpPr>
            <a:stCxn id="13" idx="7"/>
            <a:endCxn id="14" idx="3"/>
          </p:cNvCxnSpPr>
          <p:nvPr/>
        </p:nvCxnSpPr>
        <p:spPr>
          <a:xfrm rot="5400000" flipH="1" flipV="1">
            <a:off x="2359026" y="1706562"/>
            <a:ext cx="1352550" cy="2301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4" idx="5"/>
            <a:endCxn id="19" idx="1"/>
          </p:cNvCxnSpPr>
          <p:nvPr/>
        </p:nvCxnSpPr>
        <p:spPr>
          <a:xfrm rot="16200000" flipH="1">
            <a:off x="5182394" y="1742281"/>
            <a:ext cx="1352550" cy="223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13" idx="6"/>
            <a:endCxn id="19" idx="2"/>
          </p:cNvCxnSpPr>
          <p:nvPr/>
        </p:nvCxnSpPr>
        <p:spPr>
          <a:xfrm>
            <a:off x="2000250" y="3786188"/>
            <a:ext cx="485775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13" idx="5"/>
            <a:endCxn id="17" idx="1"/>
          </p:cNvCxnSpPr>
          <p:nvPr/>
        </p:nvCxnSpPr>
        <p:spPr>
          <a:xfrm rot="16200000" flipH="1">
            <a:off x="2394744" y="3528219"/>
            <a:ext cx="1281113" cy="2301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4" idx="4"/>
            <a:endCxn id="17" idx="0"/>
          </p:cNvCxnSpPr>
          <p:nvPr/>
        </p:nvCxnSpPr>
        <p:spPr>
          <a:xfrm rot="5400000">
            <a:off x="2999581" y="3750469"/>
            <a:ext cx="29305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19" idx="3"/>
            <a:endCxn id="17" idx="7"/>
          </p:cNvCxnSpPr>
          <p:nvPr/>
        </p:nvCxnSpPr>
        <p:spPr>
          <a:xfrm rot="5400000">
            <a:off x="5218112" y="3563938"/>
            <a:ext cx="1281113" cy="223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文字方塊 47"/>
          <p:cNvSpPr txBox="1">
            <a:spLocks noChangeArrowheads="1"/>
          </p:cNvSpPr>
          <p:nvPr/>
        </p:nvSpPr>
        <p:spPr bwMode="auto">
          <a:xfrm>
            <a:off x="2000250" y="250031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7423" name="文字方塊 48"/>
          <p:cNvSpPr txBox="1">
            <a:spLocks noChangeArrowheads="1"/>
          </p:cNvSpPr>
          <p:nvPr/>
        </p:nvSpPr>
        <p:spPr bwMode="auto">
          <a:xfrm>
            <a:off x="2000250" y="4559300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7424" name="文字方塊 49"/>
          <p:cNvSpPr txBox="1">
            <a:spLocks noChangeArrowheads="1"/>
          </p:cNvSpPr>
          <p:nvPr/>
        </p:nvSpPr>
        <p:spPr bwMode="auto">
          <a:xfrm>
            <a:off x="4572000" y="250031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7425" name="文字方塊 50"/>
          <p:cNvSpPr txBox="1">
            <a:spLocks noChangeArrowheads="1"/>
          </p:cNvSpPr>
          <p:nvPr/>
        </p:nvSpPr>
        <p:spPr bwMode="auto">
          <a:xfrm>
            <a:off x="4572000" y="4559300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7426" name="文字方塊 51"/>
          <p:cNvSpPr txBox="1">
            <a:spLocks noChangeArrowheads="1"/>
          </p:cNvSpPr>
          <p:nvPr/>
        </p:nvSpPr>
        <p:spPr bwMode="auto">
          <a:xfrm>
            <a:off x="2071688" y="357187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7427" name="文字方塊 52"/>
          <p:cNvSpPr txBox="1">
            <a:spLocks noChangeArrowheads="1"/>
          </p:cNvSpPr>
          <p:nvPr/>
        </p:nvSpPr>
        <p:spPr bwMode="auto">
          <a:xfrm>
            <a:off x="3357563" y="3059113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57224" y="50720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rad</a:t>
            </a:r>
            <a:r>
              <a:rPr lang="en-US" altLang="zh-TW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TW" dirty="0" smtClean="0"/>
              <a:t> = 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18435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 other communication networks, one seeks a small upper bound on the delay of transmitting a message </a:t>
            </a:r>
            <a:r>
              <a:rPr lang="en-US" altLang="zh-TW" dirty="0" smtClean="0">
                <a:solidFill>
                  <a:srgbClr val="FF0000"/>
                </a:solidFill>
              </a:rPr>
              <a:t>between any pair of vertices</a:t>
            </a:r>
          </a:p>
          <a:p>
            <a:pPr lvl="1"/>
            <a:r>
              <a:rPr lang="en-US" altLang="zh-TW" dirty="0" smtClean="0"/>
              <a:t>Quickest Diameter Spanning Tree Problem</a:t>
            </a:r>
          </a:p>
          <a:p>
            <a:pPr lvl="2"/>
            <a:r>
              <a:rPr lang="en-US" altLang="zh-TW" i="1" dirty="0" smtClean="0"/>
              <a:t>diam</a:t>
            </a:r>
            <a:r>
              <a:rPr lang="en-US" altLang="zh-TW" i="1" baseline="-25000" dirty="0" smtClean="0"/>
              <a:t>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) = max</a:t>
            </a:r>
            <a:r>
              <a:rPr lang="en-US" altLang="zh-TW" i="1" baseline="-25000" dirty="0" smtClean="0"/>
              <a:t>u, v</a:t>
            </a:r>
            <a:r>
              <a:rPr lang="az-Cyrl-AZ" altLang="zh-TW" i="1" baseline="-25000" dirty="0" smtClean="0"/>
              <a:t>Є</a:t>
            </a:r>
            <a:r>
              <a:rPr lang="en-US" altLang="zh-TW" i="1" baseline="-25000" dirty="0" smtClean="0"/>
              <a:t>V</a:t>
            </a:r>
            <a:r>
              <a:rPr lang="en-US" altLang="zh-TW" i="1" dirty="0" smtClean="0"/>
              <a:t>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P</a:t>
            </a:r>
            <a:r>
              <a:rPr lang="en-US" altLang="zh-TW" i="1" baseline="30000" dirty="0" smtClean="0"/>
              <a:t>T</a:t>
            </a:r>
            <a:r>
              <a:rPr lang="en-US" altLang="zh-TW" i="1" baseline="-25000" dirty="0" smtClean="0"/>
              <a:t>u,v</a:t>
            </a:r>
            <a:r>
              <a:rPr lang="en-US" altLang="zh-TW" dirty="0" smtClean="0"/>
              <a:t>) is minimize</a:t>
            </a:r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smtClean="0"/>
          </a:p>
        </p:txBody>
      </p:sp>
      <p:sp>
        <p:nvSpPr>
          <p:cNvPr id="20" name="投影片編號版面配置區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19459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 </a:t>
            </a:r>
            <a:endParaRPr lang="zh-TW" altLang="en-US" smtClean="0"/>
          </a:p>
        </p:txBody>
      </p:sp>
      <p:sp>
        <p:nvSpPr>
          <p:cNvPr id="13" name="橢圓 12"/>
          <p:cNvSpPr/>
          <p:nvPr/>
        </p:nvSpPr>
        <p:spPr>
          <a:xfrm>
            <a:off x="1214438" y="3429000"/>
            <a:ext cx="785812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14" name="橢圓 13"/>
          <p:cNvSpPr/>
          <p:nvPr/>
        </p:nvSpPr>
        <p:spPr>
          <a:xfrm>
            <a:off x="4071938" y="1571625"/>
            <a:ext cx="785812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17" name="橢圓 16"/>
          <p:cNvSpPr/>
          <p:nvPr/>
        </p:nvSpPr>
        <p:spPr>
          <a:xfrm>
            <a:off x="4071938" y="5214938"/>
            <a:ext cx="785812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19" name="橢圓 18"/>
          <p:cNvSpPr/>
          <p:nvPr/>
        </p:nvSpPr>
        <p:spPr>
          <a:xfrm>
            <a:off x="6858000" y="3429000"/>
            <a:ext cx="785813" cy="71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cxnSp>
        <p:nvCxnSpPr>
          <p:cNvPr id="26" name="直線接點 25"/>
          <p:cNvCxnSpPr>
            <a:stCxn id="13" idx="7"/>
            <a:endCxn id="14" idx="3"/>
          </p:cNvCxnSpPr>
          <p:nvPr/>
        </p:nvCxnSpPr>
        <p:spPr>
          <a:xfrm rot="5400000" flipH="1" flipV="1">
            <a:off x="2359026" y="1706562"/>
            <a:ext cx="1352550" cy="230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4" idx="5"/>
            <a:endCxn id="19" idx="1"/>
          </p:cNvCxnSpPr>
          <p:nvPr/>
        </p:nvCxnSpPr>
        <p:spPr>
          <a:xfrm rot="16200000" flipH="1">
            <a:off x="5182394" y="1742281"/>
            <a:ext cx="1352550" cy="2230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13" idx="6"/>
            <a:endCxn id="19" idx="2"/>
          </p:cNvCxnSpPr>
          <p:nvPr/>
        </p:nvCxnSpPr>
        <p:spPr>
          <a:xfrm>
            <a:off x="2000250" y="3786188"/>
            <a:ext cx="485775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>
            <a:stCxn id="13" idx="5"/>
            <a:endCxn id="17" idx="1"/>
          </p:cNvCxnSpPr>
          <p:nvPr/>
        </p:nvCxnSpPr>
        <p:spPr>
          <a:xfrm rot="16200000" flipH="1">
            <a:off x="2394744" y="3528219"/>
            <a:ext cx="1281113" cy="2301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14" idx="4"/>
            <a:endCxn id="17" idx="0"/>
          </p:cNvCxnSpPr>
          <p:nvPr/>
        </p:nvCxnSpPr>
        <p:spPr>
          <a:xfrm rot="5400000">
            <a:off x="2999581" y="3750469"/>
            <a:ext cx="29305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19" idx="3"/>
            <a:endCxn id="17" idx="7"/>
          </p:cNvCxnSpPr>
          <p:nvPr/>
        </p:nvCxnSpPr>
        <p:spPr>
          <a:xfrm rot="5400000">
            <a:off x="5218112" y="3563938"/>
            <a:ext cx="1281113" cy="2230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文字方塊 47"/>
          <p:cNvSpPr txBox="1">
            <a:spLocks noChangeArrowheads="1"/>
          </p:cNvSpPr>
          <p:nvPr/>
        </p:nvSpPr>
        <p:spPr bwMode="auto">
          <a:xfrm>
            <a:off x="2000250" y="250031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9471" name="文字方塊 48"/>
          <p:cNvSpPr txBox="1">
            <a:spLocks noChangeArrowheads="1"/>
          </p:cNvSpPr>
          <p:nvPr/>
        </p:nvSpPr>
        <p:spPr bwMode="auto">
          <a:xfrm>
            <a:off x="2000250" y="4559300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9472" name="文字方塊 49"/>
          <p:cNvSpPr txBox="1">
            <a:spLocks noChangeArrowheads="1"/>
          </p:cNvSpPr>
          <p:nvPr/>
        </p:nvSpPr>
        <p:spPr bwMode="auto">
          <a:xfrm>
            <a:off x="4572000" y="2500313"/>
            <a:ext cx="2357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9473" name="文字方塊 50"/>
          <p:cNvSpPr txBox="1">
            <a:spLocks noChangeArrowheads="1"/>
          </p:cNvSpPr>
          <p:nvPr/>
        </p:nvSpPr>
        <p:spPr bwMode="auto">
          <a:xfrm>
            <a:off x="4572000" y="4559300"/>
            <a:ext cx="2357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9474" name="文字方塊 51"/>
          <p:cNvSpPr txBox="1">
            <a:spLocks noChangeArrowheads="1"/>
          </p:cNvSpPr>
          <p:nvPr/>
        </p:nvSpPr>
        <p:spPr bwMode="auto">
          <a:xfrm>
            <a:off x="2071688" y="3571875"/>
            <a:ext cx="2357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9475" name="文字方塊 52"/>
          <p:cNvSpPr txBox="1">
            <a:spLocks noChangeArrowheads="1"/>
          </p:cNvSpPr>
          <p:nvPr/>
        </p:nvSpPr>
        <p:spPr bwMode="auto">
          <a:xfrm>
            <a:off x="3357563" y="3059113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i="1" dirty="0">
                <a:latin typeface="Calibri" pitchFamily="34" charset="0"/>
              </a:rPr>
              <a:t>e</a:t>
            </a:r>
            <a:r>
              <a:rPr kumimoji="0" lang="en-US" altLang="zh-TW" dirty="0">
                <a:latin typeface="Calibri" pitchFamily="34" charset="0"/>
              </a:rPr>
              <a:t>) = 0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57224" y="507207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diam</a:t>
            </a:r>
            <a:r>
              <a:rPr lang="en-US" altLang="zh-TW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TW" dirty="0" smtClean="0"/>
              <a:t> = 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2048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Shortest Paths Tree (SPT)</a:t>
            </a:r>
          </a:p>
          <a:p>
            <a:pPr lvl="1"/>
            <a:r>
              <a:rPr lang="en-US" altLang="zh-TW" dirty="0" smtClean="0"/>
              <a:t>Given an undirected multi-graph </a:t>
            </a:r>
            <a:r>
              <a:rPr lang="en-US" altLang="zh-TW" i="1" dirty="0" smtClean="0"/>
              <a:t>G</a:t>
            </a:r>
            <a:r>
              <a:rPr lang="en-US" altLang="zh-TW" dirty="0" smtClean="0"/>
              <a:t> = (</a:t>
            </a:r>
            <a:r>
              <a:rPr lang="en-US" altLang="zh-TW" i="1" dirty="0" smtClean="0"/>
              <a:t>V, E</a:t>
            </a:r>
            <a:r>
              <a:rPr lang="en-US" altLang="zh-TW" dirty="0" smtClean="0"/>
              <a:t>), with a special vertex </a:t>
            </a:r>
            <a:r>
              <a:rPr lang="en-US" altLang="zh-TW" i="1" dirty="0" smtClean="0"/>
              <a:t>root</a:t>
            </a:r>
            <a:r>
              <a:rPr lang="en-US" altLang="zh-TW" dirty="0" smtClean="0"/>
              <a:t> </a:t>
            </a:r>
            <a:r>
              <a:rPr lang="az-Cyrl-AZ" altLang="zh-TW" smtClean="0"/>
              <a:t>Є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e </a:t>
            </a:r>
            <a:r>
              <a:rPr lang="az-Cyrl-AZ" altLang="zh-TW" smtClean="0"/>
              <a:t>Є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E</a:t>
            </a:r>
            <a:r>
              <a:rPr lang="en-US" altLang="zh-TW" dirty="0" smtClean="0"/>
              <a:t> is endowed with a length 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(e) ≧ 0</a:t>
            </a:r>
          </a:p>
          <a:p>
            <a:pPr lvl="1"/>
            <a:r>
              <a:rPr lang="en-US" altLang="zh-TW" i="1" dirty="0" smtClean="0"/>
              <a:t>T</a:t>
            </a:r>
            <a:r>
              <a:rPr lang="en-US" altLang="zh-TW" dirty="0" smtClean="0"/>
              <a:t> = (</a:t>
            </a:r>
            <a:r>
              <a:rPr lang="en-US" altLang="zh-TW" i="1" dirty="0" smtClean="0"/>
              <a:t>V, E</a:t>
            </a:r>
            <a:r>
              <a:rPr lang="en-US" altLang="zh-TW" i="1" baseline="-25000" dirty="0" smtClean="0"/>
              <a:t>T</a:t>
            </a:r>
            <a:r>
              <a:rPr lang="en-US" altLang="zh-TW" dirty="0" smtClean="0"/>
              <a:t>): spanning tree such that for every u </a:t>
            </a:r>
            <a:r>
              <a:rPr lang="az-Cyrl-AZ" altLang="zh-TW" smtClean="0"/>
              <a:t>Є</a:t>
            </a:r>
            <a:r>
              <a:rPr lang="en-US" altLang="zh-TW" dirty="0" smtClean="0"/>
              <a:t>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P</a:t>
            </a:r>
            <a:r>
              <a:rPr lang="en-US" altLang="zh-TW" i="1" baseline="30000" dirty="0" smtClean="0"/>
              <a:t>T</a:t>
            </a:r>
            <a:r>
              <a:rPr lang="en-US" altLang="zh-TW" i="1" dirty="0" smtClean="0"/>
              <a:t> </a:t>
            </a:r>
            <a:r>
              <a:rPr lang="en-US" altLang="zh-TW" i="1" baseline="-25000" dirty="0" smtClean="0"/>
              <a:t>root, u</a:t>
            </a:r>
            <a:r>
              <a:rPr lang="en-US" altLang="zh-TW" dirty="0" smtClean="0"/>
              <a:t>) = 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P</a:t>
            </a:r>
            <a:r>
              <a:rPr lang="en-US" altLang="zh-TW" i="1" baseline="30000" dirty="0" smtClean="0"/>
              <a:t>G</a:t>
            </a:r>
            <a:r>
              <a:rPr lang="en-US" altLang="zh-TW" i="1" dirty="0" smtClean="0"/>
              <a:t> </a:t>
            </a:r>
            <a:r>
              <a:rPr lang="en-US" altLang="zh-TW" i="1" baseline="-25000" dirty="0" smtClean="0"/>
              <a:t>root, u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i="1" dirty="0" smtClean="0"/>
              <a:t>SPT</a:t>
            </a:r>
            <a:r>
              <a:rPr lang="en-US" altLang="zh-TW" dirty="0" smtClean="0"/>
              <a:t> (</a:t>
            </a:r>
            <a:r>
              <a:rPr lang="en-US" altLang="zh-TW" i="1" dirty="0" smtClean="0"/>
              <a:t>G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root</a:t>
            </a:r>
            <a:r>
              <a:rPr lang="en-US" altLang="zh-TW" dirty="0" smtClean="0"/>
              <a:t>, 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dirty="0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21507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Contribution</a:t>
            </a:r>
          </a:p>
          <a:p>
            <a:pPr lvl="1"/>
            <a:r>
              <a:rPr lang="en-US" altLang="zh-TW" dirty="0" smtClean="0"/>
              <a:t>A </a:t>
            </a:r>
            <a:r>
              <a:rPr lang="en-US" altLang="zh-TW" b="1" dirty="0" smtClean="0">
                <a:solidFill>
                  <a:srgbClr val="FF0000"/>
                </a:solidFill>
              </a:rPr>
              <a:t>2</a:t>
            </a:r>
            <a:r>
              <a:rPr lang="en-US" altLang="zh-TW" dirty="0" smtClean="0"/>
              <a:t>-approximation algorithm for </a:t>
            </a:r>
            <a:r>
              <a:rPr lang="en-US" altLang="zh-TW" b="1" dirty="0" smtClean="0"/>
              <a:t>Quickest Radius Spanning Tree Problem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For any </a:t>
            </a:r>
            <a:r>
              <a:rPr lang="el-GR" altLang="zh-TW" dirty="0" smtClean="0">
                <a:latin typeface="Calibri"/>
              </a:rPr>
              <a:t>ε</a:t>
            </a:r>
            <a:r>
              <a:rPr lang="en-US" altLang="zh-TW" dirty="0" smtClean="0">
                <a:latin typeface="Calibri"/>
              </a:rPr>
              <a:t> &gt; 0, unless </a:t>
            </a:r>
            <a:r>
              <a:rPr lang="en-US" altLang="zh-TW" i="1" dirty="0" smtClean="0">
                <a:latin typeface="Calibri"/>
              </a:rPr>
              <a:t>P</a:t>
            </a:r>
            <a:r>
              <a:rPr lang="en-US" altLang="zh-TW" dirty="0" smtClean="0">
                <a:latin typeface="Calibri"/>
              </a:rPr>
              <a:t> = </a:t>
            </a:r>
            <a:r>
              <a:rPr lang="en-US" altLang="zh-TW" i="1" dirty="0" smtClean="0">
                <a:latin typeface="Calibri"/>
              </a:rPr>
              <a:t>NP</a:t>
            </a:r>
            <a:r>
              <a:rPr lang="en-US" altLang="zh-TW" dirty="0" smtClean="0">
                <a:latin typeface="Calibri"/>
              </a:rPr>
              <a:t> there is no approximation algorithm with performance guarantee of 2 – </a:t>
            </a:r>
            <a:r>
              <a:rPr lang="el-GR" altLang="zh-TW" dirty="0" smtClean="0">
                <a:latin typeface="Calibri"/>
              </a:rPr>
              <a:t>ε</a:t>
            </a:r>
            <a:r>
              <a:rPr lang="en-US" altLang="zh-TW" dirty="0" smtClean="0">
                <a:latin typeface="Calibri"/>
              </a:rPr>
              <a:t> for the Quickest Radius Spanning Tree Problem.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 </a:t>
            </a:r>
            <a:r>
              <a:rPr lang="en-US" altLang="zh-TW" b="1" dirty="0" smtClean="0">
                <a:solidFill>
                  <a:srgbClr val="FF0000"/>
                </a:solidFill>
              </a:rPr>
              <a:t>3/2</a:t>
            </a:r>
            <a:r>
              <a:rPr lang="en-US" altLang="zh-TW" dirty="0" smtClean="0"/>
              <a:t>-approximation algorithm for </a:t>
            </a:r>
            <a:r>
              <a:rPr lang="en-US" altLang="zh-TW" b="1" dirty="0" smtClean="0"/>
              <a:t>Quickest Diameter Spanning Tree Problem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For any </a:t>
            </a:r>
            <a:r>
              <a:rPr lang="el-GR" altLang="zh-TW" dirty="0" smtClean="0">
                <a:latin typeface="Calibri"/>
              </a:rPr>
              <a:t>ε</a:t>
            </a:r>
            <a:r>
              <a:rPr lang="en-US" altLang="zh-TW" dirty="0" smtClean="0">
                <a:latin typeface="Calibri"/>
              </a:rPr>
              <a:t> &gt; 0, unless </a:t>
            </a:r>
            <a:r>
              <a:rPr lang="en-US" altLang="zh-TW" i="1" dirty="0" smtClean="0">
                <a:latin typeface="Calibri"/>
              </a:rPr>
              <a:t>P</a:t>
            </a:r>
            <a:r>
              <a:rPr lang="en-US" altLang="zh-TW" dirty="0" smtClean="0">
                <a:latin typeface="Calibri"/>
              </a:rPr>
              <a:t> = </a:t>
            </a:r>
            <a:r>
              <a:rPr lang="en-US" altLang="zh-TW" i="1" dirty="0" smtClean="0">
                <a:latin typeface="Calibri"/>
              </a:rPr>
              <a:t>NP</a:t>
            </a:r>
            <a:r>
              <a:rPr lang="en-US" altLang="zh-TW" dirty="0" smtClean="0">
                <a:latin typeface="Calibri"/>
              </a:rPr>
              <a:t> there is no approximation algorithm with performance guarantee of 3/2 – </a:t>
            </a:r>
            <a:r>
              <a:rPr lang="el-GR" altLang="zh-TW" dirty="0" smtClean="0">
                <a:latin typeface="Calibri"/>
              </a:rPr>
              <a:t>ε</a:t>
            </a:r>
            <a:r>
              <a:rPr lang="en-US" altLang="zh-TW" dirty="0" smtClean="0">
                <a:latin typeface="Calibri"/>
              </a:rPr>
              <a:t> for the Quickest Diameter Spanning Tree Problem.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Author</a:t>
            </a:r>
            <a:endParaRPr lang="zh-TW" altLang="en-US" smtClean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pic>
        <p:nvPicPr>
          <p:cNvPr id="4099" name="內容版面配置區 5" descr="1464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2214563"/>
            <a:ext cx="2857500" cy="2781300"/>
          </a:xfrm>
        </p:spPr>
      </p:pic>
      <p:sp>
        <p:nvSpPr>
          <p:cNvPr id="4100" name="矩形 6"/>
          <p:cNvSpPr>
            <a:spLocks noChangeArrowheads="1"/>
          </p:cNvSpPr>
          <p:nvPr/>
        </p:nvSpPr>
        <p:spPr bwMode="auto">
          <a:xfrm>
            <a:off x="1000125" y="5072063"/>
            <a:ext cx="30003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3500" dirty="0">
                <a:latin typeface="Calibri" pitchFamily="34" charset="0"/>
              </a:rPr>
              <a:t>Refael Hassin</a:t>
            </a:r>
            <a:endParaRPr kumimoji="0" lang="zh-TW" altLang="en-US" sz="3500" dirty="0">
              <a:latin typeface="Calibri" pitchFamily="34" charset="0"/>
            </a:endParaRPr>
          </a:p>
        </p:txBody>
      </p:sp>
      <p:pic>
        <p:nvPicPr>
          <p:cNvPr id="4101" name="圖片 8" descr="Asaf_Levi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214563"/>
            <a:ext cx="2563813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文字方塊 9"/>
          <p:cNvSpPr txBox="1">
            <a:spLocks noChangeArrowheads="1"/>
          </p:cNvSpPr>
          <p:nvPr/>
        </p:nvSpPr>
        <p:spPr bwMode="auto">
          <a:xfrm>
            <a:off x="4857750" y="5072063"/>
            <a:ext cx="25717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sz="3500" dirty="0">
                <a:latin typeface="Calibri" pitchFamily="34" charset="0"/>
              </a:rPr>
              <a:t>Asaf Levin</a:t>
            </a:r>
            <a:endParaRPr kumimoji="0" lang="zh-TW" altLang="en-US" sz="3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劉冠廷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714488"/>
            <a:ext cx="8929718" cy="164307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A 2-approximation algorithm for quickest radius spanning tree problem</a:t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Problem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100CC-FC3E-4D9C-B35C-D64E99F983D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>
            <p:ph sz="quarter" idx="1"/>
          </p:nvPr>
        </p:nvGraphicFramePr>
        <p:xfrm>
          <a:off x="588963" y="1268413"/>
          <a:ext cx="4005262" cy="1023937"/>
        </p:xfrm>
        <a:graphic>
          <a:graphicData uri="http://schemas.openxmlformats.org/presentationml/2006/ole">
            <p:oleObj spid="_x0000_s87042" name="Equation" r:id="rId4" imgW="1688760" imgH="431640" progId="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4286248" y="2571744"/>
          <a:ext cx="1894754" cy="547511"/>
        </p:xfrm>
        <a:graphic>
          <a:graphicData uri="http://schemas.openxmlformats.org/presentationml/2006/ole">
            <p:oleObj spid="_x0000_s87044" name="方程式" r:id="rId5" imgW="977760" imgH="253800" progId="Equation.3">
              <p:embed/>
            </p:oleObj>
          </a:graphicData>
        </a:graphic>
      </p:graphicFrame>
      <p:sp>
        <p:nvSpPr>
          <p:cNvPr id="8" name="內容版面配置區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5720" y="2714620"/>
            <a:ext cx="8137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Find a spanning tree T of G such that                          </a:t>
            </a:r>
            <a:r>
              <a:rPr lang="en-US" altLang="zh-TW" dirty="0" smtClean="0"/>
              <a:t>          </a:t>
            </a:r>
            <a:r>
              <a:rPr lang="en-US" altLang="zh-TW" dirty="0"/>
              <a:t>is minimized.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Algorithm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2400300"/>
            <a:ext cx="8058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BBEA7-5377-4A94-A9C9-939BC633B10E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Example 1</a:t>
            </a: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827088" y="1628775"/>
            <a:ext cx="1008062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71550" y="170021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root</a:t>
            </a:r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4714875" y="1701800"/>
            <a:ext cx="576263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859338" y="1773238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1</a:t>
            </a: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1835150" y="4149725"/>
            <a:ext cx="576263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79613" y="4221163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2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867400" y="4149725"/>
            <a:ext cx="576263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011863" y="4221163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3</a:t>
            </a: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051050" y="1916113"/>
            <a:ext cx="2376488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1403350" y="2420938"/>
            <a:ext cx="647700" cy="1584325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555875" y="2492375"/>
            <a:ext cx="2232025" cy="1800225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2555875" y="4437063"/>
            <a:ext cx="3168650" cy="71437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2771775" y="19891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 2 , r 0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763713" y="28527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 0 , r 1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563938" y="40767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 0 , r 1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2987675" y="26368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 2 , r 0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2051050" y="1773238"/>
            <a:ext cx="23764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1258888" y="2492375"/>
            <a:ext cx="649287" cy="1584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2555875" y="4581525"/>
            <a:ext cx="3095625" cy="714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84213" y="5661025"/>
            <a:ext cx="64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dirty="0"/>
              <a:t>G</a:t>
            </a:r>
          </a:p>
        </p:txBody>
      </p:sp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734050"/>
            <a:ext cx="2663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734050"/>
            <a:ext cx="4981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805488"/>
            <a:ext cx="2714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95288" y="580548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Rad</a:t>
            </a:r>
            <a:r>
              <a:rPr lang="en-US" altLang="zh-TW" sz="2400" baseline="-25000" dirty="0"/>
              <a:t>t</a:t>
            </a:r>
            <a:r>
              <a:rPr lang="en-US" altLang="zh-TW" sz="2400" dirty="0"/>
              <a:t>(T’) = t(root , 1) = 2</a:t>
            </a:r>
            <a:endParaRPr lang="en-US" altLang="zh-TW" sz="2400" baseline="-25000" dirty="0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8" grpId="0"/>
      <p:bldP spid="12309" grpId="0" animBg="1"/>
      <p:bldP spid="12309" grpId="1" animBg="1"/>
      <p:bldP spid="12310" grpId="0" animBg="1"/>
      <p:bldP spid="12310" grpId="1" animBg="1"/>
      <p:bldP spid="12312" grpId="0" animBg="1"/>
      <p:bldP spid="12312" grpId="1" animBg="1"/>
      <p:bldP spid="12313" grpId="0"/>
      <p:bldP spid="123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827088" y="1341438"/>
            <a:ext cx="1008062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71550" y="14128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root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6083300" y="1341438"/>
            <a:ext cx="576263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27763" y="1412875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1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1114425" y="4149725"/>
            <a:ext cx="576263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58888" y="4221163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2</a:t>
            </a:r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4859338" y="4149725"/>
            <a:ext cx="576262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003800" y="4221163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3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6659563" y="4941888"/>
            <a:ext cx="576262" cy="574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804025" y="5013325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4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68313" y="4762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Example 2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2124075" y="1628775"/>
            <a:ext cx="36004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1331913" y="2060575"/>
            <a:ext cx="0" cy="1800225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763713" y="1989138"/>
            <a:ext cx="2879725" cy="2087562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1908175" y="4437063"/>
            <a:ext cx="2663825" cy="71437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5508625" y="2132013"/>
            <a:ext cx="647700" cy="187325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5651500" y="4652963"/>
            <a:ext cx="865188" cy="43180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276600" y="17002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 1 , r 0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2916238" y="24923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 0 , r 2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292725" y="49418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 1 , r 1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4716463" y="28527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 1 , r 0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627313" y="40052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 1 , r 1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331913" y="292576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 1 , r 1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684213" y="5661025"/>
            <a:ext cx="649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 dirty="0"/>
              <a:t>G</a:t>
            </a:r>
          </a:p>
        </p:txBody>
      </p:sp>
      <p:pic>
        <p:nvPicPr>
          <p:cNvPr id="13340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734050"/>
            <a:ext cx="2663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41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734050"/>
            <a:ext cx="4981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42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805488"/>
            <a:ext cx="2714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2051050" y="1484313"/>
            <a:ext cx="3673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>
            <a:off x="5651500" y="2205038"/>
            <a:ext cx="720725" cy="20161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5724525" y="4508500"/>
            <a:ext cx="792163" cy="3603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1619250" y="2060575"/>
            <a:ext cx="2881313" cy="2089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>
            <a:off x="1116013" y="2133600"/>
            <a:ext cx="0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395288" y="5805488"/>
            <a:ext cx="424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/>
              <a:t>Rad</a:t>
            </a:r>
            <a:r>
              <a:rPr lang="en-US" altLang="zh-TW" sz="2400" baseline="-25000" dirty="0"/>
              <a:t>t</a:t>
            </a:r>
            <a:r>
              <a:rPr lang="en-US" altLang="zh-TW" sz="2400" dirty="0"/>
              <a:t>(T’) = t(root , 3 , 4) = 3</a:t>
            </a:r>
            <a:endParaRPr lang="en-US" altLang="zh-TW" sz="2400" baseline="-25000" dirty="0"/>
          </a:p>
        </p:txBody>
      </p:sp>
      <p:sp>
        <p:nvSpPr>
          <p:cNvPr id="35" name="投影片編號版面配置區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4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30" grpId="0" animBg="1"/>
      <p:bldP spid="13335" grpId="0"/>
      <p:bldP spid="13336" grpId="0"/>
      <p:bldP spid="13338" grpId="0"/>
      <p:bldP spid="13344" grpId="0" animBg="1"/>
      <p:bldP spid="13344" grpId="1" animBg="1"/>
      <p:bldP spid="13345" grpId="0" animBg="1"/>
      <p:bldP spid="13345" grpId="1" animBg="1"/>
      <p:bldP spid="13346" grpId="0" animBg="1"/>
      <p:bldP spid="13346" grpId="1" animBg="1"/>
      <p:bldP spid="13347" grpId="0" animBg="1"/>
      <p:bldP spid="13347" grpId="1" animBg="1"/>
      <p:bldP spid="13348" grpId="0" animBg="1"/>
      <p:bldP spid="13348" grpId="1" animBg="1"/>
      <p:bldP spid="133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Time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1375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It is dominated by the time complexity of step1 </a:t>
            </a:r>
          </a:p>
          <a:p>
            <a:pPr>
              <a:spcBef>
                <a:spcPct val="50000"/>
              </a:spcBef>
            </a:pPr>
            <a:endParaRPr lang="en-US" altLang="zh-TW" dirty="0"/>
          </a:p>
          <a:p>
            <a:pPr>
              <a:spcBef>
                <a:spcPct val="50000"/>
              </a:spcBef>
            </a:pP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O(m</a:t>
            </a:r>
            <a:r>
              <a:rPr lang="en-US" altLang="zh-TW" baseline="30000" dirty="0"/>
              <a:t>2</a:t>
            </a:r>
            <a:r>
              <a:rPr lang="en-US" altLang="zh-TW" dirty="0"/>
              <a:t> + mn logm) , n = |V| , m = |E|</a:t>
            </a:r>
          </a:p>
          <a:p>
            <a:pPr>
              <a:spcBef>
                <a:spcPct val="50000"/>
              </a:spcBef>
            </a:pPr>
            <a:r>
              <a:rPr lang="en-US" altLang="zh-TW" dirty="0"/>
              <a:t>Y. L. Chen and Y. H. Chin, “The quickest path problem” , 1990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492375"/>
            <a:ext cx="560546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Theorem 2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13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The algorithm is a </a:t>
            </a:r>
            <a:r>
              <a:rPr lang="en-US" altLang="zh-TW" dirty="0">
                <a:solidFill>
                  <a:srgbClr val="FF0000"/>
                </a:solidFill>
              </a:rPr>
              <a:t>2-approxiamtion</a:t>
            </a:r>
            <a:r>
              <a:rPr lang="en-US" altLang="zh-TW" dirty="0"/>
              <a:t> for the QUICKEST RADIUS SPANNING TREE PROBLEM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76475"/>
            <a:ext cx="3933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539750" y="3357563"/>
            <a:ext cx="936625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84213" y="33575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root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300788" y="3213100"/>
            <a:ext cx="433387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3708400" y="3933825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1692275" y="3357563"/>
            <a:ext cx="4319588" cy="1428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124075" y="29972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OPT = l(P) + max r(P)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1547813" y="3789363"/>
            <a:ext cx="19446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835150" y="39338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r(e)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941888"/>
            <a:ext cx="1952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5516563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5516563"/>
            <a:ext cx="723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Theorem 2</a:t>
            </a: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39750" y="3357563"/>
            <a:ext cx="936625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4213" y="3357563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root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6300788" y="3213100"/>
            <a:ext cx="433387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3708400" y="3933825"/>
            <a:ext cx="4318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1692275" y="3357563"/>
            <a:ext cx="4319588" cy="1428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124075" y="29972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OPT = l(P) + max r(P)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1547813" y="3789363"/>
            <a:ext cx="19446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835150" y="3933825"/>
            <a:ext cx="64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l(e)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941888"/>
            <a:ext cx="1952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060575"/>
            <a:ext cx="3448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5516563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Theorem 2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7038" y="2132013"/>
            <a:ext cx="723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058988"/>
            <a:ext cx="23336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708275"/>
            <a:ext cx="116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2708275"/>
            <a:ext cx="1019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051050" y="277971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/>
              <a:t>+ )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1908175" y="3355975"/>
            <a:ext cx="5256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3571875"/>
            <a:ext cx="5867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何元臣</a:t>
            </a:r>
            <a:endParaRPr lang="zh-TW" altLang="en-US" dirty="0"/>
          </a:p>
        </p:txBody>
      </p:sp>
      <p:sp>
        <p:nvSpPr>
          <p:cNvPr id="6146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Inapproximability of the quickest radius spanning tree problem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512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 2-approximation algorithm for the quickest radius spanning tree problem</a:t>
            </a:r>
          </a:p>
          <a:p>
            <a:r>
              <a:rPr lang="en-US" altLang="zh-TW" dirty="0" smtClean="0"/>
              <a:t>Inapproximability of the quickest radius spanning tree problem</a:t>
            </a:r>
          </a:p>
          <a:p>
            <a:r>
              <a:rPr lang="en-US" altLang="zh-TW" dirty="0" smtClean="0"/>
              <a:t>The quickest diameter spanning tree problem</a:t>
            </a:r>
          </a:p>
          <a:p>
            <a:r>
              <a:rPr lang="en-US" altLang="zh-TW" dirty="0" smtClean="0"/>
              <a:t>Discussion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2-approximaiton for quickest radius spanning tree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Unless P = NP, no (2-</a:t>
            </a:r>
            <a:r>
              <a:rPr lang="el-GR" altLang="zh-TW" dirty="0" smtClean="0"/>
              <a:t>ε</a:t>
            </a:r>
            <a:r>
              <a:rPr lang="en-US" altLang="zh-TW" dirty="0" smtClean="0"/>
              <a:t>) approximation algorithm exists for any </a:t>
            </a:r>
            <a:r>
              <a:rPr lang="el-GR" altLang="zh-TW" dirty="0" smtClean="0"/>
              <a:t>ε</a:t>
            </a:r>
            <a:r>
              <a:rPr lang="en-US" altLang="zh-TW" dirty="0" smtClean="0"/>
              <a:t> &gt; 0.</a:t>
            </a:r>
          </a:p>
          <a:p>
            <a:r>
              <a:rPr lang="en-US" altLang="zh-TW" dirty="0" smtClean="0"/>
              <a:t>Steps:</a:t>
            </a:r>
          </a:p>
          <a:p>
            <a:pPr lvl="1"/>
            <a:r>
              <a:rPr lang="en-US" altLang="zh-TW" dirty="0" smtClean="0"/>
              <a:t>No approximation algorithm with a performance guarantee of (3/2 – </a:t>
            </a:r>
            <a:r>
              <a:rPr lang="el-GR" altLang="zh-TW" dirty="0" smtClean="0"/>
              <a:t>ε</a:t>
            </a:r>
            <a:r>
              <a:rPr lang="en-US" altLang="zh-TW" dirty="0" smtClean="0"/>
              <a:t>).</a:t>
            </a:r>
          </a:p>
          <a:p>
            <a:pPr lvl="1"/>
            <a:r>
              <a:rPr lang="en-US" altLang="zh-TW" dirty="0" smtClean="0"/>
              <a:t>An example showing </a:t>
            </a:r>
            <a:r>
              <a:rPr lang="en-US" altLang="zh-TW" i="1" u="sng" dirty="0" smtClean="0"/>
              <a:t>quick_radius</a:t>
            </a:r>
            <a:r>
              <a:rPr lang="en-US" altLang="zh-TW" dirty="0" smtClean="0"/>
              <a:t> is a 2-apporixmation algorithm at best.</a:t>
            </a:r>
          </a:p>
          <a:p>
            <a:pPr lvl="1"/>
            <a:r>
              <a:rPr lang="en-US" altLang="zh-TW" dirty="0" smtClean="0"/>
              <a:t>Use ideas from previous two parts to form main result</a:t>
            </a: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3/2 lower bound on the approximation ratio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229600" cy="4714908"/>
          </a:xfrm>
        </p:spPr>
        <p:txBody>
          <a:bodyPr/>
          <a:lstStyle/>
          <a:p>
            <a:r>
              <a:rPr lang="en-US" altLang="zh-TW" dirty="0" smtClean="0"/>
              <a:t>Reduction from SAT</a:t>
            </a:r>
          </a:p>
          <a:p>
            <a:r>
              <a:rPr lang="en-US" altLang="zh-TW" dirty="0" smtClean="0"/>
              <a:t>SAT(</a:t>
            </a:r>
            <a:r>
              <a:rPr lang="en-US" dirty="0" smtClean="0"/>
              <a:t>Boolean satisfiability problem)</a:t>
            </a:r>
          </a:p>
          <a:p>
            <a:pPr lvl="1"/>
            <a:r>
              <a:rPr lang="en-US" altLang="zh-TW" dirty="0" smtClean="0"/>
              <a:t>Boolean expression written using only </a:t>
            </a:r>
            <a:r>
              <a:rPr lang="en-US" altLang="zh-TW" u="sng" dirty="0" smtClean="0"/>
              <a:t>AND</a:t>
            </a:r>
            <a:r>
              <a:rPr lang="en-US" altLang="zh-TW" dirty="0" smtClean="0"/>
              <a:t>, </a:t>
            </a:r>
            <a:r>
              <a:rPr lang="en-US" altLang="zh-TW" u="sng" dirty="0" smtClean="0"/>
              <a:t>OR</a:t>
            </a:r>
            <a:r>
              <a:rPr lang="en-US" altLang="zh-TW" dirty="0" smtClean="0"/>
              <a:t>, </a:t>
            </a:r>
            <a:r>
              <a:rPr lang="en-US" altLang="zh-TW" u="sng" dirty="0" smtClean="0"/>
              <a:t>NOT</a:t>
            </a:r>
            <a:r>
              <a:rPr lang="en-US" altLang="zh-TW" dirty="0" smtClean="0"/>
              <a:t>, </a:t>
            </a:r>
            <a:r>
              <a:rPr lang="en-US" altLang="zh-TW" u="sng" dirty="0" smtClean="0"/>
              <a:t>variables</a:t>
            </a:r>
            <a:r>
              <a:rPr lang="en-US" altLang="zh-TW" dirty="0" smtClean="0"/>
              <a:t> and </a:t>
            </a:r>
            <a:r>
              <a:rPr lang="en-US" altLang="zh-TW" u="sng" dirty="0" smtClean="0"/>
              <a:t>parentheses</a:t>
            </a:r>
            <a:r>
              <a:rPr lang="en-US" altLang="zh-TW" dirty="0" smtClean="0"/>
              <a:t>.</a:t>
            </a:r>
          </a:p>
          <a:p>
            <a:pPr lvl="2"/>
            <a:r>
              <a:rPr lang="en-US" altLang="zh-TW" u="sng" dirty="0" smtClean="0"/>
              <a:t>Literal = variable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An expression is said to be </a:t>
            </a:r>
            <a:r>
              <a:rPr lang="en-US" altLang="zh-TW" i="1" u="sng" dirty="0" smtClean="0"/>
              <a:t>satisfiable</a:t>
            </a:r>
            <a:r>
              <a:rPr lang="en-US" altLang="zh-TW" dirty="0" smtClean="0"/>
              <a:t> if logical values can be assigned to variables to make the formula true.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NP-Complete</a:t>
            </a:r>
          </a:p>
          <a:p>
            <a:pPr lvl="1"/>
            <a:r>
              <a:rPr lang="en-US" altLang="zh-TW" dirty="0" smtClean="0"/>
              <a:t>Conjunctive Normal Form (CNF)</a:t>
            </a:r>
          </a:p>
          <a:p>
            <a:pPr lvl="2"/>
            <a:r>
              <a:rPr lang="en-US" altLang="zh-TW" dirty="0" smtClean="0">
                <a:latin typeface="Calibri" pitchFamily="34" charset="0"/>
              </a:rPr>
              <a:t>(X1vX3’vX4’)      (X2vX4)</a:t>
            </a:r>
            <a:endParaRPr lang="en-US" altLang="zh-TW" dirty="0" smtClean="0"/>
          </a:p>
        </p:txBody>
      </p:sp>
      <p:graphicFrame>
        <p:nvGraphicFramePr>
          <p:cNvPr id="129026" name="內容版面配置區 53"/>
          <p:cNvGraphicFramePr>
            <a:graphicFrameLocks noChangeAspect="1"/>
          </p:cNvGraphicFramePr>
          <p:nvPr/>
        </p:nvGraphicFramePr>
        <p:xfrm>
          <a:off x="2714612" y="5143512"/>
          <a:ext cx="298449" cy="271551"/>
        </p:xfrm>
        <a:graphic>
          <a:graphicData uri="http://schemas.openxmlformats.org/presentationml/2006/ole">
            <p:oleObj spid="_x0000_s129026" name="Equation" r:id="rId4" imgW="13968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手繪多邊形 197"/>
          <p:cNvSpPr/>
          <p:nvPr/>
        </p:nvSpPr>
        <p:spPr>
          <a:xfrm>
            <a:off x="1874520" y="3220720"/>
            <a:ext cx="4145280" cy="1991360"/>
          </a:xfrm>
          <a:custGeom>
            <a:avLst/>
            <a:gdLst>
              <a:gd name="connsiteX0" fmla="*/ 4145280 w 4145280"/>
              <a:gd name="connsiteY0" fmla="*/ 817880 h 1991360"/>
              <a:gd name="connsiteX1" fmla="*/ 655320 w 4145280"/>
              <a:gd name="connsiteY1" fmla="*/ 1899920 h 1991360"/>
              <a:gd name="connsiteX2" fmla="*/ 213360 w 4145280"/>
              <a:gd name="connsiteY2" fmla="*/ 269240 h 1991360"/>
              <a:gd name="connsiteX3" fmla="*/ 198120 w 4145280"/>
              <a:gd name="connsiteY3" fmla="*/ 284480 h 199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5280" h="1991360">
                <a:moveTo>
                  <a:pt x="4145280" y="817880"/>
                </a:moveTo>
                <a:cubicBezTo>
                  <a:pt x="2727960" y="1404620"/>
                  <a:pt x="1310640" y="1991360"/>
                  <a:pt x="655320" y="1899920"/>
                </a:cubicBezTo>
                <a:cubicBezTo>
                  <a:pt x="0" y="1808480"/>
                  <a:pt x="289560" y="538480"/>
                  <a:pt x="213360" y="269240"/>
                </a:cubicBezTo>
                <a:cubicBezTo>
                  <a:pt x="137160" y="0"/>
                  <a:pt x="198120" y="284480"/>
                  <a:pt x="198120" y="28448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7" name="手繪多邊形 196"/>
          <p:cNvSpPr/>
          <p:nvPr/>
        </p:nvSpPr>
        <p:spPr>
          <a:xfrm>
            <a:off x="2042160" y="3535680"/>
            <a:ext cx="2956560" cy="1447800"/>
          </a:xfrm>
          <a:custGeom>
            <a:avLst/>
            <a:gdLst>
              <a:gd name="connsiteX0" fmla="*/ 2956560 w 2956560"/>
              <a:gd name="connsiteY0" fmla="*/ 457200 h 1447800"/>
              <a:gd name="connsiteX1" fmla="*/ 716280 w 2956560"/>
              <a:gd name="connsiteY1" fmla="*/ 1371600 h 1447800"/>
              <a:gd name="connsiteX2" fmla="*/ 0 w 2956560"/>
              <a:gd name="connsiteY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6560" h="1447800">
                <a:moveTo>
                  <a:pt x="2956560" y="457200"/>
                </a:moveTo>
                <a:cubicBezTo>
                  <a:pt x="2082800" y="952500"/>
                  <a:pt x="1209040" y="1447800"/>
                  <a:pt x="716280" y="1371600"/>
                </a:cubicBezTo>
                <a:cubicBezTo>
                  <a:pt x="223520" y="1295400"/>
                  <a:pt x="0" y="0"/>
                  <a:pt x="0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6" name="手繪多邊形 195"/>
          <p:cNvSpPr/>
          <p:nvPr/>
        </p:nvSpPr>
        <p:spPr>
          <a:xfrm>
            <a:off x="2057400" y="3566160"/>
            <a:ext cx="1950720" cy="1064260"/>
          </a:xfrm>
          <a:custGeom>
            <a:avLst/>
            <a:gdLst>
              <a:gd name="connsiteX0" fmla="*/ 1950720 w 1950720"/>
              <a:gd name="connsiteY0" fmla="*/ 441960 h 1064260"/>
              <a:gd name="connsiteX1" fmla="*/ 365760 w 1950720"/>
              <a:gd name="connsiteY1" fmla="*/ 990600 h 1064260"/>
              <a:gd name="connsiteX2" fmla="*/ 0 w 1950720"/>
              <a:gd name="connsiteY2" fmla="*/ 0 h 1064260"/>
              <a:gd name="connsiteX3" fmla="*/ 0 w 1950720"/>
              <a:gd name="connsiteY3" fmla="*/ 0 h 106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0720" h="1064260">
                <a:moveTo>
                  <a:pt x="1950720" y="441960"/>
                </a:moveTo>
                <a:cubicBezTo>
                  <a:pt x="1320800" y="753110"/>
                  <a:pt x="690880" y="1064260"/>
                  <a:pt x="365760" y="990600"/>
                </a:cubicBezTo>
                <a:cubicBezTo>
                  <a:pt x="40640" y="91694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5" name="手繪多邊形 194"/>
          <p:cNvSpPr/>
          <p:nvPr/>
        </p:nvSpPr>
        <p:spPr>
          <a:xfrm>
            <a:off x="2087880" y="3550920"/>
            <a:ext cx="914400" cy="632460"/>
          </a:xfrm>
          <a:custGeom>
            <a:avLst/>
            <a:gdLst>
              <a:gd name="connsiteX0" fmla="*/ 914400 w 914400"/>
              <a:gd name="connsiteY0" fmla="*/ 502920 h 632460"/>
              <a:gd name="connsiteX1" fmla="*/ 167640 w 914400"/>
              <a:gd name="connsiteY1" fmla="*/ 548640 h 632460"/>
              <a:gd name="connsiteX2" fmla="*/ 0 w 914400"/>
              <a:gd name="connsiteY2" fmla="*/ 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632460">
                <a:moveTo>
                  <a:pt x="914400" y="502920"/>
                </a:moveTo>
                <a:cubicBezTo>
                  <a:pt x="617220" y="567690"/>
                  <a:pt x="320040" y="632460"/>
                  <a:pt x="167640" y="548640"/>
                </a:cubicBezTo>
                <a:cubicBezTo>
                  <a:pt x="15240" y="464820"/>
                  <a:pt x="0" y="0"/>
                  <a:pt x="0" y="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4" name="手繪多邊形 193"/>
          <p:cNvSpPr/>
          <p:nvPr/>
        </p:nvSpPr>
        <p:spPr>
          <a:xfrm>
            <a:off x="2072640" y="1905000"/>
            <a:ext cx="3931920" cy="1569720"/>
          </a:xfrm>
          <a:custGeom>
            <a:avLst/>
            <a:gdLst>
              <a:gd name="connsiteX0" fmla="*/ 3931920 w 3931920"/>
              <a:gd name="connsiteY0" fmla="*/ 1203960 h 1569720"/>
              <a:gd name="connsiteX1" fmla="*/ 685800 w 3931920"/>
              <a:gd name="connsiteY1" fmla="*/ 60960 h 1569720"/>
              <a:gd name="connsiteX2" fmla="*/ 0 w 3931920"/>
              <a:gd name="connsiteY2" fmla="*/ 1569720 h 1569720"/>
              <a:gd name="connsiteX3" fmla="*/ 0 w 3931920"/>
              <a:gd name="connsiteY3" fmla="*/ 156972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920" h="1569720">
                <a:moveTo>
                  <a:pt x="3931920" y="1203960"/>
                </a:moveTo>
                <a:cubicBezTo>
                  <a:pt x="2636520" y="601980"/>
                  <a:pt x="1341120" y="0"/>
                  <a:pt x="685800" y="60960"/>
                </a:cubicBezTo>
                <a:cubicBezTo>
                  <a:pt x="30480" y="121920"/>
                  <a:pt x="0" y="1569720"/>
                  <a:pt x="0" y="1569720"/>
                </a:cubicBezTo>
                <a:lnTo>
                  <a:pt x="0" y="156972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3" name="手繪多邊形 192"/>
          <p:cNvSpPr/>
          <p:nvPr/>
        </p:nvSpPr>
        <p:spPr>
          <a:xfrm>
            <a:off x="2057400" y="2176780"/>
            <a:ext cx="2941320" cy="1282700"/>
          </a:xfrm>
          <a:custGeom>
            <a:avLst/>
            <a:gdLst>
              <a:gd name="connsiteX0" fmla="*/ 2941320 w 2941320"/>
              <a:gd name="connsiteY0" fmla="*/ 901700 h 1282700"/>
              <a:gd name="connsiteX1" fmla="*/ 624840 w 2941320"/>
              <a:gd name="connsiteY1" fmla="*/ 63500 h 1282700"/>
              <a:gd name="connsiteX2" fmla="*/ 0 w 2941320"/>
              <a:gd name="connsiteY2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1320" h="1282700">
                <a:moveTo>
                  <a:pt x="2941320" y="901700"/>
                </a:moveTo>
                <a:cubicBezTo>
                  <a:pt x="2028190" y="450850"/>
                  <a:pt x="1115060" y="0"/>
                  <a:pt x="624840" y="63500"/>
                </a:cubicBezTo>
                <a:cubicBezTo>
                  <a:pt x="134620" y="127000"/>
                  <a:pt x="0" y="1282700"/>
                  <a:pt x="0" y="128270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0" name="手繪多邊形 189"/>
          <p:cNvSpPr/>
          <p:nvPr/>
        </p:nvSpPr>
        <p:spPr>
          <a:xfrm>
            <a:off x="2087880" y="2567940"/>
            <a:ext cx="1905000" cy="891540"/>
          </a:xfrm>
          <a:custGeom>
            <a:avLst/>
            <a:gdLst>
              <a:gd name="connsiteX0" fmla="*/ 0 w 1905000"/>
              <a:gd name="connsiteY0" fmla="*/ 891540 h 891540"/>
              <a:gd name="connsiteX1" fmla="*/ 426720 w 1905000"/>
              <a:gd name="connsiteY1" fmla="*/ 68580 h 891540"/>
              <a:gd name="connsiteX2" fmla="*/ 1905000 w 1905000"/>
              <a:gd name="connsiteY2" fmla="*/ 48006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0" h="891540">
                <a:moveTo>
                  <a:pt x="0" y="891540"/>
                </a:moveTo>
                <a:cubicBezTo>
                  <a:pt x="54610" y="514350"/>
                  <a:pt x="109220" y="137160"/>
                  <a:pt x="426720" y="68580"/>
                </a:cubicBezTo>
                <a:cubicBezTo>
                  <a:pt x="744220" y="0"/>
                  <a:pt x="1905000" y="480060"/>
                  <a:pt x="1905000" y="48006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9" name="手繪多邊形 188"/>
          <p:cNvSpPr/>
          <p:nvPr/>
        </p:nvSpPr>
        <p:spPr>
          <a:xfrm>
            <a:off x="2087880" y="2893060"/>
            <a:ext cx="929640" cy="551180"/>
          </a:xfrm>
          <a:custGeom>
            <a:avLst/>
            <a:gdLst>
              <a:gd name="connsiteX0" fmla="*/ 0 w 929640"/>
              <a:gd name="connsiteY0" fmla="*/ 551180 h 551180"/>
              <a:gd name="connsiteX1" fmla="*/ 350520 w 929640"/>
              <a:gd name="connsiteY1" fmla="*/ 63500 h 551180"/>
              <a:gd name="connsiteX2" fmla="*/ 929640 w 929640"/>
              <a:gd name="connsiteY2" fmla="*/ 170180 h 55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9640" h="551180">
                <a:moveTo>
                  <a:pt x="0" y="551180"/>
                </a:moveTo>
                <a:cubicBezTo>
                  <a:pt x="97790" y="339090"/>
                  <a:pt x="195580" y="127000"/>
                  <a:pt x="350520" y="63500"/>
                </a:cubicBezTo>
                <a:cubicBezTo>
                  <a:pt x="505460" y="0"/>
                  <a:pt x="929640" y="170180"/>
                  <a:pt x="929640" y="170180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3/2 lower bound on the approximation ratio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grpSp>
        <p:nvGrpSpPr>
          <p:cNvPr id="5" name="群組 138"/>
          <p:cNvGrpSpPr>
            <a:grpSpLocks/>
          </p:cNvGrpSpPr>
          <p:nvPr/>
        </p:nvGrpSpPr>
        <p:grpSpPr bwMode="auto">
          <a:xfrm>
            <a:off x="1928782" y="2928935"/>
            <a:ext cx="5143500" cy="3000399"/>
            <a:chOff x="1785918" y="2571720"/>
            <a:chExt cx="5143536" cy="3000420"/>
          </a:xfrm>
        </p:grpSpPr>
        <p:sp>
          <p:nvSpPr>
            <p:cNvPr id="132" name="橢圓 131"/>
            <p:cNvSpPr/>
            <p:nvPr/>
          </p:nvSpPr>
          <p:spPr>
            <a:xfrm>
              <a:off x="1785918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3" name="橢圓 132"/>
            <p:cNvSpPr/>
            <p:nvPr/>
          </p:nvSpPr>
          <p:spPr>
            <a:xfrm>
              <a:off x="2714611" y="2571720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4" name="橢圓 133"/>
            <p:cNvSpPr/>
            <p:nvPr/>
          </p:nvSpPr>
          <p:spPr>
            <a:xfrm>
              <a:off x="3714743" y="2571720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5" name="橢圓 134"/>
            <p:cNvSpPr/>
            <p:nvPr/>
          </p:nvSpPr>
          <p:spPr>
            <a:xfrm>
              <a:off x="4714875" y="2571720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6" name="橢圓 135"/>
            <p:cNvSpPr/>
            <p:nvPr/>
          </p:nvSpPr>
          <p:spPr>
            <a:xfrm>
              <a:off x="5715007" y="2571720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7" name="橢圓 136"/>
            <p:cNvSpPr/>
            <p:nvPr/>
          </p:nvSpPr>
          <p:spPr>
            <a:xfrm>
              <a:off x="2714612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8" name="橢圓 137"/>
            <p:cNvSpPr/>
            <p:nvPr/>
          </p:nvSpPr>
          <p:spPr>
            <a:xfrm>
              <a:off x="3714744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9" name="橢圓 138"/>
            <p:cNvSpPr/>
            <p:nvPr/>
          </p:nvSpPr>
          <p:spPr>
            <a:xfrm>
              <a:off x="4714876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40" name="橢圓 139"/>
            <p:cNvSpPr/>
            <p:nvPr/>
          </p:nvSpPr>
          <p:spPr>
            <a:xfrm>
              <a:off x="5715008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41" name="橢圓 140"/>
            <p:cNvSpPr/>
            <p:nvPr/>
          </p:nvSpPr>
          <p:spPr>
            <a:xfrm>
              <a:off x="6643702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43" name="橢圓 142"/>
            <p:cNvSpPr/>
            <p:nvPr/>
          </p:nvSpPr>
          <p:spPr>
            <a:xfrm>
              <a:off x="3571868" y="5286388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44" name="橢圓 143"/>
            <p:cNvSpPr/>
            <p:nvPr/>
          </p:nvSpPr>
          <p:spPr>
            <a:xfrm>
              <a:off x="4857752" y="5286388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</p:grpSp>
      <p:grpSp>
        <p:nvGrpSpPr>
          <p:cNvPr id="6" name="群組 136"/>
          <p:cNvGrpSpPr>
            <a:grpSpLocks/>
          </p:cNvGrpSpPr>
          <p:nvPr/>
        </p:nvGrpSpPr>
        <p:grpSpPr bwMode="auto">
          <a:xfrm>
            <a:off x="2214532" y="3071813"/>
            <a:ext cx="4613862" cy="930274"/>
            <a:chOff x="2071657" y="2786061"/>
            <a:chExt cx="4613895" cy="930281"/>
          </a:xfrm>
        </p:grpSpPr>
        <p:cxnSp>
          <p:nvCxnSpPr>
            <p:cNvPr id="147" name="直線接點 146"/>
            <p:cNvCxnSpPr>
              <a:stCxn id="132" idx="6"/>
              <a:endCxn id="137" idx="2"/>
            </p:cNvCxnSpPr>
            <p:nvPr/>
          </p:nvCxnSpPr>
          <p:spPr>
            <a:xfrm>
              <a:off x="2071671" y="3214687"/>
              <a:ext cx="642942" cy="50006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接點 147"/>
            <p:cNvCxnSpPr>
              <a:stCxn id="132" idx="6"/>
              <a:endCxn id="133" idx="2"/>
            </p:cNvCxnSpPr>
            <p:nvPr/>
          </p:nvCxnSpPr>
          <p:spPr>
            <a:xfrm flipV="1">
              <a:off x="2071657" y="2786061"/>
              <a:ext cx="642942" cy="42865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接點 148"/>
            <p:cNvCxnSpPr>
              <a:stCxn id="133" idx="6"/>
              <a:endCxn id="134" idx="2"/>
            </p:cNvCxnSpPr>
            <p:nvPr/>
          </p:nvCxnSpPr>
          <p:spPr>
            <a:xfrm>
              <a:off x="3000351" y="2786061"/>
              <a:ext cx="71438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接點 149"/>
            <p:cNvCxnSpPr>
              <a:stCxn id="134" idx="6"/>
              <a:endCxn id="135" idx="2"/>
            </p:cNvCxnSpPr>
            <p:nvPr/>
          </p:nvCxnSpPr>
          <p:spPr>
            <a:xfrm>
              <a:off x="4000483" y="2786061"/>
              <a:ext cx="71438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接點 150"/>
            <p:cNvCxnSpPr>
              <a:stCxn id="135" idx="6"/>
              <a:endCxn id="136" idx="2"/>
            </p:cNvCxnSpPr>
            <p:nvPr/>
          </p:nvCxnSpPr>
          <p:spPr>
            <a:xfrm>
              <a:off x="5000615" y="2786061"/>
              <a:ext cx="71438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接點 151"/>
            <p:cNvCxnSpPr>
              <a:stCxn id="136" idx="6"/>
              <a:endCxn id="141" idx="1"/>
            </p:cNvCxnSpPr>
            <p:nvPr/>
          </p:nvCxnSpPr>
          <p:spPr>
            <a:xfrm>
              <a:off x="6000747" y="2786061"/>
              <a:ext cx="684790" cy="327623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接點 153"/>
            <p:cNvCxnSpPr>
              <a:stCxn id="137" idx="6"/>
              <a:endCxn id="138" idx="2"/>
            </p:cNvCxnSpPr>
            <p:nvPr/>
          </p:nvCxnSpPr>
          <p:spPr>
            <a:xfrm>
              <a:off x="3000365" y="3714754"/>
              <a:ext cx="71438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接點 154"/>
            <p:cNvCxnSpPr>
              <a:stCxn id="138" idx="6"/>
              <a:endCxn id="139" idx="2"/>
            </p:cNvCxnSpPr>
            <p:nvPr/>
          </p:nvCxnSpPr>
          <p:spPr>
            <a:xfrm>
              <a:off x="4000497" y="3714754"/>
              <a:ext cx="71438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接點 155"/>
            <p:cNvCxnSpPr>
              <a:stCxn id="139" idx="6"/>
              <a:endCxn id="140" idx="2"/>
            </p:cNvCxnSpPr>
            <p:nvPr/>
          </p:nvCxnSpPr>
          <p:spPr>
            <a:xfrm>
              <a:off x="5000629" y="3714754"/>
              <a:ext cx="714380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接點 156"/>
            <p:cNvCxnSpPr>
              <a:stCxn id="133" idx="5"/>
              <a:endCxn id="138" idx="1"/>
            </p:cNvCxnSpPr>
            <p:nvPr/>
          </p:nvCxnSpPr>
          <p:spPr>
            <a:xfrm rot="16200000" flipH="1">
              <a:off x="2994210" y="2851381"/>
              <a:ext cx="726661" cy="798075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接點 157"/>
            <p:cNvCxnSpPr>
              <a:stCxn id="134" idx="5"/>
              <a:endCxn id="139" idx="1"/>
            </p:cNvCxnSpPr>
            <p:nvPr/>
          </p:nvCxnSpPr>
          <p:spPr>
            <a:xfrm rot="16200000" flipH="1">
              <a:off x="3994342" y="2851381"/>
              <a:ext cx="726661" cy="798075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接點 158"/>
            <p:cNvCxnSpPr>
              <a:stCxn id="135" idx="5"/>
              <a:endCxn id="140" idx="1"/>
            </p:cNvCxnSpPr>
            <p:nvPr/>
          </p:nvCxnSpPr>
          <p:spPr>
            <a:xfrm rot="16200000" flipH="1">
              <a:off x="4994475" y="2851381"/>
              <a:ext cx="726661" cy="798075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接點 159"/>
            <p:cNvCxnSpPr>
              <a:stCxn id="134" idx="3"/>
              <a:endCxn id="137" idx="7"/>
            </p:cNvCxnSpPr>
            <p:nvPr/>
          </p:nvCxnSpPr>
          <p:spPr>
            <a:xfrm rot="5400000">
              <a:off x="2994211" y="2851382"/>
              <a:ext cx="726661" cy="798075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接點 160"/>
            <p:cNvCxnSpPr>
              <a:stCxn id="135" idx="3"/>
              <a:endCxn id="138" idx="7"/>
            </p:cNvCxnSpPr>
            <p:nvPr/>
          </p:nvCxnSpPr>
          <p:spPr>
            <a:xfrm rot="5400000">
              <a:off x="3994343" y="2851382"/>
              <a:ext cx="726661" cy="798075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接點 161"/>
            <p:cNvCxnSpPr>
              <a:stCxn id="136" idx="3"/>
              <a:endCxn id="139" idx="7"/>
            </p:cNvCxnSpPr>
            <p:nvPr/>
          </p:nvCxnSpPr>
          <p:spPr>
            <a:xfrm rot="5400000">
              <a:off x="4994476" y="2851381"/>
              <a:ext cx="726660" cy="798075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接點 162"/>
            <p:cNvCxnSpPr>
              <a:stCxn id="141" idx="3"/>
              <a:endCxn id="140" idx="6"/>
            </p:cNvCxnSpPr>
            <p:nvPr/>
          </p:nvCxnSpPr>
          <p:spPr>
            <a:xfrm rot="5400000">
              <a:off x="6143638" y="3172840"/>
              <a:ext cx="399038" cy="68479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群組 137"/>
          <p:cNvGrpSpPr>
            <a:grpSpLocks/>
          </p:cNvGrpSpPr>
          <p:nvPr/>
        </p:nvGrpSpPr>
        <p:grpSpPr bwMode="auto">
          <a:xfrm>
            <a:off x="3000344" y="3214686"/>
            <a:ext cx="3000375" cy="2428898"/>
            <a:chOff x="2857469" y="2928935"/>
            <a:chExt cx="3000396" cy="2428915"/>
          </a:xfrm>
        </p:grpSpPr>
        <p:cxnSp>
          <p:nvCxnSpPr>
            <p:cNvPr id="174" name="直線接點 173"/>
            <p:cNvCxnSpPr>
              <a:stCxn id="133" idx="4"/>
              <a:endCxn id="143" idx="0"/>
            </p:cNvCxnSpPr>
            <p:nvPr/>
          </p:nvCxnSpPr>
          <p:spPr>
            <a:xfrm rot="16200000" flipH="1">
              <a:off x="2071639" y="3714765"/>
              <a:ext cx="2428915" cy="85725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線接點 174"/>
            <p:cNvCxnSpPr>
              <a:stCxn id="139" idx="3"/>
              <a:endCxn id="143" idx="0"/>
            </p:cNvCxnSpPr>
            <p:nvPr/>
          </p:nvCxnSpPr>
          <p:spPr>
            <a:xfrm rot="5400000">
              <a:off x="3464712" y="4065815"/>
              <a:ext cx="1542045" cy="104197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線接點 175"/>
            <p:cNvCxnSpPr>
              <a:stCxn id="140" idx="3"/>
              <a:endCxn id="143" idx="0"/>
            </p:cNvCxnSpPr>
            <p:nvPr/>
          </p:nvCxnSpPr>
          <p:spPr>
            <a:xfrm rot="5400000">
              <a:off x="3964779" y="3565749"/>
              <a:ext cx="1542045" cy="2042111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接點 176"/>
            <p:cNvCxnSpPr>
              <a:stCxn id="134" idx="4"/>
              <a:endCxn id="144" idx="0"/>
            </p:cNvCxnSpPr>
            <p:nvPr/>
          </p:nvCxnSpPr>
          <p:spPr>
            <a:xfrm rot="16200000" flipH="1">
              <a:off x="3214647" y="3571889"/>
              <a:ext cx="2428915" cy="114300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線接點 177"/>
            <p:cNvCxnSpPr>
              <a:stCxn id="136" idx="4"/>
              <a:endCxn id="144" idx="0"/>
            </p:cNvCxnSpPr>
            <p:nvPr/>
          </p:nvCxnSpPr>
          <p:spPr>
            <a:xfrm rot="5400000">
              <a:off x="4214779" y="3714765"/>
              <a:ext cx="2428915" cy="85725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文字方塊 139"/>
          <p:cNvSpPr txBox="1">
            <a:spLocks noChangeArrowheads="1"/>
          </p:cNvSpPr>
          <p:nvPr/>
        </p:nvSpPr>
        <p:spPr bwMode="auto">
          <a:xfrm>
            <a:off x="5845917" y="1928802"/>
            <a:ext cx="3012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B050"/>
                </a:solidFill>
                <a:latin typeface="Calibri" pitchFamily="34" charset="0"/>
              </a:rPr>
              <a:t>E3 :  l(e) = </a:t>
            </a:r>
            <a:r>
              <a:rPr kumimoji="0" lang="en-US" altLang="zh-TW" sz="2400" b="1" dirty="0" smtClean="0">
                <a:solidFill>
                  <a:srgbClr val="00B050"/>
                </a:solidFill>
                <a:latin typeface="Calibri" pitchFamily="34" charset="0"/>
              </a:rPr>
              <a:t>0.5,  </a:t>
            </a:r>
            <a:r>
              <a:rPr kumimoji="0" lang="en-US" altLang="zh-TW" sz="2400" b="1" dirty="0">
                <a:solidFill>
                  <a:srgbClr val="00B050"/>
                </a:solidFill>
                <a:latin typeface="Calibri" pitchFamily="34" charset="0"/>
              </a:rPr>
              <a:t>r(e) = 0</a:t>
            </a:r>
            <a:endParaRPr kumimoji="0" lang="zh-TW" alt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80" name="文字方塊 140"/>
          <p:cNvSpPr txBox="1">
            <a:spLocks noChangeArrowheads="1"/>
          </p:cNvSpPr>
          <p:nvPr/>
        </p:nvSpPr>
        <p:spPr bwMode="auto">
          <a:xfrm>
            <a:off x="142844" y="5181913"/>
            <a:ext cx="2775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70C0"/>
                </a:solidFill>
                <a:latin typeface="Calibri" pitchFamily="34" charset="0"/>
              </a:rPr>
              <a:t>E1 :  l(e) = </a:t>
            </a:r>
            <a:r>
              <a:rPr kumimoji="0" lang="en-US" altLang="zh-TW" sz="2400" b="1" dirty="0" smtClean="0">
                <a:solidFill>
                  <a:srgbClr val="0070C0"/>
                </a:solidFill>
                <a:latin typeface="Calibri" pitchFamily="34" charset="0"/>
              </a:rPr>
              <a:t>0,  </a:t>
            </a:r>
            <a:r>
              <a:rPr kumimoji="0" lang="en-US" altLang="zh-TW" sz="2400" b="1" dirty="0">
                <a:solidFill>
                  <a:srgbClr val="0070C0"/>
                </a:solidFill>
                <a:latin typeface="Calibri" pitchFamily="34" charset="0"/>
              </a:rPr>
              <a:t>r(e) = 1</a:t>
            </a:r>
            <a:endParaRPr kumimoji="0" lang="zh-TW" altLang="en-U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1" name="文字方塊 141"/>
          <p:cNvSpPr txBox="1">
            <a:spLocks noChangeArrowheads="1"/>
          </p:cNvSpPr>
          <p:nvPr/>
        </p:nvSpPr>
        <p:spPr bwMode="auto">
          <a:xfrm>
            <a:off x="5986284" y="5000636"/>
            <a:ext cx="29434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7030A0"/>
                </a:solidFill>
                <a:latin typeface="Calibri" pitchFamily="34" charset="0"/>
              </a:rPr>
              <a:t>E2 :  l(e) </a:t>
            </a:r>
            <a:r>
              <a:rPr kumimoji="0" lang="en-US" altLang="zh-TW" sz="2400" b="1" dirty="0" smtClean="0">
                <a:solidFill>
                  <a:srgbClr val="7030A0"/>
                </a:solidFill>
                <a:latin typeface="Calibri" pitchFamily="34" charset="0"/>
              </a:rPr>
              <a:t>=0.5,  </a:t>
            </a:r>
            <a:r>
              <a:rPr kumimoji="0" lang="en-US" altLang="zh-TW" sz="2400" b="1" dirty="0">
                <a:solidFill>
                  <a:srgbClr val="7030A0"/>
                </a:solidFill>
                <a:latin typeface="Calibri" pitchFamily="34" charset="0"/>
              </a:rPr>
              <a:t>r(e) = 0</a:t>
            </a:r>
            <a:endParaRPr kumimoji="0" lang="zh-TW" altLang="en-US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88" name="文字方塊 146"/>
          <p:cNvSpPr txBox="1">
            <a:spLocks noChangeArrowheads="1"/>
          </p:cNvSpPr>
          <p:nvPr/>
        </p:nvSpPr>
        <p:spPr bwMode="auto">
          <a:xfrm>
            <a:off x="714348" y="785834"/>
            <a:ext cx="80724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>
                <a:latin typeface="Calibri" pitchFamily="34" charset="0"/>
              </a:rPr>
              <a:t>                                                       </a:t>
            </a: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</a:t>
            </a:r>
            <a:r>
              <a:rPr kumimoji="0" lang="en-US" altLang="zh-TW" sz="2400" b="1" dirty="0" smtClean="0">
                <a:latin typeface="Calibri" pitchFamily="34" charset="0"/>
              </a:rPr>
              <a:t> </a:t>
            </a:r>
          </a:p>
          <a:p>
            <a:r>
              <a:rPr kumimoji="0" lang="en-US" altLang="zh-TW" sz="2400" b="1" dirty="0" smtClean="0">
                <a:latin typeface="Calibri" pitchFamily="34" charset="0"/>
              </a:rPr>
              <a:t>                             X1           X2          X3          X4</a:t>
            </a:r>
          </a:p>
          <a:p>
            <a:r>
              <a:rPr kumimoji="0" lang="en-US" altLang="zh-TW" sz="2400" b="1" dirty="0" smtClean="0">
                <a:latin typeface="Calibri" pitchFamily="34" charset="0"/>
              </a:rPr>
              <a:t>               root                                                               leaf</a:t>
            </a:r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</a:t>
            </a:r>
            <a:r>
              <a:rPr kumimoji="0" lang="en-US" altLang="zh-TW" sz="2400" b="1" dirty="0" smtClean="0">
                <a:latin typeface="Calibri" pitchFamily="34" charset="0"/>
              </a:rPr>
              <a:t>     X1’         X2’         X3’         X4’</a:t>
            </a:r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               </a:t>
            </a:r>
            <a:r>
              <a:rPr kumimoji="0" lang="en-US" altLang="zh-TW" sz="2400" b="1" dirty="0" smtClean="0">
                <a:latin typeface="Calibri" pitchFamily="34" charset="0"/>
              </a:rPr>
              <a:t> C1               C2       (</a:t>
            </a:r>
            <a:r>
              <a:rPr kumimoji="0" lang="en-US" altLang="zh-TW" sz="2400" b="1" dirty="0">
                <a:latin typeface="Calibri" pitchFamily="34" charset="0"/>
              </a:rPr>
              <a:t>X1vX3’vX4</a:t>
            </a:r>
            <a:r>
              <a:rPr kumimoji="0" lang="en-US" altLang="zh-TW" sz="2400" b="1" dirty="0" smtClean="0">
                <a:latin typeface="Calibri" pitchFamily="34" charset="0"/>
              </a:rPr>
              <a:t>’)    (</a:t>
            </a:r>
            <a:r>
              <a:rPr kumimoji="0" lang="en-US" altLang="zh-TW" sz="2400" b="1" dirty="0">
                <a:latin typeface="Calibri" pitchFamily="34" charset="0"/>
              </a:rPr>
              <a:t>X2vX4)</a:t>
            </a:r>
            <a:endParaRPr kumimoji="0" lang="zh-TW" altLang="en-US" sz="2400" b="1" dirty="0">
              <a:latin typeface="Calibri" pitchFamily="34" charset="0"/>
            </a:endParaRPr>
          </a:p>
        </p:txBody>
      </p:sp>
      <p:graphicFrame>
        <p:nvGraphicFramePr>
          <p:cNvPr id="54" name="內容版面配置區 53"/>
          <p:cNvGraphicFramePr>
            <a:graphicFrameLocks noChangeAspect="1"/>
          </p:cNvGraphicFramePr>
          <p:nvPr>
            <p:ph sz="quarter" idx="1"/>
          </p:nvPr>
        </p:nvGraphicFramePr>
        <p:xfrm>
          <a:off x="7358082" y="6000768"/>
          <a:ext cx="370190" cy="336536"/>
        </p:xfrm>
        <a:graphic>
          <a:graphicData uri="http://schemas.openxmlformats.org/presentationml/2006/ole">
            <p:oleObj spid="_x0000_s142337" name="Equation" r:id="rId3" imgW="13968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3/2 approximation low bound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Find Spanning Tree on G</a:t>
            </a:r>
          </a:p>
          <a:p>
            <a:r>
              <a:rPr lang="en-US" altLang="zh-TW" dirty="0" smtClean="0"/>
              <a:t>If the formula is satisfiable, rad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(T) = 1</a:t>
            </a:r>
          </a:p>
          <a:p>
            <a:r>
              <a:rPr lang="en-US" altLang="zh-TW" dirty="0" smtClean="0"/>
              <a:t>If the formula is </a:t>
            </a:r>
            <a:r>
              <a:rPr lang="en-US" altLang="zh-TW" u="sng" dirty="0" smtClean="0"/>
              <a:t>not</a:t>
            </a:r>
            <a:r>
              <a:rPr lang="en-US" altLang="zh-TW" dirty="0" smtClean="0"/>
              <a:t> satisfiable, </a:t>
            </a:r>
            <a:r>
              <a:rPr lang="en-US" altLang="zh-TW" dirty="0" smtClean="0">
                <a:solidFill>
                  <a:srgbClr val="FF0000"/>
                </a:solidFill>
              </a:rPr>
              <a:t>rad</a:t>
            </a:r>
            <a:r>
              <a:rPr lang="en-US" altLang="zh-TW" baseline="-25000" dirty="0" smtClean="0">
                <a:solidFill>
                  <a:srgbClr val="FF0000"/>
                </a:solidFill>
              </a:rPr>
              <a:t>t</a:t>
            </a:r>
            <a:r>
              <a:rPr lang="en-US" altLang="zh-TW" dirty="0" smtClean="0">
                <a:solidFill>
                  <a:srgbClr val="FF0000"/>
                </a:solidFill>
              </a:rPr>
              <a:t>(T) ≥ 3/2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408456"/>
            <a:ext cx="6072230" cy="322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Find the Spanning Tree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757230"/>
          </a:xfrm>
        </p:spPr>
        <p:txBody>
          <a:bodyPr/>
          <a:lstStyle/>
          <a:p>
            <a:r>
              <a:rPr lang="en-US" altLang="zh-TW" dirty="0" smtClean="0"/>
              <a:t>T = (V, E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),           = </a:t>
            </a:r>
            <a:endParaRPr lang="zh-TW" altLang="en-US" b="1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3428992" y="1214422"/>
          <a:ext cx="1766898" cy="757242"/>
        </p:xfrm>
        <a:graphic>
          <a:graphicData uri="http://schemas.openxmlformats.org/presentationml/2006/ole">
            <p:oleObj spid="_x0000_s124930" name="方程式" r:id="rId4" imgW="533160" imgH="228600" progId="Equation.3">
              <p:embed/>
            </p:oleObj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2357422" y="1214422"/>
          <a:ext cx="673104" cy="715173"/>
        </p:xfrm>
        <a:graphic>
          <a:graphicData uri="http://schemas.openxmlformats.org/presentationml/2006/ole">
            <p:oleObj spid="_x0000_s124931" name="Equation" r:id="rId5" imgW="203040" imgH="215640" progId="Equation.3">
              <p:embed/>
            </p:oleObj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/>
        </p:nvGraphicFramePr>
        <p:xfrm>
          <a:off x="928662" y="2428868"/>
          <a:ext cx="601662" cy="676275"/>
        </p:xfrm>
        <a:graphic>
          <a:graphicData uri="http://schemas.openxmlformats.org/presentationml/2006/ole">
            <p:oleObj spid="_x0000_s124932" name="Equation" r:id="rId6" imgW="203040" imgH="228600" progId="Equation.3">
              <p:embed/>
            </p:oleObj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/>
        </p:nvGraphicFramePr>
        <p:xfrm>
          <a:off x="928662" y="1785926"/>
          <a:ext cx="601666" cy="676874"/>
        </p:xfrm>
        <a:graphic>
          <a:graphicData uri="http://schemas.openxmlformats.org/presentationml/2006/ole">
            <p:oleObj spid="_x0000_s124933" name="Equation" r:id="rId7" imgW="203040" imgH="228600" progId="Equation.3">
              <p:embed/>
            </p:oleObj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571604" y="1928802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u="sng" dirty="0" smtClean="0">
                <a:latin typeface="Calibri" pitchFamily="34" charset="0"/>
              </a:rPr>
              <a:t>root</a:t>
            </a:r>
            <a:r>
              <a:rPr lang="en-US" altLang="zh-TW" sz="2000" dirty="0" smtClean="0">
                <a:latin typeface="Calibri" pitchFamily="34" charset="0"/>
              </a:rPr>
              <a:t> to </a:t>
            </a:r>
            <a:r>
              <a:rPr lang="en-US" altLang="zh-TW" sz="2000" i="1" u="sng" dirty="0" smtClean="0">
                <a:latin typeface="Calibri" pitchFamily="34" charset="0"/>
              </a:rPr>
              <a:t>leaf</a:t>
            </a:r>
            <a:r>
              <a:rPr lang="en-US" altLang="zh-TW" sz="2000" dirty="0" smtClean="0">
                <a:latin typeface="Calibri" pitchFamily="34" charset="0"/>
              </a:rPr>
              <a:t> from E</a:t>
            </a:r>
            <a:r>
              <a:rPr lang="en-US" altLang="zh-TW" sz="2000" baseline="-25000" dirty="0" smtClean="0">
                <a:latin typeface="Calibri" pitchFamily="34" charset="0"/>
              </a:rPr>
              <a:t>1</a:t>
            </a:r>
            <a:r>
              <a:rPr lang="en-US" altLang="zh-TW" sz="2000" dirty="0" smtClean="0">
                <a:latin typeface="Calibri" pitchFamily="34" charset="0"/>
              </a:rPr>
              <a:t>, all intermediate vertices are 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</a:rPr>
              <a:t>false</a:t>
            </a:r>
            <a:r>
              <a:rPr lang="en-US" altLang="zh-TW" sz="2000" dirty="0" smtClean="0">
                <a:latin typeface="Calibri" pitchFamily="34" charset="0"/>
              </a:rPr>
              <a:t> literals  </a:t>
            </a:r>
            <a:endParaRPr lang="zh-TW" altLang="en-US" sz="2000" dirty="0">
              <a:latin typeface="Calibri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571604" y="2571744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Calibri" pitchFamily="34" charset="0"/>
              </a:rPr>
              <a:t>(root, li) from E</a:t>
            </a:r>
            <a:r>
              <a:rPr lang="en-US" altLang="zh-TW" sz="2000" baseline="-25000" dirty="0" smtClean="0">
                <a:latin typeface="Calibri" pitchFamily="34" charset="0"/>
              </a:rPr>
              <a:t>3</a:t>
            </a:r>
            <a:r>
              <a:rPr lang="en-US" altLang="zh-TW" sz="2000" dirty="0" smtClean="0">
                <a:latin typeface="Calibri" pitchFamily="34" charset="0"/>
              </a:rPr>
              <a:t>, one edge from E</a:t>
            </a:r>
            <a:r>
              <a:rPr lang="en-US" altLang="zh-TW" sz="2000" baseline="-25000" dirty="0" smtClean="0">
                <a:latin typeface="Calibri" pitchFamily="34" charset="0"/>
              </a:rPr>
              <a:t>2</a:t>
            </a:r>
            <a:r>
              <a:rPr lang="en-US" altLang="zh-TW" sz="2000" dirty="0" smtClean="0">
                <a:latin typeface="Calibri" pitchFamily="34" charset="0"/>
              </a:rPr>
              <a:t>, a 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</a:rPr>
              <a:t>true</a:t>
            </a:r>
            <a:r>
              <a:rPr lang="en-US" altLang="zh-TW" sz="2000" dirty="0" smtClean="0">
                <a:latin typeface="Calibri" pitchFamily="34" charset="0"/>
              </a:rPr>
              <a:t> literal to each clause</a:t>
            </a:r>
            <a:endParaRPr lang="zh-TW" altLang="en-US" sz="2000" dirty="0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286124"/>
            <a:ext cx="4143404" cy="287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6" y="3286124"/>
            <a:ext cx="45005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Find the Spanning Tree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If the formula is satisfiable, rad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(T) = 1</a:t>
            </a:r>
          </a:p>
          <a:p>
            <a:pPr lvl="2"/>
            <a:r>
              <a:rPr lang="en-US" altLang="zh-TW" dirty="0" smtClean="0">
                <a:solidFill>
                  <a:srgbClr val="0070C0"/>
                </a:solidFill>
              </a:rPr>
              <a:t>rad(root – leaf) = rad(root – C1) = rad(root – C2) = 1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692277"/>
            <a:ext cx="7272329" cy="380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54004"/>
            <a:ext cx="4143404" cy="287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54004"/>
            <a:ext cx="450059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Find the Spanning Tree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r>
              <a:rPr lang="en-US" altLang="zh-TW" dirty="0" smtClean="0"/>
              <a:t>If the formula </a:t>
            </a:r>
            <a:r>
              <a:rPr lang="en-US" altLang="zh-TW" dirty="0" smtClean="0">
                <a:solidFill>
                  <a:srgbClr val="FF0000"/>
                </a:solidFill>
              </a:rPr>
              <a:t>not</a:t>
            </a:r>
            <a:r>
              <a:rPr lang="en-US" altLang="zh-TW" dirty="0" smtClean="0"/>
              <a:t> satisfiable, rad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(T) ≥ 3/2</a:t>
            </a:r>
          </a:p>
          <a:p>
            <a:pPr lvl="2"/>
            <a:r>
              <a:rPr lang="en-US" altLang="zh-TW" dirty="0" smtClean="0"/>
              <a:t>if the </a:t>
            </a:r>
            <a:r>
              <a:rPr lang="en-US" altLang="zh-TW" i="1" u="sng" dirty="0" smtClean="0"/>
              <a:t>path from root to leaf (P)</a:t>
            </a:r>
            <a:r>
              <a:rPr lang="en-US" altLang="zh-TW" dirty="0" smtClean="0"/>
              <a:t> contains an edge from E</a:t>
            </a:r>
            <a:r>
              <a:rPr lang="en-US" altLang="zh-TW" baseline="-25000" dirty="0" smtClean="0"/>
              <a:t>3</a:t>
            </a:r>
            <a:r>
              <a:rPr lang="en-US" altLang="zh-TW" dirty="0" smtClean="0"/>
              <a:t> (at least one)  </a:t>
            </a:r>
            <a:r>
              <a:rPr lang="en-US" altLang="zh-TW" dirty="0" smtClean="0">
                <a:sym typeface="Wingdings" pitchFamily="2" charset="2"/>
              </a:rPr>
              <a:t> rad</a:t>
            </a:r>
            <a:r>
              <a:rPr lang="en-US" altLang="zh-TW" baseline="-25000" dirty="0" smtClean="0">
                <a:sym typeface="Wingdings" pitchFamily="2" charset="2"/>
              </a:rPr>
              <a:t>t</a:t>
            </a:r>
            <a:r>
              <a:rPr lang="en-US" altLang="zh-TW" dirty="0" smtClean="0">
                <a:sym typeface="Wingdings" pitchFamily="2" charset="2"/>
              </a:rPr>
              <a:t>(T) ≥ 3/2</a:t>
            </a:r>
          </a:p>
          <a:p>
            <a:pPr lvl="2"/>
            <a:r>
              <a:rPr lang="en-US" altLang="zh-TW" dirty="0" smtClean="0">
                <a:sym typeface="Wingdings" pitchFamily="2" charset="2"/>
              </a:rPr>
              <a:t>otherwise, for some clause C</a:t>
            </a:r>
            <a:r>
              <a:rPr lang="en-US" altLang="zh-TW" baseline="-25000" dirty="0" smtClean="0">
                <a:sym typeface="Wingdings" pitchFamily="2" charset="2"/>
              </a:rPr>
              <a:t>j</a:t>
            </a:r>
            <a:r>
              <a:rPr lang="en-US" altLang="zh-TW" dirty="0" smtClean="0">
                <a:sym typeface="Wingdings" pitchFamily="2" charset="2"/>
              </a:rPr>
              <a:t>, all of its literals are in </a:t>
            </a:r>
            <a:r>
              <a:rPr lang="en-US" altLang="zh-TW" i="1" u="sng" dirty="0" smtClean="0">
                <a:sym typeface="Wingdings" pitchFamily="2" charset="2"/>
              </a:rPr>
              <a:t>P</a:t>
            </a:r>
            <a:r>
              <a:rPr lang="en-US" altLang="zh-TW" dirty="0" smtClean="0">
                <a:sym typeface="Wingdings" pitchFamily="2" charset="2"/>
              </a:rPr>
              <a:t>, rad</a:t>
            </a:r>
            <a:r>
              <a:rPr lang="en-US" altLang="zh-TW" baseline="-25000" dirty="0" smtClean="0">
                <a:sym typeface="Wingdings" pitchFamily="2" charset="2"/>
              </a:rPr>
              <a:t>t</a:t>
            </a:r>
            <a:r>
              <a:rPr lang="en-US" altLang="zh-TW" dirty="0" smtClean="0">
                <a:sym typeface="Wingdings" pitchFamily="2" charset="2"/>
              </a:rPr>
              <a:t>(root – C</a:t>
            </a:r>
            <a:r>
              <a:rPr lang="en-US" altLang="zh-TW" baseline="-25000" dirty="0" smtClean="0">
                <a:sym typeface="Wingdings" pitchFamily="2" charset="2"/>
              </a:rPr>
              <a:t>j</a:t>
            </a:r>
            <a:r>
              <a:rPr lang="en-US" altLang="zh-TW" dirty="0" smtClean="0">
                <a:sym typeface="Wingdings" pitchFamily="2" charset="2"/>
              </a:rPr>
              <a:t>) ≥ 3/2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034" y="2857496"/>
            <a:ext cx="4912362" cy="355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On using only quickest path edges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G’: the union of a quickest </a:t>
            </a:r>
            <a:r>
              <a:rPr lang="en-US" altLang="zh-TW" i="1" dirty="0" smtClean="0"/>
              <a:t>root – u </a:t>
            </a:r>
            <a:r>
              <a:rPr lang="en-US" altLang="zh-TW" dirty="0" smtClean="0"/>
              <a:t>path in G for all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     V.</a:t>
            </a:r>
          </a:p>
          <a:p>
            <a:r>
              <a:rPr lang="en-US" altLang="zh-TW" dirty="0" smtClean="0"/>
              <a:t>claim: spanning tree T’ of G’ satisfies  </a:t>
            </a:r>
            <a:r>
              <a:rPr lang="en-US" altLang="zh-TW" i="1" dirty="0" err="1" smtClean="0">
                <a:solidFill>
                  <a:srgbClr val="FF0000"/>
                </a:solidFill>
              </a:rPr>
              <a:t>rad</a:t>
            </a:r>
            <a:r>
              <a:rPr lang="en-US" altLang="zh-TW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TW" i="1" dirty="0" smtClean="0">
                <a:solidFill>
                  <a:srgbClr val="FF0000"/>
                </a:solidFill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T</a:t>
            </a:r>
            <a:r>
              <a:rPr lang="en-US" altLang="zh-TW" i="1" dirty="0" smtClean="0">
                <a:solidFill>
                  <a:srgbClr val="FF0000"/>
                </a:solidFill>
              </a:rPr>
              <a:t>)</a:t>
            </a:r>
            <a:r>
              <a:rPr lang="en-US" altLang="zh-TW" dirty="0" smtClean="0">
                <a:solidFill>
                  <a:srgbClr val="FF0000"/>
                </a:solidFill>
              </a:rPr>
              <a:t> ≥ (2-</a:t>
            </a:r>
            <a:r>
              <a:rPr lang="el-GR" altLang="zh-TW" dirty="0" smtClean="0">
                <a:solidFill>
                  <a:srgbClr val="FF0000"/>
                </a:solidFill>
              </a:rPr>
              <a:t>ε</a:t>
            </a:r>
            <a:r>
              <a:rPr lang="en-US" altLang="zh-TW" dirty="0" smtClean="0">
                <a:solidFill>
                  <a:srgbClr val="FF0000"/>
                </a:solidFill>
              </a:rPr>
              <a:t>) OPT</a:t>
            </a:r>
            <a:r>
              <a:rPr lang="en-US" altLang="zh-TW" dirty="0" smtClean="0"/>
              <a:t> for all T’ of G’.  (OPT: optimal solution)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7643834" y="1571612"/>
          <a:ext cx="277814" cy="277814"/>
        </p:xfrm>
        <a:graphic>
          <a:graphicData uri="http://schemas.openxmlformats.org/presentationml/2006/ole">
            <p:oleObj spid="_x0000_s126978" name="Equation" r:id="rId4" imgW="126720" imgH="126720" progId="Equation.3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643042" y="521495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</a:rPr>
              <a:t>        G</a:t>
            </a:r>
            <a:endParaRPr lang="zh-TW" altLang="en-US" sz="2400" b="1" dirty="0">
              <a:latin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357950" y="5072074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Calibri" pitchFamily="34" charset="0"/>
              </a:rPr>
              <a:t>k = 5,</a:t>
            </a:r>
          </a:p>
          <a:p>
            <a:r>
              <a:rPr lang="en-US" altLang="zh-TW" sz="2400" b="1" dirty="0" smtClean="0">
                <a:latin typeface="Calibri" pitchFamily="34" charset="0"/>
              </a:rPr>
              <a:t>δ &gt; 0</a:t>
            </a:r>
            <a:endParaRPr lang="zh-TW" alt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 using quickest path edges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900106"/>
          </a:xfrm>
        </p:spPr>
        <p:txBody>
          <a:bodyPr/>
          <a:lstStyle/>
          <a:p>
            <a:r>
              <a:rPr lang="en-US" altLang="zh-TW" dirty="0" smtClean="0"/>
              <a:t>Two best quickest radius spanning trees on G</a:t>
            </a:r>
            <a:endParaRPr lang="zh-TW" altLang="en-US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9736" y="2709883"/>
            <a:ext cx="4225668" cy="27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628" y="2709289"/>
            <a:ext cx="3678058" cy="279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857224" y="564357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 smtClean="0">
                <a:solidFill>
                  <a:srgbClr val="FF0000"/>
                </a:solidFill>
                <a:latin typeface="Calibri" pitchFamily="34" charset="0"/>
              </a:rPr>
              <a:t>rad</a:t>
            </a:r>
            <a:r>
              <a:rPr lang="en-US" altLang="zh-TW" sz="2400" i="1" baseline="-25000" dirty="0" smtClean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altLang="zh-TW" sz="2400" i="1" dirty="0" smtClean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en-US" altLang="zh-TW" sz="2400" dirty="0" smtClean="0">
                <a:solidFill>
                  <a:srgbClr val="FF0000"/>
                </a:solidFill>
                <a:latin typeface="Calibri" pitchFamily="34" charset="0"/>
              </a:rPr>
              <a:t>T</a:t>
            </a:r>
            <a:r>
              <a:rPr lang="en-US" altLang="zh-TW" sz="2400" i="1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altLang="zh-TW" sz="2400" dirty="0" smtClean="0">
                <a:solidFill>
                  <a:srgbClr val="FF0000"/>
                </a:solidFill>
                <a:latin typeface="Calibri" pitchFamily="34" charset="0"/>
              </a:rPr>
              <a:t> = </a:t>
            </a:r>
            <a:r>
              <a:rPr lang="el-GR" altLang="zh-TW" sz="2400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altLang="zh-TW" sz="2400" dirty="0" smtClean="0">
                <a:solidFill>
                  <a:srgbClr val="FF0000"/>
                </a:solidFill>
                <a:latin typeface="Calibri" pitchFamily="34" charset="0"/>
              </a:rPr>
              <a:t> + 1</a:t>
            </a:r>
            <a:endParaRPr lang="zh-TW" alt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 using quickest path edges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245" y="1428736"/>
            <a:ext cx="3461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425" y="1428752"/>
            <a:ext cx="351716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929082"/>
            <a:ext cx="3404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8301" y="3929066"/>
            <a:ext cx="339135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/>
          <p:nvPr/>
        </p:nvSpPr>
        <p:spPr>
          <a:xfrm>
            <a:off x="7215206" y="3038773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latin typeface="Calibri" pitchFamily="34" charset="0"/>
              </a:rPr>
              <a:t>rad</a:t>
            </a:r>
            <a:r>
              <a:rPr lang="en-US" altLang="zh-TW" sz="2000" b="1" i="1" baseline="-25000" dirty="0" smtClean="0">
                <a:latin typeface="Calibri" pitchFamily="34" charset="0"/>
              </a:rPr>
              <a:t>t</a:t>
            </a:r>
            <a:r>
              <a:rPr lang="en-US" altLang="zh-TW" sz="2000" b="1" i="1" dirty="0" smtClean="0">
                <a:latin typeface="Calibri" pitchFamily="34" charset="0"/>
              </a:rPr>
              <a:t>(</a:t>
            </a:r>
            <a:r>
              <a:rPr lang="en-US" altLang="zh-TW" sz="2000" b="1" dirty="0" smtClean="0">
                <a:latin typeface="Calibri" pitchFamily="34" charset="0"/>
              </a:rPr>
              <a:t>T</a:t>
            </a:r>
            <a:r>
              <a:rPr lang="en-US" altLang="zh-TW" sz="2000" b="1" i="1" dirty="0" smtClean="0">
                <a:latin typeface="Calibri" pitchFamily="34" charset="0"/>
              </a:rPr>
              <a:t>) </a:t>
            </a:r>
            <a:r>
              <a:rPr lang="en-US" altLang="zh-TW" sz="2000" b="1" dirty="0" smtClean="0">
                <a:latin typeface="Calibri" pitchFamily="34" charset="0"/>
              </a:rPr>
              <a:t>= 2-(1/k)</a:t>
            </a:r>
            <a:endParaRPr lang="zh-TW" altLang="en-US" sz="2000" b="1" dirty="0">
              <a:latin typeface="Calibri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071802" y="571501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latin typeface="Calibri" pitchFamily="34" charset="0"/>
              </a:rPr>
              <a:t>rad</a:t>
            </a:r>
            <a:r>
              <a:rPr lang="en-US" altLang="zh-TW" sz="2000" b="1" i="1" baseline="-25000" dirty="0" smtClean="0">
                <a:latin typeface="Calibri" pitchFamily="34" charset="0"/>
              </a:rPr>
              <a:t>t</a:t>
            </a:r>
            <a:r>
              <a:rPr lang="en-US" altLang="zh-TW" sz="2000" b="1" i="1" dirty="0" smtClean="0">
                <a:latin typeface="Calibri" pitchFamily="34" charset="0"/>
              </a:rPr>
              <a:t>(</a:t>
            </a:r>
            <a:r>
              <a:rPr lang="en-US" altLang="zh-TW" sz="2000" b="1" dirty="0" smtClean="0">
                <a:latin typeface="Calibri" pitchFamily="34" charset="0"/>
              </a:rPr>
              <a:t>T</a:t>
            </a:r>
            <a:r>
              <a:rPr lang="en-US" altLang="zh-TW" sz="2000" b="1" i="1" dirty="0" smtClean="0">
                <a:latin typeface="Calibri" pitchFamily="34" charset="0"/>
              </a:rPr>
              <a:t>) </a:t>
            </a:r>
            <a:r>
              <a:rPr lang="en-US" altLang="zh-TW" sz="2000" b="1" dirty="0" smtClean="0">
                <a:latin typeface="Calibri" pitchFamily="34" charset="0"/>
              </a:rPr>
              <a:t>= 2-(1/k)</a:t>
            </a:r>
            <a:endParaRPr lang="zh-TW" altLang="en-US" sz="2000" b="1" dirty="0">
              <a:latin typeface="Calibri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286644" y="571501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latin typeface="Calibri" pitchFamily="34" charset="0"/>
              </a:rPr>
              <a:t>rad</a:t>
            </a:r>
            <a:r>
              <a:rPr lang="en-US" altLang="zh-TW" sz="2000" b="1" i="1" baseline="-25000" dirty="0" smtClean="0">
                <a:latin typeface="Calibri" pitchFamily="34" charset="0"/>
              </a:rPr>
              <a:t>t</a:t>
            </a:r>
            <a:r>
              <a:rPr lang="en-US" altLang="zh-TW" sz="2000" b="1" i="1" dirty="0" smtClean="0">
                <a:latin typeface="Calibri" pitchFamily="34" charset="0"/>
              </a:rPr>
              <a:t>(</a:t>
            </a:r>
            <a:r>
              <a:rPr lang="en-US" altLang="zh-TW" sz="2000" b="1" dirty="0" smtClean="0">
                <a:latin typeface="Calibri" pitchFamily="34" charset="0"/>
              </a:rPr>
              <a:t>T</a:t>
            </a:r>
            <a:r>
              <a:rPr lang="en-US" altLang="zh-TW" sz="2000" b="1" i="1" dirty="0" smtClean="0">
                <a:latin typeface="Calibri" pitchFamily="34" charset="0"/>
              </a:rPr>
              <a:t>)</a:t>
            </a:r>
            <a:r>
              <a:rPr lang="en-US" altLang="zh-TW" sz="2000" b="1" dirty="0" smtClean="0">
                <a:latin typeface="Calibri" pitchFamily="34" charset="0"/>
              </a:rPr>
              <a:t> ≥ 2-(1/k)</a:t>
            </a:r>
            <a:endParaRPr lang="zh-TW" alt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施佩汝</a:t>
            </a:r>
            <a:endParaRPr lang="zh-TW" altLang="en-US" dirty="0"/>
          </a:p>
        </p:txBody>
      </p:sp>
      <p:sp>
        <p:nvSpPr>
          <p:cNvPr id="6146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 using quickest path edges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543443"/>
          </a:xfrm>
        </p:spPr>
        <p:txBody>
          <a:bodyPr/>
          <a:lstStyle/>
          <a:p>
            <a:r>
              <a:rPr lang="en-US" altLang="zh-TW" dirty="0" smtClean="0"/>
              <a:t>the approximation ratio then is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And we are going to show the bound is tight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143108" y="242886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/>
              <a:t> 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itchFamily="34" charset="0"/>
              </a:rPr>
              <a:t>2-  (1/k)</a:t>
            </a:r>
            <a:endParaRPr lang="zh-TW" altLang="en-U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143108" y="285749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70C0"/>
                </a:solidFill>
              </a:rPr>
              <a:t> </a:t>
            </a:r>
            <a:r>
              <a:rPr lang="el-GR" altLang="zh-TW" sz="2400" b="1" dirty="0" smtClean="0">
                <a:solidFill>
                  <a:srgbClr val="0070C0"/>
                </a:solidFill>
                <a:latin typeface="Calibri" pitchFamily="34" charset="0"/>
              </a:rPr>
              <a:t>δ</a:t>
            </a:r>
            <a:r>
              <a:rPr lang="en-US" altLang="zh-TW" sz="2400" b="1" dirty="0" smtClean="0">
                <a:solidFill>
                  <a:srgbClr val="0070C0"/>
                </a:solidFill>
                <a:latin typeface="Calibri" pitchFamily="34" charset="0"/>
              </a:rPr>
              <a:t>+1</a:t>
            </a:r>
            <a:endParaRPr lang="zh-TW" altLang="en-U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8" name="直線接點 7"/>
          <p:cNvCxnSpPr/>
          <p:nvPr/>
        </p:nvCxnSpPr>
        <p:spPr>
          <a:xfrm>
            <a:off x="2143108" y="2857496"/>
            <a:ext cx="1428760" cy="1588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3929058" y="264318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Calibri" pitchFamily="34" charset="0"/>
              </a:rPr>
              <a:t>≥</a:t>
            </a:r>
            <a:endParaRPr lang="zh-TW" altLang="en-US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86314" y="250030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  <a:latin typeface="Calibri" pitchFamily="34" charset="0"/>
              </a:rPr>
              <a:t>2 - </a:t>
            </a:r>
            <a:r>
              <a:rPr lang="el-GR" altLang="zh-TW" sz="3600" b="1" dirty="0" smtClean="0">
                <a:solidFill>
                  <a:srgbClr val="C00000"/>
                </a:solidFill>
                <a:latin typeface="Calibri" pitchFamily="34" charset="0"/>
              </a:rPr>
              <a:t>ε</a:t>
            </a:r>
            <a:endParaRPr lang="zh-TW" alt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Theorem 4</a:t>
            </a:r>
            <a:br>
              <a:rPr lang="en-US" altLang="zh-TW" dirty="0" smtClean="0"/>
            </a:br>
            <a:endParaRPr lang="zh-TW" altLang="en-US" dirty="0" smtClean="0"/>
          </a:p>
        </p:txBody>
      </p:sp>
      <p:sp>
        <p:nvSpPr>
          <p:cNvPr id="22531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If P ≠ NP, then there is no ( 2 - </a:t>
            </a:r>
            <a:r>
              <a:rPr lang="el-GR" altLang="zh-TW" dirty="0" smtClean="0">
                <a:solidFill>
                  <a:schemeClr val="tx1"/>
                </a:solidFill>
              </a:rPr>
              <a:t>ε</a:t>
            </a:r>
            <a:r>
              <a:rPr lang="en-US" altLang="zh-TW" dirty="0" smtClean="0">
                <a:solidFill>
                  <a:schemeClr val="tx1"/>
                </a:solidFill>
              </a:rPr>
              <a:t> )-approximation algorithm for the QUICKEST RADIUS SPANNING TREE PROBLEM for any </a:t>
            </a:r>
            <a:r>
              <a:rPr lang="el-GR" altLang="zh-TW" dirty="0" smtClean="0">
                <a:solidFill>
                  <a:schemeClr val="tx1"/>
                </a:solidFill>
              </a:rPr>
              <a:t>ε</a:t>
            </a:r>
            <a:r>
              <a:rPr lang="en-US" altLang="zh-TW" dirty="0" smtClean="0">
                <a:solidFill>
                  <a:schemeClr val="tx1"/>
                </a:solidFill>
              </a:rPr>
              <a:t> &gt; 0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A5D29-48D5-459C-BEF2-B7EC7384101F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85984" y="542926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>
                    <a:lumMod val="50000"/>
                  </a:schemeClr>
                </a:solidFill>
              </a:rPr>
              <a:t>陳裕美</a:t>
            </a:r>
            <a:endParaRPr lang="zh-TW" alt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571625" y="2143125"/>
            <a:ext cx="5643563" cy="4071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3555" name="群組 138"/>
          <p:cNvGrpSpPr>
            <a:grpSpLocks/>
          </p:cNvGrpSpPr>
          <p:nvPr/>
        </p:nvGrpSpPr>
        <p:grpSpPr bwMode="auto">
          <a:xfrm>
            <a:off x="928688" y="714375"/>
            <a:ext cx="7215187" cy="4857750"/>
            <a:chOff x="928662" y="714356"/>
            <a:chExt cx="7215238" cy="4857784"/>
          </a:xfrm>
        </p:grpSpPr>
        <p:sp>
          <p:nvSpPr>
            <p:cNvPr id="5" name="橢圓 4"/>
            <p:cNvSpPr/>
            <p:nvPr/>
          </p:nvSpPr>
          <p:spPr>
            <a:xfrm>
              <a:off x="4071934" y="714356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928662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1785918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714612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3714744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4714876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5715008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2714612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6" name="橢圓 15"/>
            <p:cNvSpPr/>
            <p:nvPr/>
          </p:nvSpPr>
          <p:spPr>
            <a:xfrm>
              <a:off x="3714744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7" name="橢圓 16"/>
            <p:cNvSpPr/>
            <p:nvPr/>
          </p:nvSpPr>
          <p:spPr>
            <a:xfrm>
              <a:off x="4714876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8" name="橢圓 17"/>
            <p:cNvSpPr/>
            <p:nvPr/>
          </p:nvSpPr>
          <p:spPr>
            <a:xfrm>
              <a:off x="5715008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9" name="橢圓 18"/>
            <p:cNvSpPr/>
            <p:nvPr/>
          </p:nvSpPr>
          <p:spPr>
            <a:xfrm>
              <a:off x="6643702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0" name="橢圓 19"/>
            <p:cNvSpPr/>
            <p:nvPr/>
          </p:nvSpPr>
          <p:spPr>
            <a:xfrm>
              <a:off x="7858148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1" name="橢圓 20"/>
            <p:cNvSpPr/>
            <p:nvPr/>
          </p:nvSpPr>
          <p:spPr>
            <a:xfrm>
              <a:off x="3571868" y="5286388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2" name="橢圓 21"/>
            <p:cNvSpPr/>
            <p:nvPr/>
          </p:nvSpPr>
          <p:spPr>
            <a:xfrm>
              <a:off x="4857752" y="5286388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</p:grpSp>
      <p:grpSp>
        <p:nvGrpSpPr>
          <p:cNvPr id="23556" name="群組 136"/>
          <p:cNvGrpSpPr>
            <a:grpSpLocks/>
          </p:cNvGrpSpPr>
          <p:nvPr/>
        </p:nvGrpSpPr>
        <p:grpSpPr bwMode="auto">
          <a:xfrm>
            <a:off x="1214438" y="2643188"/>
            <a:ext cx="6643687" cy="1001712"/>
            <a:chOff x="1214414" y="2643182"/>
            <a:chExt cx="6643734" cy="1001720"/>
          </a:xfrm>
        </p:grpSpPr>
        <p:cxnSp>
          <p:nvCxnSpPr>
            <p:cNvPr id="24" name="直線接點 23"/>
            <p:cNvCxnSpPr>
              <a:stCxn id="9" idx="6"/>
              <a:endCxn id="10" idx="2"/>
            </p:cNvCxnSpPr>
            <p:nvPr/>
          </p:nvCxnSpPr>
          <p:spPr>
            <a:xfrm>
              <a:off x="1214414" y="3143248"/>
              <a:ext cx="571504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0" idx="6"/>
              <a:endCxn id="15" idx="2"/>
            </p:cNvCxnSpPr>
            <p:nvPr/>
          </p:nvCxnSpPr>
          <p:spPr>
            <a:xfrm>
              <a:off x="2071670" y="3143248"/>
              <a:ext cx="642942" cy="50006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10" idx="6"/>
              <a:endCxn id="11" idx="2"/>
            </p:cNvCxnSpPr>
            <p:nvPr/>
          </p:nvCxnSpPr>
          <p:spPr>
            <a:xfrm flipV="1">
              <a:off x="2071670" y="2643182"/>
              <a:ext cx="642942" cy="50006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stCxn id="11" idx="6"/>
              <a:endCxn id="12" idx="2"/>
            </p:cNvCxnSpPr>
            <p:nvPr/>
          </p:nvCxnSpPr>
          <p:spPr>
            <a:xfrm>
              <a:off x="3000364" y="2643182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>
              <a:stCxn id="12" idx="6"/>
              <a:endCxn id="13" idx="2"/>
            </p:cNvCxnSpPr>
            <p:nvPr/>
          </p:nvCxnSpPr>
          <p:spPr>
            <a:xfrm>
              <a:off x="4000496" y="2643182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13" idx="6"/>
              <a:endCxn id="14" idx="2"/>
            </p:cNvCxnSpPr>
            <p:nvPr/>
          </p:nvCxnSpPr>
          <p:spPr>
            <a:xfrm>
              <a:off x="5000628" y="2643182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14" idx="6"/>
              <a:endCxn id="19" idx="1"/>
            </p:cNvCxnSpPr>
            <p:nvPr/>
          </p:nvCxnSpPr>
          <p:spPr>
            <a:xfrm>
              <a:off x="6000760" y="2643182"/>
              <a:ext cx="684218" cy="398465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19" idx="6"/>
              <a:endCxn id="20" idx="2"/>
            </p:cNvCxnSpPr>
            <p:nvPr/>
          </p:nvCxnSpPr>
          <p:spPr>
            <a:xfrm>
              <a:off x="6929454" y="3143248"/>
              <a:ext cx="928694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15" idx="6"/>
              <a:endCxn id="16" idx="2"/>
            </p:cNvCxnSpPr>
            <p:nvPr/>
          </p:nvCxnSpPr>
          <p:spPr>
            <a:xfrm>
              <a:off x="3000364" y="3643315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16" idx="6"/>
              <a:endCxn id="17" idx="2"/>
            </p:cNvCxnSpPr>
            <p:nvPr/>
          </p:nvCxnSpPr>
          <p:spPr>
            <a:xfrm>
              <a:off x="4000496" y="3643315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17" idx="6"/>
              <a:endCxn id="18" idx="2"/>
            </p:cNvCxnSpPr>
            <p:nvPr/>
          </p:nvCxnSpPr>
          <p:spPr>
            <a:xfrm>
              <a:off x="5000628" y="3643315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11" idx="5"/>
              <a:endCxn id="16" idx="1"/>
            </p:cNvCxnSpPr>
            <p:nvPr/>
          </p:nvCxnSpPr>
          <p:spPr>
            <a:xfrm rot="16200000" flipH="1">
              <a:off x="2959088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12" idx="5"/>
              <a:endCxn id="17" idx="1"/>
            </p:cNvCxnSpPr>
            <p:nvPr/>
          </p:nvCxnSpPr>
          <p:spPr>
            <a:xfrm rot="16200000" flipH="1">
              <a:off x="3959220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13" idx="5"/>
              <a:endCxn id="18" idx="1"/>
            </p:cNvCxnSpPr>
            <p:nvPr/>
          </p:nvCxnSpPr>
          <p:spPr>
            <a:xfrm rot="16200000" flipH="1">
              <a:off x="4959352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12" idx="3"/>
              <a:endCxn id="15" idx="7"/>
            </p:cNvCxnSpPr>
            <p:nvPr/>
          </p:nvCxnSpPr>
          <p:spPr>
            <a:xfrm rot="5400000">
              <a:off x="2959088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13" idx="3"/>
              <a:endCxn id="16" idx="7"/>
            </p:cNvCxnSpPr>
            <p:nvPr/>
          </p:nvCxnSpPr>
          <p:spPr>
            <a:xfrm rot="5400000">
              <a:off x="3959220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>
              <a:stCxn id="14" idx="3"/>
              <a:endCxn id="17" idx="7"/>
            </p:cNvCxnSpPr>
            <p:nvPr/>
          </p:nvCxnSpPr>
          <p:spPr>
            <a:xfrm rot="5400000">
              <a:off x="4959352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19" idx="3"/>
              <a:endCxn id="18" idx="6"/>
            </p:cNvCxnSpPr>
            <p:nvPr/>
          </p:nvCxnSpPr>
          <p:spPr>
            <a:xfrm rot="5400000">
              <a:off x="6143636" y="3101973"/>
              <a:ext cx="398466" cy="68421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7" name="群組 133"/>
          <p:cNvGrpSpPr>
            <a:grpSpLocks/>
          </p:cNvGrpSpPr>
          <p:nvPr/>
        </p:nvGrpSpPr>
        <p:grpSpPr bwMode="auto">
          <a:xfrm>
            <a:off x="2857500" y="1000125"/>
            <a:ext cx="3000375" cy="2500313"/>
            <a:chOff x="2857488" y="1000107"/>
            <a:chExt cx="3000396" cy="2500331"/>
          </a:xfrm>
        </p:grpSpPr>
        <p:cxnSp>
          <p:nvCxnSpPr>
            <p:cNvPr id="82" name="直線接點 81"/>
            <p:cNvCxnSpPr>
              <a:stCxn id="5" idx="4"/>
              <a:endCxn id="11" idx="0"/>
            </p:cNvCxnSpPr>
            <p:nvPr/>
          </p:nvCxnSpPr>
          <p:spPr>
            <a:xfrm rot="5400000">
              <a:off x="2786050" y="1071545"/>
              <a:ext cx="1500199" cy="135732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5" idx="4"/>
              <a:endCxn id="15" idx="0"/>
            </p:cNvCxnSpPr>
            <p:nvPr/>
          </p:nvCxnSpPr>
          <p:spPr>
            <a:xfrm rot="5400000">
              <a:off x="2285984" y="1571611"/>
              <a:ext cx="2500331" cy="135732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>
              <a:stCxn id="5" idx="4"/>
              <a:endCxn id="12" idx="0"/>
            </p:cNvCxnSpPr>
            <p:nvPr/>
          </p:nvCxnSpPr>
          <p:spPr>
            <a:xfrm rot="5400000">
              <a:off x="3286116" y="1571611"/>
              <a:ext cx="1500199" cy="35719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>
              <a:stCxn id="5" idx="4"/>
              <a:endCxn id="16" idx="0"/>
            </p:cNvCxnSpPr>
            <p:nvPr/>
          </p:nvCxnSpPr>
          <p:spPr>
            <a:xfrm rot="5400000">
              <a:off x="2786049" y="2071678"/>
              <a:ext cx="2500331" cy="35719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>
              <a:stCxn id="5" idx="4"/>
              <a:endCxn id="13" idx="1"/>
            </p:cNvCxnSpPr>
            <p:nvPr/>
          </p:nvCxnSpPr>
          <p:spPr>
            <a:xfrm rot="16200000" flipH="1">
              <a:off x="3714744" y="1500174"/>
              <a:ext cx="1541474" cy="5413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>
              <a:stCxn id="5" idx="4"/>
              <a:endCxn id="17" idx="0"/>
            </p:cNvCxnSpPr>
            <p:nvPr/>
          </p:nvCxnSpPr>
          <p:spPr>
            <a:xfrm rot="16200000" flipH="1">
              <a:off x="3286116" y="1928802"/>
              <a:ext cx="2500331" cy="642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>
              <a:stCxn id="5" idx="4"/>
              <a:endCxn id="18" idx="0"/>
            </p:cNvCxnSpPr>
            <p:nvPr/>
          </p:nvCxnSpPr>
          <p:spPr>
            <a:xfrm rot="16200000" flipH="1">
              <a:off x="3786181" y="1428736"/>
              <a:ext cx="2500331" cy="164307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5" idx="4"/>
              <a:endCxn id="14" idx="0"/>
            </p:cNvCxnSpPr>
            <p:nvPr/>
          </p:nvCxnSpPr>
          <p:spPr>
            <a:xfrm rot="16200000" flipH="1">
              <a:off x="4286248" y="928670"/>
              <a:ext cx="1500199" cy="164307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58" name="群組 137"/>
          <p:cNvGrpSpPr>
            <a:grpSpLocks/>
          </p:cNvGrpSpPr>
          <p:nvPr/>
        </p:nvGrpSpPr>
        <p:grpSpPr bwMode="auto">
          <a:xfrm>
            <a:off x="2857500" y="2786063"/>
            <a:ext cx="3000375" cy="2500312"/>
            <a:chOff x="2857488" y="2786058"/>
            <a:chExt cx="3000396" cy="2500330"/>
          </a:xfrm>
        </p:grpSpPr>
        <p:cxnSp>
          <p:nvCxnSpPr>
            <p:cNvPr id="110" name="直線接點 109"/>
            <p:cNvCxnSpPr>
              <a:stCxn id="11" idx="4"/>
              <a:endCxn id="21" idx="0"/>
            </p:cNvCxnSpPr>
            <p:nvPr/>
          </p:nvCxnSpPr>
          <p:spPr>
            <a:xfrm rot="16200000" flipH="1">
              <a:off x="2035951" y="3607595"/>
              <a:ext cx="2500330" cy="85725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>
              <a:stCxn id="17" idx="3"/>
              <a:endCxn id="21" idx="0"/>
            </p:cNvCxnSpPr>
            <p:nvPr/>
          </p:nvCxnSpPr>
          <p:spPr>
            <a:xfrm rot="5400000">
              <a:off x="3464711" y="3994948"/>
              <a:ext cx="1541473" cy="1041407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>
              <a:stCxn id="18" idx="3"/>
              <a:endCxn id="21" idx="0"/>
            </p:cNvCxnSpPr>
            <p:nvPr/>
          </p:nvCxnSpPr>
          <p:spPr>
            <a:xfrm rot="5400000">
              <a:off x="3964778" y="3494881"/>
              <a:ext cx="1541473" cy="204153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>
              <a:stCxn id="12" idx="4"/>
              <a:endCxn id="22" idx="0"/>
            </p:cNvCxnSpPr>
            <p:nvPr/>
          </p:nvCxnSpPr>
          <p:spPr>
            <a:xfrm rot="16200000" flipH="1">
              <a:off x="3178959" y="3464719"/>
              <a:ext cx="2500330" cy="114300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>
              <a:stCxn id="14" idx="4"/>
              <a:endCxn id="22" idx="0"/>
            </p:cNvCxnSpPr>
            <p:nvPr/>
          </p:nvCxnSpPr>
          <p:spPr>
            <a:xfrm rot="5400000">
              <a:off x="4179091" y="3607595"/>
              <a:ext cx="2500330" cy="85725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59" name="文字方塊 139"/>
          <p:cNvSpPr txBox="1">
            <a:spLocks noChangeArrowheads="1"/>
          </p:cNvSpPr>
          <p:nvPr/>
        </p:nvSpPr>
        <p:spPr bwMode="auto">
          <a:xfrm>
            <a:off x="4786313" y="785813"/>
            <a:ext cx="311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B050"/>
                </a:solidFill>
                <a:latin typeface="Calibri" pitchFamily="34" charset="0"/>
              </a:rPr>
              <a:t>E3 :  l(e) = j/k  ,  r(e) = 0</a:t>
            </a:r>
            <a:endParaRPr kumimoji="0" lang="zh-TW" altLang="en-U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3560" name="文字方塊 140"/>
          <p:cNvSpPr txBox="1">
            <a:spLocks noChangeArrowheads="1"/>
          </p:cNvSpPr>
          <p:nvPr/>
        </p:nvSpPr>
        <p:spPr bwMode="auto">
          <a:xfrm>
            <a:off x="0" y="4286250"/>
            <a:ext cx="291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70C0"/>
                </a:solidFill>
                <a:latin typeface="Calibri" pitchFamily="34" charset="0"/>
              </a:rPr>
              <a:t>E1 :  l(e) = 0  ,  r(e) = 1</a:t>
            </a:r>
            <a:endParaRPr kumimoji="0" lang="zh-TW" altLang="en-US" sz="2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561" name="文字方塊 141"/>
          <p:cNvSpPr txBox="1">
            <a:spLocks noChangeArrowheads="1"/>
          </p:cNvSpPr>
          <p:nvPr/>
        </p:nvSpPr>
        <p:spPr bwMode="auto">
          <a:xfrm>
            <a:off x="5572125" y="4714875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7030A0"/>
                </a:solidFill>
                <a:latin typeface="Calibri" pitchFamily="34" charset="0"/>
              </a:rPr>
              <a:t>E2 :  l(e) =1 -  j/k  ,  r(e) = 0</a:t>
            </a:r>
            <a:endParaRPr kumimoji="0" lang="zh-TW" altLang="en-US" sz="2400" b="1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145" name="直線單箭頭接點 144"/>
          <p:cNvCxnSpPr/>
          <p:nvPr/>
        </p:nvCxnSpPr>
        <p:spPr>
          <a:xfrm rot="10800000" flipV="1">
            <a:off x="428625" y="928688"/>
            <a:ext cx="3571875" cy="171450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文字方塊 146"/>
          <p:cNvSpPr txBox="1">
            <a:spLocks noChangeArrowheads="1"/>
          </p:cNvSpPr>
          <p:nvPr/>
        </p:nvSpPr>
        <p:spPr bwMode="auto">
          <a:xfrm>
            <a:off x="571500" y="428625"/>
            <a:ext cx="80724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>
                <a:latin typeface="Calibri" pitchFamily="34" charset="0"/>
              </a:rPr>
              <a:t>                                                       root</a:t>
            </a: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X1j           X2j        X3j              X4j</a:t>
            </a:r>
          </a:p>
          <a:p>
            <a:r>
              <a:rPr kumimoji="0" lang="en-US" altLang="zh-TW" sz="2400" b="1" dirty="0">
                <a:latin typeface="Calibri" pitchFamily="34" charset="0"/>
              </a:rPr>
              <a:t>tail j-1   head j                                                             tail j     headj+1</a:t>
            </a: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X1’j          X2’j      X3’j             X4’j</a:t>
            </a: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               C1j               C2j         (X1vX3’vX4’)^(X2vX4)</a:t>
            </a:r>
            <a:endParaRPr kumimoji="0" lang="zh-TW" altLang="en-US" sz="2400" b="1" dirty="0">
              <a:latin typeface="Calibri" pitchFamily="34" charset="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286500" y="1785938"/>
            <a:ext cx="9032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rPr>
              <a:t>Level j</a:t>
            </a:r>
            <a:endParaRPr kumimoji="0" lang="zh-TW" altLang="en-US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0" name="投影片編號版面配置區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37964-DFBF-4E4E-9FAD-D4BB72F9FC17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rad</a:t>
            </a:r>
            <a:r>
              <a:rPr lang="en-US" altLang="zh-TW" sz="2800" baseline="-25000" dirty="0" smtClean="0">
                <a:solidFill>
                  <a:schemeClr val="tx1"/>
                </a:solidFill>
              </a:rPr>
              <a:t>t</a:t>
            </a:r>
            <a:r>
              <a:rPr lang="en-US" altLang="zh-TW" sz="2800" dirty="0" smtClean="0">
                <a:solidFill>
                  <a:schemeClr val="tx1"/>
                </a:solidFill>
              </a:rPr>
              <a:t>(T) = 1            (the optimal case)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A5D29-48D5-459C-BEF2-B7EC7384101F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投影片編號版面配置區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37964-DFBF-4E4E-9FAD-D4BB72F9FC17}" type="slidenum">
              <a:rPr lang="zh-TW" altLang="en-US" smtClean="0"/>
              <a:pPr>
                <a:defRPr/>
              </a:pPr>
              <a:t>44</a:t>
            </a:fld>
            <a:endParaRPr lang="zh-TW" altLang="en-US" dirty="0"/>
          </a:p>
        </p:txBody>
      </p:sp>
      <p:grpSp>
        <p:nvGrpSpPr>
          <p:cNvPr id="25602" name="群組 1"/>
          <p:cNvGrpSpPr>
            <a:grpSpLocks/>
          </p:cNvGrpSpPr>
          <p:nvPr/>
        </p:nvGrpSpPr>
        <p:grpSpPr bwMode="auto">
          <a:xfrm>
            <a:off x="928688" y="714375"/>
            <a:ext cx="7215187" cy="4857750"/>
            <a:chOff x="928662" y="714356"/>
            <a:chExt cx="7215238" cy="4857784"/>
          </a:xfrm>
        </p:grpSpPr>
        <p:sp>
          <p:nvSpPr>
            <p:cNvPr id="3" name="橢圓 2"/>
            <p:cNvSpPr/>
            <p:nvPr/>
          </p:nvSpPr>
          <p:spPr>
            <a:xfrm>
              <a:off x="4071934" y="714356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4" name="橢圓 3"/>
            <p:cNvSpPr/>
            <p:nvPr/>
          </p:nvSpPr>
          <p:spPr>
            <a:xfrm>
              <a:off x="928662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5" name="橢圓 4"/>
            <p:cNvSpPr/>
            <p:nvPr/>
          </p:nvSpPr>
          <p:spPr>
            <a:xfrm>
              <a:off x="1785918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2714612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3714744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4714876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5715008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2714612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3714744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4714876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5715008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6643702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7858148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6" name="橢圓 15"/>
            <p:cNvSpPr/>
            <p:nvPr/>
          </p:nvSpPr>
          <p:spPr>
            <a:xfrm>
              <a:off x="3571868" y="5286388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7" name="橢圓 16"/>
            <p:cNvSpPr/>
            <p:nvPr/>
          </p:nvSpPr>
          <p:spPr>
            <a:xfrm>
              <a:off x="4857752" y="5286388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</p:grpSp>
      <p:cxnSp>
        <p:nvCxnSpPr>
          <p:cNvPr id="19" name="直線接點 18"/>
          <p:cNvCxnSpPr>
            <a:stCxn id="4" idx="6"/>
            <a:endCxn id="5" idx="2"/>
          </p:cNvCxnSpPr>
          <p:nvPr/>
        </p:nvCxnSpPr>
        <p:spPr>
          <a:xfrm>
            <a:off x="1214438" y="3143250"/>
            <a:ext cx="571500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5" idx="6"/>
            <a:endCxn id="6" idx="2"/>
          </p:cNvCxnSpPr>
          <p:nvPr/>
        </p:nvCxnSpPr>
        <p:spPr>
          <a:xfrm flipV="1">
            <a:off x="2071688" y="2643188"/>
            <a:ext cx="642937" cy="5000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9" idx="6"/>
            <a:endCxn id="14" idx="1"/>
          </p:cNvCxnSpPr>
          <p:nvPr/>
        </p:nvCxnSpPr>
        <p:spPr>
          <a:xfrm>
            <a:off x="6000750" y="2643188"/>
            <a:ext cx="684213" cy="39846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>
            <a:stCxn id="14" idx="6"/>
            <a:endCxn id="15" idx="2"/>
          </p:cNvCxnSpPr>
          <p:nvPr/>
        </p:nvCxnSpPr>
        <p:spPr>
          <a:xfrm>
            <a:off x="6929438" y="3143250"/>
            <a:ext cx="928687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>
            <a:stCxn id="11" idx="6"/>
            <a:endCxn id="12" idx="2"/>
          </p:cNvCxnSpPr>
          <p:nvPr/>
        </p:nvCxnSpPr>
        <p:spPr>
          <a:xfrm>
            <a:off x="4000500" y="3643313"/>
            <a:ext cx="714375" cy="158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>
            <a:stCxn id="6" idx="5"/>
            <a:endCxn id="11" idx="1"/>
          </p:cNvCxnSpPr>
          <p:nvPr/>
        </p:nvCxnSpPr>
        <p:spPr>
          <a:xfrm rot="16200000" flipH="1">
            <a:off x="2959100" y="2744788"/>
            <a:ext cx="796925" cy="79692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>
            <a:stCxn id="9" idx="3"/>
            <a:endCxn id="12" idx="7"/>
          </p:cNvCxnSpPr>
          <p:nvPr/>
        </p:nvCxnSpPr>
        <p:spPr>
          <a:xfrm rot="5400000">
            <a:off x="4959350" y="2744788"/>
            <a:ext cx="796925" cy="79692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3" idx="4"/>
            <a:endCxn id="10" idx="0"/>
          </p:cNvCxnSpPr>
          <p:nvPr/>
        </p:nvCxnSpPr>
        <p:spPr>
          <a:xfrm rot="5400000">
            <a:off x="2286000" y="1571625"/>
            <a:ext cx="2500313" cy="135731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>
            <a:stCxn id="3" idx="4"/>
            <a:endCxn id="7" idx="0"/>
          </p:cNvCxnSpPr>
          <p:nvPr/>
        </p:nvCxnSpPr>
        <p:spPr>
          <a:xfrm rot="5400000">
            <a:off x="3286125" y="1571625"/>
            <a:ext cx="1500188" cy="3571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" idx="4"/>
            <a:endCxn id="8" idx="1"/>
          </p:cNvCxnSpPr>
          <p:nvPr/>
        </p:nvCxnSpPr>
        <p:spPr>
          <a:xfrm rot="16200000" flipH="1">
            <a:off x="3714750" y="1500188"/>
            <a:ext cx="1541463" cy="54133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>
            <a:stCxn id="3" idx="4"/>
            <a:endCxn id="13" idx="0"/>
          </p:cNvCxnSpPr>
          <p:nvPr/>
        </p:nvCxnSpPr>
        <p:spPr>
          <a:xfrm rot="16200000" flipH="1">
            <a:off x="3786187" y="1428751"/>
            <a:ext cx="2500313" cy="16430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文字方塊 51"/>
          <p:cNvSpPr txBox="1">
            <a:spLocks noChangeArrowheads="1"/>
          </p:cNvSpPr>
          <p:nvPr/>
        </p:nvSpPr>
        <p:spPr bwMode="auto">
          <a:xfrm>
            <a:off x="4786313" y="785813"/>
            <a:ext cx="311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B050"/>
                </a:solidFill>
                <a:latin typeface="Calibri" pitchFamily="34" charset="0"/>
              </a:rPr>
              <a:t>E3 :  l(e) = j/k  ,  r(e) = 0</a:t>
            </a:r>
            <a:endParaRPr kumimoji="0" lang="zh-TW" altLang="en-U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5615" name="文字方塊 53"/>
          <p:cNvSpPr txBox="1">
            <a:spLocks noChangeArrowheads="1"/>
          </p:cNvSpPr>
          <p:nvPr/>
        </p:nvSpPr>
        <p:spPr bwMode="auto">
          <a:xfrm>
            <a:off x="5572125" y="4714875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7030A0"/>
                </a:solidFill>
                <a:latin typeface="Calibri" pitchFamily="34" charset="0"/>
              </a:rPr>
              <a:t>E2 :  l(e) =1 -  j/k  ,  r(e) = 0</a:t>
            </a:r>
            <a:endParaRPr kumimoji="0" lang="zh-TW" altLang="en-US" sz="24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5616" name="文字方塊 55"/>
          <p:cNvSpPr txBox="1">
            <a:spLocks noChangeArrowheads="1"/>
          </p:cNvSpPr>
          <p:nvPr/>
        </p:nvSpPr>
        <p:spPr bwMode="auto">
          <a:xfrm>
            <a:off x="0" y="4286250"/>
            <a:ext cx="291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70C0"/>
                </a:solidFill>
                <a:latin typeface="Calibri" pitchFamily="34" charset="0"/>
              </a:rPr>
              <a:t>E1 :  l(e) = 0  ,  r(e) = 1</a:t>
            </a:r>
            <a:endParaRPr kumimoji="0" lang="zh-TW" altLang="en-US" sz="2400" b="1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 rot="10800000" flipV="1">
            <a:off x="428625" y="928688"/>
            <a:ext cx="3571875" cy="171450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8" name="文字方塊 57"/>
          <p:cNvSpPr txBox="1">
            <a:spLocks noChangeArrowheads="1"/>
          </p:cNvSpPr>
          <p:nvPr/>
        </p:nvSpPr>
        <p:spPr bwMode="auto">
          <a:xfrm>
            <a:off x="357188" y="6143625"/>
            <a:ext cx="7021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800" i="1" dirty="0">
                <a:latin typeface="Calibri" pitchFamily="34" charset="0"/>
              </a:rPr>
              <a:t>SAT:  X1 = false,  X2 = true, X3 = true,  X4 = false</a:t>
            </a:r>
            <a:endParaRPr kumimoji="0" lang="zh-TW" altLang="en-US" sz="2800" i="1">
              <a:latin typeface="Calibri" pitchFamily="34" charset="0"/>
            </a:endParaRPr>
          </a:p>
        </p:txBody>
      </p:sp>
      <p:cxnSp>
        <p:nvCxnSpPr>
          <p:cNvPr id="68" name="直線接點 67"/>
          <p:cNvCxnSpPr/>
          <p:nvPr/>
        </p:nvCxnSpPr>
        <p:spPr>
          <a:xfrm rot="5400000">
            <a:off x="3964782" y="3494881"/>
            <a:ext cx="1541462" cy="204152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 rot="16200000" flipH="1">
            <a:off x="3178969" y="3464719"/>
            <a:ext cx="2500312" cy="114300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文字方塊 70"/>
          <p:cNvSpPr txBox="1">
            <a:spLocks noChangeArrowheads="1"/>
          </p:cNvSpPr>
          <p:nvPr/>
        </p:nvSpPr>
        <p:spPr bwMode="auto">
          <a:xfrm>
            <a:off x="571500" y="428625"/>
            <a:ext cx="80724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>
                <a:latin typeface="Calibri" pitchFamily="34" charset="0"/>
              </a:rPr>
              <a:t>                                                       root</a:t>
            </a: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X1j           X2j        X3j              X4j</a:t>
            </a:r>
          </a:p>
          <a:p>
            <a:r>
              <a:rPr kumimoji="0" lang="en-US" altLang="zh-TW" sz="2400" b="1" dirty="0">
                <a:latin typeface="Calibri" pitchFamily="34" charset="0"/>
              </a:rPr>
              <a:t>tail j-1   head j                                                             tail j     headj+1</a:t>
            </a: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X1’j          X2’j      X3’j             X4’j</a:t>
            </a: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               C1j               C2j         (X1vX3’vX4’)^(X2vX4)</a:t>
            </a:r>
            <a:endParaRPr kumimoji="0" lang="zh-TW" alt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rad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(T) = 1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  <p:sp>
        <p:nvSpPr>
          <p:cNvPr id="26627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Root (head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to tail</a:t>
            </a:r>
            <a:r>
              <a:rPr lang="en-US" altLang="zh-TW" baseline="-25000" dirty="0" smtClean="0"/>
              <a:t>k-1</a:t>
            </a:r>
            <a:r>
              <a:rPr lang="en-US" altLang="zh-TW" dirty="0" smtClean="0"/>
              <a:t> :</a:t>
            </a:r>
          </a:p>
          <a:p>
            <a:pPr lvl="1"/>
            <a:r>
              <a:rPr lang="en-US" altLang="zh-TW" dirty="0" smtClean="0">
                <a:solidFill>
                  <a:srgbClr val="0070C0"/>
                </a:solidFill>
              </a:rPr>
              <a:t>E1 : l(e) + r(e) = 0 + 1 = 1</a:t>
            </a:r>
          </a:p>
          <a:p>
            <a:r>
              <a:rPr lang="en-US" altLang="zh-TW" dirty="0" smtClean="0"/>
              <a:t>Root to C</a:t>
            </a:r>
            <a:r>
              <a:rPr lang="en-US" altLang="zh-TW" baseline="-25000" dirty="0" smtClean="0"/>
              <a:t>ij</a:t>
            </a:r>
            <a:r>
              <a:rPr lang="en-US" altLang="zh-TW" dirty="0" smtClean="0"/>
              <a:t> :</a:t>
            </a:r>
          </a:p>
          <a:p>
            <a:pPr lvl="1"/>
            <a:r>
              <a:rPr lang="en-US" altLang="zh-TW" dirty="0" smtClean="0">
                <a:solidFill>
                  <a:srgbClr val="00B050"/>
                </a:solidFill>
              </a:rPr>
              <a:t>E2</a:t>
            </a:r>
            <a:r>
              <a:rPr lang="en-US" altLang="zh-TW" dirty="0" smtClean="0"/>
              <a:t> + </a:t>
            </a:r>
            <a:r>
              <a:rPr lang="en-US" altLang="zh-TW" dirty="0" smtClean="0">
                <a:solidFill>
                  <a:srgbClr val="7030A0"/>
                </a:solidFill>
              </a:rPr>
              <a:t>E3</a:t>
            </a:r>
            <a:r>
              <a:rPr lang="en-US" altLang="zh-TW" dirty="0" smtClean="0"/>
              <a:t>  =  </a:t>
            </a:r>
            <a:r>
              <a:rPr lang="en-US" altLang="zh-TW" dirty="0" smtClean="0">
                <a:solidFill>
                  <a:srgbClr val="00B050"/>
                </a:solidFill>
              </a:rPr>
              <a:t>j/k</a:t>
            </a:r>
            <a:r>
              <a:rPr lang="en-US" altLang="zh-TW" dirty="0" smtClean="0"/>
              <a:t>   +  </a:t>
            </a:r>
            <a:r>
              <a:rPr lang="en-US" altLang="zh-TW" dirty="0" smtClean="0">
                <a:solidFill>
                  <a:srgbClr val="7030A0"/>
                </a:solidFill>
              </a:rPr>
              <a:t>(1 – j/k)</a:t>
            </a:r>
            <a:r>
              <a:rPr lang="en-US" altLang="zh-TW" dirty="0" smtClean="0"/>
              <a:t> =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solidFill>
                  <a:schemeClr val="tx1"/>
                </a:solidFill>
              </a:rPr>
              <a:t>rad</a:t>
            </a:r>
            <a:r>
              <a:rPr lang="en-US" altLang="zh-TW" sz="2800" baseline="-25000" dirty="0" smtClean="0">
                <a:solidFill>
                  <a:schemeClr val="tx1"/>
                </a:solidFill>
              </a:rPr>
              <a:t>t</a:t>
            </a:r>
            <a:r>
              <a:rPr lang="en-US" altLang="zh-TW" sz="2800" dirty="0" smtClean="0">
                <a:solidFill>
                  <a:schemeClr val="tx1"/>
                </a:solidFill>
              </a:rPr>
              <a:t>(T’) ≠ 1,  we want to prove rad</a:t>
            </a:r>
            <a:r>
              <a:rPr lang="en-US" altLang="zh-TW" sz="2800" baseline="-25000" dirty="0" smtClean="0">
                <a:solidFill>
                  <a:schemeClr val="tx1"/>
                </a:solidFill>
              </a:rPr>
              <a:t>t</a:t>
            </a:r>
            <a:r>
              <a:rPr lang="en-US" altLang="zh-TW" sz="2800" dirty="0" smtClean="0">
                <a:solidFill>
                  <a:schemeClr val="tx1"/>
                </a:solidFill>
              </a:rPr>
              <a:t>(T’) ≥ 2-1/k</a:t>
            </a:r>
            <a:endParaRPr lang="zh-TW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A5D29-48D5-459C-BEF2-B7EC7384101F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571625" y="2143125"/>
            <a:ext cx="5643563" cy="40719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28675" name="群組 138"/>
          <p:cNvGrpSpPr>
            <a:grpSpLocks/>
          </p:cNvGrpSpPr>
          <p:nvPr/>
        </p:nvGrpSpPr>
        <p:grpSpPr bwMode="auto">
          <a:xfrm>
            <a:off x="928688" y="714375"/>
            <a:ext cx="7215187" cy="4857750"/>
            <a:chOff x="928662" y="714356"/>
            <a:chExt cx="7215238" cy="4857784"/>
          </a:xfrm>
        </p:grpSpPr>
        <p:sp>
          <p:nvSpPr>
            <p:cNvPr id="5" name="橢圓 4"/>
            <p:cNvSpPr/>
            <p:nvPr/>
          </p:nvSpPr>
          <p:spPr>
            <a:xfrm>
              <a:off x="4071934" y="714356"/>
              <a:ext cx="285752" cy="2857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928662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1785918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714612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3714744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4714876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5715008" y="2500307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2714612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6" name="橢圓 15"/>
            <p:cNvSpPr/>
            <p:nvPr/>
          </p:nvSpPr>
          <p:spPr>
            <a:xfrm>
              <a:off x="3714744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7" name="橢圓 16"/>
            <p:cNvSpPr/>
            <p:nvPr/>
          </p:nvSpPr>
          <p:spPr>
            <a:xfrm>
              <a:off x="4714876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8" name="橢圓 17"/>
            <p:cNvSpPr/>
            <p:nvPr/>
          </p:nvSpPr>
          <p:spPr>
            <a:xfrm>
              <a:off x="5715008" y="3500439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9" name="橢圓 18"/>
            <p:cNvSpPr/>
            <p:nvPr/>
          </p:nvSpPr>
          <p:spPr>
            <a:xfrm>
              <a:off x="6643702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0" name="橢圓 19"/>
            <p:cNvSpPr/>
            <p:nvPr/>
          </p:nvSpPr>
          <p:spPr>
            <a:xfrm>
              <a:off x="7858148" y="3000372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1" name="橢圓 20"/>
            <p:cNvSpPr/>
            <p:nvPr/>
          </p:nvSpPr>
          <p:spPr>
            <a:xfrm>
              <a:off x="3571868" y="5286388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2" name="橢圓 21"/>
            <p:cNvSpPr/>
            <p:nvPr/>
          </p:nvSpPr>
          <p:spPr>
            <a:xfrm>
              <a:off x="4857752" y="5286388"/>
              <a:ext cx="285752" cy="28575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</p:grpSp>
      <p:grpSp>
        <p:nvGrpSpPr>
          <p:cNvPr id="28676" name="群組 136"/>
          <p:cNvGrpSpPr>
            <a:grpSpLocks/>
          </p:cNvGrpSpPr>
          <p:nvPr/>
        </p:nvGrpSpPr>
        <p:grpSpPr bwMode="auto">
          <a:xfrm>
            <a:off x="1214438" y="2643188"/>
            <a:ext cx="6643687" cy="1001712"/>
            <a:chOff x="1214414" y="2643182"/>
            <a:chExt cx="6643734" cy="1001720"/>
          </a:xfrm>
        </p:grpSpPr>
        <p:cxnSp>
          <p:nvCxnSpPr>
            <p:cNvPr id="24" name="直線接點 23"/>
            <p:cNvCxnSpPr>
              <a:stCxn id="9" idx="6"/>
              <a:endCxn id="10" idx="2"/>
            </p:cNvCxnSpPr>
            <p:nvPr/>
          </p:nvCxnSpPr>
          <p:spPr>
            <a:xfrm>
              <a:off x="1214414" y="3143248"/>
              <a:ext cx="571504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0" idx="6"/>
              <a:endCxn id="15" idx="2"/>
            </p:cNvCxnSpPr>
            <p:nvPr/>
          </p:nvCxnSpPr>
          <p:spPr>
            <a:xfrm>
              <a:off x="2071670" y="3143248"/>
              <a:ext cx="642942" cy="50006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10" idx="6"/>
              <a:endCxn id="11" idx="2"/>
            </p:cNvCxnSpPr>
            <p:nvPr/>
          </p:nvCxnSpPr>
          <p:spPr>
            <a:xfrm flipV="1">
              <a:off x="2071670" y="2643182"/>
              <a:ext cx="642942" cy="50006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stCxn id="11" idx="6"/>
              <a:endCxn id="12" idx="2"/>
            </p:cNvCxnSpPr>
            <p:nvPr/>
          </p:nvCxnSpPr>
          <p:spPr>
            <a:xfrm>
              <a:off x="3000364" y="2643182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>
              <a:stCxn id="12" idx="6"/>
              <a:endCxn id="13" idx="2"/>
            </p:cNvCxnSpPr>
            <p:nvPr/>
          </p:nvCxnSpPr>
          <p:spPr>
            <a:xfrm>
              <a:off x="4000496" y="2643182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13" idx="6"/>
              <a:endCxn id="14" idx="2"/>
            </p:cNvCxnSpPr>
            <p:nvPr/>
          </p:nvCxnSpPr>
          <p:spPr>
            <a:xfrm>
              <a:off x="5000628" y="2643182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14" idx="6"/>
              <a:endCxn id="19" idx="1"/>
            </p:cNvCxnSpPr>
            <p:nvPr/>
          </p:nvCxnSpPr>
          <p:spPr>
            <a:xfrm>
              <a:off x="6000760" y="2643182"/>
              <a:ext cx="684218" cy="398465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19" idx="6"/>
              <a:endCxn id="20" idx="2"/>
            </p:cNvCxnSpPr>
            <p:nvPr/>
          </p:nvCxnSpPr>
          <p:spPr>
            <a:xfrm>
              <a:off x="6929454" y="3143248"/>
              <a:ext cx="928694" cy="15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15" idx="6"/>
              <a:endCxn id="16" idx="2"/>
            </p:cNvCxnSpPr>
            <p:nvPr/>
          </p:nvCxnSpPr>
          <p:spPr>
            <a:xfrm>
              <a:off x="3000364" y="3643315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16" idx="6"/>
              <a:endCxn id="17" idx="2"/>
            </p:cNvCxnSpPr>
            <p:nvPr/>
          </p:nvCxnSpPr>
          <p:spPr>
            <a:xfrm>
              <a:off x="4000496" y="3643315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>
              <a:stCxn id="17" idx="6"/>
              <a:endCxn id="18" idx="2"/>
            </p:cNvCxnSpPr>
            <p:nvPr/>
          </p:nvCxnSpPr>
          <p:spPr>
            <a:xfrm>
              <a:off x="5000628" y="3643315"/>
              <a:ext cx="714380" cy="158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>
              <a:stCxn id="11" idx="5"/>
              <a:endCxn id="16" idx="1"/>
            </p:cNvCxnSpPr>
            <p:nvPr/>
          </p:nvCxnSpPr>
          <p:spPr>
            <a:xfrm rot="16200000" flipH="1">
              <a:off x="2959088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stCxn id="12" idx="5"/>
              <a:endCxn id="17" idx="1"/>
            </p:cNvCxnSpPr>
            <p:nvPr/>
          </p:nvCxnSpPr>
          <p:spPr>
            <a:xfrm rot="16200000" flipH="1">
              <a:off x="3959220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>
              <a:stCxn id="13" idx="5"/>
              <a:endCxn id="18" idx="1"/>
            </p:cNvCxnSpPr>
            <p:nvPr/>
          </p:nvCxnSpPr>
          <p:spPr>
            <a:xfrm rot="16200000" flipH="1">
              <a:off x="4959352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>
              <a:stCxn id="12" idx="3"/>
              <a:endCxn id="15" idx="7"/>
            </p:cNvCxnSpPr>
            <p:nvPr/>
          </p:nvCxnSpPr>
          <p:spPr>
            <a:xfrm rot="5400000">
              <a:off x="2959088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>
              <a:stCxn id="13" idx="3"/>
              <a:endCxn id="16" idx="7"/>
            </p:cNvCxnSpPr>
            <p:nvPr/>
          </p:nvCxnSpPr>
          <p:spPr>
            <a:xfrm rot="5400000">
              <a:off x="3959220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>
              <a:stCxn id="14" idx="3"/>
              <a:endCxn id="17" idx="7"/>
            </p:cNvCxnSpPr>
            <p:nvPr/>
          </p:nvCxnSpPr>
          <p:spPr>
            <a:xfrm rot="5400000">
              <a:off x="4959352" y="2744783"/>
              <a:ext cx="796931" cy="7969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>
              <a:stCxn id="19" idx="3"/>
              <a:endCxn id="18" idx="6"/>
            </p:cNvCxnSpPr>
            <p:nvPr/>
          </p:nvCxnSpPr>
          <p:spPr>
            <a:xfrm rot="5400000">
              <a:off x="6143636" y="3101973"/>
              <a:ext cx="398466" cy="68421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7" name="群組 133"/>
          <p:cNvGrpSpPr>
            <a:grpSpLocks/>
          </p:cNvGrpSpPr>
          <p:nvPr/>
        </p:nvGrpSpPr>
        <p:grpSpPr bwMode="auto">
          <a:xfrm>
            <a:off x="2857500" y="1000125"/>
            <a:ext cx="3000375" cy="2500313"/>
            <a:chOff x="2857488" y="1000107"/>
            <a:chExt cx="3000396" cy="2500331"/>
          </a:xfrm>
        </p:grpSpPr>
        <p:cxnSp>
          <p:nvCxnSpPr>
            <p:cNvPr id="82" name="直線接點 81"/>
            <p:cNvCxnSpPr>
              <a:stCxn id="5" idx="4"/>
              <a:endCxn id="11" idx="0"/>
            </p:cNvCxnSpPr>
            <p:nvPr/>
          </p:nvCxnSpPr>
          <p:spPr>
            <a:xfrm rot="5400000">
              <a:off x="2786050" y="1071545"/>
              <a:ext cx="1500199" cy="135732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>
              <a:stCxn id="5" idx="4"/>
              <a:endCxn id="15" idx="0"/>
            </p:cNvCxnSpPr>
            <p:nvPr/>
          </p:nvCxnSpPr>
          <p:spPr>
            <a:xfrm rot="5400000">
              <a:off x="2285984" y="1571611"/>
              <a:ext cx="2500331" cy="135732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接點 88"/>
            <p:cNvCxnSpPr>
              <a:stCxn id="5" idx="4"/>
              <a:endCxn id="12" idx="0"/>
            </p:cNvCxnSpPr>
            <p:nvPr/>
          </p:nvCxnSpPr>
          <p:spPr>
            <a:xfrm rot="5400000">
              <a:off x="3286116" y="1571611"/>
              <a:ext cx="1500199" cy="35719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>
              <a:stCxn id="5" idx="4"/>
              <a:endCxn id="16" idx="0"/>
            </p:cNvCxnSpPr>
            <p:nvPr/>
          </p:nvCxnSpPr>
          <p:spPr>
            <a:xfrm rot="5400000">
              <a:off x="2786049" y="2071678"/>
              <a:ext cx="2500331" cy="35719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接點 95"/>
            <p:cNvCxnSpPr>
              <a:stCxn id="5" idx="4"/>
              <a:endCxn id="13" idx="1"/>
            </p:cNvCxnSpPr>
            <p:nvPr/>
          </p:nvCxnSpPr>
          <p:spPr>
            <a:xfrm rot="16200000" flipH="1">
              <a:off x="3714744" y="1500174"/>
              <a:ext cx="1541474" cy="5413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接點 98"/>
            <p:cNvCxnSpPr>
              <a:stCxn id="5" idx="4"/>
              <a:endCxn id="17" idx="0"/>
            </p:cNvCxnSpPr>
            <p:nvPr/>
          </p:nvCxnSpPr>
          <p:spPr>
            <a:xfrm rot="16200000" flipH="1">
              <a:off x="3286116" y="1928802"/>
              <a:ext cx="2500331" cy="64294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接點 101"/>
            <p:cNvCxnSpPr>
              <a:stCxn id="5" idx="4"/>
              <a:endCxn id="18" idx="0"/>
            </p:cNvCxnSpPr>
            <p:nvPr/>
          </p:nvCxnSpPr>
          <p:spPr>
            <a:xfrm rot="16200000" flipH="1">
              <a:off x="3786181" y="1428736"/>
              <a:ext cx="2500331" cy="164307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接點 105"/>
            <p:cNvCxnSpPr>
              <a:stCxn id="5" idx="4"/>
              <a:endCxn id="14" idx="0"/>
            </p:cNvCxnSpPr>
            <p:nvPr/>
          </p:nvCxnSpPr>
          <p:spPr>
            <a:xfrm rot="16200000" flipH="1">
              <a:off x="4286248" y="928670"/>
              <a:ext cx="1500199" cy="164307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78" name="群組 137"/>
          <p:cNvGrpSpPr>
            <a:grpSpLocks/>
          </p:cNvGrpSpPr>
          <p:nvPr/>
        </p:nvGrpSpPr>
        <p:grpSpPr bwMode="auto">
          <a:xfrm>
            <a:off x="2857500" y="2786063"/>
            <a:ext cx="3000375" cy="2500312"/>
            <a:chOff x="2857488" y="2786058"/>
            <a:chExt cx="3000396" cy="2500330"/>
          </a:xfrm>
        </p:grpSpPr>
        <p:cxnSp>
          <p:nvCxnSpPr>
            <p:cNvPr id="110" name="直線接點 109"/>
            <p:cNvCxnSpPr>
              <a:stCxn id="11" idx="4"/>
              <a:endCxn id="21" idx="0"/>
            </p:cNvCxnSpPr>
            <p:nvPr/>
          </p:nvCxnSpPr>
          <p:spPr>
            <a:xfrm rot="16200000" flipH="1">
              <a:off x="2035951" y="3607595"/>
              <a:ext cx="2500330" cy="85725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接點 112"/>
            <p:cNvCxnSpPr>
              <a:stCxn id="17" idx="3"/>
              <a:endCxn id="21" idx="0"/>
            </p:cNvCxnSpPr>
            <p:nvPr/>
          </p:nvCxnSpPr>
          <p:spPr>
            <a:xfrm rot="5400000">
              <a:off x="3464711" y="3994948"/>
              <a:ext cx="1541473" cy="1041407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接點 116"/>
            <p:cNvCxnSpPr>
              <a:stCxn id="18" idx="3"/>
              <a:endCxn id="21" idx="0"/>
            </p:cNvCxnSpPr>
            <p:nvPr/>
          </p:nvCxnSpPr>
          <p:spPr>
            <a:xfrm rot="5400000">
              <a:off x="3964778" y="3494881"/>
              <a:ext cx="1541473" cy="2041539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接點 120"/>
            <p:cNvCxnSpPr>
              <a:stCxn id="12" idx="4"/>
              <a:endCxn id="22" idx="0"/>
            </p:cNvCxnSpPr>
            <p:nvPr/>
          </p:nvCxnSpPr>
          <p:spPr>
            <a:xfrm rot="16200000" flipH="1">
              <a:off x="3178959" y="3464719"/>
              <a:ext cx="2500330" cy="114300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接點 123"/>
            <p:cNvCxnSpPr>
              <a:stCxn id="14" idx="4"/>
              <a:endCxn id="22" idx="0"/>
            </p:cNvCxnSpPr>
            <p:nvPr/>
          </p:nvCxnSpPr>
          <p:spPr>
            <a:xfrm rot="5400000">
              <a:off x="4179091" y="3607595"/>
              <a:ext cx="2500330" cy="857256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79" name="文字方塊 139"/>
          <p:cNvSpPr txBox="1">
            <a:spLocks noChangeArrowheads="1"/>
          </p:cNvSpPr>
          <p:nvPr/>
        </p:nvSpPr>
        <p:spPr bwMode="auto">
          <a:xfrm>
            <a:off x="4786313" y="785813"/>
            <a:ext cx="31162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B050"/>
                </a:solidFill>
                <a:latin typeface="Calibri" pitchFamily="34" charset="0"/>
              </a:rPr>
              <a:t>E3 :  l(e) = j/k  ,  r(e) = 0</a:t>
            </a:r>
            <a:endParaRPr kumimoji="0" lang="zh-TW" altLang="en-U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8680" name="文字方塊 140"/>
          <p:cNvSpPr txBox="1">
            <a:spLocks noChangeArrowheads="1"/>
          </p:cNvSpPr>
          <p:nvPr/>
        </p:nvSpPr>
        <p:spPr bwMode="auto">
          <a:xfrm>
            <a:off x="0" y="4286250"/>
            <a:ext cx="291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70C0"/>
                </a:solidFill>
                <a:latin typeface="Calibri" pitchFamily="34" charset="0"/>
              </a:rPr>
              <a:t>E1 :  l(e) = 0  ,  r(e) = 1</a:t>
            </a:r>
            <a:endParaRPr kumimoji="0" lang="zh-TW" altLang="en-US" sz="2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8681" name="文字方塊 141"/>
          <p:cNvSpPr txBox="1">
            <a:spLocks noChangeArrowheads="1"/>
          </p:cNvSpPr>
          <p:nvPr/>
        </p:nvSpPr>
        <p:spPr bwMode="auto">
          <a:xfrm>
            <a:off x="5572125" y="4714875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7030A0"/>
                </a:solidFill>
                <a:latin typeface="Calibri" pitchFamily="34" charset="0"/>
              </a:rPr>
              <a:t>E2 :  l(e) =1 -  j/k  ,  r(e) = 0</a:t>
            </a:r>
            <a:endParaRPr kumimoji="0" lang="zh-TW" altLang="en-US" sz="2400" b="1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145" name="直線單箭頭接點 144"/>
          <p:cNvCxnSpPr/>
          <p:nvPr/>
        </p:nvCxnSpPr>
        <p:spPr>
          <a:xfrm rot="10800000" flipV="1">
            <a:off x="428625" y="928688"/>
            <a:ext cx="3571875" cy="1714500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文字方塊 146"/>
          <p:cNvSpPr txBox="1">
            <a:spLocks noChangeArrowheads="1"/>
          </p:cNvSpPr>
          <p:nvPr/>
        </p:nvSpPr>
        <p:spPr bwMode="auto">
          <a:xfrm>
            <a:off x="571500" y="428625"/>
            <a:ext cx="80724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>
                <a:latin typeface="Calibri" pitchFamily="34" charset="0"/>
              </a:rPr>
              <a:t>                                                       root</a:t>
            </a: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X1j           X2j        X3j              X4j</a:t>
            </a:r>
          </a:p>
          <a:p>
            <a:r>
              <a:rPr kumimoji="0" lang="en-US" altLang="zh-TW" sz="2400" b="1" dirty="0">
                <a:latin typeface="Calibri" pitchFamily="34" charset="0"/>
              </a:rPr>
              <a:t>tail j-1   head j                                                             tail j     headj+1</a:t>
            </a: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X1’j          X2’j      X3’j             X4’j</a:t>
            </a: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endParaRPr kumimoji="0" lang="en-US" altLang="zh-TW" sz="2400" b="1" dirty="0">
              <a:latin typeface="Calibri" pitchFamily="34" charset="0"/>
            </a:endParaRPr>
          </a:p>
          <a:p>
            <a:r>
              <a:rPr kumimoji="0" lang="en-US" altLang="zh-TW" sz="2400" b="1" dirty="0">
                <a:latin typeface="Calibri" pitchFamily="34" charset="0"/>
              </a:rPr>
              <a:t>                                         C1j               C2j         (X1vX3’vX4’)^(X2vX4)</a:t>
            </a:r>
            <a:endParaRPr kumimoji="0" lang="zh-TW" altLang="en-US" sz="2400" b="1" dirty="0">
              <a:latin typeface="Calibri" pitchFamily="34" charset="0"/>
            </a:endParaRPr>
          </a:p>
        </p:txBody>
      </p:sp>
      <p:sp>
        <p:nvSpPr>
          <p:cNvPr id="58" name="投影片編號版面配置區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37964-DFBF-4E4E-9FAD-D4BB72F9FC17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If the SAT formula is not satisfied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sp>
        <p:nvSpPr>
          <p:cNvPr id="29699" name="內容版面配置區 4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8143932" cy="4572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Look at the path from head to tail</a:t>
            </a:r>
          </a:p>
          <a:p>
            <a:pPr lvl="1"/>
            <a:r>
              <a:rPr lang="en-US" altLang="zh-TW" dirty="0" smtClean="0"/>
              <a:t>For every level j = 1, .. , k-1, (V, E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∩</a:t>
            </a:r>
            <a:r>
              <a:rPr lang="en-US" altLang="zh-TW" dirty="0" smtClean="0">
                <a:solidFill>
                  <a:srgbClr val="0070C0"/>
                </a:solidFill>
              </a:rPr>
              <a:t>E</a:t>
            </a:r>
            <a:r>
              <a:rPr lang="en-US" altLang="zh-TW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dirty="0" smtClean="0"/>
              <a:t>) does not contain a path from head</a:t>
            </a:r>
            <a:r>
              <a:rPr lang="en-US" altLang="zh-TW" baseline="-25000" dirty="0" smtClean="0"/>
              <a:t>j  </a:t>
            </a:r>
            <a:r>
              <a:rPr lang="en-US" altLang="zh-TW" dirty="0" smtClean="0"/>
              <a:t>to tail</a:t>
            </a:r>
            <a:r>
              <a:rPr lang="en-US" altLang="zh-TW" baseline="-25000" dirty="0" smtClean="0"/>
              <a:t>j</a:t>
            </a:r>
            <a:r>
              <a:rPr lang="en-US" altLang="zh-TW" dirty="0" smtClean="0"/>
              <a:t>. </a:t>
            </a:r>
            <a:r>
              <a:rPr lang="en-US" altLang="zh-TW" dirty="0" smtClean="0">
                <a:solidFill>
                  <a:srgbClr val="FF0000"/>
                </a:solidFill>
              </a:rPr>
              <a:t>-----------case  I 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There is some level j, 1 ≤ j ≤ k-1 , (V, E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∩</a:t>
            </a:r>
            <a:r>
              <a:rPr lang="en-US" altLang="zh-TW" dirty="0" smtClean="0">
                <a:solidFill>
                  <a:srgbClr val="0070C0"/>
                </a:solidFill>
              </a:rPr>
              <a:t>E</a:t>
            </a:r>
            <a:r>
              <a:rPr lang="en-US" altLang="zh-TW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dirty="0" smtClean="0"/>
              <a:t>) does not contain a path from head</a:t>
            </a:r>
            <a:r>
              <a:rPr lang="en-US" altLang="zh-TW" baseline="-25000" dirty="0" smtClean="0"/>
              <a:t>j</a:t>
            </a:r>
            <a:r>
              <a:rPr lang="en-US" altLang="zh-TW" dirty="0" smtClean="0"/>
              <a:t> to tail</a:t>
            </a:r>
            <a:r>
              <a:rPr lang="en-US" altLang="zh-TW" baseline="-25000" dirty="0" smtClean="0"/>
              <a:t>j</a:t>
            </a:r>
            <a:r>
              <a:rPr lang="en-US" altLang="zh-TW" dirty="0" smtClean="0"/>
              <a:t>. </a:t>
            </a:r>
            <a:r>
              <a:rPr lang="en-US" altLang="zh-TW" dirty="0" smtClean="0">
                <a:solidFill>
                  <a:srgbClr val="FF0000"/>
                </a:solidFill>
              </a:rPr>
              <a:t>------case  II</a:t>
            </a:r>
          </a:p>
          <a:p>
            <a:pPr lvl="1"/>
            <a:endParaRPr lang="en-US" altLang="zh-TW" dirty="0" smtClean="0"/>
          </a:p>
          <a:p>
            <a:r>
              <a:rPr lang="en-US" altLang="zh-TW" sz="3600" b="1" dirty="0" smtClean="0"/>
              <a:t>Look at the path from root to C</a:t>
            </a:r>
            <a:r>
              <a:rPr lang="en-US" altLang="zh-TW" sz="3600" b="1" baseline="-25000" dirty="0" smtClean="0"/>
              <a:t>ij</a:t>
            </a:r>
            <a:r>
              <a:rPr lang="en-US" altLang="zh-TW" sz="3600" b="1" dirty="0" smtClean="0"/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----case III</a:t>
            </a:r>
          </a:p>
          <a:p>
            <a:pPr lvl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But before the proof..</a:t>
            </a:r>
            <a:endParaRPr lang="zh-TW" altLang="en-US" dirty="0"/>
          </a:p>
        </p:txBody>
      </p:sp>
      <p:sp>
        <p:nvSpPr>
          <p:cNvPr id="3072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Claim: 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for every q = 1,2,…..,j, (V, E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T</a:t>
            </a:r>
            <a:r>
              <a:rPr lang="en-US" altLang="zh-TW" dirty="0" smtClean="0">
                <a:solidFill>
                  <a:schemeClr val="tx1"/>
                </a:solidFill>
              </a:rPr>
              <a:t>∩</a:t>
            </a:r>
            <a:r>
              <a:rPr lang="en-US" altLang="zh-TW" dirty="0" smtClean="0">
                <a:solidFill>
                  <a:srgbClr val="0070C0"/>
                </a:solidFill>
              </a:rPr>
              <a:t>E</a:t>
            </a:r>
            <a:r>
              <a:rPr lang="en-US" altLang="zh-TW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</a:rPr>
              <a:t>) does not contain a path from head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q</a:t>
            </a:r>
            <a:r>
              <a:rPr lang="en-US" altLang="zh-TW" dirty="0" smtClean="0">
                <a:solidFill>
                  <a:schemeClr val="tx1"/>
                </a:solidFill>
              </a:rPr>
              <a:t> to tail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q </a:t>
            </a:r>
            <a:r>
              <a:rPr lang="en-US" altLang="zh-TW" dirty="0" smtClean="0">
                <a:solidFill>
                  <a:schemeClr val="tx1"/>
                </a:solidFill>
              </a:rPr>
              <a:t>, then l(P</a:t>
            </a:r>
            <a:r>
              <a:rPr lang="en-US" altLang="zh-TW" baseline="30000" dirty="0" smtClean="0">
                <a:solidFill>
                  <a:schemeClr val="tx1"/>
                </a:solidFill>
              </a:rPr>
              <a:t>t</a:t>
            </a:r>
            <a:r>
              <a:rPr lang="en-US" altLang="zh-TW" baseline="-25000" dirty="0" smtClean="0">
                <a:solidFill>
                  <a:schemeClr val="tx1"/>
                </a:solidFill>
              </a:rPr>
              <a:t>root,tail</a:t>
            </a:r>
            <a:r>
              <a:rPr lang="en-US" altLang="zh-TW" baseline="-40000" dirty="0" smtClean="0">
                <a:solidFill>
                  <a:schemeClr val="tx1"/>
                </a:solidFill>
              </a:rPr>
              <a:t>j</a:t>
            </a:r>
            <a:r>
              <a:rPr lang="en-US" altLang="zh-TW" dirty="0" smtClean="0">
                <a:solidFill>
                  <a:schemeClr val="tx1"/>
                </a:solidFill>
              </a:rPr>
              <a:t>) ≥ j/k.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A5D29-48D5-459C-BEF2-B7EC7384101F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7171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G = (V, E): undirected multi-graph</a:t>
            </a:r>
          </a:p>
          <a:p>
            <a:pPr lvl="1"/>
            <a:r>
              <a:rPr lang="en-US" altLang="zh-TW" dirty="0" smtClean="0"/>
              <a:t>for each e </a:t>
            </a:r>
            <a:r>
              <a:rPr lang="az-Cyrl-AZ" altLang="zh-TW" smtClean="0"/>
              <a:t>Є</a:t>
            </a:r>
            <a:r>
              <a:rPr lang="en-US" altLang="zh-TW" dirty="0" smtClean="0"/>
              <a:t> E </a:t>
            </a:r>
          </a:p>
          <a:p>
            <a:pPr lvl="2"/>
            <a:r>
              <a:rPr lang="en-US" altLang="zh-TW" i="1" dirty="0" smtClean="0"/>
              <a:t>l</a:t>
            </a:r>
            <a:r>
              <a:rPr lang="en-US" altLang="zh-TW" dirty="0" smtClean="0"/>
              <a:t>(e) ≧ 0: length</a:t>
            </a:r>
          </a:p>
          <a:p>
            <a:pPr lvl="2"/>
            <a:r>
              <a:rPr lang="en-US" altLang="zh-TW" i="1" dirty="0" smtClean="0"/>
              <a:t>c</a:t>
            </a:r>
            <a:r>
              <a:rPr lang="en-US" altLang="zh-TW" dirty="0" smtClean="0"/>
              <a:t>(e)</a:t>
            </a:r>
            <a:r>
              <a:rPr lang="zh-TW" altLang="en-US" smtClean="0"/>
              <a:t>＞</a:t>
            </a:r>
            <a:r>
              <a:rPr lang="en-US" altLang="zh-TW" dirty="0" smtClean="0"/>
              <a:t> 0: capacity</a:t>
            </a:r>
          </a:p>
          <a:p>
            <a:pPr lvl="2"/>
            <a:r>
              <a:rPr lang="en-US" altLang="zh-TW" i="1" dirty="0" smtClean="0"/>
              <a:t>r</a:t>
            </a:r>
            <a:r>
              <a:rPr lang="en-US" altLang="zh-TW" dirty="0" smtClean="0"/>
              <a:t>(e)</a:t>
            </a:r>
            <a:r>
              <a:rPr lang="zh-TW" altLang="en-US" smtClean="0"/>
              <a:t>＝ </a:t>
            </a:r>
            <a:r>
              <a:rPr lang="en-US" altLang="zh-TW" dirty="0" smtClean="0"/>
              <a:t>1/</a:t>
            </a:r>
            <a:r>
              <a:rPr lang="en-US" altLang="zh-TW" i="1" dirty="0" smtClean="0"/>
              <a:t>c</a:t>
            </a:r>
            <a:r>
              <a:rPr lang="en-US" altLang="zh-TW" dirty="0" smtClean="0"/>
              <a:t>(e): reciprocal capacity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Proved by induction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  <p:sp>
        <p:nvSpPr>
          <p:cNvPr id="31747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For j = 1, the claim is trivial since P</a:t>
            </a:r>
            <a:r>
              <a:rPr lang="en-US" altLang="zh-TW" baseline="30000" dirty="0" smtClean="0"/>
              <a:t>t</a:t>
            </a:r>
            <a:r>
              <a:rPr lang="en-US" altLang="zh-TW" baseline="-25000" dirty="0" smtClean="0"/>
              <a:t>root,tail</a:t>
            </a:r>
            <a:r>
              <a:rPr lang="en-US" altLang="zh-TW" baseline="-40000" dirty="0" smtClean="0"/>
              <a:t>j</a:t>
            </a:r>
            <a:r>
              <a:rPr lang="en-US" altLang="zh-TW" dirty="0" smtClean="0"/>
              <a:t> must have an edge from </a:t>
            </a:r>
            <a:r>
              <a:rPr lang="en-US" altLang="zh-TW" dirty="0" smtClean="0">
                <a:solidFill>
                  <a:srgbClr val="7030A0"/>
                </a:solidFill>
              </a:rPr>
              <a:t>E2</a:t>
            </a:r>
            <a:r>
              <a:rPr lang="en-US" altLang="zh-TW" dirty="0" smtClean="0"/>
              <a:t>∪</a:t>
            </a:r>
            <a:r>
              <a:rPr lang="en-US" altLang="zh-TW" dirty="0" smtClean="0">
                <a:solidFill>
                  <a:srgbClr val="00B050"/>
                </a:solidFill>
              </a:rPr>
              <a:t>E3</a:t>
            </a:r>
          </a:p>
          <a:p>
            <a:r>
              <a:rPr lang="en-US" altLang="zh-TW" dirty="0" smtClean="0"/>
              <a:t>Assume that the claim holds for all previous level, we prove it for j.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Proved by induction</a:t>
            </a:r>
            <a:endParaRPr lang="zh-TW" altLang="en-US" smtClean="0"/>
          </a:p>
        </p:txBody>
      </p:sp>
      <p:sp>
        <p:nvSpPr>
          <p:cNvPr id="44" name="投影片編號版面配置區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  <p:sp>
        <p:nvSpPr>
          <p:cNvPr id="12291" name="內容版面配置區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By assumption, (V, E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∩</a:t>
            </a:r>
            <a:r>
              <a:rPr lang="en-US" altLang="zh-TW" dirty="0" smtClean="0">
                <a:solidFill>
                  <a:srgbClr val="0070C0"/>
                </a:solidFill>
              </a:rPr>
              <a:t>E</a:t>
            </a:r>
            <a:r>
              <a:rPr lang="en-US" altLang="zh-TW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dirty="0" smtClean="0"/>
              <a:t>) does not contain a tail</a:t>
            </a:r>
            <a:r>
              <a:rPr lang="en-US" altLang="zh-TW" baseline="-25000" dirty="0" smtClean="0"/>
              <a:t>j</a:t>
            </a:r>
            <a:r>
              <a:rPr lang="en-US" altLang="zh-TW" dirty="0" smtClean="0"/>
              <a:t> – head</a:t>
            </a:r>
            <a:r>
              <a:rPr lang="en-US" altLang="zh-TW" baseline="-25000" dirty="0" smtClean="0"/>
              <a:t>j</a:t>
            </a:r>
            <a:r>
              <a:rPr lang="en-US" altLang="zh-TW" dirty="0" smtClean="0"/>
              <a:t> path.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Has an edge from </a:t>
            </a:r>
            <a:r>
              <a:rPr lang="en-US" altLang="zh-TW" dirty="0" smtClean="0">
                <a:solidFill>
                  <a:srgbClr val="00B050"/>
                </a:solidFill>
              </a:rPr>
              <a:t>E</a:t>
            </a:r>
            <a:r>
              <a:rPr lang="en-US" altLang="zh-TW" baseline="-25000" dirty="0" smtClean="0">
                <a:solidFill>
                  <a:srgbClr val="00B050"/>
                </a:solidFill>
              </a:rPr>
              <a:t>3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dirty="0" smtClean="0"/>
              <a:t>	 l(P</a:t>
            </a:r>
            <a:r>
              <a:rPr lang="en-US" altLang="zh-TW" baseline="30000" dirty="0" smtClean="0"/>
              <a:t>t</a:t>
            </a:r>
            <a:r>
              <a:rPr lang="en-US" altLang="zh-TW" baseline="-25000" dirty="0" smtClean="0"/>
              <a:t>root,tail</a:t>
            </a:r>
            <a:r>
              <a:rPr lang="en-US" altLang="zh-TW" baseline="-40000" dirty="0" smtClean="0"/>
              <a:t>j</a:t>
            </a:r>
            <a:r>
              <a:rPr lang="en-US" altLang="zh-TW" dirty="0" smtClean="0"/>
              <a:t>) ≥ j/k 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endParaRPr lang="en-US" altLang="zh-TW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Has two edges from </a:t>
            </a:r>
            <a:r>
              <a:rPr lang="en-US" altLang="zh-TW" dirty="0" smtClean="0">
                <a:solidFill>
                  <a:srgbClr val="7030A0"/>
                </a:solidFill>
              </a:rPr>
              <a:t>E</a:t>
            </a:r>
            <a:r>
              <a:rPr lang="en-US" altLang="zh-TW" baseline="-25000" dirty="0" smtClean="0">
                <a:solidFill>
                  <a:srgbClr val="7030A0"/>
                </a:solidFill>
              </a:rPr>
              <a:t>2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dirty="0" smtClean="0"/>
              <a:t>	 l(P</a:t>
            </a:r>
            <a:r>
              <a:rPr lang="en-US" altLang="zh-TW" baseline="30000" dirty="0" smtClean="0"/>
              <a:t>t</a:t>
            </a:r>
            <a:r>
              <a:rPr lang="en-US" altLang="zh-TW" baseline="-25000" dirty="0" smtClean="0"/>
              <a:t>tail</a:t>
            </a:r>
            <a:r>
              <a:rPr lang="en-US" altLang="zh-TW" baseline="-40000" dirty="0" smtClean="0"/>
              <a:t>j-1</a:t>
            </a:r>
            <a:r>
              <a:rPr lang="en-US" altLang="zh-TW" baseline="-25000" dirty="0" smtClean="0"/>
              <a:t>,tail</a:t>
            </a:r>
            <a:r>
              <a:rPr lang="en-US" altLang="zh-TW" baseline="-40000" dirty="0" smtClean="0"/>
              <a:t>j</a:t>
            </a:r>
            <a:r>
              <a:rPr lang="en-US" altLang="zh-TW" dirty="0" smtClean="0"/>
              <a:t>) ≥ 2/k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dirty="0" smtClean="0"/>
              <a:t>	and add l(P</a:t>
            </a:r>
            <a:r>
              <a:rPr lang="en-US" altLang="zh-TW" baseline="30000" dirty="0" smtClean="0"/>
              <a:t>t</a:t>
            </a:r>
            <a:r>
              <a:rPr lang="en-US" altLang="zh-TW" baseline="-25000" dirty="0" smtClean="0"/>
              <a:t>root,tail</a:t>
            </a:r>
            <a:r>
              <a:rPr lang="en-US" altLang="zh-TW" baseline="-40000" dirty="0" smtClean="0"/>
              <a:t>j</a:t>
            </a:r>
            <a:r>
              <a:rPr lang="en-US" altLang="zh-TW" dirty="0" smtClean="0"/>
              <a:t>) </a:t>
            </a:r>
          </a:p>
          <a:p>
            <a:pPr lvl="1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altLang="zh-TW" dirty="0" smtClean="0"/>
              <a:t>	2/k + (j-1)/k = (j+1)/k &gt; j/k</a:t>
            </a:r>
            <a:endParaRPr lang="zh-TW" altLang="en-US" dirty="0" smtClean="0"/>
          </a:p>
        </p:txBody>
      </p:sp>
      <p:grpSp>
        <p:nvGrpSpPr>
          <p:cNvPr id="32772" name="群組 58"/>
          <p:cNvGrpSpPr>
            <a:grpSpLocks/>
          </p:cNvGrpSpPr>
          <p:nvPr/>
        </p:nvGrpSpPr>
        <p:grpSpPr bwMode="auto">
          <a:xfrm>
            <a:off x="4929188" y="4143375"/>
            <a:ext cx="3643312" cy="2406650"/>
            <a:chOff x="4929190" y="4143380"/>
            <a:chExt cx="3643339" cy="2405963"/>
          </a:xfrm>
        </p:grpSpPr>
        <p:cxnSp>
          <p:nvCxnSpPr>
            <p:cNvPr id="28" name="直線接點 27"/>
            <p:cNvCxnSpPr>
              <a:stCxn id="35" idx="4"/>
              <a:endCxn id="45" idx="0"/>
            </p:cNvCxnSpPr>
            <p:nvPr/>
          </p:nvCxnSpPr>
          <p:spPr bwMode="auto">
            <a:xfrm rot="16200000" flipH="1">
              <a:off x="6199381" y="5519271"/>
              <a:ext cx="1237897" cy="53975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37" idx="4"/>
              <a:endCxn id="45" idx="0"/>
            </p:cNvCxnSpPr>
            <p:nvPr/>
          </p:nvCxnSpPr>
          <p:spPr bwMode="auto">
            <a:xfrm rot="5400000">
              <a:off x="6671665" y="5586741"/>
              <a:ext cx="1237897" cy="404815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橢圓 30"/>
            <p:cNvSpPr/>
            <p:nvPr/>
          </p:nvSpPr>
          <p:spPr bwMode="auto">
            <a:xfrm>
              <a:off x="6650053" y="4143380"/>
              <a:ext cx="134938" cy="14124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32" name="橢圓 31"/>
            <p:cNvSpPr/>
            <p:nvPr/>
          </p:nvSpPr>
          <p:spPr bwMode="auto">
            <a:xfrm>
              <a:off x="5165729" y="5274945"/>
              <a:ext cx="134939" cy="14283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33" name="橢圓 32"/>
            <p:cNvSpPr/>
            <p:nvPr/>
          </p:nvSpPr>
          <p:spPr bwMode="auto">
            <a:xfrm>
              <a:off x="5570545" y="5274945"/>
              <a:ext cx="134938" cy="14283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34" name="橢圓 33"/>
            <p:cNvSpPr/>
            <p:nvPr/>
          </p:nvSpPr>
          <p:spPr bwMode="auto">
            <a:xfrm>
              <a:off x="6008698" y="5027366"/>
              <a:ext cx="134938" cy="14283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35" name="橢圓 34"/>
            <p:cNvSpPr/>
            <p:nvPr/>
          </p:nvSpPr>
          <p:spPr bwMode="auto">
            <a:xfrm>
              <a:off x="6481777" y="5027366"/>
              <a:ext cx="133351" cy="14283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37" name="橢圓 36"/>
            <p:cNvSpPr/>
            <p:nvPr/>
          </p:nvSpPr>
          <p:spPr bwMode="auto">
            <a:xfrm>
              <a:off x="7426346" y="5027366"/>
              <a:ext cx="133351" cy="14283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40" name="橢圓 39"/>
            <p:cNvSpPr/>
            <p:nvPr/>
          </p:nvSpPr>
          <p:spPr bwMode="auto">
            <a:xfrm>
              <a:off x="6953267" y="5522524"/>
              <a:ext cx="134939" cy="14283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42" name="橢圓 41"/>
            <p:cNvSpPr/>
            <p:nvPr/>
          </p:nvSpPr>
          <p:spPr bwMode="auto">
            <a:xfrm>
              <a:off x="7864499" y="5274945"/>
              <a:ext cx="134939" cy="14283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43" name="橢圓 42"/>
            <p:cNvSpPr/>
            <p:nvPr/>
          </p:nvSpPr>
          <p:spPr bwMode="auto">
            <a:xfrm>
              <a:off x="8437591" y="5274945"/>
              <a:ext cx="134938" cy="14283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45" name="橢圓 44"/>
            <p:cNvSpPr/>
            <p:nvPr/>
          </p:nvSpPr>
          <p:spPr bwMode="auto">
            <a:xfrm>
              <a:off x="7021531" y="6408096"/>
              <a:ext cx="134938" cy="14124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cxnSp>
          <p:nvCxnSpPr>
            <p:cNvPr id="46" name="直線接點 45"/>
            <p:cNvCxnSpPr>
              <a:stCxn id="32" idx="6"/>
              <a:endCxn id="33" idx="2"/>
            </p:cNvCxnSpPr>
            <p:nvPr/>
          </p:nvCxnSpPr>
          <p:spPr bwMode="auto">
            <a:xfrm>
              <a:off x="5300668" y="5346362"/>
              <a:ext cx="269877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33" idx="6"/>
              <a:endCxn id="34" idx="2"/>
            </p:cNvCxnSpPr>
            <p:nvPr/>
          </p:nvCxnSpPr>
          <p:spPr bwMode="auto">
            <a:xfrm flipV="1">
              <a:off x="5705483" y="5098782"/>
              <a:ext cx="303215" cy="247579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34" idx="6"/>
              <a:endCxn id="35" idx="2"/>
            </p:cNvCxnSpPr>
            <p:nvPr/>
          </p:nvCxnSpPr>
          <p:spPr bwMode="auto">
            <a:xfrm>
              <a:off x="6143636" y="5098782"/>
              <a:ext cx="336552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37" idx="6"/>
              <a:endCxn id="42" idx="1"/>
            </p:cNvCxnSpPr>
            <p:nvPr/>
          </p:nvCxnSpPr>
          <p:spPr bwMode="auto">
            <a:xfrm>
              <a:off x="7559696" y="5098782"/>
              <a:ext cx="323852" cy="196794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42" idx="6"/>
              <a:endCxn id="43" idx="2"/>
            </p:cNvCxnSpPr>
            <p:nvPr/>
          </p:nvCxnSpPr>
          <p:spPr bwMode="auto">
            <a:xfrm>
              <a:off x="7999438" y="5346362"/>
              <a:ext cx="438153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37" idx="3"/>
              <a:endCxn id="40" idx="7"/>
            </p:cNvCxnSpPr>
            <p:nvPr/>
          </p:nvCxnSpPr>
          <p:spPr bwMode="auto">
            <a:xfrm rot="5400000">
              <a:off x="7060482" y="5158241"/>
              <a:ext cx="393588" cy="37624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rot="10800000" flipV="1">
              <a:off x="4929190" y="4249713"/>
              <a:ext cx="1685937" cy="849070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73" name="群組 57"/>
          <p:cNvGrpSpPr>
            <a:grpSpLocks/>
          </p:cNvGrpSpPr>
          <p:nvPr/>
        </p:nvGrpSpPr>
        <p:grpSpPr bwMode="auto">
          <a:xfrm>
            <a:off x="4957763" y="2286000"/>
            <a:ext cx="3543300" cy="1460500"/>
            <a:chOff x="4956973" y="2285992"/>
            <a:chExt cx="3544092" cy="1459871"/>
          </a:xfrm>
        </p:grpSpPr>
        <p:cxnSp>
          <p:nvCxnSpPr>
            <p:cNvPr id="4" name="直線接點 3"/>
            <p:cNvCxnSpPr>
              <a:stCxn id="6" idx="4"/>
              <a:endCxn id="15" idx="0"/>
            </p:cNvCxnSpPr>
            <p:nvPr/>
          </p:nvCxnSpPr>
          <p:spPr bwMode="auto">
            <a:xfrm rot="16200000" flipH="1">
              <a:off x="6192712" y="2863493"/>
              <a:ext cx="1186939" cy="30486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橢圓 5"/>
            <p:cNvSpPr/>
            <p:nvPr/>
          </p:nvSpPr>
          <p:spPr bwMode="auto">
            <a:xfrm>
              <a:off x="6565469" y="2285992"/>
              <a:ext cx="136556" cy="13646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7" name="橢圓 6"/>
            <p:cNvSpPr/>
            <p:nvPr/>
          </p:nvSpPr>
          <p:spPr bwMode="auto">
            <a:xfrm>
              <a:off x="5071299" y="3372962"/>
              <a:ext cx="136556" cy="1348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8" name="橢圓 7"/>
            <p:cNvSpPr/>
            <p:nvPr/>
          </p:nvSpPr>
          <p:spPr bwMode="auto">
            <a:xfrm>
              <a:off x="5479377" y="3372962"/>
              <a:ext cx="136556" cy="1348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9" name="橢圓 8"/>
            <p:cNvSpPr/>
            <p:nvPr/>
          </p:nvSpPr>
          <p:spPr bwMode="auto">
            <a:xfrm>
              <a:off x="5920800" y="3134939"/>
              <a:ext cx="136556" cy="1348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0" name="橢圓 9"/>
            <p:cNvSpPr/>
            <p:nvPr/>
          </p:nvSpPr>
          <p:spPr bwMode="auto">
            <a:xfrm>
              <a:off x="6395569" y="3134939"/>
              <a:ext cx="136556" cy="1348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2" name="橢圓 11"/>
            <p:cNvSpPr/>
            <p:nvPr/>
          </p:nvSpPr>
          <p:spPr bwMode="auto">
            <a:xfrm>
              <a:off x="7346694" y="3134939"/>
              <a:ext cx="136556" cy="1348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5" name="橢圓 14"/>
            <p:cNvSpPr/>
            <p:nvPr/>
          </p:nvSpPr>
          <p:spPr bwMode="auto">
            <a:xfrm>
              <a:off x="6871926" y="3609397"/>
              <a:ext cx="134967" cy="13646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7" name="橢圓 16"/>
            <p:cNvSpPr/>
            <p:nvPr/>
          </p:nvSpPr>
          <p:spPr bwMode="auto">
            <a:xfrm>
              <a:off x="7788118" y="3372962"/>
              <a:ext cx="136556" cy="1348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8" name="橢圓 17"/>
            <p:cNvSpPr/>
            <p:nvPr/>
          </p:nvSpPr>
          <p:spPr bwMode="auto">
            <a:xfrm>
              <a:off x="8364509" y="3372962"/>
              <a:ext cx="136556" cy="1348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cxnSp>
          <p:nvCxnSpPr>
            <p:cNvPr id="21" name="直線接點 20"/>
            <p:cNvCxnSpPr>
              <a:stCxn id="7" idx="6"/>
              <a:endCxn id="8" idx="2"/>
            </p:cNvCxnSpPr>
            <p:nvPr/>
          </p:nvCxnSpPr>
          <p:spPr bwMode="auto">
            <a:xfrm>
              <a:off x="5207854" y="3439608"/>
              <a:ext cx="271523" cy="158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8" idx="6"/>
              <a:endCxn id="9" idx="2"/>
            </p:cNvCxnSpPr>
            <p:nvPr/>
          </p:nvCxnSpPr>
          <p:spPr bwMode="auto">
            <a:xfrm flipV="1">
              <a:off x="5615932" y="3203172"/>
              <a:ext cx="304868" cy="23643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9" idx="6"/>
              <a:endCxn id="10" idx="2"/>
            </p:cNvCxnSpPr>
            <p:nvPr/>
          </p:nvCxnSpPr>
          <p:spPr bwMode="auto">
            <a:xfrm>
              <a:off x="6057356" y="3203172"/>
              <a:ext cx="338214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12" idx="6"/>
              <a:endCxn id="17" idx="1"/>
            </p:cNvCxnSpPr>
            <p:nvPr/>
          </p:nvCxnSpPr>
          <p:spPr bwMode="auto">
            <a:xfrm>
              <a:off x="7483250" y="3203172"/>
              <a:ext cx="323922" cy="188832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17" idx="6"/>
              <a:endCxn id="18" idx="2"/>
            </p:cNvCxnSpPr>
            <p:nvPr/>
          </p:nvCxnSpPr>
          <p:spPr bwMode="auto">
            <a:xfrm>
              <a:off x="7924673" y="3439608"/>
              <a:ext cx="439836" cy="1586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2" idx="3"/>
              <a:endCxn id="15" idx="7"/>
            </p:cNvCxnSpPr>
            <p:nvPr/>
          </p:nvCxnSpPr>
          <p:spPr bwMode="auto">
            <a:xfrm rot="5400000">
              <a:off x="6987169" y="3251446"/>
              <a:ext cx="379250" cy="377909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單箭頭接點 55"/>
            <p:cNvCxnSpPr>
              <a:stCxn id="6" idx="2"/>
            </p:cNvCxnSpPr>
            <p:nvPr/>
          </p:nvCxnSpPr>
          <p:spPr>
            <a:xfrm rot="10800000" flipV="1">
              <a:off x="4956973" y="2354226"/>
              <a:ext cx="1608496" cy="852120"/>
            </a:xfrm>
            <a:prstGeom prst="straightConnector1">
              <a:avLst/>
            </a:prstGeom>
            <a:ln w="76200">
              <a:solidFill>
                <a:srgbClr val="0070C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4" name="文字方塊 139"/>
          <p:cNvSpPr txBox="1">
            <a:spLocks noChangeArrowheads="1"/>
          </p:cNvSpPr>
          <p:nvPr/>
        </p:nvSpPr>
        <p:spPr bwMode="auto">
          <a:xfrm>
            <a:off x="6786563" y="2643188"/>
            <a:ext cx="2679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 dirty="0">
                <a:solidFill>
                  <a:srgbClr val="00B050"/>
                </a:solidFill>
                <a:latin typeface="Calibri" pitchFamily="34" charset="0"/>
              </a:rPr>
              <a:t>E3 :  l(e) = j/k  ,  r(e) = 0</a:t>
            </a:r>
            <a:endParaRPr kumimoji="0" lang="zh-TW" altLang="en-US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2775" name="文字方塊 141"/>
          <p:cNvSpPr txBox="1">
            <a:spLocks noChangeArrowheads="1"/>
          </p:cNvSpPr>
          <p:nvPr/>
        </p:nvSpPr>
        <p:spPr bwMode="auto">
          <a:xfrm>
            <a:off x="6500813" y="4630738"/>
            <a:ext cx="2687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b="1" dirty="0">
                <a:solidFill>
                  <a:srgbClr val="7030A0"/>
                </a:solidFill>
                <a:latin typeface="Calibri" pitchFamily="34" charset="0"/>
              </a:rPr>
              <a:t>E2 :  l(e) =1 -  j/k  ,  r(e) = 0</a:t>
            </a:r>
            <a:endParaRPr kumimoji="0" lang="zh-TW" altLang="en-US" b="1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Now back to the proof!!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solidFill>
                  <a:schemeClr val="tx1"/>
                </a:solidFill>
              </a:rPr>
              <a:t>rad</a:t>
            </a:r>
            <a:r>
              <a:rPr lang="en-US" altLang="zh-TW" sz="2800" baseline="-25000" dirty="0" smtClean="0">
                <a:solidFill>
                  <a:schemeClr val="tx1"/>
                </a:solidFill>
              </a:rPr>
              <a:t>t</a:t>
            </a:r>
            <a:r>
              <a:rPr lang="en-US" altLang="zh-TW" sz="2800" dirty="0" smtClean="0">
                <a:solidFill>
                  <a:schemeClr val="tx1"/>
                </a:solidFill>
              </a:rPr>
              <a:t>(T’) ≠ 1,  we want to prove rad</a:t>
            </a:r>
            <a:r>
              <a:rPr lang="en-US" altLang="zh-TW" sz="2800" baseline="-25000" dirty="0" smtClean="0">
                <a:solidFill>
                  <a:schemeClr val="tx1"/>
                </a:solidFill>
              </a:rPr>
              <a:t>t</a:t>
            </a:r>
            <a:r>
              <a:rPr lang="en-US" altLang="zh-TW" sz="2800" dirty="0" smtClean="0">
                <a:solidFill>
                  <a:schemeClr val="tx1"/>
                </a:solidFill>
              </a:rPr>
              <a:t>(T’) ≥ 2-1/k</a:t>
            </a:r>
            <a:endParaRPr lang="zh-TW" altLang="en-US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A5D29-48D5-459C-BEF2-B7EC7384101F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If the SAT formula is not satisfied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  <p:sp>
        <p:nvSpPr>
          <p:cNvPr id="34819" name="內容版面配置區 4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8215370" cy="4572000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Look at the path from head to tail</a:t>
            </a:r>
          </a:p>
          <a:p>
            <a:pPr lvl="1"/>
            <a:r>
              <a:rPr lang="en-US" altLang="zh-TW" dirty="0" smtClean="0"/>
              <a:t>For every level j = 1, .. , k-1, (V, E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∩</a:t>
            </a:r>
            <a:r>
              <a:rPr lang="en-US" altLang="zh-TW" dirty="0" smtClean="0">
                <a:solidFill>
                  <a:srgbClr val="0070C0"/>
                </a:solidFill>
              </a:rPr>
              <a:t>E</a:t>
            </a:r>
            <a:r>
              <a:rPr lang="en-US" altLang="zh-TW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dirty="0" smtClean="0"/>
              <a:t>) does not contain a path from head</a:t>
            </a:r>
            <a:r>
              <a:rPr lang="en-US" altLang="zh-TW" baseline="-25000" dirty="0" smtClean="0"/>
              <a:t>j</a:t>
            </a:r>
            <a:r>
              <a:rPr lang="en-US" altLang="zh-TW" dirty="0" smtClean="0"/>
              <a:t> to tail</a:t>
            </a:r>
            <a:r>
              <a:rPr lang="en-US" altLang="zh-TW" baseline="-25000" dirty="0" smtClean="0"/>
              <a:t>j</a:t>
            </a:r>
            <a:r>
              <a:rPr lang="en-US" altLang="zh-TW" dirty="0" smtClean="0"/>
              <a:t>. </a:t>
            </a:r>
            <a:r>
              <a:rPr lang="en-US" altLang="zh-TW" dirty="0" smtClean="0">
                <a:solidFill>
                  <a:srgbClr val="FF0000"/>
                </a:solidFill>
              </a:rPr>
              <a:t>-----------case  I 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/>
              <a:t>There is some level j, 1 ≤ j ≤ k-1 , (V, E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∩</a:t>
            </a:r>
            <a:r>
              <a:rPr lang="en-US" altLang="zh-TW" dirty="0" smtClean="0">
                <a:solidFill>
                  <a:srgbClr val="0070C0"/>
                </a:solidFill>
              </a:rPr>
              <a:t>E</a:t>
            </a:r>
            <a:r>
              <a:rPr lang="en-US" altLang="zh-TW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dirty="0" smtClean="0"/>
              <a:t>) does not contain a path from head</a:t>
            </a:r>
            <a:r>
              <a:rPr lang="en-US" altLang="zh-TW" baseline="-25000" dirty="0" smtClean="0"/>
              <a:t>j</a:t>
            </a:r>
            <a:r>
              <a:rPr lang="en-US" altLang="zh-TW" dirty="0" smtClean="0"/>
              <a:t> to tail</a:t>
            </a:r>
            <a:r>
              <a:rPr lang="en-US" altLang="zh-TW" baseline="-25000" dirty="0" smtClean="0"/>
              <a:t>j</a:t>
            </a:r>
            <a:r>
              <a:rPr lang="en-US" altLang="zh-TW" dirty="0" smtClean="0"/>
              <a:t>. </a:t>
            </a:r>
            <a:r>
              <a:rPr lang="en-US" altLang="zh-TW" dirty="0" smtClean="0">
                <a:solidFill>
                  <a:srgbClr val="FF0000"/>
                </a:solidFill>
              </a:rPr>
              <a:t>------case  II</a:t>
            </a:r>
          </a:p>
          <a:p>
            <a:pPr lvl="1"/>
            <a:endParaRPr lang="en-US" altLang="zh-TW" dirty="0" smtClean="0"/>
          </a:p>
          <a:p>
            <a:r>
              <a:rPr lang="en-US" altLang="zh-TW" sz="3600" b="1" dirty="0" smtClean="0"/>
              <a:t>Look at the path from root to C</a:t>
            </a:r>
            <a:r>
              <a:rPr lang="en-US" altLang="zh-TW" sz="3600" b="1" baseline="-25000" dirty="0" smtClean="0"/>
              <a:t>ij</a:t>
            </a:r>
            <a:r>
              <a:rPr lang="en-US" altLang="zh-TW" sz="3600" b="1" dirty="0" smtClean="0"/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----case III</a:t>
            </a:r>
          </a:p>
          <a:p>
            <a:pPr lvl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643938" cy="1143000"/>
          </a:xfrm>
        </p:spPr>
        <p:txBody>
          <a:bodyPr rtlCol="0">
            <a:normAutofit fontScale="90000"/>
          </a:bodyPr>
          <a:lstStyle/>
          <a:p>
            <a:pPr marL="342900" indent="-342900" algn="l" fontAlgn="auto">
              <a:spcAft>
                <a:spcPts val="0"/>
              </a:spcAft>
              <a:defRPr/>
            </a:pPr>
            <a:r>
              <a:rPr lang="en-US" altLang="zh-TW" sz="2800" b="1" dirty="0" smtClean="0">
                <a:solidFill>
                  <a:srgbClr val="FF0000"/>
                </a:solidFill>
              </a:rPr>
              <a:t>Case I</a:t>
            </a: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en-US" altLang="zh-TW" sz="2800" b="1" dirty="0" smtClean="0"/>
              <a:t>For every level j = 1, .. , k-1, </a:t>
            </a:r>
            <a:r>
              <a:rPr lang="en-US" altLang="zh-TW" sz="2800" dirty="0" smtClean="0"/>
              <a:t>(V, E</a:t>
            </a:r>
            <a:r>
              <a:rPr lang="en-US" altLang="zh-TW" sz="2800" baseline="-25000" dirty="0" smtClean="0"/>
              <a:t>T</a:t>
            </a:r>
            <a:r>
              <a:rPr lang="en-US" altLang="zh-TW" sz="2800" dirty="0" smtClean="0"/>
              <a:t>∩</a:t>
            </a:r>
            <a:r>
              <a:rPr lang="en-US" altLang="zh-TW" sz="2800" dirty="0" smtClean="0">
                <a:solidFill>
                  <a:srgbClr val="0070C0"/>
                </a:solidFill>
              </a:rPr>
              <a:t>E</a:t>
            </a:r>
            <a:r>
              <a:rPr lang="en-US" altLang="zh-TW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sz="2800" dirty="0" smtClean="0"/>
              <a:t>)</a:t>
            </a:r>
            <a:r>
              <a:rPr lang="en-US" altLang="zh-TW" sz="2800" b="1" dirty="0" smtClean="0"/>
              <a:t> does not contain a path from head</a:t>
            </a:r>
            <a:r>
              <a:rPr lang="en-US" altLang="zh-TW" sz="2800" b="1" baseline="-25000" dirty="0" smtClean="0"/>
              <a:t>j</a:t>
            </a:r>
            <a:r>
              <a:rPr lang="en-US" altLang="zh-TW" sz="2800" b="1" dirty="0" smtClean="0"/>
              <a:t> to tail</a:t>
            </a:r>
            <a:r>
              <a:rPr lang="en-US" altLang="zh-TW" sz="2800" b="1" baseline="-25000" dirty="0" smtClean="0"/>
              <a:t>j</a:t>
            </a:r>
            <a:r>
              <a:rPr lang="en-US" altLang="zh-TW" sz="2800" b="1" dirty="0" smtClean="0"/>
              <a:t>. </a:t>
            </a:r>
            <a:endParaRPr lang="zh-TW" altLang="en-US" sz="28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sp>
        <p:nvSpPr>
          <p:cNvPr id="3584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By claim– </a:t>
            </a:r>
            <a:r>
              <a:rPr lang="en-US" altLang="zh-TW" sz="2400" dirty="0" smtClean="0"/>
              <a:t>for every q = 1,2,…..,j, (V, E</a:t>
            </a:r>
            <a:r>
              <a:rPr lang="en-US" altLang="zh-TW" sz="2400" baseline="-25000" dirty="0" smtClean="0"/>
              <a:t>T</a:t>
            </a:r>
            <a:r>
              <a:rPr lang="en-US" altLang="zh-TW" sz="2400" dirty="0" smtClean="0"/>
              <a:t>∩</a:t>
            </a:r>
            <a:r>
              <a:rPr lang="en-US" altLang="zh-TW" sz="2400" dirty="0" smtClean="0">
                <a:solidFill>
                  <a:srgbClr val="0070C0"/>
                </a:solidFill>
              </a:rPr>
              <a:t>E</a:t>
            </a:r>
            <a:r>
              <a:rPr lang="en-US" altLang="zh-TW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sz="2400" dirty="0" smtClean="0"/>
              <a:t>) does not contain a path from head</a:t>
            </a:r>
            <a:r>
              <a:rPr lang="en-US" altLang="zh-TW" sz="2400" baseline="-25000" dirty="0" smtClean="0"/>
              <a:t>q</a:t>
            </a:r>
            <a:r>
              <a:rPr lang="en-US" altLang="zh-TW" sz="2400" dirty="0" smtClean="0"/>
              <a:t> to tail</a:t>
            </a:r>
            <a:r>
              <a:rPr lang="en-US" altLang="zh-TW" sz="2400" baseline="-25000" dirty="0" smtClean="0"/>
              <a:t>q</a:t>
            </a:r>
            <a:r>
              <a:rPr lang="en-US" altLang="zh-TW" sz="2400" dirty="0" smtClean="0"/>
              <a:t>, then l(P</a:t>
            </a:r>
            <a:r>
              <a:rPr lang="en-US" altLang="zh-TW" sz="2400" baseline="30000" dirty="0" smtClean="0"/>
              <a:t>t</a:t>
            </a:r>
            <a:r>
              <a:rPr lang="en-US" altLang="zh-TW" sz="2400" baseline="-25000" dirty="0" smtClean="0"/>
              <a:t>root,tail</a:t>
            </a:r>
            <a:r>
              <a:rPr lang="en-US" altLang="zh-TW" sz="2400" baseline="-40000" dirty="0" smtClean="0"/>
              <a:t>j</a:t>
            </a:r>
            <a:r>
              <a:rPr lang="en-US" altLang="zh-TW" sz="2400" dirty="0" smtClean="0"/>
              <a:t>) ≥ j/k.</a:t>
            </a:r>
            <a:br>
              <a:rPr lang="en-US" altLang="zh-TW" sz="2400" dirty="0" smtClean="0"/>
            </a:b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dirty="0" smtClean="0"/>
              <a:t>Because now j = k-1:</a:t>
            </a:r>
            <a:br>
              <a:rPr lang="en-US" altLang="zh-TW" dirty="0" smtClean="0"/>
            </a:br>
            <a:r>
              <a:rPr lang="en-US" altLang="zh-TW" dirty="0" smtClean="0"/>
              <a:t> l(P</a:t>
            </a:r>
            <a:r>
              <a:rPr lang="en-US" altLang="zh-TW" baseline="30000" dirty="0" smtClean="0"/>
              <a:t>t</a:t>
            </a:r>
            <a:r>
              <a:rPr lang="en-US" altLang="zh-TW" baseline="-25000" dirty="0" smtClean="0"/>
              <a:t>root,tail</a:t>
            </a:r>
            <a:r>
              <a:rPr lang="en-US" altLang="zh-TW" baseline="-40000" dirty="0" smtClean="0"/>
              <a:t>k-1</a:t>
            </a:r>
            <a:r>
              <a:rPr lang="en-US" altLang="zh-TW" dirty="0" smtClean="0"/>
              <a:t>) ≥ k-1/k =  1 – 1/k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342900" indent="-342900" algn="l" fontAlgn="auto">
              <a:spcAft>
                <a:spcPts val="0"/>
              </a:spcAft>
              <a:defRPr/>
            </a:pPr>
            <a:r>
              <a:rPr lang="en-US" altLang="zh-TW" sz="2800" b="1" dirty="0" smtClean="0">
                <a:solidFill>
                  <a:srgbClr val="FF0000"/>
                </a:solidFill>
              </a:rPr>
              <a:t>Case II</a:t>
            </a: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en-US" altLang="zh-TW" sz="2800" b="1" dirty="0" smtClean="0"/>
              <a:t>There is some level j, 1 ≤ j ≤ k-1 , </a:t>
            </a:r>
            <a:r>
              <a:rPr lang="en-US" altLang="zh-TW" sz="2800" dirty="0" smtClean="0"/>
              <a:t>(V, E</a:t>
            </a:r>
            <a:r>
              <a:rPr lang="en-US" altLang="zh-TW" sz="2800" baseline="-25000" dirty="0" smtClean="0"/>
              <a:t>T</a:t>
            </a:r>
            <a:r>
              <a:rPr lang="en-US" altLang="zh-TW" sz="2800" dirty="0" smtClean="0"/>
              <a:t>∩</a:t>
            </a:r>
            <a:r>
              <a:rPr lang="en-US" altLang="zh-TW" sz="2800" dirty="0" smtClean="0">
                <a:solidFill>
                  <a:srgbClr val="0070C0"/>
                </a:solidFill>
              </a:rPr>
              <a:t>E</a:t>
            </a:r>
            <a:r>
              <a:rPr lang="en-US" altLang="zh-TW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sz="2800" dirty="0" smtClean="0"/>
              <a:t>)</a:t>
            </a:r>
            <a:r>
              <a:rPr lang="en-US" altLang="zh-TW" sz="2800" b="1" dirty="0" smtClean="0"/>
              <a:t> does not contain a path from head</a:t>
            </a:r>
            <a:r>
              <a:rPr lang="en-US" altLang="zh-TW" sz="2800" b="1" baseline="-25000" dirty="0" smtClean="0"/>
              <a:t>j</a:t>
            </a:r>
            <a:r>
              <a:rPr lang="en-US" altLang="zh-TW" sz="2800" b="1" dirty="0" smtClean="0"/>
              <a:t> to tail</a:t>
            </a:r>
            <a:r>
              <a:rPr lang="en-US" altLang="zh-TW" sz="2800" b="1" baseline="-25000" dirty="0" smtClean="0"/>
              <a:t>j</a:t>
            </a:r>
            <a:r>
              <a:rPr lang="en-US" altLang="zh-TW" sz="2800" b="1" dirty="0" smtClean="0"/>
              <a:t>.</a:t>
            </a:r>
            <a:endParaRPr lang="zh-TW" altLang="en-US" sz="2800" b="1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36867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54305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WLOG suppose 1,…, j-1 does not contain a path form head</a:t>
            </a:r>
            <a:r>
              <a:rPr lang="en-US" altLang="zh-TW" sz="2800" baseline="-25000" dirty="0" smtClean="0"/>
              <a:t>j</a:t>
            </a:r>
            <a:r>
              <a:rPr lang="en-US" altLang="zh-TW" sz="2800" dirty="0" smtClean="0"/>
              <a:t> to tail</a:t>
            </a:r>
            <a:r>
              <a:rPr lang="en-US" altLang="zh-TW" sz="2800" baseline="-25000" dirty="0" smtClean="0"/>
              <a:t>j</a:t>
            </a:r>
            <a:r>
              <a:rPr lang="en-US" altLang="zh-TW" sz="2800" dirty="0" smtClean="0"/>
              <a:t>. otherwise j,…, k-1 contains a path (V, E</a:t>
            </a:r>
            <a:r>
              <a:rPr lang="en-US" altLang="zh-TW" sz="2800" baseline="-25000" dirty="0" smtClean="0"/>
              <a:t>T</a:t>
            </a:r>
            <a:r>
              <a:rPr lang="en-US" altLang="zh-TW" sz="2800" dirty="0" smtClean="0"/>
              <a:t>∩</a:t>
            </a:r>
            <a:r>
              <a:rPr lang="en-US" altLang="zh-TW" sz="2800" dirty="0" smtClean="0">
                <a:solidFill>
                  <a:srgbClr val="0070C0"/>
                </a:solidFill>
              </a:rPr>
              <a:t>E</a:t>
            </a:r>
            <a:r>
              <a:rPr lang="en-US" altLang="zh-TW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sz="2800" dirty="0" smtClean="0"/>
              <a:t>) from head</a:t>
            </a:r>
            <a:r>
              <a:rPr lang="en-US" altLang="zh-TW" sz="2800" baseline="-25000" dirty="0" smtClean="0"/>
              <a:t>j</a:t>
            </a:r>
            <a:r>
              <a:rPr lang="en-US" altLang="zh-TW" sz="2800" dirty="0" smtClean="0"/>
              <a:t> to tail</a:t>
            </a:r>
            <a:r>
              <a:rPr lang="en-US" altLang="zh-TW" sz="2800" baseline="-25000" dirty="0" smtClean="0"/>
              <a:t>j</a:t>
            </a:r>
            <a:r>
              <a:rPr lang="en-US" altLang="zh-TW" sz="2800" dirty="0" smtClean="0"/>
              <a:t>. 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85775" y="3143250"/>
            <a:ext cx="82296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kumimoji="0" lang="en-US" altLang="zh-TW" sz="2800" dirty="0">
                <a:latin typeface="+mn-lt"/>
                <a:ea typeface="+mn-ea"/>
              </a:rPr>
              <a:t>For j ≥ 2, By claim for j-1, l(P</a:t>
            </a:r>
            <a:r>
              <a:rPr kumimoji="0" lang="en-US" altLang="zh-TW" sz="2800" baseline="30000" dirty="0">
                <a:latin typeface="+mn-lt"/>
                <a:ea typeface="+mn-ea"/>
              </a:rPr>
              <a:t>t</a:t>
            </a:r>
            <a:r>
              <a:rPr kumimoji="0" lang="en-US" altLang="zh-TW" sz="2800" baseline="-25000" dirty="0">
                <a:latin typeface="+mn-lt"/>
                <a:ea typeface="+mn-ea"/>
              </a:rPr>
              <a:t>root,tail</a:t>
            </a:r>
            <a:r>
              <a:rPr kumimoji="0" lang="en-US" altLang="zh-TW" sz="2800" baseline="-40000" dirty="0">
                <a:latin typeface="+mn-lt"/>
                <a:ea typeface="+mn-ea"/>
              </a:rPr>
              <a:t>j-1</a:t>
            </a:r>
            <a:r>
              <a:rPr kumimoji="0" lang="en-US" altLang="zh-TW" sz="2800" dirty="0">
                <a:latin typeface="+mn-lt"/>
                <a:ea typeface="+mn-ea"/>
              </a:rPr>
              <a:t>) ≥ (j-1)/k.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kumimoji="0" lang="en-US" altLang="zh-TW" sz="2400" dirty="0">
                <a:latin typeface="+mn-lt"/>
                <a:ea typeface="+mn-ea"/>
              </a:rPr>
              <a:t>If (tail</a:t>
            </a:r>
            <a:r>
              <a:rPr kumimoji="0" lang="en-US" altLang="zh-TW" sz="2400" baseline="-25000" dirty="0">
                <a:latin typeface="+mn-lt"/>
                <a:ea typeface="+mn-ea"/>
              </a:rPr>
              <a:t>j-1</a:t>
            </a:r>
            <a:r>
              <a:rPr kumimoji="0" lang="en-US" altLang="zh-TW" sz="2400" dirty="0">
                <a:latin typeface="+mn-lt"/>
                <a:ea typeface="+mn-ea"/>
              </a:rPr>
              <a:t>,head</a:t>
            </a:r>
            <a:r>
              <a:rPr kumimoji="0" lang="en-US" altLang="zh-TW" sz="2400" baseline="-25000" dirty="0">
                <a:latin typeface="+mn-lt"/>
                <a:ea typeface="+mn-ea"/>
              </a:rPr>
              <a:t>j</a:t>
            </a:r>
            <a:r>
              <a:rPr kumimoji="0" lang="en-US" altLang="zh-TW" sz="2400" dirty="0">
                <a:latin typeface="+mn-lt"/>
                <a:ea typeface="+mn-ea"/>
              </a:rPr>
              <a:t>) is E</a:t>
            </a:r>
            <a:r>
              <a:rPr kumimoji="0" lang="en-US" altLang="zh-TW" sz="2400" baseline="-25000" dirty="0">
                <a:latin typeface="+mn-lt"/>
                <a:ea typeface="+mn-ea"/>
              </a:rPr>
              <a:t>T</a:t>
            </a:r>
            <a:r>
              <a:rPr kumimoji="0" lang="en-US" altLang="zh-TW" sz="2400" dirty="0">
                <a:latin typeface="+mn-lt"/>
                <a:ea typeface="+mn-ea"/>
              </a:rPr>
              <a:t>, then l(P</a:t>
            </a:r>
            <a:r>
              <a:rPr kumimoji="0" lang="en-US" altLang="zh-TW" sz="2400" baseline="30000" dirty="0">
                <a:latin typeface="+mn-lt"/>
                <a:ea typeface="+mn-ea"/>
              </a:rPr>
              <a:t>t</a:t>
            </a:r>
            <a:r>
              <a:rPr kumimoji="0" lang="en-US" altLang="zh-TW" sz="2400" baseline="-25000" dirty="0">
                <a:latin typeface="+mn-lt"/>
                <a:ea typeface="+mn-ea"/>
              </a:rPr>
              <a:t>root,tail</a:t>
            </a:r>
            <a:r>
              <a:rPr kumimoji="0" lang="en-US" altLang="zh-TW" sz="2400" baseline="-40000" dirty="0">
                <a:latin typeface="+mn-lt"/>
                <a:ea typeface="+mn-ea"/>
              </a:rPr>
              <a:t>j-1</a:t>
            </a:r>
            <a:r>
              <a:rPr kumimoji="0" lang="en-US" altLang="zh-TW" sz="2400" dirty="0">
                <a:latin typeface="+mn-lt"/>
                <a:ea typeface="+mn-ea"/>
              </a:rPr>
              <a:t>) ≥ (j-1)/k.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charset="0"/>
              <a:buChar char="–"/>
              <a:defRPr/>
            </a:pPr>
            <a:r>
              <a:rPr kumimoji="0" lang="en-US" altLang="zh-TW" sz="2400" dirty="0">
                <a:latin typeface="+mn-lt"/>
                <a:ea typeface="+mn-ea"/>
              </a:rPr>
              <a:t>If (tail</a:t>
            </a:r>
            <a:r>
              <a:rPr kumimoji="0" lang="en-US" altLang="zh-TW" sz="2400" baseline="-25000" dirty="0">
                <a:latin typeface="+mn-lt"/>
                <a:ea typeface="+mn-ea"/>
              </a:rPr>
              <a:t>j-1</a:t>
            </a:r>
            <a:r>
              <a:rPr kumimoji="0" lang="en-US" altLang="zh-TW" sz="2400" dirty="0">
                <a:latin typeface="+mn-lt"/>
                <a:ea typeface="+mn-ea"/>
              </a:rPr>
              <a:t>, head</a:t>
            </a:r>
            <a:r>
              <a:rPr kumimoji="0" lang="en-US" altLang="zh-TW" sz="2400" baseline="-25000" dirty="0">
                <a:latin typeface="+mn-lt"/>
                <a:ea typeface="+mn-ea"/>
              </a:rPr>
              <a:t>j</a:t>
            </a:r>
            <a:r>
              <a:rPr kumimoji="0" lang="en-US" altLang="zh-TW" sz="2400" dirty="0">
                <a:latin typeface="+mn-lt"/>
                <a:ea typeface="+mn-ea"/>
              </a:rPr>
              <a:t>)is from </a:t>
            </a:r>
            <a:r>
              <a:rPr kumimoji="0" lang="en-US" altLang="zh-TW" sz="2400" dirty="0">
                <a:solidFill>
                  <a:srgbClr val="00B050"/>
                </a:solidFill>
                <a:latin typeface="+mn-lt"/>
                <a:ea typeface="+mn-ea"/>
              </a:rPr>
              <a:t>E</a:t>
            </a:r>
            <a:r>
              <a:rPr kumimoji="0" lang="en-US" altLang="zh-TW" sz="2400" baseline="-25000" dirty="0">
                <a:solidFill>
                  <a:srgbClr val="00B050"/>
                </a:solidFill>
                <a:latin typeface="+mn-lt"/>
                <a:ea typeface="+mn-ea"/>
              </a:rPr>
              <a:t>3</a:t>
            </a:r>
            <a:r>
              <a:rPr kumimoji="0" lang="en-US" altLang="zh-TW" sz="2400" dirty="0">
                <a:latin typeface="+mn-lt"/>
                <a:ea typeface="+mn-ea"/>
              </a:rPr>
              <a:t>, then it connects a vertex from a level at least j to root. l(P</a:t>
            </a:r>
            <a:r>
              <a:rPr kumimoji="0" lang="en-US" altLang="zh-TW" sz="2400" baseline="30000" dirty="0">
                <a:latin typeface="+mn-lt"/>
                <a:ea typeface="+mn-ea"/>
              </a:rPr>
              <a:t>t</a:t>
            </a:r>
            <a:r>
              <a:rPr kumimoji="0" lang="en-US" altLang="zh-TW" sz="2400" baseline="-25000" dirty="0">
                <a:latin typeface="+mn-lt"/>
                <a:ea typeface="+mn-ea"/>
              </a:rPr>
              <a:t>root,tail</a:t>
            </a:r>
            <a:r>
              <a:rPr kumimoji="0" lang="en-US" altLang="zh-TW" sz="2400" baseline="-40000" dirty="0">
                <a:latin typeface="+mn-lt"/>
                <a:ea typeface="+mn-ea"/>
              </a:rPr>
              <a:t>j-1</a:t>
            </a:r>
            <a:r>
              <a:rPr kumimoji="0" lang="en-US" altLang="zh-TW" sz="2400" dirty="0">
                <a:latin typeface="+mn-lt"/>
                <a:ea typeface="+mn-ea"/>
              </a:rPr>
              <a:t>) = j/k ≥ (j-1)/k.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n-US" altLang="zh-TW" sz="2400" dirty="0">
              <a:latin typeface="+mn-lt"/>
              <a:ea typeface="+mn-ea"/>
            </a:endParaRP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800" dirty="0">
                <a:latin typeface="+mn-lt"/>
                <a:ea typeface="+mn-ea"/>
              </a:rPr>
              <a:t>If j = 1, then l(P</a:t>
            </a:r>
            <a:r>
              <a:rPr kumimoji="0" lang="en-US" altLang="zh-TW" sz="2800" baseline="30000" dirty="0">
                <a:latin typeface="+mn-lt"/>
                <a:ea typeface="+mn-ea"/>
              </a:rPr>
              <a:t>t</a:t>
            </a:r>
            <a:r>
              <a:rPr kumimoji="0" lang="en-US" altLang="zh-TW" sz="2800" baseline="-25000" dirty="0">
                <a:latin typeface="+mn-lt"/>
                <a:ea typeface="+mn-ea"/>
              </a:rPr>
              <a:t>root,tail</a:t>
            </a:r>
            <a:r>
              <a:rPr kumimoji="0" lang="en-US" altLang="zh-TW" sz="2800" baseline="-40000" dirty="0">
                <a:latin typeface="+mn-lt"/>
                <a:ea typeface="+mn-ea"/>
              </a:rPr>
              <a:t>j</a:t>
            </a:r>
            <a:r>
              <a:rPr kumimoji="0" lang="en-US" altLang="zh-TW" sz="2800" dirty="0">
                <a:latin typeface="+mn-lt"/>
                <a:ea typeface="+mn-ea"/>
              </a:rPr>
              <a:t>) ≥  (j-1)/k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群組 45"/>
          <p:cNvGrpSpPr>
            <a:grpSpLocks/>
          </p:cNvGrpSpPr>
          <p:nvPr/>
        </p:nvGrpSpPr>
        <p:grpSpPr bwMode="auto">
          <a:xfrm>
            <a:off x="2913063" y="4152900"/>
            <a:ext cx="2185987" cy="1822450"/>
            <a:chOff x="2857488" y="2786058"/>
            <a:chExt cx="3000396" cy="2500330"/>
          </a:xfrm>
        </p:grpSpPr>
        <p:cxnSp>
          <p:nvCxnSpPr>
            <p:cNvPr id="53" name="直線接點 52"/>
            <p:cNvCxnSpPr>
              <a:stCxn id="11" idx="4"/>
              <a:endCxn id="19" idx="0"/>
            </p:cNvCxnSpPr>
            <p:nvPr/>
          </p:nvCxnSpPr>
          <p:spPr>
            <a:xfrm rot="5400000">
              <a:off x="4179559" y="3608061"/>
              <a:ext cx="2500330" cy="856322"/>
            </a:xfrm>
            <a:prstGeom prst="line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8" idx="4"/>
              <a:endCxn id="18" idx="0"/>
            </p:cNvCxnSpPr>
            <p:nvPr/>
          </p:nvCxnSpPr>
          <p:spPr>
            <a:xfrm rot="16200000" flipH="1">
              <a:off x="2035485" y="3608061"/>
              <a:ext cx="2500330" cy="856322"/>
            </a:xfrm>
            <a:prstGeom prst="line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14" idx="3"/>
              <a:endCxn id="18" idx="0"/>
            </p:cNvCxnSpPr>
            <p:nvPr/>
          </p:nvCxnSpPr>
          <p:spPr>
            <a:xfrm rot="5400000">
              <a:off x="3463569" y="3994614"/>
              <a:ext cx="1542015" cy="1041532"/>
            </a:xfrm>
            <a:prstGeom prst="line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15" idx="3"/>
              <a:endCxn id="18" idx="0"/>
            </p:cNvCxnSpPr>
            <p:nvPr/>
          </p:nvCxnSpPr>
          <p:spPr>
            <a:xfrm rot="5400000">
              <a:off x="3963634" y="3494548"/>
              <a:ext cx="1542015" cy="2041665"/>
            </a:xfrm>
            <a:prstGeom prst="line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9" idx="4"/>
              <a:endCxn id="19" idx="0"/>
            </p:cNvCxnSpPr>
            <p:nvPr/>
          </p:nvCxnSpPr>
          <p:spPr>
            <a:xfrm rot="16200000" flipH="1">
              <a:off x="3179426" y="3464252"/>
              <a:ext cx="2500330" cy="1143943"/>
            </a:xfrm>
            <a:prstGeom prst="line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Case I + Case II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59" name="投影片編號版面配置區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sp>
        <p:nvSpPr>
          <p:cNvPr id="37892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We have l(P</a:t>
            </a:r>
            <a:r>
              <a:rPr lang="en-US" altLang="zh-TW" baseline="30000" dirty="0" smtClean="0"/>
              <a:t>t</a:t>
            </a:r>
            <a:r>
              <a:rPr lang="en-US" altLang="zh-TW" baseline="-25000" dirty="0" smtClean="0"/>
              <a:t>root,tail</a:t>
            </a:r>
            <a:r>
              <a:rPr lang="en-US" altLang="zh-TW" baseline="-40000" dirty="0" smtClean="0"/>
              <a:t>j-1</a:t>
            </a:r>
            <a:r>
              <a:rPr lang="en-US" altLang="zh-TW" dirty="0" smtClean="0"/>
              <a:t>) ≥ (j-1)/k in </a:t>
            </a:r>
            <a:r>
              <a:rPr lang="en-US" altLang="zh-TW" dirty="0" smtClean="0">
                <a:solidFill>
                  <a:srgbClr val="0070C0"/>
                </a:solidFill>
              </a:rPr>
              <a:t>E</a:t>
            </a:r>
            <a:r>
              <a:rPr lang="en-US" altLang="zh-TW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dirty="0" smtClean="0"/>
              <a:t>.</a:t>
            </a:r>
            <a:endParaRPr lang="zh-TW" altLang="en-US" smtClean="0"/>
          </a:p>
        </p:txBody>
      </p:sp>
      <p:grpSp>
        <p:nvGrpSpPr>
          <p:cNvPr id="37893" name="群組 1"/>
          <p:cNvGrpSpPr>
            <a:grpSpLocks/>
          </p:cNvGrpSpPr>
          <p:nvPr/>
        </p:nvGrpSpPr>
        <p:grpSpPr bwMode="auto">
          <a:xfrm>
            <a:off x="1508125" y="2643188"/>
            <a:ext cx="5256213" cy="3540125"/>
            <a:chOff x="928662" y="714356"/>
            <a:chExt cx="7215238" cy="4857784"/>
          </a:xfrm>
        </p:grpSpPr>
        <p:sp>
          <p:nvSpPr>
            <p:cNvPr id="5" name="橢圓 4"/>
            <p:cNvSpPr/>
            <p:nvPr/>
          </p:nvSpPr>
          <p:spPr>
            <a:xfrm>
              <a:off x="4071028" y="714356"/>
              <a:ext cx="287651" cy="28536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6" name="橢圓 5"/>
            <p:cNvSpPr/>
            <p:nvPr/>
          </p:nvSpPr>
          <p:spPr>
            <a:xfrm>
              <a:off x="928662" y="2999474"/>
              <a:ext cx="285472" cy="2875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1785077" y="2999474"/>
              <a:ext cx="287651" cy="2875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8" name="橢圓 7"/>
            <p:cNvSpPr/>
            <p:nvPr/>
          </p:nvSpPr>
          <p:spPr>
            <a:xfrm>
              <a:off x="2715583" y="2500626"/>
              <a:ext cx="285472" cy="285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9" name="橢圓 8"/>
            <p:cNvSpPr/>
            <p:nvPr/>
          </p:nvSpPr>
          <p:spPr>
            <a:xfrm>
              <a:off x="3715823" y="2500626"/>
              <a:ext cx="285471" cy="285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0" name="橢圓 9"/>
            <p:cNvSpPr/>
            <p:nvPr/>
          </p:nvSpPr>
          <p:spPr>
            <a:xfrm>
              <a:off x="4713884" y="2500626"/>
              <a:ext cx="287651" cy="285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5714123" y="2500626"/>
              <a:ext cx="287651" cy="285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2715583" y="3500501"/>
              <a:ext cx="285472" cy="2853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3715823" y="3500501"/>
              <a:ext cx="285471" cy="2853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4713884" y="3500501"/>
              <a:ext cx="287651" cy="2853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5714123" y="3500501"/>
              <a:ext cx="287651" cy="2853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6" name="橢圓 15"/>
            <p:cNvSpPr/>
            <p:nvPr/>
          </p:nvSpPr>
          <p:spPr>
            <a:xfrm>
              <a:off x="6644630" y="2999474"/>
              <a:ext cx="285471" cy="2875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7" name="橢圓 16"/>
            <p:cNvSpPr/>
            <p:nvPr/>
          </p:nvSpPr>
          <p:spPr>
            <a:xfrm>
              <a:off x="7858428" y="2999474"/>
              <a:ext cx="285472" cy="2875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8" name="橢圓 17"/>
            <p:cNvSpPr/>
            <p:nvPr/>
          </p:nvSpPr>
          <p:spPr>
            <a:xfrm>
              <a:off x="3571998" y="5286772"/>
              <a:ext cx="285471" cy="2853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9" name="橢圓 18"/>
            <p:cNvSpPr/>
            <p:nvPr/>
          </p:nvSpPr>
          <p:spPr>
            <a:xfrm>
              <a:off x="4857709" y="5286772"/>
              <a:ext cx="285471" cy="2853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</p:grpSp>
      <p:grpSp>
        <p:nvGrpSpPr>
          <p:cNvPr id="37894" name="群組 17"/>
          <p:cNvGrpSpPr>
            <a:grpSpLocks/>
          </p:cNvGrpSpPr>
          <p:nvPr/>
        </p:nvGrpSpPr>
        <p:grpSpPr bwMode="auto">
          <a:xfrm>
            <a:off x="1716088" y="4048125"/>
            <a:ext cx="4840287" cy="730250"/>
            <a:chOff x="1214414" y="2643182"/>
            <a:chExt cx="6643734" cy="1001720"/>
          </a:xfrm>
        </p:grpSpPr>
        <p:cxnSp>
          <p:nvCxnSpPr>
            <p:cNvPr id="21" name="直線接點 20"/>
            <p:cNvCxnSpPr>
              <a:stCxn id="6" idx="6"/>
              <a:endCxn id="7" idx="2"/>
            </p:cNvCxnSpPr>
            <p:nvPr/>
          </p:nvCxnSpPr>
          <p:spPr>
            <a:xfrm>
              <a:off x="1214414" y="3144042"/>
              <a:ext cx="570895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7" idx="6"/>
              <a:endCxn id="12" idx="2"/>
            </p:cNvCxnSpPr>
            <p:nvPr/>
          </p:nvCxnSpPr>
          <p:spPr>
            <a:xfrm>
              <a:off x="2070756" y="3144042"/>
              <a:ext cx="642802" cy="498683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>
              <a:stCxn id="7" idx="6"/>
              <a:endCxn id="8" idx="2"/>
            </p:cNvCxnSpPr>
            <p:nvPr/>
          </p:nvCxnSpPr>
          <p:spPr>
            <a:xfrm flipV="1">
              <a:off x="2070756" y="2643182"/>
              <a:ext cx="642802" cy="50086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8" idx="6"/>
              <a:endCxn id="9" idx="2"/>
            </p:cNvCxnSpPr>
            <p:nvPr/>
          </p:nvCxnSpPr>
          <p:spPr>
            <a:xfrm>
              <a:off x="3001184" y="2643182"/>
              <a:ext cx="712528" cy="217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>
              <a:stCxn id="9" idx="6"/>
              <a:endCxn id="10" idx="2"/>
            </p:cNvCxnSpPr>
            <p:nvPr/>
          </p:nvCxnSpPr>
          <p:spPr>
            <a:xfrm>
              <a:off x="4001339" y="2643182"/>
              <a:ext cx="712530" cy="217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>
              <a:stCxn id="10" idx="6"/>
              <a:endCxn id="11" idx="2"/>
            </p:cNvCxnSpPr>
            <p:nvPr/>
          </p:nvCxnSpPr>
          <p:spPr>
            <a:xfrm>
              <a:off x="5001495" y="2643182"/>
              <a:ext cx="712528" cy="217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>
              <a:stCxn id="11" idx="6"/>
              <a:endCxn id="16" idx="1"/>
            </p:cNvCxnSpPr>
            <p:nvPr/>
          </p:nvCxnSpPr>
          <p:spPr>
            <a:xfrm>
              <a:off x="6001650" y="2643182"/>
              <a:ext cx="684202" cy="39851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16" idx="6"/>
              <a:endCxn id="17" idx="2"/>
            </p:cNvCxnSpPr>
            <p:nvPr/>
          </p:nvCxnSpPr>
          <p:spPr>
            <a:xfrm>
              <a:off x="6929899" y="3144042"/>
              <a:ext cx="928249" cy="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2" idx="6"/>
              <a:endCxn id="13" idx="2"/>
            </p:cNvCxnSpPr>
            <p:nvPr/>
          </p:nvCxnSpPr>
          <p:spPr>
            <a:xfrm>
              <a:off x="3001184" y="3642725"/>
              <a:ext cx="712528" cy="217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13" idx="6"/>
              <a:endCxn id="14" idx="2"/>
            </p:cNvCxnSpPr>
            <p:nvPr/>
          </p:nvCxnSpPr>
          <p:spPr>
            <a:xfrm>
              <a:off x="4001339" y="3642725"/>
              <a:ext cx="712530" cy="217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4" idx="6"/>
              <a:endCxn id="15" idx="2"/>
            </p:cNvCxnSpPr>
            <p:nvPr/>
          </p:nvCxnSpPr>
          <p:spPr>
            <a:xfrm>
              <a:off x="5001495" y="3642725"/>
              <a:ext cx="712528" cy="217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>
              <a:stCxn id="8" idx="5"/>
              <a:endCxn id="13" idx="1"/>
            </p:cNvCxnSpPr>
            <p:nvPr/>
          </p:nvCxnSpPr>
          <p:spPr>
            <a:xfrm rot="16200000" flipH="1">
              <a:off x="2958937" y="2746378"/>
              <a:ext cx="797021" cy="7953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9" idx="5"/>
              <a:endCxn id="14" idx="1"/>
            </p:cNvCxnSpPr>
            <p:nvPr/>
          </p:nvCxnSpPr>
          <p:spPr>
            <a:xfrm rot="16200000" flipH="1">
              <a:off x="3959094" y="2746378"/>
              <a:ext cx="797021" cy="79533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stCxn id="10" idx="5"/>
              <a:endCxn id="15" idx="1"/>
            </p:cNvCxnSpPr>
            <p:nvPr/>
          </p:nvCxnSpPr>
          <p:spPr>
            <a:xfrm rot="16200000" flipH="1">
              <a:off x="4959248" y="2746378"/>
              <a:ext cx="797021" cy="7953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>
              <a:stCxn id="9" idx="3"/>
              <a:endCxn id="12" idx="7"/>
            </p:cNvCxnSpPr>
            <p:nvPr/>
          </p:nvCxnSpPr>
          <p:spPr>
            <a:xfrm rot="5400000">
              <a:off x="2958937" y="2746378"/>
              <a:ext cx="797021" cy="7953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>
              <a:stCxn id="10" idx="3"/>
              <a:endCxn id="13" idx="7"/>
            </p:cNvCxnSpPr>
            <p:nvPr/>
          </p:nvCxnSpPr>
          <p:spPr>
            <a:xfrm rot="5400000">
              <a:off x="3959094" y="2746378"/>
              <a:ext cx="797021" cy="79533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>
              <a:stCxn id="11" idx="3"/>
              <a:endCxn id="14" idx="7"/>
            </p:cNvCxnSpPr>
            <p:nvPr/>
          </p:nvCxnSpPr>
          <p:spPr>
            <a:xfrm rot="5400000">
              <a:off x="4959248" y="2746378"/>
              <a:ext cx="797021" cy="79533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16" idx="3"/>
              <a:endCxn id="15" idx="6"/>
            </p:cNvCxnSpPr>
            <p:nvPr/>
          </p:nvCxnSpPr>
          <p:spPr>
            <a:xfrm rot="5400000">
              <a:off x="6144496" y="3101368"/>
              <a:ext cx="398511" cy="684202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5" name="群組 36"/>
          <p:cNvGrpSpPr>
            <a:grpSpLocks/>
          </p:cNvGrpSpPr>
          <p:nvPr/>
        </p:nvGrpSpPr>
        <p:grpSpPr bwMode="auto">
          <a:xfrm>
            <a:off x="2913063" y="2851150"/>
            <a:ext cx="2185987" cy="1822450"/>
            <a:chOff x="2857488" y="1000107"/>
            <a:chExt cx="3000396" cy="2500331"/>
          </a:xfrm>
        </p:grpSpPr>
        <p:cxnSp>
          <p:nvCxnSpPr>
            <p:cNvPr id="40" name="直線接點 39"/>
            <p:cNvCxnSpPr>
              <a:stCxn id="5" idx="4"/>
              <a:endCxn id="8" idx="0"/>
            </p:cNvCxnSpPr>
            <p:nvPr/>
          </p:nvCxnSpPr>
          <p:spPr>
            <a:xfrm rot="5400000">
              <a:off x="2785909" y="1071686"/>
              <a:ext cx="1500635" cy="135747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>
              <a:stCxn id="5" idx="4"/>
              <a:endCxn id="12" idx="0"/>
            </p:cNvCxnSpPr>
            <p:nvPr/>
          </p:nvCxnSpPr>
          <p:spPr>
            <a:xfrm rot="5400000">
              <a:off x="2286061" y="1571534"/>
              <a:ext cx="2500331" cy="135747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5" idx="4"/>
              <a:endCxn id="9" idx="0"/>
            </p:cNvCxnSpPr>
            <p:nvPr/>
          </p:nvCxnSpPr>
          <p:spPr>
            <a:xfrm rot="5400000">
              <a:off x="3285975" y="1571752"/>
              <a:ext cx="1500635" cy="35734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5" idx="4"/>
              <a:endCxn id="13" idx="0"/>
            </p:cNvCxnSpPr>
            <p:nvPr/>
          </p:nvCxnSpPr>
          <p:spPr>
            <a:xfrm rot="5400000">
              <a:off x="2786127" y="2071600"/>
              <a:ext cx="2500331" cy="35734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5" idx="4"/>
              <a:endCxn id="10" idx="1"/>
            </p:cNvCxnSpPr>
            <p:nvPr/>
          </p:nvCxnSpPr>
          <p:spPr>
            <a:xfrm rot="16200000" flipH="1">
              <a:off x="3714145" y="1500927"/>
              <a:ext cx="1542016" cy="54037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5" idx="4"/>
              <a:endCxn id="14" idx="0"/>
            </p:cNvCxnSpPr>
            <p:nvPr/>
          </p:nvCxnSpPr>
          <p:spPr>
            <a:xfrm rot="16200000" flipH="1">
              <a:off x="3286194" y="1928878"/>
              <a:ext cx="2500331" cy="64278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>
              <a:stCxn id="5" idx="4"/>
              <a:endCxn id="15" idx="0"/>
            </p:cNvCxnSpPr>
            <p:nvPr/>
          </p:nvCxnSpPr>
          <p:spPr>
            <a:xfrm rot="16200000" flipH="1">
              <a:off x="3786260" y="1428812"/>
              <a:ext cx="2500331" cy="164291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5" idx="4"/>
              <a:endCxn id="11" idx="0"/>
            </p:cNvCxnSpPr>
            <p:nvPr/>
          </p:nvCxnSpPr>
          <p:spPr>
            <a:xfrm rot="16200000" flipH="1">
              <a:off x="4286108" y="928964"/>
              <a:ext cx="1500635" cy="164291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6" name="文字方塊 51"/>
          <p:cNvSpPr txBox="1">
            <a:spLocks noChangeArrowheads="1"/>
          </p:cNvSpPr>
          <p:nvPr/>
        </p:nvSpPr>
        <p:spPr bwMode="auto">
          <a:xfrm>
            <a:off x="4318000" y="2695575"/>
            <a:ext cx="2271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B050"/>
                </a:solidFill>
                <a:latin typeface="Calibri" pitchFamily="34" charset="0"/>
              </a:rPr>
              <a:t>E3 :  l(e) = j/k  ,  r(e) = 0</a:t>
            </a:r>
            <a:endParaRPr kumimoji="0" lang="zh-TW" altLang="en-U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7897" name="文字方塊 52"/>
          <p:cNvSpPr txBox="1">
            <a:spLocks noChangeArrowheads="1"/>
          </p:cNvSpPr>
          <p:nvPr/>
        </p:nvSpPr>
        <p:spPr bwMode="auto">
          <a:xfrm>
            <a:off x="5370513" y="3203575"/>
            <a:ext cx="21034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70C0"/>
                </a:solidFill>
                <a:latin typeface="Calibri" pitchFamily="34" charset="0"/>
              </a:rPr>
              <a:t>E1 :  l(e) = 0  ,  r(e) = 1</a:t>
            </a:r>
            <a:endParaRPr kumimoji="0" lang="zh-TW" altLang="en-US" sz="2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6" name="文字方塊 53"/>
          <p:cNvSpPr txBox="1">
            <a:spLocks noChangeArrowheads="1"/>
          </p:cNvSpPr>
          <p:nvPr/>
        </p:nvSpPr>
        <p:spPr bwMode="auto">
          <a:xfrm>
            <a:off x="4891088" y="5557838"/>
            <a:ext cx="3503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itchFamily="34" charset="0"/>
                <a:ea typeface="+mn-ea"/>
              </a:rPr>
              <a:t>E2 :  l(e) =1 -  j/k  ,  r(e) = 0</a:t>
            </a:r>
            <a:endParaRPr kumimoji="0" lang="zh-TW" alt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itchFamily="34" charset="0"/>
              <a:ea typeface="+mn-ea"/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 rot="10800000" flipV="1">
            <a:off x="1143000" y="2798763"/>
            <a:ext cx="2601913" cy="1249362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文字方塊 3"/>
          <p:cNvSpPr txBox="1">
            <a:spLocks noChangeArrowheads="1"/>
          </p:cNvSpPr>
          <p:nvPr/>
        </p:nvSpPr>
        <p:spPr bwMode="auto">
          <a:xfrm>
            <a:off x="1214438" y="2286000"/>
            <a:ext cx="6357937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 dirty="0">
                <a:latin typeface="Calibri" pitchFamily="34" charset="0"/>
              </a:rPr>
              <a:t>                                               root</a:t>
            </a: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r>
              <a:rPr kumimoji="0" lang="en-US" altLang="zh-TW" b="1" dirty="0">
                <a:latin typeface="Calibri" pitchFamily="34" charset="0"/>
              </a:rPr>
              <a:t>                          X1j           X2j        X3j         X4j</a:t>
            </a:r>
          </a:p>
          <a:p>
            <a:r>
              <a:rPr kumimoji="0" lang="en-US" altLang="zh-TW" b="1" dirty="0">
                <a:latin typeface="Calibri" pitchFamily="34" charset="0"/>
              </a:rPr>
              <a:t>tail j-1   head j                                                          tail j     headj+1</a:t>
            </a: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r>
              <a:rPr kumimoji="0" lang="en-US" altLang="zh-TW" b="1" dirty="0">
                <a:latin typeface="Calibri" pitchFamily="34" charset="0"/>
              </a:rPr>
              <a:t>                          X1’j          X2’j      X3’j         X4’j</a:t>
            </a: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r>
              <a:rPr kumimoji="0" lang="en-US" altLang="zh-TW" b="1" dirty="0">
                <a:latin typeface="Calibri" pitchFamily="34" charset="0"/>
              </a:rPr>
              <a:t>                                         C1j               C2j         (X1vX3’vX4’)^(X2vX4)</a:t>
            </a:r>
            <a:endParaRPr kumimoji="0" lang="zh-TW" alt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群組 58"/>
          <p:cNvGrpSpPr>
            <a:grpSpLocks/>
          </p:cNvGrpSpPr>
          <p:nvPr/>
        </p:nvGrpSpPr>
        <p:grpSpPr bwMode="auto">
          <a:xfrm>
            <a:off x="3641725" y="4541838"/>
            <a:ext cx="1457325" cy="1822450"/>
            <a:chOff x="3641584" y="4613591"/>
            <a:chExt cx="1457522" cy="1821901"/>
          </a:xfrm>
        </p:grpSpPr>
        <p:cxnSp>
          <p:nvCxnSpPr>
            <p:cNvPr id="5" name="直線接點 4"/>
            <p:cNvCxnSpPr>
              <a:stCxn id="17" idx="4"/>
              <a:endCxn id="25" idx="0"/>
            </p:cNvCxnSpPr>
            <p:nvPr/>
          </p:nvCxnSpPr>
          <p:spPr bwMode="auto">
            <a:xfrm rot="5400000">
              <a:off x="3876170" y="5212555"/>
              <a:ext cx="1821901" cy="623971"/>
            </a:xfrm>
            <a:prstGeom prst="line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stCxn id="15" idx="4"/>
              <a:endCxn id="25" idx="0"/>
            </p:cNvCxnSpPr>
            <p:nvPr/>
          </p:nvCxnSpPr>
          <p:spPr bwMode="auto">
            <a:xfrm rot="16200000" flipH="1">
              <a:off x="3147409" y="5107766"/>
              <a:ext cx="1821901" cy="833551"/>
            </a:xfrm>
            <a:prstGeom prst="line">
              <a:avLst/>
            </a:prstGeom>
            <a:ln w="762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800" b="1" dirty="0" smtClean="0">
                <a:solidFill>
                  <a:srgbClr val="FF0000"/>
                </a:solidFill>
              </a:rPr>
              <a:t>Case III</a:t>
            </a:r>
            <a:r>
              <a:rPr lang="en-US" altLang="zh-TW" sz="2800" b="1" dirty="0" smtClean="0"/>
              <a:t/>
            </a:r>
            <a:br>
              <a:rPr lang="en-US" altLang="zh-TW" sz="2800" b="1" dirty="0" smtClean="0"/>
            </a:br>
            <a:r>
              <a:rPr lang="en-US" altLang="zh-TW" sz="2800" b="1" dirty="0" smtClean="0"/>
              <a:t>Look at the path from root to C</a:t>
            </a:r>
            <a:r>
              <a:rPr lang="en-US" altLang="zh-TW" sz="2800" b="1" baseline="-25000" dirty="0" smtClean="0"/>
              <a:t>ij</a:t>
            </a:r>
            <a:endParaRPr lang="zh-TW" altLang="en-US" sz="2800" baseline="-25000" dirty="0" smtClean="0"/>
          </a:p>
        </p:txBody>
      </p:sp>
      <p:sp>
        <p:nvSpPr>
          <p:cNvPr id="60" name="投影片編號版面配置區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38916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800" dirty="0" smtClean="0"/>
              <a:t>Since the formula is not satisfied by this truth assignment, there is a clause vertex C</a:t>
            </a:r>
            <a:r>
              <a:rPr lang="en-US" altLang="zh-TW" sz="2800" baseline="-25000" dirty="0" smtClean="0"/>
              <a:t>jp</a:t>
            </a:r>
            <a:r>
              <a:rPr lang="en-US" altLang="zh-TW" sz="2800" dirty="0" smtClean="0"/>
              <a:t> such that all of its neighbors are in </a:t>
            </a:r>
            <a:r>
              <a:rPr lang="en-US" altLang="zh-TW" sz="2800" dirty="0" smtClean="0">
                <a:solidFill>
                  <a:srgbClr val="0070C0"/>
                </a:solidFill>
              </a:rPr>
              <a:t>E</a:t>
            </a:r>
            <a:r>
              <a:rPr lang="en-US" altLang="zh-TW" sz="2800" baseline="-25000" dirty="0" smtClean="0">
                <a:solidFill>
                  <a:srgbClr val="0070C0"/>
                </a:solidFill>
              </a:rPr>
              <a:t>1</a:t>
            </a:r>
            <a:r>
              <a:rPr lang="en-US" altLang="zh-TW" sz="2800" dirty="0" smtClean="0"/>
              <a:t>.</a:t>
            </a:r>
          </a:p>
          <a:p>
            <a:endParaRPr lang="zh-TW" altLang="en-US" dirty="0" smtClean="0"/>
          </a:p>
        </p:txBody>
      </p:sp>
      <p:grpSp>
        <p:nvGrpSpPr>
          <p:cNvPr id="38917" name="群組 1"/>
          <p:cNvGrpSpPr>
            <a:grpSpLocks/>
          </p:cNvGrpSpPr>
          <p:nvPr/>
        </p:nvGrpSpPr>
        <p:grpSpPr bwMode="auto">
          <a:xfrm>
            <a:off x="1508125" y="3032125"/>
            <a:ext cx="5256213" cy="3540125"/>
            <a:chOff x="928662" y="714356"/>
            <a:chExt cx="7215238" cy="4857784"/>
          </a:xfrm>
        </p:grpSpPr>
        <p:sp>
          <p:nvSpPr>
            <p:cNvPr id="11" name="橢圓 10"/>
            <p:cNvSpPr/>
            <p:nvPr/>
          </p:nvSpPr>
          <p:spPr>
            <a:xfrm>
              <a:off x="4071028" y="714356"/>
              <a:ext cx="287651" cy="285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928662" y="2999476"/>
              <a:ext cx="285472" cy="2875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3" name="橢圓 12"/>
            <p:cNvSpPr/>
            <p:nvPr/>
          </p:nvSpPr>
          <p:spPr>
            <a:xfrm>
              <a:off x="1785077" y="2999476"/>
              <a:ext cx="287651" cy="2875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4" name="橢圓 13"/>
            <p:cNvSpPr/>
            <p:nvPr/>
          </p:nvSpPr>
          <p:spPr>
            <a:xfrm>
              <a:off x="2715583" y="2500626"/>
              <a:ext cx="285472" cy="2853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5" name="橢圓 14"/>
            <p:cNvSpPr/>
            <p:nvPr/>
          </p:nvSpPr>
          <p:spPr>
            <a:xfrm>
              <a:off x="3715823" y="2500626"/>
              <a:ext cx="285471" cy="2853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6" name="橢圓 15"/>
            <p:cNvSpPr/>
            <p:nvPr/>
          </p:nvSpPr>
          <p:spPr>
            <a:xfrm>
              <a:off x="4713884" y="2500626"/>
              <a:ext cx="287651" cy="2853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7" name="橢圓 16"/>
            <p:cNvSpPr/>
            <p:nvPr/>
          </p:nvSpPr>
          <p:spPr>
            <a:xfrm>
              <a:off x="5714123" y="2500626"/>
              <a:ext cx="287651" cy="285368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8" name="橢圓 17"/>
            <p:cNvSpPr/>
            <p:nvPr/>
          </p:nvSpPr>
          <p:spPr>
            <a:xfrm>
              <a:off x="2715583" y="3500503"/>
              <a:ext cx="285472" cy="285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19" name="橢圓 18"/>
            <p:cNvSpPr/>
            <p:nvPr/>
          </p:nvSpPr>
          <p:spPr>
            <a:xfrm>
              <a:off x="3715823" y="3500503"/>
              <a:ext cx="285471" cy="285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0" name="橢圓 19"/>
            <p:cNvSpPr/>
            <p:nvPr/>
          </p:nvSpPr>
          <p:spPr>
            <a:xfrm>
              <a:off x="4713884" y="3500503"/>
              <a:ext cx="287651" cy="285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1" name="橢圓 20"/>
            <p:cNvSpPr/>
            <p:nvPr/>
          </p:nvSpPr>
          <p:spPr>
            <a:xfrm>
              <a:off x="5714123" y="3500503"/>
              <a:ext cx="287651" cy="285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2" name="橢圓 21"/>
            <p:cNvSpPr/>
            <p:nvPr/>
          </p:nvSpPr>
          <p:spPr>
            <a:xfrm>
              <a:off x="6644630" y="2999476"/>
              <a:ext cx="285471" cy="2875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3" name="橢圓 22"/>
            <p:cNvSpPr/>
            <p:nvPr/>
          </p:nvSpPr>
          <p:spPr>
            <a:xfrm>
              <a:off x="7858428" y="2999476"/>
              <a:ext cx="285472" cy="28754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4" name="橢圓 23"/>
            <p:cNvSpPr/>
            <p:nvPr/>
          </p:nvSpPr>
          <p:spPr>
            <a:xfrm>
              <a:off x="3571998" y="5286773"/>
              <a:ext cx="285471" cy="285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  <p:sp>
          <p:nvSpPr>
            <p:cNvPr id="25" name="橢圓 24"/>
            <p:cNvSpPr/>
            <p:nvPr/>
          </p:nvSpPr>
          <p:spPr>
            <a:xfrm>
              <a:off x="4857709" y="5286773"/>
              <a:ext cx="285471" cy="28536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dirty="0"/>
            </a:p>
          </p:txBody>
        </p:sp>
      </p:grpSp>
      <p:grpSp>
        <p:nvGrpSpPr>
          <p:cNvPr id="38918" name="群組 17"/>
          <p:cNvGrpSpPr>
            <a:grpSpLocks/>
          </p:cNvGrpSpPr>
          <p:nvPr/>
        </p:nvGrpSpPr>
        <p:grpSpPr bwMode="auto">
          <a:xfrm>
            <a:off x="1716088" y="4476750"/>
            <a:ext cx="4840287" cy="730250"/>
            <a:chOff x="1214414" y="2806895"/>
            <a:chExt cx="6643734" cy="1002299"/>
          </a:xfrm>
        </p:grpSpPr>
        <p:cxnSp>
          <p:nvCxnSpPr>
            <p:cNvPr id="27" name="直線接點 26"/>
            <p:cNvCxnSpPr>
              <a:stCxn id="12" idx="6"/>
              <a:endCxn id="13" idx="2"/>
            </p:cNvCxnSpPr>
            <p:nvPr/>
          </p:nvCxnSpPr>
          <p:spPr>
            <a:xfrm>
              <a:off x="1214414" y="3308044"/>
              <a:ext cx="570895" cy="21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>
              <a:stCxn id="13" idx="6"/>
              <a:endCxn id="18" idx="2"/>
            </p:cNvCxnSpPr>
            <p:nvPr/>
          </p:nvCxnSpPr>
          <p:spPr>
            <a:xfrm>
              <a:off x="2070756" y="3305866"/>
              <a:ext cx="642802" cy="5011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>
              <a:stCxn id="13" idx="6"/>
              <a:endCxn id="14" idx="2"/>
            </p:cNvCxnSpPr>
            <p:nvPr/>
          </p:nvCxnSpPr>
          <p:spPr>
            <a:xfrm flipV="1">
              <a:off x="2070756" y="2806895"/>
              <a:ext cx="642802" cy="50115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/>
            <p:cNvCxnSpPr>
              <a:stCxn id="14" idx="6"/>
              <a:endCxn id="15" idx="2"/>
            </p:cNvCxnSpPr>
            <p:nvPr/>
          </p:nvCxnSpPr>
          <p:spPr>
            <a:xfrm>
              <a:off x="3001184" y="2806895"/>
              <a:ext cx="712528" cy="21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>
              <a:stCxn id="15" idx="6"/>
              <a:endCxn id="16" idx="2"/>
            </p:cNvCxnSpPr>
            <p:nvPr/>
          </p:nvCxnSpPr>
          <p:spPr>
            <a:xfrm>
              <a:off x="4001339" y="2806895"/>
              <a:ext cx="712530" cy="21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>
              <a:stCxn id="16" idx="6"/>
              <a:endCxn id="17" idx="2"/>
            </p:cNvCxnSpPr>
            <p:nvPr/>
          </p:nvCxnSpPr>
          <p:spPr>
            <a:xfrm>
              <a:off x="5001495" y="2806895"/>
              <a:ext cx="712528" cy="21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>
              <a:stCxn id="17" idx="6"/>
              <a:endCxn id="22" idx="1"/>
            </p:cNvCxnSpPr>
            <p:nvPr/>
          </p:nvCxnSpPr>
          <p:spPr>
            <a:xfrm>
              <a:off x="6001650" y="2806895"/>
              <a:ext cx="684202" cy="398741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>
              <a:stCxn id="22" idx="6"/>
              <a:endCxn id="23" idx="2"/>
            </p:cNvCxnSpPr>
            <p:nvPr/>
          </p:nvCxnSpPr>
          <p:spPr>
            <a:xfrm>
              <a:off x="6929899" y="3305866"/>
              <a:ext cx="928249" cy="217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接點 34"/>
            <p:cNvCxnSpPr>
              <a:stCxn id="18" idx="6"/>
              <a:endCxn id="19" idx="2"/>
            </p:cNvCxnSpPr>
            <p:nvPr/>
          </p:nvCxnSpPr>
          <p:spPr>
            <a:xfrm>
              <a:off x="3001184" y="3807016"/>
              <a:ext cx="712528" cy="217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接點 35"/>
            <p:cNvCxnSpPr>
              <a:stCxn id="19" idx="6"/>
              <a:endCxn id="20" idx="2"/>
            </p:cNvCxnSpPr>
            <p:nvPr/>
          </p:nvCxnSpPr>
          <p:spPr>
            <a:xfrm>
              <a:off x="4001339" y="3807016"/>
              <a:ext cx="712530" cy="217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>
              <a:stCxn id="20" idx="6"/>
              <a:endCxn id="21" idx="2"/>
            </p:cNvCxnSpPr>
            <p:nvPr/>
          </p:nvCxnSpPr>
          <p:spPr>
            <a:xfrm>
              <a:off x="5001495" y="3807016"/>
              <a:ext cx="712528" cy="217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>
              <a:stCxn id="14" idx="5"/>
              <a:endCxn id="19" idx="1"/>
            </p:cNvCxnSpPr>
            <p:nvPr/>
          </p:nvCxnSpPr>
          <p:spPr>
            <a:xfrm rot="16200000" flipH="1">
              <a:off x="2957617" y="2907112"/>
              <a:ext cx="799661" cy="7996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>
              <a:stCxn id="15" idx="5"/>
              <a:endCxn id="20" idx="1"/>
            </p:cNvCxnSpPr>
            <p:nvPr/>
          </p:nvCxnSpPr>
          <p:spPr>
            <a:xfrm rot="16200000" flipH="1">
              <a:off x="3957773" y="2907111"/>
              <a:ext cx="799661" cy="799689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16" idx="5"/>
              <a:endCxn id="21" idx="1"/>
            </p:cNvCxnSpPr>
            <p:nvPr/>
          </p:nvCxnSpPr>
          <p:spPr>
            <a:xfrm rot="16200000" flipH="1">
              <a:off x="4957928" y="2907112"/>
              <a:ext cx="799661" cy="7996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>
              <a:stCxn id="15" idx="3"/>
              <a:endCxn id="18" idx="7"/>
            </p:cNvCxnSpPr>
            <p:nvPr/>
          </p:nvCxnSpPr>
          <p:spPr>
            <a:xfrm rot="5400000">
              <a:off x="2957617" y="2907112"/>
              <a:ext cx="799661" cy="7996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stCxn id="16" idx="3"/>
              <a:endCxn id="19" idx="7"/>
            </p:cNvCxnSpPr>
            <p:nvPr/>
          </p:nvCxnSpPr>
          <p:spPr>
            <a:xfrm rot="5400000">
              <a:off x="3957773" y="2907111"/>
              <a:ext cx="799661" cy="799689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>
              <a:stCxn id="17" idx="3"/>
              <a:endCxn id="20" idx="7"/>
            </p:cNvCxnSpPr>
            <p:nvPr/>
          </p:nvCxnSpPr>
          <p:spPr>
            <a:xfrm rot="5400000">
              <a:off x="4957928" y="2907112"/>
              <a:ext cx="799661" cy="799688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stCxn id="22" idx="3"/>
              <a:endCxn id="21" idx="6"/>
            </p:cNvCxnSpPr>
            <p:nvPr/>
          </p:nvCxnSpPr>
          <p:spPr>
            <a:xfrm rot="5400000">
              <a:off x="6144381" y="3265544"/>
              <a:ext cx="398741" cy="684202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919" name="群組 36"/>
          <p:cNvGrpSpPr>
            <a:grpSpLocks/>
          </p:cNvGrpSpPr>
          <p:nvPr/>
        </p:nvGrpSpPr>
        <p:grpSpPr bwMode="auto">
          <a:xfrm>
            <a:off x="2913063" y="3279775"/>
            <a:ext cx="2185987" cy="1822450"/>
            <a:chOff x="2857498" y="1187447"/>
            <a:chExt cx="3000395" cy="2500330"/>
          </a:xfrm>
        </p:grpSpPr>
        <p:cxnSp>
          <p:nvCxnSpPr>
            <p:cNvPr id="46" name="直線接點 45"/>
            <p:cNvCxnSpPr>
              <a:stCxn id="11" idx="4"/>
              <a:endCxn id="14" idx="0"/>
            </p:cNvCxnSpPr>
            <p:nvPr/>
          </p:nvCxnSpPr>
          <p:spPr>
            <a:xfrm rot="5400000">
              <a:off x="2785919" y="1259026"/>
              <a:ext cx="1500634" cy="135747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11" idx="4"/>
              <a:endCxn id="18" idx="0"/>
            </p:cNvCxnSpPr>
            <p:nvPr/>
          </p:nvCxnSpPr>
          <p:spPr>
            <a:xfrm rot="5400000">
              <a:off x="2286071" y="1758874"/>
              <a:ext cx="2500330" cy="135747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>
              <a:stCxn id="11" idx="4"/>
              <a:endCxn id="15" idx="0"/>
            </p:cNvCxnSpPr>
            <p:nvPr/>
          </p:nvCxnSpPr>
          <p:spPr>
            <a:xfrm rot="5400000">
              <a:off x="3285985" y="1759091"/>
              <a:ext cx="1500634" cy="35734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11" idx="4"/>
              <a:endCxn id="19" idx="0"/>
            </p:cNvCxnSpPr>
            <p:nvPr/>
          </p:nvCxnSpPr>
          <p:spPr>
            <a:xfrm rot="5400000">
              <a:off x="2786137" y="2258939"/>
              <a:ext cx="2500330" cy="35734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>
              <a:stCxn id="11" idx="4"/>
              <a:endCxn id="16" idx="1"/>
            </p:cNvCxnSpPr>
            <p:nvPr/>
          </p:nvCxnSpPr>
          <p:spPr>
            <a:xfrm rot="16200000" flipH="1">
              <a:off x="3715245" y="1687177"/>
              <a:ext cx="1542015" cy="54255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>
              <a:stCxn id="11" idx="4"/>
              <a:endCxn id="20" idx="0"/>
            </p:cNvCxnSpPr>
            <p:nvPr/>
          </p:nvCxnSpPr>
          <p:spPr>
            <a:xfrm rot="16200000" flipH="1">
              <a:off x="3286204" y="2116218"/>
              <a:ext cx="2500330" cy="64278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>
              <a:stCxn id="11" idx="4"/>
              <a:endCxn id="21" idx="0"/>
            </p:cNvCxnSpPr>
            <p:nvPr/>
          </p:nvCxnSpPr>
          <p:spPr>
            <a:xfrm rot="16200000" flipH="1">
              <a:off x="3786270" y="1616152"/>
              <a:ext cx="2500330" cy="164291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>
              <a:stCxn id="11" idx="4"/>
              <a:endCxn id="17" idx="0"/>
            </p:cNvCxnSpPr>
            <p:nvPr/>
          </p:nvCxnSpPr>
          <p:spPr>
            <a:xfrm rot="16200000" flipH="1">
              <a:off x="4286117" y="1116304"/>
              <a:ext cx="1500634" cy="164291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20" name="文字方塊 51"/>
          <p:cNvSpPr txBox="1">
            <a:spLocks noChangeArrowheads="1"/>
          </p:cNvSpPr>
          <p:nvPr/>
        </p:nvSpPr>
        <p:spPr bwMode="auto">
          <a:xfrm>
            <a:off x="4318000" y="3084513"/>
            <a:ext cx="2271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B050"/>
                </a:solidFill>
                <a:latin typeface="Calibri" pitchFamily="34" charset="0"/>
              </a:rPr>
              <a:t>E3 :  l(e) = j/k  ,  r(e) = 0</a:t>
            </a:r>
            <a:endParaRPr kumimoji="0" lang="zh-TW" altLang="en-US" sz="2400" b="1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8921" name="文字方塊 52"/>
          <p:cNvSpPr txBox="1">
            <a:spLocks noChangeArrowheads="1"/>
          </p:cNvSpPr>
          <p:nvPr/>
        </p:nvSpPr>
        <p:spPr bwMode="auto">
          <a:xfrm>
            <a:off x="5370513" y="3594100"/>
            <a:ext cx="210343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0070C0"/>
                </a:solidFill>
                <a:latin typeface="Calibri" pitchFamily="34" charset="0"/>
              </a:rPr>
              <a:t>E1 :  l(e) = 0  ,  r(e) = 1</a:t>
            </a:r>
            <a:endParaRPr kumimoji="0" lang="zh-TW" altLang="en-US" sz="2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922" name="文字方塊 53"/>
          <p:cNvSpPr txBox="1">
            <a:spLocks noChangeArrowheads="1"/>
          </p:cNvSpPr>
          <p:nvPr/>
        </p:nvSpPr>
        <p:spPr bwMode="auto">
          <a:xfrm>
            <a:off x="5067300" y="57150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400" b="1" dirty="0">
                <a:solidFill>
                  <a:srgbClr val="7030A0"/>
                </a:solidFill>
                <a:latin typeface="Calibri" pitchFamily="34" charset="0"/>
              </a:rPr>
              <a:t>E2 :  l(e) =1 -  j/k  ,  r(e) = 0</a:t>
            </a:r>
            <a:endParaRPr kumimoji="0" lang="zh-TW" altLang="en-US" sz="2400" b="1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 rot="10800000" flipV="1">
            <a:off x="1143000" y="3189288"/>
            <a:ext cx="2601913" cy="1249362"/>
          </a:xfrm>
          <a:prstGeom prst="straightConnector1">
            <a:avLst/>
          </a:prstGeom>
          <a:ln w="76200">
            <a:solidFill>
              <a:srgbClr val="0070C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924" name="群組 59"/>
          <p:cNvGrpSpPr>
            <a:grpSpLocks/>
          </p:cNvGrpSpPr>
          <p:nvPr/>
        </p:nvGrpSpPr>
        <p:grpSpPr bwMode="auto">
          <a:xfrm>
            <a:off x="2913063" y="4581525"/>
            <a:ext cx="2112962" cy="1820863"/>
            <a:chOff x="2912825" y="4652554"/>
            <a:chExt cx="2112664" cy="1821903"/>
          </a:xfrm>
        </p:grpSpPr>
        <p:cxnSp>
          <p:nvCxnSpPr>
            <p:cNvPr id="6" name="直線接點 5"/>
            <p:cNvCxnSpPr>
              <a:stCxn id="14" idx="4"/>
              <a:endCxn id="24" idx="0"/>
            </p:cNvCxnSpPr>
            <p:nvPr/>
          </p:nvCxnSpPr>
          <p:spPr bwMode="auto">
            <a:xfrm rot="16200000" flipH="1">
              <a:off x="2314567" y="5250812"/>
              <a:ext cx="1821903" cy="625387"/>
            </a:xfrm>
            <a:prstGeom prst="line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>
              <a:stCxn id="20" idx="3"/>
              <a:endCxn id="24" idx="0"/>
            </p:cNvCxnSpPr>
            <p:nvPr/>
          </p:nvCxnSpPr>
          <p:spPr bwMode="auto">
            <a:xfrm rot="5400000">
              <a:off x="3356069" y="5533596"/>
              <a:ext cx="1123004" cy="758718"/>
            </a:xfrm>
            <a:prstGeom prst="line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>
              <a:stCxn id="21" idx="3"/>
              <a:endCxn id="24" idx="0"/>
            </p:cNvCxnSpPr>
            <p:nvPr/>
          </p:nvCxnSpPr>
          <p:spPr bwMode="auto">
            <a:xfrm rot="5400000">
              <a:off x="3720348" y="5169316"/>
              <a:ext cx="1123004" cy="1487277"/>
            </a:xfrm>
            <a:prstGeom prst="line">
              <a:avLst/>
            </a:prstGeom>
            <a:ln w="76200">
              <a:solidFill>
                <a:srgbClr val="7030A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25" name="文字方塊 61"/>
          <p:cNvSpPr txBox="1">
            <a:spLocks noChangeArrowheads="1"/>
          </p:cNvSpPr>
          <p:nvPr/>
        </p:nvSpPr>
        <p:spPr bwMode="auto">
          <a:xfrm>
            <a:off x="1214438" y="2786063"/>
            <a:ext cx="63579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b="1" dirty="0">
                <a:latin typeface="Calibri" pitchFamily="34" charset="0"/>
              </a:rPr>
              <a:t>                                               root</a:t>
            </a: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r>
              <a:rPr kumimoji="0" lang="en-US" altLang="zh-TW" b="1" dirty="0">
                <a:latin typeface="Calibri" pitchFamily="34" charset="0"/>
              </a:rPr>
              <a:t>                          X1j           X2j        X3j         X4j</a:t>
            </a:r>
          </a:p>
          <a:p>
            <a:r>
              <a:rPr kumimoji="0" lang="en-US" altLang="zh-TW" b="1" dirty="0">
                <a:latin typeface="Calibri" pitchFamily="34" charset="0"/>
              </a:rPr>
              <a:t>tail j-1   head j                                                          tail j     headj+1</a:t>
            </a: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r>
              <a:rPr kumimoji="0" lang="en-US" altLang="zh-TW" b="1" dirty="0">
                <a:latin typeface="Calibri" pitchFamily="34" charset="0"/>
              </a:rPr>
              <a:t>                          X1’j          X2’j      X3’j         X4’j</a:t>
            </a: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endParaRPr kumimoji="0" lang="en-US" altLang="zh-TW" b="1" dirty="0">
              <a:latin typeface="Calibri" pitchFamily="34" charset="0"/>
            </a:endParaRPr>
          </a:p>
          <a:p>
            <a:r>
              <a:rPr kumimoji="0" lang="en-US" altLang="zh-TW" b="1" dirty="0">
                <a:latin typeface="Calibri" pitchFamily="34" charset="0"/>
              </a:rPr>
              <a:t>                                              C1j               C2j       (X1vX3’vX4’)^(X2vX4)</a:t>
            </a:r>
            <a:endParaRPr kumimoji="0" lang="zh-TW" alt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Case III</a:t>
            </a:r>
            <a:endParaRPr lang="zh-TW" altLang="en-US" smtClean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sp>
        <p:nvSpPr>
          <p:cNvPr id="39939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1328738"/>
          </a:xfrm>
        </p:spPr>
        <p:txBody>
          <a:bodyPr/>
          <a:lstStyle/>
          <a:p>
            <a:r>
              <a:rPr lang="en-US" altLang="zh-TW" dirty="0" smtClean="0"/>
              <a:t>l(P</a:t>
            </a:r>
            <a:r>
              <a:rPr lang="en-US" altLang="zh-TW" baseline="30000" dirty="0" smtClean="0"/>
              <a:t>t</a:t>
            </a:r>
            <a:r>
              <a:rPr lang="en-US" altLang="zh-TW" baseline="-25000" dirty="0" smtClean="0"/>
              <a:t>root,C</a:t>
            </a:r>
            <a:r>
              <a:rPr lang="en-US" altLang="zh-TW" baseline="-40000" dirty="0" smtClean="0"/>
              <a:t>jp</a:t>
            </a:r>
            <a:r>
              <a:rPr lang="en-US" altLang="zh-TW" dirty="0" smtClean="0"/>
              <a:t>) = </a:t>
            </a:r>
            <a:r>
              <a:rPr lang="en-US" altLang="zh-TW" dirty="0" smtClean="0">
                <a:solidFill>
                  <a:srgbClr val="7030A0"/>
                </a:solidFill>
              </a:rPr>
              <a:t>(1 – j/k ) </a:t>
            </a:r>
            <a:r>
              <a:rPr lang="en-US" altLang="zh-TW" dirty="0" smtClean="0"/>
              <a:t>+ </a:t>
            </a:r>
            <a:r>
              <a:rPr lang="en-US" altLang="zh-TW" dirty="0" smtClean="0">
                <a:solidFill>
                  <a:srgbClr val="0070C0"/>
                </a:solidFill>
              </a:rPr>
              <a:t>(j-1)/k </a:t>
            </a:r>
            <a:r>
              <a:rPr lang="en-US" altLang="zh-TW" dirty="0" smtClean="0"/>
              <a:t>= 1 – 1/k</a:t>
            </a:r>
          </a:p>
          <a:p>
            <a:r>
              <a:rPr lang="en-US" altLang="zh-TW" dirty="0" smtClean="0"/>
              <a:t>t(e) = l(e) + r(e) = 1 - 1/k + 1 = 2 – 1/k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457200" y="3903663"/>
            <a:ext cx="82296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altLang="zh-TW" sz="3200" b="1" dirty="0">
                <a:latin typeface="Calibri" pitchFamily="34" charset="0"/>
              </a:rPr>
              <a:t>Therefore, rad</a:t>
            </a:r>
            <a:r>
              <a:rPr kumimoji="0" lang="en-US" altLang="zh-TW" sz="3200" b="1" baseline="-25000" dirty="0">
                <a:latin typeface="Calibri" pitchFamily="34" charset="0"/>
              </a:rPr>
              <a:t>t</a:t>
            </a:r>
            <a:r>
              <a:rPr kumimoji="0" lang="en-US" altLang="zh-TW" sz="3200" b="1" dirty="0">
                <a:latin typeface="Calibri" pitchFamily="34" charset="0"/>
              </a:rPr>
              <a:t>(T’) &gt; = 2 – 1/k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洪家榮</a:t>
            </a:r>
            <a:endParaRPr lang="zh-TW" altLang="zh-TW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dirty="0" smtClean="0"/>
              <a:t>The quickest diameter spanning tree (QDST)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smtClean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8195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橢圓 3"/>
          <p:cNvSpPr/>
          <p:nvPr/>
        </p:nvSpPr>
        <p:spPr>
          <a:xfrm>
            <a:off x="1000125" y="4143375"/>
            <a:ext cx="785813" cy="785813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5" name="橢圓 4"/>
          <p:cNvSpPr/>
          <p:nvPr/>
        </p:nvSpPr>
        <p:spPr>
          <a:xfrm>
            <a:off x="4143375" y="2357438"/>
            <a:ext cx="785813" cy="7858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6" name="橢圓 5"/>
          <p:cNvSpPr/>
          <p:nvPr/>
        </p:nvSpPr>
        <p:spPr>
          <a:xfrm>
            <a:off x="7286625" y="4143375"/>
            <a:ext cx="785813" cy="785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8199" name="文字方塊 14"/>
          <p:cNvSpPr txBox="1">
            <a:spLocks noChangeArrowheads="1"/>
          </p:cNvSpPr>
          <p:nvPr/>
        </p:nvSpPr>
        <p:spPr bwMode="auto">
          <a:xfrm>
            <a:off x="1928813" y="3429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8200" name="文字方塊 15"/>
          <p:cNvSpPr txBox="1">
            <a:spLocks noChangeArrowheads="1"/>
          </p:cNvSpPr>
          <p:nvPr/>
        </p:nvSpPr>
        <p:spPr bwMode="auto">
          <a:xfrm>
            <a:off x="5143500" y="3429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2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8201" name="文字方塊 22"/>
          <p:cNvSpPr txBox="1">
            <a:spLocks noChangeArrowheads="1"/>
          </p:cNvSpPr>
          <p:nvPr/>
        </p:nvSpPr>
        <p:spPr bwMode="auto">
          <a:xfrm>
            <a:off x="3500438" y="44878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1</a:t>
            </a:r>
            <a:endParaRPr kumimoji="0" lang="zh-TW" altLang="en-US">
              <a:latin typeface="Calibri" pitchFamily="34" charset="0"/>
            </a:endParaRPr>
          </a:p>
        </p:txBody>
      </p:sp>
      <p:cxnSp>
        <p:nvCxnSpPr>
          <p:cNvPr id="27" name="直線接點 26"/>
          <p:cNvCxnSpPr>
            <a:stCxn id="4" idx="6"/>
            <a:endCxn id="5" idx="2"/>
          </p:cNvCxnSpPr>
          <p:nvPr/>
        </p:nvCxnSpPr>
        <p:spPr>
          <a:xfrm flipV="1">
            <a:off x="1785938" y="2749550"/>
            <a:ext cx="2357437" cy="178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4" idx="6"/>
            <a:endCxn id="6" idx="2"/>
          </p:cNvCxnSpPr>
          <p:nvPr/>
        </p:nvCxnSpPr>
        <p:spPr>
          <a:xfrm>
            <a:off x="1785938" y="4537075"/>
            <a:ext cx="5500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5" idx="6"/>
            <a:endCxn id="6" idx="2"/>
          </p:cNvCxnSpPr>
          <p:nvPr/>
        </p:nvCxnSpPr>
        <p:spPr>
          <a:xfrm>
            <a:off x="4929188" y="2749550"/>
            <a:ext cx="2357437" cy="178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 QDST problem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 smtClean="0"/>
              <a:t>In this section we consider the quickest diameter spanning tree problem. We present a 3/2-approximation algorithm, and prove that unless </a:t>
            </a:r>
            <a:r>
              <a:rPr lang="en-US" altLang="zh-TW" sz="2800" i="1" dirty="0" smtClean="0"/>
              <a:t>P </a:t>
            </a:r>
            <a:r>
              <a:rPr lang="en-US" altLang="zh-TW" sz="2800" dirty="0" smtClean="0"/>
              <a:t>= </a:t>
            </a:r>
            <a:r>
              <a:rPr lang="en-US" altLang="zh-TW" sz="2800" i="1" dirty="0" smtClean="0"/>
              <a:t>NP </a:t>
            </a:r>
            <a:r>
              <a:rPr lang="en-US" altLang="zh-TW" sz="2800" dirty="0" smtClean="0"/>
              <a:t>this is the </a:t>
            </a:r>
            <a:r>
              <a:rPr lang="en-US" altLang="zh-TW" sz="2800" b="1" i="1" dirty="0" smtClean="0"/>
              <a:t>best possible</a:t>
            </a:r>
            <a:r>
              <a:rPr lang="en-US" altLang="zh-TW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Denote by </a:t>
            </a:r>
            <a:r>
              <a:rPr lang="en-US" altLang="zh-TW" sz="2800" i="1" dirty="0" smtClean="0"/>
              <a:t>OPT </a:t>
            </a:r>
            <a:r>
              <a:rPr lang="en-US" altLang="zh-TW" sz="2800" dirty="0" smtClean="0"/>
              <a:t>the cost of an optimal solution, </a:t>
            </a:r>
            <a:r>
              <a:rPr lang="en-US" altLang="zh-TW" sz="2800" i="1" dirty="0" smtClean="0"/>
              <a:t>Topt </a:t>
            </a:r>
            <a:r>
              <a:rPr lang="en-US" altLang="zh-TW" sz="2800" dirty="0" smtClean="0"/>
              <a:t>= (</a:t>
            </a:r>
            <a:r>
              <a:rPr lang="en-US" altLang="zh-TW" sz="2800" i="1" dirty="0" smtClean="0"/>
              <a:t>V,Eopt</a:t>
            </a:r>
            <a:r>
              <a:rPr lang="en-US" altLang="zh-TW" sz="2800" dirty="0" smtClean="0"/>
              <a:t>), to the quickest diameter spanning tree problem. </a:t>
            </a:r>
          </a:p>
          <a:p>
            <a:pPr>
              <a:lnSpc>
                <a:spcPct val="90000"/>
              </a:lnSpc>
            </a:pPr>
            <a:r>
              <a:rPr lang="en-US" altLang="zh-TW" sz="2800" dirty="0" smtClean="0"/>
              <a:t>Denote </a:t>
            </a:r>
            <a:r>
              <a:rPr lang="en-US" altLang="zh-TW" sz="2800" smtClean="0"/>
              <a:t>by </a:t>
            </a:r>
            <a:r>
              <a:rPr lang="en-US" altLang="zh-TW" sz="2800" i="1" smtClean="0"/>
              <a:t>MDT</a:t>
            </a:r>
            <a:r>
              <a:rPr lang="en-US" altLang="zh-TW" sz="2800" smtClean="0"/>
              <a:t>(</a:t>
            </a:r>
            <a:r>
              <a:rPr lang="en-US" altLang="zh-TW" sz="2800" i="1" smtClean="0"/>
              <a:t>G, l</a:t>
            </a:r>
            <a:r>
              <a:rPr lang="en-US" altLang="zh-TW" sz="2800" dirty="0" smtClean="0"/>
              <a:t>) the minimum diameter spanning tree of a graph </a:t>
            </a:r>
            <a:r>
              <a:rPr lang="en-US" altLang="zh-TW" sz="2800" i="1" dirty="0" smtClean="0"/>
              <a:t>G </a:t>
            </a:r>
            <a:r>
              <a:rPr lang="en-US" altLang="zh-TW" sz="2800" dirty="0" smtClean="0"/>
              <a:t>where the edges are endowed with a length function </a:t>
            </a:r>
            <a:r>
              <a:rPr lang="en-US" altLang="zh-TW" sz="2800" i="1" dirty="0" smtClean="0"/>
              <a:t>l</a:t>
            </a:r>
            <a:r>
              <a:rPr lang="en-US" altLang="zh-TW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algorithm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pic>
        <p:nvPicPr>
          <p:cNvPr id="4301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14400" y="2094636"/>
            <a:ext cx="7772400" cy="327832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7"/>
          <p:cNvSpPr txBox="1">
            <a:spLocks noChangeArrowheads="1"/>
          </p:cNvSpPr>
          <p:nvPr/>
        </p:nvSpPr>
        <p:spPr bwMode="auto">
          <a:xfrm>
            <a:off x="323850" y="2060575"/>
            <a:ext cx="8496300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kumimoji="0" lang="en-US" altLang="zh-TW" sz="2000" dirty="0">
                <a:latin typeface="Calibri" pitchFamily="34" charset="0"/>
              </a:rPr>
              <a:t>Proof:</a:t>
            </a:r>
          </a:p>
          <a:p>
            <a:pPr>
              <a:lnSpc>
                <a:spcPct val="120000"/>
              </a:lnSpc>
            </a:pPr>
            <a:r>
              <a:rPr kumimoji="0" lang="en-US" altLang="zh-TW" sz="2000" dirty="0">
                <a:latin typeface="Times New Roman" pitchFamily="18" charset="0"/>
              </a:rPr>
              <a:t>The claim clearly holds if the path           contains an edge </a:t>
            </a:r>
            <a:r>
              <a:rPr kumimoji="0" lang="en-US" altLang="zh-TW" sz="2000" i="1" dirty="0">
                <a:latin typeface="Times New Roman" pitchFamily="18" charset="0"/>
              </a:rPr>
              <a:t>e </a:t>
            </a:r>
            <a:r>
              <a:rPr kumimoji="0" lang="en-US" altLang="zh-TW" sz="2000" dirty="0">
                <a:latin typeface="Times New Roman" pitchFamily="18" charset="0"/>
              </a:rPr>
              <a:t>with                         . </a:t>
            </a:r>
          </a:p>
          <a:p>
            <a:pPr>
              <a:lnSpc>
                <a:spcPct val="120000"/>
              </a:lnSpc>
            </a:pPr>
            <a:endParaRPr kumimoji="0" lang="en-US" altLang="zh-TW" sz="2000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0" lang="en-US" altLang="zh-TW" sz="2000" dirty="0">
                <a:latin typeface="Times New Roman" pitchFamily="18" charset="0"/>
              </a:rPr>
              <a:t>Assume otherwise (that the claim does not hold), and let                     be such that there </a:t>
            </a:r>
            <a:r>
              <a:rPr kumimoji="0" lang="en-US" altLang="zh-TW" sz="2000" dirty="0" smtClean="0">
                <a:latin typeface="Times New Roman" pitchFamily="18" charset="0"/>
              </a:rPr>
              <a:t>exists                  and  </a:t>
            </a:r>
            <a:r>
              <a:rPr kumimoji="0" lang="en-US" altLang="zh-TW" sz="2000" i="1" dirty="0" smtClean="0">
                <a:latin typeface="Times New Roman" pitchFamily="18" charset="0"/>
              </a:rPr>
              <a:t> </a:t>
            </a:r>
            <a:r>
              <a:rPr kumimoji="0" lang="zh-TW" altLang="en-US" sz="2000" i="1" dirty="0" smtClean="0">
                <a:latin typeface="Times New Roman" pitchFamily="18" charset="0"/>
              </a:rPr>
              <a:t>       </a:t>
            </a:r>
            <a:r>
              <a:rPr kumimoji="0" lang="en-US" altLang="zh-TW" sz="2000" dirty="0" smtClean="0">
                <a:latin typeface="Times New Roman" pitchFamily="18" charset="0"/>
              </a:rPr>
              <a:t>contains </a:t>
            </a:r>
            <a:r>
              <a:rPr kumimoji="0" lang="en-US" altLang="zh-TW" sz="2000" dirty="0">
                <a:latin typeface="Times New Roman" pitchFamily="18" charset="0"/>
              </a:rPr>
              <a:t>an edge </a:t>
            </a:r>
            <a:r>
              <a:rPr kumimoji="0" lang="en-US" altLang="zh-TW" sz="2000" i="1" dirty="0">
                <a:latin typeface="Times New Roman" pitchFamily="18" charset="0"/>
              </a:rPr>
              <a:t>e </a:t>
            </a:r>
            <a:r>
              <a:rPr kumimoji="0" lang="en-US" altLang="zh-TW" sz="2000" dirty="0">
                <a:latin typeface="Times New Roman" pitchFamily="18" charset="0"/>
              </a:rPr>
              <a:t>with                       </a:t>
            </a:r>
            <a:r>
              <a:rPr kumimoji="0" lang="en-US" altLang="zh-TW" sz="2000" dirty="0" smtClean="0">
                <a:latin typeface="Times New Roman" pitchFamily="18" charset="0"/>
              </a:rPr>
              <a:t> , </a:t>
            </a:r>
            <a:r>
              <a:rPr kumimoji="0" lang="en-US" altLang="zh-TW" sz="2000" dirty="0">
                <a:latin typeface="Times New Roman" pitchFamily="18" charset="0"/>
              </a:rPr>
              <a:t>and</a:t>
            </a:r>
          </a:p>
          <a:p>
            <a:pPr>
              <a:lnSpc>
                <a:spcPct val="120000"/>
              </a:lnSpc>
            </a:pPr>
            <a:r>
              <a:rPr kumimoji="0" lang="en-US" altLang="zh-TW" sz="2000" dirty="0">
                <a:latin typeface="Times New Roman" pitchFamily="18" charset="0"/>
              </a:rPr>
              <a:t>                            are edge-disjoint. Then,</a:t>
            </a:r>
          </a:p>
          <a:p>
            <a:pPr>
              <a:lnSpc>
                <a:spcPct val="120000"/>
              </a:lnSpc>
            </a:pPr>
            <a:endParaRPr kumimoji="0" lang="en-US" altLang="zh-TW" sz="2000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endParaRPr kumimoji="0" lang="en-US" altLang="zh-TW" sz="2000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endParaRPr kumimoji="0" lang="en-US" altLang="zh-TW" sz="2000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kumimoji="0" lang="en-US" altLang="zh-TW" sz="2000" dirty="0">
                <a:latin typeface="Times New Roman" pitchFamily="18" charset="0"/>
              </a:rPr>
              <a:t>and the claim follows.</a:t>
            </a:r>
          </a:p>
          <a:p>
            <a:pPr>
              <a:lnSpc>
                <a:spcPct val="120000"/>
              </a:lnSpc>
            </a:pPr>
            <a:endParaRPr kumimoji="0" lang="en-US" altLang="zh-TW" sz="2000" dirty="0">
              <a:latin typeface="Times New Roman" pitchFamily="18" charset="0"/>
            </a:endParaRPr>
          </a:p>
          <a:p>
            <a:r>
              <a:rPr kumimoji="0" lang="en-US" altLang="zh-TW" sz="2000" dirty="0">
                <a:latin typeface="Times New Roman" pitchFamily="18" charset="0"/>
              </a:rPr>
              <a:t>For a tree </a:t>
            </a:r>
            <a:r>
              <a:rPr kumimoji="0" lang="en-US" altLang="zh-TW" sz="2000" i="1" dirty="0">
                <a:latin typeface="Times New Roman" pitchFamily="18" charset="0"/>
              </a:rPr>
              <a:t>T</a:t>
            </a:r>
            <a:r>
              <a:rPr kumimoji="0" lang="en-US" altLang="zh-TW" sz="2000" dirty="0">
                <a:latin typeface="Times New Roman" pitchFamily="18" charset="0"/>
              </a:rPr>
              <a:t>, denote by </a:t>
            </a:r>
          </a:p>
        </p:txBody>
      </p:sp>
      <p:grpSp>
        <p:nvGrpSpPr>
          <p:cNvPr id="44035" name="Group 72"/>
          <p:cNvGrpSpPr>
            <a:grpSpLocks/>
          </p:cNvGrpSpPr>
          <p:nvPr/>
        </p:nvGrpSpPr>
        <p:grpSpPr bwMode="auto">
          <a:xfrm>
            <a:off x="6948488" y="5084763"/>
            <a:ext cx="1800225" cy="1330325"/>
            <a:chOff x="4604" y="3430"/>
            <a:chExt cx="817" cy="604"/>
          </a:xfrm>
        </p:grpSpPr>
        <p:sp>
          <p:nvSpPr>
            <p:cNvPr id="44057" name="Oval 15"/>
            <p:cNvSpPr>
              <a:spLocks noChangeArrowheads="1"/>
            </p:cNvSpPr>
            <p:nvPr/>
          </p:nvSpPr>
          <p:spPr bwMode="auto">
            <a:xfrm>
              <a:off x="4623" y="3581"/>
              <a:ext cx="90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4058" name="Oval 16"/>
            <p:cNvSpPr>
              <a:spLocks noChangeArrowheads="1"/>
            </p:cNvSpPr>
            <p:nvPr/>
          </p:nvSpPr>
          <p:spPr bwMode="auto">
            <a:xfrm>
              <a:off x="5288" y="358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4059" name="Oval 17"/>
            <p:cNvSpPr>
              <a:spLocks noChangeArrowheads="1"/>
            </p:cNvSpPr>
            <p:nvPr/>
          </p:nvSpPr>
          <p:spPr bwMode="auto">
            <a:xfrm>
              <a:off x="4955" y="3581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4060" name="Oval 18"/>
            <p:cNvSpPr>
              <a:spLocks noChangeArrowheads="1"/>
            </p:cNvSpPr>
            <p:nvPr/>
          </p:nvSpPr>
          <p:spPr bwMode="auto">
            <a:xfrm>
              <a:off x="4955" y="3944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44061" name="Line 19"/>
            <p:cNvSpPr>
              <a:spLocks noChangeShapeType="1"/>
            </p:cNvSpPr>
            <p:nvPr/>
          </p:nvSpPr>
          <p:spPr bwMode="auto">
            <a:xfrm>
              <a:off x="4713" y="3611"/>
              <a:ext cx="2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2" name="Line 20"/>
            <p:cNvSpPr>
              <a:spLocks noChangeShapeType="1"/>
            </p:cNvSpPr>
            <p:nvPr/>
          </p:nvSpPr>
          <p:spPr bwMode="auto">
            <a:xfrm>
              <a:off x="5046" y="3611"/>
              <a:ext cx="2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3" name="Line 21"/>
            <p:cNvSpPr>
              <a:spLocks noChangeShapeType="1"/>
            </p:cNvSpPr>
            <p:nvPr/>
          </p:nvSpPr>
          <p:spPr bwMode="auto">
            <a:xfrm>
              <a:off x="5003" y="3672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064" name="Text Box 22"/>
            <p:cNvSpPr txBox="1">
              <a:spLocks noChangeArrowheads="1"/>
            </p:cNvSpPr>
            <p:nvPr/>
          </p:nvSpPr>
          <p:spPr bwMode="auto">
            <a:xfrm>
              <a:off x="4604" y="3430"/>
              <a:ext cx="151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i="1" dirty="0"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44065" name="Text Box 23"/>
            <p:cNvSpPr txBox="1">
              <a:spLocks noChangeArrowheads="1"/>
            </p:cNvSpPr>
            <p:nvPr/>
          </p:nvSpPr>
          <p:spPr bwMode="auto">
            <a:xfrm>
              <a:off x="5270" y="3430"/>
              <a:ext cx="151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i="1" dirty="0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44066" name="Text Box 24"/>
            <p:cNvSpPr txBox="1">
              <a:spLocks noChangeArrowheads="1"/>
            </p:cNvSpPr>
            <p:nvPr/>
          </p:nvSpPr>
          <p:spPr bwMode="auto">
            <a:xfrm>
              <a:off x="4937" y="3430"/>
              <a:ext cx="15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i="1" dirty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44067" name="Text Box 25"/>
            <p:cNvSpPr txBox="1">
              <a:spLocks noChangeArrowheads="1"/>
            </p:cNvSpPr>
            <p:nvPr/>
          </p:nvSpPr>
          <p:spPr bwMode="auto">
            <a:xfrm>
              <a:off x="5023" y="3860"/>
              <a:ext cx="152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0" lang="en-US" altLang="zh-TW" i="1" dirty="0">
                  <a:latin typeface="Times New Roman" pitchFamily="18" charset="0"/>
                </a:rPr>
                <a:t>z</a:t>
              </a:r>
            </a:p>
          </p:txBody>
        </p:sp>
      </p:grpSp>
      <p:graphicFrame>
        <p:nvGraphicFramePr>
          <p:cNvPr id="5175" name="Group 55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164211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Lemma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Let                                 . For every pair of vertices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44" name="Picture 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908050"/>
            <a:ext cx="30257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" y="1333500"/>
            <a:ext cx="38608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2455863"/>
            <a:ext cx="5476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2432050"/>
            <a:ext cx="17287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8" name="Picture 61"/>
          <p:cNvPicPr>
            <a:picLocks noChangeAspect="1" noChangeArrowheads="1"/>
          </p:cNvPicPr>
          <p:nvPr/>
        </p:nvPicPr>
        <p:blipFill>
          <a:blip r:embed="rId7"/>
          <a:srcRect r="2776"/>
          <a:stretch>
            <a:fillRect/>
          </a:stretch>
        </p:blipFill>
        <p:spPr bwMode="auto">
          <a:xfrm>
            <a:off x="6215074" y="3103340"/>
            <a:ext cx="1189980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9" name="Picture 62"/>
          <p:cNvPicPr>
            <a:picLocks noChangeAspect="1" noChangeArrowheads="1"/>
          </p:cNvPicPr>
          <p:nvPr/>
        </p:nvPicPr>
        <p:blipFill>
          <a:blip r:embed="rId8"/>
          <a:srcRect r="2342"/>
          <a:stretch>
            <a:fillRect/>
          </a:stretch>
        </p:blipFill>
        <p:spPr bwMode="auto">
          <a:xfrm>
            <a:off x="1655184" y="3516296"/>
            <a:ext cx="1009649" cy="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0" name="Picture 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573463"/>
            <a:ext cx="1441449" cy="29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1" name="Picture 6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3919538"/>
            <a:ext cx="1728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52" name="Group 71"/>
          <p:cNvGrpSpPr>
            <a:grpSpLocks/>
          </p:cNvGrpSpPr>
          <p:nvPr/>
        </p:nvGrpSpPr>
        <p:grpSpPr bwMode="auto">
          <a:xfrm>
            <a:off x="1116013" y="4365625"/>
            <a:ext cx="6983412" cy="830263"/>
            <a:chOff x="249" y="3008"/>
            <a:chExt cx="5080" cy="604"/>
          </a:xfrm>
        </p:grpSpPr>
        <p:pic>
          <p:nvPicPr>
            <p:cNvPr id="44054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9" y="3068"/>
              <a:ext cx="87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5" name="Picture 66"/>
            <p:cNvPicPr>
              <a:picLocks noChangeAspect="1" noChangeArrowheads="1"/>
            </p:cNvPicPr>
            <p:nvPr/>
          </p:nvPicPr>
          <p:blipFill>
            <a:blip r:embed="rId11"/>
            <a:srcRect r="28127"/>
            <a:stretch>
              <a:fillRect/>
            </a:stretch>
          </p:blipFill>
          <p:spPr bwMode="auto">
            <a:xfrm>
              <a:off x="1156" y="3008"/>
              <a:ext cx="417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6" name="Picture 6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10" y="3296"/>
              <a:ext cx="1801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53" name="Picture 7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71775" y="6053138"/>
            <a:ext cx="35290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52241" y="3532154"/>
            <a:ext cx="500066" cy="32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4" name="Group 20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206044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Theorem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Algorithm quick diameter is a 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3/2</a:t>
                      </a: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-approximation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algorithm for the 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quickest diameter spanning tree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problem</a:t>
                      </a: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BBEA7-5377-4A94-A9C9-939BC633B10E}" type="slidenum">
              <a:rPr lang="en-US" altLang="zh-TW" smtClean="0"/>
              <a:pPr>
                <a:defRPr/>
              </a:pPr>
              <a:t>63</a:t>
            </a:fld>
            <a:endParaRPr lang="en-US" altLang="zh-TW" dirty="0"/>
          </a:p>
        </p:txBody>
      </p:sp>
      <p:sp>
        <p:nvSpPr>
          <p:cNvPr id="45066" name="Text Box 21"/>
          <p:cNvSpPr txBox="1">
            <a:spLocks noChangeArrowheads="1"/>
          </p:cNvSpPr>
          <p:nvPr/>
        </p:nvSpPr>
        <p:spPr bwMode="auto">
          <a:xfrm>
            <a:off x="323850" y="2420938"/>
            <a:ext cx="8496300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TW" sz="2000" dirty="0">
                <a:latin typeface="Calibri" pitchFamily="34" charset="0"/>
              </a:rPr>
              <a:t>Proof: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kumimoji="0" lang="en-US" altLang="zh-TW" sz="2000" dirty="0" smtClean="0">
                <a:latin typeface="Calibri" pitchFamily="34" charset="0"/>
              </a:rPr>
              <a:t>By </a:t>
            </a:r>
            <a:r>
              <a:rPr kumimoji="0" lang="en-US" altLang="zh-TW" sz="2000" dirty="0">
                <a:latin typeface="Calibri" pitchFamily="34" charset="0"/>
              </a:rPr>
              <a:t>the optimality of         (for the minimum diameter spanning tree problem</a:t>
            </a:r>
            <a:r>
              <a:rPr kumimoji="0" lang="en-US" altLang="zh-TW" sz="2000" dirty="0" smtClean="0">
                <a:latin typeface="Calibri" pitchFamily="34" charset="0"/>
              </a:rPr>
              <a:t>), </a:t>
            </a:r>
          </a:p>
          <a:p>
            <a:pPr marL="457200" indent="-457200">
              <a:lnSpc>
                <a:spcPct val="120000"/>
              </a:lnSpc>
            </a:pPr>
            <a:r>
              <a:rPr kumimoji="0" lang="en-US" altLang="zh-TW" sz="2000" dirty="0" smtClean="0">
                <a:latin typeface="Calibri" pitchFamily="34" charset="0"/>
              </a:rPr>
              <a:t>                              </a:t>
            </a:r>
            <a:endParaRPr kumimoji="0" lang="en-US" altLang="zh-TW" sz="2000" dirty="0"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</a:pPr>
            <a:r>
              <a:rPr kumimoji="0" lang="en-US" altLang="zh-TW" sz="2000" dirty="0">
                <a:latin typeface="Calibri" pitchFamily="34" charset="0"/>
              </a:rPr>
              <a:t>2. By Lemma 5,                                  </a:t>
            </a:r>
            <a:r>
              <a:rPr kumimoji="0" lang="en-US" altLang="zh-TW" sz="2000" dirty="0" smtClean="0">
                <a:latin typeface="Calibri" pitchFamily="34" charset="0"/>
              </a:rPr>
              <a:t>           Therefore</a:t>
            </a:r>
            <a:r>
              <a:rPr kumimoji="0" lang="en-US" altLang="zh-TW" sz="2000" dirty="0">
                <a:latin typeface="Calibri" pitchFamily="34" charset="0"/>
              </a:rPr>
              <a:t>, by 1,</a:t>
            </a:r>
          </a:p>
          <a:p>
            <a:pPr marL="342900" indent="-342900">
              <a:lnSpc>
                <a:spcPct val="120000"/>
              </a:lnSpc>
            </a:pPr>
            <a:r>
              <a:rPr kumimoji="0" lang="en-US" altLang="zh-TW" sz="2000" dirty="0">
                <a:latin typeface="Calibri" pitchFamily="34" charset="0"/>
              </a:rPr>
              <a:t>3. Since</a:t>
            </a:r>
          </a:p>
          <a:p>
            <a:pPr marL="342900" indent="-342900">
              <a:lnSpc>
                <a:spcPct val="120000"/>
              </a:lnSpc>
            </a:pPr>
            <a:r>
              <a:rPr kumimoji="0" lang="en-US" altLang="zh-TW" sz="2000" dirty="0">
                <a:latin typeface="Calibri" pitchFamily="34" charset="0"/>
              </a:rPr>
              <a:t>4. By 2 and 3,</a:t>
            </a:r>
          </a:p>
          <a:p>
            <a:pPr marL="342900" indent="-342900">
              <a:lnSpc>
                <a:spcPct val="120000"/>
              </a:lnSpc>
            </a:pPr>
            <a:r>
              <a:rPr kumimoji="0" lang="en-US" altLang="zh-TW" sz="2000" dirty="0">
                <a:latin typeface="Calibri" pitchFamily="34" charset="0"/>
              </a:rPr>
              <a:t>5. By 1, </a:t>
            </a:r>
          </a:p>
          <a:p>
            <a:pPr marL="342900" indent="-342900">
              <a:lnSpc>
                <a:spcPct val="120000"/>
              </a:lnSpc>
            </a:pPr>
            <a:r>
              <a:rPr kumimoji="0" lang="en-US" altLang="zh-TW" sz="2000" dirty="0">
                <a:latin typeface="Calibri" pitchFamily="34" charset="0"/>
              </a:rPr>
              <a:t>6. By 5, </a:t>
            </a:r>
          </a:p>
          <a:p>
            <a:pPr marL="342900" indent="-342900">
              <a:lnSpc>
                <a:spcPct val="120000"/>
              </a:lnSpc>
            </a:pPr>
            <a:r>
              <a:rPr kumimoji="0" lang="en-US" altLang="zh-TW" sz="2000" dirty="0">
                <a:latin typeface="Calibri" pitchFamily="34" charset="0"/>
              </a:rPr>
              <a:t>7. By 4 and 6, </a:t>
            </a:r>
          </a:p>
        </p:txBody>
      </p:sp>
      <p:pic>
        <p:nvPicPr>
          <p:cNvPr id="45067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75013"/>
            <a:ext cx="12192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67" y="2927350"/>
            <a:ext cx="4413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1227" y="3275013"/>
            <a:ext cx="103292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27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071670" y="3643314"/>
            <a:ext cx="2326531" cy="18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71" name="Picture 28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265891" y="3643314"/>
            <a:ext cx="2449674" cy="235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72" name="Picture 2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4000504"/>
            <a:ext cx="2532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3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4357694"/>
            <a:ext cx="44989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3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5852" y="4714884"/>
            <a:ext cx="2941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3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85852" y="5072074"/>
            <a:ext cx="23669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icture 3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28794" y="5448316"/>
            <a:ext cx="43767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3" name="Group 15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206044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Theorem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6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If P≠NP, then there is no 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(3/2 -ε)</a:t>
                      </a: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-approximation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algorithm for the 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quickest diameter spanning tree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problem </a:t>
                      </a: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for any 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ε</a:t>
                      </a: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&gt; 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0</a:t>
                      </a:r>
                      <a:r>
                        <a:rPr kumimoji="1" lang="en-US" altLang="zh-TW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BBEA7-5377-4A94-A9C9-939BC633B10E}" type="slidenum">
              <a:rPr lang="en-US" altLang="zh-TW" smtClean="0"/>
              <a:pPr>
                <a:defRPr/>
              </a:pPr>
              <a:t>64</a:t>
            </a:fld>
            <a:endParaRPr lang="en-US" altLang="zh-TW" dirty="0"/>
          </a:p>
        </p:txBody>
      </p:sp>
      <p:sp>
        <p:nvSpPr>
          <p:cNvPr id="46090" name="Text Box 16"/>
          <p:cNvSpPr txBox="1">
            <a:spLocks noChangeArrowheads="1"/>
          </p:cNvSpPr>
          <p:nvPr/>
        </p:nvSpPr>
        <p:spPr bwMode="auto">
          <a:xfrm>
            <a:off x="323850" y="2420938"/>
            <a:ext cx="8496300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50000"/>
              </a:spcBef>
            </a:pPr>
            <a:r>
              <a:rPr kumimoji="0" lang="en-US" altLang="zh-TW" sz="2400" dirty="0">
                <a:latin typeface="Calibri" pitchFamily="34" charset="0"/>
              </a:rPr>
              <a:t>Proof:</a:t>
            </a:r>
          </a:p>
          <a:p>
            <a:pPr marL="342900" indent="-342900"/>
            <a:r>
              <a:rPr kumimoji="0" lang="en-US" altLang="zh-TW" sz="2000" dirty="0">
                <a:latin typeface="Calibri" pitchFamily="34" charset="0"/>
              </a:rPr>
              <a:t>We prove the claim via reduction from SAT. We take the graph </a:t>
            </a:r>
            <a:r>
              <a:rPr kumimoji="0" lang="en-US" altLang="zh-TW" sz="2000" i="1" dirty="0">
                <a:latin typeface="Calibri" pitchFamily="34" charset="0"/>
              </a:rPr>
              <a:t>G </a:t>
            </a:r>
            <a:r>
              <a:rPr kumimoji="0" lang="en-US" altLang="zh-TW" sz="2000" dirty="0">
                <a:latin typeface="Calibri" pitchFamily="34" charset="0"/>
              </a:rPr>
              <a:t>from the proof of Theorem 4, and add a new vertex </a:t>
            </a:r>
            <a:r>
              <a:rPr kumimoji="0" lang="en-US" altLang="zh-TW" sz="2000" i="1" dirty="0">
                <a:latin typeface="Calibri" pitchFamily="34" charset="0"/>
              </a:rPr>
              <a:t>leaf</a:t>
            </a:r>
            <a:r>
              <a:rPr kumimoji="0" lang="en-US" altLang="zh-TW" sz="2000" dirty="0">
                <a:latin typeface="Calibri" pitchFamily="34" charset="0"/>
              </a:rPr>
              <a:t>, that is adjacent only to </a:t>
            </a:r>
            <a:r>
              <a:rPr kumimoji="0" lang="en-US" altLang="zh-TW" sz="2000" i="1" dirty="0">
                <a:latin typeface="Calibri" pitchFamily="34" charset="0"/>
              </a:rPr>
              <a:t>root </a:t>
            </a:r>
            <a:r>
              <a:rPr kumimoji="0" lang="en-US" altLang="zh-TW" sz="2000" dirty="0">
                <a:latin typeface="Calibri" pitchFamily="34" charset="0"/>
              </a:rPr>
              <a:t>by an edge </a:t>
            </a:r>
            <a:r>
              <a:rPr kumimoji="0" lang="en-US" altLang="zh-TW" sz="2000" i="1" dirty="0">
                <a:latin typeface="Calibri" pitchFamily="34" charset="0"/>
              </a:rPr>
              <a:t>e </a:t>
            </a:r>
            <a:r>
              <a:rPr kumimoji="0" lang="en-US" altLang="zh-TW" sz="2000" dirty="0">
                <a:latin typeface="Calibri" pitchFamily="34" charset="0"/>
              </a:rPr>
              <a:t>with </a:t>
            </a:r>
            <a:r>
              <a:rPr kumimoji="0" lang="en-US" altLang="zh-TW" sz="2000" i="1" dirty="0">
                <a:latin typeface="Calibri" pitchFamily="34" charset="0"/>
              </a:rPr>
              <a:t>l</a:t>
            </a:r>
            <a:r>
              <a:rPr kumimoji="0" lang="en-US" altLang="zh-TW" sz="2000" dirty="0">
                <a:latin typeface="Calibri" pitchFamily="34" charset="0"/>
              </a:rPr>
              <a:t>(</a:t>
            </a:r>
            <a:r>
              <a:rPr kumimoji="0" lang="en-US" altLang="zh-TW" sz="2000" i="1" dirty="0">
                <a:latin typeface="Calibri" pitchFamily="34" charset="0"/>
              </a:rPr>
              <a:t>e</a:t>
            </a:r>
            <a:r>
              <a:rPr kumimoji="0" lang="en-US" altLang="zh-TW" sz="2000" dirty="0">
                <a:latin typeface="Calibri" pitchFamily="34" charset="0"/>
              </a:rPr>
              <a:t>) = </a:t>
            </a:r>
            <a:r>
              <a:rPr kumimoji="0" lang="en-US" altLang="zh-TW" sz="2000" dirty="0" smtClean="0">
                <a:latin typeface="Calibri" pitchFamily="34" charset="0"/>
              </a:rPr>
              <a:t>1 and </a:t>
            </a:r>
            <a:r>
              <a:rPr kumimoji="0" lang="en-US" altLang="zh-TW" sz="2000" i="1" dirty="0">
                <a:latin typeface="Calibri" pitchFamily="34" charset="0"/>
              </a:rPr>
              <a:t>r</a:t>
            </a:r>
            <a:r>
              <a:rPr kumimoji="0" lang="en-US" altLang="zh-TW" sz="2000" dirty="0">
                <a:latin typeface="Calibri" pitchFamily="34" charset="0"/>
              </a:rPr>
              <a:t>(</a:t>
            </a:r>
            <a:r>
              <a:rPr kumimoji="0" lang="en-US" altLang="zh-TW" sz="2000" i="1" dirty="0">
                <a:latin typeface="Calibri" pitchFamily="34" charset="0"/>
              </a:rPr>
              <a:t>e</a:t>
            </a:r>
            <a:r>
              <a:rPr kumimoji="0" lang="en-US" altLang="zh-TW" sz="2000" dirty="0">
                <a:latin typeface="Calibri" pitchFamily="34" charset="0"/>
              </a:rPr>
              <a:t>) = 0.</a:t>
            </a:r>
          </a:p>
          <a:p>
            <a:pPr marL="342900" indent="-342900"/>
            <a:endParaRPr kumimoji="0" lang="en-US" altLang="zh-TW" sz="2000" dirty="0">
              <a:latin typeface="Calibri" pitchFamily="34" charset="0"/>
            </a:endParaRPr>
          </a:p>
          <a:p>
            <a:pPr marL="342900" indent="-342900"/>
            <a:r>
              <a:rPr kumimoji="0" lang="en-US" altLang="zh-TW" sz="2000" dirty="0">
                <a:latin typeface="Calibri" pitchFamily="34" charset="0"/>
              </a:rPr>
              <a:t>By the proof of Theorem 4, if the formula can be satisfied, then there is a tree, </a:t>
            </a:r>
            <a:r>
              <a:rPr kumimoji="0" lang="en-US" altLang="zh-TW" sz="2000" i="1" dirty="0">
                <a:latin typeface="Calibri" pitchFamily="34" charset="0"/>
              </a:rPr>
              <a:t>T</a:t>
            </a:r>
            <a:r>
              <a:rPr kumimoji="0" lang="en-US" altLang="zh-TW" sz="2000" dirty="0">
                <a:latin typeface="Calibri" pitchFamily="34" charset="0"/>
              </a:rPr>
              <a:t>, whose radius is 1 (by extending the tree derived in the proof of Theorem 4 with the edge (</a:t>
            </a:r>
            <a:r>
              <a:rPr kumimoji="0" lang="en-US" altLang="zh-TW" sz="2000" i="1" dirty="0" smtClean="0">
                <a:latin typeface="Calibri" pitchFamily="34" charset="0"/>
              </a:rPr>
              <a:t>root, </a:t>
            </a:r>
            <a:r>
              <a:rPr kumimoji="0" lang="en-US" altLang="zh-TW" sz="2000" i="1" dirty="0">
                <a:latin typeface="Calibri" pitchFamily="34" charset="0"/>
              </a:rPr>
              <a:t>leaf</a:t>
            </a:r>
            <a:r>
              <a:rPr kumimoji="0" lang="en-US" altLang="zh-TW" sz="2000" dirty="0">
                <a:latin typeface="Calibri" pitchFamily="34" charset="0"/>
              </a:rPr>
              <a:t>)). The diameter of a tree is at most twice its radius. Therefore, there is a spanning tree </a:t>
            </a:r>
            <a:r>
              <a:rPr kumimoji="0" lang="en-US" altLang="zh-TW" sz="2000" i="1" dirty="0">
                <a:latin typeface="Calibri" pitchFamily="34" charset="0"/>
              </a:rPr>
              <a:t>T </a:t>
            </a:r>
            <a:r>
              <a:rPr kumimoji="0" lang="en-US" altLang="zh-TW" sz="2000" dirty="0">
                <a:latin typeface="Calibri" pitchFamily="34" charset="0"/>
              </a:rPr>
              <a:t>such that</a:t>
            </a:r>
            <a:r>
              <a:rPr kumimoji="0" lang="en-US" altLang="zh-TW" sz="1600" dirty="0">
                <a:latin typeface="Calibri" pitchFamily="34" charset="0"/>
              </a:rPr>
              <a:t> </a:t>
            </a:r>
          </a:p>
        </p:txBody>
      </p:sp>
      <p:pic>
        <p:nvPicPr>
          <p:cNvPr id="4609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5030801"/>
            <a:ext cx="17113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496300" cy="626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kumimoji="0" lang="en-US" altLang="zh-TW" sz="2000" dirty="0">
                <a:latin typeface="Calibri" pitchFamily="34" charset="0"/>
              </a:rPr>
              <a:t>Since </a:t>
            </a:r>
            <a:r>
              <a:rPr kumimoji="0" lang="en-US" altLang="zh-TW" sz="2000" i="1" dirty="0">
                <a:latin typeface="Calibri" pitchFamily="34" charset="0"/>
              </a:rPr>
              <a:t>leaf </a:t>
            </a:r>
            <a:r>
              <a:rPr kumimoji="0" lang="en-US" altLang="zh-TW" sz="2000" dirty="0">
                <a:latin typeface="Calibri" pitchFamily="34" charset="0"/>
              </a:rPr>
              <a:t>is adjacent (in </a:t>
            </a:r>
            <a:r>
              <a:rPr kumimoji="0" lang="en-US" altLang="zh-TW" sz="2000" i="1" dirty="0">
                <a:latin typeface="Calibri" pitchFamily="34" charset="0"/>
              </a:rPr>
              <a:t>G</a:t>
            </a:r>
            <a:r>
              <a:rPr kumimoji="0" lang="en-US" altLang="zh-TW" sz="2000" dirty="0">
                <a:latin typeface="Calibri" pitchFamily="34" charset="0"/>
              </a:rPr>
              <a:t>) only to </a:t>
            </a:r>
            <a:r>
              <a:rPr kumimoji="0" lang="en-US" altLang="zh-TW" sz="2000" i="1" dirty="0">
                <a:latin typeface="Calibri" pitchFamily="34" charset="0"/>
              </a:rPr>
              <a:t>root</a:t>
            </a:r>
            <a:r>
              <a:rPr kumimoji="0" lang="en-US" altLang="zh-TW" sz="2000" dirty="0">
                <a:latin typeface="Calibri" pitchFamily="34" charset="0"/>
              </a:rPr>
              <a:t>, each feasible solution is decomposed into a spanning tree over the original vertex set and the edge (</a:t>
            </a:r>
            <a:r>
              <a:rPr kumimoji="0" lang="en-US" altLang="zh-TW" sz="2000" i="1" dirty="0">
                <a:latin typeface="Calibri" pitchFamily="34" charset="0"/>
              </a:rPr>
              <a:t>root, leaf</a:t>
            </a:r>
            <a:r>
              <a:rPr kumimoji="0" lang="en-US" altLang="zh-TW" sz="2000" dirty="0">
                <a:latin typeface="Calibri" pitchFamily="34" charset="0"/>
              </a:rPr>
              <a:t>). By the proof of Theorem 4, if the formula cannot be satisfied, then every spanning trees </a:t>
            </a:r>
            <a:r>
              <a:rPr kumimoji="0" lang="en-US" altLang="zh-TW" sz="2000" i="1" dirty="0">
                <a:latin typeface="Calibri" pitchFamily="34" charset="0"/>
              </a:rPr>
              <a:t>T </a:t>
            </a:r>
            <a:r>
              <a:rPr kumimoji="0" lang="en-US" altLang="zh-TW" sz="2000" dirty="0">
                <a:latin typeface="Calibri" pitchFamily="34" charset="0"/>
              </a:rPr>
              <a:t>has a vertex </a:t>
            </a:r>
            <a:r>
              <a:rPr kumimoji="0" lang="en-US" altLang="zh-TW" sz="2000" i="1" dirty="0">
                <a:latin typeface="Calibri" pitchFamily="34" charset="0"/>
              </a:rPr>
              <a:t>u </a:t>
            </a:r>
            <a:r>
              <a:rPr kumimoji="0" lang="en-US" altLang="zh-TW" sz="2000" dirty="0">
                <a:latin typeface="Calibri" pitchFamily="34" charset="0"/>
              </a:rPr>
              <a:t>(</a:t>
            </a:r>
            <a:r>
              <a:rPr kumimoji="0" lang="en-US" altLang="zh-TW" sz="2000" i="1" dirty="0">
                <a:latin typeface="Calibri" pitchFamily="34" charset="0"/>
              </a:rPr>
              <a:t>u</a:t>
            </a:r>
            <a:r>
              <a:rPr kumimoji="0" lang="en-US" altLang="zh-TW" i="1" dirty="0">
                <a:latin typeface="Calibri" pitchFamily="34" charset="0"/>
              </a:rPr>
              <a:t>≠ </a:t>
            </a:r>
            <a:r>
              <a:rPr kumimoji="0" lang="en-US" altLang="zh-TW" sz="2000" i="1" dirty="0">
                <a:latin typeface="Calibri" pitchFamily="34" charset="0"/>
              </a:rPr>
              <a:t>leaf</a:t>
            </a:r>
            <a:r>
              <a:rPr kumimoji="0" lang="en-US" altLang="zh-TW" sz="2000" dirty="0">
                <a:latin typeface="Calibri" pitchFamily="34" charset="0"/>
              </a:rPr>
              <a:t>) such that                              and                       </a:t>
            </a:r>
            <a:r>
              <a:rPr kumimoji="0" lang="en-US" altLang="zh-TW" sz="2000" dirty="0" smtClean="0">
                <a:latin typeface="Calibri" pitchFamily="34" charset="0"/>
              </a:rPr>
              <a:t>             . Therefore</a:t>
            </a:r>
            <a:r>
              <a:rPr kumimoji="0" lang="en-US" altLang="zh-TW" sz="2000" dirty="0">
                <a:latin typeface="Calibri" pitchFamily="34" charset="0"/>
              </a:rPr>
              <a:t>, </a:t>
            </a:r>
          </a:p>
          <a:p>
            <a:pPr marL="342900" indent="-342900"/>
            <a:endParaRPr kumimoji="0" lang="en-US" altLang="zh-TW" sz="2000" dirty="0">
              <a:latin typeface="Calibri" pitchFamily="34" charset="0"/>
            </a:endParaRPr>
          </a:p>
          <a:p>
            <a:pPr marL="342900" indent="-342900"/>
            <a:endParaRPr kumimoji="0" lang="en-US" altLang="zh-TW" sz="2000" dirty="0">
              <a:latin typeface="Calibri" pitchFamily="34" charset="0"/>
            </a:endParaRPr>
          </a:p>
          <a:p>
            <a:pPr marL="342900" indent="-342900"/>
            <a:endParaRPr kumimoji="0" lang="en-US" altLang="zh-TW" sz="2000" dirty="0">
              <a:latin typeface="Calibri" pitchFamily="34" charset="0"/>
            </a:endParaRPr>
          </a:p>
          <a:p>
            <a:pPr marL="342900" indent="-342900"/>
            <a:r>
              <a:rPr kumimoji="0" lang="en-US" altLang="zh-TW" sz="2000" dirty="0">
                <a:latin typeface="Calibri" pitchFamily="34" charset="0"/>
              </a:rPr>
              <a:t>Given </a:t>
            </a:r>
            <a:r>
              <a:rPr kumimoji="0" lang="en-US" altLang="zh-TW" i="1" dirty="0">
                <a:latin typeface="Calibri" pitchFamily="34" charset="0"/>
              </a:rPr>
              <a:t>ε</a:t>
            </a:r>
            <a:r>
              <a:rPr kumimoji="0" lang="en-US" altLang="zh-TW" sz="2000" i="1" dirty="0">
                <a:latin typeface="Calibri" pitchFamily="34" charset="0"/>
              </a:rPr>
              <a:t>&gt; </a:t>
            </a:r>
            <a:r>
              <a:rPr kumimoji="0" lang="en-US" altLang="zh-TW" sz="2000" dirty="0">
                <a:latin typeface="Calibri" pitchFamily="34" charset="0"/>
              </a:rPr>
              <a:t>0 we can pick an integer </a:t>
            </a:r>
            <a:r>
              <a:rPr kumimoji="0" lang="en-US" altLang="zh-TW" sz="2000" i="1" dirty="0">
                <a:latin typeface="Calibri" pitchFamily="34" charset="0"/>
              </a:rPr>
              <a:t>k </a:t>
            </a:r>
            <a:r>
              <a:rPr kumimoji="0" lang="en-US" altLang="zh-TW" sz="2000" dirty="0">
                <a:latin typeface="Calibri" pitchFamily="34" charset="0"/>
              </a:rPr>
              <a:t>such that</a:t>
            </a: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128" y="1571612"/>
            <a:ext cx="191611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90664"/>
            <a:ext cx="1547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060575"/>
            <a:ext cx="70421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2541" y="2743195"/>
            <a:ext cx="1465263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174750"/>
            <a:ext cx="8477250" cy="451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Oval 5"/>
          <p:cNvSpPr>
            <a:spLocks noChangeArrowheads="1"/>
          </p:cNvSpPr>
          <p:nvPr/>
        </p:nvSpPr>
        <p:spPr bwMode="auto">
          <a:xfrm>
            <a:off x="4716463" y="1341438"/>
            <a:ext cx="215900" cy="2159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8132" name="Line 6"/>
          <p:cNvSpPr>
            <a:spLocks noChangeShapeType="1"/>
          </p:cNvSpPr>
          <p:nvPr/>
        </p:nvSpPr>
        <p:spPr bwMode="auto">
          <a:xfrm>
            <a:off x="3132138" y="1412875"/>
            <a:ext cx="15843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4643438" y="1125538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200" i="1" dirty="0">
                <a:latin typeface="Times New Roman" pitchFamily="18" charset="0"/>
              </a:rPr>
              <a:t>leaf</a:t>
            </a: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492500" y="1196975"/>
            <a:ext cx="1439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1000" i="1" dirty="0">
                <a:latin typeface="Times New Roman" pitchFamily="18" charset="0"/>
              </a:rPr>
              <a:t>(l, r) = (1, 0)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/>
              <a:t>施佩汝</a:t>
            </a:r>
            <a:endParaRPr lang="zh-TW" altLang="en-US" dirty="0"/>
          </a:p>
        </p:txBody>
      </p:sp>
      <p:sp>
        <p:nvSpPr>
          <p:cNvPr id="4915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Discussion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Consider the </a:t>
            </a:r>
            <a:r>
              <a:rPr lang="en-US" altLang="zh-TW" dirty="0" smtClean="0">
                <a:solidFill>
                  <a:srgbClr val="FF0000"/>
                </a:solidFill>
              </a:rPr>
              <a:t>transmission time </a:t>
            </a:r>
            <a:r>
              <a:rPr lang="en-US" altLang="zh-TW" dirty="0" smtClean="0"/>
              <a:t>along paths instead of the usual </a:t>
            </a:r>
            <a:r>
              <a:rPr lang="en-US" altLang="zh-TW" dirty="0" smtClean="0">
                <a:solidFill>
                  <a:srgbClr val="FF0000"/>
                </a:solidFill>
              </a:rPr>
              <a:t>length</a:t>
            </a:r>
            <a:r>
              <a:rPr lang="en-US" altLang="zh-TW" dirty="0" smtClean="0"/>
              <a:t> of the path.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There are numerous other graph problems of interest that ask to compute a minimum cost subgraph where the cost is a function of the distances among vertices on the subgraph. Defining these problems under the transmission time definition of length opens an interesting area for future research.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Thank You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A5D29-48D5-459C-BEF2-B7EC7384101F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9219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For a path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 that connects </a:t>
            </a:r>
            <a:r>
              <a:rPr lang="en-US" altLang="zh-TW" i="1" dirty="0" smtClean="0"/>
              <a:t>u</a:t>
            </a:r>
            <a:r>
              <a:rPr lang="en-US" altLang="zh-TW" dirty="0" smtClean="0"/>
              <a:t> and </a:t>
            </a:r>
            <a:r>
              <a:rPr lang="en-US" altLang="zh-TW" i="1" dirty="0" smtClean="0"/>
              <a:t>v</a:t>
            </a:r>
            <a:r>
              <a:rPr lang="en-US" altLang="zh-TW" dirty="0" smtClean="0"/>
              <a:t>,</a:t>
            </a:r>
          </a:p>
          <a:p>
            <a:pPr lvl="1"/>
            <a:r>
              <a:rPr lang="en-US" altLang="zh-TW" dirty="0" smtClean="0"/>
              <a:t>The length of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: 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(</a:t>
            </a:r>
            <a:r>
              <a:rPr lang="en-US" altLang="zh-TW" sz="3200" i="1" dirty="0" smtClean="0"/>
              <a:t>P</a:t>
            </a:r>
            <a:r>
              <a:rPr lang="en-US" altLang="zh-TW" dirty="0" smtClean="0"/>
              <a:t>) = </a:t>
            </a:r>
            <a:r>
              <a:rPr lang="el-GR" altLang="zh-TW" dirty="0" smtClean="0"/>
              <a:t>Σ</a:t>
            </a:r>
            <a:r>
              <a:rPr lang="en-US" altLang="zh-TW" baseline="-25000" dirty="0" smtClean="0"/>
              <a:t>e</a:t>
            </a:r>
            <a:r>
              <a:rPr lang="az-Cyrl-AZ" altLang="zh-TW" baseline="-25000" dirty="0" smtClean="0"/>
              <a:t>Є</a:t>
            </a:r>
            <a:r>
              <a:rPr lang="en-US" altLang="zh-TW" sz="3200" i="1" baseline="-25000" dirty="0" smtClean="0"/>
              <a:t>P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(e)</a:t>
            </a:r>
          </a:p>
          <a:p>
            <a:pPr lvl="1"/>
            <a:r>
              <a:rPr lang="en-US" altLang="zh-TW" dirty="0" smtClean="0"/>
              <a:t>The reciprocal capacity of 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: max</a:t>
            </a:r>
            <a:r>
              <a:rPr lang="en-US" altLang="zh-TW" baseline="-25000" dirty="0" smtClean="0"/>
              <a:t>e</a:t>
            </a:r>
            <a:r>
              <a:rPr lang="az-Cyrl-AZ" altLang="zh-TW" baseline="-25000" dirty="0" smtClean="0"/>
              <a:t>Є</a:t>
            </a:r>
            <a:r>
              <a:rPr lang="en-US" altLang="zh-TW" i="1" baseline="-25000" dirty="0" smtClean="0"/>
              <a:t>P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(e)</a:t>
            </a:r>
          </a:p>
          <a:p>
            <a:r>
              <a:rPr lang="en-US" altLang="zh-TW" i="1" dirty="0" smtClean="0"/>
              <a:t>t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) = </a:t>
            </a:r>
            <a:r>
              <a:rPr lang="en-US" altLang="zh-TW" i="1" dirty="0" smtClean="0"/>
              <a:t>l</a:t>
            </a:r>
            <a:r>
              <a:rPr lang="en-US" altLang="zh-TW" dirty="0" smtClean="0"/>
              <a:t>(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) + </a:t>
            </a:r>
            <a:r>
              <a:rPr lang="el-GR" altLang="zh-TW" dirty="0" smtClean="0"/>
              <a:t>σ</a:t>
            </a:r>
            <a:r>
              <a:rPr lang="en-US" altLang="zh-TW" i="1" dirty="0" smtClean="0"/>
              <a:t>r</a:t>
            </a:r>
            <a:r>
              <a:rPr lang="en-US" altLang="zh-TW" dirty="0" smtClean="0"/>
              <a:t> (</a:t>
            </a:r>
            <a:r>
              <a:rPr lang="en-US" altLang="zh-TW" i="1" dirty="0" smtClean="0"/>
              <a:t>P</a:t>
            </a:r>
            <a:r>
              <a:rPr lang="en-US" altLang="zh-TW" dirty="0" smtClean="0"/>
              <a:t>): transmission time</a:t>
            </a:r>
          </a:p>
          <a:p>
            <a:pPr lvl="1"/>
            <a:r>
              <a:rPr lang="el-GR" altLang="zh-TW" dirty="0" smtClean="0"/>
              <a:t>σ</a:t>
            </a:r>
            <a:r>
              <a:rPr lang="en-US" altLang="zh-TW" dirty="0" smtClean="0"/>
              <a:t> = 1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37964-DFBF-4E4E-9FAD-D4BB72F9FC17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37964-DFBF-4E4E-9FAD-D4BB72F9FC17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  <p:pic>
        <p:nvPicPr>
          <p:cNvPr id="143362" name="Picture 2" descr="G:\graph_bak\tree_quickset_photo\SANY0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7200000" cy="5400000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1571604" y="5857892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dirty="0" smtClean="0"/>
              <a:t>洪家榮 何元臣 施佩汝 劉冠廷</a:t>
            </a:r>
            <a:r>
              <a:rPr lang="en-US" altLang="zh-TW" dirty="0" smtClean="0"/>
              <a:t> </a:t>
            </a:r>
            <a:r>
              <a:rPr lang="zh-TW" altLang="en-US" dirty="0" smtClean="0"/>
              <a:t>陳裕美  </a:t>
            </a:r>
            <a:r>
              <a:rPr lang="en-US" altLang="zh-TW" dirty="0" smtClean="0"/>
              <a:t>(</a:t>
            </a:r>
            <a:r>
              <a:rPr lang="zh-TW" altLang="en-US" dirty="0" smtClean="0"/>
              <a:t>左到右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圖論演算法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411D-8228-476F-8D7F-EC6B79957646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  <p:pic>
        <p:nvPicPr>
          <p:cNvPr id="4" name="Picture 2" descr="G:\graph_bak\tree_quickset_photo\SANY0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00174"/>
            <a:ext cx="6240000" cy="4680000"/>
          </a:xfrm>
          <a:prstGeom prst="rect">
            <a:avLst/>
          </a:prstGeom>
          <a:noFill/>
        </p:spPr>
      </p:pic>
      <p:pic>
        <p:nvPicPr>
          <p:cNvPr id="5" name="Picture 3" descr="G:\graph_bak\tree_quickset_photo\000319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80226"/>
            <a:ext cx="2448962" cy="313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讓人心曠神怡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F411D-8228-476F-8D7F-EC6B79957646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  <p:pic>
        <p:nvPicPr>
          <p:cNvPr id="145410" name="Picture 2" descr="G:\graph_bak\tree_quickset_photo\Power-Rangers200-thumb-285x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714625" cy="2352675"/>
          </a:xfrm>
          <a:prstGeom prst="rect">
            <a:avLst/>
          </a:prstGeom>
          <a:noFill/>
        </p:spPr>
      </p:pic>
      <p:pic>
        <p:nvPicPr>
          <p:cNvPr id="145411" name="Picture 3" descr="G:\graph_bak\tree_quickset_photo\SANY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2"/>
            <a:ext cx="576000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 smtClean="0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zh-TW" dirty="0" smtClean="0"/>
              <a:t> </a:t>
            </a:r>
            <a:endParaRPr lang="zh-TW" altLang="en-US" smtClean="0"/>
          </a:p>
        </p:txBody>
      </p:sp>
      <p:sp>
        <p:nvSpPr>
          <p:cNvPr id="4" name="橢圓 3"/>
          <p:cNvSpPr/>
          <p:nvPr/>
        </p:nvSpPr>
        <p:spPr>
          <a:xfrm>
            <a:off x="1000125" y="4143375"/>
            <a:ext cx="785813" cy="785813"/>
          </a:xfrm>
          <a:prstGeom prst="ellips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5" name="橢圓 4"/>
          <p:cNvSpPr/>
          <p:nvPr/>
        </p:nvSpPr>
        <p:spPr>
          <a:xfrm>
            <a:off x="4143375" y="2357438"/>
            <a:ext cx="785813" cy="7858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6" name="橢圓 5"/>
          <p:cNvSpPr/>
          <p:nvPr/>
        </p:nvSpPr>
        <p:spPr>
          <a:xfrm>
            <a:off x="7286625" y="4143375"/>
            <a:ext cx="785813" cy="785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i="1" dirty="0"/>
              <a:t>node</a:t>
            </a:r>
            <a:endParaRPr kumimoji="0" lang="zh-TW" altLang="en-US" i="1" dirty="0"/>
          </a:p>
        </p:txBody>
      </p:sp>
      <p:sp>
        <p:nvSpPr>
          <p:cNvPr id="10247" name="文字方塊 22"/>
          <p:cNvSpPr txBox="1">
            <a:spLocks noChangeArrowheads="1"/>
          </p:cNvSpPr>
          <p:nvPr/>
        </p:nvSpPr>
        <p:spPr bwMode="auto">
          <a:xfrm>
            <a:off x="3500438" y="44878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0248" name="文字方塊 12"/>
          <p:cNvSpPr txBox="1">
            <a:spLocks noChangeArrowheads="1"/>
          </p:cNvSpPr>
          <p:nvPr/>
        </p:nvSpPr>
        <p:spPr bwMode="auto">
          <a:xfrm>
            <a:off x="3000375" y="2000250"/>
            <a:ext cx="3071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b="1" i="1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b="1" i="1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kumimoji="0" lang="en-US" altLang="zh-TW" dirty="0">
                <a:latin typeface="Calibri" pitchFamily="34" charset="0"/>
              </a:rPr>
              <a:t>) = 2, </a:t>
            </a:r>
            <a:r>
              <a:rPr kumimoji="0" lang="en-US" altLang="zh-TW" i="1" dirty="0">
                <a:latin typeface="Calibri" pitchFamily="34" charset="0"/>
              </a:rPr>
              <a:t>t</a:t>
            </a:r>
            <a:r>
              <a:rPr kumimoji="0" lang="en-US" altLang="zh-TW" dirty="0">
                <a:latin typeface="Calibri" pitchFamily="34" charset="0"/>
              </a:rPr>
              <a:t>(</a:t>
            </a:r>
            <a:r>
              <a:rPr kumimoji="0" lang="en-US" altLang="zh-TW" b="1" i="1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kumimoji="0" lang="en-US" altLang="zh-TW" dirty="0">
                <a:latin typeface="Calibri" pitchFamily="34" charset="0"/>
              </a:rPr>
              <a:t>) = 4</a:t>
            </a:r>
            <a:endParaRPr kumimoji="0" lang="zh-TW" altLang="en-US" dirty="0">
              <a:latin typeface="Calibri" pitchFamily="34" charset="0"/>
            </a:endParaRPr>
          </a:p>
        </p:txBody>
      </p:sp>
      <p:cxnSp>
        <p:nvCxnSpPr>
          <p:cNvPr id="17" name="直線接點 16"/>
          <p:cNvCxnSpPr>
            <a:stCxn id="4" idx="6"/>
            <a:endCxn id="5" idx="2"/>
          </p:cNvCxnSpPr>
          <p:nvPr/>
        </p:nvCxnSpPr>
        <p:spPr>
          <a:xfrm flipV="1">
            <a:off x="1785938" y="2749550"/>
            <a:ext cx="2357437" cy="1787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4" idx="6"/>
            <a:endCxn id="6" idx="2"/>
          </p:cNvCxnSpPr>
          <p:nvPr/>
        </p:nvCxnSpPr>
        <p:spPr>
          <a:xfrm>
            <a:off x="1785938" y="4537075"/>
            <a:ext cx="55006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5" idx="6"/>
            <a:endCxn id="6" idx="2"/>
          </p:cNvCxnSpPr>
          <p:nvPr/>
        </p:nvCxnSpPr>
        <p:spPr>
          <a:xfrm>
            <a:off x="4929188" y="2749550"/>
            <a:ext cx="2357437" cy="1787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2" name="文字方塊 14"/>
          <p:cNvSpPr txBox="1">
            <a:spLocks noChangeArrowheads="1"/>
          </p:cNvSpPr>
          <p:nvPr/>
        </p:nvSpPr>
        <p:spPr bwMode="auto">
          <a:xfrm>
            <a:off x="1928813" y="3429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1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0253" name="文字方塊 15"/>
          <p:cNvSpPr txBox="1">
            <a:spLocks noChangeArrowheads="1"/>
          </p:cNvSpPr>
          <p:nvPr/>
        </p:nvSpPr>
        <p:spPr bwMode="auto">
          <a:xfrm>
            <a:off x="5143500" y="3429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zh-TW" i="1" dirty="0">
                <a:latin typeface="Calibri" pitchFamily="34" charset="0"/>
              </a:rPr>
              <a:t>l</a:t>
            </a:r>
            <a:r>
              <a:rPr kumimoji="0" lang="en-US" altLang="zh-TW" dirty="0">
                <a:latin typeface="Calibri" pitchFamily="34" charset="0"/>
              </a:rPr>
              <a:t>(e) = 1, </a:t>
            </a:r>
            <a:r>
              <a:rPr kumimoji="0" lang="en-US" altLang="zh-TW" i="1" dirty="0">
                <a:latin typeface="Calibri" pitchFamily="34" charset="0"/>
              </a:rPr>
              <a:t>r</a:t>
            </a:r>
            <a:r>
              <a:rPr kumimoji="0" lang="en-US" altLang="zh-TW" dirty="0">
                <a:latin typeface="Calibri" pitchFamily="34" charset="0"/>
              </a:rPr>
              <a:t>(e) = 2</a:t>
            </a:r>
            <a:endParaRPr kumimoji="0" lang="zh-TW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A57F9-0FD1-4220-9DAF-E760AB1F6240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Quickest Path Problem (QPP)</a:t>
            </a:r>
          </a:p>
          <a:p>
            <a:pPr lvl="1"/>
            <a:r>
              <a:rPr lang="en-US" altLang="zh-TW" dirty="0" smtClean="0"/>
              <a:t>Find a path of given pair of vertices u, v </a:t>
            </a:r>
            <a:r>
              <a:rPr lang="az-Cyrl-AZ" altLang="zh-TW" smtClean="0"/>
              <a:t>Є</a:t>
            </a:r>
            <a:r>
              <a:rPr lang="en-US" altLang="zh-TW" dirty="0" smtClean="0"/>
              <a:t> V, whose transmission time is minimized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C7EDCC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1646</TotalTime>
  <Words>3387</Words>
  <Application>Microsoft Office PowerPoint</Application>
  <PresentationFormat>如螢幕大小 (4:3)</PresentationFormat>
  <Paragraphs>601</Paragraphs>
  <Slides>73</Slides>
  <Notes>56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73</vt:i4>
      </vt:variant>
    </vt:vector>
  </HeadingPairs>
  <TitlesOfParts>
    <vt:vector size="76" baseType="lpstr">
      <vt:lpstr>公正</vt:lpstr>
      <vt:lpstr>Equation</vt:lpstr>
      <vt:lpstr>方程式</vt:lpstr>
      <vt:lpstr>Approximation Algorithms for Quickest Spanning Tree Problems</vt:lpstr>
      <vt:lpstr>Author</vt:lpstr>
      <vt:lpstr>Outline</vt:lpstr>
      <vt:lpstr>Introduction</vt:lpstr>
      <vt:lpstr>Introduction</vt:lpstr>
      <vt:lpstr>Example</vt:lpstr>
      <vt:lpstr>Introduction</vt:lpstr>
      <vt:lpstr>Example</vt:lpstr>
      <vt:lpstr>Introduction</vt:lpstr>
      <vt:lpstr>Example</vt:lpstr>
      <vt:lpstr>Example</vt:lpstr>
      <vt:lpstr>Example</vt:lpstr>
      <vt:lpstr>Introduction</vt:lpstr>
      <vt:lpstr>Example</vt:lpstr>
      <vt:lpstr>Example</vt:lpstr>
      <vt:lpstr>Introduction</vt:lpstr>
      <vt:lpstr>Example</vt:lpstr>
      <vt:lpstr>Introduction</vt:lpstr>
      <vt:lpstr>Introduction</vt:lpstr>
      <vt:lpstr>A 2-approximation algorithm for quickest radius spanning tree problem 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Inapproximability of the quickest radius spanning tree problem</vt:lpstr>
      <vt:lpstr>2-approximaiton for quickest radius spanning tree </vt:lpstr>
      <vt:lpstr>3/2 lower bound on the approximation ratio</vt:lpstr>
      <vt:lpstr>3/2 lower bound on the approximation ratio</vt:lpstr>
      <vt:lpstr>3/2 approximation low bound</vt:lpstr>
      <vt:lpstr>Find the Spanning Tree</vt:lpstr>
      <vt:lpstr>Find the Spanning Tree</vt:lpstr>
      <vt:lpstr>Find the Spanning Tree</vt:lpstr>
      <vt:lpstr>On using only quickest path edges</vt:lpstr>
      <vt:lpstr>On using quickest path edges</vt:lpstr>
      <vt:lpstr>On using quickest path edges</vt:lpstr>
      <vt:lpstr>On using quickest path edges</vt:lpstr>
      <vt:lpstr>Theorem 4 </vt:lpstr>
      <vt:lpstr>投影片 42</vt:lpstr>
      <vt:lpstr>投影片 43</vt:lpstr>
      <vt:lpstr>投影片 44</vt:lpstr>
      <vt:lpstr>radt(T) = 1</vt:lpstr>
      <vt:lpstr>投影片 46</vt:lpstr>
      <vt:lpstr>投影片 47</vt:lpstr>
      <vt:lpstr>If the SAT formula is not satisfied</vt:lpstr>
      <vt:lpstr>But before the proof..</vt:lpstr>
      <vt:lpstr>Proved by induction</vt:lpstr>
      <vt:lpstr>Proved by induction</vt:lpstr>
      <vt:lpstr>Now back to the proof!!</vt:lpstr>
      <vt:lpstr>If the SAT formula is not satisfied</vt:lpstr>
      <vt:lpstr>Case I For every level j = 1, .. , k-1, (V, ET∩E1) does not contain a path from headj to tailj. </vt:lpstr>
      <vt:lpstr>Case II There is some level j, 1 ≤ j ≤ k-1 , (V, ET∩E1) does not contain a path from headj to tailj.</vt:lpstr>
      <vt:lpstr>Case I + Case II</vt:lpstr>
      <vt:lpstr>Case III Look at the path from root to Cij</vt:lpstr>
      <vt:lpstr>Case III</vt:lpstr>
      <vt:lpstr>The quickest diameter spanning tree (QDST) problem</vt:lpstr>
      <vt:lpstr>In QDST problem</vt:lpstr>
      <vt:lpstr>The algorithm</vt:lpstr>
      <vt:lpstr>投影片 62</vt:lpstr>
      <vt:lpstr>投影片 63</vt:lpstr>
      <vt:lpstr>投影片 64</vt:lpstr>
      <vt:lpstr>投影片 65</vt:lpstr>
      <vt:lpstr>投影片 66</vt:lpstr>
      <vt:lpstr>Discussion</vt:lpstr>
      <vt:lpstr>Discussion</vt:lpstr>
      <vt:lpstr>Thank You</vt:lpstr>
      <vt:lpstr>投影片 70</vt:lpstr>
      <vt:lpstr>投影片 71</vt:lpstr>
      <vt:lpstr>圖論演算法…</vt:lpstr>
      <vt:lpstr>讓人心曠神怡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Approximation Algorithms for Quickest Spanning Tree Problems</dc:title>
  <dc:creator>kana</dc:creator>
  <cp:lastModifiedBy>何元臣</cp:lastModifiedBy>
  <cp:revision>156</cp:revision>
  <dcterms:created xsi:type="dcterms:W3CDTF">2009-05-20T12:35:00Z</dcterms:created>
  <dcterms:modified xsi:type="dcterms:W3CDTF">2009-05-25T07:09:43Z</dcterms:modified>
</cp:coreProperties>
</file>