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9" r:id="rId1"/>
  </p:sldMasterIdLst>
  <p:notesMasterIdLst>
    <p:notesMasterId r:id="rId51"/>
  </p:notesMasterIdLst>
  <p:handoutMasterIdLst>
    <p:handoutMasterId r:id="rId52"/>
  </p:handoutMasterIdLst>
  <p:sldIdLst>
    <p:sldId id="256" r:id="rId2"/>
    <p:sldId id="277" r:id="rId3"/>
    <p:sldId id="283" r:id="rId4"/>
    <p:sldId id="257" r:id="rId5"/>
    <p:sldId id="284" r:id="rId6"/>
    <p:sldId id="258" r:id="rId7"/>
    <p:sldId id="259" r:id="rId8"/>
    <p:sldId id="264" r:id="rId9"/>
    <p:sldId id="270" r:id="rId10"/>
    <p:sldId id="272" r:id="rId11"/>
    <p:sldId id="285" r:id="rId12"/>
    <p:sldId id="276" r:id="rId13"/>
    <p:sldId id="278" r:id="rId14"/>
    <p:sldId id="279" r:id="rId15"/>
    <p:sldId id="280" r:id="rId16"/>
    <p:sldId id="282" r:id="rId17"/>
    <p:sldId id="281" r:id="rId18"/>
    <p:sldId id="274" r:id="rId19"/>
    <p:sldId id="260" r:id="rId20"/>
    <p:sldId id="271" r:id="rId21"/>
    <p:sldId id="304" r:id="rId22"/>
    <p:sldId id="275" r:id="rId23"/>
    <p:sldId id="265" r:id="rId24"/>
    <p:sldId id="286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305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29" autoAdjust="0"/>
    <p:restoredTop sz="94633" autoAdjust="0"/>
  </p:normalViewPr>
  <p:slideViewPr>
    <p:cSldViewPr>
      <p:cViewPr>
        <p:scale>
          <a:sx n="66" d="100"/>
          <a:sy n="66" d="100"/>
        </p:scale>
        <p:origin x="-126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A647B-AD3E-4E5D-89A5-31472F7F74B7}" type="datetimeFigureOut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A8763-4B55-4733-84C3-500198B606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728BE-1417-402E-B7C6-F2EBD62DFC60}" type="datetimeFigureOut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81691-6141-4BF0-85D5-65B92867C3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84C15D-D908-4273-B704-94DE56511482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28106-60CB-41CC-9C97-B7BF3AB996F0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5" name="橢圓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6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CEDFCC-D494-4706-8A5A-CA52015CC2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CB2B1-B6EB-41C9-8181-DD02947C7E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BC4BB-5250-40AC-AD85-60AF9F90F0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F2B4C-5661-4023-9337-E70511103B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6" name="橢圓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7" name="橢圓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EF90BA-6EF3-4AE6-AE59-DFE654EFDE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9752B-E35F-4E4F-A4F9-114D51F831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5D3585-5BDA-43A9-A6E4-9F5D221533E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31E1A-54DF-4776-BEC4-7802C98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3" name="矩形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597E89-D946-4E64-8268-E2CB4A835B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4C80CA-3AA6-4543-9A36-E41C37D82E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kumimoji="0" lang="en-US" sz="3200">
              <a:latin typeface="+mn-lt"/>
              <a:ea typeface="+mn-ea"/>
            </a:endParaRPr>
          </a:p>
        </p:txBody>
      </p:sp>
      <p:sp>
        <p:nvSpPr>
          <p:cNvPr id="6" name="流程圖: 程序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7" name="流程圖: 程序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36E21A-21F7-400B-BE83-3C0F1946D8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57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7E9A117-8F21-49C0-AA82-9F6F0185B8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198" r:id="rId2"/>
    <p:sldLayoutId id="2147484204" r:id="rId3"/>
    <p:sldLayoutId id="2147484199" r:id="rId4"/>
    <p:sldLayoutId id="2147484205" r:id="rId5"/>
    <p:sldLayoutId id="2147484200" r:id="rId6"/>
    <p:sldLayoutId id="2147484206" r:id="rId7"/>
    <p:sldLayoutId id="2147484207" r:id="rId8"/>
    <p:sldLayoutId id="2147484208" r:id="rId9"/>
    <p:sldLayoutId id="2147484201" r:id="rId10"/>
    <p:sldLayoutId id="21474842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1925" y="360362"/>
            <a:ext cx="7407275" cy="221138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A Randomized Linear-Time Algorithm to Find Minimum Spaning Trees</a:t>
            </a:r>
            <a:endParaRPr lang="zh-TW" altLang="zh-TW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6" y="4857760"/>
            <a:ext cx="7407275" cy="1752600"/>
          </a:xfrm>
        </p:spPr>
        <p:txBody>
          <a:bodyPr>
            <a:normAutofit fontScale="92500" lnSpcReduction="1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黃則翰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R96922141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蘇承祖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R96922077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張紘睿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R96922136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許智程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D95922022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戴于晉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R96922171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571604" y="2857496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David R. Karger</a:t>
            </a:r>
          </a:p>
          <a:p>
            <a:r>
              <a:rPr lang="en-US" altLang="zh-TW" sz="2400" dirty="0" smtClean="0"/>
              <a:t>Philip N. Klein</a:t>
            </a:r>
            <a:br>
              <a:rPr lang="en-US" altLang="zh-TW" sz="2400" dirty="0" smtClean="0"/>
            </a:br>
            <a:r>
              <a:rPr lang="en-US" altLang="zh-TW" sz="2400" dirty="0" smtClean="0"/>
              <a:t>Robert E. Tarjan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No F-heavy edge can be in the minimum spanning forest of G (cycle property)</a:t>
            </a:r>
          </a:p>
          <a:p>
            <a:r>
              <a:rPr lang="en-US" altLang="zh-TW" sz="2800" dirty="0" smtClean="0"/>
              <a:t>Discard edge that cannot be in the minimum spanning tree</a:t>
            </a:r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F-light edge can be the </a:t>
            </a:r>
            <a:r>
              <a:rPr lang="en-US" sz="2800" dirty="0" smtClean="0"/>
              <a:t>candidate edge for</a:t>
            </a:r>
            <a:r>
              <a:rPr lang="en-US" altLang="zh-TW" sz="2800" dirty="0" smtClean="0"/>
              <a:t> the minimum spanning  tree of G</a:t>
            </a:r>
          </a:p>
          <a:p>
            <a:endParaRPr lang="en-US" altLang="zh-TW" sz="2800" dirty="0" smtClean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Observation</a:t>
            </a:r>
            <a:endParaRPr lang="zh-TW" alt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Basic Property &amp; Definition</a:t>
            </a:r>
          </a:p>
          <a:p>
            <a:r>
              <a:rPr lang="en-US" altLang="zh-TW" sz="2800" dirty="0" smtClean="0"/>
              <a:t>Algorithm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Boruvka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For each vertex, select the minimum-weight edge incident to the vertex.</a:t>
            </a:r>
          </a:p>
          <a:p>
            <a:r>
              <a:rPr lang="en-US" altLang="zh-TW" sz="2800" dirty="0" smtClean="0"/>
              <a:t>Replace by a single vertex each connected component defined by the selected edges.</a:t>
            </a:r>
          </a:p>
          <a:p>
            <a:r>
              <a:rPr lang="en-US" altLang="zh-TW" sz="2800" dirty="0" smtClean="0"/>
              <a:t>Delete all resulting isolated vertices, loops, and all but the lowest-weight edge among each set of multiple edges.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Algorithm Step1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Apply two successive Boruvka steps to the graph, thereby reducing the number of vertices by at least a factor of four.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Algorithm Step2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Choose a subgraph H by selecting each edge independently with probability ½.</a:t>
            </a:r>
          </a:p>
          <a:p>
            <a:r>
              <a:rPr lang="en-US" altLang="zh-TW" sz="2800" dirty="0" smtClean="0"/>
              <a:t>Apply the algorithm recursively to H, producing a minimum spanning forest F of H.</a:t>
            </a:r>
          </a:p>
          <a:p>
            <a:r>
              <a:rPr lang="en-US" altLang="zh-TW" sz="2800" dirty="0" smtClean="0"/>
              <a:t>Find all the F-heavy edges and delete them from the contracted graph.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Algorithm Step3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Apply the algorithm recursively to the remaining graph to compute a spanning forest F’. Return those edges contracted in Step1 together with the edges of F’.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4786314" y="2428868"/>
            <a:ext cx="571504" cy="571504"/>
          </a:xfrm>
          <a:prstGeom prst="ellipse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i="1" dirty="0" smtClean="0">
                <a:solidFill>
                  <a:srgbClr val="FF3300"/>
                </a:solidFill>
              </a:rPr>
              <a:t>G</a:t>
            </a:r>
            <a:endParaRPr lang="zh-TW" altLang="en-US" sz="3200" b="1" i="1" dirty="0">
              <a:solidFill>
                <a:srgbClr val="FF3300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00496" y="4214818"/>
            <a:ext cx="571504" cy="57150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i="1" dirty="0" smtClean="0">
                <a:solidFill>
                  <a:srgbClr val="0000FF"/>
                </a:solidFill>
              </a:rPr>
              <a:t>H</a:t>
            </a:r>
            <a:endParaRPr lang="zh-TW" altLang="en-US" sz="3200" b="1" i="1" dirty="0">
              <a:solidFill>
                <a:srgbClr val="0000FF"/>
              </a:solidFill>
            </a:endParaRPr>
          </a:p>
        </p:txBody>
      </p:sp>
      <p:cxnSp>
        <p:nvCxnSpPr>
          <p:cNvPr id="7" name="直線接點 6"/>
          <p:cNvCxnSpPr>
            <a:stCxn id="4" idx="4"/>
          </p:cNvCxnSpPr>
          <p:nvPr/>
        </p:nvCxnSpPr>
        <p:spPr>
          <a:xfrm rot="5400000">
            <a:off x="4714876" y="3357562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rot="10800000" flipV="1">
            <a:off x="4286248" y="3714752"/>
            <a:ext cx="785818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rot="5400000">
            <a:off x="4643835" y="3357959"/>
            <a:ext cx="57071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rot="10800000" flipV="1">
            <a:off x="4000496" y="3643314"/>
            <a:ext cx="928694" cy="571504"/>
          </a:xfrm>
          <a:prstGeom prst="line">
            <a:avLst/>
          </a:prstGeom>
          <a:ln w="3810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3886789" y="2978347"/>
            <a:ext cx="1042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solidFill>
                  <a:srgbClr val="FF3300"/>
                </a:solidFill>
              </a:rPr>
              <a:t>Boruvka</a:t>
            </a:r>
            <a:r>
              <a:rPr lang="en-US" altLang="zh-TW" sz="1400" dirty="0" smtClean="0">
                <a:solidFill>
                  <a:srgbClr val="FF3300"/>
                </a:solidFill>
              </a:rPr>
              <a:t> × 2</a:t>
            </a:r>
            <a:endParaRPr lang="zh-TW" altLang="en-US" sz="1400" dirty="0">
              <a:solidFill>
                <a:srgbClr val="FF33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429124" y="3214686"/>
            <a:ext cx="56137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i="1" dirty="0" smtClean="0">
                <a:solidFill>
                  <a:srgbClr val="7030A0"/>
                </a:solidFill>
              </a:rPr>
              <a:t>G</a:t>
            </a:r>
            <a:r>
              <a:rPr lang="en-US" altLang="zh-TW" sz="2600" dirty="0" smtClean="0">
                <a:solidFill>
                  <a:srgbClr val="7030A0"/>
                </a:solidFill>
              </a:rPr>
              <a:t>*</a:t>
            </a:r>
            <a:endParaRPr lang="zh-TW" altLang="en-US" sz="2600" dirty="0">
              <a:solidFill>
                <a:srgbClr val="7030A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071934" y="1928802"/>
            <a:ext cx="179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Original Problem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5572132" y="4214818"/>
            <a:ext cx="571504" cy="571504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3200" b="1" i="1" dirty="0" smtClean="0">
                <a:solidFill>
                  <a:srgbClr val="008000"/>
                </a:solidFill>
              </a:rPr>
              <a:t>G</a:t>
            </a:r>
            <a:r>
              <a:rPr lang="en-US" altLang="zh-TW" sz="3200" b="1" dirty="0" smtClean="0">
                <a:solidFill>
                  <a:srgbClr val="008000"/>
                </a:solidFill>
              </a:rPr>
              <a:t>’</a:t>
            </a:r>
            <a:endParaRPr lang="zh-TW" altLang="en-US" sz="3200" b="1" dirty="0">
              <a:solidFill>
                <a:srgbClr val="008000"/>
              </a:solidFill>
            </a:endParaRPr>
          </a:p>
        </p:txBody>
      </p:sp>
      <p:cxnSp>
        <p:nvCxnSpPr>
          <p:cNvPr id="21" name="直線接點 20"/>
          <p:cNvCxnSpPr>
            <a:endCxn id="18" idx="0"/>
          </p:cNvCxnSpPr>
          <p:nvPr/>
        </p:nvCxnSpPr>
        <p:spPr>
          <a:xfrm>
            <a:off x="5072066" y="3714752"/>
            <a:ext cx="785818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5143504" y="3929066"/>
            <a:ext cx="583761" cy="369447"/>
          </a:xfrm>
          <a:prstGeom prst="line">
            <a:avLst/>
          </a:prstGeom>
          <a:ln w="38100">
            <a:solidFill>
              <a:srgbClr val="008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6072198" y="4214818"/>
            <a:ext cx="1428727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8000"/>
                </a:solidFill>
              </a:rPr>
              <a:t>Right </a:t>
            </a:r>
          </a:p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8000"/>
                </a:solidFill>
              </a:rPr>
              <a:t>Sub-problem</a:t>
            </a:r>
            <a:endParaRPr lang="zh-TW" altLang="en-US" b="1" dirty="0">
              <a:solidFill>
                <a:srgbClr val="008000"/>
              </a:solidFill>
            </a:endParaRPr>
          </a:p>
        </p:txBody>
      </p:sp>
      <p:cxnSp>
        <p:nvCxnSpPr>
          <p:cNvPr id="34" name="直線接點 33"/>
          <p:cNvCxnSpPr/>
          <p:nvPr/>
        </p:nvCxnSpPr>
        <p:spPr>
          <a:xfrm rot="5400000" flipH="1" flipV="1">
            <a:off x="4536281" y="3821909"/>
            <a:ext cx="369447" cy="583761"/>
          </a:xfrm>
          <a:prstGeom prst="line">
            <a:avLst/>
          </a:prstGeom>
          <a:ln w="3810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3428992" y="5286388"/>
            <a:ext cx="1428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400" dirty="0" smtClean="0">
                <a:solidFill>
                  <a:srgbClr val="0000FF"/>
                </a:solidFill>
              </a:rPr>
              <a:t>Return minimum forest </a:t>
            </a:r>
            <a:r>
              <a:rPr lang="en-US" altLang="zh-TW" sz="1400" i="1" dirty="0" smtClean="0">
                <a:solidFill>
                  <a:srgbClr val="0000FF"/>
                </a:solidFill>
              </a:rPr>
              <a:t>F</a:t>
            </a:r>
            <a:r>
              <a:rPr lang="en-US" altLang="zh-TW" sz="1400" dirty="0" smtClean="0">
                <a:solidFill>
                  <a:srgbClr val="0000FF"/>
                </a:solidFill>
              </a:rPr>
              <a:t> of </a:t>
            </a:r>
            <a:r>
              <a:rPr lang="en-US" altLang="zh-TW" sz="1400" i="1" dirty="0" smtClean="0">
                <a:solidFill>
                  <a:srgbClr val="0000FF"/>
                </a:solidFill>
              </a:rPr>
              <a:t>H</a:t>
            </a:r>
            <a:endParaRPr lang="zh-TW" altLang="en-US" sz="1400" i="1" dirty="0">
              <a:solidFill>
                <a:srgbClr val="0000FF"/>
              </a:solidFill>
            </a:endParaRPr>
          </a:p>
        </p:txBody>
      </p:sp>
      <p:sp>
        <p:nvSpPr>
          <p:cNvPr id="36" name="直線圖說文字 2 (加上強調線) 35"/>
          <p:cNvSpPr/>
          <p:nvPr/>
        </p:nvSpPr>
        <p:spPr>
          <a:xfrm>
            <a:off x="4786314" y="5357826"/>
            <a:ext cx="714380" cy="357190"/>
          </a:xfrm>
          <a:prstGeom prst="accentCallout2">
            <a:avLst>
              <a:gd name="adj1" fmla="val 54196"/>
              <a:gd name="adj2" fmla="val 9391"/>
              <a:gd name="adj3" fmla="val -115157"/>
              <a:gd name="adj4" fmla="val 40439"/>
              <a:gd name="adj5" fmla="val -348297"/>
              <a:gd name="adj6" fmla="val -11221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5572132" y="5286388"/>
            <a:ext cx="1428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008000"/>
                </a:solidFill>
              </a:rPr>
              <a:t>Delete F-heavy edges from </a:t>
            </a:r>
            <a:r>
              <a:rPr lang="en-US" altLang="zh-TW" sz="1400" i="1" dirty="0" smtClean="0">
                <a:solidFill>
                  <a:srgbClr val="7030A0"/>
                </a:solidFill>
              </a:rPr>
              <a:t>G</a:t>
            </a:r>
            <a:r>
              <a:rPr lang="en-US" altLang="zh-TW" sz="1400" dirty="0" smtClean="0">
                <a:solidFill>
                  <a:srgbClr val="7030A0"/>
                </a:solidFill>
              </a:rPr>
              <a:t>*</a:t>
            </a:r>
            <a:endParaRPr lang="zh-TW" altLang="en-US" sz="1400" i="1" dirty="0">
              <a:solidFill>
                <a:srgbClr val="7030A0"/>
              </a:solidFill>
            </a:endParaRPr>
          </a:p>
        </p:txBody>
      </p:sp>
      <p:sp>
        <p:nvSpPr>
          <p:cNvPr id="38" name="直線圖說文字 2 (加上強調線) 37"/>
          <p:cNvSpPr/>
          <p:nvPr/>
        </p:nvSpPr>
        <p:spPr>
          <a:xfrm>
            <a:off x="5357818" y="5357826"/>
            <a:ext cx="714380" cy="357190"/>
          </a:xfrm>
          <a:prstGeom prst="accentCallout2">
            <a:avLst>
              <a:gd name="adj1" fmla="val 54196"/>
              <a:gd name="adj2" fmla="val 9391"/>
              <a:gd name="adj3" fmla="val -123033"/>
              <a:gd name="adj4" fmla="val -38330"/>
              <a:gd name="adj5" fmla="val -348297"/>
              <a:gd name="adj6" fmla="val -9252"/>
            </a:avLst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2786050" y="4214818"/>
            <a:ext cx="1428727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00FF"/>
                </a:solidFill>
              </a:rPr>
              <a:t>Left </a:t>
            </a:r>
          </a:p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00FF"/>
                </a:solidFill>
              </a:rPr>
              <a:t>Sub-problem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cxnSp>
        <p:nvCxnSpPr>
          <p:cNvPr id="46" name="直線單箭頭接點 45"/>
          <p:cNvCxnSpPr/>
          <p:nvPr/>
        </p:nvCxnSpPr>
        <p:spPr>
          <a:xfrm rot="10800000">
            <a:off x="5214942" y="3643314"/>
            <a:ext cx="785818" cy="500066"/>
          </a:xfrm>
          <a:prstGeom prst="straightConnector1">
            <a:avLst/>
          </a:prstGeom>
          <a:ln w="38100" cmpd="sng">
            <a:solidFill>
              <a:srgbClr val="008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單箭頭接點 48"/>
          <p:cNvCxnSpPr/>
          <p:nvPr/>
        </p:nvCxnSpPr>
        <p:spPr>
          <a:xfrm rot="5400000" flipH="1" flipV="1">
            <a:off x="4892676" y="3321844"/>
            <a:ext cx="643738" cy="794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5214942" y="3214686"/>
            <a:ext cx="4619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i="1" dirty="0" smtClean="0">
                <a:solidFill>
                  <a:srgbClr val="7030A0"/>
                </a:solidFill>
              </a:rPr>
              <a:t>F’</a:t>
            </a:r>
            <a:endParaRPr lang="zh-TW" altLang="en-US" sz="2600" dirty="0">
              <a:solidFill>
                <a:srgbClr val="7030A0"/>
              </a:solidFill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3357554" y="342900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0000FF"/>
                </a:solidFill>
              </a:rPr>
              <a:t>Sample with </a:t>
            </a:r>
            <a:r>
              <a:rPr lang="en-US" altLang="zh-TW" sz="1400" i="1" dirty="0" smtClean="0">
                <a:solidFill>
                  <a:srgbClr val="0000FF"/>
                </a:solidFill>
              </a:rPr>
              <a:t>p</a:t>
            </a:r>
            <a:r>
              <a:rPr lang="en-US" altLang="zh-TW" sz="1400" dirty="0" smtClean="0">
                <a:solidFill>
                  <a:srgbClr val="0000FF"/>
                </a:solidFill>
              </a:rPr>
              <a:t>=0.5</a:t>
            </a:r>
            <a:endParaRPr lang="zh-TW" altLang="en-US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35" grpId="0"/>
      <p:bldP spid="36" grpId="0" animBg="1"/>
      <p:bldP spid="37" grpId="0"/>
      <p:bldP spid="38" grpId="0" animBg="1"/>
      <p:bldP spid="54" grpId="0"/>
      <p:bldP spid="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Correctness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By the cut property, every edge contracted during Step1 is in the MSF.</a:t>
            </a:r>
          </a:p>
          <a:p>
            <a:r>
              <a:rPr lang="en-US" altLang="zh-TW" sz="2800" dirty="0" smtClean="0"/>
              <a:t>By the cycle property, the edges deleted in Step2 do NOT belong to the MSF.</a:t>
            </a:r>
          </a:p>
          <a:p>
            <a:r>
              <a:rPr lang="en-US" altLang="zh-TW" sz="2800" dirty="0" smtClean="0"/>
              <a:t>By the induction hypothesis, the MSF of the remaining graph is correctly determined in the recursive call of Step3.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Candidate Edge of MST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/>
              <a:t>The expected number of F-light edges in G is at most n/p (negative binomial)</a:t>
            </a:r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For every sample graph H, the expected </a:t>
            </a:r>
            <a:r>
              <a:rPr lang="en-US" sz="2800" dirty="0" smtClean="0"/>
              <a:t>candidate </a:t>
            </a:r>
            <a:r>
              <a:rPr lang="en-US" altLang="zh-TW" sz="2800" dirty="0" smtClean="0"/>
              <a:t>edge</a:t>
            </a:r>
            <a:r>
              <a:rPr lang="en-US" sz="2800" dirty="0" smtClean="0"/>
              <a:t> for </a:t>
            </a:r>
            <a:r>
              <a:rPr lang="en-US" altLang="zh-TW" sz="2800" dirty="0" smtClean="0"/>
              <a:t>MST in G is at most n/p (F-light edge) </a:t>
            </a:r>
            <a:endParaRPr lang="zh-TW" altLang="en-US" sz="2800" dirty="0" smtClean="0"/>
          </a:p>
          <a:p>
            <a:pPr eaLnBrk="1" hangingPunct="1"/>
            <a:endParaRPr lang="en-US" altLang="zh-TW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Random-sampling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/>
              <a:t>To help discard some edge that cannot be in the minimum spanning  tree</a:t>
            </a:r>
          </a:p>
          <a:p>
            <a:pPr eaLnBrk="1" hangingPunct="1"/>
            <a:r>
              <a:rPr lang="en-US" altLang="zh-TW" sz="2800" dirty="0" smtClean="0"/>
              <a:t>Construct the sample graph H</a:t>
            </a:r>
          </a:p>
          <a:p>
            <a:pPr lvl="1" eaLnBrk="1" hangingPunct="1"/>
            <a:r>
              <a:rPr lang="en-US" altLang="zh-TW" dirty="0" smtClean="0"/>
              <a:t>Process the edges in increasing order</a:t>
            </a:r>
          </a:p>
          <a:p>
            <a:pPr lvl="1" eaLnBrk="1" hangingPunct="1"/>
            <a:r>
              <a:rPr lang="en-US" altLang="zh-TW" dirty="0" smtClean="0"/>
              <a:t>To process an edge e</a:t>
            </a:r>
          </a:p>
          <a:p>
            <a:pPr lvl="1" eaLnBrk="1" hangingPunct="1"/>
            <a:r>
              <a:rPr lang="en-US" altLang="zh-TW" dirty="0" smtClean="0"/>
              <a:t>1. Test whether both endpoints of e in same component</a:t>
            </a:r>
          </a:p>
          <a:p>
            <a:pPr lvl="1" eaLnBrk="1" hangingPunct="1"/>
            <a:r>
              <a:rPr lang="en-US" altLang="zh-TW" dirty="0" smtClean="0"/>
              <a:t>2. Include the edge in H with probability p</a:t>
            </a:r>
          </a:p>
          <a:p>
            <a:pPr lvl="1" eaLnBrk="1" hangingPunct="1"/>
            <a:r>
              <a:rPr lang="en-US" altLang="zh-TW" dirty="0" smtClean="0"/>
              <a:t>3. If e is in H and is F-light, add e to the Forest 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Introduction</a:t>
            </a:r>
          </a:p>
          <a:p>
            <a:r>
              <a:rPr lang="en-US" altLang="zh-TW" sz="2800" dirty="0" smtClean="0"/>
              <a:t>Basic Property &amp; Definition</a:t>
            </a:r>
          </a:p>
          <a:p>
            <a:r>
              <a:rPr lang="en-US" altLang="zh-TW" sz="2800" dirty="0" smtClean="0"/>
              <a:t>Algorithm</a:t>
            </a:r>
          </a:p>
          <a:p>
            <a:r>
              <a:rPr lang="en-US" altLang="zh-TW" sz="2800" dirty="0" smtClean="0"/>
              <a:t>Analysis</a:t>
            </a:r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Random-sampling</a:t>
            </a: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16387" name="群組 59"/>
          <p:cNvGrpSpPr>
            <a:grpSpLocks/>
          </p:cNvGrpSpPr>
          <p:nvPr/>
        </p:nvGrpSpPr>
        <p:grpSpPr bwMode="auto">
          <a:xfrm>
            <a:off x="1357313" y="1643063"/>
            <a:ext cx="3643312" cy="1844675"/>
            <a:chOff x="1357290" y="1785927"/>
            <a:chExt cx="4397872" cy="2226717"/>
          </a:xfrm>
        </p:grpSpPr>
        <p:grpSp>
          <p:nvGrpSpPr>
            <p:cNvPr id="16447" name="群組 49"/>
            <p:cNvGrpSpPr>
              <a:grpSpLocks/>
            </p:cNvGrpSpPr>
            <p:nvPr/>
          </p:nvGrpSpPr>
          <p:grpSpPr bwMode="auto">
            <a:xfrm>
              <a:off x="1357290" y="1785927"/>
              <a:ext cx="4397872" cy="2226717"/>
              <a:chOff x="2857488" y="2984790"/>
              <a:chExt cx="3438548" cy="1740995"/>
            </a:xfrm>
          </p:grpSpPr>
          <p:sp>
            <p:nvSpPr>
              <p:cNvPr id="26" name="橢圓 25"/>
              <p:cNvSpPr/>
              <p:nvPr/>
            </p:nvSpPr>
            <p:spPr bwMode="auto">
              <a:xfrm>
                <a:off x="3754956" y="3151098"/>
                <a:ext cx="223244" cy="202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/>
                  <a:t>C</a:t>
                </a:r>
                <a:endParaRPr lang="zh-TW" altLang="en-US" dirty="0"/>
              </a:p>
            </p:txBody>
          </p:sp>
          <p:sp>
            <p:nvSpPr>
              <p:cNvPr id="27" name="橢圓 26"/>
              <p:cNvSpPr/>
              <p:nvPr/>
            </p:nvSpPr>
            <p:spPr bwMode="auto">
              <a:xfrm>
                <a:off x="5155847" y="3151098"/>
                <a:ext cx="224742" cy="202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/>
                  <a:t>E</a:t>
                </a:r>
                <a:endParaRPr lang="zh-TW" altLang="en-US" dirty="0"/>
              </a:p>
            </p:txBody>
          </p:sp>
          <p:sp>
            <p:nvSpPr>
              <p:cNvPr id="28" name="橢圓 27"/>
              <p:cNvSpPr/>
              <p:nvPr/>
            </p:nvSpPr>
            <p:spPr bwMode="auto">
              <a:xfrm>
                <a:off x="3754956" y="4315258"/>
                <a:ext cx="223244" cy="20226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/>
                  <a:t>D</a:t>
                </a:r>
                <a:endParaRPr lang="zh-TW" altLang="en-US" dirty="0"/>
              </a:p>
            </p:txBody>
          </p:sp>
          <p:sp>
            <p:nvSpPr>
              <p:cNvPr id="29" name="橢圓 28"/>
              <p:cNvSpPr/>
              <p:nvPr/>
            </p:nvSpPr>
            <p:spPr bwMode="auto">
              <a:xfrm>
                <a:off x="5155847" y="4312261"/>
                <a:ext cx="224742" cy="2052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/>
                  <a:t>F</a:t>
                </a:r>
                <a:endParaRPr lang="zh-TW" altLang="en-US" dirty="0"/>
              </a:p>
            </p:txBody>
          </p:sp>
          <p:cxnSp>
            <p:nvCxnSpPr>
              <p:cNvPr id="30" name="直線接點 29"/>
              <p:cNvCxnSpPr>
                <a:stCxn id="28" idx="6"/>
                <a:endCxn id="29" idx="2"/>
              </p:cNvCxnSpPr>
              <p:nvPr/>
            </p:nvCxnSpPr>
            <p:spPr bwMode="auto">
              <a:xfrm flipV="1">
                <a:off x="3978200" y="4414144"/>
                <a:ext cx="1177647" cy="0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接點 30"/>
              <p:cNvCxnSpPr>
                <a:stCxn id="26" idx="6"/>
                <a:endCxn id="27" idx="2"/>
              </p:cNvCxnSpPr>
              <p:nvPr/>
            </p:nvCxnSpPr>
            <p:spPr bwMode="auto">
              <a:xfrm>
                <a:off x="3978200" y="3252981"/>
                <a:ext cx="1177647" cy="1499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/>
              <p:cNvCxnSpPr>
                <a:stCxn id="26" idx="4"/>
                <a:endCxn id="28" idx="0"/>
              </p:cNvCxnSpPr>
              <p:nvPr/>
            </p:nvCxnSpPr>
            <p:spPr bwMode="auto">
              <a:xfrm rot="5400000">
                <a:off x="3385632" y="3833563"/>
                <a:ext cx="961892" cy="1499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61" name="文字方塊 85"/>
              <p:cNvSpPr txBox="1">
                <a:spLocks noChangeArrowheads="1"/>
              </p:cNvSpPr>
              <p:nvPr/>
            </p:nvSpPr>
            <p:spPr bwMode="auto">
              <a:xfrm>
                <a:off x="3598882" y="3707777"/>
                <a:ext cx="504460" cy="288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6</a:t>
                </a:r>
                <a:endParaRPr lang="zh-TW" altLang="en-US"/>
              </a:p>
            </p:txBody>
          </p:sp>
          <p:sp>
            <p:nvSpPr>
              <p:cNvPr id="16462" name="文字方塊 86"/>
              <p:cNvSpPr txBox="1">
                <a:spLocks noChangeArrowheads="1"/>
              </p:cNvSpPr>
              <p:nvPr/>
            </p:nvSpPr>
            <p:spPr bwMode="auto">
              <a:xfrm>
                <a:off x="4477282" y="2984790"/>
                <a:ext cx="672612" cy="288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5</a:t>
                </a:r>
                <a:endParaRPr lang="zh-TW" altLang="en-US"/>
              </a:p>
            </p:txBody>
          </p:sp>
          <p:sp>
            <p:nvSpPr>
              <p:cNvPr id="16463" name="文字方塊 87"/>
              <p:cNvSpPr txBox="1">
                <a:spLocks noChangeArrowheads="1"/>
              </p:cNvSpPr>
              <p:nvPr/>
            </p:nvSpPr>
            <p:spPr bwMode="auto">
              <a:xfrm>
                <a:off x="5252191" y="3721622"/>
                <a:ext cx="672612" cy="317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11</a:t>
                </a:r>
                <a:endParaRPr lang="zh-TW" altLang="en-US"/>
              </a:p>
            </p:txBody>
          </p:sp>
          <p:sp>
            <p:nvSpPr>
              <p:cNvPr id="16464" name="文字方塊 88"/>
              <p:cNvSpPr txBox="1">
                <a:spLocks noChangeArrowheads="1"/>
              </p:cNvSpPr>
              <p:nvPr/>
            </p:nvSpPr>
            <p:spPr bwMode="auto">
              <a:xfrm>
                <a:off x="4365572" y="4437017"/>
                <a:ext cx="672612" cy="288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9</a:t>
                </a:r>
                <a:endParaRPr lang="zh-TW" altLang="en-US"/>
              </a:p>
            </p:txBody>
          </p:sp>
          <p:cxnSp>
            <p:nvCxnSpPr>
              <p:cNvPr id="37" name="直線接點 36"/>
              <p:cNvCxnSpPr>
                <a:stCxn id="27" idx="4"/>
                <a:endCxn id="29" idx="0"/>
              </p:cNvCxnSpPr>
              <p:nvPr/>
            </p:nvCxnSpPr>
            <p:spPr bwMode="auto">
              <a:xfrm rot="16200000" flipH="1">
                <a:off x="4788021" y="3832064"/>
                <a:ext cx="958896" cy="1498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/>
              <p:cNvCxnSpPr>
                <a:stCxn id="28" idx="1"/>
                <a:endCxn id="41" idx="5"/>
              </p:cNvCxnSpPr>
              <p:nvPr/>
            </p:nvCxnSpPr>
            <p:spPr bwMode="auto">
              <a:xfrm rot="16200000" flipV="1">
                <a:off x="3190106" y="3747410"/>
                <a:ext cx="456974" cy="738651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/>
              <p:cNvCxnSpPr>
                <a:stCxn id="42" idx="1"/>
                <a:endCxn id="27" idx="6"/>
              </p:cNvCxnSpPr>
              <p:nvPr/>
            </p:nvCxnSpPr>
            <p:spPr bwMode="auto">
              <a:xfrm rot="16200000" flipV="1">
                <a:off x="5496705" y="3136864"/>
                <a:ext cx="491434" cy="723668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接點 39"/>
              <p:cNvCxnSpPr>
                <a:stCxn id="42" idx="3"/>
                <a:endCxn id="29" idx="6"/>
              </p:cNvCxnSpPr>
              <p:nvPr/>
            </p:nvCxnSpPr>
            <p:spPr bwMode="auto">
              <a:xfrm rot="5400000">
                <a:off x="5479475" y="3789363"/>
                <a:ext cx="525895" cy="723668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橢圓 40"/>
              <p:cNvSpPr/>
              <p:nvPr/>
            </p:nvSpPr>
            <p:spPr bwMode="auto">
              <a:xfrm>
                <a:off x="2857488" y="3714449"/>
                <a:ext cx="224742" cy="2037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/>
                  <a:t>A</a:t>
                </a:r>
                <a:endParaRPr lang="zh-TW" altLang="en-US" dirty="0"/>
              </a:p>
            </p:txBody>
          </p:sp>
          <p:sp>
            <p:nvSpPr>
              <p:cNvPr id="42" name="橢圓 41"/>
              <p:cNvSpPr/>
              <p:nvPr/>
            </p:nvSpPr>
            <p:spPr bwMode="auto">
              <a:xfrm>
                <a:off x="6071294" y="3714449"/>
                <a:ext cx="224742" cy="2037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/>
                  <a:t>G</a:t>
                </a:r>
                <a:endParaRPr lang="zh-TW" altLang="en-US" dirty="0"/>
              </a:p>
            </p:txBody>
          </p:sp>
          <p:cxnSp>
            <p:nvCxnSpPr>
              <p:cNvPr id="47" name="直線接點 46"/>
              <p:cNvCxnSpPr>
                <a:stCxn id="26" idx="2"/>
                <a:endCxn id="41" idx="7"/>
              </p:cNvCxnSpPr>
              <p:nvPr/>
            </p:nvCxnSpPr>
            <p:spPr bwMode="auto">
              <a:xfrm rot="10800000" flipV="1">
                <a:off x="3047769" y="3252981"/>
                <a:ext cx="707187" cy="491434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直線接點 50"/>
            <p:cNvCxnSpPr/>
            <p:nvPr/>
          </p:nvCxnSpPr>
          <p:spPr bwMode="auto">
            <a:xfrm rot="16200000" flipH="1">
              <a:off x="2893193" y="2076241"/>
              <a:ext cx="1301155" cy="159051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49" name="文字方塊 85"/>
            <p:cNvSpPr txBox="1">
              <a:spLocks noChangeArrowheads="1"/>
            </p:cNvSpPr>
            <p:nvPr/>
          </p:nvSpPr>
          <p:spPr bwMode="auto">
            <a:xfrm>
              <a:off x="1714480" y="2214554"/>
              <a:ext cx="645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4</a:t>
              </a:r>
              <a:endParaRPr lang="zh-TW" altLang="en-US"/>
            </a:p>
          </p:txBody>
        </p:sp>
        <p:sp>
          <p:nvSpPr>
            <p:cNvPr id="16450" name="文字方塊 85"/>
            <p:cNvSpPr txBox="1">
              <a:spLocks noChangeArrowheads="1"/>
            </p:cNvSpPr>
            <p:nvPr/>
          </p:nvSpPr>
          <p:spPr bwMode="auto">
            <a:xfrm>
              <a:off x="1985557" y="3278062"/>
              <a:ext cx="645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3</a:t>
              </a:r>
              <a:endParaRPr lang="zh-TW" altLang="en-US"/>
            </a:p>
          </p:txBody>
        </p:sp>
        <p:sp>
          <p:nvSpPr>
            <p:cNvPr id="16451" name="文字方塊 85"/>
            <p:cNvSpPr txBox="1">
              <a:spLocks noChangeArrowheads="1"/>
            </p:cNvSpPr>
            <p:nvPr/>
          </p:nvSpPr>
          <p:spPr bwMode="auto">
            <a:xfrm>
              <a:off x="3071802" y="2714620"/>
              <a:ext cx="645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10</a:t>
              </a:r>
              <a:endParaRPr lang="zh-TW" altLang="en-US"/>
            </a:p>
          </p:txBody>
        </p:sp>
        <p:sp>
          <p:nvSpPr>
            <p:cNvPr id="16452" name="文字方塊 85"/>
            <p:cNvSpPr txBox="1">
              <a:spLocks noChangeArrowheads="1"/>
            </p:cNvSpPr>
            <p:nvPr/>
          </p:nvSpPr>
          <p:spPr bwMode="auto">
            <a:xfrm>
              <a:off x="5000629" y="2214554"/>
              <a:ext cx="645200" cy="406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14</a:t>
              </a:r>
              <a:endParaRPr lang="zh-TW" altLang="en-US"/>
            </a:p>
          </p:txBody>
        </p:sp>
        <p:sp>
          <p:nvSpPr>
            <p:cNvPr id="16453" name="文字方塊 85"/>
            <p:cNvSpPr txBox="1">
              <a:spLocks noChangeArrowheads="1"/>
            </p:cNvSpPr>
            <p:nvPr/>
          </p:nvSpPr>
          <p:spPr bwMode="auto">
            <a:xfrm>
              <a:off x="5072066" y="3214686"/>
              <a:ext cx="645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13</a:t>
              </a:r>
              <a:endParaRPr lang="zh-TW" altLang="en-US"/>
            </a:p>
          </p:txBody>
        </p:sp>
      </p:grpSp>
      <p:sp>
        <p:nvSpPr>
          <p:cNvPr id="87" name="橢圓 86"/>
          <p:cNvSpPr/>
          <p:nvPr/>
        </p:nvSpPr>
        <p:spPr bwMode="auto">
          <a:xfrm>
            <a:off x="1682750" y="3465513"/>
            <a:ext cx="236538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88" name="直線接點 87"/>
          <p:cNvCxnSpPr>
            <a:stCxn id="41" idx="4"/>
            <a:endCxn id="87" idx="1"/>
          </p:cNvCxnSpPr>
          <p:nvPr/>
        </p:nvCxnSpPr>
        <p:spPr bwMode="auto">
          <a:xfrm rot="16200000" flipH="1">
            <a:off x="1162844" y="2942432"/>
            <a:ext cx="865187" cy="2413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文字方塊 85"/>
          <p:cNvSpPr txBox="1">
            <a:spLocks noChangeArrowheads="1"/>
          </p:cNvSpPr>
          <p:nvPr/>
        </p:nvSpPr>
        <p:spPr bwMode="auto">
          <a:xfrm>
            <a:off x="1357313" y="3073400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7</a:t>
            </a:r>
            <a:endParaRPr lang="zh-TW" altLang="en-US"/>
          </a:p>
        </p:txBody>
      </p:sp>
      <p:cxnSp>
        <p:nvCxnSpPr>
          <p:cNvPr id="93" name="直線接點 92"/>
          <p:cNvCxnSpPr>
            <a:stCxn id="28" idx="6"/>
            <a:endCxn id="29" idx="2"/>
          </p:cNvCxnSpPr>
          <p:nvPr/>
        </p:nvCxnSpPr>
        <p:spPr bwMode="auto">
          <a:xfrm flipV="1">
            <a:off x="2544763" y="3157538"/>
            <a:ext cx="1247775" cy="15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/>
          <p:cNvCxnSpPr>
            <a:stCxn id="29" idx="6"/>
            <a:endCxn id="42" idx="3"/>
          </p:cNvCxnSpPr>
          <p:nvPr/>
        </p:nvCxnSpPr>
        <p:spPr bwMode="auto">
          <a:xfrm flipV="1">
            <a:off x="4030663" y="2600325"/>
            <a:ext cx="768350" cy="5572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接點 103"/>
          <p:cNvCxnSpPr>
            <a:stCxn id="26" idx="6"/>
            <a:endCxn id="27" idx="2"/>
          </p:cNvCxnSpPr>
          <p:nvPr/>
        </p:nvCxnSpPr>
        <p:spPr bwMode="auto">
          <a:xfrm>
            <a:off x="2544763" y="1927225"/>
            <a:ext cx="1247775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接點 106"/>
          <p:cNvCxnSpPr>
            <a:stCxn id="41" idx="7"/>
            <a:endCxn id="26" idx="2"/>
          </p:cNvCxnSpPr>
          <p:nvPr/>
        </p:nvCxnSpPr>
        <p:spPr bwMode="auto">
          <a:xfrm rot="5400000" flipH="1" flipV="1">
            <a:off x="1674019" y="1813719"/>
            <a:ext cx="520700" cy="747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26" idx="4"/>
            <a:endCxn id="28" idx="0"/>
          </p:cNvCxnSpPr>
          <p:nvPr/>
        </p:nvCxnSpPr>
        <p:spPr bwMode="auto">
          <a:xfrm rot="5400000">
            <a:off x="1917700" y="2543175"/>
            <a:ext cx="1017588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向下箭號 47"/>
          <p:cNvSpPr/>
          <p:nvPr/>
        </p:nvSpPr>
        <p:spPr>
          <a:xfrm>
            <a:off x="2928938" y="3857625"/>
            <a:ext cx="500062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5" name="群組 48"/>
          <p:cNvGrpSpPr>
            <a:grpSpLocks/>
          </p:cNvGrpSpPr>
          <p:nvPr/>
        </p:nvGrpSpPr>
        <p:grpSpPr bwMode="auto">
          <a:xfrm>
            <a:off x="1357313" y="4429125"/>
            <a:ext cx="3643312" cy="2036763"/>
            <a:chOff x="1357313" y="1643066"/>
            <a:chExt cx="4600588" cy="2571747"/>
          </a:xfrm>
        </p:grpSpPr>
        <p:grpSp>
          <p:nvGrpSpPr>
            <p:cNvPr id="16413" name="群組 59"/>
            <p:cNvGrpSpPr>
              <a:grpSpLocks/>
            </p:cNvGrpSpPr>
            <p:nvPr/>
          </p:nvGrpSpPr>
          <p:grpSpPr bwMode="auto">
            <a:xfrm>
              <a:off x="1357319" y="1643066"/>
              <a:ext cx="4600582" cy="2328982"/>
              <a:chOff x="1357296" y="1785930"/>
              <a:chExt cx="4397879" cy="2226719"/>
            </a:xfrm>
          </p:grpSpPr>
          <p:grpSp>
            <p:nvGrpSpPr>
              <p:cNvPr id="16422" name="群組 49"/>
              <p:cNvGrpSpPr>
                <a:grpSpLocks/>
              </p:cNvGrpSpPr>
              <p:nvPr/>
            </p:nvGrpSpPr>
            <p:grpSpPr bwMode="auto">
              <a:xfrm>
                <a:off x="1357296" y="1785930"/>
                <a:ext cx="4397879" cy="2226719"/>
                <a:chOff x="2857488" y="2984790"/>
                <a:chExt cx="3438548" cy="1740995"/>
              </a:xfrm>
            </p:grpSpPr>
            <p:sp>
              <p:nvSpPr>
                <p:cNvPr id="68" name="橢圓 67"/>
                <p:cNvSpPr/>
                <p:nvPr/>
              </p:nvSpPr>
              <p:spPr bwMode="auto">
                <a:xfrm>
                  <a:off x="3754953" y="3151115"/>
                  <a:ext cx="223244" cy="20228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TW" dirty="0"/>
                    <a:t>C</a:t>
                  </a:r>
                  <a:endParaRPr lang="zh-TW" altLang="en-US" dirty="0"/>
                </a:p>
              </p:txBody>
            </p:sp>
            <p:sp>
              <p:nvSpPr>
                <p:cNvPr id="69" name="橢圓 68"/>
                <p:cNvSpPr/>
                <p:nvPr/>
              </p:nvSpPr>
              <p:spPr bwMode="auto">
                <a:xfrm>
                  <a:off x="5155845" y="3151115"/>
                  <a:ext cx="224742" cy="20228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TW" dirty="0"/>
                    <a:t>E</a:t>
                  </a:r>
                  <a:endParaRPr lang="zh-TW" altLang="en-US" dirty="0"/>
                </a:p>
              </p:txBody>
            </p:sp>
            <p:sp>
              <p:nvSpPr>
                <p:cNvPr id="70" name="橢圓 69"/>
                <p:cNvSpPr/>
                <p:nvPr/>
              </p:nvSpPr>
              <p:spPr bwMode="auto">
                <a:xfrm>
                  <a:off x="3754953" y="4315385"/>
                  <a:ext cx="223244" cy="20228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TW" dirty="0"/>
                    <a:t>D</a:t>
                  </a:r>
                  <a:endParaRPr lang="zh-TW" altLang="en-US" dirty="0"/>
                </a:p>
              </p:txBody>
            </p:sp>
            <p:sp>
              <p:nvSpPr>
                <p:cNvPr id="71" name="橢圓 70"/>
                <p:cNvSpPr/>
                <p:nvPr/>
              </p:nvSpPr>
              <p:spPr bwMode="auto">
                <a:xfrm>
                  <a:off x="5155845" y="4312388"/>
                  <a:ext cx="224742" cy="20528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TW" dirty="0"/>
                    <a:t>F</a:t>
                  </a:r>
                  <a:endParaRPr lang="zh-TW" altLang="en-US" dirty="0"/>
                </a:p>
              </p:txBody>
            </p:sp>
            <p:cxnSp>
              <p:nvCxnSpPr>
                <p:cNvPr id="72" name="直線接點 71"/>
                <p:cNvCxnSpPr>
                  <a:stCxn id="70" idx="6"/>
                  <a:endCxn id="71" idx="2"/>
                </p:cNvCxnSpPr>
                <p:nvPr/>
              </p:nvCxnSpPr>
              <p:spPr bwMode="auto">
                <a:xfrm flipV="1">
                  <a:off x="3978197" y="4414280"/>
                  <a:ext cx="1177648" cy="0"/>
                </a:xfrm>
                <a:prstGeom prst="line">
                  <a:avLst/>
                </a:prstGeom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直線接點 72"/>
                <p:cNvCxnSpPr>
                  <a:stCxn id="68" idx="6"/>
                  <a:endCxn id="69" idx="2"/>
                </p:cNvCxnSpPr>
                <p:nvPr/>
              </p:nvCxnSpPr>
              <p:spPr bwMode="auto">
                <a:xfrm>
                  <a:off x="3978197" y="3253007"/>
                  <a:ext cx="1177648" cy="1498"/>
                </a:xfrm>
                <a:prstGeom prst="line">
                  <a:avLst/>
                </a:prstGeom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直線接點 73"/>
                <p:cNvCxnSpPr>
                  <a:stCxn id="68" idx="4"/>
                  <a:endCxn id="70" idx="0"/>
                </p:cNvCxnSpPr>
                <p:nvPr/>
              </p:nvCxnSpPr>
              <p:spPr bwMode="auto">
                <a:xfrm rot="5400000">
                  <a:off x="3385582" y="3833644"/>
                  <a:ext cx="961984" cy="1499"/>
                </a:xfrm>
                <a:prstGeom prst="line">
                  <a:avLst/>
                </a:prstGeom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436" name="文字方塊 85"/>
                <p:cNvSpPr txBox="1">
                  <a:spLocks noChangeArrowheads="1"/>
                </p:cNvSpPr>
                <p:nvPr/>
              </p:nvSpPr>
              <p:spPr bwMode="auto">
                <a:xfrm>
                  <a:off x="3598882" y="3707777"/>
                  <a:ext cx="504460" cy="2887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TW"/>
                    <a:t>6</a:t>
                  </a:r>
                  <a:endParaRPr lang="zh-TW" altLang="en-US"/>
                </a:p>
              </p:txBody>
            </p:sp>
            <p:sp>
              <p:nvSpPr>
                <p:cNvPr id="16437" name="文字方塊 86"/>
                <p:cNvSpPr txBox="1">
                  <a:spLocks noChangeArrowheads="1"/>
                </p:cNvSpPr>
                <p:nvPr/>
              </p:nvSpPr>
              <p:spPr bwMode="auto">
                <a:xfrm>
                  <a:off x="4477282" y="2984790"/>
                  <a:ext cx="672612" cy="2887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TW"/>
                    <a:t>5</a:t>
                  </a:r>
                  <a:endParaRPr lang="zh-TW" altLang="en-US"/>
                </a:p>
              </p:txBody>
            </p:sp>
            <p:sp>
              <p:nvSpPr>
                <p:cNvPr id="16438" name="文字方塊 87"/>
                <p:cNvSpPr txBox="1">
                  <a:spLocks noChangeArrowheads="1"/>
                </p:cNvSpPr>
                <p:nvPr/>
              </p:nvSpPr>
              <p:spPr bwMode="auto">
                <a:xfrm>
                  <a:off x="5252191" y="3721622"/>
                  <a:ext cx="672612" cy="317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TW"/>
                    <a:t>11</a:t>
                  </a:r>
                  <a:endParaRPr lang="zh-TW" altLang="en-US"/>
                </a:p>
              </p:txBody>
            </p:sp>
            <p:sp>
              <p:nvSpPr>
                <p:cNvPr id="16439" name="文字方塊 88"/>
                <p:cNvSpPr txBox="1">
                  <a:spLocks noChangeArrowheads="1"/>
                </p:cNvSpPr>
                <p:nvPr/>
              </p:nvSpPr>
              <p:spPr bwMode="auto">
                <a:xfrm>
                  <a:off x="4365572" y="4437017"/>
                  <a:ext cx="672612" cy="2887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TW"/>
                    <a:t>9</a:t>
                  </a:r>
                  <a:endParaRPr lang="zh-TW" altLang="en-US"/>
                </a:p>
              </p:txBody>
            </p:sp>
            <p:cxnSp>
              <p:nvCxnSpPr>
                <p:cNvPr id="79" name="直線接點 78"/>
                <p:cNvCxnSpPr>
                  <a:stCxn id="69" idx="4"/>
                  <a:endCxn id="71" idx="0"/>
                </p:cNvCxnSpPr>
                <p:nvPr/>
              </p:nvCxnSpPr>
              <p:spPr bwMode="auto">
                <a:xfrm rot="16200000" flipH="1">
                  <a:off x="4787974" y="3832145"/>
                  <a:ext cx="958987" cy="1498"/>
                </a:xfrm>
                <a:prstGeom prst="line">
                  <a:avLst/>
                </a:prstGeom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接點 79"/>
                <p:cNvCxnSpPr>
                  <a:stCxn id="70" idx="1"/>
                  <a:endCxn id="83" idx="5"/>
                </p:cNvCxnSpPr>
                <p:nvPr/>
              </p:nvCxnSpPr>
              <p:spPr bwMode="auto">
                <a:xfrm rot="16200000" flipV="1">
                  <a:off x="3190081" y="3747519"/>
                  <a:ext cx="457017" cy="738652"/>
                </a:xfrm>
                <a:prstGeom prst="line">
                  <a:avLst/>
                </a:prstGeom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直線接點 80"/>
                <p:cNvCxnSpPr>
                  <a:stCxn id="84" idx="1"/>
                  <a:endCxn id="69" idx="6"/>
                </p:cNvCxnSpPr>
                <p:nvPr/>
              </p:nvCxnSpPr>
              <p:spPr bwMode="auto">
                <a:xfrm rot="16200000" flipV="1">
                  <a:off x="5496681" y="3136913"/>
                  <a:ext cx="491481" cy="723669"/>
                </a:xfrm>
                <a:prstGeom prst="line">
                  <a:avLst/>
                </a:prstGeom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直線接點 81"/>
                <p:cNvCxnSpPr>
                  <a:stCxn id="84" idx="3"/>
                  <a:endCxn id="71" idx="6"/>
                </p:cNvCxnSpPr>
                <p:nvPr/>
              </p:nvCxnSpPr>
              <p:spPr bwMode="auto">
                <a:xfrm rot="5400000">
                  <a:off x="5479450" y="3789474"/>
                  <a:ext cx="525944" cy="723669"/>
                </a:xfrm>
                <a:prstGeom prst="line">
                  <a:avLst/>
                </a:prstGeom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橢圓 82"/>
                <p:cNvSpPr/>
                <p:nvPr/>
              </p:nvSpPr>
              <p:spPr bwMode="auto">
                <a:xfrm>
                  <a:off x="2857483" y="3714520"/>
                  <a:ext cx="224742" cy="20378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TW" dirty="0"/>
                    <a:t>A</a:t>
                  </a:r>
                  <a:endParaRPr lang="zh-TW" altLang="en-US" dirty="0"/>
                </a:p>
              </p:txBody>
            </p:sp>
            <p:sp>
              <p:nvSpPr>
                <p:cNvPr id="84" name="橢圓 83"/>
                <p:cNvSpPr/>
                <p:nvPr/>
              </p:nvSpPr>
              <p:spPr bwMode="auto">
                <a:xfrm>
                  <a:off x="6071294" y="3714520"/>
                  <a:ext cx="224742" cy="20378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TW" dirty="0"/>
                    <a:t>G</a:t>
                  </a:r>
                  <a:endParaRPr lang="zh-TW" altLang="en-US" dirty="0"/>
                </a:p>
              </p:txBody>
            </p:sp>
            <p:cxnSp>
              <p:nvCxnSpPr>
                <p:cNvPr id="85" name="直線接點 84"/>
                <p:cNvCxnSpPr>
                  <a:stCxn id="68" idx="2"/>
                  <a:endCxn id="83" idx="7"/>
                </p:cNvCxnSpPr>
                <p:nvPr/>
              </p:nvCxnSpPr>
              <p:spPr bwMode="auto">
                <a:xfrm rot="10800000" flipV="1">
                  <a:off x="3047764" y="3253007"/>
                  <a:ext cx="707188" cy="491481"/>
                </a:xfrm>
                <a:prstGeom prst="line">
                  <a:avLst/>
                </a:prstGeom>
                <a:ln w="952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2" name="直線接點 61"/>
              <p:cNvCxnSpPr/>
              <p:nvPr/>
            </p:nvCxnSpPr>
            <p:spPr bwMode="auto">
              <a:xfrm rot="16200000" flipH="1">
                <a:off x="2893138" y="2076346"/>
                <a:ext cx="1301279" cy="1590521"/>
              </a:xfrm>
              <a:prstGeom prst="line">
                <a:avLst/>
              </a:prstGeom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24" name="文字方塊 85"/>
              <p:cNvSpPr txBox="1">
                <a:spLocks noChangeArrowheads="1"/>
              </p:cNvSpPr>
              <p:nvPr/>
            </p:nvSpPr>
            <p:spPr bwMode="auto">
              <a:xfrm>
                <a:off x="1714480" y="2214554"/>
                <a:ext cx="645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4</a:t>
                </a:r>
                <a:endParaRPr lang="zh-TW" altLang="en-US"/>
              </a:p>
            </p:txBody>
          </p:sp>
          <p:sp>
            <p:nvSpPr>
              <p:cNvPr id="16425" name="文字方塊 85"/>
              <p:cNvSpPr txBox="1">
                <a:spLocks noChangeArrowheads="1"/>
              </p:cNvSpPr>
              <p:nvPr/>
            </p:nvSpPr>
            <p:spPr bwMode="auto">
              <a:xfrm>
                <a:off x="1985557" y="3278062"/>
                <a:ext cx="645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3</a:t>
                </a:r>
                <a:endParaRPr lang="zh-TW" altLang="en-US"/>
              </a:p>
            </p:txBody>
          </p:sp>
          <p:sp>
            <p:nvSpPr>
              <p:cNvPr id="16426" name="文字方塊 85"/>
              <p:cNvSpPr txBox="1">
                <a:spLocks noChangeArrowheads="1"/>
              </p:cNvSpPr>
              <p:nvPr/>
            </p:nvSpPr>
            <p:spPr bwMode="auto">
              <a:xfrm>
                <a:off x="3071802" y="2714620"/>
                <a:ext cx="645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10</a:t>
                </a:r>
                <a:endParaRPr lang="zh-TW" altLang="en-US"/>
              </a:p>
            </p:txBody>
          </p:sp>
          <p:sp>
            <p:nvSpPr>
              <p:cNvPr id="16427" name="文字方塊 85"/>
              <p:cNvSpPr txBox="1">
                <a:spLocks noChangeArrowheads="1"/>
              </p:cNvSpPr>
              <p:nvPr/>
            </p:nvSpPr>
            <p:spPr bwMode="auto">
              <a:xfrm>
                <a:off x="5000629" y="2214554"/>
                <a:ext cx="645200" cy="406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14</a:t>
                </a:r>
                <a:endParaRPr lang="zh-TW" altLang="en-US"/>
              </a:p>
            </p:txBody>
          </p:sp>
          <p:sp>
            <p:nvSpPr>
              <p:cNvPr id="16428" name="文字方塊 85"/>
              <p:cNvSpPr txBox="1">
                <a:spLocks noChangeArrowheads="1"/>
              </p:cNvSpPr>
              <p:nvPr/>
            </p:nvSpPr>
            <p:spPr bwMode="auto">
              <a:xfrm>
                <a:off x="5072066" y="3214686"/>
                <a:ext cx="645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/>
                  <a:t>13</a:t>
                </a:r>
                <a:endParaRPr lang="zh-TW" altLang="en-US"/>
              </a:p>
            </p:txBody>
          </p:sp>
        </p:grpSp>
        <p:sp>
          <p:nvSpPr>
            <p:cNvPr id="52" name="橢圓 51"/>
            <p:cNvSpPr/>
            <p:nvPr/>
          </p:nvSpPr>
          <p:spPr bwMode="auto">
            <a:xfrm>
              <a:off x="1768258" y="3944208"/>
              <a:ext cx="298688" cy="2706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B</a:t>
              </a:r>
              <a:endParaRPr lang="zh-TW" altLang="en-US" dirty="0"/>
            </a:p>
          </p:txBody>
        </p:sp>
        <p:cxnSp>
          <p:nvCxnSpPr>
            <p:cNvPr id="53" name="直線接點 52"/>
            <p:cNvCxnSpPr>
              <a:stCxn id="83" idx="4"/>
              <a:endCxn id="52" idx="1"/>
            </p:cNvCxnSpPr>
            <p:nvPr/>
          </p:nvCxnSpPr>
          <p:spPr bwMode="auto">
            <a:xfrm rot="16200000" flipH="1">
              <a:off x="1111784" y="3283722"/>
              <a:ext cx="1092442" cy="304701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6" name="文字方塊 85"/>
            <p:cNvSpPr txBox="1">
              <a:spLocks noChangeArrowheads="1"/>
            </p:cNvSpPr>
            <p:nvPr/>
          </p:nvSpPr>
          <p:spPr bwMode="auto">
            <a:xfrm>
              <a:off x="1357313" y="3450146"/>
              <a:ext cx="674938" cy="424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7</a:t>
              </a:r>
              <a:endParaRPr lang="zh-TW" altLang="en-US"/>
            </a:p>
          </p:txBody>
        </p:sp>
        <p:cxnSp>
          <p:nvCxnSpPr>
            <p:cNvPr id="55" name="直線接點 54"/>
            <p:cNvCxnSpPr>
              <a:stCxn id="70" idx="6"/>
              <a:endCxn id="71" idx="2"/>
            </p:cNvCxnSpPr>
            <p:nvPr/>
          </p:nvCxnSpPr>
          <p:spPr bwMode="auto">
            <a:xfrm flipV="1">
              <a:off x="2856764" y="3555339"/>
              <a:ext cx="1575626" cy="2005"/>
            </a:xfrm>
            <a:prstGeom prst="line">
              <a:avLst/>
            </a:prstGeom>
            <a:ln w="635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>
              <a:stCxn id="71" idx="6"/>
              <a:endCxn id="84" idx="3"/>
            </p:cNvCxnSpPr>
            <p:nvPr/>
          </p:nvCxnSpPr>
          <p:spPr bwMode="auto">
            <a:xfrm flipV="1">
              <a:off x="4733083" y="2851767"/>
              <a:ext cx="968228" cy="703571"/>
            </a:xfrm>
            <a:prstGeom prst="line">
              <a:avLst/>
            </a:prstGeom>
            <a:ln w="635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>
              <a:stCxn id="68" idx="6"/>
              <a:endCxn id="69" idx="2"/>
            </p:cNvCxnSpPr>
            <p:nvPr/>
          </p:nvCxnSpPr>
          <p:spPr bwMode="auto">
            <a:xfrm>
              <a:off x="2856764" y="2001868"/>
              <a:ext cx="1575626" cy="2004"/>
            </a:xfrm>
            <a:prstGeom prst="line">
              <a:avLst/>
            </a:prstGeom>
            <a:ln w="635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>
              <a:stCxn id="83" idx="7"/>
              <a:endCxn id="68" idx="2"/>
            </p:cNvCxnSpPr>
            <p:nvPr/>
          </p:nvCxnSpPr>
          <p:spPr bwMode="auto">
            <a:xfrm rot="5400000" flipH="1" flipV="1">
              <a:off x="1756253" y="1857514"/>
              <a:ext cx="657469" cy="946178"/>
            </a:xfrm>
            <a:prstGeom prst="line">
              <a:avLst/>
            </a:prstGeom>
            <a:ln w="635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>
              <a:stCxn id="68" idx="4"/>
              <a:endCxn id="70" idx="0"/>
            </p:cNvCxnSpPr>
            <p:nvPr/>
          </p:nvCxnSpPr>
          <p:spPr bwMode="auto">
            <a:xfrm rot="5400000">
              <a:off x="2064984" y="2779606"/>
              <a:ext cx="1284870" cy="2005"/>
            </a:xfrm>
            <a:prstGeom prst="line">
              <a:avLst/>
            </a:prstGeom>
            <a:ln w="635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98" name="文字方塊 85"/>
          <p:cNvSpPr txBox="1">
            <a:spLocks noChangeArrowheads="1"/>
          </p:cNvSpPr>
          <p:nvPr/>
        </p:nvSpPr>
        <p:spPr bwMode="auto">
          <a:xfrm>
            <a:off x="4643438" y="1500188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/>
              <a:t>G</a:t>
            </a:r>
            <a:endParaRPr lang="zh-TW" altLang="en-US" sz="2400" b="1"/>
          </a:p>
        </p:txBody>
      </p:sp>
      <p:sp>
        <p:nvSpPr>
          <p:cNvPr id="89" name="文字方塊 88"/>
          <p:cNvSpPr txBox="1">
            <a:spLocks noChangeArrowheads="1"/>
          </p:cNvSpPr>
          <p:nvPr/>
        </p:nvSpPr>
        <p:spPr bwMode="auto">
          <a:xfrm>
            <a:off x="4643438" y="1500188"/>
            <a:ext cx="7143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/>
              <a:t>H</a:t>
            </a:r>
            <a:endParaRPr lang="zh-TW" altLang="en-US" sz="2400" b="1"/>
          </a:p>
        </p:txBody>
      </p:sp>
      <p:sp>
        <p:nvSpPr>
          <p:cNvPr id="91" name="文字方塊 90"/>
          <p:cNvSpPr txBox="1">
            <a:spLocks noChangeArrowheads="1"/>
          </p:cNvSpPr>
          <p:nvPr/>
        </p:nvSpPr>
        <p:spPr bwMode="auto">
          <a:xfrm>
            <a:off x="4714875" y="4286250"/>
            <a:ext cx="7143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/>
              <a:t>F</a:t>
            </a:r>
            <a:endParaRPr lang="zh-TW" altLang="en-US" sz="2400" b="1"/>
          </a:p>
        </p:txBody>
      </p:sp>
      <p:grpSp>
        <p:nvGrpSpPr>
          <p:cNvPr id="8" name="群組 101"/>
          <p:cNvGrpSpPr>
            <a:grpSpLocks/>
          </p:cNvGrpSpPr>
          <p:nvPr/>
        </p:nvGrpSpPr>
        <p:grpSpPr bwMode="auto">
          <a:xfrm>
            <a:off x="4214813" y="1143000"/>
            <a:ext cx="4714875" cy="3643313"/>
            <a:chOff x="4214810" y="1142984"/>
            <a:chExt cx="4714908" cy="3643338"/>
          </a:xfrm>
        </p:grpSpPr>
        <p:cxnSp>
          <p:nvCxnSpPr>
            <p:cNvPr id="94" name="直線單箭頭接點 93"/>
            <p:cNvCxnSpPr>
              <a:stCxn id="99" idx="1"/>
            </p:cNvCxnSpPr>
            <p:nvPr/>
          </p:nvCxnSpPr>
          <p:spPr>
            <a:xfrm rot="10800000" flipV="1">
              <a:off x="4214810" y="1714488"/>
              <a:ext cx="1571636" cy="3071834"/>
            </a:xfrm>
            <a:prstGeom prst="straightConnector1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矩形 98"/>
            <p:cNvSpPr/>
            <p:nvPr/>
          </p:nvSpPr>
          <p:spPr>
            <a:xfrm>
              <a:off x="5786446" y="1142984"/>
              <a:ext cx="3143272" cy="11430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zh-TW" sz="2400" dirty="0">
                  <a:solidFill>
                    <a:schemeClr val="tx1"/>
                  </a:solidFill>
                </a:rPr>
                <a:t>W(E,G)=14</a:t>
              </a:r>
              <a:br>
                <a:rPr lang="en-US" altLang="zh-TW" sz="2400" dirty="0">
                  <a:solidFill>
                    <a:schemeClr val="tx1"/>
                  </a:solidFill>
                </a:rPr>
              </a:br>
              <a:r>
                <a:rPr lang="en-US" altLang="zh-TW" sz="2400" dirty="0">
                  <a:solidFill>
                    <a:schemeClr val="tx1"/>
                  </a:solidFill>
                </a:rPr>
                <a:t>W</a:t>
              </a:r>
              <a:r>
                <a:rPr lang="en-US" altLang="zh-TW" sz="2400" baseline="-25000" dirty="0">
                  <a:solidFill>
                    <a:schemeClr val="tx1"/>
                  </a:solidFill>
                </a:rPr>
                <a:t>F</a:t>
              </a:r>
              <a:r>
                <a:rPr lang="en-US" altLang="zh-TW" sz="2400" dirty="0">
                  <a:solidFill>
                    <a:schemeClr val="tx1"/>
                  </a:solidFill>
                </a:rPr>
                <a:t>(E,G)=max{5,6,9,13}</a:t>
              </a:r>
              <a:br>
                <a:rPr lang="en-US" altLang="zh-TW" sz="2400" dirty="0">
                  <a:solidFill>
                    <a:schemeClr val="tx1"/>
                  </a:solidFill>
                </a:rPr>
              </a:br>
              <a:r>
                <a:rPr lang="en-US" altLang="zh-TW" sz="2400" dirty="0">
                  <a:solidFill>
                    <a:schemeClr val="tx1"/>
                  </a:solidFill>
                </a:rPr>
                <a:t>F-heavy</a:t>
              </a:r>
              <a:endParaRPr lang="zh-TW" altLang="en-US" sz="24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群組 102"/>
          <p:cNvGrpSpPr>
            <a:grpSpLocks/>
          </p:cNvGrpSpPr>
          <p:nvPr/>
        </p:nvGrpSpPr>
        <p:grpSpPr bwMode="auto">
          <a:xfrm>
            <a:off x="4000500" y="2428875"/>
            <a:ext cx="4929188" cy="2786063"/>
            <a:chOff x="3929058" y="1357298"/>
            <a:chExt cx="4929222" cy="2786082"/>
          </a:xfrm>
        </p:grpSpPr>
        <p:cxnSp>
          <p:nvCxnSpPr>
            <p:cNvPr id="105" name="直線單箭頭接點 104"/>
            <p:cNvCxnSpPr>
              <a:stCxn id="106" idx="1"/>
            </p:cNvCxnSpPr>
            <p:nvPr/>
          </p:nvCxnSpPr>
          <p:spPr>
            <a:xfrm rot="10800000" flipV="1">
              <a:off x="3929058" y="1928802"/>
              <a:ext cx="1785950" cy="2214578"/>
            </a:xfrm>
            <a:prstGeom prst="straightConnector1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矩形 105"/>
            <p:cNvSpPr/>
            <p:nvPr/>
          </p:nvSpPr>
          <p:spPr>
            <a:xfrm>
              <a:off x="5715008" y="1357298"/>
              <a:ext cx="3143272" cy="11430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zh-TW" sz="2400" dirty="0">
                  <a:solidFill>
                    <a:schemeClr val="tx1"/>
                  </a:solidFill>
                </a:rPr>
                <a:t>W(E,F)=11</a:t>
              </a:r>
              <a:br>
                <a:rPr lang="en-US" altLang="zh-TW" sz="2400" dirty="0">
                  <a:solidFill>
                    <a:schemeClr val="tx1"/>
                  </a:solidFill>
                </a:rPr>
              </a:br>
              <a:r>
                <a:rPr lang="en-US" altLang="zh-TW" sz="2400" dirty="0">
                  <a:solidFill>
                    <a:schemeClr val="tx1"/>
                  </a:solidFill>
                </a:rPr>
                <a:t>W</a:t>
              </a:r>
              <a:r>
                <a:rPr lang="en-US" altLang="zh-TW" sz="2400" baseline="-25000" dirty="0">
                  <a:solidFill>
                    <a:schemeClr val="tx1"/>
                  </a:solidFill>
                </a:rPr>
                <a:t>F</a:t>
              </a:r>
              <a:r>
                <a:rPr lang="en-US" altLang="zh-TW" sz="2400" dirty="0">
                  <a:solidFill>
                    <a:schemeClr val="tx1"/>
                  </a:solidFill>
                </a:rPr>
                <a:t>(E,F)=max{5,6,9}</a:t>
              </a:r>
              <a:br>
                <a:rPr lang="en-US" altLang="zh-TW" sz="2400" dirty="0">
                  <a:solidFill>
                    <a:schemeClr val="tx1"/>
                  </a:solidFill>
                </a:rPr>
              </a:br>
              <a:r>
                <a:rPr lang="en-US" altLang="zh-TW" sz="2400" dirty="0">
                  <a:solidFill>
                    <a:schemeClr val="tx1"/>
                  </a:solidFill>
                </a:rPr>
                <a:t>F-heavy</a:t>
              </a:r>
              <a:endParaRPr lang="zh-TW" altLang="en-US" sz="240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2" name="矩形 111"/>
          <p:cNvSpPr/>
          <p:nvPr/>
        </p:nvSpPr>
        <p:spPr>
          <a:xfrm>
            <a:off x="5786438" y="4214813"/>
            <a:ext cx="3143250" cy="1143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TW" sz="2400" dirty="0" smtClean="0">
                <a:solidFill>
                  <a:schemeClr val="tx1"/>
                </a:solidFill>
              </a:rPr>
              <a:t>W(D,F)=</a:t>
            </a:r>
            <a:r>
              <a:rPr lang="en-US" altLang="zh-TW" sz="2400" dirty="0">
                <a:solidFill>
                  <a:schemeClr val="tx1"/>
                </a:solidFill>
              </a:rPr>
              <a:t>9</a:t>
            </a:r>
            <a:br>
              <a:rPr lang="en-US" altLang="zh-TW" sz="2400" dirty="0">
                <a:solidFill>
                  <a:schemeClr val="tx1"/>
                </a:solidFill>
              </a:rPr>
            </a:br>
            <a:r>
              <a:rPr lang="en-US" altLang="zh-TW" sz="2400" dirty="0" smtClean="0">
                <a:solidFill>
                  <a:schemeClr val="tx1"/>
                </a:solidFill>
              </a:rPr>
              <a:t>W</a:t>
            </a:r>
            <a:r>
              <a:rPr lang="en-US" altLang="zh-TW" sz="2400" baseline="-25000" dirty="0" smtClean="0">
                <a:solidFill>
                  <a:schemeClr val="tx1"/>
                </a:solidFill>
              </a:rPr>
              <a:t>F</a:t>
            </a:r>
            <a:r>
              <a:rPr lang="en-US" altLang="zh-TW" sz="2400" dirty="0" smtClean="0">
                <a:solidFill>
                  <a:schemeClr val="tx1"/>
                </a:solidFill>
              </a:rPr>
              <a:t>(D,F)=</a:t>
            </a:r>
            <a:r>
              <a:rPr lang="en-US" altLang="zh-TW" sz="2400" dirty="0">
                <a:solidFill>
                  <a:schemeClr val="tx1"/>
                </a:solidFill>
              </a:rPr>
              <a:t>9</a:t>
            </a:r>
            <a:br>
              <a:rPr lang="en-US" altLang="zh-TW" sz="2400" dirty="0">
                <a:solidFill>
                  <a:schemeClr val="tx1"/>
                </a:solidFill>
              </a:rPr>
            </a:br>
            <a:r>
              <a:rPr lang="en-US" altLang="zh-TW" sz="2400" dirty="0">
                <a:solidFill>
                  <a:schemeClr val="tx1"/>
                </a:solidFill>
              </a:rPr>
              <a:t>F-light</a:t>
            </a:r>
            <a:endParaRPr lang="zh-TW" alt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5786438" y="5500688"/>
            <a:ext cx="3143250" cy="1143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TW" sz="2400" dirty="0" smtClean="0">
                <a:solidFill>
                  <a:schemeClr val="tx1"/>
                </a:solidFill>
              </a:rPr>
              <a:t>W(A,B)=</a:t>
            </a:r>
            <a:r>
              <a:rPr lang="en-US" altLang="zh-TW" sz="2400" dirty="0">
                <a:solidFill>
                  <a:schemeClr val="tx1"/>
                </a:solidFill>
              </a:rPr>
              <a:t>7</a:t>
            </a:r>
            <a:br>
              <a:rPr lang="en-US" altLang="zh-TW" sz="2400" dirty="0">
                <a:solidFill>
                  <a:schemeClr val="tx1"/>
                </a:solidFill>
              </a:rPr>
            </a:br>
            <a:r>
              <a:rPr lang="en-US" altLang="zh-TW" sz="2400" dirty="0" smtClean="0">
                <a:solidFill>
                  <a:schemeClr val="tx1"/>
                </a:solidFill>
              </a:rPr>
              <a:t>W</a:t>
            </a:r>
            <a:r>
              <a:rPr lang="en-US" altLang="zh-TW" sz="2400" baseline="-25000" dirty="0" smtClean="0">
                <a:solidFill>
                  <a:schemeClr val="tx1"/>
                </a:solidFill>
              </a:rPr>
              <a:t>F</a:t>
            </a:r>
            <a:r>
              <a:rPr lang="en-US" altLang="zh-TW" sz="2400" dirty="0" smtClean="0">
                <a:solidFill>
                  <a:schemeClr val="tx1"/>
                </a:solidFill>
              </a:rPr>
              <a:t>(A,B)=</a:t>
            </a:r>
            <a:r>
              <a:rPr lang="en-US" sz="2400" dirty="0" smtClean="0"/>
              <a:t> </a:t>
            </a:r>
            <a:r>
              <a:rPr lang="en-US" sz="2400" b="1" dirty="0">
                <a:solidFill>
                  <a:schemeClr val="tx1"/>
                </a:solidFill>
              </a:rPr>
              <a:t>∞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altLang="zh-TW" sz="2400" dirty="0">
                <a:solidFill>
                  <a:schemeClr val="tx1"/>
                </a:solidFill>
              </a:rPr>
              <a:t>F-light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119" name="手繪多邊形 118"/>
          <p:cNvSpPr/>
          <p:nvPr/>
        </p:nvSpPr>
        <p:spPr>
          <a:xfrm>
            <a:off x="1800225" y="6124575"/>
            <a:ext cx="3986213" cy="649288"/>
          </a:xfrm>
          <a:custGeom>
            <a:avLst/>
            <a:gdLst>
              <a:gd name="connsiteX0" fmla="*/ 3875315 w 3875315"/>
              <a:gd name="connsiteY0" fmla="*/ 145142 h 648304"/>
              <a:gd name="connsiteX1" fmla="*/ 2394858 w 3875315"/>
              <a:gd name="connsiteY1" fmla="*/ 624114 h 648304"/>
              <a:gd name="connsiteX2" fmla="*/ 0 w 3875315"/>
              <a:gd name="connsiteY2" fmla="*/ 0 h 64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5315" h="648304">
                <a:moveTo>
                  <a:pt x="3875315" y="145142"/>
                </a:moveTo>
                <a:cubicBezTo>
                  <a:pt x="3458029" y="396723"/>
                  <a:pt x="3040744" y="648304"/>
                  <a:pt x="2394858" y="624114"/>
                </a:cubicBezTo>
                <a:cubicBezTo>
                  <a:pt x="1748972" y="599924"/>
                  <a:pt x="874486" y="299962"/>
                  <a:pt x="0" y="0"/>
                </a:cubicBezTo>
              </a:path>
            </a:pathLst>
          </a:cu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1" name="手繪多邊形 120"/>
          <p:cNvSpPr/>
          <p:nvPr/>
        </p:nvSpPr>
        <p:spPr>
          <a:xfrm>
            <a:off x="3357563" y="5143500"/>
            <a:ext cx="2395537" cy="1428750"/>
          </a:xfrm>
          <a:custGeom>
            <a:avLst/>
            <a:gdLst>
              <a:gd name="connsiteX0" fmla="*/ 2394857 w 2394857"/>
              <a:gd name="connsiteY0" fmla="*/ 0 h 1548191"/>
              <a:gd name="connsiteX1" fmla="*/ 1582057 w 2394857"/>
              <a:gd name="connsiteY1" fmla="*/ 1306286 h 1548191"/>
              <a:gd name="connsiteX2" fmla="*/ 290286 w 2394857"/>
              <a:gd name="connsiteY2" fmla="*/ 1451428 h 1548191"/>
              <a:gd name="connsiteX3" fmla="*/ 0 w 2394857"/>
              <a:gd name="connsiteY3" fmla="*/ 798286 h 1548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4857" h="1548191">
                <a:moveTo>
                  <a:pt x="2394857" y="0"/>
                </a:moveTo>
                <a:cubicBezTo>
                  <a:pt x="2163838" y="532190"/>
                  <a:pt x="1932819" y="1064381"/>
                  <a:pt x="1582057" y="1306286"/>
                </a:cubicBezTo>
                <a:cubicBezTo>
                  <a:pt x="1231295" y="1548191"/>
                  <a:pt x="553962" y="1536095"/>
                  <a:pt x="290286" y="1451428"/>
                </a:cubicBezTo>
                <a:cubicBezTo>
                  <a:pt x="26610" y="1366761"/>
                  <a:pt x="13305" y="1082523"/>
                  <a:pt x="0" y="798286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00" name="直線單箭頭接點 99"/>
          <p:cNvCxnSpPr>
            <a:stCxn id="16461" idx="1"/>
          </p:cNvCxnSpPr>
          <p:nvPr/>
        </p:nvCxnSpPr>
        <p:spPr>
          <a:xfrm rot="10800000" flipV="1">
            <a:off x="2000250" y="2562225"/>
            <a:ext cx="142875" cy="2238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單箭頭接點 101"/>
          <p:cNvCxnSpPr/>
          <p:nvPr/>
        </p:nvCxnSpPr>
        <p:spPr>
          <a:xfrm rot="16200000" flipH="1">
            <a:off x="1821656" y="1893094"/>
            <a:ext cx="214313" cy="1428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89" grpId="0" animBg="1"/>
      <p:bldP spid="91" grpId="0" animBg="1"/>
      <p:bldP spid="112" grpId="0" animBg="1"/>
      <p:bldP spid="114" grpId="0" animBg="1"/>
      <p:bldP spid="119" grpId="0" animBg="1"/>
      <p:bldP spid="1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279366"/>
            <a:ext cx="428628" cy="435254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</p:pic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Random-sampling</a:t>
            </a: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" name="橢圓 25"/>
          <p:cNvSpPr/>
          <p:nvPr/>
        </p:nvSpPr>
        <p:spPr bwMode="auto">
          <a:xfrm>
            <a:off x="2308202" y="1819275"/>
            <a:ext cx="236538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7" name="橢圓 26"/>
          <p:cNvSpPr/>
          <p:nvPr/>
        </p:nvSpPr>
        <p:spPr bwMode="auto">
          <a:xfrm>
            <a:off x="3792515" y="1819275"/>
            <a:ext cx="238125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E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 bwMode="auto">
          <a:xfrm>
            <a:off x="2308202" y="3052763"/>
            <a:ext cx="236538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 bwMode="auto">
          <a:xfrm>
            <a:off x="3792515" y="3049588"/>
            <a:ext cx="238125" cy="2174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F</a:t>
            </a:r>
            <a:endParaRPr lang="zh-TW" altLang="en-US" dirty="0"/>
          </a:p>
        </p:txBody>
      </p:sp>
      <p:cxnSp>
        <p:nvCxnSpPr>
          <p:cNvPr id="30" name="直線接點 29"/>
          <p:cNvCxnSpPr>
            <a:stCxn id="28" idx="6"/>
            <a:endCxn id="29" idx="2"/>
          </p:cNvCxnSpPr>
          <p:nvPr/>
        </p:nvCxnSpPr>
        <p:spPr bwMode="auto">
          <a:xfrm flipV="1">
            <a:off x="2544740" y="3157538"/>
            <a:ext cx="1247775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6" idx="6"/>
            <a:endCxn id="27" idx="2"/>
          </p:cNvCxnSpPr>
          <p:nvPr/>
        </p:nvCxnSpPr>
        <p:spPr bwMode="auto">
          <a:xfrm>
            <a:off x="2544740" y="1927225"/>
            <a:ext cx="1247775" cy="1588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26" idx="4"/>
            <a:endCxn id="28" idx="0"/>
          </p:cNvCxnSpPr>
          <p:nvPr/>
        </p:nvCxnSpPr>
        <p:spPr bwMode="auto">
          <a:xfrm rot="5400000">
            <a:off x="1916883" y="2542382"/>
            <a:ext cx="1019175" cy="1588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33" name="文字方塊 85"/>
          <p:cNvSpPr txBox="1">
            <a:spLocks noChangeArrowheads="1"/>
          </p:cNvSpPr>
          <p:nvPr/>
        </p:nvSpPr>
        <p:spPr bwMode="auto">
          <a:xfrm>
            <a:off x="2142834" y="2409105"/>
            <a:ext cx="534500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6</a:t>
            </a:r>
            <a:endParaRPr lang="zh-TW" altLang="en-US"/>
          </a:p>
        </p:txBody>
      </p:sp>
      <p:sp>
        <p:nvSpPr>
          <p:cNvPr id="19534" name="文字方塊 86"/>
          <p:cNvSpPr txBox="1">
            <a:spLocks noChangeArrowheads="1"/>
          </p:cNvSpPr>
          <p:nvPr/>
        </p:nvSpPr>
        <p:spPr bwMode="auto">
          <a:xfrm>
            <a:off x="3073542" y="1643063"/>
            <a:ext cx="712666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5</a:t>
            </a:r>
            <a:endParaRPr lang="zh-TW" altLang="en-US"/>
          </a:p>
        </p:txBody>
      </p:sp>
      <p:sp>
        <p:nvSpPr>
          <p:cNvPr id="19535" name="文字方塊 87"/>
          <p:cNvSpPr txBox="1">
            <a:spLocks noChangeArrowheads="1"/>
          </p:cNvSpPr>
          <p:nvPr/>
        </p:nvSpPr>
        <p:spPr bwMode="auto">
          <a:xfrm>
            <a:off x="3857597" y="2664017"/>
            <a:ext cx="712666" cy="336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dirty="0"/>
              <a:t>11</a:t>
            </a:r>
            <a:endParaRPr lang="zh-TW" altLang="en-US" dirty="0"/>
          </a:p>
        </p:txBody>
      </p:sp>
      <p:sp>
        <p:nvSpPr>
          <p:cNvPr id="19536" name="文字方塊 88"/>
          <p:cNvSpPr txBox="1">
            <a:spLocks noChangeArrowheads="1"/>
          </p:cNvSpPr>
          <p:nvPr/>
        </p:nvSpPr>
        <p:spPr bwMode="auto">
          <a:xfrm>
            <a:off x="2955180" y="3181773"/>
            <a:ext cx="712666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9</a:t>
            </a:r>
            <a:endParaRPr lang="zh-TW" altLang="en-US"/>
          </a:p>
        </p:txBody>
      </p:sp>
      <p:cxnSp>
        <p:nvCxnSpPr>
          <p:cNvPr id="37" name="直線接點 36"/>
          <p:cNvCxnSpPr>
            <a:stCxn id="27" idx="4"/>
            <a:endCxn id="29" idx="0"/>
          </p:cNvCxnSpPr>
          <p:nvPr/>
        </p:nvCxnSpPr>
        <p:spPr bwMode="auto">
          <a:xfrm rot="16200000" flipH="1">
            <a:off x="3402784" y="2540794"/>
            <a:ext cx="1016000" cy="1587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28" idx="1"/>
            <a:endCxn id="41" idx="5"/>
          </p:cNvCxnSpPr>
          <p:nvPr/>
        </p:nvCxnSpPr>
        <p:spPr bwMode="auto">
          <a:xfrm rot="16200000" flipV="1">
            <a:off x="1709715" y="2451100"/>
            <a:ext cx="484188" cy="782637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42" idx="1"/>
            <a:endCxn id="27" idx="6"/>
          </p:cNvCxnSpPr>
          <p:nvPr/>
        </p:nvCxnSpPr>
        <p:spPr bwMode="auto">
          <a:xfrm rot="16200000" flipV="1">
            <a:off x="4153671" y="1804194"/>
            <a:ext cx="520700" cy="766762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42" idx="3"/>
            <a:endCxn id="29" idx="6"/>
          </p:cNvCxnSpPr>
          <p:nvPr/>
        </p:nvCxnSpPr>
        <p:spPr bwMode="auto">
          <a:xfrm rot="5400000">
            <a:off x="4135414" y="2495551"/>
            <a:ext cx="557213" cy="766762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橢圓 40"/>
          <p:cNvSpPr/>
          <p:nvPr/>
        </p:nvSpPr>
        <p:spPr bwMode="auto">
          <a:xfrm>
            <a:off x="1357290" y="2416175"/>
            <a:ext cx="238125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42" name="橢圓 41"/>
          <p:cNvSpPr/>
          <p:nvPr/>
        </p:nvSpPr>
        <p:spPr bwMode="auto">
          <a:xfrm>
            <a:off x="4762477" y="2416175"/>
            <a:ext cx="238125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G</a:t>
            </a:r>
            <a:endParaRPr lang="zh-TW" altLang="en-US" dirty="0"/>
          </a:p>
        </p:txBody>
      </p:sp>
      <p:cxnSp>
        <p:nvCxnSpPr>
          <p:cNvPr id="47" name="直線接點 46"/>
          <p:cNvCxnSpPr>
            <a:stCxn id="26" idx="2"/>
            <a:endCxn id="41" idx="7"/>
          </p:cNvCxnSpPr>
          <p:nvPr/>
        </p:nvCxnSpPr>
        <p:spPr bwMode="auto">
          <a:xfrm rot="10800000" flipV="1">
            <a:off x="1558902" y="1927225"/>
            <a:ext cx="749300" cy="5207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 bwMode="auto">
          <a:xfrm rot="16200000" flipH="1">
            <a:off x="2629671" y="1883569"/>
            <a:ext cx="1077913" cy="1317625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21" name="文字方塊 85"/>
          <p:cNvSpPr txBox="1">
            <a:spLocks noChangeArrowheads="1"/>
          </p:cNvSpPr>
          <p:nvPr/>
        </p:nvSpPr>
        <p:spPr bwMode="auto">
          <a:xfrm>
            <a:off x="1653196" y="1998150"/>
            <a:ext cx="534501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  <p:sp>
        <p:nvSpPr>
          <p:cNvPr id="19522" name="文字方塊 85"/>
          <p:cNvSpPr txBox="1">
            <a:spLocks noChangeArrowheads="1"/>
          </p:cNvSpPr>
          <p:nvPr/>
        </p:nvSpPr>
        <p:spPr bwMode="auto">
          <a:xfrm>
            <a:off x="1822921" y="2837283"/>
            <a:ext cx="534501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523" name="文字方塊 85"/>
          <p:cNvSpPr txBox="1">
            <a:spLocks noChangeArrowheads="1"/>
          </p:cNvSpPr>
          <p:nvPr/>
        </p:nvSpPr>
        <p:spPr bwMode="auto">
          <a:xfrm>
            <a:off x="2777637" y="2412418"/>
            <a:ext cx="534501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10</a:t>
            </a:r>
            <a:endParaRPr lang="zh-TW" altLang="en-US"/>
          </a:p>
        </p:txBody>
      </p:sp>
      <p:sp>
        <p:nvSpPr>
          <p:cNvPr id="19524" name="文字方塊 85"/>
          <p:cNvSpPr txBox="1">
            <a:spLocks noChangeArrowheads="1"/>
          </p:cNvSpPr>
          <p:nvPr/>
        </p:nvSpPr>
        <p:spPr bwMode="auto">
          <a:xfrm>
            <a:off x="4375527" y="1998150"/>
            <a:ext cx="534501" cy="33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14</a:t>
            </a:r>
            <a:endParaRPr lang="zh-TW" altLang="en-US"/>
          </a:p>
        </p:txBody>
      </p:sp>
      <p:sp>
        <p:nvSpPr>
          <p:cNvPr id="19525" name="文字方塊 85"/>
          <p:cNvSpPr txBox="1">
            <a:spLocks noChangeArrowheads="1"/>
          </p:cNvSpPr>
          <p:nvPr/>
        </p:nvSpPr>
        <p:spPr bwMode="auto">
          <a:xfrm>
            <a:off x="4434707" y="2826687"/>
            <a:ext cx="534501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13</a:t>
            </a:r>
            <a:endParaRPr lang="zh-TW" altLang="en-US"/>
          </a:p>
        </p:txBody>
      </p:sp>
      <p:sp>
        <p:nvSpPr>
          <p:cNvPr id="87" name="橢圓 86"/>
          <p:cNvSpPr/>
          <p:nvPr/>
        </p:nvSpPr>
        <p:spPr bwMode="auto">
          <a:xfrm>
            <a:off x="1682750" y="3465513"/>
            <a:ext cx="236538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88" name="直線接點 87"/>
          <p:cNvCxnSpPr>
            <a:stCxn id="41" idx="4"/>
            <a:endCxn id="87" idx="1"/>
          </p:cNvCxnSpPr>
          <p:nvPr/>
        </p:nvCxnSpPr>
        <p:spPr bwMode="auto">
          <a:xfrm rot="16200000" flipH="1">
            <a:off x="1164460" y="2943967"/>
            <a:ext cx="864823" cy="241037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2" name="文字方塊 85"/>
          <p:cNvSpPr txBox="1">
            <a:spLocks noChangeArrowheads="1"/>
          </p:cNvSpPr>
          <p:nvPr/>
        </p:nvSpPr>
        <p:spPr bwMode="auto">
          <a:xfrm>
            <a:off x="1357313" y="3235326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dirty="0"/>
              <a:t>7</a:t>
            </a:r>
            <a:endParaRPr lang="zh-TW" altLang="en-US" dirty="0"/>
          </a:p>
        </p:txBody>
      </p:sp>
      <p:cxnSp>
        <p:nvCxnSpPr>
          <p:cNvPr id="93" name="直線接點 92"/>
          <p:cNvCxnSpPr>
            <a:stCxn id="28" idx="6"/>
            <a:endCxn id="29" idx="2"/>
          </p:cNvCxnSpPr>
          <p:nvPr/>
        </p:nvCxnSpPr>
        <p:spPr bwMode="auto">
          <a:xfrm flipV="1">
            <a:off x="2544740" y="3158332"/>
            <a:ext cx="1247775" cy="15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/>
          <p:cNvCxnSpPr>
            <a:stCxn id="29" idx="6"/>
            <a:endCxn id="42" idx="3"/>
          </p:cNvCxnSpPr>
          <p:nvPr/>
        </p:nvCxnSpPr>
        <p:spPr bwMode="auto">
          <a:xfrm flipV="1">
            <a:off x="4030640" y="2600457"/>
            <a:ext cx="766710" cy="557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接點 103"/>
          <p:cNvCxnSpPr>
            <a:stCxn id="26" idx="6"/>
            <a:endCxn id="27" idx="2"/>
          </p:cNvCxnSpPr>
          <p:nvPr/>
        </p:nvCxnSpPr>
        <p:spPr bwMode="auto">
          <a:xfrm>
            <a:off x="2544740" y="1926432"/>
            <a:ext cx="1247775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接點 106"/>
          <p:cNvCxnSpPr>
            <a:stCxn id="41" idx="7"/>
            <a:endCxn id="26" idx="2"/>
          </p:cNvCxnSpPr>
          <p:nvPr/>
        </p:nvCxnSpPr>
        <p:spPr bwMode="auto">
          <a:xfrm rot="5400000" flipH="1" flipV="1">
            <a:off x="1673692" y="1813283"/>
            <a:ext cx="521361" cy="7476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26" idx="4"/>
            <a:endCxn id="28" idx="0"/>
          </p:cNvCxnSpPr>
          <p:nvPr/>
        </p:nvCxnSpPr>
        <p:spPr bwMode="auto">
          <a:xfrm rot="5400000">
            <a:off x="1916884" y="2543175"/>
            <a:ext cx="1019175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向下箭號 47"/>
          <p:cNvSpPr/>
          <p:nvPr/>
        </p:nvSpPr>
        <p:spPr>
          <a:xfrm>
            <a:off x="2928938" y="3857625"/>
            <a:ext cx="500062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9470" name="文字方塊 85"/>
          <p:cNvSpPr txBox="1">
            <a:spLocks noChangeArrowheads="1"/>
          </p:cNvSpPr>
          <p:nvPr/>
        </p:nvSpPr>
        <p:spPr bwMode="auto">
          <a:xfrm>
            <a:off x="214282" y="1571612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 dirty="0"/>
              <a:t>G</a:t>
            </a:r>
            <a:endParaRPr lang="zh-TW" altLang="en-US" sz="2400" b="1" dirty="0"/>
          </a:p>
        </p:txBody>
      </p:sp>
      <p:sp>
        <p:nvSpPr>
          <p:cNvPr id="89" name="文字方塊 88"/>
          <p:cNvSpPr txBox="1">
            <a:spLocks noChangeArrowheads="1"/>
          </p:cNvSpPr>
          <p:nvPr/>
        </p:nvSpPr>
        <p:spPr bwMode="auto">
          <a:xfrm>
            <a:off x="4214810" y="3214686"/>
            <a:ext cx="714375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F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00" name="直線單箭頭接點 99"/>
          <p:cNvCxnSpPr>
            <a:stCxn id="19533" idx="1"/>
          </p:cNvCxnSpPr>
          <p:nvPr/>
        </p:nvCxnSpPr>
        <p:spPr>
          <a:xfrm rot="10800000" flipV="1">
            <a:off x="2000227" y="2562225"/>
            <a:ext cx="142875" cy="2238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單箭頭接點 101"/>
          <p:cNvCxnSpPr/>
          <p:nvPr/>
        </p:nvCxnSpPr>
        <p:spPr>
          <a:xfrm rot="16200000" flipH="1">
            <a:off x="1821656" y="1893094"/>
            <a:ext cx="214313" cy="1428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0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14488"/>
            <a:ext cx="428628" cy="435254"/>
          </a:xfrm>
          <a:prstGeom prst="rect">
            <a:avLst/>
          </a:prstGeom>
          <a:noFill/>
        </p:spPr>
      </p:pic>
      <p:pic>
        <p:nvPicPr>
          <p:cNvPr id="22531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2500306"/>
            <a:ext cx="571504" cy="490737"/>
          </a:xfrm>
          <a:prstGeom prst="rect">
            <a:avLst/>
          </a:prstGeom>
          <a:noFill/>
        </p:spPr>
      </p:pic>
      <p:cxnSp>
        <p:nvCxnSpPr>
          <p:cNvPr id="90" name="直線單箭頭接點 89"/>
          <p:cNvCxnSpPr/>
          <p:nvPr/>
        </p:nvCxnSpPr>
        <p:spPr>
          <a:xfrm rot="5400000">
            <a:off x="2857489" y="1714487"/>
            <a:ext cx="285751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285860"/>
            <a:ext cx="428628" cy="435254"/>
          </a:xfrm>
          <a:prstGeom prst="rect">
            <a:avLst/>
          </a:prstGeom>
          <a:noFill/>
        </p:spPr>
      </p:pic>
      <p:cxnSp>
        <p:nvCxnSpPr>
          <p:cNvPr id="97" name="直線單箭頭接點 96"/>
          <p:cNvCxnSpPr/>
          <p:nvPr/>
        </p:nvCxnSpPr>
        <p:spPr>
          <a:xfrm rot="10800000">
            <a:off x="2428860" y="2428868"/>
            <a:ext cx="214314" cy="15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565118"/>
            <a:ext cx="428628" cy="435254"/>
          </a:xfrm>
          <a:prstGeom prst="rect">
            <a:avLst/>
          </a:prstGeom>
          <a:noFill/>
        </p:spPr>
      </p:pic>
      <p:cxnSp>
        <p:nvCxnSpPr>
          <p:cNvPr id="103" name="直線單箭頭接點 102"/>
          <p:cNvCxnSpPr/>
          <p:nvPr/>
        </p:nvCxnSpPr>
        <p:spPr>
          <a:xfrm flipV="1">
            <a:off x="1214414" y="3000372"/>
            <a:ext cx="285752" cy="1444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單箭頭接點 110"/>
          <p:cNvCxnSpPr/>
          <p:nvPr/>
        </p:nvCxnSpPr>
        <p:spPr>
          <a:xfrm rot="5400000" flipH="1" flipV="1">
            <a:off x="3286116" y="3357562"/>
            <a:ext cx="2857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000372"/>
            <a:ext cx="571504" cy="490737"/>
          </a:xfrm>
          <a:prstGeom prst="rect">
            <a:avLst/>
          </a:prstGeom>
          <a:noFill/>
        </p:spPr>
      </p:pic>
      <p:pic>
        <p:nvPicPr>
          <p:cNvPr id="117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286124"/>
            <a:ext cx="428628" cy="435254"/>
          </a:xfrm>
          <a:prstGeom prst="rect">
            <a:avLst/>
          </a:prstGeom>
          <a:noFill/>
        </p:spPr>
      </p:pic>
      <p:cxnSp>
        <p:nvCxnSpPr>
          <p:cNvPr id="118" name="直線單箭頭接點 117"/>
          <p:cNvCxnSpPr/>
          <p:nvPr/>
        </p:nvCxnSpPr>
        <p:spPr>
          <a:xfrm rot="5400000">
            <a:off x="3143240" y="2285992"/>
            <a:ext cx="214313" cy="2143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2285992"/>
            <a:ext cx="571504" cy="490737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</p:pic>
      <p:cxnSp>
        <p:nvCxnSpPr>
          <p:cNvPr id="123" name="直線單箭頭接點 122"/>
          <p:cNvCxnSpPr/>
          <p:nvPr/>
        </p:nvCxnSpPr>
        <p:spPr>
          <a:xfrm rot="16200000" flipH="1" flipV="1">
            <a:off x="4051740" y="2091873"/>
            <a:ext cx="5092" cy="2504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單箭頭接點 125"/>
          <p:cNvCxnSpPr/>
          <p:nvPr/>
        </p:nvCxnSpPr>
        <p:spPr>
          <a:xfrm rot="16200000" flipH="1" flipV="1">
            <a:off x="4694682" y="2658284"/>
            <a:ext cx="5092" cy="2504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7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786058"/>
            <a:ext cx="428628" cy="435254"/>
          </a:xfrm>
          <a:prstGeom prst="rect">
            <a:avLst/>
          </a:prstGeom>
          <a:noFill/>
        </p:spPr>
      </p:pic>
      <p:cxnSp>
        <p:nvCxnSpPr>
          <p:cNvPr id="128" name="直線單箭頭接點 127"/>
          <p:cNvCxnSpPr/>
          <p:nvPr/>
        </p:nvCxnSpPr>
        <p:spPr>
          <a:xfrm rot="10800000" flipV="1">
            <a:off x="4214810" y="1857365"/>
            <a:ext cx="214314" cy="1479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0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1500174"/>
            <a:ext cx="571504" cy="490737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</p:pic>
      <p:sp>
        <p:nvSpPr>
          <p:cNvPr id="131" name="文字方塊 130"/>
          <p:cNvSpPr txBox="1"/>
          <p:nvPr/>
        </p:nvSpPr>
        <p:spPr>
          <a:xfrm>
            <a:off x="6000760" y="1357298"/>
            <a:ext cx="20844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TW" dirty="0" smtClean="0"/>
              <a:t>Increasing Order</a:t>
            </a:r>
          </a:p>
          <a:p>
            <a:pPr marL="342900" indent="-342900">
              <a:buAutoNum type="arabicPeriod"/>
            </a:pPr>
            <a:r>
              <a:rPr lang="en-US" altLang="zh-TW" dirty="0" smtClean="0"/>
              <a:t>If F-light</a:t>
            </a:r>
          </a:p>
          <a:p>
            <a:pPr marL="800100" lvl="1" indent="-342900"/>
            <a:r>
              <a:rPr lang="en-US" altLang="zh-TW" dirty="0" smtClean="0"/>
              <a:t>Throw  </a:t>
            </a:r>
          </a:p>
          <a:p>
            <a:pPr marL="800100" lvl="1" indent="-342900"/>
            <a:r>
              <a:rPr lang="en-US" altLang="zh-TW" dirty="0" smtClean="0"/>
              <a:t>If </a:t>
            </a:r>
          </a:p>
          <a:p>
            <a:pPr marL="800100" lvl="1" indent="-342900"/>
            <a:r>
              <a:rPr lang="en-US" altLang="zh-TW" dirty="0" smtClean="0"/>
              <a:t>	Select</a:t>
            </a:r>
          </a:p>
          <a:p>
            <a:pPr marL="342900" indent="-342900">
              <a:buAutoNum type="arabicPeriod"/>
            </a:pPr>
            <a:r>
              <a:rPr lang="en-US" altLang="zh-TW" dirty="0" smtClean="0"/>
              <a:t>Else</a:t>
            </a:r>
          </a:p>
          <a:p>
            <a:pPr marL="800100" lvl="1" indent="-342900"/>
            <a:r>
              <a:rPr lang="en-US" altLang="zh-TW" dirty="0" smtClean="0"/>
              <a:t>Throw</a:t>
            </a:r>
          </a:p>
          <a:p>
            <a:pPr marL="800100" lvl="1" indent="-342900"/>
            <a:r>
              <a:rPr lang="en-US" altLang="zh-TW" dirty="0" smtClean="0"/>
              <a:t>Don’t select</a:t>
            </a:r>
            <a:endParaRPr lang="zh-TW" altLang="en-US" dirty="0"/>
          </a:p>
        </p:txBody>
      </p:sp>
      <p:pic>
        <p:nvPicPr>
          <p:cNvPr id="132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1923281"/>
            <a:ext cx="357190" cy="362711"/>
          </a:xfrm>
          <a:prstGeom prst="rect">
            <a:avLst/>
          </a:prstGeom>
          <a:noFill/>
        </p:spPr>
      </p:pic>
      <p:sp>
        <p:nvSpPr>
          <p:cNvPr id="133" name="文字方塊 132"/>
          <p:cNvSpPr txBox="1"/>
          <p:nvPr/>
        </p:nvSpPr>
        <p:spPr>
          <a:xfrm>
            <a:off x="6000760" y="4500570"/>
            <a:ext cx="2966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TW" dirty="0" smtClean="0"/>
              <a:t>Random select edges to H</a:t>
            </a:r>
          </a:p>
          <a:p>
            <a:pPr marL="342900" indent="-342900">
              <a:buAutoNum type="arabicPeriod"/>
            </a:pPr>
            <a:r>
              <a:rPr lang="en-US" altLang="zh-TW" dirty="0" smtClean="0"/>
              <a:t>Find F of H</a:t>
            </a:r>
            <a:endParaRPr lang="zh-TW" altLang="en-US" dirty="0"/>
          </a:p>
        </p:txBody>
      </p:sp>
      <p:pic>
        <p:nvPicPr>
          <p:cNvPr id="135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5337929"/>
            <a:ext cx="428628" cy="435254"/>
          </a:xfrm>
          <a:prstGeom prst="rect">
            <a:avLst/>
          </a:prstGeom>
          <a:noFill/>
        </p:spPr>
      </p:pic>
      <p:sp>
        <p:nvSpPr>
          <p:cNvPr id="136" name="橢圓 135"/>
          <p:cNvSpPr/>
          <p:nvPr/>
        </p:nvSpPr>
        <p:spPr bwMode="auto">
          <a:xfrm>
            <a:off x="2308202" y="4877838"/>
            <a:ext cx="236538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37" name="橢圓 136"/>
          <p:cNvSpPr/>
          <p:nvPr/>
        </p:nvSpPr>
        <p:spPr bwMode="auto">
          <a:xfrm>
            <a:off x="3792515" y="4877838"/>
            <a:ext cx="238125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E</a:t>
            </a:r>
            <a:endParaRPr lang="zh-TW" altLang="en-US" dirty="0"/>
          </a:p>
        </p:txBody>
      </p:sp>
      <p:sp>
        <p:nvSpPr>
          <p:cNvPr id="138" name="橢圓 137"/>
          <p:cNvSpPr/>
          <p:nvPr/>
        </p:nvSpPr>
        <p:spPr bwMode="auto">
          <a:xfrm>
            <a:off x="2308202" y="6111326"/>
            <a:ext cx="236538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139" name="橢圓 138"/>
          <p:cNvSpPr/>
          <p:nvPr/>
        </p:nvSpPr>
        <p:spPr bwMode="auto">
          <a:xfrm>
            <a:off x="3792515" y="6108151"/>
            <a:ext cx="238125" cy="2174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F</a:t>
            </a:r>
            <a:endParaRPr lang="zh-TW" altLang="en-US" dirty="0"/>
          </a:p>
        </p:txBody>
      </p:sp>
      <p:cxnSp>
        <p:nvCxnSpPr>
          <p:cNvPr id="140" name="直線接點 139"/>
          <p:cNvCxnSpPr>
            <a:stCxn id="138" idx="6"/>
            <a:endCxn id="139" idx="2"/>
          </p:cNvCxnSpPr>
          <p:nvPr/>
        </p:nvCxnSpPr>
        <p:spPr bwMode="auto">
          <a:xfrm flipV="1">
            <a:off x="2544740" y="6216101"/>
            <a:ext cx="1247775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接點 140"/>
          <p:cNvCxnSpPr>
            <a:stCxn id="136" idx="6"/>
            <a:endCxn id="137" idx="2"/>
          </p:cNvCxnSpPr>
          <p:nvPr/>
        </p:nvCxnSpPr>
        <p:spPr bwMode="auto">
          <a:xfrm>
            <a:off x="2544740" y="4985788"/>
            <a:ext cx="1247775" cy="1588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接點 141"/>
          <p:cNvCxnSpPr>
            <a:stCxn id="136" idx="4"/>
            <a:endCxn id="138" idx="0"/>
          </p:cNvCxnSpPr>
          <p:nvPr/>
        </p:nvCxnSpPr>
        <p:spPr bwMode="auto">
          <a:xfrm rot="5400000">
            <a:off x="1916883" y="5600945"/>
            <a:ext cx="1019175" cy="1588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文字方塊 85"/>
          <p:cNvSpPr txBox="1">
            <a:spLocks noChangeArrowheads="1"/>
          </p:cNvSpPr>
          <p:nvPr/>
        </p:nvSpPr>
        <p:spPr bwMode="auto">
          <a:xfrm>
            <a:off x="2142834" y="5467668"/>
            <a:ext cx="534500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6</a:t>
            </a:r>
            <a:endParaRPr lang="zh-TW" altLang="en-US"/>
          </a:p>
        </p:txBody>
      </p:sp>
      <p:sp>
        <p:nvSpPr>
          <p:cNvPr id="144" name="文字方塊 86"/>
          <p:cNvSpPr txBox="1">
            <a:spLocks noChangeArrowheads="1"/>
          </p:cNvSpPr>
          <p:nvPr/>
        </p:nvSpPr>
        <p:spPr bwMode="auto">
          <a:xfrm>
            <a:off x="3073542" y="4701626"/>
            <a:ext cx="712666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5</a:t>
            </a:r>
            <a:endParaRPr lang="zh-TW" altLang="en-US"/>
          </a:p>
        </p:txBody>
      </p:sp>
      <p:sp>
        <p:nvSpPr>
          <p:cNvPr id="145" name="文字方塊 87"/>
          <p:cNvSpPr txBox="1">
            <a:spLocks noChangeArrowheads="1"/>
          </p:cNvSpPr>
          <p:nvPr/>
        </p:nvSpPr>
        <p:spPr bwMode="auto">
          <a:xfrm>
            <a:off x="3857597" y="5722580"/>
            <a:ext cx="712666" cy="336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dirty="0"/>
              <a:t>11</a:t>
            </a:r>
            <a:endParaRPr lang="zh-TW" altLang="en-US" dirty="0"/>
          </a:p>
        </p:txBody>
      </p:sp>
      <p:sp>
        <p:nvSpPr>
          <p:cNvPr id="146" name="文字方塊 88"/>
          <p:cNvSpPr txBox="1">
            <a:spLocks noChangeArrowheads="1"/>
          </p:cNvSpPr>
          <p:nvPr/>
        </p:nvSpPr>
        <p:spPr bwMode="auto">
          <a:xfrm>
            <a:off x="2955180" y="6240336"/>
            <a:ext cx="712666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9</a:t>
            </a:r>
            <a:endParaRPr lang="zh-TW" altLang="en-US"/>
          </a:p>
        </p:txBody>
      </p:sp>
      <p:cxnSp>
        <p:nvCxnSpPr>
          <p:cNvPr id="147" name="直線接點 146"/>
          <p:cNvCxnSpPr>
            <a:stCxn id="137" idx="4"/>
            <a:endCxn id="139" idx="0"/>
          </p:cNvCxnSpPr>
          <p:nvPr/>
        </p:nvCxnSpPr>
        <p:spPr bwMode="auto">
          <a:xfrm rot="16200000" flipH="1">
            <a:off x="3402784" y="5599357"/>
            <a:ext cx="1016000" cy="1587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接點 147"/>
          <p:cNvCxnSpPr>
            <a:stCxn id="138" idx="1"/>
            <a:endCxn id="151" idx="5"/>
          </p:cNvCxnSpPr>
          <p:nvPr/>
        </p:nvCxnSpPr>
        <p:spPr bwMode="auto">
          <a:xfrm rot="16200000" flipV="1">
            <a:off x="1709715" y="5509663"/>
            <a:ext cx="484188" cy="782637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接點 148"/>
          <p:cNvCxnSpPr>
            <a:stCxn id="152" idx="1"/>
            <a:endCxn id="137" idx="6"/>
          </p:cNvCxnSpPr>
          <p:nvPr/>
        </p:nvCxnSpPr>
        <p:spPr bwMode="auto">
          <a:xfrm rot="16200000" flipV="1">
            <a:off x="4153671" y="4862757"/>
            <a:ext cx="520700" cy="766762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接點 149"/>
          <p:cNvCxnSpPr>
            <a:stCxn id="152" idx="3"/>
            <a:endCxn id="139" idx="6"/>
          </p:cNvCxnSpPr>
          <p:nvPr/>
        </p:nvCxnSpPr>
        <p:spPr bwMode="auto">
          <a:xfrm rot="5400000">
            <a:off x="4135414" y="5554114"/>
            <a:ext cx="557213" cy="766762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橢圓 150"/>
          <p:cNvSpPr/>
          <p:nvPr/>
        </p:nvSpPr>
        <p:spPr bwMode="auto">
          <a:xfrm>
            <a:off x="1357290" y="5474738"/>
            <a:ext cx="238125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2" name="橢圓 151"/>
          <p:cNvSpPr/>
          <p:nvPr/>
        </p:nvSpPr>
        <p:spPr bwMode="auto">
          <a:xfrm>
            <a:off x="4762477" y="5474738"/>
            <a:ext cx="238125" cy="21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G</a:t>
            </a:r>
            <a:endParaRPr lang="zh-TW" altLang="en-US" dirty="0"/>
          </a:p>
        </p:txBody>
      </p:sp>
      <p:cxnSp>
        <p:nvCxnSpPr>
          <p:cNvPr id="153" name="直線接點 152"/>
          <p:cNvCxnSpPr>
            <a:stCxn id="136" idx="2"/>
            <a:endCxn id="151" idx="7"/>
          </p:cNvCxnSpPr>
          <p:nvPr/>
        </p:nvCxnSpPr>
        <p:spPr bwMode="auto">
          <a:xfrm rot="10800000" flipV="1">
            <a:off x="1558902" y="4985788"/>
            <a:ext cx="749300" cy="5207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 bwMode="auto">
          <a:xfrm rot="16200000" flipH="1">
            <a:off x="2629671" y="4942132"/>
            <a:ext cx="1077913" cy="1317625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文字方塊 85"/>
          <p:cNvSpPr txBox="1">
            <a:spLocks noChangeArrowheads="1"/>
          </p:cNvSpPr>
          <p:nvPr/>
        </p:nvSpPr>
        <p:spPr bwMode="auto">
          <a:xfrm>
            <a:off x="1653196" y="5056713"/>
            <a:ext cx="534501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4</a:t>
            </a:r>
            <a:endParaRPr lang="zh-TW" altLang="en-US"/>
          </a:p>
        </p:txBody>
      </p:sp>
      <p:sp>
        <p:nvSpPr>
          <p:cNvPr id="156" name="文字方塊 85"/>
          <p:cNvSpPr txBox="1">
            <a:spLocks noChangeArrowheads="1"/>
          </p:cNvSpPr>
          <p:nvPr/>
        </p:nvSpPr>
        <p:spPr bwMode="auto">
          <a:xfrm>
            <a:off x="1822921" y="5895846"/>
            <a:ext cx="534501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57" name="文字方塊 85"/>
          <p:cNvSpPr txBox="1">
            <a:spLocks noChangeArrowheads="1"/>
          </p:cNvSpPr>
          <p:nvPr/>
        </p:nvSpPr>
        <p:spPr bwMode="auto">
          <a:xfrm>
            <a:off x="2777637" y="5470981"/>
            <a:ext cx="534501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10</a:t>
            </a:r>
            <a:endParaRPr lang="zh-TW" altLang="en-US"/>
          </a:p>
        </p:txBody>
      </p:sp>
      <p:sp>
        <p:nvSpPr>
          <p:cNvPr id="158" name="文字方塊 85"/>
          <p:cNvSpPr txBox="1">
            <a:spLocks noChangeArrowheads="1"/>
          </p:cNvSpPr>
          <p:nvPr/>
        </p:nvSpPr>
        <p:spPr bwMode="auto">
          <a:xfrm>
            <a:off x="4375527" y="5056713"/>
            <a:ext cx="534501" cy="33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14</a:t>
            </a:r>
            <a:endParaRPr lang="zh-TW" altLang="en-US"/>
          </a:p>
        </p:txBody>
      </p:sp>
      <p:sp>
        <p:nvSpPr>
          <p:cNvPr id="159" name="文字方塊 85"/>
          <p:cNvSpPr txBox="1">
            <a:spLocks noChangeArrowheads="1"/>
          </p:cNvSpPr>
          <p:nvPr/>
        </p:nvSpPr>
        <p:spPr bwMode="auto">
          <a:xfrm>
            <a:off x="4434707" y="5885250"/>
            <a:ext cx="534501" cy="3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13</a:t>
            </a:r>
            <a:endParaRPr lang="zh-TW" altLang="en-US"/>
          </a:p>
        </p:txBody>
      </p:sp>
      <p:sp>
        <p:nvSpPr>
          <p:cNvPr id="160" name="橢圓 159"/>
          <p:cNvSpPr/>
          <p:nvPr/>
        </p:nvSpPr>
        <p:spPr bwMode="auto">
          <a:xfrm>
            <a:off x="1682750" y="6524076"/>
            <a:ext cx="236538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161" name="直線接點 160"/>
          <p:cNvCxnSpPr>
            <a:stCxn id="151" idx="4"/>
            <a:endCxn id="160" idx="1"/>
          </p:cNvCxnSpPr>
          <p:nvPr/>
        </p:nvCxnSpPr>
        <p:spPr bwMode="auto">
          <a:xfrm rot="16200000" flipH="1">
            <a:off x="1164460" y="6002530"/>
            <a:ext cx="864823" cy="241037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文字方塊 85"/>
          <p:cNvSpPr txBox="1">
            <a:spLocks noChangeArrowheads="1"/>
          </p:cNvSpPr>
          <p:nvPr/>
        </p:nvSpPr>
        <p:spPr bwMode="auto">
          <a:xfrm>
            <a:off x="1357313" y="6378598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dirty="0"/>
              <a:t>7</a:t>
            </a:r>
            <a:endParaRPr lang="zh-TW" altLang="en-US" dirty="0"/>
          </a:p>
        </p:txBody>
      </p:sp>
      <p:sp>
        <p:nvSpPr>
          <p:cNvPr id="168" name="文字方塊 85"/>
          <p:cNvSpPr txBox="1">
            <a:spLocks noChangeArrowheads="1"/>
          </p:cNvSpPr>
          <p:nvPr/>
        </p:nvSpPr>
        <p:spPr bwMode="auto">
          <a:xfrm>
            <a:off x="214282" y="4630175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 dirty="0"/>
              <a:t>G</a:t>
            </a:r>
            <a:endParaRPr lang="zh-TW" altLang="en-US" sz="2400" b="1" dirty="0"/>
          </a:p>
        </p:txBody>
      </p:sp>
      <p:pic>
        <p:nvPicPr>
          <p:cNvPr id="172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773051"/>
            <a:ext cx="428628" cy="435254"/>
          </a:xfrm>
          <a:prstGeom prst="rect">
            <a:avLst/>
          </a:prstGeom>
          <a:noFill/>
        </p:spPr>
      </p:pic>
      <p:pic>
        <p:nvPicPr>
          <p:cNvPr id="173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5558869"/>
            <a:ext cx="571504" cy="490737"/>
          </a:xfrm>
          <a:prstGeom prst="rect">
            <a:avLst/>
          </a:prstGeom>
          <a:noFill/>
        </p:spPr>
      </p:pic>
      <p:pic>
        <p:nvPicPr>
          <p:cNvPr id="175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344423"/>
            <a:ext cx="428628" cy="435254"/>
          </a:xfrm>
          <a:prstGeom prst="rect">
            <a:avLst/>
          </a:prstGeom>
          <a:noFill/>
        </p:spPr>
      </p:pic>
      <p:pic>
        <p:nvPicPr>
          <p:cNvPr id="177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5623681"/>
            <a:ext cx="428628" cy="435254"/>
          </a:xfrm>
          <a:prstGeom prst="rect">
            <a:avLst/>
          </a:prstGeom>
          <a:noFill/>
        </p:spPr>
      </p:pic>
      <p:pic>
        <p:nvPicPr>
          <p:cNvPr id="180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6000768"/>
            <a:ext cx="571504" cy="490737"/>
          </a:xfrm>
          <a:prstGeom prst="rect">
            <a:avLst/>
          </a:prstGeom>
          <a:noFill/>
        </p:spPr>
      </p:pic>
      <p:pic>
        <p:nvPicPr>
          <p:cNvPr id="181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6215082"/>
            <a:ext cx="428628" cy="435254"/>
          </a:xfrm>
          <a:prstGeom prst="rect">
            <a:avLst/>
          </a:prstGeom>
          <a:noFill/>
        </p:spPr>
      </p:pic>
      <p:pic>
        <p:nvPicPr>
          <p:cNvPr id="183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357826"/>
            <a:ext cx="571504" cy="490737"/>
          </a:xfrm>
          <a:prstGeom prst="rect">
            <a:avLst/>
          </a:prstGeom>
          <a:noFill/>
        </p:spPr>
      </p:pic>
      <p:pic>
        <p:nvPicPr>
          <p:cNvPr id="186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844621"/>
            <a:ext cx="428628" cy="435254"/>
          </a:xfrm>
          <a:prstGeom prst="rect">
            <a:avLst/>
          </a:prstGeom>
          <a:noFill/>
        </p:spPr>
      </p:pic>
      <p:pic>
        <p:nvPicPr>
          <p:cNvPr id="188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714884"/>
            <a:ext cx="571504" cy="490737"/>
          </a:xfrm>
          <a:prstGeom prst="rect">
            <a:avLst/>
          </a:prstGeom>
          <a:noFill/>
        </p:spPr>
      </p:pic>
      <p:cxnSp>
        <p:nvCxnSpPr>
          <p:cNvPr id="189" name="直線接點 188"/>
          <p:cNvCxnSpPr/>
          <p:nvPr/>
        </p:nvCxnSpPr>
        <p:spPr bwMode="auto">
          <a:xfrm flipV="1">
            <a:off x="2555802" y="6213495"/>
            <a:ext cx="1247775" cy="15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 bwMode="auto">
          <a:xfrm flipV="1">
            <a:off x="4041702" y="5655620"/>
            <a:ext cx="766710" cy="557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接點 190"/>
          <p:cNvCxnSpPr/>
          <p:nvPr/>
        </p:nvCxnSpPr>
        <p:spPr bwMode="auto">
          <a:xfrm>
            <a:off x="2555802" y="4981595"/>
            <a:ext cx="1247775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 bwMode="auto">
          <a:xfrm rot="5400000" flipH="1" flipV="1">
            <a:off x="1684754" y="4868446"/>
            <a:ext cx="521361" cy="7476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接點 192"/>
          <p:cNvCxnSpPr/>
          <p:nvPr/>
        </p:nvCxnSpPr>
        <p:spPr bwMode="auto">
          <a:xfrm rot="5400000">
            <a:off x="1927946" y="5598338"/>
            <a:ext cx="1019175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2209033"/>
            <a:ext cx="357190" cy="362711"/>
          </a:xfrm>
          <a:prstGeom prst="rect">
            <a:avLst/>
          </a:prstGeom>
          <a:noFill/>
        </p:spPr>
      </p:pic>
      <p:pic>
        <p:nvPicPr>
          <p:cNvPr id="195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1857364"/>
            <a:ext cx="488309" cy="419299"/>
          </a:xfrm>
          <a:prstGeom prst="rect">
            <a:avLst/>
          </a:prstGeom>
          <a:noFill/>
        </p:spPr>
      </p:pic>
      <p:pic>
        <p:nvPicPr>
          <p:cNvPr id="196" name="Picture 2" descr="C:\Users\Kenneth\AppData\Local\Microsoft\Windows\Temporary Internet Files\Content.IE5\ZOE1AW9V\MCBS00590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3000372"/>
            <a:ext cx="351753" cy="357190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</p:pic>
      <p:pic>
        <p:nvPicPr>
          <p:cNvPr id="197" name="Picture 3" descr="C:\Users\Kenneth\AppData\Local\Microsoft\Windows\Temporary Internet Files\Content.IE5\UDZ8YG0X\MCj034642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1" y="3000372"/>
            <a:ext cx="405113" cy="347861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156" grpId="0"/>
      <p:bldP spid="157" grpId="0"/>
      <p:bldP spid="158" grpId="0"/>
      <p:bldP spid="1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No F-heavy edge can be in the minimum spanning forest of G (cycle property)</a:t>
            </a:r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F-light edge can be the </a:t>
            </a:r>
            <a:r>
              <a:rPr lang="en-US" sz="2800" dirty="0" smtClean="0"/>
              <a:t>candidate edge for</a:t>
            </a:r>
            <a:r>
              <a:rPr lang="en-US" altLang="zh-TW" sz="2800" dirty="0" smtClean="0"/>
              <a:t> the minimum spanning  tree of G</a:t>
            </a:r>
          </a:p>
          <a:p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The forest F produced is the forest that would be produced by Kruskal and inlcude all possible MSF of G</a:t>
            </a:r>
          </a:p>
          <a:p>
            <a:pPr eaLnBrk="1" hangingPunct="1"/>
            <a:endParaRPr lang="en-US" altLang="zh-TW" sz="2800" dirty="0" smtClean="0"/>
          </a:p>
          <a:p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Observation</a:t>
            </a:r>
            <a:endParaRPr lang="zh-TW" alt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Observation</a:t>
            </a:r>
            <a:endParaRPr lang="zh-TW" alt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/>
              <a:t>The size of F is at most n-1</a:t>
            </a:r>
          </a:p>
          <a:p>
            <a:pPr eaLnBrk="1" hangingPunct="1"/>
            <a:r>
              <a:rPr lang="en-US" altLang="zh-TW" sz="2800" dirty="0" smtClean="0"/>
              <a:t>The expected number of F-light edges in G is at most n/p (negative binomial)</a:t>
            </a:r>
          </a:p>
          <a:p>
            <a:pPr eaLnBrk="1" hangingPunct="1">
              <a:buFontTx/>
              <a:buNone/>
            </a:pPr>
            <a:endParaRPr lang="zh-TW" altLang="en-US" dirty="0" smtClean="0"/>
          </a:p>
        </p:txBody>
      </p:sp>
      <p:grpSp>
        <p:nvGrpSpPr>
          <p:cNvPr id="4" name="群組 3"/>
          <p:cNvGrpSpPr/>
          <p:nvPr/>
        </p:nvGrpSpPr>
        <p:grpSpPr>
          <a:xfrm>
            <a:off x="2571736" y="3000375"/>
            <a:ext cx="4714908" cy="3562448"/>
            <a:chOff x="1214438" y="1428772"/>
            <a:chExt cx="6137168" cy="4637066"/>
          </a:xfrm>
        </p:grpSpPr>
        <p:graphicFrame>
          <p:nvGraphicFramePr>
            <p:cNvPr id="5" name="內容版面配置區 3"/>
            <p:cNvGraphicFramePr>
              <a:graphicFrameLocks noChangeAspect="1"/>
            </p:cNvGraphicFramePr>
            <p:nvPr/>
          </p:nvGraphicFramePr>
          <p:xfrm>
            <a:off x="1468621" y="1428772"/>
            <a:ext cx="5145266" cy="1165434"/>
          </p:xfrm>
          <a:graphic>
            <a:graphicData uri="http://schemas.openxmlformats.org/presentationml/2006/ole">
              <p:oleObj spid="_x0000_s17412" name="Equation" r:id="rId3" imgW="2019240" imgH="457200" progId="Equation.3">
                <p:embed/>
              </p:oleObj>
            </a:graphicData>
          </a:graphic>
        </p:graphicFrame>
        <p:graphicFrame>
          <p:nvGraphicFramePr>
            <p:cNvPr id="6" name="Object 7"/>
            <p:cNvGraphicFramePr>
              <a:graphicFrameLocks noChangeAspect="1"/>
            </p:cNvGraphicFramePr>
            <p:nvPr/>
          </p:nvGraphicFramePr>
          <p:xfrm>
            <a:off x="3055770" y="2643359"/>
            <a:ext cx="4295836" cy="1143642"/>
          </p:xfrm>
          <a:graphic>
            <a:graphicData uri="http://schemas.openxmlformats.org/presentationml/2006/ole">
              <p:oleObj spid="_x0000_s17413" name="Equation" r:id="rId4" imgW="1714320" imgH="457200" progId="Equation.3">
                <p:embed/>
              </p:oleObj>
            </a:graphicData>
          </a:graphic>
        </p:graphicFrame>
        <p:graphicFrame>
          <p:nvGraphicFramePr>
            <p:cNvPr id="7" name="Object 8"/>
            <p:cNvGraphicFramePr>
              <a:graphicFrameLocks noChangeAspect="1"/>
            </p:cNvGraphicFramePr>
            <p:nvPr/>
          </p:nvGraphicFramePr>
          <p:xfrm>
            <a:off x="3486150" y="4000500"/>
            <a:ext cx="1090614" cy="998539"/>
          </p:xfrm>
          <a:graphic>
            <a:graphicData uri="http://schemas.openxmlformats.org/presentationml/2006/ole">
              <p:oleObj spid="_x0000_s17414" name="Equation" r:id="rId5" imgW="457200" imgH="419040" progId="Equation.3">
                <p:embed/>
              </p:oleObj>
            </a:graphicData>
          </a:graphic>
        </p:graphicFrame>
        <p:graphicFrame>
          <p:nvGraphicFramePr>
            <p:cNvPr id="8" name="Object 9"/>
            <p:cNvGraphicFramePr>
              <a:graphicFrameLocks noChangeAspect="1"/>
            </p:cNvGraphicFramePr>
            <p:nvPr/>
          </p:nvGraphicFramePr>
          <p:xfrm>
            <a:off x="3470275" y="5000625"/>
            <a:ext cx="1916113" cy="1020763"/>
          </p:xfrm>
          <a:graphic>
            <a:graphicData uri="http://schemas.openxmlformats.org/presentationml/2006/ole">
              <p:oleObj spid="_x0000_s17415" name="Equation" r:id="rId6" imgW="787320" imgH="419040" progId="Equation.3">
                <p:embed/>
              </p:oleObj>
            </a:graphicData>
          </a:graphic>
        </p:graphicFrame>
        <p:graphicFrame>
          <p:nvGraphicFramePr>
            <p:cNvPr id="9" name="Object 10"/>
            <p:cNvGraphicFramePr>
              <a:graphicFrameLocks noChangeAspect="1"/>
            </p:cNvGraphicFramePr>
            <p:nvPr/>
          </p:nvGraphicFramePr>
          <p:xfrm>
            <a:off x="5429250" y="5000625"/>
            <a:ext cx="452438" cy="1065213"/>
          </p:xfrm>
          <a:graphic>
            <a:graphicData uri="http://schemas.openxmlformats.org/presentationml/2006/ole">
              <p:oleObj spid="_x0000_s17416" name="Equation" r:id="rId7" imgW="177480" imgH="419040" progId="Equation.3">
                <p:embed/>
              </p:oleObj>
            </a:graphicData>
          </a:graphic>
        </p:graphicFrame>
        <p:sp>
          <p:nvSpPr>
            <p:cNvPr id="10" name="文字方塊 7"/>
            <p:cNvSpPr txBox="1">
              <a:spLocks noChangeArrowheads="1"/>
            </p:cNvSpPr>
            <p:nvPr/>
          </p:nvSpPr>
          <p:spPr bwMode="auto">
            <a:xfrm>
              <a:off x="1785939" y="4286250"/>
              <a:ext cx="1619581" cy="520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Mean k </a:t>
              </a:r>
              <a:r>
                <a:rPr lang="en-US" altLang="zh-TW" sz="2000" dirty="0"/>
                <a:t>=</a:t>
              </a:r>
              <a:endParaRPr lang="zh-TW" altLang="en-US" sz="2000" dirty="0"/>
            </a:p>
          </p:txBody>
        </p:sp>
        <p:sp>
          <p:nvSpPr>
            <p:cNvPr id="11" name="文字方塊 8"/>
            <p:cNvSpPr txBox="1">
              <a:spLocks noChangeArrowheads="1"/>
            </p:cNvSpPr>
            <p:nvPr/>
          </p:nvSpPr>
          <p:spPr bwMode="auto">
            <a:xfrm>
              <a:off x="1214438" y="5214938"/>
              <a:ext cx="2195470" cy="520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Expected n </a:t>
              </a:r>
              <a:r>
                <a:rPr lang="en-US" altLang="zh-TW" sz="2000" dirty="0"/>
                <a:t>=</a:t>
              </a:r>
              <a:endParaRPr lang="zh-TW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Basic Property &amp; Definition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Algorithm</a:t>
            </a:r>
          </a:p>
          <a:p>
            <a:r>
              <a:rPr lang="en-US" altLang="zh-TW" sz="2800" dirty="0" smtClean="0"/>
              <a:t>Analysis</a:t>
            </a:r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/>
              <a:t>Analysis of the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/>
              <a:t>The worst case.</a:t>
            </a:r>
          </a:p>
          <a:p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The expectations running time.</a:t>
            </a:r>
          </a:p>
          <a:p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The probability of the expectations running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/>
              <a:t>Running time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/>
              <a:t>Total running time= running time in each steps.</a:t>
            </a:r>
          </a:p>
          <a:p>
            <a:r>
              <a:rPr lang="en-US" altLang="zh-TW" sz="2800" dirty="0"/>
              <a:t>Step(1): 2 steps Boruvka’s algorithm</a:t>
            </a:r>
          </a:p>
          <a:p>
            <a:r>
              <a:rPr lang="en-US" altLang="zh-TW" sz="2800" dirty="0"/>
              <a:t>Step(2):</a:t>
            </a:r>
            <a:r>
              <a:rPr lang="en-US" altLang="zh-TW" sz="2800" dirty="0" smtClean="0"/>
              <a:t>Dixon-Rauch-Tarjan </a:t>
            </a:r>
            <a:r>
              <a:rPr lang="en-US" altLang="zh-TW" sz="2800" dirty="0"/>
              <a:t>verification algorithm.</a:t>
            </a:r>
          </a:p>
          <a:p>
            <a:r>
              <a:rPr lang="en-US" altLang="zh-TW" sz="2800" dirty="0"/>
              <a:t>All takes linear time to the number of edges.</a:t>
            </a:r>
          </a:p>
          <a:p>
            <a:pPr lvl="1"/>
            <a:r>
              <a:rPr lang="en-US" altLang="zh-TW" dirty="0"/>
              <a:t>Estimate the total number of edges.</a:t>
            </a:r>
          </a:p>
          <a:p>
            <a:pPr lvl="1">
              <a:buFontTx/>
              <a:buNone/>
            </a:pP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Observe the recursion tree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/>
              <a:t>G=(V,E) |V| = n, |E|=m .</a:t>
            </a:r>
          </a:p>
          <a:p>
            <a:pPr lvl="1">
              <a:lnSpc>
                <a:spcPct val="90000"/>
              </a:lnSpc>
            </a:pPr>
            <a:r>
              <a:rPr lang="en-US" altLang="zh-TW" dirty="0"/>
              <a:t>m≧n/2 since there is no isolate vertices.</a:t>
            </a:r>
          </a:p>
          <a:p>
            <a:pPr>
              <a:lnSpc>
                <a:spcPct val="90000"/>
              </a:lnSpc>
            </a:pPr>
            <a:r>
              <a:rPr lang="en-US" altLang="zh-TW" sz="2800" dirty="0"/>
              <a:t>Each problem generates at most 2 </a:t>
            </a:r>
            <a:r>
              <a:rPr lang="en-US" altLang="zh-TW" sz="2800" dirty="0" smtClean="0"/>
              <a:t>subproblems.</a:t>
            </a:r>
            <a:endParaRPr lang="en-US" altLang="zh-TW" sz="2800" dirty="0"/>
          </a:p>
          <a:p>
            <a:pPr lvl="1">
              <a:lnSpc>
                <a:spcPct val="90000"/>
              </a:lnSpc>
            </a:pPr>
            <a:r>
              <a:rPr lang="en-US" altLang="zh-TW" dirty="0"/>
              <a:t>At depth d, there is at most 2</a:t>
            </a:r>
            <a:r>
              <a:rPr lang="en-US" altLang="zh-TW" baseline="30000" dirty="0"/>
              <a:t>d</a:t>
            </a:r>
            <a:r>
              <a:rPr lang="en-US" altLang="zh-TW" dirty="0"/>
              <a:t> nodes.</a:t>
            </a:r>
          </a:p>
          <a:p>
            <a:pPr lvl="1">
              <a:lnSpc>
                <a:spcPct val="90000"/>
              </a:lnSpc>
            </a:pPr>
            <a:r>
              <a:rPr lang="en-US" altLang="zh-TW" dirty="0"/>
              <a:t>Each node in depth d has at most n/4</a:t>
            </a:r>
            <a:r>
              <a:rPr lang="en-US" altLang="zh-TW" baseline="30000" dirty="0"/>
              <a:t>d</a:t>
            </a:r>
            <a:r>
              <a:rPr lang="en-US" altLang="zh-TW" dirty="0"/>
              <a:t> vertices.</a:t>
            </a:r>
          </a:p>
          <a:p>
            <a:pPr>
              <a:lnSpc>
                <a:spcPct val="90000"/>
              </a:lnSpc>
            </a:pPr>
            <a:r>
              <a:rPr lang="en-US" altLang="zh-TW" sz="2800" dirty="0"/>
              <a:t>The depth d is at most log</a:t>
            </a:r>
            <a:r>
              <a:rPr lang="en-US" altLang="zh-TW" sz="2800" baseline="-25000" dirty="0"/>
              <a:t>4</a:t>
            </a:r>
            <a:r>
              <a:rPr lang="en-US" altLang="zh-TW" sz="2800" dirty="0"/>
              <a:t>n.</a:t>
            </a:r>
          </a:p>
          <a:p>
            <a:pPr lvl="1">
              <a:lnSpc>
                <a:spcPct val="90000"/>
              </a:lnSpc>
            </a:pPr>
            <a:r>
              <a:rPr lang="en-US" altLang="zh-TW" dirty="0"/>
              <a:t>There are at most </a:t>
            </a:r>
            <a:r>
              <a:rPr lang="en-US" altLang="zh-TW" dirty="0" smtClean="0"/>
              <a:t>vertices </a:t>
            </a:r>
            <a:r>
              <a:rPr lang="en-US" altLang="zh-TW" dirty="0"/>
              <a:t>in all subproblems</a:t>
            </a:r>
          </a:p>
          <a:p>
            <a:pPr lvl="1">
              <a:lnSpc>
                <a:spcPct val="90000"/>
              </a:lnSpc>
            </a:pPr>
            <a:endParaRPr lang="en-US" altLang="zh-TW" dirty="0"/>
          </a:p>
          <a:p>
            <a:pPr>
              <a:lnSpc>
                <a:spcPct val="90000"/>
              </a:lnSpc>
            </a:pPr>
            <a:endParaRPr lang="en-US" altLang="zh-TW" sz="2800" dirty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143108" y="5143512"/>
          <a:ext cx="3286125" cy="487363"/>
        </p:xfrm>
        <a:graphic>
          <a:graphicData uri="http://schemas.openxmlformats.org/presentationml/2006/ole">
            <p:oleObj spid="_x0000_s30722" name="方程式" r:id="rId3" imgW="1993900" imgH="292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/>
              <a:t>The worst case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zh-TW" sz="2800" dirty="0"/>
              <a:t>Theorem 4.1 The worst-case running time of the minimum-spanning-forest algorithm is O(min{n</a:t>
            </a:r>
            <a:r>
              <a:rPr lang="en-US" altLang="zh-TW" sz="2800" baseline="30000" dirty="0"/>
              <a:t>2</a:t>
            </a:r>
            <a:r>
              <a:rPr lang="en-US" altLang="zh-TW" sz="2800" dirty="0"/>
              <a:t>,m log n}), the same as the bound for Boruvka’s algorithm.</a:t>
            </a:r>
          </a:p>
          <a:p>
            <a:pPr marL="609600" indent="-609600"/>
            <a:r>
              <a:rPr lang="en-US" altLang="zh-TW" sz="2800" dirty="0"/>
              <a:t>Proof: There is two different estimate ways.</a:t>
            </a:r>
          </a:p>
          <a:p>
            <a:pPr marL="990600" lvl="1" indent="-533400">
              <a:buFontTx/>
              <a:buAutoNum type="arabicPeriod"/>
            </a:pPr>
            <a:r>
              <a:rPr lang="en-US" altLang="zh-TW" dirty="0"/>
              <a:t>A subproblem at depth contains at most (n/4</a:t>
            </a:r>
            <a:r>
              <a:rPr lang="en-US" altLang="zh-TW" baseline="30000" dirty="0"/>
              <a:t>d</a:t>
            </a:r>
            <a:r>
              <a:rPr lang="en-US" altLang="zh-TW" dirty="0"/>
              <a:t>)</a:t>
            </a:r>
            <a:r>
              <a:rPr lang="en-US" altLang="zh-TW" baseline="30000" dirty="0"/>
              <a:t>2</a:t>
            </a:r>
            <a:r>
              <a:rPr lang="en-US" altLang="zh-TW" dirty="0"/>
              <a:t>/2 edges.</a:t>
            </a:r>
          </a:p>
          <a:p>
            <a:pPr marL="1371600" lvl="2" indent="-457200"/>
            <a:r>
              <a:rPr lang="en-US" altLang="zh-TW" sz="2800" dirty="0"/>
              <a:t>Total edges in all subproblems is:</a:t>
            </a:r>
          </a:p>
          <a:p>
            <a:pPr marL="609600" indent="-609600"/>
            <a:endParaRPr lang="en-US" altLang="zh-TW" sz="2800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857488" y="5286388"/>
          <a:ext cx="3556000" cy="904875"/>
        </p:xfrm>
        <a:graphic>
          <a:graphicData uri="http://schemas.openxmlformats.org/presentationml/2006/ole">
            <p:oleObj spid="_x0000_s31746" name="方程式" r:id="rId3" imgW="16510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/>
              <a:t>The worst case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zh-TW" dirty="0"/>
              <a:t>2. Consider a subprolbem G=(V,E) after step(1), we have a G</a:t>
            </a:r>
            <a:r>
              <a:rPr lang="en-US" altLang="zh-TW" baseline="30000" dirty="0"/>
              <a:t>’</a:t>
            </a:r>
            <a:r>
              <a:rPr lang="en-US" altLang="zh-TW" dirty="0"/>
              <a:t>=(V</a:t>
            </a:r>
            <a:r>
              <a:rPr lang="en-US" altLang="zh-TW" baseline="30000" dirty="0"/>
              <a:t>’ </a:t>
            </a:r>
            <a:r>
              <a:rPr lang="en-US" altLang="zh-TW" dirty="0"/>
              <a:t>,E</a:t>
            </a:r>
            <a:r>
              <a:rPr lang="en-US" altLang="zh-TW" baseline="30000" dirty="0"/>
              <a:t>’</a:t>
            </a:r>
            <a:r>
              <a:rPr lang="en-US" altLang="zh-TW" dirty="0"/>
              <a:t>),|E</a:t>
            </a:r>
            <a:r>
              <a:rPr lang="en-US" altLang="zh-TW" baseline="30000" dirty="0"/>
              <a:t>’</a:t>
            </a:r>
            <a:r>
              <a:rPr lang="en-US" altLang="zh-TW" dirty="0"/>
              <a:t>|≦|E| - |V|/2, |V</a:t>
            </a:r>
            <a:r>
              <a:rPr lang="en-US" altLang="zh-TW" baseline="30000" dirty="0"/>
              <a:t>’</a:t>
            </a:r>
            <a:r>
              <a:rPr lang="en-US" altLang="zh-TW" dirty="0"/>
              <a:t>| ≦|V|/4</a:t>
            </a:r>
            <a:endParaRPr lang="en-US" altLang="zh-TW" baseline="30000" dirty="0"/>
          </a:p>
          <a:p>
            <a:pPr lvl="1">
              <a:buFontTx/>
              <a:buNone/>
            </a:pPr>
            <a:r>
              <a:rPr lang="en-US" altLang="zh-TW" dirty="0"/>
              <a:t>	Edges in left-child = |H| </a:t>
            </a:r>
          </a:p>
          <a:p>
            <a:pPr lvl="1">
              <a:buFontTx/>
              <a:buNone/>
            </a:pPr>
            <a:r>
              <a:rPr lang="en-US" altLang="zh-TW" dirty="0"/>
              <a:t>	Edges in right-child ≦ |E</a:t>
            </a:r>
            <a:r>
              <a:rPr lang="en-US" altLang="zh-TW" baseline="30000" dirty="0"/>
              <a:t>’</a:t>
            </a:r>
            <a:r>
              <a:rPr lang="en-US" altLang="zh-TW" dirty="0"/>
              <a:t>| - |H| + |F| </a:t>
            </a:r>
          </a:p>
          <a:p>
            <a:pPr lvl="1">
              <a:buFontTx/>
              <a:buNone/>
            </a:pPr>
            <a:r>
              <a:rPr lang="en-US" altLang="zh-TW" dirty="0"/>
              <a:t>	so edges in two subproblem is less then: </a:t>
            </a:r>
            <a:br>
              <a:rPr lang="en-US" altLang="zh-TW" dirty="0"/>
            </a:br>
            <a:r>
              <a:rPr lang="en-US" altLang="zh-TW" dirty="0"/>
              <a:t>(|H|) + (|E</a:t>
            </a:r>
            <a:r>
              <a:rPr lang="en-US" altLang="zh-TW" baseline="30000" dirty="0"/>
              <a:t>’</a:t>
            </a:r>
            <a:r>
              <a:rPr lang="en-US" altLang="zh-TW" dirty="0"/>
              <a:t>| - |H| + |F|) </a:t>
            </a:r>
            <a:endParaRPr lang="en-US" altLang="zh-TW" dirty="0" smtClean="0"/>
          </a:p>
          <a:p>
            <a:pPr lvl="1">
              <a:buFontTx/>
              <a:buNone/>
            </a:pPr>
            <a:r>
              <a:rPr lang="en-US" altLang="zh-TW" dirty="0" smtClean="0"/>
              <a:t>=|</a:t>
            </a:r>
            <a:r>
              <a:rPr lang="en-US" altLang="zh-TW" dirty="0"/>
              <a:t>E</a:t>
            </a:r>
            <a:r>
              <a:rPr lang="en-US" altLang="zh-TW" baseline="30000" dirty="0"/>
              <a:t>’</a:t>
            </a:r>
            <a:r>
              <a:rPr lang="en-US" altLang="zh-TW" dirty="0"/>
              <a:t>| +|F</a:t>
            </a:r>
            <a:r>
              <a:rPr lang="en-US" altLang="zh-TW" dirty="0" smtClean="0"/>
              <a:t>|≦</a:t>
            </a:r>
            <a:r>
              <a:rPr lang="en-US" altLang="zh-TW" dirty="0"/>
              <a:t>|E|-|V|/2 + |V|/</a:t>
            </a:r>
            <a:r>
              <a:rPr lang="en-US" altLang="zh-TW" dirty="0" smtClean="0"/>
              <a:t>4≦</a:t>
            </a:r>
            <a:r>
              <a:rPr lang="en-US" altLang="zh-TW" dirty="0"/>
              <a:t>|E| </a:t>
            </a:r>
          </a:p>
          <a:p>
            <a:pPr lvl="1">
              <a:buFontTx/>
              <a:buNone/>
            </a:pPr>
            <a:r>
              <a:rPr lang="en-US" altLang="zh-TW" dirty="0"/>
              <a:t>The two sub problem at most contains |E| edges.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Introduction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Basic Property &amp; Definition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Algorithm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/>
              <a:t>The worst case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92275" y="2133600"/>
            <a:ext cx="5616575" cy="3455988"/>
            <a:chOff x="748" y="1026"/>
            <a:chExt cx="4672" cy="2721"/>
          </a:xfrm>
        </p:grpSpPr>
        <p:sp>
          <p:nvSpPr>
            <p:cNvPr id="8198" name="Oval 6"/>
            <p:cNvSpPr>
              <a:spLocks noChangeArrowheads="1"/>
            </p:cNvSpPr>
            <p:nvPr/>
          </p:nvSpPr>
          <p:spPr bwMode="auto">
            <a:xfrm>
              <a:off x="2834" y="1026"/>
              <a:ext cx="453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auto">
            <a:xfrm>
              <a:off x="2335" y="1570"/>
              <a:ext cx="453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auto">
            <a:xfrm>
              <a:off x="3424" y="1570"/>
              <a:ext cx="454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 flipH="1">
              <a:off x="2698" y="1389"/>
              <a:ext cx="227" cy="22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3243" y="1389"/>
              <a:ext cx="272" cy="22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1791" y="2115"/>
              <a:ext cx="453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2562" y="2160"/>
              <a:ext cx="454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 flipH="1">
              <a:off x="2154" y="1934"/>
              <a:ext cx="227" cy="22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2653" y="1979"/>
              <a:ext cx="91" cy="181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 flipH="1">
              <a:off x="3470" y="1979"/>
              <a:ext cx="91" cy="22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3152" y="2160"/>
              <a:ext cx="454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4014" y="2160"/>
              <a:ext cx="454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3833" y="1933"/>
              <a:ext cx="272" cy="2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748" y="3339"/>
              <a:ext cx="453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1383" y="3339"/>
              <a:ext cx="453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2018" y="3339"/>
              <a:ext cx="453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4195" y="3339"/>
              <a:ext cx="453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4967" y="3339"/>
              <a:ext cx="453" cy="408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latin typeface="Garamond" pitchFamily="18" charset="0"/>
              </a:endParaRPr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1156" y="2886"/>
              <a:ext cx="590" cy="136"/>
              <a:chOff x="1383" y="2931"/>
              <a:chExt cx="590" cy="136"/>
            </a:xfrm>
          </p:grpSpPr>
          <p:sp>
            <p:nvSpPr>
              <p:cNvPr id="8217" name="Oval 25"/>
              <p:cNvSpPr>
                <a:spLocks noChangeArrowheads="1"/>
              </p:cNvSpPr>
              <p:nvPr/>
            </p:nvSpPr>
            <p:spPr bwMode="auto">
              <a:xfrm>
                <a:off x="1383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  <p:sp>
            <p:nvSpPr>
              <p:cNvPr id="8218" name="Oval 26"/>
              <p:cNvSpPr>
                <a:spLocks noChangeArrowheads="1"/>
              </p:cNvSpPr>
              <p:nvPr/>
            </p:nvSpPr>
            <p:spPr bwMode="auto">
              <a:xfrm>
                <a:off x="1610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  <p:sp>
            <p:nvSpPr>
              <p:cNvPr id="8219" name="Oval 27"/>
              <p:cNvSpPr>
                <a:spLocks noChangeArrowheads="1"/>
              </p:cNvSpPr>
              <p:nvPr/>
            </p:nvSpPr>
            <p:spPr bwMode="auto">
              <a:xfrm>
                <a:off x="1837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</p:grp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2562" y="2931"/>
              <a:ext cx="590" cy="136"/>
              <a:chOff x="1383" y="2931"/>
              <a:chExt cx="590" cy="136"/>
            </a:xfrm>
          </p:grpSpPr>
          <p:sp>
            <p:nvSpPr>
              <p:cNvPr id="8221" name="Oval 29"/>
              <p:cNvSpPr>
                <a:spLocks noChangeArrowheads="1"/>
              </p:cNvSpPr>
              <p:nvPr/>
            </p:nvSpPr>
            <p:spPr bwMode="auto">
              <a:xfrm>
                <a:off x="1383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  <p:sp>
            <p:nvSpPr>
              <p:cNvPr id="8222" name="Oval 30"/>
              <p:cNvSpPr>
                <a:spLocks noChangeArrowheads="1"/>
              </p:cNvSpPr>
              <p:nvPr/>
            </p:nvSpPr>
            <p:spPr bwMode="auto">
              <a:xfrm>
                <a:off x="1610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  <p:sp>
            <p:nvSpPr>
              <p:cNvPr id="8223" name="Oval 31"/>
              <p:cNvSpPr>
                <a:spLocks noChangeArrowheads="1"/>
              </p:cNvSpPr>
              <p:nvPr/>
            </p:nvSpPr>
            <p:spPr bwMode="auto">
              <a:xfrm>
                <a:off x="1837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</p:grpSp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4241" y="2931"/>
              <a:ext cx="590" cy="136"/>
              <a:chOff x="1383" y="2931"/>
              <a:chExt cx="590" cy="136"/>
            </a:xfrm>
          </p:grpSpPr>
          <p:sp>
            <p:nvSpPr>
              <p:cNvPr id="8225" name="Oval 33"/>
              <p:cNvSpPr>
                <a:spLocks noChangeArrowheads="1"/>
              </p:cNvSpPr>
              <p:nvPr/>
            </p:nvSpPr>
            <p:spPr bwMode="auto">
              <a:xfrm>
                <a:off x="1383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  <p:sp>
            <p:nvSpPr>
              <p:cNvPr id="8226" name="Oval 34"/>
              <p:cNvSpPr>
                <a:spLocks noChangeArrowheads="1"/>
              </p:cNvSpPr>
              <p:nvPr/>
            </p:nvSpPr>
            <p:spPr bwMode="auto">
              <a:xfrm>
                <a:off x="1610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  <p:sp>
            <p:nvSpPr>
              <p:cNvPr id="8227" name="Oval 35"/>
              <p:cNvSpPr>
                <a:spLocks noChangeArrowheads="1"/>
              </p:cNvSpPr>
              <p:nvPr/>
            </p:nvSpPr>
            <p:spPr bwMode="auto">
              <a:xfrm>
                <a:off x="1837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</p:grpSp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3016" y="3475"/>
              <a:ext cx="590" cy="136"/>
              <a:chOff x="1383" y="2931"/>
              <a:chExt cx="590" cy="136"/>
            </a:xfrm>
          </p:grpSpPr>
          <p:sp>
            <p:nvSpPr>
              <p:cNvPr id="8229" name="Oval 37"/>
              <p:cNvSpPr>
                <a:spLocks noChangeArrowheads="1"/>
              </p:cNvSpPr>
              <p:nvPr/>
            </p:nvSpPr>
            <p:spPr bwMode="auto">
              <a:xfrm>
                <a:off x="1383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  <p:sp>
            <p:nvSpPr>
              <p:cNvPr id="8230" name="Oval 38"/>
              <p:cNvSpPr>
                <a:spLocks noChangeArrowheads="1"/>
              </p:cNvSpPr>
              <p:nvPr/>
            </p:nvSpPr>
            <p:spPr bwMode="auto">
              <a:xfrm>
                <a:off x="1610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  <p:sp>
            <p:nvSpPr>
              <p:cNvPr id="8231" name="Oval 39"/>
              <p:cNvSpPr>
                <a:spLocks noChangeArrowheads="1"/>
              </p:cNvSpPr>
              <p:nvPr/>
            </p:nvSpPr>
            <p:spPr bwMode="auto">
              <a:xfrm>
                <a:off x="1837" y="2931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zh-TW">
                  <a:latin typeface="Garamond" pitchFamily="18" charset="0"/>
                </a:endParaRPr>
              </a:p>
            </p:txBody>
          </p:sp>
        </p:grpSp>
      </p:grp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7451725" y="2060575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400" i="1">
                <a:latin typeface="Garamond" pitchFamily="18" charset="0"/>
              </a:rPr>
              <a:t>m</a:t>
            </a:r>
            <a:r>
              <a:rPr lang="en-US" altLang="zh-TW" sz="2400">
                <a:latin typeface="Garamond" pitchFamily="18" charset="0"/>
              </a:rPr>
              <a:t> edges</a:t>
            </a:r>
          </a:p>
        </p:txBody>
      </p:sp>
      <p:graphicFrame>
        <p:nvGraphicFramePr>
          <p:cNvPr id="8233" name="Object 41"/>
          <p:cNvGraphicFramePr>
            <a:graphicFrameLocks noChangeAspect="1"/>
          </p:cNvGraphicFramePr>
          <p:nvPr/>
        </p:nvGraphicFramePr>
        <p:xfrm>
          <a:off x="7524750" y="5157788"/>
          <a:ext cx="1041400" cy="342900"/>
        </p:xfrm>
        <a:graphic>
          <a:graphicData uri="http://schemas.openxmlformats.org/presentationml/2006/ole">
            <p:oleObj spid="_x0000_s32770" name="方程式" r:id="rId3" imgW="685800" imgH="203040" progId="Equation.3">
              <p:embed/>
            </p:oleObj>
          </a:graphicData>
        </a:graphic>
      </p:graphicFrame>
      <p:sp>
        <p:nvSpPr>
          <p:cNvPr id="8234" name="AutoShape 42"/>
          <p:cNvSpPr>
            <a:spLocks/>
          </p:cNvSpPr>
          <p:nvPr/>
        </p:nvSpPr>
        <p:spPr bwMode="auto">
          <a:xfrm>
            <a:off x="1042988" y="1989138"/>
            <a:ext cx="503237" cy="3527425"/>
          </a:xfrm>
          <a:prstGeom prst="leftBrace">
            <a:avLst>
              <a:gd name="adj1" fmla="val 5841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8235" name="Object 43"/>
          <p:cNvGraphicFramePr>
            <a:graphicFrameLocks noChangeAspect="1"/>
          </p:cNvGraphicFramePr>
          <p:nvPr/>
        </p:nvGraphicFramePr>
        <p:xfrm>
          <a:off x="7451725" y="2852738"/>
          <a:ext cx="1041400" cy="342900"/>
        </p:xfrm>
        <a:graphic>
          <a:graphicData uri="http://schemas.openxmlformats.org/presentationml/2006/ole">
            <p:oleObj spid="_x0000_s32771" name="方程式" r:id="rId4" imgW="685800" imgH="203040" progId="Equation.3">
              <p:embed/>
            </p:oleObj>
          </a:graphicData>
        </a:graphic>
      </p:graphicFrame>
      <p:graphicFrame>
        <p:nvGraphicFramePr>
          <p:cNvPr id="8236" name="Object 44"/>
          <p:cNvGraphicFramePr>
            <a:graphicFrameLocks noChangeAspect="1"/>
          </p:cNvGraphicFramePr>
          <p:nvPr/>
        </p:nvGraphicFramePr>
        <p:xfrm>
          <a:off x="7524750" y="3644900"/>
          <a:ext cx="1041400" cy="342900"/>
        </p:xfrm>
        <a:graphic>
          <a:graphicData uri="http://schemas.openxmlformats.org/presentationml/2006/ole">
            <p:oleObj spid="_x0000_s32772" name="方程式" r:id="rId5" imgW="685800" imgH="203040" progId="Equation.3">
              <p:embed/>
            </p:oleObj>
          </a:graphicData>
        </a:graphic>
      </p:graphicFrame>
      <p:graphicFrame>
        <p:nvGraphicFramePr>
          <p:cNvPr id="8237" name="Object 45"/>
          <p:cNvGraphicFramePr>
            <a:graphicFrameLocks noChangeAspect="1"/>
          </p:cNvGraphicFramePr>
          <p:nvPr/>
        </p:nvGraphicFramePr>
        <p:xfrm>
          <a:off x="395288" y="3573463"/>
          <a:ext cx="520700" cy="342900"/>
        </p:xfrm>
        <a:graphic>
          <a:graphicData uri="http://schemas.openxmlformats.org/presentationml/2006/ole">
            <p:oleObj spid="_x0000_s32773" name="方程式" r:id="rId6" imgW="3427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/>
              <a:t>The worst case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/>
              <a:t>The depth is at most log</a:t>
            </a:r>
            <a:r>
              <a:rPr lang="en-US" altLang="zh-TW" sz="2800" baseline="-25000" dirty="0"/>
              <a:t>4</a:t>
            </a:r>
            <a:r>
              <a:rPr lang="en-US" altLang="zh-TW" sz="2800" dirty="0"/>
              <a:t>n and each level has at most m edges, so there are at most </a:t>
            </a:r>
            <a:r>
              <a:rPr lang="en-US" altLang="zh-TW" sz="2800" dirty="0" smtClean="0"/>
              <a:t>(m </a:t>
            </a:r>
            <a:r>
              <a:rPr lang="en-US" altLang="zh-TW" sz="2800" dirty="0"/>
              <a:t>log </a:t>
            </a:r>
            <a:r>
              <a:rPr lang="en-US" altLang="zh-TW" sz="2800" dirty="0" smtClean="0"/>
              <a:t>n) </a:t>
            </a:r>
            <a:r>
              <a:rPr lang="en-US" altLang="zh-TW" sz="2800" dirty="0"/>
              <a:t>edges.</a:t>
            </a:r>
          </a:p>
          <a:p>
            <a:r>
              <a:rPr lang="en-US" altLang="zh-TW" sz="2800" dirty="0"/>
              <a:t>The worst-case running time of the minimum-spanning-forest algorithm is O(min{n</a:t>
            </a:r>
            <a:r>
              <a:rPr lang="en-US" altLang="zh-TW" sz="2800" baseline="30000" dirty="0"/>
              <a:t>2</a:t>
            </a:r>
            <a:r>
              <a:rPr lang="en-US" altLang="zh-TW" sz="2800" dirty="0"/>
              <a:t>,m log n}).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/>
              <a:t>Analysis of the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The worst case.</a:t>
            </a:r>
          </a:p>
          <a:p>
            <a:r>
              <a:rPr lang="en-US" altLang="zh-TW" sz="2800" dirty="0"/>
              <a:t>The expectations running time.</a:t>
            </a:r>
          </a:p>
          <a:p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The probability of the expectations running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3" name="直線接點 482"/>
          <p:cNvCxnSpPr>
            <a:stCxn id="367" idx="3"/>
            <a:endCxn id="337" idx="0"/>
          </p:cNvCxnSpPr>
          <p:nvPr/>
        </p:nvCxnSpPr>
        <p:spPr>
          <a:xfrm rot="5400000">
            <a:off x="1644321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群組 166"/>
          <p:cNvGrpSpPr/>
          <p:nvPr/>
        </p:nvGrpSpPr>
        <p:grpSpPr>
          <a:xfrm>
            <a:off x="2144387" y="5897945"/>
            <a:ext cx="245700" cy="745765"/>
            <a:chOff x="2144387" y="5897945"/>
            <a:chExt cx="245700" cy="745765"/>
          </a:xfrm>
        </p:grpSpPr>
        <p:cxnSp>
          <p:nvCxnSpPr>
            <p:cNvPr id="480" name="直線接點 479"/>
            <p:cNvCxnSpPr>
              <a:stCxn id="415" idx="3"/>
              <a:endCxn id="368" idx="0"/>
            </p:cNvCxnSpPr>
            <p:nvPr/>
          </p:nvCxnSpPr>
          <p:spPr>
            <a:xfrm rot="5400000">
              <a:off x="2126528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直線接點 485"/>
            <p:cNvCxnSpPr>
              <a:stCxn id="368" idx="3"/>
              <a:endCxn id="339" idx="0"/>
            </p:cNvCxnSpPr>
            <p:nvPr/>
          </p:nvCxnSpPr>
          <p:spPr>
            <a:xfrm rot="5400000">
              <a:off x="207294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9" name="直線接點 488"/>
          <p:cNvCxnSpPr>
            <a:stCxn id="369" idx="3"/>
            <a:endCxn id="341" idx="0"/>
          </p:cNvCxnSpPr>
          <p:nvPr/>
        </p:nvCxnSpPr>
        <p:spPr>
          <a:xfrm rot="5400000">
            <a:off x="2501577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群組 167"/>
          <p:cNvGrpSpPr/>
          <p:nvPr/>
        </p:nvGrpSpPr>
        <p:grpSpPr>
          <a:xfrm>
            <a:off x="3001643" y="5183565"/>
            <a:ext cx="595850" cy="1460145"/>
            <a:chOff x="3001643" y="5183565"/>
            <a:chExt cx="595850" cy="1460145"/>
          </a:xfrm>
        </p:grpSpPr>
        <p:cxnSp>
          <p:nvCxnSpPr>
            <p:cNvPr id="492" name="直線接點 491"/>
            <p:cNvCxnSpPr>
              <a:stCxn id="439" idx="3"/>
              <a:endCxn id="416" idx="0"/>
            </p:cNvCxnSpPr>
            <p:nvPr/>
          </p:nvCxnSpPr>
          <p:spPr>
            <a:xfrm rot="5400000">
              <a:off x="3194578" y="5312101"/>
              <a:ext cx="531452" cy="27437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直線接點 494"/>
            <p:cNvCxnSpPr>
              <a:stCxn id="416" idx="3"/>
              <a:endCxn id="370" idx="0"/>
            </p:cNvCxnSpPr>
            <p:nvPr/>
          </p:nvCxnSpPr>
          <p:spPr>
            <a:xfrm rot="5400000">
              <a:off x="2983784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直線接點 500"/>
            <p:cNvCxnSpPr>
              <a:stCxn id="370" idx="3"/>
              <a:endCxn id="343" idx="0"/>
            </p:cNvCxnSpPr>
            <p:nvPr/>
          </p:nvCxnSpPr>
          <p:spPr>
            <a:xfrm rot="5400000">
              <a:off x="293020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群組 171"/>
          <p:cNvGrpSpPr/>
          <p:nvPr/>
        </p:nvGrpSpPr>
        <p:grpSpPr>
          <a:xfrm>
            <a:off x="6430667" y="5183565"/>
            <a:ext cx="674328" cy="1460145"/>
            <a:chOff x="6430667" y="5183565"/>
            <a:chExt cx="674328" cy="1460145"/>
          </a:xfrm>
        </p:grpSpPr>
        <p:cxnSp>
          <p:nvCxnSpPr>
            <p:cNvPr id="504" name="直線接點 503"/>
            <p:cNvCxnSpPr>
              <a:stCxn id="441" idx="3"/>
              <a:endCxn id="420" idx="0"/>
            </p:cNvCxnSpPr>
            <p:nvPr/>
          </p:nvCxnSpPr>
          <p:spPr>
            <a:xfrm rot="5400000">
              <a:off x="6662841" y="5272862"/>
              <a:ext cx="531452" cy="352857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直線接點 504"/>
            <p:cNvCxnSpPr>
              <a:stCxn id="420" idx="3"/>
              <a:endCxn id="378" idx="0"/>
            </p:cNvCxnSpPr>
            <p:nvPr/>
          </p:nvCxnSpPr>
          <p:spPr>
            <a:xfrm rot="5400000">
              <a:off x="6412808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直線接點 505"/>
            <p:cNvCxnSpPr>
              <a:stCxn id="378" idx="3"/>
              <a:endCxn id="359" idx="0"/>
            </p:cNvCxnSpPr>
            <p:nvPr/>
          </p:nvCxnSpPr>
          <p:spPr>
            <a:xfrm rot="5400000">
              <a:off x="635922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群組 169"/>
          <p:cNvGrpSpPr/>
          <p:nvPr/>
        </p:nvGrpSpPr>
        <p:grpSpPr>
          <a:xfrm>
            <a:off x="4716155" y="4457043"/>
            <a:ext cx="1460146" cy="2186667"/>
            <a:chOff x="4716155" y="4457043"/>
            <a:chExt cx="1460146" cy="2186667"/>
          </a:xfrm>
        </p:grpSpPr>
        <p:cxnSp>
          <p:nvCxnSpPr>
            <p:cNvPr id="514" name="直線接點 513"/>
            <p:cNvCxnSpPr>
              <a:stCxn id="451" idx="3"/>
              <a:endCxn id="440" idx="0"/>
            </p:cNvCxnSpPr>
            <p:nvPr/>
          </p:nvCxnSpPr>
          <p:spPr>
            <a:xfrm rot="5400000">
              <a:off x="5513762" y="4338097"/>
              <a:ext cx="543594" cy="781485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直線接點 514"/>
            <p:cNvCxnSpPr>
              <a:stCxn id="440" idx="3"/>
              <a:endCxn id="418" idx="0"/>
            </p:cNvCxnSpPr>
            <p:nvPr/>
          </p:nvCxnSpPr>
          <p:spPr>
            <a:xfrm rot="5400000">
              <a:off x="4912610" y="5308581"/>
              <a:ext cx="531452" cy="28141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直線接點 515"/>
            <p:cNvCxnSpPr>
              <a:stCxn id="418" idx="3"/>
              <a:endCxn id="374" idx="0"/>
            </p:cNvCxnSpPr>
            <p:nvPr/>
          </p:nvCxnSpPr>
          <p:spPr>
            <a:xfrm rot="5400000">
              <a:off x="4698296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直線接點 516"/>
            <p:cNvCxnSpPr>
              <a:stCxn id="374" idx="3"/>
              <a:endCxn id="351" idx="0"/>
            </p:cNvCxnSpPr>
            <p:nvPr/>
          </p:nvCxnSpPr>
          <p:spPr>
            <a:xfrm rot="5400000">
              <a:off x="464471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群組 168"/>
          <p:cNvGrpSpPr/>
          <p:nvPr/>
        </p:nvGrpSpPr>
        <p:grpSpPr>
          <a:xfrm>
            <a:off x="3858899" y="5897945"/>
            <a:ext cx="245700" cy="745765"/>
            <a:chOff x="3858899" y="5897945"/>
            <a:chExt cx="245700" cy="745765"/>
          </a:xfrm>
        </p:grpSpPr>
        <p:cxnSp>
          <p:nvCxnSpPr>
            <p:cNvPr id="530" name="直線接點 529"/>
            <p:cNvCxnSpPr>
              <a:stCxn id="417" idx="3"/>
              <a:endCxn id="372" idx="0"/>
            </p:cNvCxnSpPr>
            <p:nvPr/>
          </p:nvCxnSpPr>
          <p:spPr>
            <a:xfrm rot="5400000">
              <a:off x="3841040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直線接點 530"/>
            <p:cNvCxnSpPr>
              <a:stCxn id="372" idx="3"/>
              <a:endCxn id="347" idx="0"/>
            </p:cNvCxnSpPr>
            <p:nvPr/>
          </p:nvCxnSpPr>
          <p:spPr>
            <a:xfrm rot="5400000">
              <a:off x="378746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8" name="直線接點 537"/>
          <p:cNvCxnSpPr>
            <a:stCxn id="376" idx="3"/>
            <a:endCxn id="355" idx="0"/>
          </p:cNvCxnSpPr>
          <p:nvPr/>
        </p:nvCxnSpPr>
        <p:spPr>
          <a:xfrm rot="5400000">
            <a:off x="5501973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群組 172"/>
          <p:cNvGrpSpPr/>
          <p:nvPr/>
        </p:nvGrpSpPr>
        <p:grpSpPr>
          <a:xfrm>
            <a:off x="7287923" y="5897945"/>
            <a:ext cx="245700" cy="745765"/>
            <a:chOff x="7287923" y="5897945"/>
            <a:chExt cx="245700" cy="745765"/>
          </a:xfrm>
        </p:grpSpPr>
        <p:cxnSp>
          <p:nvCxnSpPr>
            <p:cNvPr id="543" name="直線接點 542"/>
            <p:cNvCxnSpPr>
              <a:stCxn id="421" idx="3"/>
              <a:endCxn id="380" idx="0"/>
            </p:cNvCxnSpPr>
            <p:nvPr/>
          </p:nvCxnSpPr>
          <p:spPr>
            <a:xfrm rot="5400000">
              <a:off x="7270064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直線接點 543"/>
            <p:cNvCxnSpPr>
              <a:stCxn id="380" idx="3"/>
              <a:endCxn id="363" idx="0"/>
            </p:cNvCxnSpPr>
            <p:nvPr/>
          </p:nvCxnSpPr>
          <p:spPr>
            <a:xfrm rot="5400000">
              <a:off x="721648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9" name="直線接點 548"/>
          <p:cNvCxnSpPr>
            <a:stCxn id="371" idx="3"/>
            <a:endCxn id="345" idx="0"/>
          </p:cNvCxnSpPr>
          <p:nvPr/>
        </p:nvCxnSpPr>
        <p:spPr>
          <a:xfrm rot="5400000">
            <a:off x="3358833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直線接點 551"/>
          <p:cNvCxnSpPr>
            <a:stCxn id="373" idx="3"/>
            <a:endCxn id="349" idx="0"/>
          </p:cNvCxnSpPr>
          <p:nvPr/>
        </p:nvCxnSpPr>
        <p:spPr>
          <a:xfrm rot="5400000">
            <a:off x="4216089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直線接點 554"/>
          <p:cNvCxnSpPr>
            <a:stCxn id="375" idx="3"/>
            <a:endCxn id="353" idx="0"/>
          </p:cNvCxnSpPr>
          <p:nvPr/>
        </p:nvCxnSpPr>
        <p:spPr>
          <a:xfrm rot="5400000">
            <a:off x="5073345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直線接點 558"/>
          <p:cNvCxnSpPr>
            <a:stCxn id="377" idx="3"/>
            <a:endCxn id="357" idx="0"/>
          </p:cNvCxnSpPr>
          <p:nvPr/>
        </p:nvCxnSpPr>
        <p:spPr>
          <a:xfrm rot="5400000">
            <a:off x="5930601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直線接點 561"/>
          <p:cNvCxnSpPr>
            <a:stCxn id="379" idx="3"/>
            <a:endCxn id="361" idx="0"/>
          </p:cNvCxnSpPr>
          <p:nvPr/>
        </p:nvCxnSpPr>
        <p:spPr>
          <a:xfrm rot="5400000">
            <a:off x="6787857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直線接點 565"/>
          <p:cNvCxnSpPr>
            <a:stCxn id="381" idx="3"/>
            <a:endCxn id="365" idx="0"/>
          </p:cNvCxnSpPr>
          <p:nvPr/>
        </p:nvCxnSpPr>
        <p:spPr>
          <a:xfrm rot="5400000">
            <a:off x="7645113" y="6540886"/>
            <a:ext cx="174262" cy="31386"/>
          </a:xfrm>
          <a:prstGeom prst="line">
            <a:avLst/>
          </a:prstGeom>
          <a:ln w="127000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群組 164"/>
          <p:cNvGrpSpPr/>
          <p:nvPr/>
        </p:nvGrpSpPr>
        <p:grpSpPr>
          <a:xfrm>
            <a:off x="1287131" y="3660762"/>
            <a:ext cx="3113682" cy="2982948"/>
            <a:chOff x="1287131" y="3660762"/>
            <a:chExt cx="3113682" cy="2982948"/>
          </a:xfrm>
        </p:grpSpPr>
        <p:cxnSp>
          <p:nvCxnSpPr>
            <p:cNvPr id="468" name="直線接點 467"/>
            <p:cNvCxnSpPr>
              <a:stCxn id="450" idx="3"/>
              <a:endCxn id="438" idx="0"/>
            </p:cNvCxnSpPr>
            <p:nvPr/>
          </p:nvCxnSpPr>
          <p:spPr>
            <a:xfrm rot="5400000">
              <a:off x="2101958" y="4355317"/>
              <a:ext cx="543594" cy="747045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直線接點 470"/>
            <p:cNvCxnSpPr>
              <a:stCxn id="438" idx="3"/>
              <a:endCxn id="414" idx="0"/>
            </p:cNvCxnSpPr>
            <p:nvPr/>
          </p:nvCxnSpPr>
          <p:spPr>
            <a:xfrm rot="5400000">
              <a:off x="1500806" y="5291361"/>
              <a:ext cx="531452" cy="31585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直線接點 473"/>
            <p:cNvCxnSpPr>
              <a:stCxn id="414" idx="3"/>
              <a:endCxn id="335" idx="0"/>
            </p:cNvCxnSpPr>
            <p:nvPr/>
          </p:nvCxnSpPr>
          <p:spPr>
            <a:xfrm rot="5400000">
              <a:off x="1269272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直線接點 476"/>
            <p:cNvCxnSpPr>
              <a:stCxn id="335" idx="3"/>
              <a:endCxn id="334" idx="0"/>
            </p:cNvCxnSpPr>
            <p:nvPr/>
          </p:nvCxnSpPr>
          <p:spPr>
            <a:xfrm rot="5400000">
              <a:off x="121569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直線接點 464"/>
            <p:cNvCxnSpPr>
              <a:stCxn id="458" idx="3"/>
              <a:endCxn id="450" idx="0"/>
            </p:cNvCxnSpPr>
            <p:nvPr/>
          </p:nvCxnSpPr>
          <p:spPr>
            <a:xfrm rot="5400000">
              <a:off x="3305255" y="3178556"/>
              <a:ext cx="613351" cy="1577764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(1/8)</a:t>
            </a:r>
            <a:endParaRPr lang="zh-TW" altLang="en-US" baseline="-25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7972452" cy="2043114"/>
          </a:xfrm>
        </p:spPr>
        <p:txBody>
          <a:bodyPr/>
          <a:lstStyle/>
          <a:p>
            <a:r>
              <a:rPr lang="en-US" altLang="zh-TW" dirty="0" smtClean="0"/>
              <a:t>Theorem: the </a:t>
            </a:r>
            <a:r>
              <a:rPr lang="en-US" altLang="zh-TW" i="1" dirty="0" smtClean="0">
                <a:solidFill>
                  <a:srgbClr val="00B050"/>
                </a:solidFill>
              </a:rPr>
              <a:t>expected</a:t>
            </a:r>
            <a:r>
              <a:rPr lang="en-US" altLang="zh-TW" dirty="0" smtClean="0"/>
              <a:t> running time of the minimum spanning forest algorithm is </a:t>
            </a:r>
            <a:r>
              <a:rPr lang="en-US" altLang="zh-TW" i="1" dirty="0" smtClean="0">
                <a:solidFill>
                  <a:srgbClr val="FF0000"/>
                </a:solidFill>
              </a:rPr>
              <a:t>O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i="1" dirty="0" smtClean="0">
                <a:solidFill>
                  <a:srgbClr val="FF0000"/>
                </a:solidFill>
              </a:rPr>
              <a:t>m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zh-TW" dirty="0" smtClean="0"/>
              <a:t>Calculating the </a:t>
            </a:r>
            <a:r>
              <a:rPr lang="en-US" altLang="zh-TW" i="1" dirty="0" smtClean="0">
                <a:solidFill>
                  <a:srgbClr val="00B050"/>
                </a:solidFill>
              </a:rPr>
              <a:t>expected</a:t>
            </a:r>
            <a:r>
              <a:rPr lang="en-US" altLang="zh-TW" dirty="0" smtClean="0"/>
              <a:t> total number of edges for all </a:t>
            </a:r>
            <a:r>
              <a:rPr lang="en-US" altLang="zh-TW" i="1" dirty="0" smtClean="0">
                <a:solidFill>
                  <a:srgbClr val="0000FF"/>
                </a:solidFill>
              </a:rPr>
              <a:t>left path problems</a:t>
            </a:r>
            <a:endParaRPr lang="zh-TW" altLang="en-US" i="1" dirty="0">
              <a:solidFill>
                <a:srgbClr val="0000FF"/>
              </a:solidFill>
            </a:endParaRPr>
          </a:p>
        </p:txBody>
      </p:sp>
      <p:sp>
        <p:nvSpPr>
          <p:cNvPr id="334" name="橢圓 333"/>
          <p:cNvSpPr/>
          <p:nvPr/>
        </p:nvSpPr>
        <p:spPr>
          <a:xfrm>
            <a:off x="1215693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5" name="橢圓 334"/>
          <p:cNvSpPr/>
          <p:nvPr/>
        </p:nvSpPr>
        <p:spPr>
          <a:xfrm>
            <a:off x="1287131" y="6286520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6" name="橢圓 335"/>
          <p:cNvSpPr/>
          <p:nvPr/>
        </p:nvSpPr>
        <p:spPr>
          <a:xfrm>
            <a:off x="1430007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7" name="橢圓 336"/>
          <p:cNvSpPr/>
          <p:nvPr/>
        </p:nvSpPr>
        <p:spPr>
          <a:xfrm>
            <a:off x="1644321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8" name="橢圓 337"/>
          <p:cNvSpPr/>
          <p:nvPr/>
        </p:nvSpPr>
        <p:spPr>
          <a:xfrm>
            <a:off x="1858635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9" name="橢圓 338"/>
          <p:cNvSpPr/>
          <p:nvPr/>
        </p:nvSpPr>
        <p:spPr>
          <a:xfrm>
            <a:off x="2072949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0" name="橢圓 339"/>
          <p:cNvSpPr/>
          <p:nvPr/>
        </p:nvSpPr>
        <p:spPr>
          <a:xfrm>
            <a:off x="2287263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1" name="橢圓 340"/>
          <p:cNvSpPr/>
          <p:nvPr/>
        </p:nvSpPr>
        <p:spPr>
          <a:xfrm>
            <a:off x="2501577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2" name="橢圓 341"/>
          <p:cNvSpPr/>
          <p:nvPr/>
        </p:nvSpPr>
        <p:spPr>
          <a:xfrm>
            <a:off x="2715891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3" name="橢圓 342"/>
          <p:cNvSpPr/>
          <p:nvPr/>
        </p:nvSpPr>
        <p:spPr>
          <a:xfrm>
            <a:off x="2930205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4" name="橢圓 343"/>
          <p:cNvSpPr/>
          <p:nvPr/>
        </p:nvSpPr>
        <p:spPr>
          <a:xfrm>
            <a:off x="3144519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5" name="橢圓 344"/>
          <p:cNvSpPr/>
          <p:nvPr/>
        </p:nvSpPr>
        <p:spPr>
          <a:xfrm>
            <a:off x="3358833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6" name="橢圓 345"/>
          <p:cNvSpPr/>
          <p:nvPr/>
        </p:nvSpPr>
        <p:spPr>
          <a:xfrm>
            <a:off x="3573147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7" name="橢圓 346"/>
          <p:cNvSpPr/>
          <p:nvPr/>
        </p:nvSpPr>
        <p:spPr>
          <a:xfrm>
            <a:off x="3787461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8" name="橢圓 347"/>
          <p:cNvSpPr/>
          <p:nvPr/>
        </p:nvSpPr>
        <p:spPr>
          <a:xfrm>
            <a:off x="4001775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9" name="橢圓 348"/>
          <p:cNvSpPr/>
          <p:nvPr/>
        </p:nvSpPr>
        <p:spPr>
          <a:xfrm>
            <a:off x="4216089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0" name="橢圓 349"/>
          <p:cNvSpPr/>
          <p:nvPr/>
        </p:nvSpPr>
        <p:spPr>
          <a:xfrm>
            <a:off x="4430403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1" name="橢圓 350"/>
          <p:cNvSpPr/>
          <p:nvPr/>
        </p:nvSpPr>
        <p:spPr>
          <a:xfrm>
            <a:off x="4644717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2" name="橢圓 351"/>
          <p:cNvSpPr/>
          <p:nvPr/>
        </p:nvSpPr>
        <p:spPr>
          <a:xfrm>
            <a:off x="4859031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3" name="橢圓 352"/>
          <p:cNvSpPr/>
          <p:nvPr/>
        </p:nvSpPr>
        <p:spPr>
          <a:xfrm>
            <a:off x="5073345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4" name="橢圓 353"/>
          <p:cNvSpPr/>
          <p:nvPr/>
        </p:nvSpPr>
        <p:spPr>
          <a:xfrm>
            <a:off x="5287659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5" name="橢圓 354"/>
          <p:cNvSpPr/>
          <p:nvPr/>
        </p:nvSpPr>
        <p:spPr>
          <a:xfrm>
            <a:off x="5501973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6" name="橢圓 355"/>
          <p:cNvSpPr/>
          <p:nvPr/>
        </p:nvSpPr>
        <p:spPr>
          <a:xfrm>
            <a:off x="5716287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7" name="橢圓 356"/>
          <p:cNvSpPr/>
          <p:nvPr/>
        </p:nvSpPr>
        <p:spPr>
          <a:xfrm>
            <a:off x="5930601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8" name="橢圓 357"/>
          <p:cNvSpPr/>
          <p:nvPr/>
        </p:nvSpPr>
        <p:spPr>
          <a:xfrm>
            <a:off x="6144915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9" name="橢圓 358"/>
          <p:cNvSpPr/>
          <p:nvPr/>
        </p:nvSpPr>
        <p:spPr>
          <a:xfrm>
            <a:off x="6359229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0" name="橢圓 359"/>
          <p:cNvSpPr/>
          <p:nvPr/>
        </p:nvSpPr>
        <p:spPr>
          <a:xfrm>
            <a:off x="6573543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1" name="橢圓 360"/>
          <p:cNvSpPr/>
          <p:nvPr/>
        </p:nvSpPr>
        <p:spPr>
          <a:xfrm>
            <a:off x="6787857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2" name="橢圓 361"/>
          <p:cNvSpPr/>
          <p:nvPr/>
        </p:nvSpPr>
        <p:spPr>
          <a:xfrm>
            <a:off x="7002171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3" name="橢圓 362"/>
          <p:cNvSpPr/>
          <p:nvPr/>
        </p:nvSpPr>
        <p:spPr>
          <a:xfrm>
            <a:off x="7216485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4" name="橢圓 363"/>
          <p:cNvSpPr/>
          <p:nvPr/>
        </p:nvSpPr>
        <p:spPr>
          <a:xfrm>
            <a:off x="7430799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5" name="橢圓 364"/>
          <p:cNvSpPr/>
          <p:nvPr/>
        </p:nvSpPr>
        <p:spPr>
          <a:xfrm>
            <a:off x="7645113" y="6643710"/>
            <a:ext cx="142876" cy="142876"/>
          </a:xfrm>
          <a:prstGeom prst="ellipse">
            <a:avLst/>
          </a:prstGeom>
          <a:solidFill>
            <a:srgbClr val="66FF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6" name="橢圓 365"/>
          <p:cNvSpPr/>
          <p:nvPr/>
        </p:nvSpPr>
        <p:spPr>
          <a:xfrm>
            <a:off x="7859427" y="6643710"/>
            <a:ext cx="142876" cy="142876"/>
          </a:xfrm>
          <a:prstGeom prst="ellipse">
            <a:avLst/>
          </a:prstGeom>
          <a:solidFill>
            <a:srgbClr val="99FF99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7" name="橢圓 366"/>
          <p:cNvSpPr/>
          <p:nvPr/>
        </p:nvSpPr>
        <p:spPr>
          <a:xfrm>
            <a:off x="1715759" y="6286520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8" name="橢圓 367"/>
          <p:cNvSpPr/>
          <p:nvPr/>
        </p:nvSpPr>
        <p:spPr>
          <a:xfrm>
            <a:off x="2144387" y="6286520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9" name="橢圓 368"/>
          <p:cNvSpPr/>
          <p:nvPr/>
        </p:nvSpPr>
        <p:spPr>
          <a:xfrm>
            <a:off x="2573015" y="6286520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0" name="橢圓 369"/>
          <p:cNvSpPr/>
          <p:nvPr/>
        </p:nvSpPr>
        <p:spPr>
          <a:xfrm>
            <a:off x="3001643" y="6286520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1" name="橢圓 370"/>
          <p:cNvSpPr/>
          <p:nvPr/>
        </p:nvSpPr>
        <p:spPr>
          <a:xfrm>
            <a:off x="3430271" y="6286520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2" name="橢圓 371"/>
          <p:cNvSpPr/>
          <p:nvPr/>
        </p:nvSpPr>
        <p:spPr>
          <a:xfrm>
            <a:off x="3858899" y="6286520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3" name="橢圓 372"/>
          <p:cNvSpPr/>
          <p:nvPr/>
        </p:nvSpPr>
        <p:spPr>
          <a:xfrm>
            <a:off x="4287527" y="6286520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4" name="橢圓 373"/>
          <p:cNvSpPr/>
          <p:nvPr/>
        </p:nvSpPr>
        <p:spPr>
          <a:xfrm>
            <a:off x="4716155" y="6286520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5" name="橢圓 374"/>
          <p:cNvSpPr/>
          <p:nvPr/>
        </p:nvSpPr>
        <p:spPr>
          <a:xfrm>
            <a:off x="5144783" y="6286520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6" name="橢圓 375"/>
          <p:cNvSpPr/>
          <p:nvPr/>
        </p:nvSpPr>
        <p:spPr>
          <a:xfrm>
            <a:off x="5573411" y="6286520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7" name="橢圓 376"/>
          <p:cNvSpPr/>
          <p:nvPr/>
        </p:nvSpPr>
        <p:spPr>
          <a:xfrm>
            <a:off x="6002039" y="6286520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8" name="橢圓 377"/>
          <p:cNvSpPr/>
          <p:nvPr/>
        </p:nvSpPr>
        <p:spPr>
          <a:xfrm>
            <a:off x="6430667" y="6286520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9" name="橢圓 378"/>
          <p:cNvSpPr/>
          <p:nvPr/>
        </p:nvSpPr>
        <p:spPr>
          <a:xfrm>
            <a:off x="6859295" y="6286520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0" name="橢圓 379"/>
          <p:cNvSpPr/>
          <p:nvPr/>
        </p:nvSpPr>
        <p:spPr>
          <a:xfrm>
            <a:off x="7287923" y="6286520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1" name="橢圓 380"/>
          <p:cNvSpPr/>
          <p:nvPr/>
        </p:nvSpPr>
        <p:spPr>
          <a:xfrm>
            <a:off x="7716551" y="6286520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2" name="直線接點 381"/>
          <p:cNvCxnSpPr>
            <a:stCxn id="335" idx="3"/>
            <a:endCxn id="334" idx="0"/>
          </p:cNvCxnSpPr>
          <p:nvPr/>
        </p:nvCxnSpPr>
        <p:spPr>
          <a:xfrm rot="5400000">
            <a:off x="1215693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直線接點 382"/>
          <p:cNvCxnSpPr>
            <a:stCxn id="367" idx="3"/>
            <a:endCxn id="337" idx="0"/>
          </p:cNvCxnSpPr>
          <p:nvPr/>
        </p:nvCxnSpPr>
        <p:spPr>
          <a:xfrm rot="5400000">
            <a:off x="1644321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直線接點 383"/>
          <p:cNvCxnSpPr>
            <a:stCxn id="368" idx="3"/>
            <a:endCxn id="339" idx="0"/>
          </p:cNvCxnSpPr>
          <p:nvPr/>
        </p:nvCxnSpPr>
        <p:spPr>
          <a:xfrm rot="5400000">
            <a:off x="2072949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直線接點 384"/>
          <p:cNvCxnSpPr>
            <a:stCxn id="369" idx="3"/>
            <a:endCxn id="341" idx="0"/>
          </p:cNvCxnSpPr>
          <p:nvPr/>
        </p:nvCxnSpPr>
        <p:spPr>
          <a:xfrm rot="5400000">
            <a:off x="2501577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直線接點 385"/>
          <p:cNvCxnSpPr>
            <a:stCxn id="370" idx="3"/>
            <a:endCxn id="343" idx="0"/>
          </p:cNvCxnSpPr>
          <p:nvPr/>
        </p:nvCxnSpPr>
        <p:spPr>
          <a:xfrm rot="5400000">
            <a:off x="2930205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直線接點 386"/>
          <p:cNvCxnSpPr>
            <a:stCxn id="371" idx="3"/>
            <a:endCxn id="345" idx="0"/>
          </p:cNvCxnSpPr>
          <p:nvPr/>
        </p:nvCxnSpPr>
        <p:spPr>
          <a:xfrm rot="5400000">
            <a:off x="3358833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直線接點 387"/>
          <p:cNvCxnSpPr>
            <a:stCxn id="372" idx="3"/>
            <a:endCxn id="347" idx="0"/>
          </p:cNvCxnSpPr>
          <p:nvPr/>
        </p:nvCxnSpPr>
        <p:spPr>
          <a:xfrm rot="5400000">
            <a:off x="3787461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直線接點 388"/>
          <p:cNvCxnSpPr>
            <a:stCxn id="373" idx="3"/>
            <a:endCxn id="349" idx="0"/>
          </p:cNvCxnSpPr>
          <p:nvPr/>
        </p:nvCxnSpPr>
        <p:spPr>
          <a:xfrm rot="5400000">
            <a:off x="4216089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直線接點 389"/>
          <p:cNvCxnSpPr>
            <a:stCxn id="374" idx="3"/>
            <a:endCxn id="351" idx="0"/>
          </p:cNvCxnSpPr>
          <p:nvPr/>
        </p:nvCxnSpPr>
        <p:spPr>
          <a:xfrm rot="5400000">
            <a:off x="4644717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直線接點 390"/>
          <p:cNvCxnSpPr>
            <a:stCxn id="375" idx="3"/>
            <a:endCxn id="353" idx="0"/>
          </p:cNvCxnSpPr>
          <p:nvPr/>
        </p:nvCxnSpPr>
        <p:spPr>
          <a:xfrm rot="5400000">
            <a:off x="5073345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群組 170"/>
          <p:cNvGrpSpPr/>
          <p:nvPr/>
        </p:nvGrpSpPr>
        <p:grpSpPr>
          <a:xfrm>
            <a:off x="5573411" y="5897945"/>
            <a:ext cx="245700" cy="745765"/>
            <a:chOff x="5573411" y="5897945"/>
            <a:chExt cx="245700" cy="745765"/>
          </a:xfrm>
        </p:grpSpPr>
        <p:cxnSp>
          <p:nvCxnSpPr>
            <p:cNvPr id="537" name="直線接點 536"/>
            <p:cNvCxnSpPr>
              <a:stCxn id="419" idx="3"/>
              <a:endCxn id="376" idx="0"/>
            </p:cNvCxnSpPr>
            <p:nvPr/>
          </p:nvCxnSpPr>
          <p:spPr>
            <a:xfrm rot="5400000">
              <a:off x="5555552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接點 391"/>
            <p:cNvCxnSpPr>
              <a:stCxn id="376" idx="3"/>
              <a:endCxn id="355" idx="0"/>
            </p:cNvCxnSpPr>
            <p:nvPr/>
          </p:nvCxnSpPr>
          <p:spPr>
            <a:xfrm rot="5400000">
              <a:off x="550197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3" name="直線接點 392"/>
          <p:cNvCxnSpPr>
            <a:stCxn id="377" idx="3"/>
            <a:endCxn id="357" idx="0"/>
          </p:cNvCxnSpPr>
          <p:nvPr/>
        </p:nvCxnSpPr>
        <p:spPr>
          <a:xfrm rot="5400000">
            <a:off x="5930601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直線接點 393"/>
          <p:cNvCxnSpPr>
            <a:stCxn id="378" idx="3"/>
            <a:endCxn id="359" idx="0"/>
          </p:cNvCxnSpPr>
          <p:nvPr/>
        </p:nvCxnSpPr>
        <p:spPr>
          <a:xfrm rot="5400000">
            <a:off x="6359229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直線接點 394"/>
          <p:cNvCxnSpPr>
            <a:stCxn id="379" idx="3"/>
            <a:endCxn id="361" idx="0"/>
          </p:cNvCxnSpPr>
          <p:nvPr/>
        </p:nvCxnSpPr>
        <p:spPr>
          <a:xfrm rot="5400000">
            <a:off x="6787857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直線接點 395"/>
          <p:cNvCxnSpPr>
            <a:stCxn id="380" idx="3"/>
            <a:endCxn id="363" idx="0"/>
          </p:cNvCxnSpPr>
          <p:nvPr/>
        </p:nvCxnSpPr>
        <p:spPr>
          <a:xfrm rot="5400000">
            <a:off x="7216485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直線接點 396"/>
          <p:cNvCxnSpPr>
            <a:stCxn id="381" idx="3"/>
            <a:endCxn id="365" idx="0"/>
          </p:cNvCxnSpPr>
          <p:nvPr/>
        </p:nvCxnSpPr>
        <p:spPr>
          <a:xfrm rot="5400000">
            <a:off x="7645113" y="6540886"/>
            <a:ext cx="174262" cy="3138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直線接點 397"/>
          <p:cNvCxnSpPr>
            <a:stCxn id="335" idx="5"/>
            <a:endCxn id="336" idx="0"/>
          </p:cNvCxnSpPr>
          <p:nvPr/>
        </p:nvCxnSpPr>
        <p:spPr>
          <a:xfrm rot="16200000" flipH="1">
            <a:off x="1398621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直線接點 398"/>
          <p:cNvCxnSpPr>
            <a:stCxn id="367" idx="5"/>
            <a:endCxn id="338" idx="0"/>
          </p:cNvCxnSpPr>
          <p:nvPr/>
        </p:nvCxnSpPr>
        <p:spPr>
          <a:xfrm rot="16200000" flipH="1">
            <a:off x="1827249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直線接點 399"/>
          <p:cNvCxnSpPr>
            <a:stCxn id="368" idx="5"/>
            <a:endCxn id="340" idx="0"/>
          </p:cNvCxnSpPr>
          <p:nvPr/>
        </p:nvCxnSpPr>
        <p:spPr>
          <a:xfrm rot="16200000" flipH="1">
            <a:off x="2255877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直線接點 400"/>
          <p:cNvCxnSpPr>
            <a:stCxn id="369" idx="5"/>
            <a:endCxn id="342" idx="0"/>
          </p:cNvCxnSpPr>
          <p:nvPr/>
        </p:nvCxnSpPr>
        <p:spPr>
          <a:xfrm rot="16200000" flipH="1">
            <a:off x="2684505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直線接點 401"/>
          <p:cNvCxnSpPr>
            <a:stCxn id="370" idx="5"/>
            <a:endCxn id="344" idx="0"/>
          </p:cNvCxnSpPr>
          <p:nvPr/>
        </p:nvCxnSpPr>
        <p:spPr>
          <a:xfrm rot="16200000" flipH="1">
            <a:off x="3113133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直線接點 402"/>
          <p:cNvCxnSpPr>
            <a:stCxn id="371" idx="5"/>
            <a:endCxn id="346" idx="0"/>
          </p:cNvCxnSpPr>
          <p:nvPr/>
        </p:nvCxnSpPr>
        <p:spPr>
          <a:xfrm rot="16200000" flipH="1">
            <a:off x="3541761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直線接點 403"/>
          <p:cNvCxnSpPr>
            <a:stCxn id="372" idx="5"/>
            <a:endCxn id="348" idx="0"/>
          </p:cNvCxnSpPr>
          <p:nvPr/>
        </p:nvCxnSpPr>
        <p:spPr>
          <a:xfrm rot="16200000" flipH="1">
            <a:off x="3970389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直線接點 404"/>
          <p:cNvCxnSpPr>
            <a:stCxn id="373" idx="5"/>
            <a:endCxn id="350" idx="0"/>
          </p:cNvCxnSpPr>
          <p:nvPr/>
        </p:nvCxnSpPr>
        <p:spPr>
          <a:xfrm rot="16200000" flipH="1">
            <a:off x="4399017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直線接點 405"/>
          <p:cNvCxnSpPr>
            <a:stCxn id="374" idx="5"/>
            <a:endCxn id="352" idx="0"/>
          </p:cNvCxnSpPr>
          <p:nvPr/>
        </p:nvCxnSpPr>
        <p:spPr>
          <a:xfrm rot="16200000" flipH="1">
            <a:off x="4827645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直線接點 406"/>
          <p:cNvCxnSpPr>
            <a:stCxn id="375" idx="5"/>
            <a:endCxn id="354" idx="0"/>
          </p:cNvCxnSpPr>
          <p:nvPr/>
        </p:nvCxnSpPr>
        <p:spPr>
          <a:xfrm rot="16200000" flipH="1">
            <a:off x="5256273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直線接點 407"/>
          <p:cNvCxnSpPr>
            <a:stCxn id="376" idx="5"/>
            <a:endCxn id="356" idx="0"/>
          </p:cNvCxnSpPr>
          <p:nvPr/>
        </p:nvCxnSpPr>
        <p:spPr>
          <a:xfrm rot="16200000" flipH="1">
            <a:off x="5684901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直線接點 408"/>
          <p:cNvCxnSpPr>
            <a:stCxn id="377" idx="5"/>
            <a:endCxn id="358" idx="0"/>
          </p:cNvCxnSpPr>
          <p:nvPr/>
        </p:nvCxnSpPr>
        <p:spPr>
          <a:xfrm rot="16200000" flipH="1">
            <a:off x="6113529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直線接點 409"/>
          <p:cNvCxnSpPr>
            <a:stCxn id="378" idx="5"/>
            <a:endCxn id="360" idx="0"/>
          </p:cNvCxnSpPr>
          <p:nvPr/>
        </p:nvCxnSpPr>
        <p:spPr>
          <a:xfrm rot="16200000" flipH="1">
            <a:off x="6542157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直線接點 410"/>
          <p:cNvCxnSpPr>
            <a:stCxn id="379" idx="5"/>
            <a:endCxn id="362" idx="0"/>
          </p:cNvCxnSpPr>
          <p:nvPr/>
        </p:nvCxnSpPr>
        <p:spPr>
          <a:xfrm rot="16200000" flipH="1">
            <a:off x="6970785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直線接點 411"/>
          <p:cNvCxnSpPr>
            <a:stCxn id="380" idx="5"/>
            <a:endCxn id="364" idx="0"/>
          </p:cNvCxnSpPr>
          <p:nvPr/>
        </p:nvCxnSpPr>
        <p:spPr>
          <a:xfrm rot="16200000" flipH="1">
            <a:off x="7399413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直線接點 412"/>
          <p:cNvCxnSpPr>
            <a:stCxn id="381" idx="5"/>
            <a:endCxn id="366" idx="0"/>
          </p:cNvCxnSpPr>
          <p:nvPr/>
        </p:nvCxnSpPr>
        <p:spPr>
          <a:xfrm rot="16200000" flipH="1">
            <a:off x="7828041" y="6540886"/>
            <a:ext cx="174262" cy="31386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" name="橢圓 413"/>
          <p:cNvSpPr/>
          <p:nvPr/>
        </p:nvSpPr>
        <p:spPr>
          <a:xfrm>
            <a:off x="1501445" y="5715016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5" name="橢圓 414"/>
          <p:cNvSpPr/>
          <p:nvPr/>
        </p:nvSpPr>
        <p:spPr>
          <a:xfrm>
            <a:off x="2358701" y="5715016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6" name="橢圓 415"/>
          <p:cNvSpPr/>
          <p:nvPr/>
        </p:nvSpPr>
        <p:spPr>
          <a:xfrm>
            <a:off x="3215957" y="5715016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7" name="橢圓 416"/>
          <p:cNvSpPr/>
          <p:nvPr/>
        </p:nvSpPr>
        <p:spPr>
          <a:xfrm>
            <a:off x="4073213" y="5715016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8" name="橢圓 417"/>
          <p:cNvSpPr/>
          <p:nvPr/>
        </p:nvSpPr>
        <p:spPr>
          <a:xfrm>
            <a:off x="4930469" y="5715016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9" name="橢圓 418"/>
          <p:cNvSpPr/>
          <p:nvPr/>
        </p:nvSpPr>
        <p:spPr>
          <a:xfrm>
            <a:off x="5787725" y="5715016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0" name="橢圓 419"/>
          <p:cNvSpPr/>
          <p:nvPr/>
        </p:nvSpPr>
        <p:spPr>
          <a:xfrm>
            <a:off x="6644981" y="5715016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1" name="橢圓 420"/>
          <p:cNvSpPr/>
          <p:nvPr/>
        </p:nvSpPr>
        <p:spPr>
          <a:xfrm>
            <a:off x="7502237" y="5715016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22" name="直線接點 421"/>
          <p:cNvCxnSpPr>
            <a:stCxn id="414" idx="3"/>
            <a:endCxn id="335" idx="0"/>
          </p:cNvCxnSpPr>
          <p:nvPr/>
        </p:nvCxnSpPr>
        <p:spPr>
          <a:xfrm rot="5400000">
            <a:off x="1269272" y="6022961"/>
            <a:ext cx="388576" cy="13854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直線接點 422"/>
          <p:cNvCxnSpPr>
            <a:stCxn id="415" idx="3"/>
            <a:endCxn id="368" idx="0"/>
          </p:cNvCxnSpPr>
          <p:nvPr/>
        </p:nvCxnSpPr>
        <p:spPr>
          <a:xfrm rot="5400000">
            <a:off x="2126528" y="6022961"/>
            <a:ext cx="388576" cy="13854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直線接點 423"/>
          <p:cNvCxnSpPr>
            <a:stCxn id="416" idx="3"/>
            <a:endCxn id="370" idx="0"/>
          </p:cNvCxnSpPr>
          <p:nvPr/>
        </p:nvCxnSpPr>
        <p:spPr>
          <a:xfrm rot="5400000">
            <a:off x="2983784" y="6022961"/>
            <a:ext cx="388576" cy="13854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直線接點 424"/>
          <p:cNvCxnSpPr>
            <a:stCxn id="417" idx="3"/>
            <a:endCxn id="372" idx="0"/>
          </p:cNvCxnSpPr>
          <p:nvPr/>
        </p:nvCxnSpPr>
        <p:spPr>
          <a:xfrm rot="5400000">
            <a:off x="3841040" y="6022961"/>
            <a:ext cx="388576" cy="13854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直線接點 425"/>
          <p:cNvCxnSpPr>
            <a:stCxn id="418" idx="3"/>
            <a:endCxn id="374" idx="0"/>
          </p:cNvCxnSpPr>
          <p:nvPr/>
        </p:nvCxnSpPr>
        <p:spPr>
          <a:xfrm rot="5400000">
            <a:off x="4698296" y="6022961"/>
            <a:ext cx="388576" cy="13854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直線接點 426"/>
          <p:cNvCxnSpPr>
            <a:stCxn id="419" idx="3"/>
            <a:endCxn id="376" idx="0"/>
          </p:cNvCxnSpPr>
          <p:nvPr/>
        </p:nvCxnSpPr>
        <p:spPr>
          <a:xfrm rot="5400000">
            <a:off x="5555552" y="6022961"/>
            <a:ext cx="388576" cy="13854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直線接點 427"/>
          <p:cNvCxnSpPr>
            <a:stCxn id="420" idx="3"/>
            <a:endCxn id="378" idx="0"/>
          </p:cNvCxnSpPr>
          <p:nvPr/>
        </p:nvCxnSpPr>
        <p:spPr>
          <a:xfrm rot="5400000">
            <a:off x="6412808" y="6022961"/>
            <a:ext cx="388576" cy="13854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直線接點 428"/>
          <p:cNvCxnSpPr>
            <a:stCxn id="421" idx="3"/>
            <a:endCxn id="380" idx="0"/>
          </p:cNvCxnSpPr>
          <p:nvPr/>
        </p:nvCxnSpPr>
        <p:spPr>
          <a:xfrm rot="5400000">
            <a:off x="7270064" y="6022961"/>
            <a:ext cx="388576" cy="13854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直線接點 429"/>
          <p:cNvCxnSpPr>
            <a:stCxn id="414" idx="5"/>
            <a:endCxn id="367" idx="0"/>
          </p:cNvCxnSpPr>
          <p:nvPr/>
        </p:nvCxnSpPr>
        <p:spPr>
          <a:xfrm rot="16200000" flipH="1">
            <a:off x="1559356" y="6022960"/>
            <a:ext cx="388576" cy="13854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直線接點 430"/>
          <p:cNvCxnSpPr>
            <a:stCxn id="415" idx="5"/>
            <a:endCxn id="369" idx="0"/>
          </p:cNvCxnSpPr>
          <p:nvPr/>
        </p:nvCxnSpPr>
        <p:spPr>
          <a:xfrm rot="16200000" flipH="1">
            <a:off x="2416612" y="6022960"/>
            <a:ext cx="388576" cy="13854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直線接點 431"/>
          <p:cNvCxnSpPr>
            <a:stCxn id="416" idx="5"/>
            <a:endCxn id="371" idx="0"/>
          </p:cNvCxnSpPr>
          <p:nvPr/>
        </p:nvCxnSpPr>
        <p:spPr>
          <a:xfrm rot="16200000" flipH="1">
            <a:off x="3273868" y="6022960"/>
            <a:ext cx="388576" cy="13854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直線接點 432"/>
          <p:cNvCxnSpPr>
            <a:stCxn id="417" idx="5"/>
            <a:endCxn id="373" idx="0"/>
          </p:cNvCxnSpPr>
          <p:nvPr/>
        </p:nvCxnSpPr>
        <p:spPr>
          <a:xfrm rot="16200000" flipH="1">
            <a:off x="4131124" y="6022960"/>
            <a:ext cx="388576" cy="13854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直線接點 433"/>
          <p:cNvCxnSpPr>
            <a:stCxn id="418" idx="5"/>
            <a:endCxn id="375" idx="0"/>
          </p:cNvCxnSpPr>
          <p:nvPr/>
        </p:nvCxnSpPr>
        <p:spPr>
          <a:xfrm rot="16200000" flipH="1">
            <a:off x="4988380" y="6022960"/>
            <a:ext cx="388576" cy="13854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直線接點 434"/>
          <p:cNvCxnSpPr>
            <a:stCxn id="419" idx="5"/>
            <a:endCxn id="377" idx="0"/>
          </p:cNvCxnSpPr>
          <p:nvPr/>
        </p:nvCxnSpPr>
        <p:spPr>
          <a:xfrm rot="16200000" flipH="1">
            <a:off x="5845636" y="6022960"/>
            <a:ext cx="388576" cy="13854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直線接點 435"/>
          <p:cNvCxnSpPr>
            <a:stCxn id="420" idx="5"/>
            <a:endCxn id="379" idx="0"/>
          </p:cNvCxnSpPr>
          <p:nvPr/>
        </p:nvCxnSpPr>
        <p:spPr>
          <a:xfrm rot="16200000" flipH="1">
            <a:off x="6702892" y="6022960"/>
            <a:ext cx="388576" cy="13854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直線接點 436"/>
          <p:cNvCxnSpPr>
            <a:stCxn id="421" idx="5"/>
            <a:endCxn id="381" idx="0"/>
          </p:cNvCxnSpPr>
          <p:nvPr/>
        </p:nvCxnSpPr>
        <p:spPr>
          <a:xfrm rot="16200000" flipH="1">
            <a:off x="7560148" y="6022960"/>
            <a:ext cx="388576" cy="13854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橢圓 437"/>
          <p:cNvSpPr/>
          <p:nvPr/>
        </p:nvSpPr>
        <p:spPr>
          <a:xfrm>
            <a:off x="1893075" y="5000636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9" name="橢圓 438"/>
          <p:cNvSpPr/>
          <p:nvPr/>
        </p:nvSpPr>
        <p:spPr>
          <a:xfrm>
            <a:off x="3566107" y="5000636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0" name="橢圓 439"/>
          <p:cNvSpPr/>
          <p:nvPr/>
        </p:nvSpPr>
        <p:spPr>
          <a:xfrm>
            <a:off x="5287659" y="5000636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1" name="橢圓 440"/>
          <p:cNvSpPr/>
          <p:nvPr/>
        </p:nvSpPr>
        <p:spPr>
          <a:xfrm>
            <a:off x="7073609" y="5000636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2" name="直線接點 441"/>
          <p:cNvCxnSpPr>
            <a:stCxn id="438" idx="3"/>
            <a:endCxn id="414" idx="0"/>
          </p:cNvCxnSpPr>
          <p:nvPr/>
        </p:nvCxnSpPr>
        <p:spPr>
          <a:xfrm rot="5400000">
            <a:off x="1500806" y="5291361"/>
            <a:ext cx="531452" cy="31585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直線接點 442"/>
          <p:cNvCxnSpPr>
            <a:stCxn id="439" idx="3"/>
            <a:endCxn id="416" idx="0"/>
          </p:cNvCxnSpPr>
          <p:nvPr/>
        </p:nvCxnSpPr>
        <p:spPr>
          <a:xfrm rot="5400000">
            <a:off x="3194578" y="5312101"/>
            <a:ext cx="531452" cy="27437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直線接點 443"/>
          <p:cNvCxnSpPr>
            <a:stCxn id="440" idx="3"/>
            <a:endCxn id="418" idx="0"/>
          </p:cNvCxnSpPr>
          <p:nvPr/>
        </p:nvCxnSpPr>
        <p:spPr>
          <a:xfrm rot="5400000">
            <a:off x="4912610" y="5308581"/>
            <a:ext cx="531452" cy="28141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直線接點 444"/>
          <p:cNvCxnSpPr>
            <a:stCxn id="441" idx="3"/>
            <a:endCxn id="420" idx="0"/>
          </p:cNvCxnSpPr>
          <p:nvPr/>
        </p:nvCxnSpPr>
        <p:spPr>
          <a:xfrm rot="5400000">
            <a:off x="6662841" y="5272862"/>
            <a:ext cx="531452" cy="35285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直線接點 445"/>
          <p:cNvCxnSpPr>
            <a:stCxn id="438" idx="5"/>
            <a:endCxn id="415" idx="0"/>
          </p:cNvCxnSpPr>
          <p:nvPr/>
        </p:nvCxnSpPr>
        <p:spPr>
          <a:xfrm rot="16200000" flipH="1">
            <a:off x="2005204" y="5254362"/>
            <a:ext cx="531452" cy="389855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直線接點 446"/>
          <p:cNvCxnSpPr>
            <a:stCxn id="439" idx="5"/>
            <a:endCxn id="417" idx="0"/>
          </p:cNvCxnSpPr>
          <p:nvPr/>
        </p:nvCxnSpPr>
        <p:spPr>
          <a:xfrm rot="16200000" flipH="1">
            <a:off x="3698976" y="5233622"/>
            <a:ext cx="531452" cy="431335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直線接點 447"/>
          <p:cNvCxnSpPr>
            <a:stCxn id="440" idx="5"/>
            <a:endCxn id="419" idx="0"/>
          </p:cNvCxnSpPr>
          <p:nvPr/>
        </p:nvCxnSpPr>
        <p:spPr>
          <a:xfrm rot="16200000" flipH="1">
            <a:off x="5417008" y="5237142"/>
            <a:ext cx="531452" cy="424295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直線接點 448"/>
          <p:cNvCxnSpPr>
            <a:stCxn id="441" idx="5"/>
            <a:endCxn id="421" idx="0"/>
          </p:cNvCxnSpPr>
          <p:nvPr/>
        </p:nvCxnSpPr>
        <p:spPr>
          <a:xfrm rot="16200000" flipH="1">
            <a:off x="7167239" y="5272861"/>
            <a:ext cx="531452" cy="352857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橢圓 449"/>
          <p:cNvSpPr/>
          <p:nvPr/>
        </p:nvSpPr>
        <p:spPr>
          <a:xfrm>
            <a:off x="2715891" y="4274114"/>
            <a:ext cx="214314" cy="214314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1" name="橢圓 450"/>
          <p:cNvSpPr/>
          <p:nvPr/>
        </p:nvSpPr>
        <p:spPr>
          <a:xfrm>
            <a:off x="6144915" y="4274114"/>
            <a:ext cx="214314" cy="214314"/>
          </a:xfrm>
          <a:prstGeom prst="ellipse">
            <a:avLst/>
          </a:prstGeom>
          <a:solidFill>
            <a:srgbClr val="99FF99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52" name="直線接點 451"/>
          <p:cNvCxnSpPr>
            <a:stCxn id="450" idx="3"/>
            <a:endCxn id="438" idx="0"/>
          </p:cNvCxnSpPr>
          <p:nvPr/>
        </p:nvCxnSpPr>
        <p:spPr>
          <a:xfrm rot="5400000">
            <a:off x="2101958" y="4355317"/>
            <a:ext cx="543594" cy="74704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直線接點 452"/>
          <p:cNvCxnSpPr>
            <a:stCxn id="451" idx="3"/>
            <a:endCxn id="440" idx="0"/>
          </p:cNvCxnSpPr>
          <p:nvPr/>
        </p:nvCxnSpPr>
        <p:spPr>
          <a:xfrm rot="5400000">
            <a:off x="5513762" y="4338097"/>
            <a:ext cx="543594" cy="78148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直線接點 453"/>
          <p:cNvCxnSpPr>
            <a:stCxn id="450" idx="5"/>
            <a:endCxn id="439" idx="0"/>
          </p:cNvCxnSpPr>
          <p:nvPr/>
        </p:nvCxnSpPr>
        <p:spPr>
          <a:xfrm rot="16200000" flipH="1">
            <a:off x="3014244" y="4341616"/>
            <a:ext cx="543594" cy="774445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直線接點 454"/>
          <p:cNvCxnSpPr>
            <a:stCxn id="451" idx="5"/>
            <a:endCxn id="441" idx="0"/>
          </p:cNvCxnSpPr>
          <p:nvPr/>
        </p:nvCxnSpPr>
        <p:spPr>
          <a:xfrm rot="16200000" flipH="1">
            <a:off x="6482507" y="4302377"/>
            <a:ext cx="543594" cy="852923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直線接點 455"/>
          <p:cNvCxnSpPr>
            <a:stCxn id="458" idx="3"/>
            <a:endCxn id="450" idx="0"/>
          </p:cNvCxnSpPr>
          <p:nvPr/>
        </p:nvCxnSpPr>
        <p:spPr>
          <a:xfrm rot="5400000">
            <a:off x="3305255" y="3178556"/>
            <a:ext cx="613351" cy="15777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直線接點 456"/>
          <p:cNvCxnSpPr>
            <a:stCxn id="458" idx="5"/>
            <a:endCxn id="451" idx="0"/>
          </p:cNvCxnSpPr>
          <p:nvPr/>
        </p:nvCxnSpPr>
        <p:spPr>
          <a:xfrm rot="16200000" flipH="1">
            <a:off x="5120796" y="3142837"/>
            <a:ext cx="613351" cy="1649202"/>
          </a:xfrm>
          <a:prstGeom prst="line">
            <a:avLst/>
          </a:prstGeom>
          <a:ln w="28575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8" name="橢圓 457"/>
          <p:cNvSpPr/>
          <p:nvPr/>
        </p:nvSpPr>
        <p:spPr>
          <a:xfrm>
            <a:off x="4358965" y="3416858"/>
            <a:ext cx="285752" cy="28575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9" name="文字方塊 458"/>
          <p:cNvSpPr txBox="1"/>
          <p:nvPr/>
        </p:nvSpPr>
        <p:spPr>
          <a:xfrm>
            <a:off x="4631716" y="3345420"/>
            <a:ext cx="179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 smtClean="0">
                <a:solidFill>
                  <a:srgbClr val="FF0000"/>
                </a:solidFill>
              </a:rPr>
              <a:t>Original Problem</a:t>
            </a:r>
            <a:endParaRPr lang="zh-TW" altLang="en-US" b="1" i="1" dirty="0">
              <a:solidFill>
                <a:srgbClr val="FF0000"/>
              </a:solidFill>
            </a:endParaRPr>
          </a:p>
        </p:txBody>
      </p:sp>
      <p:sp>
        <p:nvSpPr>
          <p:cNvPr id="460" name="文字方塊 459"/>
          <p:cNvSpPr txBox="1"/>
          <p:nvPr/>
        </p:nvSpPr>
        <p:spPr>
          <a:xfrm>
            <a:off x="958883" y="4202676"/>
            <a:ext cx="1827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 smtClean="0">
                <a:solidFill>
                  <a:srgbClr val="0000FF"/>
                </a:solidFill>
              </a:rPr>
              <a:t>Left Sub-problem</a:t>
            </a:r>
            <a:endParaRPr lang="zh-TW" altLang="en-US" b="1" i="1" dirty="0">
              <a:solidFill>
                <a:srgbClr val="0000FF"/>
              </a:solidFill>
            </a:endParaRPr>
          </a:p>
        </p:txBody>
      </p:sp>
      <p:sp>
        <p:nvSpPr>
          <p:cNvPr id="461" name="文字方塊 460"/>
          <p:cNvSpPr txBox="1"/>
          <p:nvPr/>
        </p:nvSpPr>
        <p:spPr>
          <a:xfrm>
            <a:off x="6316878" y="4190534"/>
            <a:ext cx="1969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 smtClean="0">
                <a:solidFill>
                  <a:srgbClr val="008000"/>
                </a:solidFill>
              </a:rPr>
              <a:t>Right Sub-problem</a:t>
            </a:r>
            <a:endParaRPr lang="zh-TW" altLang="en-US" b="1" i="1" dirty="0">
              <a:solidFill>
                <a:srgbClr val="008000"/>
              </a:solidFill>
            </a:endParaRPr>
          </a:p>
        </p:txBody>
      </p:sp>
      <p:sp>
        <p:nvSpPr>
          <p:cNvPr id="462" name="文字方塊 461"/>
          <p:cNvSpPr txBox="1"/>
          <p:nvPr/>
        </p:nvSpPr>
        <p:spPr>
          <a:xfrm>
            <a:off x="-32" y="4978611"/>
            <a:ext cx="1715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0000FF"/>
                </a:solidFill>
              </a:rPr>
              <a:t>Left </a:t>
            </a:r>
            <a:r>
              <a:rPr lang="en-US" altLang="zh-TW" sz="1400" b="1" i="1" dirty="0" err="1" smtClean="0">
                <a:solidFill>
                  <a:srgbClr val="0000FF"/>
                </a:solidFill>
              </a:rPr>
              <a:t>Subsub</a:t>
            </a:r>
            <a:r>
              <a:rPr lang="en-US" altLang="zh-TW" sz="1400" b="1" i="1" dirty="0" smtClean="0">
                <a:solidFill>
                  <a:srgbClr val="0000FF"/>
                </a:solidFill>
              </a:rPr>
              <a:t>-problem</a:t>
            </a:r>
            <a:endParaRPr lang="zh-TW" altLang="en-US" sz="1400" b="1" i="1" dirty="0">
              <a:solidFill>
                <a:srgbClr val="0000FF"/>
              </a:solidFill>
            </a:endParaRPr>
          </a:p>
        </p:txBody>
      </p:sp>
      <p:sp>
        <p:nvSpPr>
          <p:cNvPr id="463" name="文字方塊 462"/>
          <p:cNvSpPr txBox="1"/>
          <p:nvPr/>
        </p:nvSpPr>
        <p:spPr>
          <a:xfrm>
            <a:off x="7215206" y="4978611"/>
            <a:ext cx="182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i="1" dirty="0" smtClean="0">
                <a:solidFill>
                  <a:srgbClr val="008000"/>
                </a:solidFill>
              </a:rPr>
              <a:t>Right </a:t>
            </a:r>
            <a:r>
              <a:rPr lang="en-US" altLang="zh-TW" sz="1400" b="1" i="1" dirty="0" err="1" smtClean="0">
                <a:solidFill>
                  <a:srgbClr val="008000"/>
                </a:solidFill>
              </a:rPr>
              <a:t>Subsub</a:t>
            </a:r>
            <a:r>
              <a:rPr lang="en-US" altLang="zh-TW" sz="1400" b="1" i="1" dirty="0" smtClean="0">
                <a:solidFill>
                  <a:srgbClr val="008000"/>
                </a:solidFill>
              </a:rPr>
              <a:t>-problem</a:t>
            </a:r>
            <a:endParaRPr lang="zh-TW" altLang="en-US" sz="1400" b="1" i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3" dur="indefinite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6" dur="indefinite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9" dur="indefinite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2" dur="indefinite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5" dur="indefinite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8" dur="indefinite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1" dur="indefinite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4" dur="indefinite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7" dur="indefinite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0" dur="indefinite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3" dur="indefinite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6" dur="indefinite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9" dur="indefinite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2" dur="indefinite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" grpId="0"/>
      <p:bldP spid="460" grpId="0"/>
      <p:bldP spid="461" grpId="0"/>
      <p:bldP spid="462" grpId="0"/>
      <p:bldP spid="46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(2/8)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7972452" cy="2757494"/>
          </a:xfrm>
        </p:spPr>
        <p:txBody>
          <a:bodyPr/>
          <a:lstStyle/>
          <a:p>
            <a:r>
              <a:rPr lang="en-US" altLang="zh-TW" dirty="0" smtClean="0"/>
              <a:t>Calculating the </a:t>
            </a:r>
            <a:r>
              <a:rPr lang="en-US" altLang="zh-TW" i="1" dirty="0" smtClean="0">
                <a:solidFill>
                  <a:srgbClr val="00B050"/>
                </a:solidFill>
              </a:rPr>
              <a:t>expected</a:t>
            </a:r>
            <a:r>
              <a:rPr lang="en-US" altLang="zh-TW" dirty="0" smtClean="0"/>
              <a:t> total edge number for </a:t>
            </a:r>
            <a:r>
              <a:rPr lang="en-US" altLang="zh-TW" b="1" dirty="0" smtClean="0">
                <a:solidFill>
                  <a:srgbClr val="FF0000"/>
                </a:solidFill>
              </a:rPr>
              <a:t>one left path</a:t>
            </a:r>
            <a:r>
              <a:rPr lang="en-US" altLang="zh-TW" dirty="0" smtClean="0"/>
              <a:t> started at one problem with </a:t>
            </a:r>
            <a:r>
              <a:rPr lang="en-US" altLang="zh-TW" i="1" dirty="0" smtClean="0">
                <a:solidFill>
                  <a:srgbClr val="0000FF"/>
                </a:solidFill>
              </a:rPr>
              <a:t>m’</a:t>
            </a:r>
            <a:r>
              <a:rPr lang="en-US" altLang="zh-TW" dirty="0" smtClean="0"/>
              <a:t> edges</a:t>
            </a:r>
          </a:p>
          <a:p>
            <a:r>
              <a:rPr lang="en-US" altLang="zh-TW" dirty="0" smtClean="0"/>
              <a:t>Evaluating the total edge number for </a:t>
            </a:r>
            <a:r>
              <a:rPr lang="en-US" altLang="zh-TW" b="1" dirty="0" smtClean="0">
                <a:solidFill>
                  <a:srgbClr val="FF0000"/>
                </a:solidFill>
              </a:rPr>
              <a:t>all right sub-problems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grpSp>
        <p:nvGrpSpPr>
          <p:cNvPr id="4" name="群組 164"/>
          <p:cNvGrpSpPr/>
          <p:nvPr/>
        </p:nvGrpSpPr>
        <p:grpSpPr>
          <a:xfrm>
            <a:off x="2159499" y="4000504"/>
            <a:ext cx="4984269" cy="2728232"/>
            <a:chOff x="1215693" y="3071810"/>
            <a:chExt cx="6786610" cy="3714776"/>
          </a:xfrm>
        </p:grpSpPr>
        <p:cxnSp>
          <p:nvCxnSpPr>
            <p:cNvPr id="468" name="直線接點 467"/>
            <p:cNvCxnSpPr>
              <a:stCxn id="450" idx="3"/>
              <a:endCxn id="438" idx="0"/>
            </p:cNvCxnSpPr>
            <p:nvPr/>
          </p:nvCxnSpPr>
          <p:spPr>
            <a:xfrm rot="5400000">
              <a:off x="1935505" y="4188864"/>
              <a:ext cx="876500" cy="747045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直線接點 470"/>
            <p:cNvCxnSpPr>
              <a:stCxn id="438" idx="3"/>
              <a:endCxn id="414" idx="0"/>
            </p:cNvCxnSpPr>
            <p:nvPr/>
          </p:nvCxnSpPr>
          <p:spPr>
            <a:xfrm rot="5400000">
              <a:off x="1500806" y="5291361"/>
              <a:ext cx="531452" cy="31585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直線接點 473"/>
            <p:cNvCxnSpPr>
              <a:stCxn id="414" idx="3"/>
              <a:endCxn id="335" idx="0"/>
            </p:cNvCxnSpPr>
            <p:nvPr/>
          </p:nvCxnSpPr>
          <p:spPr>
            <a:xfrm rot="5400000">
              <a:off x="1269272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直線接點 476"/>
            <p:cNvCxnSpPr>
              <a:stCxn id="335" idx="3"/>
              <a:endCxn id="334" idx="0"/>
            </p:cNvCxnSpPr>
            <p:nvPr/>
          </p:nvCxnSpPr>
          <p:spPr>
            <a:xfrm rot="5400000">
              <a:off x="121569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直線接點 479"/>
            <p:cNvCxnSpPr>
              <a:stCxn id="415" idx="3"/>
              <a:endCxn id="368" idx="0"/>
            </p:cNvCxnSpPr>
            <p:nvPr/>
          </p:nvCxnSpPr>
          <p:spPr>
            <a:xfrm rot="5400000">
              <a:off x="2126528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直線接點 482"/>
            <p:cNvCxnSpPr>
              <a:stCxn id="367" idx="3"/>
              <a:endCxn id="337" idx="0"/>
            </p:cNvCxnSpPr>
            <p:nvPr/>
          </p:nvCxnSpPr>
          <p:spPr>
            <a:xfrm rot="5400000">
              <a:off x="164432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直線接點 485"/>
            <p:cNvCxnSpPr>
              <a:stCxn id="368" idx="3"/>
              <a:endCxn id="339" idx="0"/>
            </p:cNvCxnSpPr>
            <p:nvPr/>
          </p:nvCxnSpPr>
          <p:spPr>
            <a:xfrm rot="5400000">
              <a:off x="207294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直線接點 488"/>
            <p:cNvCxnSpPr>
              <a:stCxn id="369" idx="3"/>
              <a:endCxn id="341" idx="0"/>
            </p:cNvCxnSpPr>
            <p:nvPr/>
          </p:nvCxnSpPr>
          <p:spPr>
            <a:xfrm rot="5400000">
              <a:off x="250157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直線接點 491"/>
            <p:cNvCxnSpPr>
              <a:stCxn id="439" idx="3"/>
              <a:endCxn id="416" idx="0"/>
            </p:cNvCxnSpPr>
            <p:nvPr/>
          </p:nvCxnSpPr>
          <p:spPr>
            <a:xfrm rot="5400000">
              <a:off x="3194578" y="5312101"/>
              <a:ext cx="531452" cy="27437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直線接點 494"/>
            <p:cNvCxnSpPr>
              <a:stCxn id="416" idx="3"/>
              <a:endCxn id="370" idx="0"/>
            </p:cNvCxnSpPr>
            <p:nvPr/>
          </p:nvCxnSpPr>
          <p:spPr>
            <a:xfrm rot="5400000">
              <a:off x="2983784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直線接點 500"/>
            <p:cNvCxnSpPr>
              <a:stCxn id="370" idx="3"/>
              <a:endCxn id="343" idx="0"/>
            </p:cNvCxnSpPr>
            <p:nvPr/>
          </p:nvCxnSpPr>
          <p:spPr>
            <a:xfrm rot="5400000">
              <a:off x="293020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直線接點 503"/>
            <p:cNvCxnSpPr>
              <a:stCxn id="441" idx="3"/>
              <a:endCxn id="420" idx="0"/>
            </p:cNvCxnSpPr>
            <p:nvPr/>
          </p:nvCxnSpPr>
          <p:spPr>
            <a:xfrm rot="5400000">
              <a:off x="6662841" y="5272862"/>
              <a:ext cx="531452" cy="352857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直線接點 504"/>
            <p:cNvCxnSpPr>
              <a:stCxn id="420" idx="3"/>
              <a:endCxn id="378" idx="0"/>
            </p:cNvCxnSpPr>
            <p:nvPr/>
          </p:nvCxnSpPr>
          <p:spPr>
            <a:xfrm rot="5400000">
              <a:off x="6412808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直線接點 505"/>
            <p:cNvCxnSpPr>
              <a:stCxn id="378" idx="3"/>
              <a:endCxn id="359" idx="0"/>
            </p:cNvCxnSpPr>
            <p:nvPr/>
          </p:nvCxnSpPr>
          <p:spPr>
            <a:xfrm rot="5400000">
              <a:off x="635922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直線接點 513"/>
            <p:cNvCxnSpPr>
              <a:stCxn id="451" idx="3"/>
              <a:endCxn id="440" idx="0"/>
            </p:cNvCxnSpPr>
            <p:nvPr/>
          </p:nvCxnSpPr>
          <p:spPr>
            <a:xfrm rot="5400000">
              <a:off x="5347309" y="4171644"/>
              <a:ext cx="876500" cy="781485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直線接點 514"/>
            <p:cNvCxnSpPr>
              <a:stCxn id="440" idx="3"/>
              <a:endCxn id="418" idx="0"/>
            </p:cNvCxnSpPr>
            <p:nvPr/>
          </p:nvCxnSpPr>
          <p:spPr>
            <a:xfrm rot="5400000">
              <a:off x="4912610" y="5308581"/>
              <a:ext cx="531452" cy="28141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直線接點 515"/>
            <p:cNvCxnSpPr>
              <a:stCxn id="418" idx="3"/>
              <a:endCxn id="374" idx="0"/>
            </p:cNvCxnSpPr>
            <p:nvPr/>
          </p:nvCxnSpPr>
          <p:spPr>
            <a:xfrm rot="5400000">
              <a:off x="4698296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直線接點 516"/>
            <p:cNvCxnSpPr>
              <a:stCxn id="374" idx="3"/>
              <a:endCxn id="351" idx="0"/>
            </p:cNvCxnSpPr>
            <p:nvPr/>
          </p:nvCxnSpPr>
          <p:spPr>
            <a:xfrm rot="5400000">
              <a:off x="464471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直線接點 529"/>
            <p:cNvCxnSpPr>
              <a:stCxn id="417" idx="3"/>
              <a:endCxn id="372" idx="0"/>
            </p:cNvCxnSpPr>
            <p:nvPr/>
          </p:nvCxnSpPr>
          <p:spPr>
            <a:xfrm rot="5400000">
              <a:off x="3841040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直線接點 530"/>
            <p:cNvCxnSpPr>
              <a:stCxn id="372" idx="3"/>
              <a:endCxn id="347" idx="0"/>
            </p:cNvCxnSpPr>
            <p:nvPr/>
          </p:nvCxnSpPr>
          <p:spPr>
            <a:xfrm rot="5400000">
              <a:off x="378746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直線接點 536"/>
            <p:cNvCxnSpPr>
              <a:stCxn id="419" idx="3"/>
              <a:endCxn id="376" idx="0"/>
            </p:cNvCxnSpPr>
            <p:nvPr/>
          </p:nvCxnSpPr>
          <p:spPr>
            <a:xfrm rot="5400000">
              <a:off x="5555552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直線接點 537"/>
            <p:cNvCxnSpPr>
              <a:stCxn id="376" idx="3"/>
              <a:endCxn id="355" idx="0"/>
            </p:cNvCxnSpPr>
            <p:nvPr/>
          </p:nvCxnSpPr>
          <p:spPr>
            <a:xfrm rot="5400000">
              <a:off x="550197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直線接點 542"/>
            <p:cNvCxnSpPr>
              <a:stCxn id="421" idx="3"/>
              <a:endCxn id="380" idx="0"/>
            </p:cNvCxnSpPr>
            <p:nvPr/>
          </p:nvCxnSpPr>
          <p:spPr>
            <a:xfrm rot="5400000">
              <a:off x="7270064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直線接點 543"/>
            <p:cNvCxnSpPr>
              <a:stCxn id="380" idx="3"/>
              <a:endCxn id="363" idx="0"/>
            </p:cNvCxnSpPr>
            <p:nvPr/>
          </p:nvCxnSpPr>
          <p:spPr>
            <a:xfrm rot="5400000">
              <a:off x="721648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直線接點 548"/>
            <p:cNvCxnSpPr>
              <a:stCxn id="371" idx="3"/>
              <a:endCxn id="345" idx="0"/>
            </p:cNvCxnSpPr>
            <p:nvPr/>
          </p:nvCxnSpPr>
          <p:spPr>
            <a:xfrm rot="5400000">
              <a:off x="335883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直線接點 551"/>
            <p:cNvCxnSpPr>
              <a:stCxn id="373" idx="3"/>
              <a:endCxn id="349" idx="0"/>
            </p:cNvCxnSpPr>
            <p:nvPr/>
          </p:nvCxnSpPr>
          <p:spPr>
            <a:xfrm rot="5400000">
              <a:off x="421608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直線接點 554"/>
            <p:cNvCxnSpPr>
              <a:stCxn id="375" idx="3"/>
              <a:endCxn id="353" idx="0"/>
            </p:cNvCxnSpPr>
            <p:nvPr/>
          </p:nvCxnSpPr>
          <p:spPr>
            <a:xfrm rot="5400000">
              <a:off x="507334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直線接點 558"/>
            <p:cNvCxnSpPr>
              <a:stCxn id="377" idx="3"/>
              <a:endCxn id="357" idx="0"/>
            </p:cNvCxnSpPr>
            <p:nvPr/>
          </p:nvCxnSpPr>
          <p:spPr>
            <a:xfrm rot="5400000">
              <a:off x="593060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直線接點 561"/>
            <p:cNvCxnSpPr>
              <a:stCxn id="379" idx="3"/>
              <a:endCxn id="361" idx="0"/>
            </p:cNvCxnSpPr>
            <p:nvPr/>
          </p:nvCxnSpPr>
          <p:spPr>
            <a:xfrm rot="5400000">
              <a:off x="678785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直線接點 565"/>
            <p:cNvCxnSpPr>
              <a:stCxn id="381" idx="3"/>
              <a:endCxn id="365" idx="0"/>
            </p:cNvCxnSpPr>
            <p:nvPr/>
          </p:nvCxnSpPr>
          <p:spPr>
            <a:xfrm rot="5400000">
              <a:off x="764511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直線接點 464"/>
            <p:cNvCxnSpPr>
              <a:stCxn id="458" idx="3"/>
              <a:endCxn id="450" idx="0"/>
            </p:cNvCxnSpPr>
            <p:nvPr/>
          </p:nvCxnSpPr>
          <p:spPr>
            <a:xfrm rot="5400000">
              <a:off x="3299184" y="2839579"/>
              <a:ext cx="625493" cy="1577764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4" name="橢圓 333"/>
            <p:cNvSpPr/>
            <p:nvPr/>
          </p:nvSpPr>
          <p:spPr>
            <a:xfrm>
              <a:off x="121569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5" name="橢圓 334"/>
            <p:cNvSpPr/>
            <p:nvPr/>
          </p:nvSpPr>
          <p:spPr>
            <a:xfrm>
              <a:off x="1287131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6" name="橢圓 335"/>
            <p:cNvSpPr/>
            <p:nvPr/>
          </p:nvSpPr>
          <p:spPr>
            <a:xfrm>
              <a:off x="143000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7" name="橢圓 336"/>
            <p:cNvSpPr/>
            <p:nvPr/>
          </p:nvSpPr>
          <p:spPr>
            <a:xfrm>
              <a:off x="164432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8" name="橢圓 337"/>
            <p:cNvSpPr/>
            <p:nvPr/>
          </p:nvSpPr>
          <p:spPr>
            <a:xfrm>
              <a:off x="185863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9" name="橢圓 338"/>
            <p:cNvSpPr/>
            <p:nvPr/>
          </p:nvSpPr>
          <p:spPr>
            <a:xfrm>
              <a:off x="207294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0" name="橢圓 339"/>
            <p:cNvSpPr/>
            <p:nvPr/>
          </p:nvSpPr>
          <p:spPr>
            <a:xfrm>
              <a:off x="228726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1" name="橢圓 340"/>
            <p:cNvSpPr/>
            <p:nvPr/>
          </p:nvSpPr>
          <p:spPr>
            <a:xfrm>
              <a:off x="250157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2" name="橢圓 341"/>
            <p:cNvSpPr/>
            <p:nvPr/>
          </p:nvSpPr>
          <p:spPr>
            <a:xfrm>
              <a:off x="271589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3" name="橢圓 342"/>
            <p:cNvSpPr/>
            <p:nvPr/>
          </p:nvSpPr>
          <p:spPr>
            <a:xfrm>
              <a:off x="293020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4" name="橢圓 343"/>
            <p:cNvSpPr/>
            <p:nvPr/>
          </p:nvSpPr>
          <p:spPr>
            <a:xfrm>
              <a:off x="314451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5" name="橢圓 344"/>
            <p:cNvSpPr/>
            <p:nvPr/>
          </p:nvSpPr>
          <p:spPr>
            <a:xfrm>
              <a:off x="335883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6" name="橢圓 345"/>
            <p:cNvSpPr/>
            <p:nvPr/>
          </p:nvSpPr>
          <p:spPr>
            <a:xfrm>
              <a:off x="357314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7" name="橢圓 346"/>
            <p:cNvSpPr/>
            <p:nvPr/>
          </p:nvSpPr>
          <p:spPr>
            <a:xfrm>
              <a:off x="378746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8" name="橢圓 347"/>
            <p:cNvSpPr/>
            <p:nvPr/>
          </p:nvSpPr>
          <p:spPr>
            <a:xfrm>
              <a:off x="400177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9" name="橢圓 348"/>
            <p:cNvSpPr/>
            <p:nvPr/>
          </p:nvSpPr>
          <p:spPr>
            <a:xfrm>
              <a:off x="421608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0" name="橢圓 349"/>
            <p:cNvSpPr/>
            <p:nvPr/>
          </p:nvSpPr>
          <p:spPr>
            <a:xfrm>
              <a:off x="443040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1" name="橢圓 350"/>
            <p:cNvSpPr/>
            <p:nvPr/>
          </p:nvSpPr>
          <p:spPr>
            <a:xfrm>
              <a:off x="464471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2" name="橢圓 351"/>
            <p:cNvSpPr/>
            <p:nvPr/>
          </p:nvSpPr>
          <p:spPr>
            <a:xfrm>
              <a:off x="485903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3" name="橢圓 352"/>
            <p:cNvSpPr/>
            <p:nvPr/>
          </p:nvSpPr>
          <p:spPr>
            <a:xfrm>
              <a:off x="507334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4" name="橢圓 353"/>
            <p:cNvSpPr/>
            <p:nvPr/>
          </p:nvSpPr>
          <p:spPr>
            <a:xfrm>
              <a:off x="528765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5" name="橢圓 354"/>
            <p:cNvSpPr/>
            <p:nvPr/>
          </p:nvSpPr>
          <p:spPr>
            <a:xfrm>
              <a:off x="550197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6" name="橢圓 355"/>
            <p:cNvSpPr/>
            <p:nvPr/>
          </p:nvSpPr>
          <p:spPr>
            <a:xfrm>
              <a:off x="571628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7" name="橢圓 356"/>
            <p:cNvSpPr/>
            <p:nvPr/>
          </p:nvSpPr>
          <p:spPr>
            <a:xfrm>
              <a:off x="593060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8" name="橢圓 357"/>
            <p:cNvSpPr/>
            <p:nvPr/>
          </p:nvSpPr>
          <p:spPr>
            <a:xfrm>
              <a:off x="614491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9" name="橢圓 358"/>
            <p:cNvSpPr/>
            <p:nvPr/>
          </p:nvSpPr>
          <p:spPr>
            <a:xfrm>
              <a:off x="635922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0" name="橢圓 359"/>
            <p:cNvSpPr/>
            <p:nvPr/>
          </p:nvSpPr>
          <p:spPr>
            <a:xfrm>
              <a:off x="657354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1" name="橢圓 360"/>
            <p:cNvSpPr/>
            <p:nvPr/>
          </p:nvSpPr>
          <p:spPr>
            <a:xfrm>
              <a:off x="678785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2" name="橢圓 361"/>
            <p:cNvSpPr/>
            <p:nvPr/>
          </p:nvSpPr>
          <p:spPr>
            <a:xfrm>
              <a:off x="700217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3" name="橢圓 362"/>
            <p:cNvSpPr/>
            <p:nvPr/>
          </p:nvSpPr>
          <p:spPr>
            <a:xfrm>
              <a:off x="721648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4" name="橢圓 363"/>
            <p:cNvSpPr/>
            <p:nvPr/>
          </p:nvSpPr>
          <p:spPr>
            <a:xfrm>
              <a:off x="743079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5" name="橢圓 364"/>
            <p:cNvSpPr/>
            <p:nvPr/>
          </p:nvSpPr>
          <p:spPr>
            <a:xfrm>
              <a:off x="764511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6" name="橢圓 365"/>
            <p:cNvSpPr/>
            <p:nvPr/>
          </p:nvSpPr>
          <p:spPr>
            <a:xfrm>
              <a:off x="785942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7" name="橢圓 366"/>
            <p:cNvSpPr/>
            <p:nvPr/>
          </p:nvSpPr>
          <p:spPr>
            <a:xfrm>
              <a:off x="1715759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8" name="橢圓 367"/>
            <p:cNvSpPr/>
            <p:nvPr/>
          </p:nvSpPr>
          <p:spPr>
            <a:xfrm>
              <a:off x="2144387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9" name="橢圓 368"/>
            <p:cNvSpPr/>
            <p:nvPr/>
          </p:nvSpPr>
          <p:spPr>
            <a:xfrm>
              <a:off x="2573015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0" name="橢圓 369"/>
            <p:cNvSpPr/>
            <p:nvPr/>
          </p:nvSpPr>
          <p:spPr>
            <a:xfrm>
              <a:off x="3001643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1" name="橢圓 370"/>
            <p:cNvSpPr/>
            <p:nvPr/>
          </p:nvSpPr>
          <p:spPr>
            <a:xfrm>
              <a:off x="3430271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2" name="橢圓 371"/>
            <p:cNvSpPr/>
            <p:nvPr/>
          </p:nvSpPr>
          <p:spPr>
            <a:xfrm>
              <a:off x="3858899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3" name="橢圓 372"/>
            <p:cNvSpPr/>
            <p:nvPr/>
          </p:nvSpPr>
          <p:spPr>
            <a:xfrm>
              <a:off x="4287527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4" name="橢圓 373"/>
            <p:cNvSpPr/>
            <p:nvPr/>
          </p:nvSpPr>
          <p:spPr>
            <a:xfrm>
              <a:off x="4716155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5" name="橢圓 374"/>
            <p:cNvSpPr/>
            <p:nvPr/>
          </p:nvSpPr>
          <p:spPr>
            <a:xfrm>
              <a:off x="5144783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6" name="橢圓 375"/>
            <p:cNvSpPr/>
            <p:nvPr/>
          </p:nvSpPr>
          <p:spPr>
            <a:xfrm>
              <a:off x="5573411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7" name="橢圓 376"/>
            <p:cNvSpPr/>
            <p:nvPr/>
          </p:nvSpPr>
          <p:spPr>
            <a:xfrm>
              <a:off x="6002039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8" name="橢圓 377"/>
            <p:cNvSpPr/>
            <p:nvPr/>
          </p:nvSpPr>
          <p:spPr>
            <a:xfrm>
              <a:off x="6430667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9" name="橢圓 378"/>
            <p:cNvSpPr/>
            <p:nvPr/>
          </p:nvSpPr>
          <p:spPr>
            <a:xfrm>
              <a:off x="6859295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0" name="橢圓 379"/>
            <p:cNvSpPr/>
            <p:nvPr/>
          </p:nvSpPr>
          <p:spPr>
            <a:xfrm>
              <a:off x="7287923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1" name="橢圓 380"/>
            <p:cNvSpPr/>
            <p:nvPr/>
          </p:nvSpPr>
          <p:spPr>
            <a:xfrm>
              <a:off x="7716551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82" name="直線接點 381"/>
            <p:cNvCxnSpPr>
              <a:stCxn id="335" idx="3"/>
              <a:endCxn id="334" idx="0"/>
            </p:cNvCxnSpPr>
            <p:nvPr/>
          </p:nvCxnSpPr>
          <p:spPr>
            <a:xfrm rot="5400000">
              <a:off x="121569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直線接點 382"/>
            <p:cNvCxnSpPr>
              <a:stCxn id="367" idx="3"/>
              <a:endCxn id="337" idx="0"/>
            </p:cNvCxnSpPr>
            <p:nvPr/>
          </p:nvCxnSpPr>
          <p:spPr>
            <a:xfrm rot="5400000">
              <a:off x="164432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直線接點 383"/>
            <p:cNvCxnSpPr>
              <a:stCxn id="368" idx="3"/>
              <a:endCxn id="339" idx="0"/>
            </p:cNvCxnSpPr>
            <p:nvPr/>
          </p:nvCxnSpPr>
          <p:spPr>
            <a:xfrm rot="5400000">
              <a:off x="207294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直線接點 384"/>
            <p:cNvCxnSpPr>
              <a:stCxn id="369" idx="3"/>
              <a:endCxn id="341" idx="0"/>
            </p:cNvCxnSpPr>
            <p:nvPr/>
          </p:nvCxnSpPr>
          <p:spPr>
            <a:xfrm rot="5400000">
              <a:off x="250157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直線接點 385"/>
            <p:cNvCxnSpPr>
              <a:stCxn id="370" idx="3"/>
              <a:endCxn id="343" idx="0"/>
            </p:cNvCxnSpPr>
            <p:nvPr/>
          </p:nvCxnSpPr>
          <p:spPr>
            <a:xfrm rot="5400000">
              <a:off x="293020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直線接點 386"/>
            <p:cNvCxnSpPr>
              <a:stCxn id="371" idx="3"/>
              <a:endCxn id="345" idx="0"/>
            </p:cNvCxnSpPr>
            <p:nvPr/>
          </p:nvCxnSpPr>
          <p:spPr>
            <a:xfrm rot="5400000">
              <a:off x="335883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直線接點 387"/>
            <p:cNvCxnSpPr>
              <a:stCxn id="372" idx="3"/>
              <a:endCxn id="347" idx="0"/>
            </p:cNvCxnSpPr>
            <p:nvPr/>
          </p:nvCxnSpPr>
          <p:spPr>
            <a:xfrm rot="5400000">
              <a:off x="378746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直線接點 388"/>
            <p:cNvCxnSpPr>
              <a:stCxn id="373" idx="3"/>
              <a:endCxn id="349" idx="0"/>
            </p:cNvCxnSpPr>
            <p:nvPr/>
          </p:nvCxnSpPr>
          <p:spPr>
            <a:xfrm rot="5400000">
              <a:off x="421608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直線接點 389"/>
            <p:cNvCxnSpPr>
              <a:stCxn id="374" idx="3"/>
              <a:endCxn id="351" idx="0"/>
            </p:cNvCxnSpPr>
            <p:nvPr/>
          </p:nvCxnSpPr>
          <p:spPr>
            <a:xfrm rot="5400000">
              <a:off x="464471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線接點 390"/>
            <p:cNvCxnSpPr>
              <a:stCxn id="375" idx="3"/>
              <a:endCxn id="353" idx="0"/>
            </p:cNvCxnSpPr>
            <p:nvPr/>
          </p:nvCxnSpPr>
          <p:spPr>
            <a:xfrm rot="5400000">
              <a:off x="507334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接點 391"/>
            <p:cNvCxnSpPr>
              <a:stCxn id="376" idx="3"/>
              <a:endCxn id="355" idx="0"/>
            </p:cNvCxnSpPr>
            <p:nvPr/>
          </p:nvCxnSpPr>
          <p:spPr>
            <a:xfrm rot="5400000">
              <a:off x="550197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線接點 392"/>
            <p:cNvCxnSpPr>
              <a:stCxn id="377" idx="3"/>
              <a:endCxn id="357" idx="0"/>
            </p:cNvCxnSpPr>
            <p:nvPr/>
          </p:nvCxnSpPr>
          <p:spPr>
            <a:xfrm rot="5400000">
              <a:off x="593060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線接點 393"/>
            <p:cNvCxnSpPr>
              <a:stCxn id="378" idx="3"/>
              <a:endCxn id="359" idx="0"/>
            </p:cNvCxnSpPr>
            <p:nvPr/>
          </p:nvCxnSpPr>
          <p:spPr>
            <a:xfrm rot="5400000">
              <a:off x="635922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線接點 394"/>
            <p:cNvCxnSpPr>
              <a:stCxn id="379" idx="3"/>
              <a:endCxn id="361" idx="0"/>
            </p:cNvCxnSpPr>
            <p:nvPr/>
          </p:nvCxnSpPr>
          <p:spPr>
            <a:xfrm rot="5400000">
              <a:off x="678785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線接點 395"/>
            <p:cNvCxnSpPr>
              <a:stCxn id="380" idx="3"/>
              <a:endCxn id="363" idx="0"/>
            </p:cNvCxnSpPr>
            <p:nvPr/>
          </p:nvCxnSpPr>
          <p:spPr>
            <a:xfrm rot="5400000">
              <a:off x="721648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線接點 396"/>
            <p:cNvCxnSpPr>
              <a:stCxn id="381" idx="3"/>
              <a:endCxn id="365" idx="0"/>
            </p:cNvCxnSpPr>
            <p:nvPr/>
          </p:nvCxnSpPr>
          <p:spPr>
            <a:xfrm rot="5400000">
              <a:off x="764511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線接點 397"/>
            <p:cNvCxnSpPr>
              <a:stCxn id="335" idx="5"/>
              <a:endCxn id="336" idx="0"/>
            </p:cNvCxnSpPr>
            <p:nvPr/>
          </p:nvCxnSpPr>
          <p:spPr>
            <a:xfrm rot="16200000" flipH="1">
              <a:off x="139862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接點 398"/>
            <p:cNvCxnSpPr>
              <a:stCxn id="367" idx="5"/>
              <a:endCxn id="338" idx="0"/>
            </p:cNvCxnSpPr>
            <p:nvPr/>
          </p:nvCxnSpPr>
          <p:spPr>
            <a:xfrm rot="16200000" flipH="1">
              <a:off x="182724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線接點 399"/>
            <p:cNvCxnSpPr>
              <a:stCxn id="368" idx="5"/>
              <a:endCxn id="340" idx="0"/>
            </p:cNvCxnSpPr>
            <p:nvPr/>
          </p:nvCxnSpPr>
          <p:spPr>
            <a:xfrm rot="16200000" flipH="1">
              <a:off x="225587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線接點 400"/>
            <p:cNvCxnSpPr>
              <a:stCxn id="369" idx="5"/>
              <a:endCxn id="342" idx="0"/>
            </p:cNvCxnSpPr>
            <p:nvPr/>
          </p:nvCxnSpPr>
          <p:spPr>
            <a:xfrm rot="16200000" flipH="1">
              <a:off x="268450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線接點 401"/>
            <p:cNvCxnSpPr>
              <a:stCxn id="370" idx="5"/>
              <a:endCxn id="344" idx="0"/>
            </p:cNvCxnSpPr>
            <p:nvPr/>
          </p:nvCxnSpPr>
          <p:spPr>
            <a:xfrm rot="16200000" flipH="1">
              <a:off x="311313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線接點 402"/>
            <p:cNvCxnSpPr>
              <a:stCxn id="371" idx="5"/>
              <a:endCxn id="346" idx="0"/>
            </p:cNvCxnSpPr>
            <p:nvPr/>
          </p:nvCxnSpPr>
          <p:spPr>
            <a:xfrm rot="16200000" flipH="1">
              <a:off x="354176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線接點 403"/>
            <p:cNvCxnSpPr>
              <a:stCxn id="372" idx="5"/>
              <a:endCxn id="348" idx="0"/>
            </p:cNvCxnSpPr>
            <p:nvPr/>
          </p:nvCxnSpPr>
          <p:spPr>
            <a:xfrm rot="16200000" flipH="1">
              <a:off x="397038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線接點 404"/>
            <p:cNvCxnSpPr>
              <a:stCxn id="373" idx="5"/>
              <a:endCxn id="350" idx="0"/>
            </p:cNvCxnSpPr>
            <p:nvPr/>
          </p:nvCxnSpPr>
          <p:spPr>
            <a:xfrm rot="16200000" flipH="1">
              <a:off x="439901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直線接點 405"/>
            <p:cNvCxnSpPr>
              <a:stCxn id="374" idx="5"/>
              <a:endCxn id="352" idx="0"/>
            </p:cNvCxnSpPr>
            <p:nvPr/>
          </p:nvCxnSpPr>
          <p:spPr>
            <a:xfrm rot="16200000" flipH="1">
              <a:off x="482764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直線接點 406"/>
            <p:cNvCxnSpPr>
              <a:stCxn id="375" idx="5"/>
              <a:endCxn id="354" idx="0"/>
            </p:cNvCxnSpPr>
            <p:nvPr/>
          </p:nvCxnSpPr>
          <p:spPr>
            <a:xfrm rot="16200000" flipH="1">
              <a:off x="525627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直線接點 407"/>
            <p:cNvCxnSpPr>
              <a:stCxn id="376" idx="5"/>
              <a:endCxn id="356" idx="0"/>
            </p:cNvCxnSpPr>
            <p:nvPr/>
          </p:nvCxnSpPr>
          <p:spPr>
            <a:xfrm rot="16200000" flipH="1">
              <a:off x="568490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直線接點 408"/>
            <p:cNvCxnSpPr>
              <a:stCxn id="377" idx="5"/>
              <a:endCxn id="358" idx="0"/>
            </p:cNvCxnSpPr>
            <p:nvPr/>
          </p:nvCxnSpPr>
          <p:spPr>
            <a:xfrm rot="16200000" flipH="1">
              <a:off x="611352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直線接點 409"/>
            <p:cNvCxnSpPr>
              <a:stCxn id="378" idx="5"/>
              <a:endCxn id="360" idx="0"/>
            </p:cNvCxnSpPr>
            <p:nvPr/>
          </p:nvCxnSpPr>
          <p:spPr>
            <a:xfrm rot="16200000" flipH="1">
              <a:off x="654215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直線接點 410"/>
            <p:cNvCxnSpPr>
              <a:stCxn id="379" idx="5"/>
              <a:endCxn id="362" idx="0"/>
            </p:cNvCxnSpPr>
            <p:nvPr/>
          </p:nvCxnSpPr>
          <p:spPr>
            <a:xfrm rot="16200000" flipH="1">
              <a:off x="697078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線接點 411"/>
            <p:cNvCxnSpPr>
              <a:stCxn id="380" idx="5"/>
              <a:endCxn id="364" idx="0"/>
            </p:cNvCxnSpPr>
            <p:nvPr/>
          </p:nvCxnSpPr>
          <p:spPr>
            <a:xfrm rot="16200000" flipH="1">
              <a:off x="739941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直線接點 412"/>
            <p:cNvCxnSpPr>
              <a:stCxn id="381" idx="5"/>
              <a:endCxn id="366" idx="0"/>
            </p:cNvCxnSpPr>
            <p:nvPr/>
          </p:nvCxnSpPr>
          <p:spPr>
            <a:xfrm rot="16200000" flipH="1">
              <a:off x="782804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" name="橢圓 413"/>
            <p:cNvSpPr/>
            <p:nvPr/>
          </p:nvSpPr>
          <p:spPr>
            <a:xfrm>
              <a:off x="1501445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5" name="橢圓 414"/>
            <p:cNvSpPr/>
            <p:nvPr/>
          </p:nvSpPr>
          <p:spPr>
            <a:xfrm>
              <a:off x="2358701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6" name="橢圓 415"/>
            <p:cNvSpPr/>
            <p:nvPr/>
          </p:nvSpPr>
          <p:spPr>
            <a:xfrm>
              <a:off x="3215957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7" name="橢圓 416"/>
            <p:cNvSpPr/>
            <p:nvPr/>
          </p:nvSpPr>
          <p:spPr>
            <a:xfrm>
              <a:off x="4073213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8" name="橢圓 417"/>
            <p:cNvSpPr/>
            <p:nvPr/>
          </p:nvSpPr>
          <p:spPr>
            <a:xfrm>
              <a:off x="4930469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9" name="橢圓 418"/>
            <p:cNvSpPr/>
            <p:nvPr/>
          </p:nvSpPr>
          <p:spPr>
            <a:xfrm>
              <a:off x="5787725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0" name="橢圓 419"/>
            <p:cNvSpPr/>
            <p:nvPr/>
          </p:nvSpPr>
          <p:spPr>
            <a:xfrm>
              <a:off x="6644981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1" name="橢圓 420"/>
            <p:cNvSpPr/>
            <p:nvPr/>
          </p:nvSpPr>
          <p:spPr>
            <a:xfrm>
              <a:off x="7502237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2" name="直線接點 421"/>
            <p:cNvCxnSpPr>
              <a:stCxn id="414" idx="3"/>
              <a:endCxn id="335" idx="0"/>
            </p:cNvCxnSpPr>
            <p:nvPr/>
          </p:nvCxnSpPr>
          <p:spPr>
            <a:xfrm rot="5400000">
              <a:off x="1269272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直線接點 422"/>
            <p:cNvCxnSpPr>
              <a:stCxn id="415" idx="3"/>
              <a:endCxn id="368" idx="0"/>
            </p:cNvCxnSpPr>
            <p:nvPr/>
          </p:nvCxnSpPr>
          <p:spPr>
            <a:xfrm rot="5400000">
              <a:off x="2126528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直線接點 423"/>
            <p:cNvCxnSpPr>
              <a:stCxn id="416" idx="3"/>
              <a:endCxn id="370" idx="0"/>
            </p:cNvCxnSpPr>
            <p:nvPr/>
          </p:nvCxnSpPr>
          <p:spPr>
            <a:xfrm rot="5400000">
              <a:off x="2983784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直線接點 424"/>
            <p:cNvCxnSpPr>
              <a:stCxn id="417" idx="3"/>
              <a:endCxn id="372" idx="0"/>
            </p:cNvCxnSpPr>
            <p:nvPr/>
          </p:nvCxnSpPr>
          <p:spPr>
            <a:xfrm rot="5400000">
              <a:off x="3841040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線接點 425"/>
            <p:cNvCxnSpPr>
              <a:stCxn id="418" idx="3"/>
              <a:endCxn id="374" idx="0"/>
            </p:cNvCxnSpPr>
            <p:nvPr/>
          </p:nvCxnSpPr>
          <p:spPr>
            <a:xfrm rot="5400000">
              <a:off x="4698296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直線接點 426"/>
            <p:cNvCxnSpPr>
              <a:stCxn id="419" idx="3"/>
              <a:endCxn id="376" idx="0"/>
            </p:cNvCxnSpPr>
            <p:nvPr/>
          </p:nvCxnSpPr>
          <p:spPr>
            <a:xfrm rot="5400000">
              <a:off x="5555552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直線接點 427"/>
            <p:cNvCxnSpPr>
              <a:stCxn id="420" idx="3"/>
              <a:endCxn id="378" idx="0"/>
            </p:cNvCxnSpPr>
            <p:nvPr/>
          </p:nvCxnSpPr>
          <p:spPr>
            <a:xfrm rot="5400000">
              <a:off x="6412808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直線接點 428"/>
            <p:cNvCxnSpPr>
              <a:stCxn id="421" idx="3"/>
              <a:endCxn id="380" idx="0"/>
            </p:cNvCxnSpPr>
            <p:nvPr/>
          </p:nvCxnSpPr>
          <p:spPr>
            <a:xfrm rot="5400000">
              <a:off x="7270064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直線接點 429"/>
            <p:cNvCxnSpPr>
              <a:stCxn id="414" idx="5"/>
              <a:endCxn id="367" idx="0"/>
            </p:cNvCxnSpPr>
            <p:nvPr/>
          </p:nvCxnSpPr>
          <p:spPr>
            <a:xfrm rot="16200000" flipH="1">
              <a:off x="1559356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線接點 430"/>
            <p:cNvCxnSpPr>
              <a:stCxn id="415" idx="5"/>
              <a:endCxn id="369" idx="0"/>
            </p:cNvCxnSpPr>
            <p:nvPr/>
          </p:nvCxnSpPr>
          <p:spPr>
            <a:xfrm rot="16200000" flipH="1">
              <a:off x="2416612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直線接點 431"/>
            <p:cNvCxnSpPr>
              <a:stCxn id="416" idx="5"/>
              <a:endCxn id="371" idx="0"/>
            </p:cNvCxnSpPr>
            <p:nvPr/>
          </p:nvCxnSpPr>
          <p:spPr>
            <a:xfrm rot="16200000" flipH="1">
              <a:off x="3273868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直線接點 432"/>
            <p:cNvCxnSpPr>
              <a:stCxn id="417" idx="5"/>
              <a:endCxn id="373" idx="0"/>
            </p:cNvCxnSpPr>
            <p:nvPr/>
          </p:nvCxnSpPr>
          <p:spPr>
            <a:xfrm rot="16200000" flipH="1">
              <a:off x="4131124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直線接點 433"/>
            <p:cNvCxnSpPr>
              <a:stCxn id="418" idx="5"/>
              <a:endCxn id="375" idx="0"/>
            </p:cNvCxnSpPr>
            <p:nvPr/>
          </p:nvCxnSpPr>
          <p:spPr>
            <a:xfrm rot="16200000" flipH="1">
              <a:off x="4988380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直線接點 434"/>
            <p:cNvCxnSpPr>
              <a:stCxn id="419" idx="5"/>
              <a:endCxn id="377" idx="0"/>
            </p:cNvCxnSpPr>
            <p:nvPr/>
          </p:nvCxnSpPr>
          <p:spPr>
            <a:xfrm rot="16200000" flipH="1">
              <a:off x="5845636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直線接點 435"/>
            <p:cNvCxnSpPr>
              <a:stCxn id="420" idx="5"/>
              <a:endCxn id="379" idx="0"/>
            </p:cNvCxnSpPr>
            <p:nvPr/>
          </p:nvCxnSpPr>
          <p:spPr>
            <a:xfrm rot="16200000" flipH="1">
              <a:off x="6702892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直線接點 436"/>
            <p:cNvCxnSpPr>
              <a:stCxn id="421" idx="5"/>
              <a:endCxn id="381" idx="0"/>
            </p:cNvCxnSpPr>
            <p:nvPr/>
          </p:nvCxnSpPr>
          <p:spPr>
            <a:xfrm rot="16200000" flipH="1">
              <a:off x="7560148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橢圓 437"/>
            <p:cNvSpPr/>
            <p:nvPr/>
          </p:nvSpPr>
          <p:spPr>
            <a:xfrm>
              <a:off x="1893075" y="500063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9" name="橢圓 438"/>
            <p:cNvSpPr/>
            <p:nvPr/>
          </p:nvSpPr>
          <p:spPr>
            <a:xfrm>
              <a:off x="3566107" y="500063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0" name="橢圓 439"/>
            <p:cNvSpPr/>
            <p:nvPr/>
          </p:nvSpPr>
          <p:spPr>
            <a:xfrm>
              <a:off x="5287659" y="500063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1" name="橢圓 440"/>
            <p:cNvSpPr/>
            <p:nvPr/>
          </p:nvSpPr>
          <p:spPr>
            <a:xfrm>
              <a:off x="7073609" y="500063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2" name="直線接點 441"/>
            <p:cNvCxnSpPr>
              <a:stCxn id="438" idx="3"/>
              <a:endCxn id="414" idx="0"/>
            </p:cNvCxnSpPr>
            <p:nvPr/>
          </p:nvCxnSpPr>
          <p:spPr>
            <a:xfrm rot="5400000">
              <a:off x="1500806" y="5291361"/>
              <a:ext cx="531452" cy="31585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直線接點 442"/>
            <p:cNvCxnSpPr>
              <a:stCxn id="439" idx="3"/>
              <a:endCxn id="416" idx="0"/>
            </p:cNvCxnSpPr>
            <p:nvPr/>
          </p:nvCxnSpPr>
          <p:spPr>
            <a:xfrm rot="5400000">
              <a:off x="3194578" y="5312101"/>
              <a:ext cx="531452" cy="27437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直線接點 443"/>
            <p:cNvCxnSpPr>
              <a:stCxn id="440" idx="3"/>
              <a:endCxn id="418" idx="0"/>
            </p:cNvCxnSpPr>
            <p:nvPr/>
          </p:nvCxnSpPr>
          <p:spPr>
            <a:xfrm rot="5400000">
              <a:off x="4912610" y="5308581"/>
              <a:ext cx="531452" cy="28141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直線接點 444"/>
            <p:cNvCxnSpPr>
              <a:stCxn id="441" idx="3"/>
              <a:endCxn id="420" idx="0"/>
            </p:cNvCxnSpPr>
            <p:nvPr/>
          </p:nvCxnSpPr>
          <p:spPr>
            <a:xfrm rot="5400000">
              <a:off x="6662841" y="5272862"/>
              <a:ext cx="531452" cy="35285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直線接點 445"/>
            <p:cNvCxnSpPr>
              <a:stCxn id="438" idx="5"/>
              <a:endCxn id="415" idx="0"/>
            </p:cNvCxnSpPr>
            <p:nvPr/>
          </p:nvCxnSpPr>
          <p:spPr>
            <a:xfrm rot="16200000" flipH="1">
              <a:off x="2005204" y="5254362"/>
              <a:ext cx="531452" cy="38985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直線接點 446"/>
            <p:cNvCxnSpPr>
              <a:stCxn id="439" idx="5"/>
              <a:endCxn id="417" idx="0"/>
            </p:cNvCxnSpPr>
            <p:nvPr/>
          </p:nvCxnSpPr>
          <p:spPr>
            <a:xfrm rot="16200000" flipH="1">
              <a:off x="3698976" y="5233622"/>
              <a:ext cx="531452" cy="43133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直線接點 447"/>
            <p:cNvCxnSpPr>
              <a:stCxn id="440" idx="5"/>
              <a:endCxn id="419" idx="0"/>
            </p:cNvCxnSpPr>
            <p:nvPr/>
          </p:nvCxnSpPr>
          <p:spPr>
            <a:xfrm rot="16200000" flipH="1">
              <a:off x="5417008" y="5237142"/>
              <a:ext cx="531452" cy="42429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直線接點 448"/>
            <p:cNvCxnSpPr>
              <a:stCxn id="441" idx="5"/>
              <a:endCxn id="421" idx="0"/>
            </p:cNvCxnSpPr>
            <p:nvPr/>
          </p:nvCxnSpPr>
          <p:spPr>
            <a:xfrm rot="16200000" flipH="1">
              <a:off x="7167239" y="5272861"/>
              <a:ext cx="531452" cy="352857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0" name="橢圓 449"/>
            <p:cNvSpPr/>
            <p:nvPr/>
          </p:nvSpPr>
          <p:spPr>
            <a:xfrm>
              <a:off x="2715891" y="3941208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1" name="橢圓 450"/>
            <p:cNvSpPr/>
            <p:nvPr/>
          </p:nvSpPr>
          <p:spPr>
            <a:xfrm>
              <a:off x="6144915" y="3941208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52" name="直線接點 451"/>
            <p:cNvCxnSpPr>
              <a:stCxn id="450" idx="3"/>
              <a:endCxn id="438" idx="0"/>
            </p:cNvCxnSpPr>
            <p:nvPr/>
          </p:nvCxnSpPr>
          <p:spPr>
            <a:xfrm rot="5400000">
              <a:off x="1935505" y="4188864"/>
              <a:ext cx="876500" cy="74704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直線接點 452"/>
            <p:cNvCxnSpPr>
              <a:stCxn id="451" idx="3"/>
              <a:endCxn id="440" idx="0"/>
            </p:cNvCxnSpPr>
            <p:nvPr/>
          </p:nvCxnSpPr>
          <p:spPr>
            <a:xfrm rot="5400000">
              <a:off x="5347309" y="4171644"/>
              <a:ext cx="876500" cy="78148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直線接點 453"/>
            <p:cNvCxnSpPr>
              <a:stCxn id="450" idx="5"/>
              <a:endCxn id="439" idx="0"/>
            </p:cNvCxnSpPr>
            <p:nvPr/>
          </p:nvCxnSpPr>
          <p:spPr>
            <a:xfrm rot="16200000" flipH="1">
              <a:off x="2847791" y="4175163"/>
              <a:ext cx="876500" cy="77444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直線接點 454"/>
            <p:cNvCxnSpPr>
              <a:stCxn id="451" idx="5"/>
              <a:endCxn id="441" idx="0"/>
            </p:cNvCxnSpPr>
            <p:nvPr/>
          </p:nvCxnSpPr>
          <p:spPr>
            <a:xfrm rot="16200000" flipH="1">
              <a:off x="6316054" y="4135924"/>
              <a:ext cx="876500" cy="85292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直線接點 455"/>
            <p:cNvCxnSpPr>
              <a:stCxn id="458" idx="3"/>
              <a:endCxn id="450" idx="0"/>
            </p:cNvCxnSpPr>
            <p:nvPr/>
          </p:nvCxnSpPr>
          <p:spPr>
            <a:xfrm rot="5400000">
              <a:off x="3299184" y="2839579"/>
              <a:ext cx="625493" cy="157776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直線接點 456"/>
            <p:cNvCxnSpPr>
              <a:stCxn id="458" idx="5"/>
              <a:endCxn id="451" idx="0"/>
            </p:cNvCxnSpPr>
            <p:nvPr/>
          </p:nvCxnSpPr>
          <p:spPr>
            <a:xfrm rot="16200000" flipH="1">
              <a:off x="5114725" y="2803860"/>
              <a:ext cx="625493" cy="1649202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8" name="橢圓 457"/>
            <p:cNvSpPr/>
            <p:nvPr/>
          </p:nvSpPr>
          <p:spPr>
            <a:xfrm>
              <a:off x="4358965" y="3071810"/>
              <a:ext cx="285752" cy="28575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66" name="圓角矩形圖說文字 165"/>
          <p:cNvSpPr/>
          <p:nvPr/>
        </p:nvSpPr>
        <p:spPr>
          <a:xfrm>
            <a:off x="6143636" y="3714752"/>
            <a:ext cx="1643074" cy="500066"/>
          </a:xfrm>
          <a:prstGeom prst="wedgeRoundRectCallout">
            <a:avLst>
              <a:gd name="adj1" fmla="val -65233"/>
              <a:gd name="adj2" fmla="val 149708"/>
              <a:gd name="adj3" fmla="val 16667"/>
            </a:avLst>
          </a:prstGeom>
          <a:solidFill>
            <a:srgbClr val="99FF99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3300"/>
                </a:solidFill>
              </a:rPr>
              <a:t># of edges = </a:t>
            </a:r>
            <a:r>
              <a:rPr lang="en-US" altLang="zh-TW" b="1" i="1" dirty="0" smtClean="0">
                <a:solidFill>
                  <a:srgbClr val="FF3300"/>
                </a:solidFill>
              </a:rPr>
              <a:t>m’</a:t>
            </a:r>
            <a:endParaRPr lang="zh-TW" altLang="en-US" b="1" i="1" dirty="0">
              <a:solidFill>
                <a:srgbClr val="FF3300"/>
              </a:solidFill>
            </a:endParaRPr>
          </a:p>
        </p:txBody>
      </p:sp>
      <p:sp>
        <p:nvSpPr>
          <p:cNvPr id="170" name="橢圓形圖說文字 169"/>
          <p:cNvSpPr/>
          <p:nvPr/>
        </p:nvSpPr>
        <p:spPr>
          <a:xfrm>
            <a:off x="6357950" y="4786322"/>
            <a:ext cx="2786050" cy="642942"/>
          </a:xfrm>
          <a:prstGeom prst="wedgeEllipseCallout">
            <a:avLst>
              <a:gd name="adj1" fmla="val -83490"/>
              <a:gd name="adj2" fmla="val 62501"/>
            </a:avLst>
          </a:prstGeom>
          <a:solidFill>
            <a:srgbClr val="FFCCCC"/>
          </a:solidFill>
          <a:ln>
            <a:solidFill>
              <a:srgbClr val="FF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Expected total edge number 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≤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altLang="zh-TW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m’</a:t>
            </a:r>
            <a:endParaRPr lang="zh-TW" alt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3" name="手繪多邊形 172"/>
          <p:cNvSpPr/>
          <p:nvPr/>
        </p:nvSpPr>
        <p:spPr>
          <a:xfrm>
            <a:off x="4354401" y="3897813"/>
            <a:ext cx="503351" cy="459881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4" name="手繪多邊形 173"/>
          <p:cNvSpPr/>
          <p:nvPr/>
        </p:nvSpPr>
        <p:spPr>
          <a:xfrm>
            <a:off x="2928926" y="5857892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" name="手繪多邊形 174"/>
          <p:cNvSpPr/>
          <p:nvPr/>
        </p:nvSpPr>
        <p:spPr>
          <a:xfrm>
            <a:off x="5568847" y="4500570"/>
            <a:ext cx="503351" cy="459881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6" name="手繪多邊形 175"/>
          <p:cNvSpPr/>
          <p:nvPr/>
        </p:nvSpPr>
        <p:spPr>
          <a:xfrm>
            <a:off x="4214810" y="5857892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7" name="手繪多邊形 176"/>
          <p:cNvSpPr/>
          <p:nvPr/>
        </p:nvSpPr>
        <p:spPr>
          <a:xfrm>
            <a:off x="5429256" y="5857892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8" name="手繪多邊形 177"/>
          <p:cNvSpPr/>
          <p:nvPr/>
        </p:nvSpPr>
        <p:spPr>
          <a:xfrm>
            <a:off x="6715140" y="5857892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9" name="手繪多邊形 178"/>
          <p:cNvSpPr/>
          <p:nvPr/>
        </p:nvSpPr>
        <p:spPr>
          <a:xfrm>
            <a:off x="3786182" y="5286388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0" name="手繪多邊形 179"/>
          <p:cNvSpPr/>
          <p:nvPr/>
        </p:nvSpPr>
        <p:spPr>
          <a:xfrm>
            <a:off x="6357950" y="5357826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2" name="手繪多邊形 181"/>
          <p:cNvSpPr/>
          <p:nvPr/>
        </p:nvSpPr>
        <p:spPr>
          <a:xfrm>
            <a:off x="4636308" y="4449170"/>
            <a:ext cx="1559776" cy="2400299"/>
          </a:xfrm>
          <a:custGeom>
            <a:avLst/>
            <a:gdLst>
              <a:gd name="connsiteX0" fmla="*/ 1163991 w 1559776"/>
              <a:gd name="connsiteY0" fmla="*/ 81887 h 2400299"/>
              <a:gd name="connsiteX1" fmla="*/ 1082104 w 1559776"/>
              <a:gd name="connsiteY1" fmla="*/ 136478 h 2400299"/>
              <a:gd name="connsiteX2" fmla="*/ 1013865 w 1559776"/>
              <a:gd name="connsiteY2" fmla="*/ 204717 h 2400299"/>
              <a:gd name="connsiteX3" fmla="*/ 986570 w 1559776"/>
              <a:gd name="connsiteY3" fmla="*/ 245660 h 2400299"/>
              <a:gd name="connsiteX4" fmla="*/ 904683 w 1559776"/>
              <a:gd name="connsiteY4" fmla="*/ 313899 h 2400299"/>
              <a:gd name="connsiteX5" fmla="*/ 795501 w 1559776"/>
              <a:gd name="connsiteY5" fmla="*/ 423081 h 2400299"/>
              <a:gd name="connsiteX6" fmla="*/ 727262 w 1559776"/>
              <a:gd name="connsiteY6" fmla="*/ 491320 h 2400299"/>
              <a:gd name="connsiteX7" fmla="*/ 699967 w 1559776"/>
              <a:gd name="connsiteY7" fmla="*/ 532263 h 2400299"/>
              <a:gd name="connsiteX8" fmla="*/ 618080 w 1559776"/>
              <a:gd name="connsiteY8" fmla="*/ 600502 h 2400299"/>
              <a:gd name="connsiteX9" fmla="*/ 563489 w 1559776"/>
              <a:gd name="connsiteY9" fmla="*/ 668740 h 2400299"/>
              <a:gd name="connsiteX10" fmla="*/ 508898 w 1559776"/>
              <a:gd name="connsiteY10" fmla="*/ 750627 h 2400299"/>
              <a:gd name="connsiteX11" fmla="*/ 495250 w 1559776"/>
              <a:gd name="connsiteY11" fmla="*/ 805218 h 2400299"/>
              <a:gd name="connsiteX12" fmla="*/ 454307 w 1559776"/>
              <a:gd name="connsiteY12" fmla="*/ 846161 h 2400299"/>
              <a:gd name="connsiteX13" fmla="*/ 427011 w 1559776"/>
              <a:gd name="connsiteY13" fmla="*/ 887105 h 2400299"/>
              <a:gd name="connsiteX14" fmla="*/ 386068 w 1559776"/>
              <a:gd name="connsiteY14" fmla="*/ 968991 h 2400299"/>
              <a:gd name="connsiteX15" fmla="*/ 304182 w 1559776"/>
              <a:gd name="connsiteY15" fmla="*/ 1132764 h 2400299"/>
              <a:gd name="connsiteX16" fmla="*/ 276886 w 1559776"/>
              <a:gd name="connsiteY16" fmla="*/ 1173708 h 2400299"/>
              <a:gd name="connsiteX17" fmla="*/ 263238 w 1559776"/>
              <a:gd name="connsiteY17" fmla="*/ 1214651 h 2400299"/>
              <a:gd name="connsiteX18" fmla="*/ 222295 w 1559776"/>
              <a:gd name="connsiteY18" fmla="*/ 1241946 h 2400299"/>
              <a:gd name="connsiteX19" fmla="*/ 208647 w 1559776"/>
              <a:gd name="connsiteY19" fmla="*/ 1282890 h 2400299"/>
              <a:gd name="connsiteX20" fmla="*/ 181352 w 1559776"/>
              <a:gd name="connsiteY20" fmla="*/ 1378424 h 2400299"/>
              <a:gd name="connsiteX21" fmla="*/ 167704 w 1559776"/>
              <a:gd name="connsiteY21" fmla="*/ 1473958 h 2400299"/>
              <a:gd name="connsiteX22" fmla="*/ 140408 w 1559776"/>
              <a:gd name="connsiteY22" fmla="*/ 1583140 h 2400299"/>
              <a:gd name="connsiteX23" fmla="*/ 126761 w 1559776"/>
              <a:gd name="connsiteY23" fmla="*/ 1637731 h 2400299"/>
              <a:gd name="connsiteX24" fmla="*/ 99465 w 1559776"/>
              <a:gd name="connsiteY24" fmla="*/ 1733266 h 2400299"/>
              <a:gd name="connsiteX25" fmla="*/ 85817 w 1559776"/>
              <a:gd name="connsiteY25" fmla="*/ 1801505 h 2400299"/>
              <a:gd name="connsiteX26" fmla="*/ 58522 w 1559776"/>
              <a:gd name="connsiteY26" fmla="*/ 1883391 h 2400299"/>
              <a:gd name="connsiteX27" fmla="*/ 44874 w 1559776"/>
              <a:gd name="connsiteY27" fmla="*/ 1965278 h 2400299"/>
              <a:gd name="connsiteX28" fmla="*/ 17579 w 1559776"/>
              <a:gd name="connsiteY28" fmla="*/ 2129051 h 2400299"/>
              <a:gd name="connsiteX29" fmla="*/ 31226 w 1559776"/>
              <a:gd name="connsiteY29" fmla="*/ 2374711 h 2400299"/>
              <a:gd name="connsiteX30" fmla="*/ 113113 w 1559776"/>
              <a:gd name="connsiteY30" fmla="*/ 2361063 h 2400299"/>
              <a:gd name="connsiteX31" fmla="*/ 194999 w 1559776"/>
              <a:gd name="connsiteY31" fmla="*/ 2292824 h 2400299"/>
              <a:gd name="connsiteX32" fmla="*/ 249591 w 1559776"/>
              <a:gd name="connsiteY32" fmla="*/ 2142699 h 2400299"/>
              <a:gd name="connsiteX33" fmla="*/ 235943 w 1559776"/>
              <a:gd name="connsiteY33" fmla="*/ 2101755 h 2400299"/>
              <a:gd name="connsiteX34" fmla="*/ 290534 w 1559776"/>
              <a:gd name="connsiteY34" fmla="*/ 1978926 h 2400299"/>
              <a:gd name="connsiteX35" fmla="*/ 317829 w 1559776"/>
              <a:gd name="connsiteY35" fmla="*/ 1924334 h 2400299"/>
              <a:gd name="connsiteX36" fmla="*/ 358773 w 1559776"/>
              <a:gd name="connsiteY36" fmla="*/ 1897039 h 2400299"/>
              <a:gd name="connsiteX37" fmla="*/ 440659 w 1559776"/>
              <a:gd name="connsiteY37" fmla="*/ 1774209 h 2400299"/>
              <a:gd name="connsiteX38" fmla="*/ 467955 w 1559776"/>
              <a:gd name="connsiteY38" fmla="*/ 1733266 h 2400299"/>
              <a:gd name="connsiteX39" fmla="*/ 481602 w 1559776"/>
              <a:gd name="connsiteY39" fmla="*/ 1692323 h 2400299"/>
              <a:gd name="connsiteX40" fmla="*/ 495250 w 1559776"/>
              <a:gd name="connsiteY40" fmla="*/ 1637731 h 2400299"/>
              <a:gd name="connsiteX41" fmla="*/ 522546 w 1559776"/>
              <a:gd name="connsiteY41" fmla="*/ 1596788 h 2400299"/>
              <a:gd name="connsiteX42" fmla="*/ 563489 w 1559776"/>
              <a:gd name="connsiteY42" fmla="*/ 1514902 h 2400299"/>
              <a:gd name="connsiteX43" fmla="*/ 590785 w 1559776"/>
              <a:gd name="connsiteY43" fmla="*/ 1433015 h 2400299"/>
              <a:gd name="connsiteX44" fmla="*/ 645376 w 1559776"/>
              <a:gd name="connsiteY44" fmla="*/ 1269242 h 2400299"/>
              <a:gd name="connsiteX45" fmla="*/ 659023 w 1559776"/>
              <a:gd name="connsiteY45" fmla="*/ 1228299 h 2400299"/>
              <a:gd name="connsiteX46" fmla="*/ 699967 w 1559776"/>
              <a:gd name="connsiteY46" fmla="*/ 1187355 h 2400299"/>
              <a:gd name="connsiteX47" fmla="*/ 768205 w 1559776"/>
              <a:gd name="connsiteY47" fmla="*/ 1064526 h 2400299"/>
              <a:gd name="connsiteX48" fmla="*/ 809149 w 1559776"/>
              <a:gd name="connsiteY48" fmla="*/ 1037230 h 2400299"/>
              <a:gd name="connsiteX49" fmla="*/ 877388 w 1559776"/>
              <a:gd name="connsiteY49" fmla="*/ 955343 h 2400299"/>
              <a:gd name="connsiteX50" fmla="*/ 918331 w 1559776"/>
              <a:gd name="connsiteY50" fmla="*/ 900752 h 2400299"/>
              <a:gd name="connsiteX51" fmla="*/ 959274 w 1559776"/>
              <a:gd name="connsiteY51" fmla="*/ 859809 h 2400299"/>
              <a:gd name="connsiteX52" fmla="*/ 1013865 w 1559776"/>
              <a:gd name="connsiteY52" fmla="*/ 777923 h 2400299"/>
              <a:gd name="connsiteX53" fmla="*/ 1041161 w 1559776"/>
              <a:gd name="connsiteY53" fmla="*/ 736979 h 2400299"/>
              <a:gd name="connsiteX54" fmla="*/ 1068456 w 1559776"/>
              <a:gd name="connsiteY54" fmla="*/ 682388 h 2400299"/>
              <a:gd name="connsiteX55" fmla="*/ 1123047 w 1559776"/>
              <a:gd name="connsiteY55" fmla="*/ 655093 h 2400299"/>
              <a:gd name="connsiteX56" fmla="*/ 1136695 w 1559776"/>
              <a:gd name="connsiteY56" fmla="*/ 614149 h 2400299"/>
              <a:gd name="connsiteX57" fmla="*/ 1177638 w 1559776"/>
              <a:gd name="connsiteY57" fmla="*/ 600502 h 2400299"/>
              <a:gd name="connsiteX58" fmla="*/ 1218582 w 1559776"/>
              <a:gd name="connsiteY58" fmla="*/ 573206 h 2400299"/>
              <a:gd name="connsiteX59" fmla="*/ 1300468 w 1559776"/>
              <a:gd name="connsiteY59" fmla="*/ 491320 h 2400299"/>
              <a:gd name="connsiteX60" fmla="*/ 1341411 w 1559776"/>
              <a:gd name="connsiteY60" fmla="*/ 450376 h 2400299"/>
              <a:gd name="connsiteX61" fmla="*/ 1423298 w 1559776"/>
              <a:gd name="connsiteY61" fmla="*/ 395785 h 2400299"/>
              <a:gd name="connsiteX62" fmla="*/ 1436946 w 1559776"/>
              <a:gd name="connsiteY62" fmla="*/ 354842 h 2400299"/>
              <a:gd name="connsiteX63" fmla="*/ 1518832 w 1559776"/>
              <a:gd name="connsiteY63" fmla="*/ 286603 h 2400299"/>
              <a:gd name="connsiteX64" fmla="*/ 1546128 w 1559776"/>
              <a:gd name="connsiteY64" fmla="*/ 204717 h 2400299"/>
              <a:gd name="connsiteX65" fmla="*/ 1559776 w 1559776"/>
              <a:gd name="connsiteY65" fmla="*/ 163773 h 2400299"/>
              <a:gd name="connsiteX66" fmla="*/ 1546128 w 1559776"/>
              <a:gd name="connsiteY66" fmla="*/ 95534 h 2400299"/>
              <a:gd name="connsiteX67" fmla="*/ 1464241 w 1559776"/>
              <a:gd name="connsiteY67" fmla="*/ 27296 h 2400299"/>
              <a:gd name="connsiteX68" fmla="*/ 1423298 w 1559776"/>
              <a:gd name="connsiteY68" fmla="*/ 0 h 2400299"/>
              <a:gd name="connsiteX69" fmla="*/ 1218582 w 1559776"/>
              <a:gd name="connsiteY69" fmla="*/ 13648 h 2400299"/>
              <a:gd name="connsiteX70" fmla="*/ 1177638 w 1559776"/>
              <a:gd name="connsiteY70" fmla="*/ 40943 h 2400299"/>
              <a:gd name="connsiteX71" fmla="*/ 1136695 w 1559776"/>
              <a:gd name="connsiteY71" fmla="*/ 54591 h 2400299"/>
              <a:gd name="connsiteX72" fmla="*/ 1163991 w 1559776"/>
              <a:gd name="connsiteY72" fmla="*/ 81887 h 2400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559776" h="2400299">
                <a:moveTo>
                  <a:pt x="1163991" y="81887"/>
                </a:moveTo>
                <a:cubicBezTo>
                  <a:pt x="1154893" y="95535"/>
                  <a:pt x="1100301" y="109183"/>
                  <a:pt x="1082104" y="136478"/>
                </a:cubicBezTo>
                <a:cubicBezTo>
                  <a:pt x="1045709" y="191069"/>
                  <a:pt x="1068456" y="168322"/>
                  <a:pt x="1013865" y="204717"/>
                </a:cubicBezTo>
                <a:cubicBezTo>
                  <a:pt x="1004767" y="218365"/>
                  <a:pt x="998168" y="234062"/>
                  <a:pt x="986570" y="245660"/>
                </a:cubicBezTo>
                <a:cubicBezTo>
                  <a:pt x="907711" y="324518"/>
                  <a:pt x="982942" y="213280"/>
                  <a:pt x="904683" y="313899"/>
                </a:cubicBezTo>
                <a:cubicBezTo>
                  <a:pt x="820842" y="421696"/>
                  <a:pt x="890575" y="375543"/>
                  <a:pt x="795501" y="423081"/>
                </a:cubicBezTo>
                <a:cubicBezTo>
                  <a:pt x="722709" y="532266"/>
                  <a:pt x="818250" y="400331"/>
                  <a:pt x="727262" y="491320"/>
                </a:cubicBezTo>
                <a:cubicBezTo>
                  <a:pt x="715664" y="502918"/>
                  <a:pt x="710468" y="519662"/>
                  <a:pt x="699967" y="532263"/>
                </a:cubicBezTo>
                <a:cubicBezTo>
                  <a:pt x="667130" y="571667"/>
                  <a:pt x="658336" y="573664"/>
                  <a:pt x="618080" y="600502"/>
                </a:cubicBezTo>
                <a:cubicBezTo>
                  <a:pt x="587345" y="692705"/>
                  <a:pt x="629970" y="592761"/>
                  <a:pt x="563489" y="668740"/>
                </a:cubicBezTo>
                <a:cubicBezTo>
                  <a:pt x="541887" y="693428"/>
                  <a:pt x="508898" y="750627"/>
                  <a:pt x="508898" y="750627"/>
                </a:cubicBezTo>
                <a:cubicBezTo>
                  <a:pt x="504349" y="768824"/>
                  <a:pt x="504556" y="788932"/>
                  <a:pt x="495250" y="805218"/>
                </a:cubicBezTo>
                <a:cubicBezTo>
                  <a:pt x="485674" y="821976"/>
                  <a:pt x="466663" y="831334"/>
                  <a:pt x="454307" y="846161"/>
                </a:cubicBezTo>
                <a:cubicBezTo>
                  <a:pt x="443806" y="858762"/>
                  <a:pt x="436110" y="873457"/>
                  <a:pt x="427011" y="887105"/>
                </a:cubicBezTo>
                <a:cubicBezTo>
                  <a:pt x="377243" y="1036417"/>
                  <a:pt x="456615" y="810260"/>
                  <a:pt x="386068" y="968991"/>
                </a:cubicBezTo>
                <a:cubicBezTo>
                  <a:pt x="310728" y="1138507"/>
                  <a:pt x="417685" y="962510"/>
                  <a:pt x="304182" y="1132764"/>
                </a:cubicBezTo>
                <a:cubicBezTo>
                  <a:pt x="295083" y="1146412"/>
                  <a:pt x="282073" y="1158147"/>
                  <a:pt x="276886" y="1173708"/>
                </a:cubicBezTo>
                <a:cubicBezTo>
                  <a:pt x="272337" y="1187356"/>
                  <a:pt x="272225" y="1203418"/>
                  <a:pt x="263238" y="1214651"/>
                </a:cubicBezTo>
                <a:cubicBezTo>
                  <a:pt x="252991" y="1227459"/>
                  <a:pt x="235943" y="1232848"/>
                  <a:pt x="222295" y="1241946"/>
                </a:cubicBezTo>
                <a:cubicBezTo>
                  <a:pt x="217746" y="1255594"/>
                  <a:pt x="212599" y="1269057"/>
                  <a:pt x="208647" y="1282890"/>
                </a:cubicBezTo>
                <a:cubicBezTo>
                  <a:pt x="174368" y="1402866"/>
                  <a:pt x="214078" y="1280243"/>
                  <a:pt x="181352" y="1378424"/>
                </a:cubicBezTo>
                <a:cubicBezTo>
                  <a:pt x="176803" y="1410269"/>
                  <a:pt x="174013" y="1442415"/>
                  <a:pt x="167704" y="1473958"/>
                </a:cubicBezTo>
                <a:cubicBezTo>
                  <a:pt x="160347" y="1510744"/>
                  <a:pt x="149506" y="1546746"/>
                  <a:pt x="140408" y="1583140"/>
                </a:cubicBezTo>
                <a:cubicBezTo>
                  <a:pt x="135859" y="1601337"/>
                  <a:pt x="132692" y="1619937"/>
                  <a:pt x="126761" y="1637731"/>
                </a:cubicBezTo>
                <a:cubicBezTo>
                  <a:pt x="111563" y="1683325"/>
                  <a:pt x="110890" y="1681856"/>
                  <a:pt x="99465" y="1733266"/>
                </a:cubicBezTo>
                <a:cubicBezTo>
                  <a:pt x="94433" y="1755910"/>
                  <a:pt x="91920" y="1779126"/>
                  <a:pt x="85817" y="1801505"/>
                </a:cubicBezTo>
                <a:cubicBezTo>
                  <a:pt x="78247" y="1829263"/>
                  <a:pt x="58522" y="1883391"/>
                  <a:pt x="58522" y="1883391"/>
                </a:cubicBezTo>
                <a:cubicBezTo>
                  <a:pt x="53973" y="1910687"/>
                  <a:pt x="48531" y="1937849"/>
                  <a:pt x="44874" y="1965278"/>
                </a:cubicBezTo>
                <a:cubicBezTo>
                  <a:pt x="24558" y="2117644"/>
                  <a:pt x="46026" y="2043705"/>
                  <a:pt x="17579" y="2129051"/>
                </a:cubicBezTo>
                <a:cubicBezTo>
                  <a:pt x="22128" y="2210938"/>
                  <a:pt x="0" y="2298875"/>
                  <a:pt x="31226" y="2374711"/>
                </a:cubicBezTo>
                <a:cubicBezTo>
                  <a:pt x="41762" y="2400299"/>
                  <a:pt x="86861" y="2369814"/>
                  <a:pt x="113113" y="2361063"/>
                </a:cubicBezTo>
                <a:cubicBezTo>
                  <a:pt x="141613" y="2351563"/>
                  <a:pt x="175996" y="2311827"/>
                  <a:pt x="194999" y="2292824"/>
                </a:cubicBezTo>
                <a:cubicBezTo>
                  <a:pt x="230042" y="2187696"/>
                  <a:pt x="211609" y="2237651"/>
                  <a:pt x="249591" y="2142699"/>
                </a:cubicBezTo>
                <a:cubicBezTo>
                  <a:pt x="245042" y="2129051"/>
                  <a:pt x="234354" y="2116053"/>
                  <a:pt x="235943" y="2101755"/>
                </a:cubicBezTo>
                <a:cubicBezTo>
                  <a:pt x="244160" y="2027800"/>
                  <a:pt x="261111" y="2030416"/>
                  <a:pt x="290534" y="1978926"/>
                </a:cubicBezTo>
                <a:cubicBezTo>
                  <a:pt x="300628" y="1961261"/>
                  <a:pt x="304804" y="1939964"/>
                  <a:pt x="317829" y="1924334"/>
                </a:cubicBezTo>
                <a:cubicBezTo>
                  <a:pt x="328330" y="1911733"/>
                  <a:pt x="345125" y="1906137"/>
                  <a:pt x="358773" y="1897039"/>
                </a:cubicBezTo>
                <a:lnTo>
                  <a:pt x="440659" y="1774209"/>
                </a:lnTo>
                <a:lnTo>
                  <a:pt x="467955" y="1733266"/>
                </a:lnTo>
                <a:cubicBezTo>
                  <a:pt x="472504" y="1719618"/>
                  <a:pt x="477650" y="1706155"/>
                  <a:pt x="481602" y="1692323"/>
                </a:cubicBezTo>
                <a:cubicBezTo>
                  <a:pt x="486755" y="1674287"/>
                  <a:pt x="487861" y="1654972"/>
                  <a:pt x="495250" y="1637731"/>
                </a:cubicBezTo>
                <a:cubicBezTo>
                  <a:pt x="501711" y="1622655"/>
                  <a:pt x="513447" y="1610436"/>
                  <a:pt x="522546" y="1596788"/>
                </a:cubicBezTo>
                <a:cubicBezTo>
                  <a:pt x="572311" y="1447486"/>
                  <a:pt x="492946" y="1673622"/>
                  <a:pt x="563489" y="1514902"/>
                </a:cubicBezTo>
                <a:cubicBezTo>
                  <a:pt x="575175" y="1488610"/>
                  <a:pt x="581687" y="1460311"/>
                  <a:pt x="590785" y="1433015"/>
                </a:cubicBezTo>
                <a:lnTo>
                  <a:pt x="645376" y="1269242"/>
                </a:lnTo>
                <a:cubicBezTo>
                  <a:pt x="649925" y="1255594"/>
                  <a:pt x="648851" y="1238471"/>
                  <a:pt x="659023" y="1228299"/>
                </a:cubicBezTo>
                <a:lnTo>
                  <a:pt x="699967" y="1187355"/>
                </a:lnTo>
                <a:cubicBezTo>
                  <a:pt x="714188" y="1144688"/>
                  <a:pt x="727979" y="1091343"/>
                  <a:pt x="768205" y="1064526"/>
                </a:cubicBezTo>
                <a:lnTo>
                  <a:pt x="809149" y="1037230"/>
                </a:lnTo>
                <a:cubicBezTo>
                  <a:pt x="867705" y="920116"/>
                  <a:pt x="800226" y="1032505"/>
                  <a:pt x="877388" y="955343"/>
                </a:cubicBezTo>
                <a:cubicBezTo>
                  <a:pt x="893472" y="939259"/>
                  <a:pt x="903528" y="918022"/>
                  <a:pt x="918331" y="900752"/>
                </a:cubicBezTo>
                <a:cubicBezTo>
                  <a:pt x="930892" y="886098"/>
                  <a:pt x="945626" y="873457"/>
                  <a:pt x="959274" y="859809"/>
                </a:cubicBezTo>
                <a:cubicBezTo>
                  <a:pt x="983259" y="787856"/>
                  <a:pt x="957070" y="846077"/>
                  <a:pt x="1013865" y="777923"/>
                </a:cubicBezTo>
                <a:cubicBezTo>
                  <a:pt x="1024366" y="765322"/>
                  <a:pt x="1033023" y="751221"/>
                  <a:pt x="1041161" y="736979"/>
                </a:cubicBezTo>
                <a:cubicBezTo>
                  <a:pt x="1051255" y="719315"/>
                  <a:pt x="1054070" y="696774"/>
                  <a:pt x="1068456" y="682388"/>
                </a:cubicBezTo>
                <a:cubicBezTo>
                  <a:pt x="1082842" y="668002"/>
                  <a:pt x="1104850" y="664191"/>
                  <a:pt x="1123047" y="655093"/>
                </a:cubicBezTo>
                <a:cubicBezTo>
                  <a:pt x="1127596" y="641445"/>
                  <a:pt x="1126522" y="624322"/>
                  <a:pt x="1136695" y="614149"/>
                </a:cubicBezTo>
                <a:cubicBezTo>
                  <a:pt x="1146867" y="603977"/>
                  <a:pt x="1164771" y="606935"/>
                  <a:pt x="1177638" y="600502"/>
                </a:cubicBezTo>
                <a:cubicBezTo>
                  <a:pt x="1192309" y="593166"/>
                  <a:pt x="1206322" y="584103"/>
                  <a:pt x="1218582" y="573206"/>
                </a:cubicBezTo>
                <a:cubicBezTo>
                  <a:pt x="1247433" y="547561"/>
                  <a:pt x="1273173" y="518615"/>
                  <a:pt x="1300468" y="491320"/>
                </a:cubicBezTo>
                <a:cubicBezTo>
                  <a:pt x="1314116" y="477672"/>
                  <a:pt x="1325352" y="461082"/>
                  <a:pt x="1341411" y="450376"/>
                </a:cubicBezTo>
                <a:lnTo>
                  <a:pt x="1423298" y="395785"/>
                </a:lnTo>
                <a:cubicBezTo>
                  <a:pt x="1427847" y="382137"/>
                  <a:pt x="1428966" y="366812"/>
                  <a:pt x="1436946" y="354842"/>
                </a:cubicBezTo>
                <a:cubicBezTo>
                  <a:pt x="1457962" y="323318"/>
                  <a:pt x="1488621" y="306744"/>
                  <a:pt x="1518832" y="286603"/>
                </a:cubicBezTo>
                <a:lnTo>
                  <a:pt x="1546128" y="204717"/>
                </a:lnTo>
                <a:lnTo>
                  <a:pt x="1559776" y="163773"/>
                </a:lnTo>
                <a:cubicBezTo>
                  <a:pt x="1555227" y="141027"/>
                  <a:pt x="1554273" y="117254"/>
                  <a:pt x="1546128" y="95534"/>
                </a:cubicBezTo>
                <a:cubicBezTo>
                  <a:pt x="1527126" y="44862"/>
                  <a:pt x="1509218" y="52997"/>
                  <a:pt x="1464241" y="27296"/>
                </a:cubicBezTo>
                <a:cubicBezTo>
                  <a:pt x="1450000" y="19158"/>
                  <a:pt x="1436946" y="9099"/>
                  <a:pt x="1423298" y="0"/>
                </a:cubicBezTo>
                <a:cubicBezTo>
                  <a:pt x="1355059" y="4549"/>
                  <a:pt x="1286042" y="2405"/>
                  <a:pt x="1218582" y="13648"/>
                </a:cubicBezTo>
                <a:cubicBezTo>
                  <a:pt x="1202403" y="16345"/>
                  <a:pt x="1192309" y="33608"/>
                  <a:pt x="1177638" y="40943"/>
                </a:cubicBezTo>
                <a:cubicBezTo>
                  <a:pt x="1164771" y="47377"/>
                  <a:pt x="1148665" y="46611"/>
                  <a:pt x="1136695" y="54591"/>
                </a:cubicBezTo>
                <a:cubicBezTo>
                  <a:pt x="1132910" y="57115"/>
                  <a:pt x="1173089" y="68239"/>
                  <a:pt x="1163991" y="81887"/>
                </a:cubicBezTo>
                <a:close/>
              </a:path>
            </a:pathLst>
          </a:cu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6" name="手繪多邊形 185"/>
          <p:cNvSpPr/>
          <p:nvPr/>
        </p:nvSpPr>
        <p:spPr>
          <a:xfrm>
            <a:off x="2428860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7" name="手繪多邊形 186"/>
          <p:cNvSpPr/>
          <p:nvPr/>
        </p:nvSpPr>
        <p:spPr>
          <a:xfrm>
            <a:off x="3071802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8" name="手繪多邊形 187"/>
          <p:cNvSpPr/>
          <p:nvPr/>
        </p:nvSpPr>
        <p:spPr>
          <a:xfrm>
            <a:off x="3714744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9" name="手繪多邊形 188"/>
          <p:cNvSpPr/>
          <p:nvPr/>
        </p:nvSpPr>
        <p:spPr>
          <a:xfrm>
            <a:off x="4357686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0" name="手繪多邊形 189"/>
          <p:cNvSpPr/>
          <p:nvPr/>
        </p:nvSpPr>
        <p:spPr>
          <a:xfrm>
            <a:off x="4929190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1" name="手繪多邊形 190"/>
          <p:cNvSpPr/>
          <p:nvPr/>
        </p:nvSpPr>
        <p:spPr>
          <a:xfrm>
            <a:off x="5572132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2" name="手繪多邊形 191"/>
          <p:cNvSpPr/>
          <p:nvPr/>
        </p:nvSpPr>
        <p:spPr>
          <a:xfrm>
            <a:off x="6215074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3" name="手繪多邊形 192"/>
          <p:cNvSpPr/>
          <p:nvPr/>
        </p:nvSpPr>
        <p:spPr>
          <a:xfrm>
            <a:off x="6858016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5" name="直線接點 194"/>
          <p:cNvCxnSpPr/>
          <p:nvPr/>
        </p:nvCxnSpPr>
        <p:spPr>
          <a:xfrm>
            <a:off x="2285984" y="6784998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>
            <a:off x="2643174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/>
          <p:nvPr/>
        </p:nvCxnSpPr>
        <p:spPr>
          <a:xfrm>
            <a:off x="2928926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接點 197"/>
          <p:cNvCxnSpPr/>
          <p:nvPr/>
        </p:nvCxnSpPr>
        <p:spPr>
          <a:xfrm>
            <a:off x="3214678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/>
          <p:cNvCxnSpPr/>
          <p:nvPr/>
        </p:nvCxnSpPr>
        <p:spPr>
          <a:xfrm>
            <a:off x="3571868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/>
          <p:nvPr/>
        </p:nvCxnSpPr>
        <p:spPr>
          <a:xfrm>
            <a:off x="3857620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接點 200"/>
          <p:cNvCxnSpPr/>
          <p:nvPr/>
        </p:nvCxnSpPr>
        <p:spPr>
          <a:xfrm>
            <a:off x="4214810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/>
          <p:cNvCxnSpPr/>
          <p:nvPr/>
        </p:nvCxnSpPr>
        <p:spPr>
          <a:xfrm>
            <a:off x="4500562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接點 202"/>
          <p:cNvCxnSpPr/>
          <p:nvPr/>
        </p:nvCxnSpPr>
        <p:spPr>
          <a:xfrm>
            <a:off x="4857752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線接點 203"/>
          <p:cNvCxnSpPr/>
          <p:nvPr/>
        </p:nvCxnSpPr>
        <p:spPr>
          <a:xfrm>
            <a:off x="5143504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>
            <a:off x="5429256" y="6784998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/>
          <p:nvPr/>
        </p:nvCxnSpPr>
        <p:spPr>
          <a:xfrm>
            <a:off x="5786446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/>
          <p:cNvCxnSpPr/>
          <p:nvPr/>
        </p:nvCxnSpPr>
        <p:spPr>
          <a:xfrm>
            <a:off x="6072198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/>
          <p:nvPr/>
        </p:nvCxnSpPr>
        <p:spPr>
          <a:xfrm>
            <a:off x="6429388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>
            <a:off x="6715140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/>
          <p:nvPr/>
        </p:nvCxnSpPr>
        <p:spPr>
          <a:xfrm>
            <a:off x="7000892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6" grpId="1" animBg="1"/>
      <p:bldP spid="170" grpId="0" animBg="1"/>
      <p:bldP spid="170" grpId="1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2" grpId="0" animBg="1"/>
      <p:bldP spid="182" grpId="1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(3/8)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357290" y="3143248"/>
            <a:ext cx="571504" cy="571504"/>
          </a:xfrm>
          <a:prstGeom prst="ellipse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i="1" dirty="0" smtClean="0">
                <a:solidFill>
                  <a:srgbClr val="FF3300"/>
                </a:solidFill>
              </a:rPr>
              <a:t>G</a:t>
            </a:r>
            <a:endParaRPr lang="zh-TW" altLang="en-US" sz="3200" b="1" i="1" dirty="0">
              <a:solidFill>
                <a:srgbClr val="FF3300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571472" y="4929198"/>
            <a:ext cx="571504" cy="57150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i="1" dirty="0" smtClean="0">
                <a:solidFill>
                  <a:srgbClr val="0000FF"/>
                </a:solidFill>
              </a:rPr>
              <a:t>H</a:t>
            </a:r>
            <a:endParaRPr lang="zh-TW" altLang="en-US" sz="3200" b="1" i="1" dirty="0">
              <a:solidFill>
                <a:srgbClr val="0000FF"/>
              </a:solidFill>
            </a:endParaRPr>
          </a:p>
        </p:txBody>
      </p:sp>
      <p:sp>
        <p:nvSpPr>
          <p:cNvPr id="6" name="橢圓 5"/>
          <p:cNvSpPr/>
          <p:nvPr/>
        </p:nvSpPr>
        <p:spPr>
          <a:xfrm>
            <a:off x="2143108" y="4929198"/>
            <a:ext cx="571504" cy="571504"/>
          </a:xfrm>
          <a:prstGeom prst="ellipse">
            <a:avLst/>
          </a:prstGeom>
          <a:noFill/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3200" b="1" i="1" dirty="0" smtClean="0">
                <a:solidFill>
                  <a:srgbClr val="B2B2B2"/>
                </a:solidFill>
              </a:rPr>
              <a:t>G</a:t>
            </a:r>
            <a:r>
              <a:rPr lang="en-US" altLang="zh-TW" sz="3200" b="1" dirty="0" smtClean="0">
                <a:solidFill>
                  <a:srgbClr val="B2B2B2"/>
                </a:solidFill>
              </a:rPr>
              <a:t>’</a:t>
            </a:r>
            <a:endParaRPr lang="zh-TW" altLang="en-US" sz="3200" b="1" dirty="0">
              <a:solidFill>
                <a:srgbClr val="B2B2B2"/>
              </a:solidFill>
            </a:endParaRPr>
          </a:p>
        </p:txBody>
      </p:sp>
      <p:cxnSp>
        <p:nvCxnSpPr>
          <p:cNvPr id="8" name="直線接點 7"/>
          <p:cNvCxnSpPr>
            <a:stCxn id="4" idx="4"/>
          </p:cNvCxnSpPr>
          <p:nvPr/>
        </p:nvCxnSpPr>
        <p:spPr>
          <a:xfrm rot="5400000">
            <a:off x="1285852" y="4071942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5" idx="0"/>
          </p:cNvCxnSpPr>
          <p:nvPr/>
        </p:nvCxnSpPr>
        <p:spPr>
          <a:xfrm rot="10800000" flipV="1">
            <a:off x="857224" y="4429132"/>
            <a:ext cx="785818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endCxn id="6" idx="0"/>
          </p:cNvCxnSpPr>
          <p:nvPr/>
        </p:nvCxnSpPr>
        <p:spPr>
          <a:xfrm>
            <a:off x="1643042" y="4429132"/>
            <a:ext cx="785818" cy="500066"/>
          </a:xfrm>
          <a:prstGeom prst="line">
            <a:avLst/>
          </a:prstGeom>
          <a:ln w="3810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rot="5400000">
            <a:off x="1214811" y="4072339"/>
            <a:ext cx="57071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rot="10800000" flipV="1">
            <a:off x="571472" y="4357694"/>
            <a:ext cx="928694" cy="571504"/>
          </a:xfrm>
          <a:prstGeom prst="line">
            <a:avLst/>
          </a:prstGeom>
          <a:ln w="3810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457765" y="3692727"/>
            <a:ext cx="1042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solidFill>
                  <a:srgbClr val="FF3300"/>
                </a:solidFill>
              </a:rPr>
              <a:t>Boruvka</a:t>
            </a:r>
            <a:r>
              <a:rPr lang="en-US" altLang="zh-TW" sz="1400" dirty="0" smtClean="0">
                <a:solidFill>
                  <a:srgbClr val="FF3300"/>
                </a:solidFill>
              </a:rPr>
              <a:t> × 2</a:t>
            </a:r>
            <a:endParaRPr lang="zh-TW" altLang="en-US" sz="1400" dirty="0">
              <a:solidFill>
                <a:srgbClr val="FF330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1000100" y="4000504"/>
            <a:ext cx="56137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i="1" dirty="0" smtClean="0">
                <a:solidFill>
                  <a:srgbClr val="7030A0"/>
                </a:solidFill>
              </a:rPr>
              <a:t>G</a:t>
            </a:r>
            <a:r>
              <a:rPr lang="en-US" altLang="zh-TW" sz="2600" dirty="0" smtClean="0">
                <a:solidFill>
                  <a:srgbClr val="7030A0"/>
                </a:solidFill>
              </a:rPr>
              <a:t>*</a:t>
            </a:r>
            <a:endParaRPr lang="zh-TW" altLang="en-US" sz="2600" dirty="0">
              <a:solidFill>
                <a:srgbClr val="7030A0"/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-32" y="442913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0000FF"/>
                </a:solidFill>
              </a:rPr>
              <a:t>Sample with </a:t>
            </a:r>
            <a:r>
              <a:rPr lang="en-US" altLang="zh-TW" sz="1400" i="1" dirty="0" smtClean="0">
                <a:solidFill>
                  <a:srgbClr val="0000FF"/>
                </a:solidFill>
              </a:rPr>
              <a:t>p</a:t>
            </a:r>
            <a:r>
              <a:rPr lang="en-US" altLang="zh-TW" sz="1400" dirty="0" smtClean="0">
                <a:solidFill>
                  <a:srgbClr val="0000FF"/>
                </a:solidFill>
              </a:rPr>
              <a:t>=0.5</a:t>
            </a:r>
            <a:endParaRPr lang="zh-TW" altLang="en-US" sz="1400" dirty="0">
              <a:solidFill>
                <a:srgbClr val="0000FF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2643174" y="2740879"/>
            <a:ext cx="6500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1. </a:t>
            </a:r>
            <a:r>
              <a:rPr lang="en-US" altLang="zh-TW" sz="2400" i="1" dirty="0" smtClean="0">
                <a:solidFill>
                  <a:srgbClr val="0000FF"/>
                </a:solidFill>
              </a:rPr>
              <a:t>E</a:t>
            </a:r>
            <a:r>
              <a:rPr lang="en-US" altLang="zh-TW" sz="2400" dirty="0" smtClean="0">
                <a:solidFill>
                  <a:srgbClr val="0000FF"/>
                </a:solidFill>
              </a:rPr>
              <a:t>[edge number of </a:t>
            </a:r>
            <a:r>
              <a:rPr lang="en-US" altLang="zh-TW" sz="2400" b="1" i="1" dirty="0" smtClean="0">
                <a:solidFill>
                  <a:srgbClr val="0000FF"/>
                </a:solidFill>
              </a:rPr>
              <a:t>H</a:t>
            </a:r>
            <a:r>
              <a:rPr lang="en-US" altLang="zh-TW" sz="2400" dirty="0" smtClean="0">
                <a:solidFill>
                  <a:srgbClr val="0000FF"/>
                </a:solidFill>
              </a:rPr>
              <a:t>] </a:t>
            </a:r>
            <a:r>
              <a:rPr lang="en-US" altLang="zh-TW" sz="2400" dirty="0" smtClean="0"/>
              <a:t>= 0.5 × </a:t>
            </a:r>
            <a:r>
              <a:rPr lang="en-US" altLang="zh-TW" sz="2400" dirty="0" smtClean="0">
                <a:solidFill>
                  <a:srgbClr val="7030A0"/>
                </a:solidFill>
              </a:rPr>
              <a:t>edge number of </a:t>
            </a:r>
            <a:r>
              <a:rPr lang="en-US" altLang="zh-TW" sz="2400" b="1" i="1" dirty="0" smtClean="0">
                <a:solidFill>
                  <a:srgbClr val="7030A0"/>
                </a:solidFill>
              </a:rPr>
              <a:t>G</a:t>
            </a:r>
            <a:r>
              <a:rPr lang="en-US" altLang="zh-TW" sz="2400" b="1" dirty="0" smtClean="0">
                <a:solidFill>
                  <a:srgbClr val="7030A0"/>
                </a:solidFill>
              </a:rPr>
              <a:t>*</a:t>
            </a:r>
            <a:endParaRPr lang="zh-TW" altLang="en-US" sz="2400" b="1" dirty="0" smtClean="0">
              <a:solidFill>
                <a:srgbClr val="7030A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785786" y="2857496"/>
            <a:ext cx="179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Original Problem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-71470" y="5466006"/>
            <a:ext cx="1857388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00FF"/>
                </a:solidFill>
              </a:rPr>
              <a:t>Left </a:t>
            </a:r>
          </a:p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00FF"/>
                </a:solidFill>
              </a:rPr>
              <a:t>Sub-problem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2143141" y="5429264"/>
            <a:ext cx="1714479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B2B2B2"/>
                </a:solidFill>
              </a:rPr>
              <a:t>Right </a:t>
            </a:r>
          </a:p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B2B2B2"/>
                </a:solidFill>
              </a:rPr>
              <a:t>Sub-problem</a:t>
            </a:r>
            <a:endParaRPr lang="zh-TW" altLang="en-US" b="1" dirty="0">
              <a:solidFill>
                <a:srgbClr val="B2B2B2"/>
              </a:solidFill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2643174" y="3500438"/>
            <a:ext cx="6500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2. ∵ </a:t>
            </a:r>
            <a:r>
              <a:rPr lang="en-US" altLang="zh-TW" sz="2400" dirty="0" err="1" smtClean="0">
                <a:solidFill>
                  <a:srgbClr val="FF0000"/>
                </a:solidFill>
              </a:rPr>
              <a:t>Boruvka</a:t>
            </a:r>
            <a:r>
              <a:rPr lang="en-US" altLang="zh-TW" sz="2400" dirty="0" smtClean="0">
                <a:solidFill>
                  <a:srgbClr val="FF0000"/>
                </a:solidFill>
              </a:rPr>
              <a:t> × 2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  ∴  </a:t>
            </a:r>
            <a:r>
              <a:rPr lang="en-US" altLang="zh-TW" sz="2400" dirty="0" smtClean="0">
                <a:solidFill>
                  <a:srgbClr val="7030A0"/>
                </a:solidFill>
              </a:rPr>
              <a:t>edge number of  </a:t>
            </a:r>
            <a:r>
              <a:rPr lang="en-US" altLang="zh-TW" sz="2400" b="1" i="1" dirty="0" smtClean="0">
                <a:solidFill>
                  <a:srgbClr val="7030A0"/>
                </a:solidFill>
              </a:rPr>
              <a:t>G</a:t>
            </a:r>
            <a:r>
              <a:rPr lang="en-US" altLang="zh-TW" sz="2400" b="1" dirty="0" smtClean="0">
                <a:solidFill>
                  <a:srgbClr val="7030A0"/>
                </a:solidFill>
              </a:rPr>
              <a:t>*</a:t>
            </a:r>
            <a:r>
              <a:rPr lang="en-US" altLang="zh-TW" sz="2400" dirty="0" smtClean="0"/>
              <a:t>  ≤  </a:t>
            </a:r>
            <a:r>
              <a:rPr lang="en-US" altLang="zh-TW" sz="2400" dirty="0" smtClean="0">
                <a:solidFill>
                  <a:srgbClr val="FF0000"/>
                </a:solidFill>
              </a:rPr>
              <a:t>edge number of  </a:t>
            </a:r>
            <a:r>
              <a:rPr lang="en-US" altLang="zh-TW" sz="2400" b="1" i="1" dirty="0" smtClean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39" name="文字方塊 38"/>
          <p:cNvSpPr txBox="1"/>
          <p:nvPr/>
        </p:nvSpPr>
        <p:spPr>
          <a:xfrm>
            <a:off x="3143240" y="4669705"/>
            <a:ext cx="600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 smtClean="0">
                <a:solidFill>
                  <a:srgbClr val="0000FF"/>
                </a:solidFill>
              </a:rPr>
              <a:t>E</a:t>
            </a:r>
            <a:r>
              <a:rPr lang="en-US" altLang="zh-TW" sz="2400" dirty="0" smtClean="0">
                <a:solidFill>
                  <a:srgbClr val="0000FF"/>
                </a:solidFill>
              </a:rPr>
              <a:t>[edge number of </a:t>
            </a:r>
            <a:r>
              <a:rPr lang="en-US" altLang="zh-TW" sz="2400" b="1" i="1" dirty="0" smtClean="0">
                <a:solidFill>
                  <a:srgbClr val="0000FF"/>
                </a:solidFill>
              </a:rPr>
              <a:t>H</a:t>
            </a:r>
            <a:r>
              <a:rPr lang="en-US" altLang="zh-TW" sz="2400" dirty="0" smtClean="0">
                <a:solidFill>
                  <a:srgbClr val="0000FF"/>
                </a:solidFill>
              </a:rPr>
              <a:t>] </a:t>
            </a:r>
            <a:r>
              <a:rPr lang="en-US" altLang="zh-TW" sz="2400" dirty="0" smtClean="0"/>
              <a:t>≤ </a:t>
            </a:r>
            <a:r>
              <a:rPr lang="en-US" altLang="zh-TW" sz="2400" b="1" dirty="0" smtClean="0"/>
              <a:t>0.5</a:t>
            </a:r>
            <a:r>
              <a:rPr lang="en-US" altLang="zh-TW" sz="2400" dirty="0" smtClean="0"/>
              <a:t> × </a:t>
            </a:r>
            <a:r>
              <a:rPr lang="en-US" altLang="zh-TW" sz="2400" dirty="0" smtClean="0">
                <a:solidFill>
                  <a:srgbClr val="FF0000"/>
                </a:solidFill>
              </a:rPr>
              <a:t>edge number of </a:t>
            </a:r>
            <a:r>
              <a:rPr lang="en-US" altLang="zh-TW" sz="2400" b="1" i="1" dirty="0" smtClean="0">
                <a:solidFill>
                  <a:srgbClr val="FF0000"/>
                </a:solidFill>
              </a:rPr>
              <a:t>G</a:t>
            </a:r>
            <a:endParaRPr lang="zh-TW" alt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40" name="向右箭號 39"/>
          <p:cNvSpPr/>
          <p:nvPr/>
        </p:nvSpPr>
        <p:spPr>
          <a:xfrm>
            <a:off x="2714612" y="4741143"/>
            <a:ext cx="500066" cy="357190"/>
          </a:xfrm>
          <a:prstGeom prst="rightArrow">
            <a:avLst/>
          </a:prstGeom>
          <a:solidFill>
            <a:srgbClr val="00B0F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8472518" cy="1114420"/>
          </a:xfrm>
        </p:spPr>
        <p:txBody>
          <a:bodyPr/>
          <a:lstStyle/>
          <a:p>
            <a:r>
              <a:rPr lang="en-US" altLang="zh-TW" sz="3000" dirty="0" smtClean="0"/>
              <a:t>Calculating the </a:t>
            </a:r>
            <a:r>
              <a:rPr lang="en-US" altLang="zh-TW" sz="3000" i="1" dirty="0" smtClean="0">
                <a:solidFill>
                  <a:srgbClr val="00B050"/>
                </a:solidFill>
              </a:rPr>
              <a:t>expected</a:t>
            </a:r>
            <a:r>
              <a:rPr lang="en-US" altLang="zh-TW" sz="3000" dirty="0" smtClean="0"/>
              <a:t> total edge number for </a:t>
            </a:r>
            <a:r>
              <a:rPr lang="en-US" altLang="zh-TW" sz="3000" b="1" dirty="0" smtClean="0">
                <a:solidFill>
                  <a:srgbClr val="FF0000"/>
                </a:solidFill>
              </a:rPr>
              <a:t>one left path</a:t>
            </a:r>
            <a:r>
              <a:rPr lang="en-US" altLang="zh-TW" sz="3000" dirty="0" smtClean="0"/>
              <a:t> started at one problem with </a:t>
            </a:r>
            <a:r>
              <a:rPr lang="en-US" altLang="zh-TW" sz="3000" i="1" dirty="0" smtClean="0">
                <a:solidFill>
                  <a:srgbClr val="0000FF"/>
                </a:solidFill>
              </a:rPr>
              <a:t>m’</a:t>
            </a:r>
            <a:r>
              <a:rPr lang="en-US" altLang="zh-TW" sz="3000" dirty="0" smtClean="0"/>
              <a:t> edges</a:t>
            </a:r>
            <a:endParaRPr lang="zh-TW" alt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4" grpId="0"/>
      <p:bldP spid="38" grpId="0"/>
      <p:bldP spid="39" grpId="0"/>
      <p:bldP spid="4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(4/8)</a:t>
            </a:r>
            <a:endParaRPr lang="zh-TW" altLang="en-US" dirty="0"/>
          </a:p>
        </p:txBody>
      </p:sp>
      <p:grpSp>
        <p:nvGrpSpPr>
          <p:cNvPr id="3" name="群組 23"/>
          <p:cNvGrpSpPr/>
          <p:nvPr/>
        </p:nvGrpSpPr>
        <p:grpSpPr>
          <a:xfrm>
            <a:off x="-32" y="2857496"/>
            <a:ext cx="3857652" cy="3136860"/>
            <a:chOff x="-32" y="2857496"/>
            <a:chExt cx="3857652" cy="3136860"/>
          </a:xfrm>
        </p:grpSpPr>
        <p:sp>
          <p:nvSpPr>
            <p:cNvPr id="4" name="橢圓 3"/>
            <p:cNvSpPr/>
            <p:nvPr/>
          </p:nvSpPr>
          <p:spPr>
            <a:xfrm>
              <a:off x="1357290" y="3143248"/>
              <a:ext cx="571504" cy="571504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b="1" i="1" dirty="0" smtClean="0">
                  <a:solidFill>
                    <a:srgbClr val="FF3300"/>
                  </a:solidFill>
                </a:rPr>
                <a:t>G</a:t>
              </a:r>
              <a:endParaRPr lang="zh-TW" altLang="en-US" sz="3200" b="1" i="1" dirty="0">
                <a:solidFill>
                  <a:srgbClr val="FF3300"/>
                </a:solidFill>
              </a:endParaRPr>
            </a:p>
          </p:txBody>
        </p:sp>
        <p:sp>
          <p:nvSpPr>
            <p:cNvPr id="5" name="橢圓 4"/>
            <p:cNvSpPr/>
            <p:nvPr/>
          </p:nvSpPr>
          <p:spPr>
            <a:xfrm>
              <a:off x="571472" y="4929198"/>
              <a:ext cx="571504" cy="571504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b="1" i="1" dirty="0" smtClean="0">
                  <a:solidFill>
                    <a:srgbClr val="0000FF"/>
                  </a:solidFill>
                </a:rPr>
                <a:t>H</a:t>
              </a:r>
              <a:endParaRPr lang="zh-TW" altLang="en-US" sz="3200" b="1" i="1" dirty="0">
                <a:solidFill>
                  <a:srgbClr val="0000FF"/>
                </a:solidFill>
              </a:endParaRPr>
            </a:p>
          </p:txBody>
        </p:sp>
        <p:sp>
          <p:nvSpPr>
            <p:cNvPr id="6" name="橢圓 5"/>
            <p:cNvSpPr/>
            <p:nvPr/>
          </p:nvSpPr>
          <p:spPr>
            <a:xfrm>
              <a:off x="2143108" y="4929198"/>
              <a:ext cx="571504" cy="571504"/>
            </a:xfrm>
            <a:prstGeom prst="ellipse">
              <a:avLst/>
            </a:prstGeom>
            <a:noFill/>
            <a:ln w="38100"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zh-TW" sz="3200" b="1" i="1" dirty="0" smtClean="0">
                  <a:solidFill>
                    <a:srgbClr val="B2B2B2"/>
                  </a:solidFill>
                </a:rPr>
                <a:t>G</a:t>
              </a:r>
              <a:r>
                <a:rPr lang="en-US" altLang="zh-TW" sz="3200" b="1" dirty="0" smtClean="0">
                  <a:solidFill>
                    <a:srgbClr val="B2B2B2"/>
                  </a:solidFill>
                </a:rPr>
                <a:t>’</a:t>
              </a:r>
              <a:endParaRPr lang="zh-TW" altLang="en-US" sz="3200" b="1" dirty="0">
                <a:solidFill>
                  <a:srgbClr val="B2B2B2"/>
                </a:solidFill>
              </a:endParaRPr>
            </a:p>
          </p:txBody>
        </p:sp>
        <p:cxnSp>
          <p:nvCxnSpPr>
            <p:cNvPr id="8" name="直線接點 7"/>
            <p:cNvCxnSpPr>
              <a:stCxn id="4" idx="4"/>
            </p:cNvCxnSpPr>
            <p:nvPr/>
          </p:nvCxnSpPr>
          <p:spPr>
            <a:xfrm rot="5400000">
              <a:off x="1285852" y="4071942"/>
              <a:ext cx="71438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>
              <a:endCxn id="5" idx="0"/>
            </p:cNvCxnSpPr>
            <p:nvPr/>
          </p:nvCxnSpPr>
          <p:spPr>
            <a:xfrm rot="10800000" flipV="1">
              <a:off x="857224" y="4429132"/>
              <a:ext cx="785818" cy="5000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>
              <a:endCxn id="6" idx="0"/>
            </p:cNvCxnSpPr>
            <p:nvPr/>
          </p:nvCxnSpPr>
          <p:spPr>
            <a:xfrm>
              <a:off x="1643042" y="4429132"/>
              <a:ext cx="785818" cy="500066"/>
            </a:xfrm>
            <a:prstGeom prst="line">
              <a:avLst/>
            </a:prstGeom>
            <a:ln w="38100">
              <a:solidFill>
                <a:srgbClr val="B2B2B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rot="5400000">
              <a:off x="1214811" y="4072339"/>
              <a:ext cx="570710" cy="1588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rot="10800000" flipV="1">
              <a:off x="571472" y="4357694"/>
              <a:ext cx="928694" cy="571504"/>
            </a:xfrm>
            <a:prstGeom prst="line">
              <a:avLst/>
            </a:prstGeom>
            <a:ln w="38100">
              <a:solidFill>
                <a:srgbClr val="0000FF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字方塊 29"/>
            <p:cNvSpPr txBox="1"/>
            <p:nvPr/>
          </p:nvSpPr>
          <p:spPr>
            <a:xfrm>
              <a:off x="457765" y="3692727"/>
              <a:ext cx="10424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err="1" smtClean="0">
                  <a:solidFill>
                    <a:srgbClr val="FF3300"/>
                  </a:solidFill>
                </a:rPr>
                <a:t>Boruvka</a:t>
              </a:r>
              <a:r>
                <a:rPr lang="en-US" altLang="zh-TW" sz="1400" dirty="0" smtClean="0">
                  <a:solidFill>
                    <a:srgbClr val="FF3300"/>
                  </a:solidFill>
                </a:rPr>
                <a:t> × 2</a:t>
              </a:r>
              <a:endParaRPr lang="zh-TW" altLang="en-US" sz="1400" dirty="0">
                <a:solidFill>
                  <a:srgbClr val="FF3300"/>
                </a:solidFill>
              </a:endParaRP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1000100" y="4000504"/>
              <a:ext cx="56137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i="1" dirty="0" smtClean="0">
                  <a:solidFill>
                    <a:srgbClr val="7030A0"/>
                  </a:solidFill>
                </a:rPr>
                <a:t>G</a:t>
              </a:r>
              <a:r>
                <a:rPr lang="en-US" altLang="zh-TW" sz="2600" dirty="0" smtClean="0">
                  <a:solidFill>
                    <a:srgbClr val="7030A0"/>
                  </a:solidFill>
                </a:rPr>
                <a:t>*</a:t>
              </a:r>
              <a:endParaRPr lang="zh-TW" altLang="en-US" sz="2600" dirty="0">
                <a:solidFill>
                  <a:srgbClr val="7030A0"/>
                </a:solidFill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-32" y="4429132"/>
              <a:ext cx="1214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rgbClr val="0000FF"/>
                  </a:solidFill>
                </a:rPr>
                <a:t>Sample with </a:t>
              </a:r>
              <a:r>
                <a:rPr lang="en-US" altLang="zh-TW" sz="1400" i="1" dirty="0" smtClean="0">
                  <a:solidFill>
                    <a:srgbClr val="0000FF"/>
                  </a:solidFill>
                </a:rPr>
                <a:t>p</a:t>
              </a:r>
              <a:r>
                <a:rPr lang="en-US" altLang="zh-TW" sz="1400" dirty="0" smtClean="0">
                  <a:solidFill>
                    <a:srgbClr val="0000FF"/>
                  </a:solidFill>
                </a:rPr>
                <a:t>=0.5</a:t>
              </a:r>
              <a:endParaRPr lang="zh-TW" altLang="en-US" sz="1400" dirty="0">
                <a:solidFill>
                  <a:srgbClr val="0000FF"/>
                </a:solidFill>
              </a:endParaRPr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85786" y="2857496"/>
              <a:ext cx="17976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FF0000"/>
                  </a:solidFill>
                </a:rPr>
                <a:t>Original Problem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-32" y="5466006"/>
              <a:ext cx="1643074" cy="52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700"/>
                </a:lnSpc>
              </a:pPr>
              <a:r>
                <a:rPr lang="en-US" altLang="zh-TW" b="1" dirty="0" smtClean="0">
                  <a:solidFill>
                    <a:srgbClr val="0000FF"/>
                  </a:solidFill>
                </a:rPr>
                <a:t>Left </a:t>
              </a:r>
            </a:p>
            <a:p>
              <a:pPr algn="ctr">
                <a:lnSpc>
                  <a:spcPts val="1700"/>
                </a:lnSpc>
              </a:pPr>
              <a:r>
                <a:rPr lang="en-US" altLang="zh-TW" b="1" dirty="0" smtClean="0">
                  <a:solidFill>
                    <a:srgbClr val="0000FF"/>
                  </a:solidFill>
                </a:rPr>
                <a:t>Sub-problem</a:t>
              </a:r>
              <a:endParaRPr lang="zh-TW" altLang="en-US" b="1" dirty="0">
                <a:solidFill>
                  <a:srgbClr val="0000FF"/>
                </a:solidFill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2143141" y="5429264"/>
              <a:ext cx="1714479" cy="52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700"/>
                </a:lnSpc>
              </a:pPr>
              <a:r>
                <a:rPr lang="en-US" altLang="zh-TW" b="1" dirty="0" smtClean="0">
                  <a:solidFill>
                    <a:srgbClr val="B2B2B2"/>
                  </a:solidFill>
                </a:rPr>
                <a:t>Right </a:t>
              </a:r>
            </a:p>
            <a:p>
              <a:pPr algn="ctr">
                <a:lnSpc>
                  <a:spcPts val="1700"/>
                </a:lnSpc>
              </a:pPr>
              <a:r>
                <a:rPr lang="en-US" altLang="zh-TW" b="1" dirty="0" smtClean="0">
                  <a:solidFill>
                    <a:srgbClr val="B2B2B2"/>
                  </a:solidFill>
                </a:rPr>
                <a:t>Sub-problem</a:t>
              </a:r>
              <a:endParaRPr lang="zh-TW" altLang="en-US" b="1" dirty="0">
                <a:solidFill>
                  <a:srgbClr val="B2B2B2"/>
                </a:solidFill>
              </a:endParaRPr>
            </a:p>
          </p:txBody>
        </p:sp>
      </p:grpSp>
      <p:grpSp>
        <p:nvGrpSpPr>
          <p:cNvPr id="7" name="群組 21"/>
          <p:cNvGrpSpPr/>
          <p:nvPr/>
        </p:nvGrpSpPr>
        <p:grpSpPr>
          <a:xfrm>
            <a:off x="2714612" y="4669705"/>
            <a:ext cx="6429388" cy="461665"/>
            <a:chOff x="2714612" y="4669705"/>
            <a:chExt cx="6429388" cy="461665"/>
          </a:xfrm>
        </p:grpSpPr>
        <p:sp>
          <p:nvSpPr>
            <p:cNvPr id="39" name="文字方塊 38"/>
            <p:cNvSpPr txBox="1"/>
            <p:nvPr/>
          </p:nvSpPr>
          <p:spPr>
            <a:xfrm>
              <a:off x="3143240" y="4669705"/>
              <a:ext cx="6000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i="1" dirty="0" smtClean="0">
                  <a:solidFill>
                    <a:srgbClr val="0000FF"/>
                  </a:solidFill>
                </a:rPr>
                <a:t>E</a:t>
              </a:r>
              <a:r>
                <a:rPr lang="en-US" altLang="zh-TW" sz="2400" dirty="0" smtClean="0">
                  <a:solidFill>
                    <a:srgbClr val="0000FF"/>
                  </a:solidFill>
                </a:rPr>
                <a:t>[edge number of </a:t>
              </a:r>
              <a:r>
                <a:rPr lang="en-US" altLang="zh-TW" sz="2400" b="1" i="1" dirty="0" smtClean="0">
                  <a:solidFill>
                    <a:srgbClr val="0000FF"/>
                  </a:solidFill>
                </a:rPr>
                <a:t>H</a:t>
              </a:r>
              <a:r>
                <a:rPr lang="en-US" altLang="zh-TW" sz="2400" dirty="0" smtClean="0">
                  <a:solidFill>
                    <a:srgbClr val="0000FF"/>
                  </a:solidFill>
                </a:rPr>
                <a:t>] </a:t>
              </a:r>
              <a:r>
                <a:rPr lang="en-US" altLang="zh-TW" sz="2400" dirty="0" smtClean="0"/>
                <a:t>≤ </a:t>
              </a:r>
              <a:r>
                <a:rPr lang="en-US" altLang="zh-TW" sz="2400" b="1" dirty="0" smtClean="0"/>
                <a:t>0.5</a:t>
              </a:r>
              <a:r>
                <a:rPr lang="en-US" altLang="zh-TW" sz="2400" dirty="0" smtClean="0"/>
                <a:t> ×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edge number of </a:t>
              </a:r>
              <a:r>
                <a:rPr lang="en-US" altLang="zh-TW" sz="2400" b="1" i="1" dirty="0" smtClean="0">
                  <a:solidFill>
                    <a:srgbClr val="FF0000"/>
                  </a:solidFill>
                </a:rPr>
                <a:t>G</a:t>
              </a:r>
              <a:endParaRPr lang="zh-TW" altLang="en-US" sz="24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40" name="向右箭號 39"/>
            <p:cNvSpPr/>
            <p:nvPr/>
          </p:nvSpPr>
          <p:spPr>
            <a:xfrm>
              <a:off x="2714612" y="4741143"/>
              <a:ext cx="500066" cy="357190"/>
            </a:xfrm>
            <a:prstGeom prst="rightArrow">
              <a:avLst/>
            </a:prstGeom>
            <a:solidFill>
              <a:srgbClr val="00B0F0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1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8472518" cy="1114420"/>
          </a:xfrm>
        </p:spPr>
        <p:txBody>
          <a:bodyPr/>
          <a:lstStyle/>
          <a:p>
            <a:r>
              <a:rPr lang="en-US" altLang="zh-TW" sz="3000" dirty="0" smtClean="0"/>
              <a:t>Calculating the </a:t>
            </a:r>
            <a:r>
              <a:rPr lang="en-US" altLang="zh-TW" sz="3000" i="1" dirty="0" smtClean="0">
                <a:solidFill>
                  <a:srgbClr val="00B050"/>
                </a:solidFill>
              </a:rPr>
              <a:t>expected</a:t>
            </a:r>
            <a:r>
              <a:rPr lang="en-US" altLang="zh-TW" sz="3000" dirty="0" smtClean="0"/>
              <a:t> total edge number for </a:t>
            </a:r>
            <a:r>
              <a:rPr lang="en-US" altLang="zh-TW" sz="3000" b="1" dirty="0" smtClean="0">
                <a:solidFill>
                  <a:srgbClr val="FF0000"/>
                </a:solidFill>
              </a:rPr>
              <a:t>one left path</a:t>
            </a:r>
            <a:r>
              <a:rPr lang="en-US" altLang="zh-TW" sz="3000" dirty="0" smtClean="0"/>
              <a:t> started at one problem with </a:t>
            </a:r>
            <a:r>
              <a:rPr lang="en-US" altLang="zh-TW" sz="3000" i="1" dirty="0" smtClean="0">
                <a:solidFill>
                  <a:srgbClr val="0000FF"/>
                </a:solidFill>
              </a:rPr>
              <a:t>m’</a:t>
            </a:r>
            <a:r>
              <a:rPr lang="en-US" altLang="zh-TW" sz="3000" dirty="0" smtClean="0"/>
              <a:t> edges</a:t>
            </a:r>
            <a:endParaRPr lang="zh-TW" altLang="en-US" sz="3000" b="1" dirty="0">
              <a:solidFill>
                <a:srgbClr val="FF0000"/>
              </a:solidFill>
            </a:endParaRPr>
          </a:p>
        </p:txBody>
      </p:sp>
      <p:grpSp>
        <p:nvGrpSpPr>
          <p:cNvPr id="9" name="群組 25"/>
          <p:cNvGrpSpPr/>
          <p:nvPr/>
        </p:nvGrpSpPr>
        <p:grpSpPr>
          <a:xfrm>
            <a:off x="142844" y="4429132"/>
            <a:ext cx="4236622" cy="2428868"/>
            <a:chOff x="2159499" y="4000504"/>
            <a:chExt cx="4984269" cy="2857496"/>
          </a:xfrm>
        </p:grpSpPr>
        <p:grpSp>
          <p:nvGrpSpPr>
            <p:cNvPr id="11" name="群組 3"/>
            <p:cNvGrpSpPr/>
            <p:nvPr/>
          </p:nvGrpSpPr>
          <p:grpSpPr>
            <a:xfrm>
              <a:off x="2159500" y="4000506"/>
              <a:ext cx="4984271" cy="2728232"/>
              <a:chOff x="1215693" y="3071810"/>
              <a:chExt cx="6786610" cy="3714776"/>
            </a:xfrm>
          </p:grpSpPr>
          <p:cxnSp>
            <p:nvCxnSpPr>
              <p:cNvPr id="29" name="直線接點 28"/>
              <p:cNvCxnSpPr>
                <a:stCxn id="187" idx="3"/>
                <a:endCxn id="175" idx="0"/>
              </p:cNvCxnSpPr>
              <p:nvPr/>
            </p:nvCxnSpPr>
            <p:spPr>
              <a:xfrm rot="5400000">
                <a:off x="1935505" y="4188864"/>
                <a:ext cx="876500" cy="747045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/>
              <p:cNvCxnSpPr>
                <a:stCxn id="175" idx="3"/>
                <a:endCxn id="151" idx="0"/>
              </p:cNvCxnSpPr>
              <p:nvPr/>
            </p:nvCxnSpPr>
            <p:spPr>
              <a:xfrm rot="5400000">
                <a:off x="1500806" y="5291361"/>
                <a:ext cx="531452" cy="315859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/>
              <p:cNvCxnSpPr>
                <a:stCxn id="151" idx="3"/>
                <a:endCxn id="72" idx="0"/>
              </p:cNvCxnSpPr>
              <p:nvPr/>
            </p:nvCxnSpPr>
            <p:spPr>
              <a:xfrm rot="5400000">
                <a:off x="1269272" y="6022961"/>
                <a:ext cx="388576" cy="138543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>
                <a:stCxn id="72" idx="3"/>
                <a:endCxn id="71" idx="0"/>
              </p:cNvCxnSpPr>
              <p:nvPr/>
            </p:nvCxnSpPr>
            <p:spPr>
              <a:xfrm rot="5400000">
                <a:off x="1215693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/>
              <p:cNvCxnSpPr>
                <a:stCxn id="152" idx="3"/>
                <a:endCxn id="105" idx="0"/>
              </p:cNvCxnSpPr>
              <p:nvPr/>
            </p:nvCxnSpPr>
            <p:spPr>
              <a:xfrm rot="5400000">
                <a:off x="2126528" y="6022961"/>
                <a:ext cx="388576" cy="138543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>
                <a:stCxn id="104" idx="3"/>
                <a:endCxn id="74" idx="0"/>
              </p:cNvCxnSpPr>
              <p:nvPr/>
            </p:nvCxnSpPr>
            <p:spPr>
              <a:xfrm rot="5400000">
                <a:off x="1644321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>
                <a:stCxn id="105" idx="3"/>
                <a:endCxn id="76" idx="0"/>
              </p:cNvCxnSpPr>
              <p:nvPr/>
            </p:nvCxnSpPr>
            <p:spPr>
              <a:xfrm rot="5400000">
                <a:off x="2072949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>
                <a:stCxn id="106" idx="3"/>
                <a:endCxn id="78" idx="0"/>
              </p:cNvCxnSpPr>
              <p:nvPr/>
            </p:nvCxnSpPr>
            <p:spPr>
              <a:xfrm rot="5400000">
                <a:off x="2501577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>
                <a:stCxn id="176" idx="3"/>
                <a:endCxn id="153" idx="0"/>
              </p:cNvCxnSpPr>
              <p:nvPr/>
            </p:nvCxnSpPr>
            <p:spPr>
              <a:xfrm rot="5400000">
                <a:off x="3194578" y="5312101"/>
                <a:ext cx="531452" cy="274379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>
                <a:stCxn id="153" idx="3"/>
                <a:endCxn id="107" idx="0"/>
              </p:cNvCxnSpPr>
              <p:nvPr/>
            </p:nvCxnSpPr>
            <p:spPr>
              <a:xfrm rot="5400000">
                <a:off x="2983784" y="6022961"/>
                <a:ext cx="388576" cy="138543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>
                <a:stCxn id="107" idx="3"/>
                <a:endCxn id="80" idx="0"/>
              </p:cNvCxnSpPr>
              <p:nvPr/>
            </p:nvCxnSpPr>
            <p:spPr>
              <a:xfrm rot="5400000">
                <a:off x="2930205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>
                <a:stCxn id="178" idx="3"/>
                <a:endCxn id="157" idx="0"/>
              </p:cNvCxnSpPr>
              <p:nvPr/>
            </p:nvCxnSpPr>
            <p:spPr>
              <a:xfrm rot="5400000">
                <a:off x="6662841" y="5272862"/>
                <a:ext cx="531452" cy="352857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>
                <a:stCxn id="157" idx="3"/>
                <a:endCxn id="115" idx="0"/>
              </p:cNvCxnSpPr>
              <p:nvPr/>
            </p:nvCxnSpPr>
            <p:spPr>
              <a:xfrm rot="5400000">
                <a:off x="6412808" y="6022961"/>
                <a:ext cx="388576" cy="138543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>
                <a:stCxn id="115" idx="3"/>
                <a:endCxn id="96" idx="0"/>
              </p:cNvCxnSpPr>
              <p:nvPr/>
            </p:nvCxnSpPr>
            <p:spPr>
              <a:xfrm rot="5400000">
                <a:off x="6359229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>
                <a:stCxn id="188" idx="3"/>
                <a:endCxn id="177" idx="0"/>
              </p:cNvCxnSpPr>
              <p:nvPr/>
            </p:nvCxnSpPr>
            <p:spPr>
              <a:xfrm rot="5400000">
                <a:off x="5347309" y="4171644"/>
                <a:ext cx="876500" cy="781485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>
                <a:stCxn id="177" idx="3"/>
                <a:endCxn id="155" idx="0"/>
              </p:cNvCxnSpPr>
              <p:nvPr/>
            </p:nvCxnSpPr>
            <p:spPr>
              <a:xfrm rot="5400000">
                <a:off x="4912610" y="5308581"/>
                <a:ext cx="531452" cy="281419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>
                <a:stCxn id="155" idx="3"/>
                <a:endCxn id="111" idx="0"/>
              </p:cNvCxnSpPr>
              <p:nvPr/>
            </p:nvCxnSpPr>
            <p:spPr>
              <a:xfrm rot="5400000">
                <a:off x="4698296" y="6022961"/>
                <a:ext cx="388576" cy="138543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>
                <a:stCxn id="111" idx="3"/>
                <a:endCxn id="88" idx="0"/>
              </p:cNvCxnSpPr>
              <p:nvPr/>
            </p:nvCxnSpPr>
            <p:spPr>
              <a:xfrm rot="5400000">
                <a:off x="4644717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>
                <a:stCxn id="154" idx="3"/>
                <a:endCxn id="109" idx="0"/>
              </p:cNvCxnSpPr>
              <p:nvPr/>
            </p:nvCxnSpPr>
            <p:spPr>
              <a:xfrm rot="5400000">
                <a:off x="3841040" y="6022961"/>
                <a:ext cx="388576" cy="138543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接點 58"/>
              <p:cNvCxnSpPr>
                <a:stCxn id="109" idx="3"/>
                <a:endCxn id="84" idx="0"/>
              </p:cNvCxnSpPr>
              <p:nvPr/>
            </p:nvCxnSpPr>
            <p:spPr>
              <a:xfrm rot="5400000">
                <a:off x="3787461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接點 59"/>
              <p:cNvCxnSpPr>
                <a:stCxn id="156" idx="3"/>
                <a:endCxn id="113" idx="0"/>
              </p:cNvCxnSpPr>
              <p:nvPr/>
            </p:nvCxnSpPr>
            <p:spPr>
              <a:xfrm rot="5400000">
                <a:off x="5555552" y="6022961"/>
                <a:ext cx="388576" cy="138543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接點 60"/>
              <p:cNvCxnSpPr>
                <a:stCxn id="113" idx="3"/>
                <a:endCxn id="92" idx="0"/>
              </p:cNvCxnSpPr>
              <p:nvPr/>
            </p:nvCxnSpPr>
            <p:spPr>
              <a:xfrm rot="5400000">
                <a:off x="5501973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接點 61"/>
              <p:cNvCxnSpPr>
                <a:stCxn id="158" idx="3"/>
                <a:endCxn id="117" idx="0"/>
              </p:cNvCxnSpPr>
              <p:nvPr/>
            </p:nvCxnSpPr>
            <p:spPr>
              <a:xfrm rot="5400000">
                <a:off x="7270064" y="6022961"/>
                <a:ext cx="388576" cy="138543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接點 62"/>
              <p:cNvCxnSpPr>
                <a:stCxn id="117" idx="3"/>
                <a:endCxn id="100" idx="0"/>
              </p:cNvCxnSpPr>
              <p:nvPr/>
            </p:nvCxnSpPr>
            <p:spPr>
              <a:xfrm rot="5400000">
                <a:off x="7216485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>
                <a:stCxn id="108" idx="3"/>
                <a:endCxn id="82" idx="0"/>
              </p:cNvCxnSpPr>
              <p:nvPr/>
            </p:nvCxnSpPr>
            <p:spPr>
              <a:xfrm rot="5400000">
                <a:off x="3358833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接點 64"/>
              <p:cNvCxnSpPr>
                <a:stCxn id="110" idx="3"/>
                <a:endCxn id="86" idx="0"/>
              </p:cNvCxnSpPr>
              <p:nvPr/>
            </p:nvCxnSpPr>
            <p:spPr>
              <a:xfrm rot="5400000">
                <a:off x="4216089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接點 65"/>
              <p:cNvCxnSpPr>
                <a:stCxn id="112" idx="3"/>
                <a:endCxn id="90" idx="0"/>
              </p:cNvCxnSpPr>
              <p:nvPr/>
            </p:nvCxnSpPr>
            <p:spPr>
              <a:xfrm rot="5400000">
                <a:off x="5073345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接點 66"/>
              <p:cNvCxnSpPr>
                <a:stCxn id="114" idx="3"/>
                <a:endCxn id="94" idx="0"/>
              </p:cNvCxnSpPr>
              <p:nvPr/>
            </p:nvCxnSpPr>
            <p:spPr>
              <a:xfrm rot="5400000">
                <a:off x="5930601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接點 67"/>
              <p:cNvCxnSpPr>
                <a:stCxn id="116" idx="3"/>
                <a:endCxn id="98" idx="0"/>
              </p:cNvCxnSpPr>
              <p:nvPr/>
            </p:nvCxnSpPr>
            <p:spPr>
              <a:xfrm rot="5400000">
                <a:off x="6787857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/>
              <p:cNvCxnSpPr>
                <a:stCxn id="118" idx="3"/>
                <a:endCxn id="102" idx="0"/>
              </p:cNvCxnSpPr>
              <p:nvPr/>
            </p:nvCxnSpPr>
            <p:spPr>
              <a:xfrm rot="5400000">
                <a:off x="7645113" y="6540886"/>
                <a:ext cx="174262" cy="31386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接點 69"/>
              <p:cNvCxnSpPr>
                <a:stCxn id="195" idx="3"/>
                <a:endCxn id="187" idx="0"/>
              </p:cNvCxnSpPr>
              <p:nvPr/>
            </p:nvCxnSpPr>
            <p:spPr>
              <a:xfrm rot="5400000">
                <a:off x="3299184" y="2839579"/>
                <a:ext cx="625493" cy="1577764"/>
              </a:xfrm>
              <a:prstGeom prst="line">
                <a:avLst/>
              </a:prstGeom>
              <a:ln w="127000">
                <a:solidFill>
                  <a:srgbClr val="FFFF00"/>
                </a:solidFill>
              </a:ln>
              <a:effectLst>
                <a:glow rad="228600">
                  <a:srgbClr val="FFFF00">
                    <a:alpha val="40000"/>
                  </a:srgb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橢圓 70"/>
              <p:cNvSpPr/>
              <p:nvPr/>
            </p:nvSpPr>
            <p:spPr>
              <a:xfrm>
                <a:off x="1215693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2" name="橢圓 71"/>
              <p:cNvSpPr/>
              <p:nvPr/>
            </p:nvSpPr>
            <p:spPr>
              <a:xfrm>
                <a:off x="1287131" y="6286520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3" name="橢圓 72"/>
              <p:cNvSpPr/>
              <p:nvPr/>
            </p:nvSpPr>
            <p:spPr>
              <a:xfrm>
                <a:off x="1430007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4" name="橢圓 73"/>
              <p:cNvSpPr/>
              <p:nvPr/>
            </p:nvSpPr>
            <p:spPr>
              <a:xfrm>
                <a:off x="1644321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5" name="橢圓 74"/>
              <p:cNvSpPr/>
              <p:nvPr/>
            </p:nvSpPr>
            <p:spPr>
              <a:xfrm>
                <a:off x="1858635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6" name="橢圓 75"/>
              <p:cNvSpPr/>
              <p:nvPr/>
            </p:nvSpPr>
            <p:spPr>
              <a:xfrm>
                <a:off x="2072949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7" name="橢圓 76"/>
              <p:cNvSpPr/>
              <p:nvPr/>
            </p:nvSpPr>
            <p:spPr>
              <a:xfrm>
                <a:off x="2287263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8" name="橢圓 77"/>
              <p:cNvSpPr/>
              <p:nvPr/>
            </p:nvSpPr>
            <p:spPr>
              <a:xfrm>
                <a:off x="2501577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9" name="橢圓 78"/>
              <p:cNvSpPr/>
              <p:nvPr/>
            </p:nvSpPr>
            <p:spPr>
              <a:xfrm>
                <a:off x="2715891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0" name="橢圓 79"/>
              <p:cNvSpPr/>
              <p:nvPr/>
            </p:nvSpPr>
            <p:spPr>
              <a:xfrm>
                <a:off x="2930205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1" name="橢圓 80"/>
              <p:cNvSpPr/>
              <p:nvPr/>
            </p:nvSpPr>
            <p:spPr>
              <a:xfrm>
                <a:off x="3144519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2" name="橢圓 81"/>
              <p:cNvSpPr/>
              <p:nvPr/>
            </p:nvSpPr>
            <p:spPr>
              <a:xfrm>
                <a:off x="3358833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3" name="橢圓 82"/>
              <p:cNvSpPr/>
              <p:nvPr/>
            </p:nvSpPr>
            <p:spPr>
              <a:xfrm>
                <a:off x="3573147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4" name="橢圓 83"/>
              <p:cNvSpPr/>
              <p:nvPr/>
            </p:nvSpPr>
            <p:spPr>
              <a:xfrm>
                <a:off x="3787461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5" name="橢圓 84"/>
              <p:cNvSpPr/>
              <p:nvPr/>
            </p:nvSpPr>
            <p:spPr>
              <a:xfrm>
                <a:off x="4001775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6" name="橢圓 85"/>
              <p:cNvSpPr/>
              <p:nvPr/>
            </p:nvSpPr>
            <p:spPr>
              <a:xfrm>
                <a:off x="4216089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7" name="橢圓 86"/>
              <p:cNvSpPr/>
              <p:nvPr/>
            </p:nvSpPr>
            <p:spPr>
              <a:xfrm>
                <a:off x="4430403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8" name="橢圓 87"/>
              <p:cNvSpPr/>
              <p:nvPr/>
            </p:nvSpPr>
            <p:spPr>
              <a:xfrm>
                <a:off x="4644717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橢圓 88"/>
              <p:cNvSpPr/>
              <p:nvPr/>
            </p:nvSpPr>
            <p:spPr>
              <a:xfrm>
                <a:off x="4859031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0" name="橢圓 89"/>
              <p:cNvSpPr/>
              <p:nvPr/>
            </p:nvSpPr>
            <p:spPr>
              <a:xfrm>
                <a:off x="5073345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1" name="橢圓 90"/>
              <p:cNvSpPr/>
              <p:nvPr/>
            </p:nvSpPr>
            <p:spPr>
              <a:xfrm>
                <a:off x="5287659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2" name="橢圓 91"/>
              <p:cNvSpPr/>
              <p:nvPr/>
            </p:nvSpPr>
            <p:spPr>
              <a:xfrm>
                <a:off x="5501973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3" name="橢圓 92"/>
              <p:cNvSpPr/>
              <p:nvPr/>
            </p:nvSpPr>
            <p:spPr>
              <a:xfrm>
                <a:off x="5716287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4" name="橢圓 93"/>
              <p:cNvSpPr/>
              <p:nvPr/>
            </p:nvSpPr>
            <p:spPr>
              <a:xfrm>
                <a:off x="5930601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5" name="橢圓 94"/>
              <p:cNvSpPr/>
              <p:nvPr/>
            </p:nvSpPr>
            <p:spPr>
              <a:xfrm>
                <a:off x="6144915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" name="橢圓 95"/>
              <p:cNvSpPr/>
              <p:nvPr/>
            </p:nvSpPr>
            <p:spPr>
              <a:xfrm>
                <a:off x="6359229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" name="橢圓 96"/>
              <p:cNvSpPr/>
              <p:nvPr/>
            </p:nvSpPr>
            <p:spPr>
              <a:xfrm>
                <a:off x="6573543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8" name="橢圓 97"/>
              <p:cNvSpPr/>
              <p:nvPr/>
            </p:nvSpPr>
            <p:spPr>
              <a:xfrm>
                <a:off x="6787857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9" name="橢圓 98"/>
              <p:cNvSpPr/>
              <p:nvPr/>
            </p:nvSpPr>
            <p:spPr>
              <a:xfrm>
                <a:off x="7002171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0" name="橢圓 99"/>
              <p:cNvSpPr/>
              <p:nvPr/>
            </p:nvSpPr>
            <p:spPr>
              <a:xfrm>
                <a:off x="7216485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1" name="橢圓 100"/>
              <p:cNvSpPr/>
              <p:nvPr/>
            </p:nvSpPr>
            <p:spPr>
              <a:xfrm>
                <a:off x="7430799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2" name="橢圓 101"/>
              <p:cNvSpPr/>
              <p:nvPr/>
            </p:nvSpPr>
            <p:spPr>
              <a:xfrm>
                <a:off x="7645113" y="6643710"/>
                <a:ext cx="142876" cy="142876"/>
              </a:xfrm>
              <a:prstGeom prst="ellipse">
                <a:avLst/>
              </a:prstGeom>
              <a:solidFill>
                <a:srgbClr val="66FFFF"/>
              </a:solidFill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橢圓 102"/>
              <p:cNvSpPr/>
              <p:nvPr/>
            </p:nvSpPr>
            <p:spPr>
              <a:xfrm>
                <a:off x="7859427" y="6643710"/>
                <a:ext cx="142876" cy="142876"/>
              </a:xfrm>
              <a:prstGeom prst="ellipse">
                <a:avLst/>
              </a:prstGeom>
              <a:solidFill>
                <a:srgbClr val="99FF99"/>
              </a:solidFill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4" name="橢圓 103"/>
              <p:cNvSpPr/>
              <p:nvPr/>
            </p:nvSpPr>
            <p:spPr>
              <a:xfrm>
                <a:off x="1715759" y="6286520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5" name="橢圓 104"/>
              <p:cNvSpPr/>
              <p:nvPr/>
            </p:nvSpPr>
            <p:spPr>
              <a:xfrm>
                <a:off x="2144387" y="6286520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6" name="橢圓 105"/>
              <p:cNvSpPr/>
              <p:nvPr/>
            </p:nvSpPr>
            <p:spPr>
              <a:xfrm>
                <a:off x="2573015" y="6286520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7" name="橢圓 106"/>
              <p:cNvSpPr/>
              <p:nvPr/>
            </p:nvSpPr>
            <p:spPr>
              <a:xfrm>
                <a:off x="3001643" y="6286520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8" name="橢圓 107"/>
              <p:cNvSpPr/>
              <p:nvPr/>
            </p:nvSpPr>
            <p:spPr>
              <a:xfrm>
                <a:off x="3430271" y="6286520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9" name="橢圓 108"/>
              <p:cNvSpPr/>
              <p:nvPr/>
            </p:nvSpPr>
            <p:spPr>
              <a:xfrm>
                <a:off x="3858899" y="6286520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0" name="橢圓 109"/>
              <p:cNvSpPr/>
              <p:nvPr/>
            </p:nvSpPr>
            <p:spPr>
              <a:xfrm>
                <a:off x="4287527" y="6286520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1" name="橢圓 110"/>
              <p:cNvSpPr/>
              <p:nvPr/>
            </p:nvSpPr>
            <p:spPr>
              <a:xfrm>
                <a:off x="4716155" y="6286520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2" name="橢圓 111"/>
              <p:cNvSpPr/>
              <p:nvPr/>
            </p:nvSpPr>
            <p:spPr>
              <a:xfrm>
                <a:off x="5144783" y="6286520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3" name="橢圓 112"/>
              <p:cNvSpPr/>
              <p:nvPr/>
            </p:nvSpPr>
            <p:spPr>
              <a:xfrm>
                <a:off x="5573411" y="6286520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4" name="橢圓 113"/>
              <p:cNvSpPr/>
              <p:nvPr/>
            </p:nvSpPr>
            <p:spPr>
              <a:xfrm>
                <a:off x="6002039" y="6286520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5" name="橢圓 114"/>
              <p:cNvSpPr/>
              <p:nvPr/>
            </p:nvSpPr>
            <p:spPr>
              <a:xfrm>
                <a:off x="6430667" y="6286520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6" name="橢圓 115"/>
              <p:cNvSpPr/>
              <p:nvPr/>
            </p:nvSpPr>
            <p:spPr>
              <a:xfrm>
                <a:off x="6859295" y="6286520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7" name="橢圓 116"/>
              <p:cNvSpPr/>
              <p:nvPr/>
            </p:nvSpPr>
            <p:spPr>
              <a:xfrm>
                <a:off x="7287923" y="6286520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8" name="橢圓 117"/>
              <p:cNvSpPr/>
              <p:nvPr/>
            </p:nvSpPr>
            <p:spPr>
              <a:xfrm>
                <a:off x="7716551" y="6286520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19" name="直線接點 118"/>
              <p:cNvCxnSpPr>
                <a:stCxn id="72" idx="3"/>
                <a:endCxn id="71" idx="0"/>
              </p:cNvCxnSpPr>
              <p:nvPr/>
            </p:nvCxnSpPr>
            <p:spPr>
              <a:xfrm rot="5400000">
                <a:off x="1215693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/>
              <p:cNvCxnSpPr>
                <a:stCxn id="104" idx="3"/>
                <a:endCxn id="74" idx="0"/>
              </p:cNvCxnSpPr>
              <p:nvPr/>
            </p:nvCxnSpPr>
            <p:spPr>
              <a:xfrm rot="5400000">
                <a:off x="1644321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接點 120"/>
              <p:cNvCxnSpPr>
                <a:stCxn id="105" idx="3"/>
                <a:endCxn id="76" idx="0"/>
              </p:cNvCxnSpPr>
              <p:nvPr/>
            </p:nvCxnSpPr>
            <p:spPr>
              <a:xfrm rot="5400000">
                <a:off x="2072949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接點 121"/>
              <p:cNvCxnSpPr>
                <a:stCxn id="106" idx="3"/>
                <a:endCxn id="78" idx="0"/>
              </p:cNvCxnSpPr>
              <p:nvPr/>
            </p:nvCxnSpPr>
            <p:spPr>
              <a:xfrm rot="5400000">
                <a:off x="2501577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接點 122"/>
              <p:cNvCxnSpPr>
                <a:stCxn id="107" idx="3"/>
                <a:endCxn id="80" idx="0"/>
              </p:cNvCxnSpPr>
              <p:nvPr/>
            </p:nvCxnSpPr>
            <p:spPr>
              <a:xfrm rot="5400000">
                <a:off x="2930205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接點 123"/>
              <p:cNvCxnSpPr>
                <a:stCxn id="108" idx="3"/>
                <a:endCxn id="82" idx="0"/>
              </p:cNvCxnSpPr>
              <p:nvPr/>
            </p:nvCxnSpPr>
            <p:spPr>
              <a:xfrm rot="5400000">
                <a:off x="3358833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接點 124"/>
              <p:cNvCxnSpPr>
                <a:stCxn id="109" idx="3"/>
                <a:endCxn id="84" idx="0"/>
              </p:cNvCxnSpPr>
              <p:nvPr/>
            </p:nvCxnSpPr>
            <p:spPr>
              <a:xfrm rot="5400000">
                <a:off x="3787461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接點 125"/>
              <p:cNvCxnSpPr>
                <a:stCxn id="110" idx="3"/>
                <a:endCxn id="86" idx="0"/>
              </p:cNvCxnSpPr>
              <p:nvPr/>
            </p:nvCxnSpPr>
            <p:spPr>
              <a:xfrm rot="5400000">
                <a:off x="4216089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接點 126"/>
              <p:cNvCxnSpPr>
                <a:stCxn id="111" idx="3"/>
                <a:endCxn id="88" idx="0"/>
              </p:cNvCxnSpPr>
              <p:nvPr/>
            </p:nvCxnSpPr>
            <p:spPr>
              <a:xfrm rot="5400000">
                <a:off x="4644717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接點 127"/>
              <p:cNvCxnSpPr>
                <a:stCxn id="112" idx="3"/>
                <a:endCxn id="90" idx="0"/>
              </p:cNvCxnSpPr>
              <p:nvPr/>
            </p:nvCxnSpPr>
            <p:spPr>
              <a:xfrm rot="5400000">
                <a:off x="5073345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接點 128"/>
              <p:cNvCxnSpPr>
                <a:stCxn id="113" idx="3"/>
                <a:endCxn id="92" idx="0"/>
              </p:cNvCxnSpPr>
              <p:nvPr/>
            </p:nvCxnSpPr>
            <p:spPr>
              <a:xfrm rot="5400000">
                <a:off x="5501973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接點 129"/>
              <p:cNvCxnSpPr>
                <a:stCxn id="114" idx="3"/>
                <a:endCxn id="94" idx="0"/>
              </p:cNvCxnSpPr>
              <p:nvPr/>
            </p:nvCxnSpPr>
            <p:spPr>
              <a:xfrm rot="5400000">
                <a:off x="5930601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接點 130"/>
              <p:cNvCxnSpPr>
                <a:stCxn id="115" idx="3"/>
                <a:endCxn id="96" idx="0"/>
              </p:cNvCxnSpPr>
              <p:nvPr/>
            </p:nvCxnSpPr>
            <p:spPr>
              <a:xfrm rot="5400000">
                <a:off x="6359229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接點 131"/>
              <p:cNvCxnSpPr>
                <a:stCxn id="116" idx="3"/>
                <a:endCxn id="98" idx="0"/>
              </p:cNvCxnSpPr>
              <p:nvPr/>
            </p:nvCxnSpPr>
            <p:spPr>
              <a:xfrm rot="5400000">
                <a:off x="6787857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接點 132"/>
              <p:cNvCxnSpPr>
                <a:stCxn id="117" idx="3"/>
                <a:endCxn id="100" idx="0"/>
              </p:cNvCxnSpPr>
              <p:nvPr/>
            </p:nvCxnSpPr>
            <p:spPr>
              <a:xfrm rot="5400000">
                <a:off x="7216485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接點 133"/>
              <p:cNvCxnSpPr>
                <a:stCxn id="118" idx="3"/>
                <a:endCxn id="102" idx="0"/>
              </p:cNvCxnSpPr>
              <p:nvPr/>
            </p:nvCxnSpPr>
            <p:spPr>
              <a:xfrm rot="5400000">
                <a:off x="7645113" y="6540886"/>
                <a:ext cx="174262" cy="31386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接點 134"/>
              <p:cNvCxnSpPr>
                <a:stCxn id="72" idx="5"/>
                <a:endCxn id="73" idx="0"/>
              </p:cNvCxnSpPr>
              <p:nvPr/>
            </p:nvCxnSpPr>
            <p:spPr>
              <a:xfrm rot="16200000" flipH="1">
                <a:off x="1398621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接點 135"/>
              <p:cNvCxnSpPr>
                <a:stCxn id="104" idx="5"/>
                <a:endCxn id="75" idx="0"/>
              </p:cNvCxnSpPr>
              <p:nvPr/>
            </p:nvCxnSpPr>
            <p:spPr>
              <a:xfrm rot="16200000" flipH="1">
                <a:off x="1827249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接點 136"/>
              <p:cNvCxnSpPr>
                <a:stCxn id="105" idx="5"/>
                <a:endCxn id="77" idx="0"/>
              </p:cNvCxnSpPr>
              <p:nvPr/>
            </p:nvCxnSpPr>
            <p:spPr>
              <a:xfrm rot="16200000" flipH="1">
                <a:off x="2255877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接點 137"/>
              <p:cNvCxnSpPr>
                <a:stCxn id="106" idx="5"/>
                <a:endCxn id="79" idx="0"/>
              </p:cNvCxnSpPr>
              <p:nvPr/>
            </p:nvCxnSpPr>
            <p:spPr>
              <a:xfrm rot="16200000" flipH="1">
                <a:off x="2684505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接點 138"/>
              <p:cNvCxnSpPr>
                <a:stCxn id="107" idx="5"/>
                <a:endCxn id="81" idx="0"/>
              </p:cNvCxnSpPr>
              <p:nvPr/>
            </p:nvCxnSpPr>
            <p:spPr>
              <a:xfrm rot="16200000" flipH="1">
                <a:off x="3113133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接點 139"/>
              <p:cNvCxnSpPr>
                <a:stCxn id="108" idx="5"/>
                <a:endCxn id="83" idx="0"/>
              </p:cNvCxnSpPr>
              <p:nvPr/>
            </p:nvCxnSpPr>
            <p:spPr>
              <a:xfrm rot="16200000" flipH="1">
                <a:off x="3541761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接點 140"/>
              <p:cNvCxnSpPr>
                <a:stCxn id="109" idx="5"/>
                <a:endCxn id="85" idx="0"/>
              </p:cNvCxnSpPr>
              <p:nvPr/>
            </p:nvCxnSpPr>
            <p:spPr>
              <a:xfrm rot="16200000" flipH="1">
                <a:off x="3970389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接點 141"/>
              <p:cNvCxnSpPr>
                <a:stCxn id="110" idx="5"/>
                <a:endCxn id="87" idx="0"/>
              </p:cNvCxnSpPr>
              <p:nvPr/>
            </p:nvCxnSpPr>
            <p:spPr>
              <a:xfrm rot="16200000" flipH="1">
                <a:off x="4399017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接點 142"/>
              <p:cNvCxnSpPr>
                <a:stCxn id="111" idx="5"/>
                <a:endCxn id="89" idx="0"/>
              </p:cNvCxnSpPr>
              <p:nvPr/>
            </p:nvCxnSpPr>
            <p:spPr>
              <a:xfrm rot="16200000" flipH="1">
                <a:off x="4827645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接點 143"/>
              <p:cNvCxnSpPr>
                <a:stCxn id="112" idx="5"/>
                <a:endCxn id="91" idx="0"/>
              </p:cNvCxnSpPr>
              <p:nvPr/>
            </p:nvCxnSpPr>
            <p:spPr>
              <a:xfrm rot="16200000" flipH="1">
                <a:off x="5256273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接點 144"/>
              <p:cNvCxnSpPr>
                <a:stCxn id="113" idx="5"/>
                <a:endCxn id="93" idx="0"/>
              </p:cNvCxnSpPr>
              <p:nvPr/>
            </p:nvCxnSpPr>
            <p:spPr>
              <a:xfrm rot="16200000" flipH="1">
                <a:off x="5684901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接點 145"/>
              <p:cNvCxnSpPr>
                <a:stCxn id="114" idx="5"/>
                <a:endCxn id="95" idx="0"/>
              </p:cNvCxnSpPr>
              <p:nvPr/>
            </p:nvCxnSpPr>
            <p:spPr>
              <a:xfrm rot="16200000" flipH="1">
                <a:off x="6113529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接點 146"/>
              <p:cNvCxnSpPr>
                <a:stCxn id="115" idx="5"/>
                <a:endCxn id="97" idx="0"/>
              </p:cNvCxnSpPr>
              <p:nvPr/>
            </p:nvCxnSpPr>
            <p:spPr>
              <a:xfrm rot="16200000" flipH="1">
                <a:off x="6542157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接點 147"/>
              <p:cNvCxnSpPr>
                <a:stCxn id="116" idx="5"/>
                <a:endCxn id="99" idx="0"/>
              </p:cNvCxnSpPr>
              <p:nvPr/>
            </p:nvCxnSpPr>
            <p:spPr>
              <a:xfrm rot="16200000" flipH="1">
                <a:off x="6970785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接點 148"/>
              <p:cNvCxnSpPr>
                <a:stCxn id="117" idx="5"/>
                <a:endCxn id="101" idx="0"/>
              </p:cNvCxnSpPr>
              <p:nvPr/>
            </p:nvCxnSpPr>
            <p:spPr>
              <a:xfrm rot="16200000" flipH="1">
                <a:off x="7399413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接點 149"/>
              <p:cNvCxnSpPr>
                <a:stCxn id="118" idx="5"/>
                <a:endCxn id="103" idx="0"/>
              </p:cNvCxnSpPr>
              <p:nvPr/>
            </p:nvCxnSpPr>
            <p:spPr>
              <a:xfrm rot="16200000" flipH="1">
                <a:off x="7828041" y="6540886"/>
                <a:ext cx="174262" cy="31386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橢圓 150"/>
              <p:cNvSpPr/>
              <p:nvPr/>
            </p:nvSpPr>
            <p:spPr>
              <a:xfrm>
                <a:off x="1501445" y="5715016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2" name="橢圓 151"/>
              <p:cNvSpPr/>
              <p:nvPr/>
            </p:nvSpPr>
            <p:spPr>
              <a:xfrm>
                <a:off x="2358701" y="5715016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3" name="橢圓 152"/>
              <p:cNvSpPr/>
              <p:nvPr/>
            </p:nvSpPr>
            <p:spPr>
              <a:xfrm>
                <a:off x="3215957" y="5715016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4" name="橢圓 153"/>
              <p:cNvSpPr/>
              <p:nvPr/>
            </p:nvSpPr>
            <p:spPr>
              <a:xfrm>
                <a:off x="4073213" y="5715016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5" name="橢圓 154"/>
              <p:cNvSpPr/>
              <p:nvPr/>
            </p:nvSpPr>
            <p:spPr>
              <a:xfrm>
                <a:off x="4930469" y="5715016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6" name="橢圓 155"/>
              <p:cNvSpPr/>
              <p:nvPr/>
            </p:nvSpPr>
            <p:spPr>
              <a:xfrm>
                <a:off x="5787725" y="5715016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7" name="橢圓 156"/>
              <p:cNvSpPr/>
              <p:nvPr/>
            </p:nvSpPr>
            <p:spPr>
              <a:xfrm>
                <a:off x="6644981" y="5715016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8" name="橢圓 157"/>
              <p:cNvSpPr/>
              <p:nvPr/>
            </p:nvSpPr>
            <p:spPr>
              <a:xfrm>
                <a:off x="7502237" y="5715016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9" name="直線接點 158"/>
              <p:cNvCxnSpPr>
                <a:stCxn id="151" idx="3"/>
                <a:endCxn id="72" idx="0"/>
              </p:cNvCxnSpPr>
              <p:nvPr/>
            </p:nvCxnSpPr>
            <p:spPr>
              <a:xfrm rot="5400000">
                <a:off x="1269272" y="6022961"/>
                <a:ext cx="388576" cy="13854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直線接點 159"/>
              <p:cNvCxnSpPr>
                <a:stCxn id="152" idx="3"/>
                <a:endCxn id="105" idx="0"/>
              </p:cNvCxnSpPr>
              <p:nvPr/>
            </p:nvCxnSpPr>
            <p:spPr>
              <a:xfrm rot="5400000">
                <a:off x="2126528" y="6022961"/>
                <a:ext cx="388576" cy="13854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線接點 160"/>
              <p:cNvCxnSpPr>
                <a:stCxn id="153" idx="3"/>
                <a:endCxn id="107" idx="0"/>
              </p:cNvCxnSpPr>
              <p:nvPr/>
            </p:nvCxnSpPr>
            <p:spPr>
              <a:xfrm rot="5400000">
                <a:off x="2983784" y="6022961"/>
                <a:ext cx="388576" cy="13854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直線接點 161"/>
              <p:cNvCxnSpPr>
                <a:stCxn id="154" idx="3"/>
                <a:endCxn id="109" idx="0"/>
              </p:cNvCxnSpPr>
              <p:nvPr/>
            </p:nvCxnSpPr>
            <p:spPr>
              <a:xfrm rot="5400000">
                <a:off x="3841040" y="6022961"/>
                <a:ext cx="388576" cy="13854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線接點 162"/>
              <p:cNvCxnSpPr>
                <a:stCxn id="155" idx="3"/>
                <a:endCxn id="111" idx="0"/>
              </p:cNvCxnSpPr>
              <p:nvPr/>
            </p:nvCxnSpPr>
            <p:spPr>
              <a:xfrm rot="5400000">
                <a:off x="4698296" y="6022961"/>
                <a:ext cx="388576" cy="13854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接點 163"/>
              <p:cNvCxnSpPr>
                <a:stCxn id="156" idx="3"/>
                <a:endCxn id="113" idx="0"/>
              </p:cNvCxnSpPr>
              <p:nvPr/>
            </p:nvCxnSpPr>
            <p:spPr>
              <a:xfrm rot="5400000">
                <a:off x="5555552" y="6022961"/>
                <a:ext cx="388576" cy="13854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接點 164"/>
              <p:cNvCxnSpPr>
                <a:stCxn id="157" idx="3"/>
                <a:endCxn id="115" idx="0"/>
              </p:cNvCxnSpPr>
              <p:nvPr/>
            </p:nvCxnSpPr>
            <p:spPr>
              <a:xfrm rot="5400000">
                <a:off x="6412808" y="6022961"/>
                <a:ext cx="388576" cy="13854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接點 165"/>
              <p:cNvCxnSpPr>
                <a:stCxn id="158" idx="3"/>
                <a:endCxn id="117" idx="0"/>
              </p:cNvCxnSpPr>
              <p:nvPr/>
            </p:nvCxnSpPr>
            <p:spPr>
              <a:xfrm rot="5400000">
                <a:off x="7270064" y="6022961"/>
                <a:ext cx="388576" cy="13854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接點 166"/>
              <p:cNvCxnSpPr>
                <a:stCxn id="151" idx="5"/>
                <a:endCxn id="104" idx="0"/>
              </p:cNvCxnSpPr>
              <p:nvPr/>
            </p:nvCxnSpPr>
            <p:spPr>
              <a:xfrm rot="16200000" flipH="1">
                <a:off x="1559356" y="6022960"/>
                <a:ext cx="388576" cy="13854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接點 167"/>
              <p:cNvCxnSpPr>
                <a:stCxn id="152" idx="5"/>
                <a:endCxn id="106" idx="0"/>
              </p:cNvCxnSpPr>
              <p:nvPr/>
            </p:nvCxnSpPr>
            <p:spPr>
              <a:xfrm rot="16200000" flipH="1">
                <a:off x="2416612" y="6022960"/>
                <a:ext cx="388576" cy="13854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接點 168"/>
              <p:cNvCxnSpPr>
                <a:stCxn id="153" idx="5"/>
                <a:endCxn id="108" idx="0"/>
              </p:cNvCxnSpPr>
              <p:nvPr/>
            </p:nvCxnSpPr>
            <p:spPr>
              <a:xfrm rot="16200000" flipH="1">
                <a:off x="3273868" y="6022960"/>
                <a:ext cx="388576" cy="13854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直線接點 169"/>
              <p:cNvCxnSpPr>
                <a:stCxn id="154" idx="5"/>
                <a:endCxn id="110" idx="0"/>
              </p:cNvCxnSpPr>
              <p:nvPr/>
            </p:nvCxnSpPr>
            <p:spPr>
              <a:xfrm rot="16200000" flipH="1">
                <a:off x="4131124" y="6022960"/>
                <a:ext cx="388576" cy="13854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接點 170"/>
              <p:cNvCxnSpPr>
                <a:stCxn id="155" idx="5"/>
                <a:endCxn id="112" idx="0"/>
              </p:cNvCxnSpPr>
              <p:nvPr/>
            </p:nvCxnSpPr>
            <p:spPr>
              <a:xfrm rot="16200000" flipH="1">
                <a:off x="4988380" y="6022960"/>
                <a:ext cx="388576" cy="13854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直線接點 171"/>
              <p:cNvCxnSpPr>
                <a:stCxn id="156" idx="5"/>
                <a:endCxn id="114" idx="0"/>
              </p:cNvCxnSpPr>
              <p:nvPr/>
            </p:nvCxnSpPr>
            <p:spPr>
              <a:xfrm rot="16200000" flipH="1">
                <a:off x="5845636" y="6022960"/>
                <a:ext cx="388576" cy="13854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線接點 172"/>
              <p:cNvCxnSpPr>
                <a:stCxn id="157" idx="5"/>
                <a:endCxn id="116" idx="0"/>
              </p:cNvCxnSpPr>
              <p:nvPr/>
            </p:nvCxnSpPr>
            <p:spPr>
              <a:xfrm rot="16200000" flipH="1">
                <a:off x="6702892" y="6022960"/>
                <a:ext cx="388576" cy="13854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線接點 173"/>
              <p:cNvCxnSpPr>
                <a:stCxn id="158" idx="5"/>
                <a:endCxn id="118" idx="0"/>
              </p:cNvCxnSpPr>
              <p:nvPr/>
            </p:nvCxnSpPr>
            <p:spPr>
              <a:xfrm rot="16200000" flipH="1">
                <a:off x="7560148" y="6022960"/>
                <a:ext cx="388576" cy="13854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橢圓 174"/>
              <p:cNvSpPr/>
              <p:nvPr/>
            </p:nvSpPr>
            <p:spPr>
              <a:xfrm>
                <a:off x="1893075" y="5000636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6" name="橢圓 175"/>
              <p:cNvSpPr/>
              <p:nvPr/>
            </p:nvSpPr>
            <p:spPr>
              <a:xfrm>
                <a:off x="3566107" y="5000636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7" name="橢圓 176"/>
              <p:cNvSpPr/>
              <p:nvPr/>
            </p:nvSpPr>
            <p:spPr>
              <a:xfrm>
                <a:off x="5287659" y="5000636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8" name="橢圓 177"/>
              <p:cNvSpPr/>
              <p:nvPr/>
            </p:nvSpPr>
            <p:spPr>
              <a:xfrm>
                <a:off x="7073609" y="5000636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79" name="直線接點 178"/>
              <p:cNvCxnSpPr>
                <a:stCxn id="175" idx="3"/>
                <a:endCxn id="151" idx="0"/>
              </p:cNvCxnSpPr>
              <p:nvPr/>
            </p:nvCxnSpPr>
            <p:spPr>
              <a:xfrm rot="5400000">
                <a:off x="1500806" y="5291361"/>
                <a:ext cx="531452" cy="315859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直線接點 179"/>
              <p:cNvCxnSpPr>
                <a:stCxn id="176" idx="3"/>
                <a:endCxn id="153" idx="0"/>
              </p:cNvCxnSpPr>
              <p:nvPr/>
            </p:nvCxnSpPr>
            <p:spPr>
              <a:xfrm rot="5400000">
                <a:off x="3194578" y="5312101"/>
                <a:ext cx="531452" cy="274379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接點 180"/>
              <p:cNvCxnSpPr>
                <a:stCxn id="177" idx="3"/>
                <a:endCxn id="155" idx="0"/>
              </p:cNvCxnSpPr>
              <p:nvPr/>
            </p:nvCxnSpPr>
            <p:spPr>
              <a:xfrm rot="5400000">
                <a:off x="4912610" y="5308581"/>
                <a:ext cx="531452" cy="281419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接點 181"/>
              <p:cNvCxnSpPr>
                <a:stCxn id="178" idx="3"/>
                <a:endCxn id="157" idx="0"/>
              </p:cNvCxnSpPr>
              <p:nvPr/>
            </p:nvCxnSpPr>
            <p:spPr>
              <a:xfrm rot="5400000">
                <a:off x="6662841" y="5272862"/>
                <a:ext cx="531452" cy="352857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接點 182"/>
              <p:cNvCxnSpPr>
                <a:stCxn id="175" idx="5"/>
                <a:endCxn id="152" idx="0"/>
              </p:cNvCxnSpPr>
              <p:nvPr/>
            </p:nvCxnSpPr>
            <p:spPr>
              <a:xfrm rot="16200000" flipH="1">
                <a:off x="2005204" y="5254362"/>
                <a:ext cx="531452" cy="389855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接點 183"/>
              <p:cNvCxnSpPr>
                <a:stCxn id="176" idx="5"/>
                <a:endCxn id="154" idx="0"/>
              </p:cNvCxnSpPr>
              <p:nvPr/>
            </p:nvCxnSpPr>
            <p:spPr>
              <a:xfrm rot="16200000" flipH="1">
                <a:off x="3698976" y="5233622"/>
                <a:ext cx="531452" cy="431335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直線接點 184"/>
              <p:cNvCxnSpPr>
                <a:stCxn id="177" idx="5"/>
                <a:endCxn id="156" idx="0"/>
              </p:cNvCxnSpPr>
              <p:nvPr/>
            </p:nvCxnSpPr>
            <p:spPr>
              <a:xfrm rot="16200000" flipH="1">
                <a:off x="5417008" y="5237142"/>
                <a:ext cx="531452" cy="424295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直線接點 185"/>
              <p:cNvCxnSpPr>
                <a:stCxn id="178" idx="5"/>
                <a:endCxn id="158" idx="0"/>
              </p:cNvCxnSpPr>
              <p:nvPr/>
            </p:nvCxnSpPr>
            <p:spPr>
              <a:xfrm rot="16200000" flipH="1">
                <a:off x="7167239" y="5272861"/>
                <a:ext cx="531452" cy="352857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橢圓 186"/>
              <p:cNvSpPr/>
              <p:nvPr/>
            </p:nvSpPr>
            <p:spPr>
              <a:xfrm>
                <a:off x="2715891" y="3941208"/>
                <a:ext cx="214314" cy="214314"/>
              </a:xfrm>
              <a:prstGeom prst="ellipse">
                <a:avLst/>
              </a:prstGeom>
              <a:solidFill>
                <a:srgbClr val="66FFFF"/>
              </a:solidFill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8" name="橢圓 187"/>
              <p:cNvSpPr/>
              <p:nvPr/>
            </p:nvSpPr>
            <p:spPr>
              <a:xfrm>
                <a:off x="6144915" y="3941208"/>
                <a:ext cx="214314" cy="214314"/>
              </a:xfrm>
              <a:prstGeom prst="ellipse">
                <a:avLst/>
              </a:prstGeom>
              <a:solidFill>
                <a:srgbClr val="99FF99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89" name="直線接點 188"/>
              <p:cNvCxnSpPr>
                <a:stCxn id="187" idx="3"/>
                <a:endCxn id="175" idx="0"/>
              </p:cNvCxnSpPr>
              <p:nvPr/>
            </p:nvCxnSpPr>
            <p:spPr>
              <a:xfrm rot="5400000">
                <a:off x="1935505" y="4188864"/>
                <a:ext cx="876500" cy="747045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接點 189"/>
              <p:cNvCxnSpPr>
                <a:stCxn id="188" idx="3"/>
                <a:endCxn id="177" idx="0"/>
              </p:cNvCxnSpPr>
              <p:nvPr/>
            </p:nvCxnSpPr>
            <p:spPr>
              <a:xfrm rot="5400000">
                <a:off x="5347309" y="4171644"/>
                <a:ext cx="876500" cy="781485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直線接點 190"/>
              <p:cNvCxnSpPr>
                <a:stCxn id="187" idx="5"/>
                <a:endCxn id="176" idx="0"/>
              </p:cNvCxnSpPr>
              <p:nvPr/>
            </p:nvCxnSpPr>
            <p:spPr>
              <a:xfrm rot="16200000" flipH="1">
                <a:off x="2847791" y="4175163"/>
                <a:ext cx="876500" cy="774445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直線接點 191"/>
              <p:cNvCxnSpPr>
                <a:stCxn id="188" idx="5"/>
                <a:endCxn id="178" idx="0"/>
              </p:cNvCxnSpPr>
              <p:nvPr/>
            </p:nvCxnSpPr>
            <p:spPr>
              <a:xfrm rot="16200000" flipH="1">
                <a:off x="6316054" y="4135924"/>
                <a:ext cx="876500" cy="852923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接點 192"/>
              <p:cNvCxnSpPr>
                <a:stCxn id="195" idx="3"/>
                <a:endCxn id="187" idx="0"/>
              </p:cNvCxnSpPr>
              <p:nvPr/>
            </p:nvCxnSpPr>
            <p:spPr>
              <a:xfrm rot="5400000">
                <a:off x="3299184" y="2839579"/>
                <a:ext cx="625493" cy="1577764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直線接點 193"/>
              <p:cNvCxnSpPr>
                <a:stCxn id="195" idx="5"/>
                <a:endCxn id="188" idx="0"/>
              </p:cNvCxnSpPr>
              <p:nvPr/>
            </p:nvCxnSpPr>
            <p:spPr>
              <a:xfrm rot="16200000" flipH="1">
                <a:off x="5114725" y="2803860"/>
                <a:ext cx="625493" cy="1649202"/>
              </a:xfrm>
              <a:prstGeom prst="line">
                <a:avLst/>
              </a:prstGeom>
              <a:ln w="28575">
                <a:solidFill>
                  <a:srgbClr val="008000">
                    <a:alpha val="25000"/>
                  </a:srgb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橢圓 194"/>
              <p:cNvSpPr/>
              <p:nvPr/>
            </p:nvSpPr>
            <p:spPr>
              <a:xfrm>
                <a:off x="4358965" y="3071810"/>
                <a:ext cx="285752" cy="28575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28" name="手繪多邊形 27"/>
            <p:cNvSpPr/>
            <p:nvPr/>
          </p:nvSpPr>
          <p:spPr>
            <a:xfrm>
              <a:off x="4643438" y="4457701"/>
              <a:ext cx="1559776" cy="2400299"/>
            </a:xfrm>
            <a:custGeom>
              <a:avLst/>
              <a:gdLst>
                <a:gd name="connsiteX0" fmla="*/ 1163991 w 1559776"/>
                <a:gd name="connsiteY0" fmla="*/ 81887 h 2400299"/>
                <a:gd name="connsiteX1" fmla="*/ 1082104 w 1559776"/>
                <a:gd name="connsiteY1" fmla="*/ 136478 h 2400299"/>
                <a:gd name="connsiteX2" fmla="*/ 1013865 w 1559776"/>
                <a:gd name="connsiteY2" fmla="*/ 204717 h 2400299"/>
                <a:gd name="connsiteX3" fmla="*/ 986570 w 1559776"/>
                <a:gd name="connsiteY3" fmla="*/ 245660 h 2400299"/>
                <a:gd name="connsiteX4" fmla="*/ 904683 w 1559776"/>
                <a:gd name="connsiteY4" fmla="*/ 313899 h 2400299"/>
                <a:gd name="connsiteX5" fmla="*/ 795501 w 1559776"/>
                <a:gd name="connsiteY5" fmla="*/ 423081 h 2400299"/>
                <a:gd name="connsiteX6" fmla="*/ 727262 w 1559776"/>
                <a:gd name="connsiteY6" fmla="*/ 491320 h 2400299"/>
                <a:gd name="connsiteX7" fmla="*/ 699967 w 1559776"/>
                <a:gd name="connsiteY7" fmla="*/ 532263 h 2400299"/>
                <a:gd name="connsiteX8" fmla="*/ 618080 w 1559776"/>
                <a:gd name="connsiteY8" fmla="*/ 600502 h 2400299"/>
                <a:gd name="connsiteX9" fmla="*/ 563489 w 1559776"/>
                <a:gd name="connsiteY9" fmla="*/ 668740 h 2400299"/>
                <a:gd name="connsiteX10" fmla="*/ 508898 w 1559776"/>
                <a:gd name="connsiteY10" fmla="*/ 750627 h 2400299"/>
                <a:gd name="connsiteX11" fmla="*/ 495250 w 1559776"/>
                <a:gd name="connsiteY11" fmla="*/ 805218 h 2400299"/>
                <a:gd name="connsiteX12" fmla="*/ 454307 w 1559776"/>
                <a:gd name="connsiteY12" fmla="*/ 846161 h 2400299"/>
                <a:gd name="connsiteX13" fmla="*/ 427011 w 1559776"/>
                <a:gd name="connsiteY13" fmla="*/ 887105 h 2400299"/>
                <a:gd name="connsiteX14" fmla="*/ 386068 w 1559776"/>
                <a:gd name="connsiteY14" fmla="*/ 968991 h 2400299"/>
                <a:gd name="connsiteX15" fmla="*/ 304182 w 1559776"/>
                <a:gd name="connsiteY15" fmla="*/ 1132764 h 2400299"/>
                <a:gd name="connsiteX16" fmla="*/ 276886 w 1559776"/>
                <a:gd name="connsiteY16" fmla="*/ 1173708 h 2400299"/>
                <a:gd name="connsiteX17" fmla="*/ 263238 w 1559776"/>
                <a:gd name="connsiteY17" fmla="*/ 1214651 h 2400299"/>
                <a:gd name="connsiteX18" fmla="*/ 222295 w 1559776"/>
                <a:gd name="connsiteY18" fmla="*/ 1241946 h 2400299"/>
                <a:gd name="connsiteX19" fmla="*/ 208647 w 1559776"/>
                <a:gd name="connsiteY19" fmla="*/ 1282890 h 2400299"/>
                <a:gd name="connsiteX20" fmla="*/ 181352 w 1559776"/>
                <a:gd name="connsiteY20" fmla="*/ 1378424 h 2400299"/>
                <a:gd name="connsiteX21" fmla="*/ 167704 w 1559776"/>
                <a:gd name="connsiteY21" fmla="*/ 1473958 h 2400299"/>
                <a:gd name="connsiteX22" fmla="*/ 140408 w 1559776"/>
                <a:gd name="connsiteY22" fmla="*/ 1583140 h 2400299"/>
                <a:gd name="connsiteX23" fmla="*/ 126761 w 1559776"/>
                <a:gd name="connsiteY23" fmla="*/ 1637731 h 2400299"/>
                <a:gd name="connsiteX24" fmla="*/ 99465 w 1559776"/>
                <a:gd name="connsiteY24" fmla="*/ 1733266 h 2400299"/>
                <a:gd name="connsiteX25" fmla="*/ 85817 w 1559776"/>
                <a:gd name="connsiteY25" fmla="*/ 1801505 h 2400299"/>
                <a:gd name="connsiteX26" fmla="*/ 58522 w 1559776"/>
                <a:gd name="connsiteY26" fmla="*/ 1883391 h 2400299"/>
                <a:gd name="connsiteX27" fmla="*/ 44874 w 1559776"/>
                <a:gd name="connsiteY27" fmla="*/ 1965278 h 2400299"/>
                <a:gd name="connsiteX28" fmla="*/ 17579 w 1559776"/>
                <a:gd name="connsiteY28" fmla="*/ 2129051 h 2400299"/>
                <a:gd name="connsiteX29" fmla="*/ 31226 w 1559776"/>
                <a:gd name="connsiteY29" fmla="*/ 2374711 h 2400299"/>
                <a:gd name="connsiteX30" fmla="*/ 113113 w 1559776"/>
                <a:gd name="connsiteY30" fmla="*/ 2361063 h 2400299"/>
                <a:gd name="connsiteX31" fmla="*/ 194999 w 1559776"/>
                <a:gd name="connsiteY31" fmla="*/ 2292824 h 2400299"/>
                <a:gd name="connsiteX32" fmla="*/ 249591 w 1559776"/>
                <a:gd name="connsiteY32" fmla="*/ 2142699 h 2400299"/>
                <a:gd name="connsiteX33" fmla="*/ 235943 w 1559776"/>
                <a:gd name="connsiteY33" fmla="*/ 2101755 h 2400299"/>
                <a:gd name="connsiteX34" fmla="*/ 290534 w 1559776"/>
                <a:gd name="connsiteY34" fmla="*/ 1978926 h 2400299"/>
                <a:gd name="connsiteX35" fmla="*/ 317829 w 1559776"/>
                <a:gd name="connsiteY35" fmla="*/ 1924334 h 2400299"/>
                <a:gd name="connsiteX36" fmla="*/ 358773 w 1559776"/>
                <a:gd name="connsiteY36" fmla="*/ 1897039 h 2400299"/>
                <a:gd name="connsiteX37" fmla="*/ 440659 w 1559776"/>
                <a:gd name="connsiteY37" fmla="*/ 1774209 h 2400299"/>
                <a:gd name="connsiteX38" fmla="*/ 467955 w 1559776"/>
                <a:gd name="connsiteY38" fmla="*/ 1733266 h 2400299"/>
                <a:gd name="connsiteX39" fmla="*/ 481602 w 1559776"/>
                <a:gd name="connsiteY39" fmla="*/ 1692323 h 2400299"/>
                <a:gd name="connsiteX40" fmla="*/ 495250 w 1559776"/>
                <a:gd name="connsiteY40" fmla="*/ 1637731 h 2400299"/>
                <a:gd name="connsiteX41" fmla="*/ 522546 w 1559776"/>
                <a:gd name="connsiteY41" fmla="*/ 1596788 h 2400299"/>
                <a:gd name="connsiteX42" fmla="*/ 563489 w 1559776"/>
                <a:gd name="connsiteY42" fmla="*/ 1514902 h 2400299"/>
                <a:gd name="connsiteX43" fmla="*/ 590785 w 1559776"/>
                <a:gd name="connsiteY43" fmla="*/ 1433015 h 2400299"/>
                <a:gd name="connsiteX44" fmla="*/ 645376 w 1559776"/>
                <a:gd name="connsiteY44" fmla="*/ 1269242 h 2400299"/>
                <a:gd name="connsiteX45" fmla="*/ 659023 w 1559776"/>
                <a:gd name="connsiteY45" fmla="*/ 1228299 h 2400299"/>
                <a:gd name="connsiteX46" fmla="*/ 699967 w 1559776"/>
                <a:gd name="connsiteY46" fmla="*/ 1187355 h 2400299"/>
                <a:gd name="connsiteX47" fmla="*/ 768205 w 1559776"/>
                <a:gd name="connsiteY47" fmla="*/ 1064526 h 2400299"/>
                <a:gd name="connsiteX48" fmla="*/ 809149 w 1559776"/>
                <a:gd name="connsiteY48" fmla="*/ 1037230 h 2400299"/>
                <a:gd name="connsiteX49" fmla="*/ 877388 w 1559776"/>
                <a:gd name="connsiteY49" fmla="*/ 955343 h 2400299"/>
                <a:gd name="connsiteX50" fmla="*/ 918331 w 1559776"/>
                <a:gd name="connsiteY50" fmla="*/ 900752 h 2400299"/>
                <a:gd name="connsiteX51" fmla="*/ 959274 w 1559776"/>
                <a:gd name="connsiteY51" fmla="*/ 859809 h 2400299"/>
                <a:gd name="connsiteX52" fmla="*/ 1013865 w 1559776"/>
                <a:gd name="connsiteY52" fmla="*/ 777923 h 2400299"/>
                <a:gd name="connsiteX53" fmla="*/ 1041161 w 1559776"/>
                <a:gd name="connsiteY53" fmla="*/ 736979 h 2400299"/>
                <a:gd name="connsiteX54" fmla="*/ 1068456 w 1559776"/>
                <a:gd name="connsiteY54" fmla="*/ 682388 h 2400299"/>
                <a:gd name="connsiteX55" fmla="*/ 1123047 w 1559776"/>
                <a:gd name="connsiteY55" fmla="*/ 655093 h 2400299"/>
                <a:gd name="connsiteX56" fmla="*/ 1136695 w 1559776"/>
                <a:gd name="connsiteY56" fmla="*/ 614149 h 2400299"/>
                <a:gd name="connsiteX57" fmla="*/ 1177638 w 1559776"/>
                <a:gd name="connsiteY57" fmla="*/ 600502 h 2400299"/>
                <a:gd name="connsiteX58" fmla="*/ 1218582 w 1559776"/>
                <a:gd name="connsiteY58" fmla="*/ 573206 h 2400299"/>
                <a:gd name="connsiteX59" fmla="*/ 1300468 w 1559776"/>
                <a:gd name="connsiteY59" fmla="*/ 491320 h 2400299"/>
                <a:gd name="connsiteX60" fmla="*/ 1341411 w 1559776"/>
                <a:gd name="connsiteY60" fmla="*/ 450376 h 2400299"/>
                <a:gd name="connsiteX61" fmla="*/ 1423298 w 1559776"/>
                <a:gd name="connsiteY61" fmla="*/ 395785 h 2400299"/>
                <a:gd name="connsiteX62" fmla="*/ 1436946 w 1559776"/>
                <a:gd name="connsiteY62" fmla="*/ 354842 h 2400299"/>
                <a:gd name="connsiteX63" fmla="*/ 1518832 w 1559776"/>
                <a:gd name="connsiteY63" fmla="*/ 286603 h 2400299"/>
                <a:gd name="connsiteX64" fmla="*/ 1546128 w 1559776"/>
                <a:gd name="connsiteY64" fmla="*/ 204717 h 2400299"/>
                <a:gd name="connsiteX65" fmla="*/ 1559776 w 1559776"/>
                <a:gd name="connsiteY65" fmla="*/ 163773 h 2400299"/>
                <a:gd name="connsiteX66" fmla="*/ 1546128 w 1559776"/>
                <a:gd name="connsiteY66" fmla="*/ 95534 h 2400299"/>
                <a:gd name="connsiteX67" fmla="*/ 1464241 w 1559776"/>
                <a:gd name="connsiteY67" fmla="*/ 27296 h 2400299"/>
                <a:gd name="connsiteX68" fmla="*/ 1423298 w 1559776"/>
                <a:gd name="connsiteY68" fmla="*/ 0 h 2400299"/>
                <a:gd name="connsiteX69" fmla="*/ 1218582 w 1559776"/>
                <a:gd name="connsiteY69" fmla="*/ 13648 h 2400299"/>
                <a:gd name="connsiteX70" fmla="*/ 1177638 w 1559776"/>
                <a:gd name="connsiteY70" fmla="*/ 40943 h 2400299"/>
                <a:gd name="connsiteX71" fmla="*/ 1136695 w 1559776"/>
                <a:gd name="connsiteY71" fmla="*/ 54591 h 2400299"/>
                <a:gd name="connsiteX72" fmla="*/ 1163991 w 1559776"/>
                <a:gd name="connsiteY72" fmla="*/ 81887 h 2400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1559776" h="2400299">
                  <a:moveTo>
                    <a:pt x="1163991" y="81887"/>
                  </a:moveTo>
                  <a:cubicBezTo>
                    <a:pt x="1154893" y="95535"/>
                    <a:pt x="1100301" y="109183"/>
                    <a:pt x="1082104" y="136478"/>
                  </a:cubicBezTo>
                  <a:cubicBezTo>
                    <a:pt x="1045709" y="191069"/>
                    <a:pt x="1068456" y="168322"/>
                    <a:pt x="1013865" y="204717"/>
                  </a:cubicBezTo>
                  <a:cubicBezTo>
                    <a:pt x="1004767" y="218365"/>
                    <a:pt x="998168" y="234062"/>
                    <a:pt x="986570" y="245660"/>
                  </a:cubicBezTo>
                  <a:cubicBezTo>
                    <a:pt x="907711" y="324518"/>
                    <a:pt x="982942" y="213280"/>
                    <a:pt x="904683" y="313899"/>
                  </a:cubicBezTo>
                  <a:cubicBezTo>
                    <a:pt x="820842" y="421696"/>
                    <a:pt x="890575" y="375543"/>
                    <a:pt x="795501" y="423081"/>
                  </a:cubicBezTo>
                  <a:cubicBezTo>
                    <a:pt x="722709" y="532266"/>
                    <a:pt x="818250" y="400331"/>
                    <a:pt x="727262" y="491320"/>
                  </a:cubicBezTo>
                  <a:cubicBezTo>
                    <a:pt x="715664" y="502918"/>
                    <a:pt x="710468" y="519662"/>
                    <a:pt x="699967" y="532263"/>
                  </a:cubicBezTo>
                  <a:cubicBezTo>
                    <a:pt x="667130" y="571667"/>
                    <a:pt x="658336" y="573664"/>
                    <a:pt x="618080" y="600502"/>
                  </a:cubicBezTo>
                  <a:cubicBezTo>
                    <a:pt x="587345" y="692705"/>
                    <a:pt x="629970" y="592761"/>
                    <a:pt x="563489" y="668740"/>
                  </a:cubicBezTo>
                  <a:cubicBezTo>
                    <a:pt x="541887" y="693428"/>
                    <a:pt x="508898" y="750627"/>
                    <a:pt x="508898" y="750627"/>
                  </a:cubicBezTo>
                  <a:cubicBezTo>
                    <a:pt x="504349" y="768824"/>
                    <a:pt x="504556" y="788932"/>
                    <a:pt x="495250" y="805218"/>
                  </a:cubicBezTo>
                  <a:cubicBezTo>
                    <a:pt x="485674" y="821976"/>
                    <a:pt x="466663" y="831334"/>
                    <a:pt x="454307" y="846161"/>
                  </a:cubicBezTo>
                  <a:cubicBezTo>
                    <a:pt x="443806" y="858762"/>
                    <a:pt x="436110" y="873457"/>
                    <a:pt x="427011" y="887105"/>
                  </a:cubicBezTo>
                  <a:cubicBezTo>
                    <a:pt x="377243" y="1036417"/>
                    <a:pt x="456615" y="810260"/>
                    <a:pt x="386068" y="968991"/>
                  </a:cubicBezTo>
                  <a:cubicBezTo>
                    <a:pt x="310728" y="1138507"/>
                    <a:pt x="417685" y="962510"/>
                    <a:pt x="304182" y="1132764"/>
                  </a:cubicBezTo>
                  <a:cubicBezTo>
                    <a:pt x="295083" y="1146412"/>
                    <a:pt x="282073" y="1158147"/>
                    <a:pt x="276886" y="1173708"/>
                  </a:cubicBezTo>
                  <a:cubicBezTo>
                    <a:pt x="272337" y="1187356"/>
                    <a:pt x="272225" y="1203418"/>
                    <a:pt x="263238" y="1214651"/>
                  </a:cubicBezTo>
                  <a:cubicBezTo>
                    <a:pt x="252991" y="1227459"/>
                    <a:pt x="235943" y="1232848"/>
                    <a:pt x="222295" y="1241946"/>
                  </a:cubicBezTo>
                  <a:cubicBezTo>
                    <a:pt x="217746" y="1255594"/>
                    <a:pt x="212599" y="1269057"/>
                    <a:pt x="208647" y="1282890"/>
                  </a:cubicBezTo>
                  <a:cubicBezTo>
                    <a:pt x="174368" y="1402866"/>
                    <a:pt x="214078" y="1280243"/>
                    <a:pt x="181352" y="1378424"/>
                  </a:cubicBezTo>
                  <a:cubicBezTo>
                    <a:pt x="176803" y="1410269"/>
                    <a:pt x="174013" y="1442415"/>
                    <a:pt x="167704" y="1473958"/>
                  </a:cubicBezTo>
                  <a:cubicBezTo>
                    <a:pt x="160347" y="1510744"/>
                    <a:pt x="149506" y="1546746"/>
                    <a:pt x="140408" y="1583140"/>
                  </a:cubicBezTo>
                  <a:cubicBezTo>
                    <a:pt x="135859" y="1601337"/>
                    <a:pt x="132692" y="1619937"/>
                    <a:pt x="126761" y="1637731"/>
                  </a:cubicBezTo>
                  <a:cubicBezTo>
                    <a:pt x="111563" y="1683325"/>
                    <a:pt x="110890" y="1681856"/>
                    <a:pt x="99465" y="1733266"/>
                  </a:cubicBezTo>
                  <a:cubicBezTo>
                    <a:pt x="94433" y="1755910"/>
                    <a:pt x="91920" y="1779126"/>
                    <a:pt x="85817" y="1801505"/>
                  </a:cubicBezTo>
                  <a:cubicBezTo>
                    <a:pt x="78247" y="1829263"/>
                    <a:pt x="58522" y="1883391"/>
                    <a:pt x="58522" y="1883391"/>
                  </a:cubicBezTo>
                  <a:cubicBezTo>
                    <a:pt x="53973" y="1910687"/>
                    <a:pt x="48531" y="1937849"/>
                    <a:pt x="44874" y="1965278"/>
                  </a:cubicBezTo>
                  <a:cubicBezTo>
                    <a:pt x="24558" y="2117644"/>
                    <a:pt x="46026" y="2043705"/>
                    <a:pt x="17579" y="2129051"/>
                  </a:cubicBezTo>
                  <a:cubicBezTo>
                    <a:pt x="22128" y="2210938"/>
                    <a:pt x="0" y="2298875"/>
                    <a:pt x="31226" y="2374711"/>
                  </a:cubicBezTo>
                  <a:cubicBezTo>
                    <a:pt x="41762" y="2400299"/>
                    <a:pt x="86861" y="2369814"/>
                    <a:pt x="113113" y="2361063"/>
                  </a:cubicBezTo>
                  <a:cubicBezTo>
                    <a:pt x="141613" y="2351563"/>
                    <a:pt x="175996" y="2311827"/>
                    <a:pt x="194999" y="2292824"/>
                  </a:cubicBezTo>
                  <a:cubicBezTo>
                    <a:pt x="230042" y="2187696"/>
                    <a:pt x="211609" y="2237651"/>
                    <a:pt x="249591" y="2142699"/>
                  </a:cubicBezTo>
                  <a:cubicBezTo>
                    <a:pt x="245042" y="2129051"/>
                    <a:pt x="234354" y="2116053"/>
                    <a:pt x="235943" y="2101755"/>
                  </a:cubicBezTo>
                  <a:cubicBezTo>
                    <a:pt x="244160" y="2027800"/>
                    <a:pt x="261111" y="2030416"/>
                    <a:pt x="290534" y="1978926"/>
                  </a:cubicBezTo>
                  <a:cubicBezTo>
                    <a:pt x="300628" y="1961261"/>
                    <a:pt x="304804" y="1939964"/>
                    <a:pt x="317829" y="1924334"/>
                  </a:cubicBezTo>
                  <a:cubicBezTo>
                    <a:pt x="328330" y="1911733"/>
                    <a:pt x="345125" y="1906137"/>
                    <a:pt x="358773" y="1897039"/>
                  </a:cubicBezTo>
                  <a:lnTo>
                    <a:pt x="440659" y="1774209"/>
                  </a:lnTo>
                  <a:lnTo>
                    <a:pt x="467955" y="1733266"/>
                  </a:lnTo>
                  <a:cubicBezTo>
                    <a:pt x="472504" y="1719618"/>
                    <a:pt x="477650" y="1706155"/>
                    <a:pt x="481602" y="1692323"/>
                  </a:cubicBezTo>
                  <a:cubicBezTo>
                    <a:pt x="486755" y="1674287"/>
                    <a:pt x="487861" y="1654972"/>
                    <a:pt x="495250" y="1637731"/>
                  </a:cubicBezTo>
                  <a:cubicBezTo>
                    <a:pt x="501711" y="1622655"/>
                    <a:pt x="513447" y="1610436"/>
                    <a:pt x="522546" y="1596788"/>
                  </a:cubicBezTo>
                  <a:cubicBezTo>
                    <a:pt x="572311" y="1447486"/>
                    <a:pt x="492946" y="1673622"/>
                    <a:pt x="563489" y="1514902"/>
                  </a:cubicBezTo>
                  <a:cubicBezTo>
                    <a:pt x="575175" y="1488610"/>
                    <a:pt x="581687" y="1460311"/>
                    <a:pt x="590785" y="1433015"/>
                  </a:cubicBezTo>
                  <a:lnTo>
                    <a:pt x="645376" y="1269242"/>
                  </a:lnTo>
                  <a:cubicBezTo>
                    <a:pt x="649925" y="1255594"/>
                    <a:pt x="648851" y="1238471"/>
                    <a:pt x="659023" y="1228299"/>
                  </a:cubicBezTo>
                  <a:lnTo>
                    <a:pt x="699967" y="1187355"/>
                  </a:lnTo>
                  <a:cubicBezTo>
                    <a:pt x="714188" y="1144688"/>
                    <a:pt x="727979" y="1091343"/>
                    <a:pt x="768205" y="1064526"/>
                  </a:cubicBezTo>
                  <a:lnTo>
                    <a:pt x="809149" y="1037230"/>
                  </a:lnTo>
                  <a:cubicBezTo>
                    <a:pt x="867705" y="920116"/>
                    <a:pt x="800226" y="1032505"/>
                    <a:pt x="877388" y="955343"/>
                  </a:cubicBezTo>
                  <a:cubicBezTo>
                    <a:pt x="893472" y="939259"/>
                    <a:pt x="903528" y="918022"/>
                    <a:pt x="918331" y="900752"/>
                  </a:cubicBezTo>
                  <a:cubicBezTo>
                    <a:pt x="930892" y="886098"/>
                    <a:pt x="945626" y="873457"/>
                    <a:pt x="959274" y="859809"/>
                  </a:cubicBezTo>
                  <a:cubicBezTo>
                    <a:pt x="983259" y="787856"/>
                    <a:pt x="957070" y="846077"/>
                    <a:pt x="1013865" y="777923"/>
                  </a:cubicBezTo>
                  <a:cubicBezTo>
                    <a:pt x="1024366" y="765322"/>
                    <a:pt x="1033023" y="751221"/>
                    <a:pt x="1041161" y="736979"/>
                  </a:cubicBezTo>
                  <a:cubicBezTo>
                    <a:pt x="1051255" y="719315"/>
                    <a:pt x="1054070" y="696774"/>
                    <a:pt x="1068456" y="682388"/>
                  </a:cubicBezTo>
                  <a:cubicBezTo>
                    <a:pt x="1082842" y="668002"/>
                    <a:pt x="1104850" y="664191"/>
                    <a:pt x="1123047" y="655093"/>
                  </a:cubicBezTo>
                  <a:cubicBezTo>
                    <a:pt x="1127596" y="641445"/>
                    <a:pt x="1126522" y="624322"/>
                    <a:pt x="1136695" y="614149"/>
                  </a:cubicBezTo>
                  <a:cubicBezTo>
                    <a:pt x="1146867" y="603977"/>
                    <a:pt x="1164771" y="606935"/>
                    <a:pt x="1177638" y="600502"/>
                  </a:cubicBezTo>
                  <a:cubicBezTo>
                    <a:pt x="1192309" y="593166"/>
                    <a:pt x="1206322" y="584103"/>
                    <a:pt x="1218582" y="573206"/>
                  </a:cubicBezTo>
                  <a:cubicBezTo>
                    <a:pt x="1247433" y="547561"/>
                    <a:pt x="1273173" y="518615"/>
                    <a:pt x="1300468" y="491320"/>
                  </a:cubicBezTo>
                  <a:cubicBezTo>
                    <a:pt x="1314116" y="477672"/>
                    <a:pt x="1325352" y="461082"/>
                    <a:pt x="1341411" y="450376"/>
                  </a:cubicBezTo>
                  <a:lnTo>
                    <a:pt x="1423298" y="395785"/>
                  </a:lnTo>
                  <a:cubicBezTo>
                    <a:pt x="1427847" y="382137"/>
                    <a:pt x="1428966" y="366812"/>
                    <a:pt x="1436946" y="354842"/>
                  </a:cubicBezTo>
                  <a:cubicBezTo>
                    <a:pt x="1457962" y="323318"/>
                    <a:pt x="1488621" y="306744"/>
                    <a:pt x="1518832" y="286603"/>
                  </a:cubicBezTo>
                  <a:lnTo>
                    <a:pt x="1546128" y="204717"/>
                  </a:lnTo>
                  <a:lnTo>
                    <a:pt x="1559776" y="163773"/>
                  </a:lnTo>
                  <a:cubicBezTo>
                    <a:pt x="1555227" y="141027"/>
                    <a:pt x="1554273" y="117254"/>
                    <a:pt x="1546128" y="95534"/>
                  </a:cubicBezTo>
                  <a:cubicBezTo>
                    <a:pt x="1527126" y="44862"/>
                    <a:pt x="1509218" y="52997"/>
                    <a:pt x="1464241" y="27296"/>
                  </a:cubicBezTo>
                  <a:cubicBezTo>
                    <a:pt x="1450000" y="19158"/>
                    <a:pt x="1436946" y="9099"/>
                    <a:pt x="1423298" y="0"/>
                  </a:cubicBezTo>
                  <a:cubicBezTo>
                    <a:pt x="1355059" y="4549"/>
                    <a:pt x="1286042" y="2405"/>
                    <a:pt x="1218582" y="13648"/>
                  </a:cubicBezTo>
                  <a:cubicBezTo>
                    <a:pt x="1202403" y="16345"/>
                    <a:pt x="1192309" y="33608"/>
                    <a:pt x="1177638" y="40943"/>
                  </a:cubicBezTo>
                  <a:cubicBezTo>
                    <a:pt x="1164771" y="47377"/>
                    <a:pt x="1148665" y="46611"/>
                    <a:pt x="1136695" y="54591"/>
                  </a:cubicBezTo>
                  <a:cubicBezTo>
                    <a:pt x="1132910" y="57115"/>
                    <a:pt x="1173089" y="68239"/>
                    <a:pt x="1163991" y="81887"/>
                  </a:cubicBezTo>
                  <a:close/>
                </a:path>
              </a:pathLst>
            </a:custGeom>
            <a:noFill/>
            <a:ln w="5715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96" name="圓角矩形圖說文字 195"/>
          <p:cNvSpPr/>
          <p:nvPr/>
        </p:nvSpPr>
        <p:spPr>
          <a:xfrm>
            <a:off x="3428992" y="4214818"/>
            <a:ext cx="1643074" cy="500066"/>
          </a:xfrm>
          <a:prstGeom prst="wedgeRoundRectCallout">
            <a:avLst>
              <a:gd name="adj1" fmla="val -57527"/>
              <a:gd name="adj2" fmla="val 113137"/>
              <a:gd name="adj3" fmla="val 16667"/>
            </a:avLst>
          </a:prstGeom>
          <a:solidFill>
            <a:srgbClr val="99FF99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3300"/>
                </a:solidFill>
              </a:rPr>
              <a:t># of edges = </a:t>
            </a:r>
            <a:r>
              <a:rPr lang="en-US" altLang="zh-TW" b="1" i="1" dirty="0" smtClean="0">
                <a:solidFill>
                  <a:srgbClr val="FF3300"/>
                </a:solidFill>
              </a:rPr>
              <a:t>m’</a:t>
            </a:r>
            <a:endParaRPr lang="zh-TW" altLang="en-US" b="1" i="1" dirty="0">
              <a:solidFill>
                <a:srgbClr val="FF3300"/>
              </a:solidFill>
            </a:endParaRPr>
          </a:p>
        </p:txBody>
      </p:sp>
      <p:sp>
        <p:nvSpPr>
          <p:cNvPr id="197" name="圓角矩形圖說文字 196"/>
          <p:cNvSpPr/>
          <p:nvPr/>
        </p:nvSpPr>
        <p:spPr>
          <a:xfrm>
            <a:off x="3786182" y="5000636"/>
            <a:ext cx="2214578" cy="500066"/>
          </a:xfrm>
          <a:prstGeom prst="wedgeRoundRectCallout">
            <a:avLst>
              <a:gd name="adj1" fmla="val -94260"/>
              <a:gd name="adj2" fmla="val 93445"/>
              <a:gd name="adj3" fmla="val 16667"/>
            </a:avLst>
          </a:prstGeom>
          <a:solidFill>
            <a:srgbClr val="66FFFF"/>
          </a:solidFill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3300"/>
                </a:solidFill>
              </a:rPr>
              <a:t># of edges ≤ 0.5 × </a:t>
            </a:r>
            <a:r>
              <a:rPr lang="en-US" altLang="zh-TW" b="1" i="1" dirty="0" smtClean="0">
                <a:solidFill>
                  <a:srgbClr val="FF3300"/>
                </a:solidFill>
              </a:rPr>
              <a:t>m’</a:t>
            </a:r>
            <a:endParaRPr lang="zh-TW" altLang="en-US" b="1" i="1" dirty="0">
              <a:solidFill>
                <a:srgbClr val="FF3300"/>
              </a:solidFill>
            </a:endParaRPr>
          </a:p>
        </p:txBody>
      </p:sp>
      <p:cxnSp>
        <p:nvCxnSpPr>
          <p:cNvPr id="199" name="直線接點 198"/>
          <p:cNvCxnSpPr/>
          <p:nvPr/>
        </p:nvCxnSpPr>
        <p:spPr>
          <a:xfrm>
            <a:off x="0" y="4141792"/>
            <a:ext cx="9144000" cy="1588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2" name="群組 201"/>
          <p:cNvGrpSpPr/>
          <p:nvPr/>
        </p:nvGrpSpPr>
        <p:grpSpPr>
          <a:xfrm>
            <a:off x="4857752" y="5643578"/>
            <a:ext cx="4286248" cy="857256"/>
            <a:chOff x="4857752" y="5643578"/>
            <a:chExt cx="4286248" cy="857256"/>
          </a:xfrm>
        </p:grpSpPr>
        <p:sp>
          <p:nvSpPr>
            <p:cNvPr id="201" name="圓角矩形圖說文字 200"/>
            <p:cNvSpPr/>
            <p:nvPr/>
          </p:nvSpPr>
          <p:spPr>
            <a:xfrm>
              <a:off x="4857752" y="5643578"/>
              <a:ext cx="4286248" cy="857256"/>
            </a:xfrm>
            <a:prstGeom prst="wedgeRoundRectCallout">
              <a:avLst>
                <a:gd name="adj1" fmla="val -97684"/>
                <a:gd name="adj2" fmla="val -12987"/>
                <a:gd name="adj3" fmla="val 16667"/>
              </a:avLst>
            </a:prstGeom>
            <a:solidFill>
              <a:srgbClr val="FFCCCC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r>
                <a:rPr lang="en-US" altLang="zh-TW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Expected total edge number </a:t>
              </a:r>
              <a:r>
                <a:rPr lang="en-US" altLang="zh-TW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≤</a:t>
              </a:r>
              <a:r>
                <a:rPr lang="en-US" altLang="zh-TW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              =  </a:t>
              </a:r>
              <a:r>
                <a:rPr lang="en-US" altLang="zh-TW" sz="2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</a:t>
              </a:r>
              <a:r>
                <a:rPr lang="en-US" altLang="zh-TW" sz="2200" b="1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m’</a:t>
              </a:r>
            </a:p>
          </p:txBody>
        </p:sp>
        <p:pic>
          <p:nvPicPr>
            <p:cNvPr id="4097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858148" y="5715016"/>
              <a:ext cx="522047" cy="71438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0731E-6 L -0.05365 -0.1667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-8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9417E-6 L -0.10122 -0.23543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-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0" animBg="1"/>
      <p:bldP spid="19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(5/8)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7972452" cy="1828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Calculating the </a:t>
            </a:r>
            <a:r>
              <a:rPr lang="en-US" altLang="zh-TW" i="1" dirty="0" smtClean="0">
                <a:solidFill>
                  <a:srgbClr val="00B050"/>
                </a:solidFill>
              </a:rPr>
              <a:t>expected</a:t>
            </a:r>
            <a:r>
              <a:rPr lang="en-US" altLang="zh-TW" dirty="0" smtClean="0"/>
              <a:t> total edge number for </a:t>
            </a:r>
            <a:r>
              <a:rPr lang="en-US" altLang="zh-TW" b="1" dirty="0" smtClean="0">
                <a:solidFill>
                  <a:srgbClr val="FF0000"/>
                </a:solidFill>
              </a:rPr>
              <a:t>one left path</a:t>
            </a:r>
            <a:r>
              <a:rPr lang="zh-TW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zh-TW" b="1" i="1" dirty="0" smtClean="0">
                <a:solidFill>
                  <a:srgbClr val="FF0000"/>
                </a:solidFill>
              </a:rPr>
              <a:t>L</a:t>
            </a:r>
            <a:r>
              <a:rPr lang="en-US" altLang="zh-TW" dirty="0" smtClean="0"/>
              <a:t> started at one problem with </a:t>
            </a:r>
            <a:r>
              <a:rPr lang="en-US" altLang="zh-TW" i="1" dirty="0" smtClean="0">
                <a:solidFill>
                  <a:srgbClr val="0000FF"/>
                </a:solidFill>
              </a:rPr>
              <a:t>m’</a:t>
            </a:r>
            <a:r>
              <a:rPr lang="en-US" altLang="zh-TW" dirty="0" smtClean="0"/>
              <a:t> edges</a:t>
            </a:r>
          </a:p>
          <a:p>
            <a:pPr lvl="1"/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Expected total edge number on </a:t>
            </a:r>
            <a:r>
              <a:rPr lang="en-US" altLang="zh-TW" b="1" i="1" dirty="0" smtClean="0">
                <a:solidFill>
                  <a:srgbClr val="FF0000"/>
                </a:solidFill>
              </a:rPr>
              <a:t>L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≤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altLang="zh-TW" b="1" dirty="0" smtClean="0">
                <a:solidFill>
                  <a:srgbClr val="0000FF"/>
                </a:solidFill>
              </a:rPr>
              <a:t>2</a:t>
            </a:r>
            <a:r>
              <a:rPr lang="en-US" altLang="zh-TW" b="1" i="1" dirty="0" smtClean="0">
                <a:solidFill>
                  <a:srgbClr val="0000FF"/>
                </a:solidFill>
              </a:rPr>
              <a:t>m’</a:t>
            </a:r>
            <a:endParaRPr lang="en-US" altLang="zh-TW" dirty="0" smtClean="0">
              <a:solidFill>
                <a:srgbClr val="0000FF"/>
              </a:solidFill>
            </a:endParaRPr>
          </a:p>
        </p:txBody>
      </p:sp>
      <p:sp>
        <p:nvSpPr>
          <p:cNvPr id="211" name="內容版面配置區 2"/>
          <p:cNvSpPr txBox="1">
            <a:spLocks/>
          </p:cNvSpPr>
          <p:nvPr/>
        </p:nvSpPr>
        <p:spPr>
          <a:xfrm>
            <a:off x="457200" y="3143248"/>
            <a:ext cx="7972452" cy="278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Evaluating the total edge number of </a:t>
            </a:r>
            <a:r>
              <a:rPr kumimoji="0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right sub-problems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800" i="1" noProof="0" dirty="0" smtClean="0"/>
              <a:t>E</a:t>
            </a:r>
            <a:r>
              <a:rPr lang="en-US" altLang="zh-TW" sz="2800" noProof="0" dirty="0" smtClean="0"/>
              <a:t>[total edges of all right sub-problem] ≤ </a:t>
            </a:r>
            <a:r>
              <a:rPr lang="en-US" altLang="zh-TW" sz="2800" b="1" i="1" noProof="0" dirty="0" smtClean="0">
                <a:solidFill>
                  <a:srgbClr val="FF0000"/>
                </a:solidFill>
              </a:rPr>
              <a:t>n</a:t>
            </a:r>
            <a:endParaRPr lang="en-US" altLang="zh-TW" sz="2800" b="1" noProof="0" dirty="0" smtClean="0">
              <a:solidFill>
                <a:srgbClr val="FF0000"/>
              </a:solidFill>
            </a:endParaRPr>
          </a:p>
        </p:txBody>
      </p:sp>
      <p:sp>
        <p:nvSpPr>
          <p:cNvPr id="212" name="橢圓 211"/>
          <p:cNvSpPr/>
          <p:nvPr/>
        </p:nvSpPr>
        <p:spPr>
          <a:xfrm>
            <a:off x="2500298" y="1643050"/>
            <a:ext cx="3500462" cy="1214446"/>
          </a:xfrm>
          <a:prstGeom prst="ellipse">
            <a:avLst/>
          </a:prstGeom>
          <a:noFill/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9000" b="1" dirty="0" smtClean="0">
                <a:solidFill>
                  <a:srgbClr val="FF0000"/>
                </a:solidFill>
              </a:rPr>
              <a:t>K.O.</a:t>
            </a:r>
            <a:endParaRPr lang="zh-TW" altLang="en-US" sz="9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(6/8)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357290" y="3143248"/>
            <a:ext cx="571504" cy="571504"/>
          </a:xfrm>
          <a:prstGeom prst="ellipse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i="1" dirty="0" smtClean="0">
                <a:solidFill>
                  <a:srgbClr val="FF3300"/>
                </a:solidFill>
              </a:rPr>
              <a:t>G</a:t>
            </a:r>
            <a:endParaRPr lang="zh-TW" altLang="en-US" sz="3200" b="1" i="1" dirty="0">
              <a:solidFill>
                <a:srgbClr val="FF3300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571472" y="4929198"/>
            <a:ext cx="571504" cy="571504"/>
          </a:xfrm>
          <a:prstGeom prst="ellipse">
            <a:avLst/>
          </a:prstGeom>
          <a:noFill/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i="1" dirty="0" smtClean="0">
                <a:solidFill>
                  <a:srgbClr val="B2B2B2"/>
                </a:solidFill>
              </a:rPr>
              <a:t>H</a:t>
            </a:r>
            <a:endParaRPr lang="zh-TW" altLang="en-US" sz="3200" b="1" i="1" dirty="0">
              <a:solidFill>
                <a:srgbClr val="B2B2B2"/>
              </a:solidFill>
            </a:endParaRPr>
          </a:p>
        </p:txBody>
      </p:sp>
      <p:sp>
        <p:nvSpPr>
          <p:cNvPr id="6" name="橢圓 5"/>
          <p:cNvSpPr/>
          <p:nvPr/>
        </p:nvSpPr>
        <p:spPr>
          <a:xfrm>
            <a:off x="2143108" y="4929198"/>
            <a:ext cx="571504" cy="571504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3200" b="1" i="1" dirty="0" smtClean="0">
                <a:solidFill>
                  <a:srgbClr val="008000"/>
                </a:solidFill>
              </a:rPr>
              <a:t>G</a:t>
            </a:r>
            <a:r>
              <a:rPr lang="en-US" altLang="zh-TW" sz="3200" b="1" dirty="0" smtClean="0">
                <a:solidFill>
                  <a:srgbClr val="008000"/>
                </a:solidFill>
              </a:rPr>
              <a:t>’</a:t>
            </a:r>
            <a:endParaRPr lang="zh-TW" altLang="en-US" sz="3200" b="1" dirty="0">
              <a:solidFill>
                <a:srgbClr val="008000"/>
              </a:solidFill>
            </a:endParaRPr>
          </a:p>
        </p:txBody>
      </p:sp>
      <p:cxnSp>
        <p:nvCxnSpPr>
          <p:cNvPr id="8" name="直線接點 7"/>
          <p:cNvCxnSpPr>
            <a:stCxn id="4" idx="4"/>
          </p:cNvCxnSpPr>
          <p:nvPr/>
        </p:nvCxnSpPr>
        <p:spPr>
          <a:xfrm rot="5400000">
            <a:off x="1285852" y="4071942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5" idx="0"/>
          </p:cNvCxnSpPr>
          <p:nvPr/>
        </p:nvCxnSpPr>
        <p:spPr>
          <a:xfrm rot="10800000" flipV="1">
            <a:off x="857224" y="4429132"/>
            <a:ext cx="785818" cy="500066"/>
          </a:xfrm>
          <a:prstGeom prst="line">
            <a:avLst/>
          </a:prstGeom>
          <a:ln w="3810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endCxn id="6" idx="0"/>
          </p:cNvCxnSpPr>
          <p:nvPr/>
        </p:nvCxnSpPr>
        <p:spPr>
          <a:xfrm>
            <a:off x="1643042" y="4429132"/>
            <a:ext cx="785818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endCxn id="6" idx="1"/>
          </p:cNvCxnSpPr>
          <p:nvPr/>
        </p:nvCxnSpPr>
        <p:spPr>
          <a:xfrm>
            <a:off x="1643042" y="4643446"/>
            <a:ext cx="583761" cy="369447"/>
          </a:xfrm>
          <a:prstGeom prst="line">
            <a:avLst/>
          </a:prstGeom>
          <a:ln w="38100">
            <a:solidFill>
              <a:srgbClr val="008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785786" y="2857496"/>
            <a:ext cx="179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Original Problem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-71470" y="5466006"/>
            <a:ext cx="1643074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B2B2B2"/>
                </a:solidFill>
              </a:rPr>
              <a:t>Left </a:t>
            </a:r>
          </a:p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B2B2B2"/>
                </a:solidFill>
              </a:rPr>
              <a:t>Sub-problem</a:t>
            </a:r>
            <a:endParaRPr lang="zh-TW" altLang="en-US" b="1" dirty="0">
              <a:solidFill>
                <a:srgbClr val="B2B2B2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2143141" y="5429264"/>
            <a:ext cx="1643041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8000"/>
                </a:solidFill>
              </a:rPr>
              <a:t>Right </a:t>
            </a:r>
          </a:p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8000"/>
                </a:solidFill>
              </a:rPr>
              <a:t>Sub-problem</a:t>
            </a:r>
            <a:endParaRPr lang="zh-TW" altLang="en-US" b="1" dirty="0">
              <a:solidFill>
                <a:srgbClr val="008000"/>
              </a:solidFill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2643174" y="2714620"/>
            <a:ext cx="6500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1. ∵ </a:t>
            </a:r>
            <a:r>
              <a:rPr lang="en-US" altLang="zh-TW" sz="2400" dirty="0" err="1" smtClean="0">
                <a:solidFill>
                  <a:srgbClr val="FF0000"/>
                </a:solidFill>
              </a:rPr>
              <a:t>Boruvka</a:t>
            </a:r>
            <a:r>
              <a:rPr lang="en-US" altLang="zh-TW" sz="2400" dirty="0" smtClean="0">
                <a:solidFill>
                  <a:srgbClr val="FF0000"/>
                </a:solidFill>
              </a:rPr>
              <a:t> × 2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  ∴  </a:t>
            </a:r>
            <a:r>
              <a:rPr lang="en-US" altLang="zh-TW" sz="2400" dirty="0" smtClean="0">
                <a:solidFill>
                  <a:srgbClr val="7030A0"/>
                </a:solidFill>
              </a:rPr>
              <a:t>vertex number of  </a:t>
            </a:r>
            <a:r>
              <a:rPr lang="en-US" altLang="zh-TW" sz="2400" b="1" i="1" dirty="0" smtClean="0">
                <a:solidFill>
                  <a:srgbClr val="7030A0"/>
                </a:solidFill>
              </a:rPr>
              <a:t>G</a:t>
            </a:r>
            <a:r>
              <a:rPr lang="en-US" altLang="zh-TW" sz="2400" b="1" dirty="0" smtClean="0">
                <a:solidFill>
                  <a:srgbClr val="7030A0"/>
                </a:solidFill>
              </a:rPr>
              <a:t>*</a:t>
            </a:r>
            <a:r>
              <a:rPr lang="en-US" altLang="zh-TW" sz="2400" dirty="0" smtClean="0"/>
              <a:t> 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                           ≤ 0.25 × </a:t>
            </a:r>
            <a:r>
              <a:rPr lang="en-US" altLang="zh-TW" sz="2400" dirty="0" smtClean="0">
                <a:solidFill>
                  <a:srgbClr val="FF0000"/>
                </a:solidFill>
              </a:rPr>
              <a:t>vertex number of  </a:t>
            </a:r>
            <a:r>
              <a:rPr lang="en-US" altLang="zh-TW" sz="2400" b="1" i="1" dirty="0" smtClean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39" name="文字方塊 38"/>
          <p:cNvSpPr txBox="1"/>
          <p:nvPr/>
        </p:nvSpPr>
        <p:spPr>
          <a:xfrm>
            <a:off x="3143240" y="4884019"/>
            <a:ext cx="600076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i="1" dirty="0" smtClean="0">
                <a:solidFill>
                  <a:srgbClr val="008000"/>
                </a:solidFill>
              </a:rPr>
              <a:t>E</a:t>
            </a:r>
            <a:r>
              <a:rPr lang="en-US" altLang="zh-TW" sz="2000" dirty="0" smtClean="0">
                <a:solidFill>
                  <a:srgbClr val="008000"/>
                </a:solidFill>
              </a:rPr>
              <a:t>[edge number of </a:t>
            </a:r>
            <a:r>
              <a:rPr lang="en-US" altLang="zh-TW" sz="2000" b="1" i="1" dirty="0" smtClean="0">
                <a:solidFill>
                  <a:srgbClr val="008000"/>
                </a:solidFill>
              </a:rPr>
              <a:t>G</a:t>
            </a:r>
            <a:r>
              <a:rPr lang="en-US" altLang="zh-TW" sz="2000" b="1" dirty="0" smtClean="0">
                <a:solidFill>
                  <a:srgbClr val="008000"/>
                </a:solidFill>
              </a:rPr>
              <a:t>’</a:t>
            </a:r>
            <a:r>
              <a:rPr lang="en-US" altLang="zh-TW" sz="2000" dirty="0" smtClean="0">
                <a:solidFill>
                  <a:srgbClr val="008000"/>
                </a:solidFill>
              </a:rPr>
              <a:t>]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2300" dirty="0" smtClean="0"/>
              <a:t>≤ </a:t>
            </a:r>
            <a:r>
              <a:rPr lang="en-US" altLang="zh-TW" sz="2300" b="1" dirty="0" smtClean="0"/>
              <a:t>0.5</a:t>
            </a:r>
            <a:r>
              <a:rPr lang="en-US" altLang="zh-TW" sz="2300" dirty="0" smtClean="0"/>
              <a:t>×</a:t>
            </a:r>
            <a:r>
              <a:rPr lang="en-US" altLang="zh-TW" sz="2300" dirty="0" smtClean="0">
                <a:solidFill>
                  <a:srgbClr val="FF0000"/>
                </a:solidFill>
              </a:rPr>
              <a:t>vertex number of </a:t>
            </a:r>
            <a:r>
              <a:rPr lang="en-US" altLang="zh-TW" sz="2300" b="1" i="1" dirty="0" smtClean="0">
                <a:solidFill>
                  <a:srgbClr val="FF0000"/>
                </a:solidFill>
              </a:rPr>
              <a:t>G</a:t>
            </a:r>
            <a:endParaRPr lang="zh-TW" altLang="en-US" sz="2300" b="1" dirty="0" smtClean="0">
              <a:solidFill>
                <a:srgbClr val="FF0000"/>
              </a:solidFill>
            </a:endParaRPr>
          </a:p>
        </p:txBody>
      </p:sp>
      <p:sp>
        <p:nvSpPr>
          <p:cNvPr id="40" name="向右箭號 39"/>
          <p:cNvSpPr/>
          <p:nvPr/>
        </p:nvSpPr>
        <p:spPr>
          <a:xfrm>
            <a:off x="2714612" y="4929198"/>
            <a:ext cx="500066" cy="357190"/>
          </a:xfrm>
          <a:prstGeom prst="rightArrow">
            <a:avLst/>
          </a:prstGeom>
          <a:solidFill>
            <a:srgbClr val="00B0F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8472518" cy="1328734"/>
          </a:xfrm>
        </p:spPr>
        <p:txBody>
          <a:bodyPr>
            <a:normAutofit lnSpcReduction="10000"/>
          </a:bodyPr>
          <a:lstStyle/>
          <a:p>
            <a:r>
              <a:rPr lang="en-US" altLang="zh-TW" sz="2800" dirty="0" smtClean="0"/>
              <a:t>Evaluating the total edge number for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all right sub-problems</a:t>
            </a:r>
          </a:p>
          <a:p>
            <a:pPr lvl="1"/>
            <a:r>
              <a:rPr lang="en-US" altLang="zh-TW" sz="2400" dirty="0" smtClean="0">
                <a:solidFill>
                  <a:schemeClr val="accent2">
                    <a:lumMod val="75000"/>
                  </a:schemeClr>
                </a:solidFill>
              </a:rPr>
              <a:t>To prove :</a:t>
            </a:r>
            <a:r>
              <a:rPr lang="en-US" altLang="zh-TW" sz="2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2400" i="1" dirty="0" smtClean="0"/>
              <a:t>E</a:t>
            </a:r>
            <a:r>
              <a:rPr lang="en-US" altLang="zh-TW" sz="2400" dirty="0" smtClean="0"/>
              <a:t>[total edges of all right sub-problem] ≤ </a:t>
            </a:r>
            <a:r>
              <a:rPr lang="en-US" altLang="zh-TW" sz="2400" b="1" i="1" dirty="0" smtClean="0">
                <a:solidFill>
                  <a:srgbClr val="FF0000"/>
                </a:solidFill>
              </a:rPr>
              <a:t>n</a:t>
            </a:r>
            <a:endParaRPr lang="en-US" altLang="zh-TW" sz="2400" b="1" dirty="0" smtClean="0">
              <a:solidFill>
                <a:srgbClr val="FF0000"/>
              </a:solidFill>
            </a:endParaRPr>
          </a:p>
        </p:txBody>
      </p:sp>
      <p:cxnSp>
        <p:nvCxnSpPr>
          <p:cNvPr id="27" name="直線接點 26"/>
          <p:cNvCxnSpPr/>
          <p:nvPr/>
        </p:nvCxnSpPr>
        <p:spPr>
          <a:xfrm rot="5400000">
            <a:off x="1285852" y="4071942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rot="10800000" flipV="1">
            <a:off x="857224" y="4429132"/>
            <a:ext cx="785818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rot="5400000">
            <a:off x="1214811" y="4072339"/>
            <a:ext cx="570710" cy="1588"/>
          </a:xfrm>
          <a:prstGeom prst="line">
            <a:avLst/>
          </a:prstGeom>
          <a:ln w="38100">
            <a:solidFill>
              <a:srgbClr val="B2B2B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 rot="10800000" flipV="1">
            <a:off x="571472" y="4357694"/>
            <a:ext cx="928694" cy="571504"/>
          </a:xfrm>
          <a:prstGeom prst="line">
            <a:avLst/>
          </a:prstGeom>
          <a:ln w="38100">
            <a:solidFill>
              <a:srgbClr val="B2B2B2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字方塊 41"/>
          <p:cNvSpPr txBox="1"/>
          <p:nvPr/>
        </p:nvSpPr>
        <p:spPr>
          <a:xfrm>
            <a:off x="457765" y="3692727"/>
            <a:ext cx="1042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solidFill>
                  <a:srgbClr val="B2B2B2"/>
                </a:solidFill>
              </a:rPr>
              <a:t>Boruvka</a:t>
            </a:r>
            <a:r>
              <a:rPr lang="en-US" altLang="zh-TW" sz="1400" dirty="0" smtClean="0">
                <a:solidFill>
                  <a:srgbClr val="B2B2B2"/>
                </a:solidFill>
              </a:rPr>
              <a:t> × 2</a:t>
            </a:r>
            <a:endParaRPr lang="zh-TW" altLang="en-US" sz="1400" dirty="0">
              <a:solidFill>
                <a:srgbClr val="B2B2B2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1000100" y="4000504"/>
            <a:ext cx="56137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i="1" dirty="0" smtClean="0">
                <a:solidFill>
                  <a:srgbClr val="7030A0"/>
                </a:solidFill>
              </a:rPr>
              <a:t>G</a:t>
            </a:r>
            <a:r>
              <a:rPr lang="en-US" altLang="zh-TW" sz="2600" dirty="0" smtClean="0">
                <a:solidFill>
                  <a:srgbClr val="7030A0"/>
                </a:solidFill>
              </a:rPr>
              <a:t>*</a:t>
            </a:r>
            <a:endParaRPr lang="zh-TW" altLang="en-US" sz="2600" dirty="0">
              <a:solidFill>
                <a:srgbClr val="7030A0"/>
              </a:solidFill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-32" y="442913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B2B2B2"/>
                </a:solidFill>
              </a:rPr>
              <a:t>Sample with </a:t>
            </a:r>
            <a:r>
              <a:rPr lang="en-US" altLang="zh-TW" sz="1400" i="1" dirty="0" smtClean="0">
                <a:solidFill>
                  <a:srgbClr val="B2B2B2"/>
                </a:solidFill>
              </a:rPr>
              <a:t>p</a:t>
            </a:r>
            <a:r>
              <a:rPr lang="en-US" altLang="zh-TW" sz="1400" dirty="0" smtClean="0">
                <a:solidFill>
                  <a:srgbClr val="B2B2B2"/>
                </a:solidFill>
              </a:rPr>
              <a:t>=0.5</a:t>
            </a:r>
            <a:endParaRPr lang="zh-TW" altLang="en-US" sz="1400" dirty="0">
              <a:solidFill>
                <a:srgbClr val="B2B2B2"/>
              </a:solidFill>
            </a:endParaRPr>
          </a:p>
        </p:txBody>
      </p:sp>
      <p:cxnSp>
        <p:nvCxnSpPr>
          <p:cNvPr id="45" name="直線接點 44"/>
          <p:cNvCxnSpPr>
            <a:stCxn id="5" idx="7"/>
          </p:cNvCxnSpPr>
          <p:nvPr/>
        </p:nvCxnSpPr>
        <p:spPr>
          <a:xfrm rot="5400000" flipH="1" flipV="1">
            <a:off x="1166438" y="4536290"/>
            <a:ext cx="369447" cy="583761"/>
          </a:xfrm>
          <a:prstGeom prst="line">
            <a:avLst/>
          </a:prstGeom>
          <a:ln w="3810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/>
          <p:cNvSpPr txBox="1"/>
          <p:nvPr/>
        </p:nvSpPr>
        <p:spPr>
          <a:xfrm>
            <a:off x="0" y="6049052"/>
            <a:ext cx="1428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400" dirty="0" smtClean="0">
                <a:solidFill>
                  <a:srgbClr val="0000FF"/>
                </a:solidFill>
              </a:rPr>
              <a:t>Return minimum forest </a:t>
            </a:r>
            <a:r>
              <a:rPr lang="en-US" altLang="zh-TW" sz="1400" i="1" dirty="0" smtClean="0">
                <a:solidFill>
                  <a:srgbClr val="0000FF"/>
                </a:solidFill>
              </a:rPr>
              <a:t>F</a:t>
            </a:r>
            <a:r>
              <a:rPr lang="en-US" altLang="zh-TW" sz="1400" dirty="0" smtClean="0">
                <a:solidFill>
                  <a:srgbClr val="0000FF"/>
                </a:solidFill>
              </a:rPr>
              <a:t> of </a:t>
            </a:r>
            <a:r>
              <a:rPr lang="en-US" altLang="zh-TW" sz="1400" i="1" dirty="0" smtClean="0">
                <a:solidFill>
                  <a:srgbClr val="0000FF"/>
                </a:solidFill>
              </a:rPr>
              <a:t>H</a:t>
            </a:r>
            <a:endParaRPr lang="zh-TW" altLang="en-US" sz="1400" i="1" dirty="0">
              <a:solidFill>
                <a:srgbClr val="0000FF"/>
              </a:solidFill>
            </a:endParaRPr>
          </a:p>
        </p:txBody>
      </p:sp>
      <p:sp>
        <p:nvSpPr>
          <p:cNvPr id="49" name="直線圖說文字 2 (加上強調線) 48"/>
          <p:cNvSpPr/>
          <p:nvPr/>
        </p:nvSpPr>
        <p:spPr>
          <a:xfrm>
            <a:off x="1357290" y="6143644"/>
            <a:ext cx="714380" cy="357190"/>
          </a:xfrm>
          <a:prstGeom prst="accentCallout2">
            <a:avLst>
              <a:gd name="adj1" fmla="val 54196"/>
              <a:gd name="adj2" fmla="val 9391"/>
              <a:gd name="adj3" fmla="val -115157"/>
              <a:gd name="adj4" fmla="val 40439"/>
              <a:gd name="adj5" fmla="val -348297"/>
              <a:gd name="adj6" fmla="val -11221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文字方塊 50"/>
          <p:cNvSpPr txBox="1"/>
          <p:nvPr/>
        </p:nvSpPr>
        <p:spPr>
          <a:xfrm>
            <a:off x="2071702" y="6072206"/>
            <a:ext cx="1428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008000"/>
                </a:solidFill>
              </a:rPr>
              <a:t>Delete F-heavy edges from </a:t>
            </a:r>
            <a:r>
              <a:rPr lang="en-US" altLang="zh-TW" sz="1400" i="1" dirty="0" smtClean="0">
                <a:solidFill>
                  <a:srgbClr val="7030A0"/>
                </a:solidFill>
              </a:rPr>
              <a:t>G</a:t>
            </a:r>
            <a:r>
              <a:rPr lang="en-US" altLang="zh-TW" sz="1400" dirty="0" smtClean="0">
                <a:solidFill>
                  <a:srgbClr val="7030A0"/>
                </a:solidFill>
              </a:rPr>
              <a:t>*</a:t>
            </a:r>
            <a:endParaRPr lang="zh-TW" altLang="en-US" sz="1400" i="1" dirty="0">
              <a:solidFill>
                <a:srgbClr val="7030A0"/>
              </a:solidFill>
            </a:endParaRPr>
          </a:p>
        </p:txBody>
      </p:sp>
      <p:sp>
        <p:nvSpPr>
          <p:cNvPr id="52" name="直線圖說文字 2 (加上強調線) 51"/>
          <p:cNvSpPr/>
          <p:nvPr/>
        </p:nvSpPr>
        <p:spPr>
          <a:xfrm>
            <a:off x="2000232" y="6166798"/>
            <a:ext cx="714380" cy="357190"/>
          </a:xfrm>
          <a:prstGeom prst="accentCallout2">
            <a:avLst>
              <a:gd name="adj1" fmla="val 54196"/>
              <a:gd name="adj2" fmla="val 9391"/>
              <a:gd name="adj3" fmla="val -123033"/>
              <a:gd name="adj4" fmla="val -38330"/>
              <a:gd name="adj5" fmla="val -348297"/>
              <a:gd name="adj6" fmla="val -9252"/>
            </a:avLst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2643174" y="3728869"/>
            <a:ext cx="6500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2. Based on lemma 2.1:</a:t>
            </a:r>
          </a:p>
          <a:p>
            <a:r>
              <a:rPr lang="en-US" altLang="zh-TW" sz="2400" b="1" i="1" dirty="0" smtClean="0">
                <a:solidFill>
                  <a:srgbClr val="FF0000"/>
                </a:solidFill>
              </a:rPr>
              <a:t>     </a:t>
            </a:r>
            <a:r>
              <a:rPr lang="en-US" altLang="zh-TW" sz="2100" i="1" dirty="0" smtClean="0">
                <a:solidFill>
                  <a:srgbClr val="008000"/>
                </a:solidFill>
              </a:rPr>
              <a:t>E</a:t>
            </a:r>
            <a:r>
              <a:rPr lang="en-US" altLang="zh-TW" sz="2100" dirty="0" smtClean="0">
                <a:solidFill>
                  <a:srgbClr val="008000"/>
                </a:solidFill>
              </a:rPr>
              <a:t>[edge number of </a:t>
            </a:r>
            <a:r>
              <a:rPr lang="en-US" altLang="zh-TW" sz="2100" b="1" i="1" dirty="0" smtClean="0">
                <a:solidFill>
                  <a:srgbClr val="008000"/>
                </a:solidFill>
              </a:rPr>
              <a:t>G</a:t>
            </a:r>
            <a:r>
              <a:rPr lang="en-US" altLang="zh-TW" sz="2100" b="1" dirty="0" smtClean="0">
                <a:solidFill>
                  <a:srgbClr val="008000"/>
                </a:solidFill>
              </a:rPr>
              <a:t>’</a:t>
            </a:r>
            <a:r>
              <a:rPr lang="en-US" altLang="zh-TW" sz="2100" dirty="0" smtClean="0">
                <a:solidFill>
                  <a:srgbClr val="008000"/>
                </a:solidFill>
              </a:rPr>
              <a:t>]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2100" dirty="0" smtClean="0"/>
              <a:t>≤</a:t>
            </a:r>
            <a:r>
              <a:rPr lang="zh-TW" altLang="en-US" sz="2100" dirty="0" smtClean="0"/>
              <a:t> </a:t>
            </a:r>
            <a:r>
              <a:rPr lang="en-US" altLang="zh-TW" sz="2100" dirty="0" smtClean="0"/>
              <a:t>2 × </a:t>
            </a:r>
            <a:r>
              <a:rPr lang="en-US" altLang="zh-TW" sz="2100" dirty="0" smtClean="0">
                <a:solidFill>
                  <a:srgbClr val="7030A0"/>
                </a:solidFill>
              </a:rPr>
              <a:t>vertex number of </a:t>
            </a:r>
            <a:r>
              <a:rPr lang="en-US" altLang="zh-TW" sz="2100" i="1" dirty="0" smtClean="0">
                <a:solidFill>
                  <a:srgbClr val="7030A0"/>
                </a:solidFill>
              </a:rPr>
              <a:t>G</a:t>
            </a:r>
            <a:r>
              <a:rPr lang="en-US" altLang="zh-TW" sz="2100" dirty="0" smtClean="0">
                <a:solidFill>
                  <a:srgbClr val="7030A0"/>
                </a:solidFill>
              </a:rPr>
              <a:t>*</a:t>
            </a:r>
            <a:endParaRPr lang="en-US" altLang="zh-TW" sz="21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 animBg="1"/>
      <p:bldP spid="48" grpId="0"/>
      <p:bldP spid="49" grpId="0" animBg="1"/>
      <p:bldP spid="51" grpId="0"/>
      <p:bldP spid="52" grpId="0" animBg="1"/>
      <p:bldP spid="3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(7/8)</a:t>
            </a:r>
            <a:endParaRPr lang="zh-TW" altLang="en-US" dirty="0"/>
          </a:p>
        </p:txBody>
      </p:sp>
      <p:grpSp>
        <p:nvGrpSpPr>
          <p:cNvPr id="3" name="群組 30"/>
          <p:cNvGrpSpPr/>
          <p:nvPr/>
        </p:nvGrpSpPr>
        <p:grpSpPr>
          <a:xfrm>
            <a:off x="2714612" y="4884019"/>
            <a:ext cx="6429388" cy="446276"/>
            <a:chOff x="2714612" y="4884019"/>
            <a:chExt cx="6429388" cy="446276"/>
          </a:xfrm>
        </p:grpSpPr>
        <p:sp>
          <p:nvSpPr>
            <p:cNvPr id="39" name="文字方塊 38"/>
            <p:cNvSpPr txBox="1"/>
            <p:nvPr/>
          </p:nvSpPr>
          <p:spPr>
            <a:xfrm>
              <a:off x="3143240" y="4884019"/>
              <a:ext cx="600076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i="1" dirty="0" smtClean="0">
                  <a:solidFill>
                    <a:srgbClr val="008000"/>
                  </a:solidFill>
                </a:rPr>
                <a:t>E</a:t>
              </a:r>
              <a:r>
                <a:rPr lang="en-US" altLang="zh-TW" sz="2000" dirty="0" smtClean="0">
                  <a:solidFill>
                    <a:srgbClr val="008000"/>
                  </a:solidFill>
                </a:rPr>
                <a:t>[edge number of </a:t>
              </a:r>
              <a:r>
                <a:rPr lang="en-US" altLang="zh-TW" sz="2000" b="1" i="1" dirty="0" smtClean="0">
                  <a:solidFill>
                    <a:srgbClr val="008000"/>
                  </a:solidFill>
                </a:rPr>
                <a:t>G</a:t>
              </a:r>
              <a:r>
                <a:rPr lang="en-US" altLang="zh-TW" sz="2000" b="1" dirty="0" smtClean="0">
                  <a:solidFill>
                    <a:srgbClr val="008000"/>
                  </a:solidFill>
                </a:rPr>
                <a:t>’</a:t>
              </a:r>
              <a:r>
                <a:rPr lang="en-US" altLang="zh-TW" sz="2000" dirty="0" smtClean="0">
                  <a:solidFill>
                    <a:srgbClr val="008000"/>
                  </a:solidFill>
                </a:rPr>
                <a:t>]</a:t>
              </a:r>
              <a:r>
                <a:rPr lang="en-US" altLang="zh-TW" sz="2000" b="1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300" dirty="0" smtClean="0"/>
                <a:t>≤ </a:t>
              </a:r>
              <a:r>
                <a:rPr lang="en-US" altLang="zh-TW" sz="2300" b="1" dirty="0" smtClean="0"/>
                <a:t>0.5</a:t>
              </a:r>
              <a:r>
                <a:rPr lang="en-US" altLang="zh-TW" sz="2300" dirty="0" smtClean="0"/>
                <a:t>×</a:t>
              </a:r>
              <a:r>
                <a:rPr lang="en-US" altLang="zh-TW" sz="2300" dirty="0" smtClean="0">
                  <a:solidFill>
                    <a:srgbClr val="FF0000"/>
                  </a:solidFill>
                </a:rPr>
                <a:t>vertex number of </a:t>
              </a:r>
              <a:r>
                <a:rPr lang="en-US" altLang="zh-TW" sz="2300" b="1" i="1" dirty="0" smtClean="0">
                  <a:solidFill>
                    <a:srgbClr val="FF0000"/>
                  </a:solidFill>
                </a:rPr>
                <a:t>G</a:t>
              </a:r>
              <a:endParaRPr lang="zh-TW" altLang="en-US" sz="23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40" name="向右箭號 39"/>
            <p:cNvSpPr/>
            <p:nvPr/>
          </p:nvSpPr>
          <p:spPr>
            <a:xfrm>
              <a:off x="2714612" y="4929198"/>
              <a:ext cx="500066" cy="357190"/>
            </a:xfrm>
            <a:prstGeom prst="rightArrow">
              <a:avLst/>
            </a:prstGeom>
            <a:solidFill>
              <a:srgbClr val="00B0F0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1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8472518" cy="1328734"/>
          </a:xfrm>
        </p:spPr>
        <p:txBody>
          <a:bodyPr>
            <a:normAutofit lnSpcReduction="10000"/>
          </a:bodyPr>
          <a:lstStyle/>
          <a:p>
            <a:r>
              <a:rPr lang="en-US" altLang="zh-TW" sz="2800" dirty="0" smtClean="0"/>
              <a:t>Evaluating the total edge number for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all right sub-problems</a:t>
            </a:r>
          </a:p>
          <a:p>
            <a:pPr lvl="1"/>
            <a:r>
              <a:rPr lang="en-US" altLang="zh-TW" sz="2400" dirty="0" smtClean="0">
                <a:solidFill>
                  <a:schemeClr val="accent2">
                    <a:lumMod val="75000"/>
                  </a:schemeClr>
                </a:solidFill>
              </a:rPr>
              <a:t>To prove :</a:t>
            </a:r>
            <a:r>
              <a:rPr lang="en-US" altLang="zh-TW" sz="2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2400" i="1" dirty="0" smtClean="0"/>
              <a:t>E</a:t>
            </a:r>
            <a:r>
              <a:rPr lang="en-US" altLang="zh-TW" sz="2400" dirty="0" smtClean="0"/>
              <a:t>[total edges of all right sub-problem] ≤ </a:t>
            </a:r>
            <a:r>
              <a:rPr lang="en-US" altLang="zh-TW" sz="2400" b="1" i="1" dirty="0" smtClean="0">
                <a:solidFill>
                  <a:srgbClr val="FF0000"/>
                </a:solidFill>
              </a:rPr>
              <a:t>n</a:t>
            </a:r>
            <a:endParaRPr lang="en-US" altLang="zh-TW" sz="2400" b="1" dirty="0" smtClean="0">
              <a:solidFill>
                <a:srgbClr val="FF0000"/>
              </a:solidFill>
            </a:endParaRPr>
          </a:p>
        </p:txBody>
      </p:sp>
      <p:grpSp>
        <p:nvGrpSpPr>
          <p:cNvPr id="7" name="群組 29"/>
          <p:cNvGrpSpPr/>
          <p:nvPr/>
        </p:nvGrpSpPr>
        <p:grpSpPr>
          <a:xfrm>
            <a:off x="-71470" y="2857496"/>
            <a:ext cx="3857652" cy="3143272"/>
            <a:chOff x="-71470" y="2857496"/>
            <a:chExt cx="3857652" cy="3143272"/>
          </a:xfrm>
        </p:grpSpPr>
        <p:sp>
          <p:nvSpPr>
            <p:cNvPr id="4" name="橢圓 3"/>
            <p:cNvSpPr/>
            <p:nvPr/>
          </p:nvSpPr>
          <p:spPr>
            <a:xfrm>
              <a:off x="1357290" y="3143248"/>
              <a:ext cx="571504" cy="571504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b="1" i="1" dirty="0" smtClean="0">
                  <a:solidFill>
                    <a:srgbClr val="FF3300"/>
                  </a:solidFill>
                </a:rPr>
                <a:t>G</a:t>
              </a:r>
              <a:endParaRPr lang="zh-TW" altLang="en-US" sz="3200" b="1" i="1" dirty="0">
                <a:solidFill>
                  <a:srgbClr val="FF3300"/>
                </a:solidFill>
              </a:endParaRPr>
            </a:p>
          </p:txBody>
        </p:sp>
        <p:sp>
          <p:nvSpPr>
            <p:cNvPr id="5" name="橢圓 4"/>
            <p:cNvSpPr/>
            <p:nvPr/>
          </p:nvSpPr>
          <p:spPr>
            <a:xfrm>
              <a:off x="571472" y="4929198"/>
              <a:ext cx="571504" cy="571504"/>
            </a:xfrm>
            <a:prstGeom prst="ellipse">
              <a:avLst/>
            </a:prstGeom>
            <a:noFill/>
            <a:ln w="38100"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b="1" i="1" dirty="0" smtClean="0">
                  <a:solidFill>
                    <a:srgbClr val="B2B2B2"/>
                  </a:solidFill>
                </a:rPr>
                <a:t>H</a:t>
              </a:r>
              <a:endParaRPr lang="zh-TW" altLang="en-US" sz="3200" b="1" i="1" dirty="0">
                <a:solidFill>
                  <a:srgbClr val="B2B2B2"/>
                </a:solidFill>
              </a:endParaRPr>
            </a:p>
          </p:txBody>
        </p:sp>
        <p:sp>
          <p:nvSpPr>
            <p:cNvPr id="6" name="橢圓 5"/>
            <p:cNvSpPr/>
            <p:nvPr/>
          </p:nvSpPr>
          <p:spPr>
            <a:xfrm>
              <a:off x="2143108" y="4929198"/>
              <a:ext cx="571504" cy="571504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zh-TW" sz="3200" b="1" i="1" dirty="0" smtClean="0">
                  <a:solidFill>
                    <a:srgbClr val="008000"/>
                  </a:solidFill>
                </a:rPr>
                <a:t>G</a:t>
              </a:r>
              <a:r>
                <a:rPr lang="en-US" altLang="zh-TW" sz="3200" b="1" dirty="0" smtClean="0">
                  <a:solidFill>
                    <a:srgbClr val="008000"/>
                  </a:solidFill>
                </a:rPr>
                <a:t>’</a:t>
              </a:r>
              <a:endParaRPr lang="zh-TW" altLang="en-US" sz="3200" b="1" dirty="0">
                <a:solidFill>
                  <a:srgbClr val="008000"/>
                </a:solidFill>
              </a:endParaRPr>
            </a:p>
          </p:txBody>
        </p:sp>
        <p:cxnSp>
          <p:nvCxnSpPr>
            <p:cNvPr id="8" name="直線接點 7"/>
            <p:cNvCxnSpPr>
              <a:stCxn id="4" idx="4"/>
            </p:cNvCxnSpPr>
            <p:nvPr/>
          </p:nvCxnSpPr>
          <p:spPr>
            <a:xfrm rot="5400000">
              <a:off x="1285852" y="4071942"/>
              <a:ext cx="71438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>
              <a:endCxn id="5" idx="0"/>
            </p:cNvCxnSpPr>
            <p:nvPr/>
          </p:nvCxnSpPr>
          <p:spPr>
            <a:xfrm rot="10800000" flipV="1">
              <a:off x="857224" y="4429132"/>
              <a:ext cx="785818" cy="500066"/>
            </a:xfrm>
            <a:prstGeom prst="line">
              <a:avLst/>
            </a:prstGeom>
            <a:ln w="38100">
              <a:solidFill>
                <a:srgbClr val="B2B2B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>
              <a:endCxn id="6" idx="0"/>
            </p:cNvCxnSpPr>
            <p:nvPr/>
          </p:nvCxnSpPr>
          <p:spPr>
            <a:xfrm>
              <a:off x="1643042" y="4429132"/>
              <a:ext cx="785818" cy="5000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>
              <a:endCxn id="6" idx="1"/>
            </p:cNvCxnSpPr>
            <p:nvPr/>
          </p:nvCxnSpPr>
          <p:spPr>
            <a:xfrm>
              <a:off x="1643042" y="4643446"/>
              <a:ext cx="583761" cy="369447"/>
            </a:xfrm>
            <a:prstGeom prst="line">
              <a:avLst/>
            </a:prstGeom>
            <a:ln w="38100">
              <a:solidFill>
                <a:srgbClr val="008000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文字方塊 34"/>
            <p:cNvSpPr txBox="1"/>
            <p:nvPr/>
          </p:nvSpPr>
          <p:spPr>
            <a:xfrm>
              <a:off x="785786" y="2857496"/>
              <a:ext cx="17976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FF0000"/>
                  </a:solidFill>
                </a:rPr>
                <a:t>Original Problem</a:t>
              </a:r>
              <a:endParaRPr lang="zh-TW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-71470" y="5466006"/>
              <a:ext cx="1643074" cy="534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700"/>
                </a:lnSpc>
              </a:pPr>
              <a:r>
                <a:rPr lang="en-US" altLang="zh-TW" b="1" dirty="0" smtClean="0">
                  <a:solidFill>
                    <a:srgbClr val="B2B2B2"/>
                  </a:solidFill>
                </a:rPr>
                <a:t>Left </a:t>
              </a:r>
            </a:p>
            <a:p>
              <a:pPr algn="ctr">
                <a:lnSpc>
                  <a:spcPts val="1700"/>
                </a:lnSpc>
              </a:pPr>
              <a:r>
                <a:rPr lang="en-US" altLang="zh-TW" b="1" dirty="0" smtClean="0">
                  <a:solidFill>
                    <a:srgbClr val="B2B2B2"/>
                  </a:solidFill>
                </a:rPr>
                <a:t>Sub-problem</a:t>
              </a:r>
              <a:endParaRPr lang="zh-TW" altLang="en-US" b="1" dirty="0">
                <a:solidFill>
                  <a:srgbClr val="B2B2B2"/>
                </a:solidFill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2143141" y="5429264"/>
              <a:ext cx="1643041" cy="534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700"/>
                </a:lnSpc>
              </a:pPr>
              <a:r>
                <a:rPr lang="en-US" altLang="zh-TW" b="1" dirty="0" smtClean="0">
                  <a:solidFill>
                    <a:srgbClr val="008000"/>
                  </a:solidFill>
                </a:rPr>
                <a:t>Right </a:t>
              </a:r>
            </a:p>
            <a:p>
              <a:pPr algn="ctr">
                <a:lnSpc>
                  <a:spcPts val="1700"/>
                </a:lnSpc>
              </a:pPr>
              <a:r>
                <a:rPr lang="en-US" altLang="zh-TW" b="1" dirty="0" smtClean="0">
                  <a:solidFill>
                    <a:srgbClr val="008000"/>
                  </a:solidFill>
                </a:rPr>
                <a:t>Sub-problem</a:t>
              </a:r>
              <a:endParaRPr lang="zh-TW" altLang="en-US" b="1" dirty="0">
                <a:solidFill>
                  <a:srgbClr val="008000"/>
                </a:solidFill>
              </a:endParaRPr>
            </a:p>
          </p:txBody>
        </p:sp>
        <p:cxnSp>
          <p:nvCxnSpPr>
            <p:cNvPr id="27" name="直線接點 26"/>
            <p:cNvCxnSpPr/>
            <p:nvPr/>
          </p:nvCxnSpPr>
          <p:spPr>
            <a:xfrm rot="5400000">
              <a:off x="1285852" y="4071942"/>
              <a:ext cx="71438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rot="10800000" flipV="1">
              <a:off x="857224" y="4429132"/>
              <a:ext cx="785818" cy="5000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 rot="5400000">
              <a:off x="1214811" y="4072339"/>
              <a:ext cx="570710" cy="1588"/>
            </a:xfrm>
            <a:prstGeom prst="line">
              <a:avLst/>
            </a:prstGeom>
            <a:ln w="38100">
              <a:solidFill>
                <a:srgbClr val="B2B2B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rot="10800000" flipV="1">
              <a:off x="571472" y="4357694"/>
              <a:ext cx="928694" cy="571504"/>
            </a:xfrm>
            <a:prstGeom prst="line">
              <a:avLst/>
            </a:prstGeom>
            <a:ln w="38100">
              <a:solidFill>
                <a:srgbClr val="B2B2B2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字方塊 41"/>
            <p:cNvSpPr txBox="1"/>
            <p:nvPr/>
          </p:nvSpPr>
          <p:spPr>
            <a:xfrm>
              <a:off x="457765" y="3692727"/>
              <a:ext cx="10424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err="1" smtClean="0">
                  <a:solidFill>
                    <a:srgbClr val="B2B2B2"/>
                  </a:solidFill>
                </a:rPr>
                <a:t>Boruvka</a:t>
              </a:r>
              <a:r>
                <a:rPr lang="en-US" altLang="zh-TW" sz="1400" dirty="0" smtClean="0">
                  <a:solidFill>
                    <a:srgbClr val="B2B2B2"/>
                  </a:solidFill>
                </a:rPr>
                <a:t> × 2</a:t>
              </a:r>
              <a:endParaRPr lang="zh-TW" altLang="en-US" sz="1400" dirty="0">
                <a:solidFill>
                  <a:srgbClr val="B2B2B2"/>
                </a:solidFill>
              </a:endParaRPr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1000100" y="4000504"/>
              <a:ext cx="56137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i="1" dirty="0" smtClean="0">
                  <a:solidFill>
                    <a:srgbClr val="7030A0"/>
                  </a:solidFill>
                </a:rPr>
                <a:t>G</a:t>
              </a:r>
              <a:r>
                <a:rPr lang="en-US" altLang="zh-TW" sz="2600" dirty="0" smtClean="0">
                  <a:solidFill>
                    <a:srgbClr val="7030A0"/>
                  </a:solidFill>
                </a:rPr>
                <a:t>*</a:t>
              </a:r>
              <a:endParaRPr lang="zh-TW" altLang="en-US" sz="2600" dirty="0">
                <a:solidFill>
                  <a:srgbClr val="7030A0"/>
                </a:solidFill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-32" y="4429132"/>
              <a:ext cx="1214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srgbClr val="B2B2B2"/>
                  </a:solidFill>
                </a:rPr>
                <a:t>Sample with </a:t>
              </a:r>
              <a:r>
                <a:rPr lang="en-US" altLang="zh-TW" sz="1400" i="1" dirty="0" smtClean="0">
                  <a:solidFill>
                    <a:srgbClr val="B2B2B2"/>
                  </a:solidFill>
                </a:rPr>
                <a:t>p</a:t>
              </a:r>
              <a:r>
                <a:rPr lang="en-US" altLang="zh-TW" sz="1400" dirty="0" smtClean="0">
                  <a:solidFill>
                    <a:srgbClr val="B2B2B2"/>
                  </a:solidFill>
                </a:rPr>
                <a:t>=0.5</a:t>
              </a:r>
              <a:endParaRPr lang="zh-TW" altLang="en-US" sz="1400" dirty="0">
                <a:solidFill>
                  <a:srgbClr val="B2B2B2"/>
                </a:solidFill>
              </a:endParaRPr>
            </a:p>
          </p:txBody>
        </p:sp>
        <p:cxnSp>
          <p:nvCxnSpPr>
            <p:cNvPr id="45" name="直線接點 44"/>
            <p:cNvCxnSpPr>
              <a:stCxn id="5" idx="7"/>
            </p:cNvCxnSpPr>
            <p:nvPr/>
          </p:nvCxnSpPr>
          <p:spPr>
            <a:xfrm rot="5400000" flipH="1" flipV="1">
              <a:off x="1166438" y="4536290"/>
              <a:ext cx="369447" cy="583761"/>
            </a:xfrm>
            <a:prstGeom prst="line">
              <a:avLst/>
            </a:prstGeom>
            <a:ln w="38100">
              <a:solidFill>
                <a:srgbClr val="0000FF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線接點 32"/>
          <p:cNvCxnSpPr/>
          <p:nvPr/>
        </p:nvCxnSpPr>
        <p:spPr>
          <a:xfrm>
            <a:off x="0" y="4141792"/>
            <a:ext cx="9144000" cy="1588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文字方塊 427"/>
          <p:cNvSpPr txBox="1"/>
          <p:nvPr/>
        </p:nvSpPr>
        <p:spPr>
          <a:xfrm>
            <a:off x="4286248" y="4500570"/>
            <a:ext cx="2286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</a:rPr>
              <a:t># of vertices of sub-problems ≤ 2×n/4</a:t>
            </a:r>
            <a:endParaRPr lang="zh-TW" alt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9" name="文字方塊 428"/>
          <p:cNvSpPr txBox="1"/>
          <p:nvPr/>
        </p:nvSpPr>
        <p:spPr>
          <a:xfrm>
            <a:off x="4292370" y="5000636"/>
            <a:ext cx="2208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# of vertices of sub-problems ≤ 4×n/4</a:t>
            </a:r>
            <a:r>
              <a:rPr lang="en-US" altLang="zh-TW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zh-TW" altLang="en-US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0" name="文字方塊 429"/>
          <p:cNvSpPr txBox="1"/>
          <p:nvPr/>
        </p:nvSpPr>
        <p:spPr>
          <a:xfrm>
            <a:off x="4292370" y="5500702"/>
            <a:ext cx="2279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</a:rPr>
              <a:t># of vertices of sub-problems ≤ 8×n/4</a:t>
            </a:r>
            <a:r>
              <a:rPr lang="en-US" altLang="zh-TW" sz="1600" baseline="30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zh-TW" altLang="en-US" sz="16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1" name="文字方塊 430"/>
          <p:cNvSpPr txBox="1"/>
          <p:nvPr/>
        </p:nvSpPr>
        <p:spPr>
          <a:xfrm>
            <a:off x="4292370" y="5988626"/>
            <a:ext cx="2279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</a:rPr>
              <a:t># of vertices of sub-problems ≤ 16×n/4</a:t>
            </a:r>
            <a:r>
              <a:rPr lang="en-US" altLang="zh-TW" sz="1600" baseline="300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zh-TW" altLang="en-US" sz="16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9" name="群組 3"/>
          <p:cNvGrpSpPr/>
          <p:nvPr/>
        </p:nvGrpSpPr>
        <p:grpSpPr>
          <a:xfrm>
            <a:off x="87798" y="4213239"/>
            <a:ext cx="4090166" cy="2238827"/>
            <a:chOff x="1215693" y="3071810"/>
            <a:chExt cx="6786610" cy="3714776"/>
          </a:xfrm>
        </p:grpSpPr>
        <p:cxnSp>
          <p:nvCxnSpPr>
            <p:cNvPr id="465" name="直線接點 464"/>
            <p:cNvCxnSpPr>
              <a:stCxn id="612" idx="3"/>
              <a:endCxn id="600" idx="0"/>
            </p:cNvCxnSpPr>
            <p:nvPr/>
          </p:nvCxnSpPr>
          <p:spPr>
            <a:xfrm rot="5400000">
              <a:off x="1935505" y="4188864"/>
              <a:ext cx="876500" cy="747045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直線接點 465"/>
            <p:cNvCxnSpPr>
              <a:stCxn id="600" idx="3"/>
              <a:endCxn id="576" idx="0"/>
            </p:cNvCxnSpPr>
            <p:nvPr/>
          </p:nvCxnSpPr>
          <p:spPr>
            <a:xfrm rot="5400000">
              <a:off x="1500806" y="5291361"/>
              <a:ext cx="531452" cy="31585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直線接點 466"/>
            <p:cNvCxnSpPr>
              <a:stCxn id="576" idx="3"/>
              <a:endCxn id="497" idx="0"/>
            </p:cNvCxnSpPr>
            <p:nvPr/>
          </p:nvCxnSpPr>
          <p:spPr>
            <a:xfrm rot="5400000">
              <a:off x="1269272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直線接點 467"/>
            <p:cNvCxnSpPr>
              <a:stCxn id="497" idx="3"/>
              <a:endCxn id="496" idx="0"/>
            </p:cNvCxnSpPr>
            <p:nvPr/>
          </p:nvCxnSpPr>
          <p:spPr>
            <a:xfrm rot="5400000">
              <a:off x="121569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直線接點 468"/>
            <p:cNvCxnSpPr>
              <a:stCxn id="577" idx="3"/>
              <a:endCxn id="530" idx="0"/>
            </p:cNvCxnSpPr>
            <p:nvPr/>
          </p:nvCxnSpPr>
          <p:spPr>
            <a:xfrm rot="5400000">
              <a:off x="2126528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直線接點 469"/>
            <p:cNvCxnSpPr>
              <a:stCxn id="529" idx="3"/>
              <a:endCxn id="499" idx="0"/>
            </p:cNvCxnSpPr>
            <p:nvPr/>
          </p:nvCxnSpPr>
          <p:spPr>
            <a:xfrm rot="5400000">
              <a:off x="164432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直線接點 470"/>
            <p:cNvCxnSpPr>
              <a:stCxn id="530" idx="3"/>
              <a:endCxn id="501" idx="0"/>
            </p:cNvCxnSpPr>
            <p:nvPr/>
          </p:nvCxnSpPr>
          <p:spPr>
            <a:xfrm rot="5400000">
              <a:off x="207294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直線接點 471"/>
            <p:cNvCxnSpPr>
              <a:stCxn id="531" idx="3"/>
              <a:endCxn id="503" idx="0"/>
            </p:cNvCxnSpPr>
            <p:nvPr/>
          </p:nvCxnSpPr>
          <p:spPr>
            <a:xfrm rot="5400000">
              <a:off x="250157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直線接點 472"/>
            <p:cNvCxnSpPr>
              <a:stCxn id="601" idx="3"/>
              <a:endCxn id="578" idx="0"/>
            </p:cNvCxnSpPr>
            <p:nvPr/>
          </p:nvCxnSpPr>
          <p:spPr>
            <a:xfrm rot="5400000">
              <a:off x="3194578" y="5312101"/>
              <a:ext cx="531452" cy="27437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直線接點 473"/>
            <p:cNvCxnSpPr>
              <a:stCxn id="578" idx="3"/>
              <a:endCxn id="532" idx="0"/>
            </p:cNvCxnSpPr>
            <p:nvPr/>
          </p:nvCxnSpPr>
          <p:spPr>
            <a:xfrm rot="5400000">
              <a:off x="2983784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直線接點 474"/>
            <p:cNvCxnSpPr>
              <a:stCxn id="532" idx="3"/>
              <a:endCxn id="505" idx="0"/>
            </p:cNvCxnSpPr>
            <p:nvPr/>
          </p:nvCxnSpPr>
          <p:spPr>
            <a:xfrm rot="5400000">
              <a:off x="293020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直線接點 475"/>
            <p:cNvCxnSpPr>
              <a:stCxn id="603" idx="3"/>
              <a:endCxn id="582" idx="0"/>
            </p:cNvCxnSpPr>
            <p:nvPr/>
          </p:nvCxnSpPr>
          <p:spPr>
            <a:xfrm rot="5400000">
              <a:off x="6662841" y="5272862"/>
              <a:ext cx="531452" cy="352857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直線接點 476"/>
            <p:cNvCxnSpPr>
              <a:stCxn id="582" idx="3"/>
              <a:endCxn id="540" idx="0"/>
            </p:cNvCxnSpPr>
            <p:nvPr/>
          </p:nvCxnSpPr>
          <p:spPr>
            <a:xfrm rot="5400000">
              <a:off x="6412808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直線接點 477"/>
            <p:cNvCxnSpPr>
              <a:stCxn id="540" idx="3"/>
              <a:endCxn id="521" idx="0"/>
            </p:cNvCxnSpPr>
            <p:nvPr/>
          </p:nvCxnSpPr>
          <p:spPr>
            <a:xfrm rot="5400000">
              <a:off x="635922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直線接點 478"/>
            <p:cNvCxnSpPr>
              <a:stCxn id="613" idx="3"/>
              <a:endCxn id="602" idx="0"/>
            </p:cNvCxnSpPr>
            <p:nvPr/>
          </p:nvCxnSpPr>
          <p:spPr>
            <a:xfrm rot="5400000">
              <a:off x="5347309" y="4171644"/>
              <a:ext cx="876500" cy="781485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直線接點 479"/>
            <p:cNvCxnSpPr>
              <a:stCxn id="602" idx="3"/>
              <a:endCxn id="580" idx="0"/>
            </p:cNvCxnSpPr>
            <p:nvPr/>
          </p:nvCxnSpPr>
          <p:spPr>
            <a:xfrm rot="5400000">
              <a:off x="4912610" y="5308581"/>
              <a:ext cx="531452" cy="28141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直線接點 480"/>
            <p:cNvCxnSpPr>
              <a:stCxn id="580" idx="3"/>
              <a:endCxn id="536" idx="0"/>
            </p:cNvCxnSpPr>
            <p:nvPr/>
          </p:nvCxnSpPr>
          <p:spPr>
            <a:xfrm rot="5400000">
              <a:off x="4698296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直線接點 481"/>
            <p:cNvCxnSpPr>
              <a:stCxn id="536" idx="3"/>
              <a:endCxn id="513" idx="0"/>
            </p:cNvCxnSpPr>
            <p:nvPr/>
          </p:nvCxnSpPr>
          <p:spPr>
            <a:xfrm rot="5400000">
              <a:off x="464471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直線接點 482"/>
            <p:cNvCxnSpPr>
              <a:stCxn id="579" idx="3"/>
              <a:endCxn id="534" idx="0"/>
            </p:cNvCxnSpPr>
            <p:nvPr/>
          </p:nvCxnSpPr>
          <p:spPr>
            <a:xfrm rot="5400000">
              <a:off x="3841040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直線接點 483"/>
            <p:cNvCxnSpPr>
              <a:stCxn id="534" idx="3"/>
              <a:endCxn id="509" idx="0"/>
            </p:cNvCxnSpPr>
            <p:nvPr/>
          </p:nvCxnSpPr>
          <p:spPr>
            <a:xfrm rot="5400000">
              <a:off x="378746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直線接點 484"/>
            <p:cNvCxnSpPr>
              <a:stCxn id="581" idx="3"/>
              <a:endCxn id="538" idx="0"/>
            </p:cNvCxnSpPr>
            <p:nvPr/>
          </p:nvCxnSpPr>
          <p:spPr>
            <a:xfrm rot="5400000">
              <a:off x="5555552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直線接點 485"/>
            <p:cNvCxnSpPr>
              <a:stCxn id="538" idx="3"/>
              <a:endCxn id="517" idx="0"/>
            </p:cNvCxnSpPr>
            <p:nvPr/>
          </p:nvCxnSpPr>
          <p:spPr>
            <a:xfrm rot="5400000">
              <a:off x="550197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直線接點 486"/>
            <p:cNvCxnSpPr>
              <a:stCxn id="583" idx="3"/>
              <a:endCxn id="542" idx="0"/>
            </p:cNvCxnSpPr>
            <p:nvPr/>
          </p:nvCxnSpPr>
          <p:spPr>
            <a:xfrm rot="5400000">
              <a:off x="7270064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直線接點 487"/>
            <p:cNvCxnSpPr>
              <a:stCxn id="542" idx="3"/>
              <a:endCxn id="525" idx="0"/>
            </p:cNvCxnSpPr>
            <p:nvPr/>
          </p:nvCxnSpPr>
          <p:spPr>
            <a:xfrm rot="5400000">
              <a:off x="721648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直線接點 488"/>
            <p:cNvCxnSpPr>
              <a:stCxn id="533" idx="3"/>
              <a:endCxn id="507" idx="0"/>
            </p:cNvCxnSpPr>
            <p:nvPr/>
          </p:nvCxnSpPr>
          <p:spPr>
            <a:xfrm rot="5400000">
              <a:off x="335883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直線接點 489"/>
            <p:cNvCxnSpPr>
              <a:stCxn id="535" idx="3"/>
              <a:endCxn id="511" idx="0"/>
            </p:cNvCxnSpPr>
            <p:nvPr/>
          </p:nvCxnSpPr>
          <p:spPr>
            <a:xfrm rot="5400000">
              <a:off x="421608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直線接點 490"/>
            <p:cNvCxnSpPr>
              <a:stCxn id="537" idx="3"/>
              <a:endCxn id="515" idx="0"/>
            </p:cNvCxnSpPr>
            <p:nvPr/>
          </p:nvCxnSpPr>
          <p:spPr>
            <a:xfrm rot="5400000">
              <a:off x="507334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直線接點 491"/>
            <p:cNvCxnSpPr>
              <a:stCxn id="539" idx="3"/>
              <a:endCxn id="519" idx="0"/>
            </p:cNvCxnSpPr>
            <p:nvPr/>
          </p:nvCxnSpPr>
          <p:spPr>
            <a:xfrm rot="5400000">
              <a:off x="593060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直線接點 492"/>
            <p:cNvCxnSpPr>
              <a:stCxn id="541" idx="3"/>
              <a:endCxn id="523" idx="0"/>
            </p:cNvCxnSpPr>
            <p:nvPr/>
          </p:nvCxnSpPr>
          <p:spPr>
            <a:xfrm rot="5400000">
              <a:off x="678785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直線接點 493"/>
            <p:cNvCxnSpPr>
              <a:stCxn id="543" idx="3"/>
              <a:endCxn id="527" idx="0"/>
            </p:cNvCxnSpPr>
            <p:nvPr/>
          </p:nvCxnSpPr>
          <p:spPr>
            <a:xfrm rot="5400000">
              <a:off x="764511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直線接點 494"/>
            <p:cNvCxnSpPr>
              <a:stCxn id="620" idx="3"/>
              <a:endCxn id="612" idx="0"/>
            </p:cNvCxnSpPr>
            <p:nvPr/>
          </p:nvCxnSpPr>
          <p:spPr>
            <a:xfrm rot="5400000">
              <a:off x="3299184" y="2839579"/>
              <a:ext cx="625493" cy="1577764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6" name="橢圓 495"/>
            <p:cNvSpPr/>
            <p:nvPr/>
          </p:nvSpPr>
          <p:spPr>
            <a:xfrm>
              <a:off x="121569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7" name="橢圓 496"/>
            <p:cNvSpPr/>
            <p:nvPr/>
          </p:nvSpPr>
          <p:spPr>
            <a:xfrm>
              <a:off x="1287131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8" name="橢圓 497"/>
            <p:cNvSpPr/>
            <p:nvPr/>
          </p:nvSpPr>
          <p:spPr>
            <a:xfrm>
              <a:off x="143000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9" name="橢圓 498"/>
            <p:cNvSpPr/>
            <p:nvPr/>
          </p:nvSpPr>
          <p:spPr>
            <a:xfrm>
              <a:off x="164432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0" name="橢圓 499"/>
            <p:cNvSpPr/>
            <p:nvPr/>
          </p:nvSpPr>
          <p:spPr>
            <a:xfrm>
              <a:off x="185863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1" name="橢圓 500"/>
            <p:cNvSpPr/>
            <p:nvPr/>
          </p:nvSpPr>
          <p:spPr>
            <a:xfrm>
              <a:off x="207294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2" name="橢圓 501"/>
            <p:cNvSpPr/>
            <p:nvPr/>
          </p:nvSpPr>
          <p:spPr>
            <a:xfrm>
              <a:off x="228726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3" name="橢圓 502"/>
            <p:cNvSpPr/>
            <p:nvPr/>
          </p:nvSpPr>
          <p:spPr>
            <a:xfrm>
              <a:off x="250157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4" name="橢圓 503"/>
            <p:cNvSpPr/>
            <p:nvPr/>
          </p:nvSpPr>
          <p:spPr>
            <a:xfrm>
              <a:off x="271589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5" name="橢圓 504"/>
            <p:cNvSpPr/>
            <p:nvPr/>
          </p:nvSpPr>
          <p:spPr>
            <a:xfrm>
              <a:off x="293020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6" name="橢圓 505"/>
            <p:cNvSpPr/>
            <p:nvPr/>
          </p:nvSpPr>
          <p:spPr>
            <a:xfrm>
              <a:off x="314451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7" name="橢圓 506"/>
            <p:cNvSpPr/>
            <p:nvPr/>
          </p:nvSpPr>
          <p:spPr>
            <a:xfrm>
              <a:off x="335883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8" name="橢圓 507"/>
            <p:cNvSpPr/>
            <p:nvPr/>
          </p:nvSpPr>
          <p:spPr>
            <a:xfrm>
              <a:off x="357314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9" name="橢圓 508"/>
            <p:cNvSpPr/>
            <p:nvPr/>
          </p:nvSpPr>
          <p:spPr>
            <a:xfrm>
              <a:off x="378746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0" name="橢圓 509"/>
            <p:cNvSpPr/>
            <p:nvPr/>
          </p:nvSpPr>
          <p:spPr>
            <a:xfrm>
              <a:off x="400177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1" name="橢圓 510"/>
            <p:cNvSpPr/>
            <p:nvPr/>
          </p:nvSpPr>
          <p:spPr>
            <a:xfrm>
              <a:off x="421608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2" name="橢圓 511"/>
            <p:cNvSpPr/>
            <p:nvPr/>
          </p:nvSpPr>
          <p:spPr>
            <a:xfrm>
              <a:off x="443040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3" name="橢圓 512"/>
            <p:cNvSpPr/>
            <p:nvPr/>
          </p:nvSpPr>
          <p:spPr>
            <a:xfrm>
              <a:off x="464471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4" name="橢圓 513"/>
            <p:cNvSpPr/>
            <p:nvPr/>
          </p:nvSpPr>
          <p:spPr>
            <a:xfrm>
              <a:off x="485903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5" name="橢圓 514"/>
            <p:cNvSpPr/>
            <p:nvPr/>
          </p:nvSpPr>
          <p:spPr>
            <a:xfrm>
              <a:off x="507334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6" name="橢圓 515"/>
            <p:cNvSpPr/>
            <p:nvPr/>
          </p:nvSpPr>
          <p:spPr>
            <a:xfrm>
              <a:off x="528765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7" name="橢圓 516"/>
            <p:cNvSpPr/>
            <p:nvPr/>
          </p:nvSpPr>
          <p:spPr>
            <a:xfrm>
              <a:off x="550197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8" name="橢圓 517"/>
            <p:cNvSpPr/>
            <p:nvPr/>
          </p:nvSpPr>
          <p:spPr>
            <a:xfrm>
              <a:off x="571628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9" name="橢圓 518"/>
            <p:cNvSpPr/>
            <p:nvPr/>
          </p:nvSpPr>
          <p:spPr>
            <a:xfrm>
              <a:off x="593060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0" name="橢圓 519"/>
            <p:cNvSpPr/>
            <p:nvPr/>
          </p:nvSpPr>
          <p:spPr>
            <a:xfrm>
              <a:off x="614491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1" name="橢圓 520"/>
            <p:cNvSpPr/>
            <p:nvPr/>
          </p:nvSpPr>
          <p:spPr>
            <a:xfrm>
              <a:off x="635922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2" name="橢圓 521"/>
            <p:cNvSpPr/>
            <p:nvPr/>
          </p:nvSpPr>
          <p:spPr>
            <a:xfrm>
              <a:off x="657354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3" name="橢圓 522"/>
            <p:cNvSpPr/>
            <p:nvPr/>
          </p:nvSpPr>
          <p:spPr>
            <a:xfrm>
              <a:off x="678785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4" name="橢圓 523"/>
            <p:cNvSpPr/>
            <p:nvPr/>
          </p:nvSpPr>
          <p:spPr>
            <a:xfrm>
              <a:off x="700217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5" name="橢圓 524"/>
            <p:cNvSpPr/>
            <p:nvPr/>
          </p:nvSpPr>
          <p:spPr>
            <a:xfrm>
              <a:off x="721648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6" name="橢圓 525"/>
            <p:cNvSpPr/>
            <p:nvPr/>
          </p:nvSpPr>
          <p:spPr>
            <a:xfrm>
              <a:off x="743079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7" name="橢圓 526"/>
            <p:cNvSpPr/>
            <p:nvPr/>
          </p:nvSpPr>
          <p:spPr>
            <a:xfrm>
              <a:off x="764511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8" name="橢圓 527"/>
            <p:cNvSpPr/>
            <p:nvPr/>
          </p:nvSpPr>
          <p:spPr>
            <a:xfrm>
              <a:off x="785942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9" name="橢圓 528"/>
            <p:cNvSpPr/>
            <p:nvPr/>
          </p:nvSpPr>
          <p:spPr>
            <a:xfrm>
              <a:off x="1715759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0" name="橢圓 529"/>
            <p:cNvSpPr/>
            <p:nvPr/>
          </p:nvSpPr>
          <p:spPr>
            <a:xfrm>
              <a:off x="2144387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1" name="橢圓 530"/>
            <p:cNvSpPr/>
            <p:nvPr/>
          </p:nvSpPr>
          <p:spPr>
            <a:xfrm>
              <a:off x="2573015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2" name="橢圓 531"/>
            <p:cNvSpPr/>
            <p:nvPr/>
          </p:nvSpPr>
          <p:spPr>
            <a:xfrm>
              <a:off x="3001643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3" name="橢圓 532"/>
            <p:cNvSpPr/>
            <p:nvPr/>
          </p:nvSpPr>
          <p:spPr>
            <a:xfrm>
              <a:off x="3430271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4" name="橢圓 533"/>
            <p:cNvSpPr/>
            <p:nvPr/>
          </p:nvSpPr>
          <p:spPr>
            <a:xfrm>
              <a:off x="3858899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5" name="橢圓 534"/>
            <p:cNvSpPr/>
            <p:nvPr/>
          </p:nvSpPr>
          <p:spPr>
            <a:xfrm>
              <a:off x="4287527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6" name="橢圓 535"/>
            <p:cNvSpPr/>
            <p:nvPr/>
          </p:nvSpPr>
          <p:spPr>
            <a:xfrm>
              <a:off x="4716155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7" name="橢圓 536"/>
            <p:cNvSpPr/>
            <p:nvPr/>
          </p:nvSpPr>
          <p:spPr>
            <a:xfrm>
              <a:off x="5144783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8" name="橢圓 537"/>
            <p:cNvSpPr/>
            <p:nvPr/>
          </p:nvSpPr>
          <p:spPr>
            <a:xfrm>
              <a:off x="5573411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9" name="橢圓 538"/>
            <p:cNvSpPr/>
            <p:nvPr/>
          </p:nvSpPr>
          <p:spPr>
            <a:xfrm>
              <a:off x="6002039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0" name="橢圓 539"/>
            <p:cNvSpPr/>
            <p:nvPr/>
          </p:nvSpPr>
          <p:spPr>
            <a:xfrm>
              <a:off x="6430667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1" name="橢圓 540"/>
            <p:cNvSpPr/>
            <p:nvPr/>
          </p:nvSpPr>
          <p:spPr>
            <a:xfrm>
              <a:off x="6859295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2" name="橢圓 541"/>
            <p:cNvSpPr/>
            <p:nvPr/>
          </p:nvSpPr>
          <p:spPr>
            <a:xfrm>
              <a:off x="7287923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3" name="橢圓 542"/>
            <p:cNvSpPr/>
            <p:nvPr/>
          </p:nvSpPr>
          <p:spPr>
            <a:xfrm>
              <a:off x="7716551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44" name="直線接點 543"/>
            <p:cNvCxnSpPr>
              <a:stCxn id="497" idx="3"/>
              <a:endCxn id="496" idx="0"/>
            </p:cNvCxnSpPr>
            <p:nvPr/>
          </p:nvCxnSpPr>
          <p:spPr>
            <a:xfrm rot="5400000">
              <a:off x="121569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直線接點 544"/>
            <p:cNvCxnSpPr>
              <a:stCxn id="529" idx="3"/>
              <a:endCxn id="499" idx="0"/>
            </p:cNvCxnSpPr>
            <p:nvPr/>
          </p:nvCxnSpPr>
          <p:spPr>
            <a:xfrm rot="5400000">
              <a:off x="164432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直線接點 545"/>
            <p:cNvCxnSpPr>
              <a:stCxn id="530" idx="3"/>
              <a:endCxn id="501" idx="0"/>
            </p:cNvCxnSpPr>
            <p:nvPr/>
          </p:nvCxnSpPr>
          <p:spPr>
            <a:xfrm rot="5400000">
              <a:off x="207294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直線接點 546"/>
            <p:cNvCxnSpPr>
              <a:stCxn id="531" idx="3"/>
              <a:endCxn id="503" idx="0"/>
            </p:cNvCxnSpPr>
            <p:nvPr/>
          </p:nvCxnSpPr>
          <p:spPr>
            <a:xfrm rot="5400000">
              <a:off x="250157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直線接點 547"/>
            <p:cNvCxnSpPr>
              <a:stCxn id="532" idx="3"/>
              <a:endCxn id="505" idx="0"/>
            </p:cNvCxnSpPr>
            <p:nvPr/>
          </p:nvCxnSpPr>
          <p:spPr>
            <a:xfrm rot="5400000">
              <a:off x="293020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直線接點 548"/>
            <p:cNvCxnSpPr>
              <a:stCxn id="533" idx="3"/>
              <a:endCxn id="507" idx="0"/>
            </p:cNvCxnSpPr>
            <p:nvPr/>
          </p:nvCxnSpPr>
          <p:spPr>
            <a:xfrm rot="5400000">
              <a:off x="335883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直線接點 549"/>
            <p:cNvCxnSpPr>
              <a:stCxn id="534" idx="3"/>
              <a:endCxn id="509" idx="0"/>
            </p:cNvCxnSpPr>
            <p:nvPr/>
          </p:nvCxnSpPr>
          <p:spPr>
            <a:xfrm rot="5400000">
              <a:off x="378746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直線接點 550"/>
            <p:cNvCxnSpPr>
              <a:stCxn id="535" idx="3"/>
              <a:endCxn id="511" idx="0"/>
            </p:cNvCxnSpPr>
            <p:nvPr/>
          </p:nvCxnSpPr>
          <p:spPr>
            <a:xfrm rot="5400000">
              <a:off x="421608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直線接點 551"/>
            <p:cNvCxnSpPr>
              <a:stCxn id="536" idx="3"/>
              <a:endCxn id="513" idx="0"/>
            </p:cNvCxnSpPr>
            <p:nvPr/>
          </p:nvCxnSpPr>
          <p:spPr>
            <a:xfrm rot="5400000">
              <a:off x="464471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直線接點 552"/>
            <p:cNvCxnSpPr>
              <a:stCxn id="537" idx="3"/>
              <a:endCxn id="515" idx="0"/>
            </p:cNvCxnSpPr>
            <p:nvPr/>
          </p:nvCxnSpPr>
          <p:spPr>
            <a:xfrm rot="5400000">
              <a:off x="507334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直線接點 553"/>
            <p:cNvCxnSpPr>
              <a:stCxn id="538" idx="3"/>
              <a:endCxn id="517" idx="0"/>
            </p:cNvCxnSpPr>
            <p:nvPr/>
          </p:nvCxnSpPr>
          <p:spPr>
            <a:xfrm rot="5400000">
              <a:off x="550197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直線接點 554"/>
            <p:cNvCxnSpPr>
              <a:stCxn id="539" idx="3"/>
              <a:endCxn id="519" idx="0"/>
            </p:cNvCxnSpPr>
            <p:nvPr/>
          </p:nvCxnSpPr>
          <p:spPr>
            <a:xfrm rot="5400000">
              <a:off x="593060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直線接點 555"/>
            <p:cNvCxnSpPr>
              <a:stCxn id="540" idx="3"/>
              <a:endCxn id="521" idx="0"/>
            </p:cNvCxnSpPr>
            <p:nvPr/>
          </p:nvCxnSpPr>
          <p:spPr>
            <a:xfrm rot="5400000">
              <a:off x="635922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直線接點 556"/>
            <p:cNvCxnSpPr>
              <a:stCxn id="541" idx="3"/>
              <a:endCxn id="523" idx="0"/>
            </p:cNvCxnSpPr>
            <p:nvPr/>
          </p:nvCxnSpPr>
          <p:spPr>
            <a:xfrm rot="5400000">
              <a:off x="678785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直線接點 557"/>
            <p:cNvCxnSpPr>
              <a:stCxn id="542" idx="3"/>
              <a:endCxn id="525" idx="0"/>
            </p:cNvCxnSpPr>
            <p:nvPr/>
          </p:nvCxnSpPr>
          <p:spPr>
            <a:xfrm rot="5400000">
              <a:off x="721648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直線接點 558"/>
            <p:cNvCxnSpPr>
              <a:stCxn id="543" idx="3"/>
              <a:endCxn id="527" idx="0"/>
            </p:cNvCxnSpPr>
            <p:nvPr/>
          </p:nvCxnSpPr>
          <p:spPr>
            <a:xfrm rot="5400000">
              <a:off x="764511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直線接點 559"/>
            <p:cNvCxnSpPr>
              <a:stCxn id="497" idx="5"/>
              <a:endCxn id="498" idx="0"/>
            </p:cNvCxnSpPr>
            <p:nvPr/>
          </p:nvCxnSpPr>
          <p:spPr>
            <a:xfrm rot="16200000" flipH="1">
              <a:off x="139862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直線接點 560"/>
            <p:cNvCxnSpPr>
              <a:stCxn id="529" idx="5"/>
              <a:endCxn id="500" idx="0"/>
            </p:cNvCxnSpPr>
            <p:nvPr/>
          </p:nvCxnSpPr>
          <p:spPr>
            <a:xfrm rot="16200000" flipH="1">
              <a:off x="182724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直線接點 561"/>
            <p:cNvCxnSpPr>
              <a:stCxn id="530" idx="5"/>
              <a:endCxn id="502" idx="0"/>
            </p:cNvCxnSpPr>
            <p:nvPr/>
          </p:nvCxnSpPr>
          <p:spPr>
            <a:xfrm rot="16200000" flipH="1">
              <a:off x="225587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直線接點 562"/>
            <p:cNvCxnSpPr>
              <a:stCxn id="531" idx="5"/>
              <a:endCxn id="504" idx="0"/>
            </p:cNvCxnSpPr>
            <p:nvPr/>
          </p:nvCxnSpPr>
          <p:spPr>
            <a:xfrm rot="16200000" flipH="1">
              <a:off x="268450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直線接點 563"/>
            <p:cNvCxnSpPr>
              <a:stCxn id="532" idx="5"/>
              <a:endCxn id="506" idx="0"/>
            </p:cNvCxnSpPr>
            <p:nvPr/>
          </p:nvCxnSpPr>
          <p:spPr>
            <a:xfrm rot="16200000" flipH="1">
              <a:off x="311313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直線接點 564"/>
            <p:cNvCxnSpPr>
              <a:stCxn id="533" idx="5"/>
              <a:endCxn id="508" idx="0"/>
            </p:cNvCxnSpPr>
            <p:nvPr/>
          </p:nvCxnSpPr>
          <p:spPr>
            <a:xfrm rot="16200000" flipH="1">
              <a:off x="354176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直線接點 565"/>
            <p:cNvCxnSpPr>
              <a:stCxn id="534" idx="5"/>
              <a:endCxn id="510" idx="0"/>
            </p:cNvCxnSpPr>
            <p:nvPr/>
          </p:nvCxnSpPr>
          <p:spPr>
            <a:xfrm rot="16200000" flipH="1">
              <a:off x="397038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直線接點 566"/>
            <p:cNvCxnSpPr>
              <a:stCxn id="535" idx="5"/>
              <a:endCxn id="512" idx="0"/>
            </p:cNvCxnSpPr>
            <p:nvPr/>
          </p:nvCxnSpPr>
          <p:spPr>
            <a:xfrm rot="16200000" flipH="1">
              <a:off x="439901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直線接點 567"/>
            <p:cNvCxnSpPr>
              <a:stCxn id="536" idx="5"/>
              <a:endCxn id="514" idx="0"/>
            </p:cNvCxnSpPr>
            <p:nvPr/>
          </p:nvCxnSpPr>
          <p:spPr>
            <a:xfrm rot="16200000" flipH="1">
              <a:off x="482764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直線接點 568"/>
            <p:cNvCxnSpPr>
              <a:stCxn id="537" idx="5"/>
              <a:endCxn id="516" idx="0"/>
            </p:cNvCxnSpPr>
            <p:nvPr/>
          </p:nvCxnSpPr>
          <p:spPr>
            <a:xfrm rot="16200000" flipH="1">
              <a:off x="525627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直線接點 569"/>
            <p:cNvCxnSpPr>
              <a:stCxn id="538" idx="5"/>
              <a:endCxn id="518" idx="0"/>
            </p:cNvCxnSpPr>
            <p:nvPr/>
          </p:nvCxnSpPr>
          <p:spPr>
            <a:xfrm rot="16200000" flipH="1">
              <a:off x="568490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直線接點 570"/>
            <p:cNvCxnSpPr>
              <a:stCxn id="539" idx="5"/>
              <a:endCxn id="520" idx="0"/>
            </p:cNvCxnSpPr>
            <p:nvPr/>
          </p:nvCxnSpPr>
          <p:spPr>
            <a:xfrm rot="16200000" flipH="1">
              <a:off x="611352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直線接點 571"/>
            <p:cNvCxnSpPr>
              <a:stCxn id="540" idx="5"/>
              <a:endCxn id="522" idx="0"/>
            </p:cNvCxnSpPr>
            <p:nvPr/>
          </p:nvCxnSpPr>
          <p:spPr>
            <a:xfrm rot="16200000" flipH="1">
              <a:off x="654215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直線接點 572"/>
            <p:cNvCxnSpPr>
              <a:stCxn id="541" idx="5"/>
              <a:endCxn id="524" idx="0"/>
            </p:cNvCxnSpPr>
            <p:nvPr/>
          </p:nvCxnSpPr>
          <p:spPr>
            <a:xfrm rot="16200000" flipH="1">
              <a:off x="697078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直線接點 573"/>
            <p:cNvCxnSpPr>
              <a:stCxn id="542" idx="5"/>
              <a:endCxn id="526" idx="0"/>
            </p:cNvCxnSpPr>
            <p:nvPr/>
          </p:nvCxnSpPr>
          <p:spPr>
            <a:xfrm rot="16200000" flipH="1">
              <a:off x="739941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直線接點 574"/>
            <p:cNvCxnSpPr>
              <a:stCxn id="543" idx="5"/>
              <a:endCxn id="528" idx="0"/>
            </p:cNvCxnSpPr>
            <p:nvPr/>
          </p:nvCxnSpPr>
          <p:spPr>
            <a:xfrm rot="16200000" flipH="1">
              <a:off x="782804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6" name="橢圓 575"/>
            <p:cNvSpPr/>
            <p:nvPr/>
          </p:nvSpPr>
          <p:spPr>
            <a:xfrm>
              <a:off x="1501445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7" name="橢圓 576"/>
            <p:cNvSpPr/>
            <p:nvPr/>
          </p:nvSpPr>
          <p:spPr>
            <a:xfrm>
              <a:off x="2358701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8" name="橢圓 577"/>
            <p:cNvSpPr/>
            <p:nvPr/>
          </p:nvSpPr>
          <p:spPr>
            <a:xfrm>
              <a:off x="3215957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9" name="橢圓 578"/>
            <p:cNvSpPr/>
            <p:nvPr/>
          </p:nvSpPr>
          <p:spPr>
            <a:xfrm>
              <a:off x="4073213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0" name="橢圓 579"/>
            <p:cNvSpPr/>
            <p:nvPr/>
          </p:nvSpPr>
          <p:spPr>
            <a:xfrm>
              <a:off x="4930469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1" name="橢圓 580"/>
            <p:cNvSpPr/>
            <p:nvPr/>
          </p:nvSpPr>
          <p:spPr>
            <a:xfrm>
              <a:off x="5787725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2" name="橢圓 581"/>
            <p:cNvSpPr/>
            <p:nvPr/>
          </p:nvSpPr>
          <p:spPr>
            <a:xfrm>
              <a:off x="6644981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3" name="橢圓 582"/>
            <p:cNvSpPr/>
            <p:nvPr/>
          </p:nvSpPr>
          <p:spPr>
            <a:xfrm>
              <a:off x="7502237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84" name="直線接點 583"/>
            <p:cNvCxnSpPr>
              <a:stCxn id="576" idx="3"/>
              <a:endCxn id="497" idx="0"/>
            </p:cNvCxnSpPr>
            <p:nvPr/>
          </p:nvCxnSpPr>
          <p:spPr>
            <a:xfrm rot="5400000">
              <a:off x="1269272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5" name="直線接點 584"/>
            <p:cNvCxnSpPr>
              <a:stCxn id="577" idx="3"/>
              <a:endCxn id="530" idx="0"/>
            </p:cNvCxnSpPr>
            <p:nvPr/>
          </p:nvCxnSpPr>
          <p:spPr>
            <a:xfrm rot="5400000">
              <a:off x="2126528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直線接點 585"/>
            <p:cNvCxnSpPr>
              <a:stCxn id="578" idx="3"/>
              <a:endCxn id="532" idx="0"/>
            </p:cNvCxnSpPr>
            <p:nvPr/>
          </p:nvCxnSpPr>
          <p:spPr>
            <a:xfrm rot="5400000">
              <a:off x="2983784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直線接點 586"/>
            <p:cNvCxnSpPr>
              <a:stCxn id="579" idx="3"/>
              <a:endCxn id="534" idx="0"/>
            </p:cNvCxnSpPr>
            <p:nvPr/>
          </p:nvCxnSpPr>
          <p:spPr>
            <a:xfrm rot="5400000">
              <a:off x="3841040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8" name="直線接點 587"/>
            <p:cNvCxnSpPr>
              <a:stCxn id="580" idx="3"/>
              <a:endCxn id="536" idx="0"/>
            </p:cNvCxnSpPr>
            <p:nvPr/>
          </p:nvCxnSpPr>
          <p:spPr>
            <a:xfrm rot="5400000">
              <a:off x="4698296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直線接點 588"/>
            <p:cNvCxnSpPr>
              <a:stCxn id="581" idx="3"/>
              <a:endCxn id="538" idx="0"/>
            </p:cNvCxnSpPr>
            <p:nvPr/>
          </p:nvCxnSpPr>
          <p:spPr>
            <a:xfrm rot="5400000">
              <a:off x="5555552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直線接點 589"/>
            <p:cNvCxnSpPr>
              <a:stCxn id="582" idx="3"/>
              <a:endCxn id="540" idx="0"/>
            </p:cNvCxnSpPr>
            <p:nvPr/>
          </p:nvCxnSpPr>
          <p:spPr>
            <a:xfrm rot="5400000">
              <a:off x="6412808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直線接點 590"/>
            <p:cNvCxnSpPr>
              <a:stCxn id="583" idx="3"/>
              <a:endCxn id="542" idx="0"/>
            </p:cNvCxnSpPr>
            <p:nvPr/>
          </p:nvCxnSpPr>
          <p:spPr>
            <a:xfrm rot="5400000">
              <a:off x="7270064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直線接點 591"/>
            <p:cNvCxnSpPr>
              <a:stCxn id="576" idx="5"/>
              <a:endCxn id="529" idx="0"/>
            </p:cNvCxnSpPr>
            <p:nvPr/>
          </p:nvCxnSpPr>
          <p:spPr>
            <a:xfrm rot="16200000" flipH="1">
              <a:off x="1559356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直線接點 592"/>
            <p:cNvCxnSpPr>
              <a:stCxn id="577" idx="5"/>
              <a:endCxn id="531" idx="0"/>
            </p:cNvCxnSpPr>
            <p:nvPr/>
          </p:nvCxnSpPr>
          <p:spPr>
            <a:xfrm rot="16200000" flipH="1">
              <a:off x="2416612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直線接點 593"/>
            <p:cNvCxnSpPr>
              <a:stCxn id="578" idx="5"/>
              <a:endCxn id="533" idx="0"/>
            </p:cNvCxnSpPr>
            <p:nvPr/>
          </p:nvCxnSpPr>
          <p:spPr>
            <a:xfrm rot="16200000" flipH="1">
              <a:off x="3273868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5" name="直線接點 594"/>
            <p:cNvCxnSpPr>
              <a:stCxn id="579" idx="5"/>
              <a:endCxn id="535" idx="0"/>
            </p:cNvCxnSpPr>
            <p:nvPr/>
          </p:nvCxnSpPr>
          <p:spPr>
            <a:xfrm rot="16200000" flipH="1">
              <a:off x="4131124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6" name="直線接點 595"/>
            <p:cNvCxnSpPr>
              <a:stCxn id="580" idx="5"/>
              <a:endCxn id="537" idx="0"/>
            </p:cNvCxnSpPr>
            <p:nvPr/>
          </p:nvCxnSpPr>
          <p:spPr>
            <a:xfrm rot="16200000" flipH="1">
              <a:off x="4988380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直線接點 596"/>
            <p:cNvCxnSpPr>
              <a:stCxn id="581" idx="5"/>
              <a:endCxn id="539" idx="0"/>
            </p:cNvCxnSpPr>
            <p:nvPr/>
          </p:nvCxnSpPr>
          <p:spPr>
            <a:xfrm rot="16200000" flipH="1">
              <a:off x="5845636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8" name="直線接點 597"/>
            <p:cNvCxnSpPr>
              <a:stCxn id="582" idx="5"/>
              <a:endCxn id="541" idx="0"/>
            </p:cNvCxnSpPr>
            <p:nvPr/>
          </p:nvCxnSpPr>
          <p:spPr>
            <a:xfrm rot="16200000" flipH="1">
              <a:off x="6702892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9" name="直線接點 598"/>
            <p:cNvCxnSpPr>
              <a:stCxn id="583" idx="5"/>
              <a:endCxn id="543" idx="0"/>
            </p:cNvCxnSpPr>
            <p:nvPr/>
          </p:nvCxnSpPr>
          <p:spPr>
            <a:xfrm rot="16200000" flipH="1">
              <a:off x="7560148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0" name="橢圓 599"/>
            <p:cNvSpPr/>
            <p:nvPr/>
          </p:nvSpPr>
          <p:spPr>
            <a:xfrm>
              <a:off x="1893075" y="500063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1" name="橢圓 600"/>
            <p:cNvSpPr/>
            <p:nvPr/>
          </p:nvSpPr>
          <p:spPr>
            <a:xfrm>
              <a:off x="3566107" y="500063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2" name="橢圓 601"/>
            <p:cNvSpPr/>
            <p:nvPr/>
          </p:nvSpPr>
          <p:spPr>
            <a:xfrm>
              <a:off x="5287659" y="500063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3" name="橢圓 602"/>
            <p:cNvSpPr/>
            <p:nvPr/>
          </p:nvSpPr>
          <p:spPr>
            <a:xfrm>
              <a:off x="7073609" y="500063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04" name="直線接點 603"/>
            <p:cNvCxnSpPr>
              <a:stCxn id="600" idx="3"/>
              <a:endCxn id="576" idx="0"/>
            </p:cNvCxnSpPr>
            <p:nvPr/>
          </p:nvCxnSpPr>
          <p:spPr>
            <a:xfrm rot="5400000">
              <a:off x="1500806" y="5291361"/>
              <a:ext cx="531452" cy="31585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直線接點 604"/>
            <p:cNvCxnSpPr>
              <a:stCxn id="601" idx="3"/>
              <a:endCxn id="578" idx="0"/>
            </p:cNvCxnSpPr>
            <p:nvPr/>
          </p:nvCxnSpPr>
          <p:spPr>
            <a:xfrm rot="5400000">
              <a:off x="3194578" y="5312101"/>
              <a:ext cx="531452" cy="27437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直線接點 605"/>
            <p:cNvCxnSpPr>
              <a:stCxn id="602" idx="3"/>
              <a:endCxn id="580" idx="0"/>
            </p:cNvCxnSpPr>
            <p:nvPr/>
          </p:nvCxnSpPr>
          <p:spPr>
            <a:xfrm rot="5400000">
              <a:off x="4912610" y="5308581"/>
              <a:ext cx="531452" cy="28141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7" name="直線接點 606"/>
            <p:cNvCxnSpPr>
              <a:stCxn id="603" idx="3"/>
              <a:endCxn id="582" idx="0"/>
            </p:cNvCxnSpPr>
            <p:nvPr/>
          </p:nvCxnSpPr>
          <p:spPr>
            <a:xfrm rot="5400000">
              <a:off x="6662841" y="5272862"/>
              <a:ext cx="531452" cy="35285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8" name="直線接點 607"/>
            <p:cNvCxnSpPr>
              <a:stCxn id="600" idx="5"/>
              <a:endCxn id="577" idx="0"/>
            </p:cNvCxnSpPr>
            <p:nvPr/>
          </p:nvCxnSpPr>
          <p:spPr>
            <a:xfrm rot="16200000" flipH="1">
              <a:off x="2005204" y="5254362"/>
              <a:ext cx="531452" cy="38985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直線接點 608"/>
            <p:cNvCxnSpPr>
              <a:stCxn id="601" idx="5"/>
              <a:endCxn id="579" idx="0"/>
            </p:cNvCxnSpPr>
            <p:nvPr/>
          </p:nvCxnSpPr>
          <p:spPr>
            <a:xfrm rot="16200000" flipH="1">
              <a:off x="3698976" y="5233622"/>
              <a:ext cx="531452" cy="43133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0" name="直線接點 609"/>
            <p:cNvCxnSpPr>
              <a:stCxn id="602" idx="5"/>
              <a:endCxn id="581" idx="0"/>
            </p:cNvCxnSpPr>
            <p:nvPr/>
          </p:nvCxnSpPr>
          <p:spPr>
            <a:xfrm rot="16200000" flipH="1">
              <a:off x="5417008" y="5237142"/>
              <a:ext cx="531452" cy="42429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1" name="直線接點 610"/>
            <p:cNvCxnSpPr>
              <a:stCxn id="603" idx="5"/>
              <a:endCxn id="583" idx="0"/>
            </p:cNvCxnSpPr>
            <p:nvPr/>
          </p:nvCxnSpPr>
          <p:spPr>
            <a:xfrm rot="16200000" flipH="1">
              <a:off x="7167239" y="5272861"/>
              <a:ext cx="531452" cy="352857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2" name="橢圓 611"/>
            <p:cNvSpPr/>
            <p:nvPr/>
          </p:nvSpPr>
          <p:spPr>
            <a:xfrm>
              <a:off x="2715891" y="3941208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3" name="橢圓 612"/>
            <p:cNvSpPr/>
            <p:nvPr/>
          </p:nvSpPr>
          <p:spPr>
            <a:xfrm>
              <a:off x="6144915" y="3941208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4" name="直線接點 613"/>
            <p:cNvCxnSpPr>
              <a:stCxn id="612" idx="3"/>
              <a:endCxn id="600" idx="0"/>
            </p:cNvCxnSpPr>
            <p:nvPr/>
          </p:nvCxnSpPr>
          <p:spPr>
            <a:xfrm rot="5400000">
              <a:off x="1935505" y="4188864"/>
              <a:ext cx="876500" cy="74704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" name="直線接點 614"/>
            <p:cNvCxnSpPr>
              <a:stCxn id="613" idx="3"/>
              <a:endCxn id="602" idx="0"/>
            </p:cNvCxnSpPr>
            <p:nvPr/>
          </p:nvCxnSpPr>
          <p:spPr>
            <a:xfrm rot="5400000">
              <a:off x="5347309" y="4171644"/>
              <a:ext cx="876500" cy="78148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" name="直線接點 615"/>
            <p:cNvCxnSpPr>
              <a:stCxn id="612" idx="5"/>
              <a:endCxn id="601" idx="0"/>
            </p:cNvCxnSpPr>
            <p:nvPr/>
          </p:nvCxnSpPr>
          <p:spPr>
            <a:xfrm rot="16200000" flipH="1">
              <a:off x="2847791" y="4175163"/>
              <a:ext cx="876500" cy="77444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直線接點 616"/>
            <p:cNvCxnSpPr>
              <a:stCxn id="613" idx="5"/>
              <a:endCxn id="603" idx="0"/>
            </p:cNvCxnSpPr>
            <p:nvPr/>
          </p:nvCxnSpPr>
          <p:spPr>
            <a:xfrm rot="16200000" flipH="1">
              <a:off x="6316054" y="4135924"/>
              <a:ext cx="876500" cy="85292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直線接點 617"/>
            <p:cNvCxnSpPr>
              <a:stCxn id="620" idx="3"/>
              <a:endCxn id="612" idx="0"/>
            </p:cNvCxnSpPr>
            <p:nvPr/>
          </p:nvCxnSpPr>
          <p:spPr>
            <a:xfrm rot="5400000">
              <a:off x="3299184" y="2839579"/>
              <a:ext cx="625493" cy="157776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直線接點 618"/>
            <p:cNvCxnSpPr>
              <a:stCxn id="620" idx="5"/>
              <a:endCxn id="613" idx="0"/>
            </p:cNvCxnSpPr>
            <p:nvPr/>
          </p:nvCxnSpPr>
          <p:spPr>
            <a:xfrm rot="16200000" flipH="1">
              <a:off x="5114725" y="2803860"/>
              <a:ext cx="625493" cy="1649202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0" name="橢圓 619"/>
            <p:cNvSpPr/>
            <p:nvPr/>
          </p:nvSpPr>
          <p:spPr>
            <a:xfrm>
              <a:off x="4358965" y="3071810"/>
              <a:ext cx="285752" cy="28575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" name="群組 239"/>
          <p:cNvGrpSpPr/>
          <p:nvPr/>
        </p:nvGrpSpPr>
        <p:grpSpPr>
          <a:xfrm>
            <a:off x="308839" y="4623593"/>
            <a:ext cx="3927745" cy="1700068"/>
            <a:chOff x="308839" y="4623593"/>
            <a:chExt cx="3927745" cy="1700068"/>
          </a:xfrm>
        </p:grpSpPr>
        <p:sp>
          <p:nvSpPr>
            <p:cNvPr id="434" name="手繪多邊形 433"/>
            <p:cNvSpPr/>
            <p:nvPr/>
          </p:nvSpPr>
          <p:spPr>
            <a:xfrm>
              <a:off x="719200" y="5737431"/>
              <a:ext cx="293115" cy="293115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5" name="手繪多邊形 434"/>
            <p:cNvSpPr/>
            <p:nvPr/>
          </p:nvSpPr>
          <p:spPr>
            <a:xfrm>
              <a:off x="2885558" y="4623593"/>
              <a:ext cx="413057" cy="377385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6" name="手繪多邊形 435"/>
            <p:cNvSpPr/>
            <p:nvPr/>
          </p:nvSpPr>
          <p:spPr>
            <a:xfrm>
              <a:off x="1774415" y="5737431"/>
              <a:ext cx="293115" cy="293115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7" name="手繪多邊形 436"/>
            <p:cNvSpPr/>
            <p:nvPr/>
          </p:nvSpPr>
          <p:spPr>
            <a:xfrm>
              <a:off x="2771007" y="5737431"/>
              <a:ext cx="293115" cy="293115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8" name="手繪多邊形 437"/>
            <p:cNvSpPr/>
            <p:nvPr/>
          </p:nvSpPr>
          <p:spPr>
            <a:xfrm>
              <a:off x="3826223" y="5737431"/>
              <a:ext cx="293115" cy="293115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9" name="手繪多邊形 438"/>
            <p:cNvSpPr/>
            <p:nvPr/>
          </p:nvSpPr>
          <p:spPr>
            <a:xfrm>
              <a:off x="1422677" y="5268446"/>
              <a:ext cx="293115" cy="293115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0" name="手繪多邊形 439"/>
            <p:cNvSpPr/>
            <p:nvPr/>
          </p:nvSpPr>
          <p:spPr>
            <a:xfrm>
              <a:off x="3533107" y="5327069"/>
              <a:ext cx="293115" cy="293115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1" name="手繪多邊形 440"/>
            <p:cNvSpPr/>
            <p:nvPr/>
          </p:nvSpPr>
          <p:spPr>
            <a:xfrm>
              <a:off x="308839" y="6089169"/>
              <a:ext cx="293115" cy="234492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2" name="手繪多邊形 441"/>
            <p:cNvSpPr/>
            <p:nvPr/>
          </p:nvSpPr>
          <p:spPr>
            <a:xfrm>
              <a:off x="836446" y="6089169"/>
              <a:ext cx="293115" cy="234492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3" name="手繪多邊形 442"/>
            <p:cNvSpPr/>
            <p:nvPr/>
          </p:nvSpPr>
          <p:spPr>
            <a:xfrm>
              <a:off x="1364054" y="6089169"/>
              <a:ext cx="293115" cy="234492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4" name="手繪多邊形 443"/>
            <p:cNvSpPr/>
            <p:nvPr/>
          </p:nvSpPr>
          <p:spPr>
            <a:xfrm>
              <a:off x="1891661" y="6089169"/>
              <a:ext cx="293115" cy="234492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5" name="手繪多邊形 444"/>
            <p:cNvSpPr/>
            <p:nvPr/>
          </p:nvSpPr>
          <p:spPr>
            <a:xfrm>
              <a:off x="2360646" y="6089169"/>
              <a:ext cx="293115" cy="234492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6" name="手繪多邊形 445"/>
            <p:cNvSpPr/>
            <p:nvPr/>
          </p:nvSpPr>
          <p:spPr>
            <a:xfrm>
              <a:off x="2888253" y="6089169"/>
              <a:ext cx="293115" cy="234492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7" name="手繪多邊形 446"/>
            <p:cNvSpPr/>
            <p:nvPr/>
          </p:nvSpPr>
          <p:spPr>
            <a:xfrm>
              <a:off x="3415861" y="6089169"/>
              <a:ext cx="293115" cy="234492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8" name="手繪多邊形 447"/>
            <p:cNvSpPr/>
            <p:nvPr/>
          </p:nvSpPr>
          <p:spPr>
            <a:xfrm>
              <a:off x="3943469" y="6089169"/>
              <a:ext cx="293115" cy="234492"/>
            </a:xfrm>
            <a:custGeom>
              <a:avLst/>
              <a:gdLst>
                <a:gd name="connsiteX0" fmla="*/ 272190 w 545145"/>
                <a:gd name="connsiteY0" fmla="*/ 16746 h 550174"/>
                <a:gd name="connsiteX1" fmla="*/ 53826 w 545145"/>
                <a:gd name="connsiteY1" fmla="*/ 57690 h 550174"/>
                <a:gd name="connsiteX2" fmla="*/ 26530 w 545145"/>
                <a:gd name="connsiteY2" fmla="*/ 98633 h 550174"/>
                <a:gd name="connsiteX3" fmla="*/ 26530 w 545145"/>
                <a:gd name="connsiteY3" fmla="*/ 330645 h 550174"/>
                <a:gd name="connsiteX4" fmla="*/ 53826 w 545145"/>
                <a:gd name="connsiteY4" fmla="*/ 385236 h 550174"/>
                <a:gd name="connsiteX5" fmla="*/ 190303 w 545145"/>
                <a:gd name="connsiteY5" fmla="*/ 508066 h 550174"/>
                <a:gd name="connsiteX6" fmla="*/ 231247 w 545145"/>
                <a:gd name="connsiteY6" fmla="*/ 535361 h 550174"/>
                <a:gd name="connsiteX7" fmla="*/ 272190 w 545145"/>
                <a:gd name="connsiteY7" fmla="*/ 549009 h 550174"/>
                <a:gd name="connsiteX8" fmla="*/ 449611 w 545145"/>
                <a:gd name="connsiteY8" fmla="*/ 508066 h 550174"/>
                <a:gd name="connsiteX9" fmla="*/ 490554 w 545145"/>
                <a:gd name="connsiteY9" fmla="*/ 467122 h 550174"/>
                <a:gd name="connsiteX10" fmla="*/ 545145 w 545145"/>
                <a:gd name="connsiteY10" fmla="*/ 385236 h 550174"/>
                <a:gd name="connsiteX11" fmla="*/ 531498 w 545145"/>
                <a:gd name="connsiteY11" fmla="*/ 235110 h 550174"/>
                <a:gd name="connsiteX12" fmla="*/ 517850 w 545145"/>
                <a:gd name="connsiteY12" fmla="*/ 180519 h 550174"/>
                <a:gd name="connsiteX13" fmla="*/ 476906 w 545145"/>
                <a:gd name="connsiteY13" fmla="*/ 139576 h 550174"/>
                <a:gd name="connsiteX14" fmla="*/ 449611 w 545145"/>
                <a:gd name="connsiteY14" fmla="*/ 98633 h 550174"/>
                <a:gd name="connsiteX15" fmla="*/ 395020 w 545145"/>
                <a:gd name="connsiteY15" fmla="*/ 57690 h 550174"/>
                <a:gd name="connsiteX16" fmla="*/ 354077 w 545145"/>
                <a:gd name="connsiteY16" fmla="*/ 16746 h 550174"/>
                <a:gd name="connsiteX17" fmla="*/ 340429 w 545145"/>
                <a:gd name="connsiteY17" fmla="*/ 3098 h 55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5145" h="550174">
                  <a:moveTo>
                    <a:pt x="272190" y="16746"/>
                  </a:moveTo>
                  <a:cubicBezTo>
                    <a:pt x="196322" y="22582"/>
                    <a:pt x="111516" y="0"/>
                    <a:pt x="53826" y="57690"/>
                  </a:cubicBezTo>
                  <a:cubicBezTo>
                    <a:pt x="42228" y="69288"/>
                    <a:pt x="35629" y="84985"/>
                    <a:pt x="26530" y="98633"/>
                  </a:cubicBezTo>
                  <a:cubicBezTo>
                    <a:pt x="2117" y="196291"/>
                    <a:pt x="0" y="180305"/>
                    <a:pt x="26530" y="330645"/>
                  </a:cubicBezTo>
                  <a:cubicBezTo>
                    <a:pt x="30066" y="350680"/>
                    <a:pt x="41117" y="369349"/>
                    <a:pt x="53826" y="385236"/>
                  </a:cubicBezTo>
                  <a:cubicBezTo>
                    <a:pt x="96403" y="438457"/>
                    <a:pt x="137472" y="470330"/>
                    <a:pt x="190303" y="508066"/>
                  </a:cubicBezTo>
                  <a:cubicBezTo>
                    <a:pt x="203650" y="517600"/>
                    <a:pt x="216576" y="528026"/>
                    <a:pt x="231247" y="535361"/>
                  </a:cubicBezTo>
                  <a:cubicBezTo>
                    <a:pt x="244114" y="541795"/>
                    <a:pt x="258542" y="544460"/>
                    <a:pt x="272190" y="549009"/>
                  </a:cubicBezTo>
                  <a:cubicBezTo>
                    <a:pt x="349460" y="540423"/>
                    <a:pt x="390660" y="550174"/>
                    <a:pt x="449611" y="508066"/>
                  </a:cubicBezTo>
                  <a:cubicBezTo>
                    <a:pt x="465317" y="496848"/>
                    <a:pt x="478704" y="482357"/>
                    <a:pt x="490554" y="467122"/>
                  </a:cubicBezTo>
                  <a:cubicBezTo>
                    <a:pt x="510694" y="441227"/>
                    <a:pt x="545145" y="385236"/>
                    <a:pt x="545145" y="385236"/>
                  </a:cubicBezTo>
                  <a:cubicBezTo>
                    <a:pt x="540596" y="335194"/>
                    <a:pt x="538139" y="284918"/>
                    <a:pt x="531498" y="235110"/>
                  </a:cubicBezTo>
                  <a:cubicBezTo>
                    <a:pt x="529019" y="216517"/>
                    <a:pt x="527156" y="196805"/>
                    <a:pt x="517850" y="180519"/>
                  </a:cubicBezTo>
                  <a:cubicBezTo>
                    <a:pt x="508274" y="163761"/>
                    <a:pt x="489262" y="154403"/>
                    <a:pt x="476906" y="139576"/>
                  </a:cubicBezTo>
                  <a:cubicBezTo>
                    <a:pt x="466405" y="126975"/>
                    <a:pt x="461209" y="110231"/>
                    <a:pt x="449611" y="98633"/>
                  </a:cubicBezTo>
                  <a:cubicBezTo>
                    <a:pt x="433527" y="82549"/>
                    <a:pt x="412290" y="72493"/>
                    <a:pt x="395020" y="57690"/>
                  </a:cubicBezTo>
                  <a:cubicBezTo>
                    <a:pt x="380366" y="45129"/>
                    <a:pt x="367725" y="30394"/>
                    <a:pt x="354077" y="16746"/>
                  </a:cubicBezTo>
                  <a:lnTo>
                    <a:pt x="340429" y="3098"/>
                  </a:lnTo>
                </a:path>
              </a:pathLst>
            </a:cu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25" name="直線接點 624"/>
          <p:cNvCxnSpPr/>
          <p:nvPr/>
        </p:nvCxnSpPr>
        <p:spPr>
          <a:xfrm flipV="1">
            <a:off x="214282" y="5072074"/>
            <a:ext cx="8001056" cy="7143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直線接點 625"/>
          <p:cNvCxnSpPr/>
          <p:nvPr/>
        </p:nvCxnSpPr>
        <p:spPr>
          <a:xfrm flipV="1">
            <a:off x="214282" y="5572140"/>
            <a:ext cx="8001056" cy="7143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直線接點 626"/>
          <p:cNvCxnSpPr/>
          <p:nvPr/>
        </p:nvCxnSpPr>
        <p:spPr>
          <a:xfrm flipV="1">
            <a:off x="142844" y="6000768"/>
            <a:ext cx="8072494" cy="7143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文字方塊 226"/>
          <p:cNvSpPr txBox="1"/>
          <p:nvPr/>
        </p:nvSpPr>
        <p:spPr>
          <a:xfrm>
            <a:off x="6715140" y="4500570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</a:rPr>
              <a:t># of edges of right sub-problems</a:t>
            </a:r>
            <a:r>
              <a:rPr lang="zh-TW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≤</a:t>
            </a:r>
            <a:r>
              <a:rPr lang="zh-TW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n/2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  <p:sp>
        <p:nvSpPr>
          <p:cNvPr id="228" name="向右箭號 227"/>
          <p:cNvSpPr/>
          <p:nvPr/>
        </p:nvSpPr>
        <p:spPr>
          <a:xfrm rot="1636073">
            <a:off x="6369047" y="4436872"/>
            <a:ext cx="393867" cy="198834"/>
          </a:xfrm>
          <a:prstGeom prst="striped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9" name="文字方塊 228"/>
          <p:cNvSpPr txBox="1"/>
          <p:nvPr/>
        </p:nvSpPr>
        <p:spPr>
          <a:xfrm>
            <a:off x="6715140" y="5000636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</a:rPr>
              <a:t># of edges of right sub-problems</a:t>
            </a:r>
            <a:r>
              <a:rPr lang="zh-TW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≤</a:t>
            </a:r>
            <a:r>
              <a:rPr lang="zh-TW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2×n/8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  <p:cxnSp>
        <p:nvCxnSpPr>
          <p:cNvPr id="231" name="直線接點 230"/>
          <p:cNvCxnSpPr/>
          <p:nvPr/>
        </p:nvCxnSpPr>
        <p:spPr>
          <a:xfrm flipV="1">
            <a:off x="214282" y="4572008"/>
            <a:ext cx="8001056" cy="7143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文字方塊 231"/>
          <p:cNvSpPr txBox="1"/>
          <p:nvPr/>
        </p:nvSpPr>
        <p:spPr>
          <a:xfrm>
            <a:off x="4286249" y="4071942"/>
            <a:ext cx="2286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</a:rPr>
              <a:t># of vertices of original-problems=n</a:t>
            </a:r>
            <a:endParaRPr lang="zh-TW" alt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3" name="向右箭號 232"/>
          <p:cNvSpPr/>
          <p:nvPr/>
        </p:nvSpPr>
        <p:spPr>
          <a:xfrm rot="1636073">
            <a:off x="6381614" y="5008376"/>
            <a:ext cx="393867" cy="198834"/>
          </a:xfrm>
          <a:prstGeom prst="striped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4" name="文字方塊 233"/>
          <p:cNvSpPr txBox="1"/>
          <p:nvPr/>
        </p:nvSpPr>
        <p:spPr>
          <a:xfrm>
            <a:off x="6715140" y="5497313"/>
            <a:ext cx="2428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</a:rPr>
              <a:t># of edges of right sub-problems</a:t>
            </a:r>
            <a:r>
              <a:rPr lang="zh-TW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≤</a:t>
            </a:r>
            <a:r>
              <a:rPr lang="zh-TW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4×n/(4</a:t>
            </a:r>
            <a:r>
              <a:rPr lang="en-US" altLang="zh-TW" sz="16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sz="1600" dirty="0" smtClean="0">
                <a:solidFill>
                  <a:srgbClr val="FF0000"/>
                </a:solidFill>
              </a:rPr>
              <a:t>×2)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  <p:sp>
        <p:nvSpPr>
          <p:cNvPr id="235" name="向右箭號 234"/>
          <p:cNvSpPr/>
          <p:nvPr/>
        </p:nvSpPr>
        <p:spPr>
          <a:xfrm rot="1636073">
            <a:off x="6381614" y="5505053"/>
            <a:ext cx="393867" cy="198834"/>
          </a:xfrm>
          <a:prstGeom prst="striped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6" name="文字方塊 235"/>
          <p:cNvSpPr txBox="1"/>
          <p:nvPr/>
        </p:nvSpPr>
        <p:spPr>
          <a:xfrm>
            <a:off x="6715140" y="5987497"/>
            <a:ext cx="2428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</a:rPr>
              <a:t># of edges of right sub-problems</a:t>
            </a:r>
            <a:r>
              <a:rPr lang="zh-TW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≤</a:t>
            </a:r>
            <a:r>
              <a:rPr lang="zh-TW" altLang="en-US" sz="1600" dirty="0" smtClean="0">
                <a:solidFill>
                  <a:srgbClr val="FF0000"/>
                </a:solidFill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8×n/(4</a:t>
            </a:r>
            <a:r>
              <a:rPr lang="en-US" altLang="zh-TW" sz="1600" baseline="30000" dirty="0" smtClean="0">
                <a:solidFill>
                  <a:srgbClr val="FF0000"/>
                </a:solidFill>
              </a:rPr>
              <a:t>3</a:t>
            </a:r>
            <a:r>
              <a:rPr lang="en-US" altLang="zh-TW" sz="1600" dirty="0" smtClean="0">
                <a:solidFill>
                  <a:srgbClr val="FF0000"/>
                </a:solidFill>
              </a:rPr>
              <a:t>×2)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  <p:sp>
        <p:nvSpPr>
          <p:cNvPr id="237" name="向右箭號 236"/>
          <p:cNvSpPr/>
          <p:nvPr/>
        </p:nvSpPr>
        <p:spPr>
          <a:xfrm rot="1636073">
            <a:off x="6381614" y="5995237"/>
            <a:ext cx="393867" cy="198834"/>
          </a:xfrm>
          <a:prstGeom prst="stripedRightArrow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2" name="群組 240"/>
          <p:cNvGrpSpPr/>
          <p:nvPr/>
        </p:nvGrpSpPr>
        <p:grpSpPr>
          <a:xfrm>
            <a:off x="4572000" y="3571876"/>
            <a:ext cx="1832132" cy="495300"/>
            <a:chOff x="4643438" y="2928934"/>
            <a:chExt cx="1832132" cy="495300"/>
          </a:xfrm>
        </p:grpSpPr>
        <p:sp>
          <p:nvSpPr>
            <p:cNvPr id="623" name="向右箭號 622"/>
            <p:cNvSpPr/>
            <p:nvPr/>
          </p:nvSpPr>
          <p:spPr>
            <a:xfrm>
              <a:off x="4643438" y="3015436"/>
              <a:ext cx="500066" cy="357190"/>
            </a:xfrm>
            <a:prstGeom prst="rightArrow">
              <a:avLst/>
            </a:prstGeom>
            <a:solidFill>
              <a:srgbClr val="00B0F0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4" name="文字方塊 623"/>
            <p:cNvSpPr txBox="1"/>
            <p:nvPr/>
          </p:nvSpPr>
          <p:spPr>
            <a:xfrm>
              <a:off x="6000760" y="301543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= </a:t>
              </a:r>
              <a:r>
                <a:rPr lang="en-US" altLang="zh-TW" b="1" i="1" dirty="0" smtClean="0"/>
                <a:t>n</a:t>
              </a:r>
              <a:endParaRPr lang="zh-TW" altLang="en-US" b="1" dirty="0"/>
            </a:p>
          </p:txBody>
        </p:sp>
        <p:pic>
          <p:nvPicPr>
            <p:cNvPr id="3073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14942" y="2928934"/>
              <a:ext cx="800100" cy="4953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0731E-6 L -0.06927 -0.1667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8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5097E-6 L -0.13264 -0.275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-1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" grpId="0"/>
      <p:bldP spid="429" grpId="0"/>
      <p:bldP spid="430" grpId="0"/>
      <p:bldP spid="431" grpId="0"/>
      <p:bldP spid="227" grpId="0"/>
      <p:bldP spid="228" grpId="0" animBg="1"/>
      <p:bldP spid="229" grpId="0"/>
      <p:bldP spid="232" grpId="0"/>
      <p:bldP spid="233" grpId="0" animBg="1"/>
      <p:bldP spid="234" grpId="0"/>
      <p:bldP spid="235" grpId="0" animBg="1"/>
      <p:bldP spid="236" grpId="0"/>
      <p:bldP spid="2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Introduction</a:t>
            </a:r>
            <a:endParaRPr lang="zh-TW" altLang="zh-TW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/>
              <a:t>[Bor</a:t>
            </a:r>
            <a:r>
              <a:rPr lang="en-US" sz="2800" dirty="0" smtClean="0"/>
              <a:t>ů</a:t>
            </a:r>
            <a:r>
              <a:rPr lang="en-US" altLang="zh-TW" sz="2800" dirty="0" smtClean="0"/>
              <a:t>vka 1962] O(m log n)</a:t>
            </a:r>
          </a:p>
          <a:p>
            <a:pPr eaLnBrk="1" hangingPunct="1"/>
            <a:r>
              <a:rPr lang="en-US" altLang="zh-TW" sz="2800" dirty="0" smtClean="0"/>
              <a:t>Gabow et al.[1984] O(m log </a:t>
            </a:r>
            <a:r>
              <a:rPr lang="en-US" sz="2800" dirty="0" smtClean="0"/>
              <a:t>β(m,n)</a:t>
            </a:r>
            <a:r>
              <a:rPr lang="en-US" altLang="zh-TW" sz="2800" dirty="0" smtClean="0"/>
              <a:t> )</a:t>
            </a:r>
          </a:p>
          <a:p>
            <a:pPr lvl="1" eaLnBrk="1" hangingPunct="1"/>
            <a:r>
              <a:rPr lang="en-US" dirty="0" smtClean="0"/>
              <a:t>β(m,n)= min { i |log</a:t>
            </a:r>
            <a:r>
              <a:rPr lang="en-US" baseline="30000" dirty="0" smtClean="0"/>
              <a:t>(i)</a:t>
            </a:r>
            <a:r>
              <a:rPr lang="en-US" dirty="0" smtClean="0"/>
              <a:t>n &lt;= m/n}</a:t>
            </a:r>
            <a:endParaRPr lang="en-US" altLang="zh-TW" dirty="0" smtClean="0"/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Verification algorithm </a:t>
            </a:r>
          </a:p>
          <a:p>
            <a:pPr lvl="1" eaLnBrk="1" hangingPunct="1"/>
            <a:r>
              <a:rPr lang="en-US" altLang="zh-TW" dirty="0" smtClean="0"/>
              <a:t>King[1993] O(m) </a:t>
            </a:r>
          </a:p>
          <a:p>
            <a:pPr lvl="1" eaLnBrk="1" hangingPunct="1"/>
            <a:endParaRPr lang="en-US" altLang="zh-TW" dirty="0" smtClean="0"/>
          </a:p>
          <a:p>
            <a:pPr eaLnBrk="1" hangingPunct="1"/>
            <a:r>
              <a:rPr lang="en-US" altLang="zh-TW" sz="2800" dirty="0" smtClean="0"/>
              <a:t>A randomize algorithm runs in O(m) time with high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(8/9)</a:t>
            </a:r>
            <a:endParaRPr lang="zh-TW" altLang="en-US" dirty="0"/>
          </a:p>
        </p:txBody>
      </p:sp>
      <p:sp>
        <p:nvSpPr>
          <p:cNvPr id="41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8472518" cy="2114552"/>
          </a:xfrm>
        </p:spPr>
        <p:txBody>
          <a:bodyPr>
            <a:normAutofit lnSpcReduction="10000"/>
          </a:bodyPr>
          <a:lstStyle/>
          <a:p>
            <a:r>
              <a:rPr lang="en-US" altLang="zh-TW" sz="2800" dirty="0" smtClean="0"/>
              <a:t>Evaluating the total edge number for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all right sub-problems</a:t>
            </a:r>
          </a:p>
          <a:p>
            <a:pPr lvl="1"/>
            <a:r>
              <a:rPr lang="en-US" altLang="zh-TW" sz="2400" i="1" dirty="0" smtClean="0"/>
              <a:t>E</a:t>
            </a:r>
            <a:r>
              <a:rPr lang="en-US" altLang="zh-TW" sz="2400" dirty="0" smtClean="0"/>
              <a:t>[total vertices of all right sub-problem] ≤ </a:t>
            </a:r>
            <a:r>
              <a:rPr lang="en-US" altLang="zh-TW" sz="2400" b="1" i="1" dirty="0" smtClean="0">
                <a:solidFill>
                  <a:srgbClr val="FF0000"/>
                </a:solidFill>
              </a:rPr>
              <a:t>n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/2</a:t>
            </a:r>
          </a:p>
          <a:p>
            <a:pPr lvl="1"/>
            <a:r>
              <a:rPr lang="en-US" altLang="zh-TW" sz="2400" dirty="0" smtClean="0">
                <a:solidFill>
                  <a:schemeClr val="accent2">
                    <a:lumMod val="75000"/>
                  </a:schemeClr>
                </a:solidFill>
              </a:rPr>
              <a:t>To prove: </a:t>
            </a:r>
            <a:r>
              <a:rPr lang="en-US" altLang="zh-TW" sz="2400" i="1" dirty="0" smtClean="0"/>
              <a:t>E</a:t>
            </a:r>
            <a:r>
              <a:rPr lang="en-US" altLang="zh-TW" sz="2400" dirty="0" smtClean="0"/>
              <a:t>[processed edges of one sub-problem] </a:t>
            </a:r>
            <a:r>
              <a:rPr lang="en-US" altLang="zh-TW" sz="2000" dirty="0" smtClean="0"/>
              <a:t>≤</a:t>
            </a:r>
            <a:r>
              <a:rPr lang="en-US" altLang="zh-TW" sz="2400" dirty="0" smtClean="0"/>
              <a:t>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2</a:t>
            </a:r>
            <a:r>
              <a:rPr lang="en-US" altLang="zh-TW" sz="2400" dirty="0" smtClean="0"/>
              <a:t> × vertex number of this sub-problem</a:t>
            </a:r>
            <a:endParaRPr lang="zh-TW" altLang="en-US" sz="2400" dirty="0" smtClean="0"/>
          </a:p>
        </p:txBody>
      </p:sp>
      <p:sp>
        <p:nvSpPr>
          <p:cNvPr id="227" name="橢圓 226"/>
          <p:cNvSpPr/>
          <p:nvPr/>
        </p:nvSpPr>
        <p:spPr>
          <a:xfrm>
            <a:off x="1357290" y="4000504"/>
            <a:ext cx="571504" cy="571504"/>
          </a:xfrm>
          <a:prstGeom prst="ellipse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i="1" dirty="0" smtClean="0">
                <a:solidFill>
                  <a:srgbClr val="FF3300"/>
                </a:solidFill>
              </a:rPr>
              <a:t>G</a:t>
            </a:r>
            <a:endParaRPr lang="zh-TW" altLang="en-US" sz="3200" b="1" i="1" dirty="0">
              <a:solidFill>
                <a:srgbClr val="FF3300"/>
              </a:solidFill>
            </a:endParaRPr>
          </a:p>
        </p:txBody>
      </p:sp>
      <p:sp>
        <p:nvSpPr>
          <p:cNvPr id="228" name="橢圓 227"/>
          <p:cNvSpPr/>
          <p:nvPr/>
        </p:nvSpPr>
        <p:spPr>
          <a:xfrm>
            <a:off x="571472" y="5786454"/>
            <a:ext cx="571504" cy="57150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i="1" dirty="0" smtClean="0">
                <a:solidFill>
                  <a:srgbClr val="0000FF"/>
                </a:solidFill>
              </a:rPr>
              <a:t>H</a:t>
            </a:r>
            <a:endParaRPr lang="zh-TW" altLang="en-US" sz="3200" b="1" i="1" dirty="0">
              <a:solidFill>
                <a:srgbClr val="0000FF"/>
              </a:solidFill>
            </a:endParaRPr>
          </a:p>
        </p:txBody>
      </p:sp>
      <p:sp>
        <p:nvSpPr>
          <p:cNvPr id="229" name="橢圓 228"/>
          <p:cNvSpPr/>
          <p:nvPr/>
        </p:nvSpPr>
        <p:spPr>
          <a:xfrm>
            <a:off x="2143108" y="5786454"/>
            <a:ext cx="571504" cy="571504"/>
          </a:xfrm>
          <a:prstGeom prst="ellipse">
            <a:avLst/>
          </a:prstGeom>
          <a:noFill/>
          <a:ln w="38100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sz="3200" b="1" i="1" dirty="0" smtClean="0">
                <a:solidFill>
                  <a:srgbClr val="B2B2B2"/>
                </a:solidFill>
              </a:rPr>
              <a:t>G</a:t>
            </a:r>
            <a:r>
              <a:rPr lang="en-US" altLang="zh-TW" sz="3200" b="1" dirty="0" smtClean="0">
                <a:solidFill>
                  <a:srgbClr val="B2B2B2"/>
                </a:solidFill>
              </a:rPr>
              <a:t>’</a:t>
            </a:r>
            <a:endParaRPr lang="zh-TW" altLang="en-US" sz="3200" b="1" dirty="0">
              <a:solidFill>
                <a:srgbClr val="B2B2B2"/>
              </a:solidFill>
            </a:endParaRPr>
          </a:p>
        </p:txBody>
      </p:sp>
      <p:cxnSp>
        <p:nvCxnSpPr>
          <p:cNvPr id="230" name="直線接點 229"/>
          <p:cNvCxnSpPr>
            <a:stCxn id="227" idx="4"/>
          </p:cNvCxnSpPr>
          <p:nvPr/>
        </p:nvCxnSpPr>
        <p:spPr>
          <a:xfrm rot="5400000">
            <a:off x="1285852" y="4929198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直線接點 230"/>
          <p:cNvCxnSpPr>
            <a:endCxn id="228" idx="0"/>
          </p:cNvCxnSpPr>
          <p:nvPr/>
        </p:nvCxnSpPr>
        <p:spPr>
          <a:xfrm rot="10800000" flipV="1">
            <a:off x="857224" y="5286388"/>
            <a:ext cx="785818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接點 231"/>
          <p:cNvCxnSpPr>
            <a:endCxn id="229" idx="0"/>
          </p:cNvCxnSpPr>
          <p:nvPr/>
        </p:nvCxnSpPr>
        <p:spPr>
          <a:xfrm>
            <a:off x="1643042" y="5286388"/>
            <a:ext cx="785818" cy="500066"/>
          </a:xfrm>
          <a:prstGeom prst="line">
            <a:avLst/>
          </a:prstGeom>
          <a:ln w="3810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接點 232"/>
          <p:cNvCxnSpPr/>
          <p:nvPr/>
        </p:nvCxnSpPr>
        <p:spPr>
          <a:xfrm rot="5400000">
            <a:off x="1214811" y="4929595"/>
            <a:ext cx="570710" cy="158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接點 233"/>
          <p:cNvCxnSpPr/>
          <p:nvPr/>
        </p:nvCxnSpPr>
        <p:spPr>
          <a:xfrm rot="10800000" flipV="1">
            <a:off x="571472" y="5214950"/>
            <a:ext cx="928694" cy="571504"/>
          </a:xfrm>
          <a:prstGeom prst="line">
            <a:avLst/>
          </a:prstGeom>
          <a:ln w="3810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文字方塊 234"/>
          <p:cNvSpPr txBox="1"/>
          <p:nvPr/>
        </p:nvSpPr>
        <p:spPr>
          <a:xfrm>
            <a:off x="457765" y="4549983"/>
            <a:ext cx="1042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err="1" smtClean="0">
                <a:solidFill>
                  <a:srgbClr val="FF3300"/>
                </a:solidFill>
              </a:rPr>
              <a:t>Boruvka</a:t>
            </a:r>
            <a:r>
              <a:rPr lang="en-US" altLang="zh-TW" sz="1400" dirty="0" smtClean="0">
                <a:solidFill>
                  <a:srgbClr val="FF3300"/>
                </a:solidFill>
              </a:rPr>
              <a:t> × 2</a:t>
            </a:r>
            <a:endParaRPr lang="zh-TW" altLang="en-US" sz="1400" dirty="0">
              <a:solidFill>
                <a:srgbClr val="FF3300"/>
              </a:solidFill>
            </a:endParaRPr>
          </a:p>
        </p:txBody>
      </p:sp>
      <p:sp>
        <p:nvSpPr>
          <p:cNvPr id="236" name="文字方塊 235"/>
          <p:cNvSpPr txBox="1"/>
          <p:nvPr/>
        </p:nvSpPr>
        <p:spPr>
          <a:xfrm>
            <a:off x="1000100" y="4857760"/>
            <a:ext cx="56137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i="1" dirty="0" smtClean="0">
                <a:solidFill>
                  <a:srgbClr val="7030A0"/>
                </a:solidFill>
              </a:rPr>
              <a:t>G</a:t>
            </a:r>
            <a:r>
              <a:rPr lang="en-US" altLang="zh-TW" sz="2600" dirty="0" smtClean="0">
                <a:solidFill>
                  <a:srgbClr val="7030A0"/>
                </a:solidFill>
              </a:rPr>
              <a:t>*</a:t>
            </a:r>
            <a:endParaRPr lang="zh-TW" altLang="en-US" sz="2600" dirty="0">
              <a:solidFill>
                <a:srgbClr val="7030A0"/>
              </a:solidFill>
            </a:endParaRPr>
          </a:p>
        </p:txBody>
      </p:sp>
      <p:sp>
        <p:nvSpPr>
          <p:cNvPr id="237" name="文字方塊 236"/>
          <p:cNvSpPr txBox="1"/>
          <p:nvPr/>
        </p:nvSpPr>
        <p:spPr>
          <a:xfrm>
            <a:off x="-32" y="528638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0000FF"/>
                </a:solidFill>
              </a:rPr>
              <a:t>Sample with </a:t>
            </a:r>
            <a:r>
              <a:rPr lang="en-US" altLang="zh-TW" sz="1400" i="1" dirty="0" smtClean="0">
                <a:solidFill>
                  <a:srgbClr val="0000FF"/>
                </a:solidFill>
              </a:rPr>
              <a:t>p</a:t>
            </a:r>
            <a:r>
              <a:rPr lang="en-US" altLang="zh-TW" sz="1400" dirty="0" smtClean="0">
                <a:solidFill>
                  <a:srgbClr val="0000FF"/>
                </a:solidFill>
              </a:rPr>
              <a:t>=0.5</a:t>
            </a:r>
            <a:endParaRPr lang="zh-TW" altLang="en-US" sz="1400" dirty="0">
              <a:solidFill>
                <a:srgbClr val="0000FF"/>
              </a:solidFill>
            </a:endParaRPr>
          </a:p>
        </p:txBody>
      </p:sp>
      <p:sp>
        <p:nvSpPr>
          <p:cNvPr id="238" name="文字方塊 237"/>
          <p:cNvSpPr txBox="1"/>
          <p:nvPr/>
        </p:nvSpPr>
        <p:spPr>
          <a:xfrm>
            <a:off x="2643174" y="3598135"/>
            <a:ext cx="6500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1. 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E</a:t>
            </a:r>
            <a:r>
              <a:rPr lang="en-US" altLang="zh-TW" sz="2400" dirty="0" smtClean="0">
                <a:solidFill>
                  <a:srgbClr val="FF0000"/>
                </a:solidFill>
              </a:rPr>
              <a:t>[processed edges of G]</a:t>
            </a:r>
            <a:r>
              <a:rPr lang="en-US" altLang="zh-TW" sz="2400" dirty="0" smtClean="0"/>
              <a:t> = </a:t>
            </a:r>
            <a:r>
              <a:rPr lang="en-US" altLang="zh-TW" sz="2400" i="1" dirty="0" smtClean="0">
                <a:solidFill>
                  <a:srgbClr val="0000FF"/>
                </a:solidFill>
              </a:rPr>
              <a:t>E</a:t>
            </a:r>
            <a:r>
              <a:rPr lang="en-US" altLang="zh-TW" sz="2400" dirty="0" smtClean="0">
                <a:solidFill>
                  <a:srgbClr val="0000FF"/>
                </a:solidFill>
              </a:rPr>
              <a:t>[most trial] </a:t>
            </a:r>
          </a:p>
          <a:p>
            <a:r>
              <a:rPr lang="en-US" altLang="zh-TW" sz="2400" dirty="0" smtClean="0"/>
              <a:t>     = </a:t>
            </a:r>
            <a:r>
              <a:rPr lang="en-US" altLang="zh-TW" sz="2400" dirty="0" smtClean="0">
                <a:solidFill>
                  <a:srgbClr val="7030A0"/>
                </a:solidFill>
              </a:rPr>
              <a:t>vertex number of </a:t>
            </a:r>
            <a:r>
              <a:rPr lang="en-US" altLang="zh-TW" sz="2400" b="1" i="1" dirty="0" smtClean="0">
                <a:solidFill>
                  <a:srgbClr val="7030A0"/>
                </a:solidFill>
              </a:rPr>
              <a:t>G</a:t>
            </a:r>
            <a:r>
              <a:rPr lang="en-US" altLang="zh-TW" sz="2400" b="1" dirty="0" smtClean="0">
                <a:solidFill>
                  <a:srgbClr val="7030A0"/>
                </a:solidFill>
              </a:rPr>
              <a:t>* / 0.5</a:t>
            </a:r>
            <a:endParaRPr lang="zh-TW" altLang="en-US" sz="2400" b="1" dirty="0" smtClean="0">
              <a:solidFill>
                <a:srgbClr val="7030A0"/>
              </a:solidFill>
            </a:endParaRPr>
          </a:p>
        </p:txBody>
      </p:sp>
      <p:sp>
        <p:nvSpPr>
          <p:cNvPr id="239" name="文字方塊 238"/>
          <p:cNvSpPr txBox="1"/>
          <p:nvPr/>
        </p:nvSpPr>
        <p:spPr>
          <a:xfrm>
            <a:off x="785786" y="3714752"/>
            <a:ext cx="179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Original Problem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40" name="文字方塊 239"/>
          <p:cNvSpPr txBox="1"/>
          <p:nvPr/>
        </p:nvSpPr>
        <p:spPr>
          <a:xfrm>
            <a:off x="-71470" y="6323262"/>
            <a:ext cx="1785950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00FF"/>
                </a:solidFill>
              </a:rPr>
              <a:t>Left </a:t>
            </a:r>
          </a:p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0000FF"/>
                </a:solidFill>
              </a:rPr>
              <a:t>Sub-problem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241" name="文字方塊 240"/>
          <p:cNvSpPr txBox="1"/>
          <p:nvPr/>
        </p:nvSpPr>
        <p:spPr>
          <a:xfrm>
            <a:off x="2143141" y="6286520"/>
            <a:ext cx="1714479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B2B2B2"/>
                </a:solidFill>
              </a:rPr>
              <a:t>Right </a:t>
            </a:r>
          </a:p>
          <a:p>
            <a:pPr algn="ctr">
              <a:lnSpc>
                <a:spcPts val="1700"/>
              </a:lnSpc>
            </a:pPr>
            <a:r>
              <a:rPr lang="en-US" altLang="zh-TW" b="1" dirty="0" smtClean="0">
                <a:solidFill>
                  <a:srgbClr val="B2B2B2"/>
                </a:solidFill>
              </a:rPr>
              <a:t>Sub-problem</a:t>
            </a:r>
            <a:endParaRPr lang="zh-TW" altLang="en-US" b="1" dirty="0">
              <a:solidFill>
                <a:srgbClr val="B2B2B2"/>
              </a:solidFill>
            </a:endParaRPr>
          </a:p>
        </p:txBody>
      </p:sp>
      <p:sp>
        <p:nvSpPr>
          <p:cNvPr id="242" name="文字方塊 241"/>
          <p:cNvSpPr txBox="1"/>
          <p:nvPr/>
        </p:nvSpPr>
        <p:spPr>
          <a:xfrm>
            <a:off x="2643174" y="4357694"/>
            <a:ext cx="6500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2. </a:t>
            </a:r>
            <a:r>
              <a:rPr lang="en-US" altLang="zh-TW" sz="2400" dirty="0" smtClean="0">
                <a:solidFill>
                  <a:srgbClr val="7030A0"/>
                </a:solidFill>
              </a:rPr>
              <a:t>vertex number of </a:t>
            </a:r>
            <a:r>
              <a:rPr lang="en-US" altLang="zh-TW" sz="2400" b="1" i="1" dirty="0" smtClean="0">
                <a:solidFill>
                  <a:srgbClr val="7030A0"/>
                </a:solidFill>
              </a:rPr>
              <a:t>G</a:t>
            </a:r>
            <a:r>
              <a:rPr lang="en-US" altLang="zh-TW" sz="2400" b="1" dirty="0" smtClean="0">
                <a:solidFill>
                  <a:srgbClr val="7030A0"/>
                </a:solidFill>
              </a:rPr>
              <a:t>*</a:t>
            </a:r>
            <a:r>
              <a:rPr lang="en-US" altLang="zh-TW" sz="2400" dirty="0" smtClean="0"/>
              <a:t> ≤ </a:t>
            </a:r>
            <a:r>
              <a:rPr lang="en-US" altLang="zh-TW" sz="2400" dirty="0" err="1" smtClean="0">
                <a:solidFill>
                  <a:srgbClr val="FF0000"/>
                </a:solidFill>
              </a:rPr>
              <a:t>vetex</a:t>
            </a:r>
            <a:r>
              <a:rPr lang="en-US" altLang="zh-TW" sz="2400" dirty="0" smtClean="0">
                <a:solidFill>
                  <a:srgbClr val="FF0000"/>
                </a:solidFill>
              </a:rPr>
              <a:t> number of  </a:t>
            </a:r>
            <a:r>
              <a:rPr lang="en-US" altLang="zh-TW" sz="2400" b="1" i="1" dirty="0" smtClean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243" name="文字方塊 242"/>
          <p:cNvSpPr txBox="1"/>
          <p:nvPr/>
        </p:nvSpPr>
        <p:spPr>
          <a:xfrm>
            <a:off x="2928926" y="4929198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300" i="1" dirty="0" smtClean="0">
                <a:solidFill>
                  <a:srgbClr val="FF0000"/>
                </a:solidFill>
              </a:rPr>
              <a:t>E</a:t>
            </a:r>
            <a:r>
              <a:rPr lang="en-US" altLang="zh-TW" sz="2300" dirty="0" smtClean="0">
                <a:solidFill>
                  <a:srgbClr val="FF0000"/>
                </a:solidFill>
              </a:rPr>
              <a:t>[processed edges of G]</a:t>
            </a:r>
            <a:r>
              <a:rPr lang="en-US" altLang="zh-TW" sz="2300" dirty="0" smtClean="0"/>
              <a:t> </a:t>
            </a:r>
            <a:r>
              <a:rPr lang="en-US" altLang="zh-TW" sz="2000" dirty="0" smtClean="0"/>
              <a:t>≤</a:t>
            </a:r>
            <a:r>
              <a:rPr lang="en-US" altLang="zh-TW" sz="2300" dirty="0" smtClean="0"/>
              <a:t> </a:t>
            </a:r>
            <a:r>
              <a:rPr lang="en-US" altLang="zh-TW" sz="2300" b="1" dirty="0" smtClean="0"/>
              <a:t>2</a:t>
            </a:r>
            <a:r>
              <a:rPr lang="en-US" altLang="zh-TW" sz="2300" dirty="0" smtClean="0"/>
              <a:t> × </a:t>
            </a:r>
            <a:r>
              <a:rPr lang="en-US" altLang="zh-TW" sz="2300" dirty="0" smtClean="0">
                <a:solidFill>
                  <a:srgbClr val="FF0000"/>
                </a:solidFill>
              </a:rPr>
              <a:t>vertex number of </a:t>
            </a:r>
            <a:r>
              <a:rPr lang="en-US" altLang="zh-TW" sz="2300" b="1" i="1" dirty="0" smtClean="0">
                <a:solidFill>
                  <a:srgbClr val="FF0000"/>
                </a:solidFill>
              </a:rPr>
              <a:t>G</a:t>
            </a:r>
            <a:endParaRPr lang="zh-TW" altLang="en-US" sz="2300" b="1" dirty="0" smtClean="0">
              <a:solidFill>
                <a:srgbClr val="FF0000"/>
              </a:solidFill>
            </a:endParaRPr>
          </a:p>
        </p:txBody>
      </p:sp>
      <p:sp>
        <p:nvSpPr>
          <p:cNvPr id="244" name="向右箭號 243"/>
          <p:cNvSpPr/>
          <p:nvPr/>
        </p:nvSpPr>
        <p:spPr>
          <a:xfrm>
            <a:off x="2428859" y="5000636"/>
            <a:ext cx="523879" cy="357190"/>
          </a:xfrm>
          <a:prstGeom prst="rightArrow">
            <a:avLst/>
          </a:prstGeom>
          <a:solidFill>
            <a:srgbClr val="00B0F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5" name="文字方塊 244"/>
          <p:cNvSpPr txBox="1"/>
          <p:nvPr/>
        </p:nvSpPr>
        <p:spPr>
          <a:xfrm>
            <a:off x="2928927" y="5585270"/>
            <a:ext cx="60722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100" i="1" dirty="0" smtClean="0">
                <a:solidFill>
                  <a:srgbClr val="002060"/>
                </a:solidFill>
              </a:rPr>
              <a:t>E</a:t>
            </a:r>
            <a:r>
              <a:rPr lang="en-US" altLang="zh-TW" sz="2100" dirty="0" smtClean="0">
                <a:solidFill>
                  <a:srgbClr val="002060"/>
                </a:solidFill>
              </a:rPr>
              <a:t>[# of processed edges of all right sub-problems] ≤ </a:t>
            </a:r>
            <a:r>
              <a:rPr lang="en-US" altLang="zh-TW" sz="2100" b="1" i="1" dirty="0" smtClean="0">
                <a:solidFill>
                  <a:srgbClr val="002060"/>
                </a:solidFill>
              </a:rPr>
              <a:t>n</a:t>
            </a:r>
            <a:endParaRPr lang="zh-TW" altLang="en-US" sz="2100" b="1" i="1" dirty="0" smtClean="0">
              <a:solidFill>
                <a:srgbClr val="002060"/>
              </a:solidFill>
            </a:endParaRPr>
          </a:p>
        </p:txBody>
      </p:sp>
      <p:sp>
        <p:nvSpPr>
          <p:cNvPr id="246" name="向右箭號 245"/>
          <p:cNvSpPr/>
          <p:nvPr/>
        </p:nvSpPr>
        <p:spPr>
          <a:xfrm>
            <a:off x="2428860" y="5643578"/>
            <a:ext cx="523879" cy="357190"/>
          </a:xfrm>
          <a:prstGeom prst="rightArrow">
            <a:avLst/>
          </a:prstGeom>
          <a:solidFill>
            <a:srgbClr val="00B0F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/>
      <p:bldP spid="242" grpId="0"/>
      <p:bldP spid="243" grpId="0"/>
      <p:bldP spid="244" grpId="0" animBg="1"/>
      <p:bldP spid="245" grpId="0"/>
      <p:bldP spid="24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– Average Case </a:t>
            </a:r>
            <a:r>
              <a:rPr lang="en-US" altLang="zh-TW" baseline="-25000" dirty="0" smtClean="0"/>
              <a:t>(8/8)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57324"/>
            <a:ext cx="7972452" cy="2543180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Calculating the </a:t>
            </a:r>
            <a:r>
              <a:rPr lang="en-US" altLang="zh-TW" i="1" dirty="0" smtClean="0">
                <a:solidFill>
                  <a:srgbClr val="00B050"/>
                </a:solidFill>
              </a:rPr>
              <a:t>expected</a:t>
            </a:r>
            <a:r>
              <a:rPr lang="en-US" altLang="zh-TW" dirty="0" smtClean="0"/>
              <a:t> total edge number for </a:t>
            </a:r>
            <a:r>
              <a:rPr lang="en-US" altLang="zh-TW" b="1" dirty="0" smtClean="0">
                <a:solidFill>
                  <a:srgbClr val="FF0000"/>
                </a:solidFill>
              </a:rPr>
              <a:t>one left path</a:t>
            </a:r>
            <a:r>
              <a:rPr lang="en-US" altLang="zh-TW" dirty="0" smtClean="0"/>
              <a:t> started at one problem with </a:t>
            </a:r>
            <a:r>
              <a:rPr lang="en-US" altLang="zh-TW" i="1" dirty="0" smtClean="0">
                <a:solidFill>
                  <a:srgbClr val="0000FF"/>
                </a:solidFill>
              </a:rPr>
              <a:t>m’</a:t>
            </a:r>
            <a:r>
              <a:rPr lang="en-US" altLang="zh-TW" dirty="0" smtClean="0"/>
              <a:t> edges</a:t>
            </a:r>
          </a:p>
          <a:p>
            <a:pPr lvl="1"/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Expected total edge number for one left path 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≤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altLang="zh-TW" sz="3600" b="1" dirty="0" smtClean="0">
                <a:solidFill>
                  <a:srgbClr val="0000FF"/>
                </a:solidFill>
              </a:rPr>
              <a:t>2</a:t>
            </a:r>
            <a:r>
              <a:rPr lang="en-US" altLang="zh-TW" sz="3600" b="1" i="1" dirty="0" smtClean="0">
                <a:solidFill>
                  <a:srgbClr val="0000FF"/>
                </a:solidFill>
              </a:rPr>
              <a:t>m’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r>
              <a:rPr lang="en-US" altLang="zh-TW" dirty="0" smtClean="0"/>
              <a:t>Evaluating the total edge number for </a:t>
            </a:r>
            <a:r>
              <a:rPr lang="en-US" altLang="zh-TW" b="1" dirty="0" smtClean="0">
                <a:solidFill>
                  <a:srgbClr val="FF0000"/>
                </a:solidFill>
              </a:rPr>
              <a:t>all right sub-problems</a:t>
            </a:r>
          </a:p>
          <a:p>
            <a:pPr lvl="1"/>
            <a:r>
              <a:rPr lang="en-US" altLang="zh-TW" i="1" dirty="0" smtClean="0"/>
              <a:t>E</a:t>
            </a:r>
            <a:r>
              <a:rPr lang="en-US" altLang="zh-TW" dirty="0" smtClean="0"/>
              <a:t>[total edges of all right sub-problem] ≤ </a:t>
            </a:r>
            <a:r>
              <a:rPr lang="en-US" altLang="zh-TW" b="1" i="1" dirty="0" smtClean="0"/>
              <a:t>n</a:t>
            </a:r>
            <a:endParaRPr lang="zh-TW" altLang="en-US" b="1" dirty="0"/>
          </a:p>
        </p:txBody>
      </p:sp>
      <p:grpSp>
        <p:nvGrpSpPr>
          <p:cNvPr id="4" name="群組 210"/>
          <p:cNvGrpSpPr/>
          <p:nvPr/>
        </p:nvGrpSpPr>
        <p:grpSpPr>
          <a:xfrm>
            <a:off x="285720" y="4000504"/>
            <a:ext cx="4984269" cy="2728232"/>
            <a:chOff x="1215693" y="3071810"/>
            <a:chExt cx="6786610" cy="3714776"/>
          </a:xfrm>
        </p:grpSpPr>
        <p:cxnSp>
          <p:nvCxnSpPr>
            <p:cNvPr id="212" name="直線接點 211"/>
            <p:cNvCxnSpPr>
              <a:stCxn id="494" idx="3"/>
              <a:endCxn id="476" idx="0"/>
            </p:cNvCxnSpPr>
            <p:nvPr/>
          </p:nvCxnSpPr>
          <p:spPr>
            <a:xfrm rot="5400000">
              <a:off x="1935505" y="4188864"/>
              <a:ext cx="876500" cy="747045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線接點 212"/>
            <p:cNvCxnSpPr>
              <a:stCxn id="476" idx="3"/>
              <a:endCxn id="323" idx="0"/>
            </p:cNvCxnSpPr>
            <p:nvPr/>
          </p:nvCxnSpPr>
          <p:spPr>
            <a:xfrm rot="5400000">
              <a:off x="1500806" y="5291361"/>
              <a:ext cx="531452" cy="31585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接點 213"/>
            <p:cNvCxnSpPr>
              <a:stCxn id="323" idx="3"/>
              <a:endCxn id="244" idx="0"/>
            </p:cNvCxnSpPr>
            <p:nvPr/>
          </p:nvCxnSpPr>
          <p:spPr>
            <a:xfrm rot="5400000">
              <a:off x="1269272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接點 214"/>
            <p:cNvCxnSpPr>
              <a:stCxn id="244" idx="3"/>
              <a:endCxn id="243" idx="0"/>
            </p:cNvCxnSpPr>
            <p:nvPr/>
          </p:nvCxnSpPr>
          <p:spPr>
            <a:xfrm rot="5400000">
              <a:off x="121569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接點 215"/>
            <p:cNvCxnSpPr>
              <a:stCxn id="324" idx="3"/>
              <a:endCxn id="277" idx="0"/>
            </p:cNvCxnSpPr>
            <p:nvPr/>
          </p:nvCxnSpPr>
          <p:spPr>
            <a:xfrm rot="5400000">
              <a:off x="2126528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接點 216"/>
            <p:cNvCxnSpPr>
              <a:stCxn id="276" idx="3"/>
              <a:endCxn id="246" idx="0"/>
            </p:cNvCxnSpPr>
            <p:nvPr/>
          </p:nvCxnSpPr>
          <p:spPr>
            <a:xfrm rot="5400000">
              <a:off x="164432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接點 217"/>
            <p:cNvCxnSpPr>
              <a:stCxn id="277" idx="3"/>
              <a:endCxn id="248" idx="0"/>
            </p:cNvCxnSpPr>
            <p:nvPr/>
          </p:nvCxnSpPr>
          <p:spPr>
            <a:xfrm rot="5400000">
              <a:off x="207294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線接點 218"/>
            <p:cNvCxnSpPr>
              <a:stCxn id="278" idx="3"/>
              <a:endCxn id="250" idx="0"/>
            </p:cNvCxnSpPr>
            <p:nvPr/>
          </p:nvCxnSpPr>
          <p:spPr>
            <a:xfrm rot="5400000">
              <a:off x="250157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線接點 219"/>
            <p:cNvCxnSpPr>
              <a:stCxn id="478" idx="3"/>
              <a:endCxn id="325" idx="0"/>
            </p:cNvCxnSpPr>
            <p:nvPr/>
          </p:nvCxnSpPr>
          <p:spPr>
            <a:xfrm rot="5400000">
              <a:off x="3194578" y="5312101"/>
              <a:ext cx="531452" cy="27437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接點 220"/>
            <p:cNvCxnSpPr>
              <a:stCxn id="325" idx="3"/>
              <a:endCxn id="279" idx="0"/>
            </p:cNvCxnSpPr>
            <p:nvPr/>
          </p:nvCxnSpPr>
          <p:spPr>
            <a:xfrm rot="5400000">
              <a:off x="2983784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線接點 221"/>
            <p:cNvCxnSpPr>
              <a:stCxn id="279" idx="3"/>
              <a:endCxn id="252" idx="0"/>
            </p:cNvCxnSpPr>
            <p:nvPr/>
          </p:nvCxnSpPr>
          <p:spPr>
            <a:xfrm rot="5400000">
              <a:off x="293020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線接點 222"/>
            <p:cNvCxnSpPr>
              <a:stCxn id="481" idx="3"/>
              <a:endCxn id="329" idx="0"/>
            </p:cNvCxnSpPr>
            <p:nvPr/>
          </p:nvCxnSpPr>
          <p:spPr>
            <a:xfrm rot="5400000">
              <a:off x="6662841" y="5272862"/>
              <a:ext cx="531452" cy="352857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線接點 223"/>
            <p:cNvCxnSpPr>
              <a:stCxn id="329" idx="3"/>
              <a:endCxn id="287" idx="0"/>
            </p:cNvCxnSpPr>
            <p:nvPr/>
          </p:nvCxnSpPr>
          <p:spPr>
            <a:xfrm rot="5400000">
              <a:off x="6412808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接點 224"/>
            <p:cNvCxnSpPr>
              <a:stCxn id="287" idx="3"/>
              <a:endCxn id="268" idx="0"/>
            </p:cNvCxnSpPr>
            <p:nvPr/>
          </p:nvCxnSpPr>
          <p:spPr>
            <a:xfrm rot="5400000">
              <a:off x="635922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線接點 225"/>
            <p:cNvCxnSpPr>
              <a:stCxn id="496" idx="3"/>
              <a:endCxn id="479" idx="0"/>
            </p:cNvCxnSpPr>
            <p:nvPr/>
          </p:nvCxnSpPr>
          <p:spPr>
            <a:xfrm rot="5400000">
              <a:off x="5347309" y="4171644"/>
              <a:ext cx="876500" cy="781485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直線接點 226"/>
            <p:cNvCxnSpPr>
              <a:stCxn id="479" idx="3"/>
              <a:endCxn id="327" idx="0"/>
            </p:cNvCxnSpPr>
            <p:nvPr/>
          </p:nvCxnSpPr>
          <p:spPr>
            <a:xfrm rot="5400000">
              <a:off x="4912610" y="5308581"/>
              <a:ext cx="531452" cy="281419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直線接點 227"/>
            <p:cNvCxnSpPr>
              <a:stCxn id="327" idx="3"/>
              <a:endCxn id="283" idx="0"/>
            </p:cNvCxnSpPr>
            <p:nvPr/>
          </p:nvCxnSpPr>
          <p:spPr>
            <a:xfrm rot="5400000">
              <a:off x="4698296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線接點 228"/>
            <p:cNvCxnSpPr>
              <a:stCxn id="283" idx="3"/>
              <a:endCxn id="260" idx="0"/>
            </p:cNvCxnSpPr>
            <p:nvPr/>
          </p:nvCxnSpPr>
          <p:spPr>
            <a:xfrm rot="5400000">
              <a:off x="464471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直線接點 229"/>
            <p:cNvCxnSpPr>
              <a:stCxn id="326" idx="3"/>
              <a:endCxn id="281" idx="0"/>
            </p:cNvCxnSpPr>
            <p:nvPr/>
          </p:nvCxnSpPr>
          <p:spPr>
            <a:xfrm rot="5400000">
              <a:off x="3841040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線接點 230"/>
            <p:cNvCxnSpPr>
              <a:stCxn id="281" idx="3"/>
              <a:endCxn id="256" idx="0"/>
            </p:cNvCxnSpPr>
            <p:nvPr/>
          </p:nvCxnSpPr>
          <p:spPr>
            <a:xfrm rot="5400000">
              <a:off x="378746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接點 231"/>
            <p:cNvCxnSpPr>
              <a:stCxn id="328" idx="3"/>
              <a:endCxn id="285" idx="0"/>
            </p:cNvCxnSpPr>
            <p:nvPr/>
          </p:nvCxnSpPr>
          <p:spPr>
            <a:xfrm rot="5400000">
              <a:off x="5555552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接點 232"/>
            <p:cNvCxnSpPr>
              <a:stCxn id="285" idx="3"/>
              <a:endCxn id="264" idx="0"/>
            </p:cNvCxnSpPr>
            <p:nvPr/>
          </p:nvCxnSpPr>
          <p:spPr>
            <a:xfrm rot="5400000">
              <a:off x="550197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線接點 233"/>
            <p:cNvCxnSpPr>
              <a:stCxn id="330" idx="3"/>
              <a:endCxn id="289" idx="0"/>
            </p:cNvCxnSpPr>
            <p:nvPr/>
          </p:nvCxnSpPr>
          <p:spPr>
            <a:xfrm rot="5400000">
              <a:off x="7270064" y="6022961"/>
              <a:ext cx="388576" cy="138543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線接點 234"/>
            <p:cNvCxnSpPr>
              <a:stCxn id="289" idx="3"/>
              <a:endCxn id="272" idx="0"/>
            </p:cNvCxnSpPr>
            <p:nvPr/>
          </p:nvCxnSpPr>
          <p:spPr>
            <a:xfrm rot="5400000">
              <a:off x="721648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線接點 235"/>
            <p:cNvCxnSpPr>
              <a:stCxn id="280" idx="3"/>
              <a:endCxn id="254" idx="0"/>
            </p:cNvCxnSpPr>
            <p:nvPr/>
          </p:nvCxnSpPr>
          <p:spPr>
            <a:xfrm rot="5400000">
              <a:off x="335883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線接點 236"/>
            <p:cNvCxnSpPr>
              <a:stCxn id="282" idx="3"/>
              <a:endCxn id="258" idx="0"/>
            </p:cNvCxnSpPr>
            <p:nvPr/>
          </p:nvCxnSpPr>
          <p:spPr>
            <a:xfrm rot="5400000">
              <a:off x="4216089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線接點 237"/>
            <p:cNvCxnSpPr>
              <a:stCxn id="284" idx="3"/>
              <a:endCxn id="262" idx="0"/>
            </p:cNvCxnSpPr>
            <p:nvPr/>
          </p:nvCxnSpPr>
          <p:spPr>
            <a:xfrm rot="5400000">
              <a:off x="5073345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線接點 238"/>
            <p:cNvCxnSpPr>
              <a:stCxn id="286" idx="3"/>
              <a:endCxn id="266" idx="0"/>
            </p:cNvCxnSpPr>
            <p:nvPr/>
          </p:nvCxnSpPr>
          <p:spPr>
            <a:xfrm rot="5400000">
              <a:off x="5930601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線接點 239"/>
            <p:cNvCxnSpPr>
              <a:stCxn id="288" idx="3"/>
              <a:endCxn id="270" idx="0"/>
            </p:cNvCxnSpPr>
            <p:nvPr/>
          </p:nvCxnSpPr>
          <p:spPr>
            <a:xfrm rot="5400000">
              <a:off x="6787857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線接點 240"/>
            <p:cNvCxnSpPr>
              <a:stCxn id="290" idx="3"/>
              <a:endCxn id="274" idx="0"/>
            </p:cNvCxnSpPr>
            <p:nvPr/>
          </p:nvCxnSpPr>
          <p:spPr>
            <a:xfrm rot="5400000">
              <a:off x="7645113" y="6540886"/>
              <a:ext cx="174262" cy="31386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線接點 241"/>
            <p:cNvCxnSpPr>
              <a:stCxn id="507" idx="3"/>
              <a:endCxn id="494" idx="0"/>
            </p:cNvCxnSpPr>
            <p:nvPr/>
          </p:nvCxnSpPr>
          <p:spPr>
            <a:xfrm rot="5400000">
              <a:off x="3299184" y="2839579"/>
              <a:ext cx="625493" cy="1577764"/>
            </a:xfrm>
            <a:prstGeom prst="line">
              <a:avLst/>
            </a:prstGeom>
            <a:ln w="127000">
              <a:solidFill>
                <a:srgbClr val="FFFF00"/>
              </a:solidFill>
            </a:ln>
            <a:effectLst>
              <a:glow rad="228600">
                <a:srgbClr val="FFFF00">
                  <a:alpha val="4000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橢圓 242"/>
            <p:cNvSpPr/>
            <p:nvPr/>
          </p:nvSpPr>
          <p:spPr>
            <a:xfrm>
              <a:off x="121569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4" name="橢圓 243"/>
            <p:cNvSpPr/>
            <p:nvPr/>
          </p:nvSpPr>
          <p:spPr>
            <a:xfrm>
              <a:off x="1287131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5" name="橢圓 244"/>
            <p:cNvSpPr/>
            <p:nvPr/>
          </p:nvSpPr>
          <p:spPr>
            <a:xfrm>
              <a:off x="143000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6" name="橢圓 245"/>
            <p:cNvSpPr/>
            <p:nvPr/>
          </p:nvSpPr>
          <p:spPr>
            <a:xfrm>
              <a:off x="164432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7" name="橢圓 246"/>
            <p:cNvSpPr/>
            <p:nvPr/>
          </p:nvSpPr>
          <p:spPr>
            <a:xfrm>
              <a:off x="185863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8" name="橢圓 247"/>
            <p:cNvSpPr/>
            <p:nvPr/>
          </p:nvSpPr>
          <p:spPr>
            <a:xfrm>
              <a:off x="207294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9" name="橢圓 248"/>
            <p:cNvSpPr/>
            <p:nvPr/>
          </p:nvSpPr>
          <p:spPr>
            <a:xfrm>
              <a:off x="228726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0" name="橢圓 249"/>
            <p:cNvSpPr/>
            <p:nvPr/>
          </p:nvSpPr>
          <p:spPr>
            <a:xfrm>
              <a:off x="250157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1" name="橢圓 250"/>
            <p:cNvSpPr/>
            <p:nvPr/>
          </p:nvSpPr>
          <p:spPr>
            <a:xfrm>
              <a:off x="271589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2" name="橢圓 251"/>
            <p:cNvSpPr/>
            <p:nvPr/>
          </p:nvSpPr>
          <p:spPr>
            <a:xfrm>
              <a:off x="293020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3" name="橢圓 252"/>
            <p:cNvSpPr/>
            <p:nvPr/>
          </p:nvSpPr>
          <p:spPr>
            <a:xfrm>
              <a:off x="314451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4" name="橢圓 253"/>
            <p:cNvSpPr/>
            <p:nvPr/>
          </p:nvSpPr>
          <p:spPr>
            <a:xfrm>
              <a:off x="335883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" name="橢圓 254"/>
            <p:cNvSpPr/>
            <p:nvPr/>
          </p:nvSpPr>
          <p:spPr>
            <a:xfrm>
              <a:off x="357314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" name="橢圓 255"/>
            <p:cNvSpPr/>
            <p:nvPr/>
          </p:nvSpPr>
          <p:spPr>
            <a:xfrm>
              <a:off x="378746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" name="橢圓 256"/>
            <p:cNvSpPr/>
            <p:nvPr/>
          </p:nvSpPr>
          <p:spPr>
            <a:xfrm>
              <a:off x="400177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" name="橢圓 257"/>
            <p:cNvSpPr/>
            <p:nvPr/>
          </p:nvSpPr>
          <p:spPr>
            <a:xfrm>
              <a:off x="421608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" name="橢圓 258"/>
            <p:cNvSpPr/>
            <p:nvPr/>
          </p:nvSpPr>
          <p:spPr>
            <a:xfrm>
              <a:off x="443040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" name="橢圓 259"/>
            <p:cNvSpPr/>
            <p:nvPr/>
          </p:nvSpPr>
          <p:spPr>
            <a:xfrm>
              <a:off x="464471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" name="橢圓 260"/>
            <p:cNvSpPr/>
            <p:nvPr/>
          </p:nvSpPr>
          <p:spPr>
            <a:xfrm>
              <a:off x="485903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" name="橢圓 261"/>
            <p:cNvSpPr/>
            <p:nvPr/>
          </p:nvSpPr>
          <p:spPr>
            <a:xfrm>
              <a:off x="507334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" name="橢圓 262"/>
            <p:cNvSpPr/>
            <p:nvPr/>
          </p:nvSpPr>
          <p:spPr>
            <a:xfrm>
              <a:off x="528765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" name="橢圓 263"/>
            <p:cNvSpPr/>
            <p:nvPr/>
          </p:nvSpPr>
          <p:spPr>
            <a:xfrm>
              <a:off x="550197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" name="橢圓 264"/>
            <p:cNvSpPr/>
            <p:nvPr/>
          </p:nvSpPr>
          <p:spPr>
            <a:xfrm>
              <a:off x="571628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" name="橢圓 265"/>
            <p:cNvSpPr/>
            <p:nvPr/>
          </p:nvSpPr>
          <p:spPr>
            <a:xfrm>
              <a:off x="5930601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" name="橢圓 266"/>
            <p:cNvSpPr/>
            <p:nvPr/>
          </p:nvSpPr>
          <p:spPr>
            <a:xfrm>
              <a:off x="6144915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" name="橢圓 267"/>
            <p:cNvSpPr/>
            <p:nvPr/>
          </p:nvSpPr>
          <p:spPr>
            <a:xfrm>
              <a:off x="6359229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" name="橢圓 268"/>
            <p:cNvSpPr/>
            <p:nvPr/>
          </p:nvSpPr>
          <p:spPr>
            <a:xfrm>
              <a:off x="6573543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" name="橢圓 269"/>
            <p:cNvSpPr/>
            <p:nvPr/>
          </p:nvSpPr>
          <p:spPr>
            <a:xfrm>
              <a:off x="6787857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" name="橢圓 270"/>
            <p:cNvSpPr/>
            <p:nvPr/>
          </p:nvSpPr>
          <p:spPr>
            <a:xfrm>
              <a:off x="7002171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" name="橢圓 271"/>
            <p:cNvSpPr/>
            <p:nvPr/>
          </p:nvSpPr>
          <p:spPr>
            <a:xfrm>
              <a:off x="7216485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" name="橢圓 272"/>
            <p:cNvSpPr/>
            <p:nvPr/>
          </p:nvSpPr>
          <p:spPr>
            <a:xfrm>
              <a:off x="7430799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" name="橢圓 273"/>
            <p:cNvSpPr/>
            <p:nvPr/>
          </p:nvSpPr>
          <p:spPr>
            <a:xfrm>
              <a:off x="7645113" y="6643710"/>
              <a:ext cx="142876" cy="142876"/>
            </a:xfrm>
            <a:prstGeom prst="ellipse">
              <a:avLst/>
            </a:prstGeom>
            <a:solidFill>
              <a:srgbClr val="66FF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" name="橢圓 274"/>
            <p:cNvSpPr/>
            <p:nvPr/>
          </p:nvSpPr>
          <p:spPr>
            <a:xfrm>
              <a:off x="7859427" y="6643710"/>
              <a:ext cx="142876" cy="142876"/>
            </a:xfrm>
            <a:prstGeom prst="ellipse">
              <a:avLst/>
            </a:prstGeom>
            <a:solidFill>
              <a:srgbClr val="99FF99"/>
            </a:solidFill>
            <a:ln w="28575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" name="橢圓 275"/>
            <p:cNvSpPr/>
            <p:nvPr/>
          </p:nvSpPr>
          <p:spPr>
            <a:xfrm>
              <a:off x="1715759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" name="橢圓 276"/>
            <p:cNvSpPr/>
            <p:nvPr/>
          </p:nvSpPr>
          <p:spPr>
            <a:xfrm>
              <a:off x="2144387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" name="橢圓 277"/>
            <p:cNvSpPr/>
            <p:nvPr/>
          </p:nvSpPr>
          <p:spPr>
            <a:xfrm>
              <a:off x="2573015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" name="橢圓 278"/>
            <p:cNvSpPr/>
            <p:nvPr/>
          </p:nvSpPr>
          <p:spPr>
            <a:xfrm>
              <a:off x="3001643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" name="橢圓 279"/>
            <p:cNvSpPr/>
            <p:nvPr/>
          </p:nvSpPr>
          <p:spPr>
            <a:xfrm>
              <a:off x="3430271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" name="橢圓 280"/>
            <p:cNvSpPr/>
            <p:nvPr/>
          </p:nvSpPr>
          <p:spPr>
            <a:xfrm>
              <a:off x="3858899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2" name="橢圓 281"/>
            <p:cNvSpPr/>
            <p:nvPr/>
          </p:nvSpPr>
          <p:spPr>
            <a:xfrm>
              <a:off x="4287527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" name="橢圓 282"/>
            <p:cNvSpPr/>
            <p:nvPr/>
          </p:nvSpPr>
          <p:spPr>
            <a:xfrm>
              <a:off x="4716155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" name="橢圓 283"/>
            <p:cNvSpPr/>
            <p:nvPr/>
          </p:nvSpPr>
          <p:spPr>
            <a:xfrm>
              <a:off x="5144783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" name="橢圓 284"/>
            <p:cNvSpPr/>
            <p:nvPr/>
          </p:nvSpPr>
          <p:spPr>
            <a:xfrm>
              <a:off x="5573411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" name="橢圓 285"/>
            <p:cNvSpPr/>
            <p:nvPr/>
          </p:nvSpPr>
          <p:spPr>
            <a:xfrm>
              <a:off x="6002039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" name="橢圓 286"/>
            <p:cNvSpPr/>
            <p:nvPr/>
          </p:nvSpPr>
          <p:spPr>
            <a:xfrm>
              <a:off x="6430667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" name="橢圓 287"/>
            <p:cNvSpPr/>
            <p:nvPr/>
          </p:nvSpPr>
          <p:spPr>
            <a:xfrm>
              <a:off x="6859295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" name="橢圓 288"/>
            <p:cNvSpPr/>
            <p:nvPr/>
          </p:nvSpPr>
          <p:spPr>
            <a:xfrm>
              <a:off x="7287923" y="6286520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" name="橢圓 289"/>
            <p:cNvSpPr/>
            <p:nvPr/>
          </p:nvSpPr>
          <p:spPr>
            <a:xfrm>
              <a:off x="7716551" y="6286520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1" name="直線接點 290"/>
            <p:cNvCxnSpPr>
              <a:stCxn id="244" idx="3"/>
              <a:endCxn id="243" idx="0"/>
            </p:cNvCxnSpPr>
            <p:nvPr/>
          </p:nvCxnSpPr>
          <p:spPr>
            <a:xfrm rot="5400000">
              <a:off x="121569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直線接點 291"/>
            <p:cNvCxnSpPr>
              <a:stCxn id="276" idx="3"/>
              <a:endCxn id="246" idx="0"/>
            </p:cNvCxnSpPr>
            <p:nvPr/>
          </p:nvCxnSpPr>
          <p:spPr>
            <a:xfrm rot="5400000">
              <a:off x="164432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直線接點 292"/>
            <p:cNvCxnSpPr>
              <a:stCxn id="277" idx="3"/>
              <a:endCxn id="248" idx="0"/>
            </p:cNvCxnSpPr>
            <p:nvPr/>
          </p:nvCxnSpPr>
          <p:spPr>
            <a:xfrm rot="5400000">
              <a:off x="207294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直線接點 293"/>
            <p:cNvCxnSpPr>
              <a:stCxn id="278" idx="3"/>
              <a:endCxn id="250" idx="0"/>
            </p:cNvCxnSpPr>
            <p:nvPr/>
          </p:nvCxnSpPr>
          <p:spPr>
            <a:xfrm rot="5400000">
              <a:off x="250157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直線接點 294"/>
            <p:cNvCxnSpPr>
              <a:stCxn id="279" idx="3"/>
              <a:endCxn id="252" idx="0"/>
            </p:cNvCxnSpPr>
            <p:nvPr/>
          </p:nvCxnSpPr>
          <p:spPr>
            <a:xfrm rot="5400000">
              <a:off x="293020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直線接點 295"/>
            <p:cNvCxnSpPr>
              <a:stCxn id="280" idx="3"/>
              <a:endCxn id="254" idx="0"/>
            </p:cNvCxnSpPr>
            <p:nvPr/>
          </p:nvCxnSpPr>
          <p:spPr>
            <a:xfrm rot="5400000">
              <a:off x="335883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直線接點 296"/>
            <p:cNvCxnSpPr>
              <a:stCxn id="281" idx="3"/>
              <a:endCxn id="256" idx="0"/>
            </p:cNvCxnSpPr>
            <p:nvPr/>
          </p:nvCxnSpPr>
          <p:spPr>
            <a:xfrm rot="5400000">
              <a:off x="378746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直線接點 297"/>
            <p:cNvCxnSpPr>
              <a:stCxn id="282" idx="3"/>
              <a:endCxn id="258" idx="0"/>
            </p:cNvCxnSpPr>
            <p:nvPr/>
          </p:nvCxnSpPr>
          <p:spPr>
            <a:xfrm rot="5400000">
              <a:off x="421608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直線接點 298"/>
            <p:cNvCxnSpPr>
              <a:stCxn id="283" idx="3"/>
              <a:endCxn id="260" idx="0"/>
            </p:cNvCxnSpPr>
            <p:nvPr/>
          </p:nvCxnSpPr>
          <p:spPr>
            <a:xfrm rot="5400000">
              <a:off x="464471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線接點 299"/>
            <p:cNvCxnSpPr>
              <a:stCxn id="284" idx="3"/>
              <a:endCxn id="262" idx="0"/>
            </p:cNvCxnSpPr>
            <p:nvPr/>
          </p:nvCxnSpPr>
          <p:spPr>
            <a:xfrm rot="5400000">
              <a:off x="507334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線接點 300"/>
            <p:cNvCxnSpPr>
              <a:stCxn id="285" idx="3"/>
              <a:endCxn id="264" idx="0"/>
            </p:cNvCxnSpPr>
            <p:nvPr/>
          </p:nvCxnSpPr>
          <p:spPr>
            <a:xfrm rot="5400000">
              <a:off x="550197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直線接點 301"/>
            <p:cNvCxnSpPr>
              <a:stCxn id="286" idx="3"/>
              <a:endCxn id="266" idx="0"/>
            </p:cNvCxnSpPr>
            <p:nvPr/>
          </p:nvCxnSpPr>
          <p:spPr>
            <a:xfrm rot="5400000">
              <a:off x="5930601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直線接點 302"/>
            <p:cNvCxnSpPr>
              <a:stCxn id="287" idx="3"/>
              <a:endCxn id="268" idx="0"/>
            </p:cNvCxnSpPr>
            <p:nvPr/>
          </p:nvCxnSpPr>
          <p:spPr>
            <a:xfrm rot="5400000">
              <a:off x="6359229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直線接點 303"/>
            <p:cNvCxnSpPr>
              <a:stCxn id="288" idx="3"/>
              <a:endCxn id="270" idx="0"/>
            </p:cNvCxnSpPr>
            <p:nvPr/>
          </p:nvCxnSpPr>
          <p:spPr>
            <a:xfrm rot="5400000">
              <a:off x="6787857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直線接點 304"/>
            <p:cNvCxnSpPr>
              <a:stCxn id="289" idx="3"/>
              <a:endCxn id="272" idx="0"/>
            </p:cNvCxnSpPr>
            <p:nvPr/>
          </p:nvCxnSpPr>
          <p:spPr>
            <a:xfrm rot="5400000">
              <a:off x="7216485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直線接點 305"/>
            <p:cNvCxnSpPr>
              <a:stCxn id="290" idx="3"/>
              <a:endCxn id="274" idx="0"/>
            </p:cNvCxnSpPr>
            <p:nvPr/>
          </p:nvCxnSpPr>
          <p:spPr>
            <a:xfrm rot="5400000">
              <a:off x="7645113" y="6540886"/>
              <a:ext cx="174262" cy="3138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直線接點 306"/>
            <p:cNvCxnSpPr>
              <a:stCxn id="244" idx="5"/>
              <a:endCxn id="245" idx="0"/>
            </p:cNvCxnSpPr>
            <p:nvPr/>
          </p:nvCxnSpPr>
          <p:spPr>
            <a:xfrm rot="16200000" flipH="1">
              <a:off x="139862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直線接點 307"/>
            <p:cNvCxnSpPr>
              <a:stCxn id="276" idx="5"/>
              <a:endCxn id="247" idx="0"/>
            </p:cNvCxnSpPr>
            <p:nvPr/>
          </p:nvCxnSpPr>
          <p:spPr>
            <a:xfrm rot="16200000" flipH="1">
              <a:off x="182724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直線接點 308"/>
            <p:cNvCxnSpPr>
              <a:stCxn id="277" idx="5"/>
              <a:endCxn id="249" idx="0"/>
            </p:cNvCxnSpPr>
            <p:nvPr/>
          </p:nvCxnSpPr>
          <p:spPr>
            <a:xfrm rot="16200000" flipH="1">
              <a:off x="225587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直線接點 309"/>
            <p:cNvCxnSpPr>
              <a:stCxn id="278" idx="5"/>
              <a:endCxn id="251" idx="0"/>
            </p:cNvCxnSpPr>
            <p:nvPr/>
          </p:nvCxnSpPr>
          <p:spPr>
            <a:xfrm rot="16200000" flipH="1">
              <a:off x="268450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直線接點 310"/>
            <p:cNvCxnSpPr>
              <a:stCxn id="279" idx="5"/>
              <a:endCxn id="253" idx="0"/>
            </p:cNvCxnSpPr>
            <p:nvPr/>
          </p:nvCxnSpPr>
          <p:spPr>
            <a:xfrm rot="16200000" flipH="1">
              <a:off x="311313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直線接點 311"/>
            <p:cNvCxnSpPr>
              <a:stCxn id="280" idx="5"/>
              <a:endCxn id="255" idx="0"/>
            </p:cNvCxnSpPr>
            <p:nvPr/>
          </p:nvCxnSpPr>
          <p:spPr>
            <a:xfrm rot="16200000" flipH="1">
              <a:off x="354176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直線接點 312"/>
            <p:cNvCxnSpPr>
              <a:stCxn id="281" idx="5"/>
              <a:endCxn id="257" idx="0"/>
            </p:cNvCxnSpPr>
            <p:nvPr/>
          </p:nvCxnSpPr>
          <p:spPr>
            <a:xfrm rot="16200000" flipH="1">
              <a:off x="397038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直線接點 313"/>
            <p:cNvCxnSpPr>
              <a:stCxn id="282" idx="5"/>
              <a:endCxn id="259" idx="0"/>
            </p:cNvCxnSpPr>
            <p:nvPr/>
          </p:nvCxnSpPr>
          <p:spPr>
            <a:xfrm rot="16200000" flipH="1">
              <a:off x="439901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直線接點 314"/>
            <p:cNvCxnSpPr>
              <a:stCxn id="283" idx="5"/>
              <a:endCxn id="261" idx="0"/>
            </p:cNvCxnSpPr>
            <p:nvPr/>
          </p:nvCxnSpPr>
          <p:spPr>
            <a:xfrm rot="16200000" flipH="1">
              <a:off x="482764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直線接點 315"/>
            <p:cNvCxnSpPr>
              <a:stCxn id="284" idx="5"/>
              <a:endCxn id="263" idx="0"/>
            </p:cNvCxnSpPr>
            <p:nvPr/>
          </p:nvCxnSpPr>
          <p:spPr>
            <a:xfrm rot="16200000" flipH="1">
              <a:off x="525627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直線接點 316"/>
            <p:cNvCxnSpPr>
              <a:stCxn id="285" idx="5"/>
              <a:endCxn id="265" idx="0"/>
            </p:cNvCxnSpPr>
            <p:nvPr/>
          </p:nvCxnSpPr>
          <p:spPr>
            <a:xfrm rot="16200000" flipH="1">
              <a:off x="568490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線接點 317"/>
            <p:cNvCxnSpPr>
              <a:stCxn id="286" idx="5"/>
              <a:endCxn id="267" idx="0"/>
            </p:cNvCxnSpPr>
            <p:nvPr/>
          </p:nvCxnSpPr>
          <p:spPr>
            <a:xfrm rot="16200000" flipH="1">
              <a:off x="6113529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直線接點 318"/>
            <p:cNvCxnSpPr>
              <a:stCxn id="287" idx="5"/>
              <a:endCxn id="269" idx="0"/>
            </p:cNvCxnSpPr>
            <p:nvPr/>
          </p:nvCxnSpPr>
          <p:spPr>
            <a:xfrm rot="16200000" flipH="1">
              <a:off x="6542157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線接點 319"/>
            <p:cNvCxnSpPr>
              <a:stCxn id="288" idx="5"/>
              <a:endCxn id="271" idx="0"/>
            </p:cNvCxnSpPr>
            <p:nvPr/>
          </p:nvCxnSpPr>
          <p:spPr>
            <a:xfrm rot="16200000" flipH="1">
              <a:off x="6970785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直線接點 320"/>
            <p:cNvCxnSpPr>
              <a:stCxn id="289" idx="5"/>
              <a:endCxn id="273" idx="0"/>
            </p:cNvCxnSpPr>
            <p:nvPr/>
          </p:nvCxnSpPr>
          <p:spPr>
            <a:xfrm rot="16200000" flipH="1">
              <a:off x="7399413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接點 321"/>
            <p:cNvCxnSpPr>
              <a:stCxn id="290" idx="5"/>
              <a:endCxn id="275" idx="0"/>
            </p:cNvCxnSpPr>
            <p:nvPr/>
          </p:nvCxnSpPr>
          <p:spPr>
            <a:xfrm rot="16200000" flipH="1">
              <a:off x="7828041" y="6540886"/>
              <a:ext cx="174262" cy="31386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3" name="橢圓 322"/>
            <p:cNvSpPr/>
            <p:nvPr/>
          </p:nvSpPr>
          <p:spPr>
            <a:xfrm>
              <a:off x="1501445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4" name="橢圓 323"/>
            <p:cNvSpPr/>
            <p:nvPr/>
          </p:nvSpPr>
          <p:spPr>
            <a:xfrm>
              <a:off x="2358701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5" name="橢圓 324"/>
            <p:cNvSpPr/>
            <p:nvPr/>
          </p:nvSpPr>
          <p:spPr>
            <a:xfrm>
              <a:off x="3215957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6" name="橢圓 325"/>
            <p:cNvSpPr/>
            <p:nvPr/>
          </p:nvSpPr>
          <p:spPr>
            <a:xfrm>
              <a:off x="4073213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7" name="橢圓 326"/>
            <p:cNvSpPr/>
            <p:nvPr/>
          </p:nvSpPr>
          <p:spPr>
            <a:xfrm>
              <a:off x="4930469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8" name="橢圓 327"/>
            <p:cNvSpPr/>
            <p:nvPr/>
          </p:nvSpPr>
          <p:spPr>
            <a:xfrm>
              <a:off x="5787725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9" name="橢圓 328"/>
            <p:cNvSpPr/>
            <p:nvPr/>
          </p:nvSpPr>
          <p:spPr>
            <a:xfrm>
              <a:off x="6644981" y="571501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0" name="橢圓 329"/>
            <p:cNvSpPr/>
            <p:nvPr/>
          </p:nvSpPr>
          <p:spPr>
            <a:xfrm>
              <a:off x="7502237" y="571501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31" name="直線接點 330"/>
            <p:cNvCxnSpPr>
              <a:stCxn id="323" idx="3"/>
              <a:endCxn id="244" idx="0"/>
            </p:cNvCxnSpPr>
            <p:nvPr/>
          </p:nvCxnSpPr>
          <p:spPr>
            <a:xfrm rot="5400000">
              <a:off x="1269272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直線接點 331"/>
            <p:cNvCxnSpPr>
              <a:stCxn id="324" idx="3"/>
              <a:endCxn id="277" idx="0"/>
            </p:cNvCxnSpPr>
            <p:nvPr/>
          </p:nvCxnSpPr>
          <p:spPr>
            <a:xfrm rot="5400000">
              <a:off x="2126528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直線接點 332"/>
            <p:cNvCxnSpPr>
              <a:stCxn id="325" idx="3"/>
              <a:endCxn id="279" idx="0"/>
            </p:cNvCxnSpPr>
            <p:nvPr/>
          </p:nvCxnSpPr>
          <p:spPr>
            <a:xfrm rot="5400000">
              <a:off x="2983784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直線接點 458"/>
            <p:cNvCxnSpPr>
              <a:stCxn id="326" idx="3"/>
              <a:endCxn id="281" idx="0"/>
            </p:cNvCxnSpPr>
            <p:nvPr/>
          </p:nvCxnSpPr>
          <p:spPr>
            <a:xfrm rot="5400000">
              <a:off x="3841040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直線接點 459"/>
            <p:cNvCxnSpPr>
              <a:stCxn id="327" idx="3"/>
              <a:endCxn id="283" idx="0"/>
            </p:cNvCxnSpPr>
            <p:nvPr/>
          </p:nvCxnSpPr>
          <p:spPr>
            <a:xfrm rot="5400000">
              <a:off x="4698296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直線接點 460"/>
            <p:cNvCxnSpPr>
              <a:stCxn id="328" idx="3"/>
              <a:endCxn id="285" idx="0"/>
            </p:cNvCxnSpPr>
            <p:nvPr/>
          </p:nvCxnSpPr>
          <p:spPr>
            <a:xfrm rot="5400000">
              <a:off x="5555552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直線接點 461"/>
            <p:cNvCxnSpPr>
              <a:stCxn id="329" idx="3"/>
              <a:endCxn id="287" idx="0"/>
            </p:cNvCxnSpPr>
            <p:nvPr/>
          </p:nvCxnSpPr>
          <p:spPr>
            <a:xfrm rot="5400000">
              <a:off x="6412808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直線接點 462"/>
            <p:cNvCxnSpPr>
              <a:stCxn id="330" idx="3"/>
              <a:endCxn id="289" idx="0"/>
            </p:cNvCxnSpPr>
            <p:nvPr/>
          </p:nvCxnSpPr>
          <p:spPr>
            <a:xfrm rot="5400000">
              <a:off x="7270064" y="6022961"/>
              <a:ext cx="388576" cy="138543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直線接點 463"/>
            <p:cNvCxnSpPr>
              <a:stCxn id="323" idx="5"/>
              <a:endCxn id="276" idx="0"/>
            </p:cNvCxnSpPr>
            <p:nvPr/>
          </p:nvCxnSpPr>
          <p:spPr>
            <a:xfrm rot="16200000" flipH="1">
              <a:off x="1559356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直線接點 465"/>
            <p:cNvCxnSpPr>
              <a:stCxn id="324" idx="5"/>
              <a:endCxn id="278" idx="0"/>
            </p:cNvCxnSpPr>
            <p:nvPr/>
          </p:nvCxnSpPr>
          <p:spPr>
            <a:xfrm rot="16200000" flipH="1">
              <a:off x="2416612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直線接點 466"/>
            <p:cNvCxnSpPr>
              <a:stCxn id="325" idx="5"/>
              <a:endCxn id="280" idx="0"/>
            </p:cNvCxnSpPr>
            <p:nvPr/>
          </p:nvCxnSpPr>
          <p:spPr>
            <a:xfrm rot="16200000" flipH="1">
              <a:off x="3273868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直線接點 468"/>
            <p:cNvCxnSpPr>
              <a:stCxn id="326" idx="5"/>
              <a:endCxn id="282" idx="0"/>
            </p:cNvCxnSpPr>
            <p:nvPr/>
          </p:nvCxnSpPr>
          <p:spPr>
            <a:xfrm rot="16200000" flipH="1">
              <a:off x="4131124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直線接點 469"/>
            <p:cNvCxnSpPr>
              <a:stCxn id="327" idx="5"/>
              <a:endCxn id="284" idx="0"/>
            </p:cNvCxnSpPr>
            <p:nvPr/>
          </p:nvCxnSpPr>
          <p:spPr>
            <a:xfrm rot="16200000" flipH="1">
              <a:off x="4988380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直線接點 471"/>
            <p:cNvCxnSpPr>
              <a:stCxn id="328" idx="5"/>
              <a:endCxn id="286" idx="0"/>
            </p:cNvCxnSpPr>
            <p:nvPr/>
          </p:nvCxnSpPr>
          <p:spPr>
            <a:xfrm rot="16200000" flipH="1">
              <a:off x="5845636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直線接點 472"/>
            <p:cNvCxnSpPr>
              <a:stCxn id="329" idx="5"/>
              <a:endCxn id="288" idx="0"/>
            </p:cNvCxnSpPr>
            <p:nvPr/>
          </p:nvCxnSpPr>
          <p:spPr>
            <a:xfrm rot="16200000" flipH="1">
              <a:off x="6702892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直線接點 474"/>
            <p:cNvCxnSpPr>
              <a:stCxn id="330" idx="5"/>
              <a:endCxn id="290" idx="0"/>
            </p:cNvCxnSpPr>
            <p:nvPr/>
          </p:nvCxnSpPr>
          <p:spPr>
            <a:xfrm rot="16200000" flipH="1">
              <a:off x="7560148" y="6022960"/>
              <a:ext cx="388576" cy="13854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6" name="橢圓 475"/>
            <p:cNvSpPr/>
            <p:nvPr/>
          </p:nvSpPr>
          <p:spPr>
            <a:xfrm>
              <a:off x="1893075" y="500063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8" name="橢圓 477"/>
            <p:cNvSpPr/>
            <p:nvPr/>
          </p:nvSpPr>
          <p:spPr>
            <a:xfrm>
              <a:off x="3566107" y="500063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9" name="橢圓 478"/>
            <p:cNvSpPr/>
            <p:nvPr/>
          </p:nvSpPr>
          <p:spPr>
            <a:xfrm>
              <a:off x="5287659" y="5000636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1" name="橢圓 480"/>
            <p:cNvSpPr/>
            <p:nvPr/>
          </p:nvSpPr>
          <p:spPr>
            <a:xfrm>
              <a:off x="7073609" y="5000636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2" name="直線接點 481"/>
            <p:cNvCxnSpPr>
              <a:stCxn id="476" idx="3"/>
              <a:endCxn id="323" idx="0"/>
            </p:cNvCxnSpPr>
            <p:nvPr/>
          </p:nvCxnSpPr>
          <p:spPr>
            <a:xfrm rot="5400000">
              <a:off x="1500806" y="5291361"/>
              <a:ext cx="531452" cy="31585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直線接點 483"/>
            <p:cNvCxnSpPr>
              <a:stCxn id="478" idx="3"/>
              <a:endCxn id="325" idx="0"/>
            </p:cNvCxnSpPr>
            <p:nvPr/>
          </p:nvCxnSpPr>
          <p:spPr>
            <a:xfrm rot="5400000">
              <a:off x="3194578" y="5312101"/>
              <a:ext cx="531452" cy="27437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直線接點 484"/>
            <p:cNvCxnSpPr>
              <a:stCxn id="479" idx="3"/>
              <a:endCxn id="327" idx="0"/>
            </p:cNvCxnSpPr>
            <p:nvPr/>
          </p:nvCxnSpPr>
          <p:spPr>
            <a:xfrm rot="5400000">
              <a:off x="4912610" y="5308581"/>
              <a:ext cx="531452" cy="28141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直線接點 486"/>
            <p:cNvCxnSpPr>
              <a:stCxn id="481" idx="3"/>
              <a:endCxn id="329" idx="0"/>
            </p:cNvCxnSpPr>
            <p:nvPr/>
          </p:nvCxnSpPr>
          <p:spPr>
            <a:xfrm rot="5400000">
              <a:off x="6662841" y="5272862"/>
              <a:ext cx="531452" cy="35285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直線接點 487"/>
            <p:cNvCxnSpPr>
              <a:stCxn id="476" idx="5"/>
              <a:endCxn id="324" idx="0"/>
            </p:cNvCxnSpPr>
            <p:nvPr/>
          </p:nvCxnSpPr>
          <p:spPr>
            <a:xfrm rot="16200000" flipH="1">
              <a:off x="2005204" y="5254362"/>
              <a:ext cx="531452" cy="38985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直線接點 489"/>
            <p:cNvCxnSpPr>
              <a:stCxn id="478" idx="5"/>
              <a:endCxn id="326" idx="0"/>
            </p:cNvCxnSpPr>
            <p:nvPr/>
          </p:nvCxnSpPr>
          <p:spPr>
            <a:xfrm rot="16200000" flipH="1">
              <a:off x="3698976" y="5233622"/>
              <a:ext cx="531452" cy="43133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直線接點 490"/>
            <p:cNvCxnSpPr>
              <a:stCxn id="479" idx="5"/>
              <a:endCxn id="328" idx="0"/>
            </p:cNvCxnSpPr>
            <p:nvPr/>
          </p:nvCxnSpPr>
          <p:spPr>
            <a:xfrm rot="16200000" flipH="1">
              <a:off x="5417008" y="5237142"/>
              <a:ext cx="531452" cy="42429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直線接點 492"/>
            <p:cNvCxnSpPr>
              <a:stCxn id="481" idx="5"/>
              <a:endCxn id="330" idx="0"/>
            </p:cNvCxnSpPr>
            <p:nvPr/>
          </p:nvCxnSpPr>
          <p:spPr>
            <a:xfrm rot="16200000" flipH="1">
              <a:off x="7167239" y="5272861"/>
              <a:ext cx="531452" cy="352857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4" name="橢圓 493"/>
            <p:cNvSpPr/>
            <p:nvPr/>
          </p:nvSpPr>
          <p:spPr>
            <a:xfrm>
              <a:off x="2715891" y="3941208"/>
              <a:ext cx="214314" cy="214314"/>
            </a:xfrm>
            <a:prstGeom prst="ellipse">
              <a:avLst/>
            </a:prstGeom>
            <a:solidFill>
              <a:srgbClr val="66FFFF"/>
            </a:solidFill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6" name="橢圓 495"/>
            <p:cNvSpPr/>
            <p:nvPr/>
          </p:nvSpPr>
          <p:spPr>
            <a:xfrm>
              <a:off x="6144915" y="3941208"/>
              <a:ext cx="214314" cy="214314"/>
            </a:xfrm>
            <a:prstGeom prst="ellipse">
              <a:avLst/>
            </a:prstGeom>
            <a:solidFill>
              <a:srgbClr val="99FF99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97" name="直線接點 496"/>
            <p:cNvCxnSpPr>
              <a:stCxn id="494" idx="3"/>
              <a:endCxn id="476" idx="0"/>
            </p:cNvCxnSpPr>
            <p:nvPr/>
          </p:nvCxnSpPr>
          <p:spPr>
            <a:xfrm rot="5400000">
              <a:off x="1935505" y="4188864"/>
              <a:ext cx="876500" cy="74704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直線接點 497"/>
            <p:cNvCxnSpPr>
              <a:stCxn id="496" idx="3"/>
              <a:endCxn id="479" idx="0"/>
            </p:cNvCxnSpPr>
            <p:nvPr/>
          </p:nvCxnSpPr>
          <p:spPr>
            <a:xfrm rot="5400000">
              <a:off x="5347309" y="4171644"/>
              <a:ext cx="876500" cy="78148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直線接點 498"/>
            <p:cNvCxnSpPr>
              <a:stCxn id="494" idx="5"/>
              <a:endCxn id="478" idx="0"/>
            </p:cNvCxnSpPr>
            <p:nvPr/>
          </p:nvCxnSpPr>
          <p:spPr>
            <a:xfrm rot="16200000" flipH="1">
              <a:off x="2847791" y="4175163"/>
              <a:ext cx="876500" cy="774445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直線接點 499"/>
            <p:cNvCxnSpPr>
              <a:stCxn id="496" idx="5"/>
              <a:endCxn id="481" idx="0"/>
            </p:cNvCxnSpPr>
            <p:nvPr/>
          </p:nvCxnSpPr>
          <p:spPr>
            <a:xfrm rot="16200000" flipH="1">
              <a:off x="6316054" y="4135924"/>
              <a:ext cx="876500" cy="852923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直線接點 501"/>
            <p:cNvCxnSpPr>
              <a:stCxn id="507" idx="3"/>
              <a:endCxn id="494" idx="0"/>
            </p:cNvCxnSpPr>
            <p:nvPr/>
          </p:nvCxnSpPr>
          <p:spPr>
            <a:xfrm rot="5400000">
              <a:off x="3299184" y="2839579"/>
              <a:ext cx="625493" cy="157776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直線接點 502"/>
            <p:cNvCxnSpPr>
              <a:stCxn id="507" idx="5"/>
              <a:endCxn id="496" idx="0"/>
            </p:cNvCxnSpPr>
            <p:nvPr/>
          </p:nvCxnSpPr>
          <p:spPr>
            <a:xfrm rot="16200000" flipH="1">
              <a:off x="5114725" y="2803860"/>
              <a:ext cx="625493" cy="1649202"/>
            </a:xfrm>
            <a:prstGeom prst="line">
              <a:avLst/>
            </a:prstGeom>
            <a:ln w="28575">
              <a:solidFill>
                <a:srgbClr val="008000">
                  <a:alpha val="25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7" name="橢圓 506"/>
            <p:cNvSpPr/>
            <p:nvPr/>
          </p:nvSpPr>
          <p:spPr>
            <a:xfrm>
              <a:off x="4358965" y="3071810"/>
              <a:ext cx="285752" cy="28575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08" name="圓角矩形圖說文字 507"/>
          <p:cNvSpPr/>
          <p:nvPr/>
        </p:nvSpPr>
        <p:spPr>
          <a:xfrm>
            <a:off x="4269857" y="3714752"/>
            <a:ext cx="1643074" cy="500066"/>
          </a:xfrm>
          <a:prstGeom prst="wedgeRoundRectCallout">
            <a:avLst>
              <a:gd name="adj1" fmla="val -65233"/>
              <a:gd name="adj2" fmla="val 149708"/>
              <a:gd name="adj3" fmla="val 16667"/>
            </a:avLst>
          </a:prstGeom>
          <a:solidFill>
            <a:srgbClr val="99FF99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3300"/>
                </a:solidFill>
              </a:rPr>
              <a:t># of edges = </a:t>
            </a:r>
            <a:r>
              <a:rPr lang="en-US" altLang="zh-TW" b="1" i="1" dirty="0" smtClean="0">
                <a:solidFill>
                  <a:srgbClr val="FF3300"/>
                </a:solidFill>
              </a:rPr>
              <a:t>m’</a:t>
            </a:r>
            <a:endParaRPr lang="zh-TW" altLang="en-US" b="1" i="1" dirty="0">
              <a:solidFill>
                <a:srgbClr val="FF3300"/>
              </a:solidFill>
            </a:endParaRPr>
          </a:p>
        </p:txBody>
      </p:sp>
      <p:sp>
        <p:nvSpPr>
          <p:cNvPr id="509" name="橢圓形圖說文字 508"/>
          <p:cNvSpPr/>
          <p:nvPr/>
        </p:nvSpPr>
        <p:spPr>
          <a:xfrm>
            <a:off x="4484171" y="4786322"/>
            <a:ext cx="2786050" cy="642942"/>
          </a:xfrm>
          <a:prstGeom prst="wedgeEllipseCallout">
            <a:avLst>
              <a:gd name="adj1" fmla="val -83490"/>
              <a:gd name="adj2" fmla="val 62501"/>
            </a:avLst>
          </a:prstGeom>
          <a:solidFill>
            <a:srgbClr val="FFCCCC"/>
          </a:solidFill>
          <a:ln>
            <a:solidFill>
              <a:srgbClr val="FF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Expected total edge number 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≤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altLang="zh-TW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m’</a:t>
            </a:r>
            <a:endParaRPr lang="zh-TW" alt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1" name="手繪多邊形 510"/>
          <p:cNvSpPr/>
          <p:nvPr/>
        </p:nvSpPr>
        <p:spPr>
          <a:xfrm>
            <a:off x="1055147" y="5857892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2" name="手繪多邊形 511"/>
          <p:cNvSpPr/>
          <p:nvPr/>
        </p:nvSpPr>
        <p:spPr>
          <a:xfrm>
            <a:off x="3695068" y="4500570"/>
            <a:ext cx="503351" cy="459881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3" name="手繪多邊形 512"/>
          <p:cNvSpPr/>
          <p:nvPr/>
        </p:nvSpPr>
        <p:spPr>
          <a:xfrm>
            <a:off x="2341031" y="5857892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8" name="手繪多邊形 517"/>
          <p:cNvSpPr/>
          <p:nvPr/>
        </p:nvSpPr>
        <p:spPr>
          <a:xfrm>
            <a:off x="3555477" y="5857892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9" name="手繪多邊形 518"/>
          <p:cNvSpPr/>
          <p:nvPr/>
        </p:nvSpPr>
        <p:spPr>
          <a:xfrm>
            <a:off x="4841361" y="5857892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0" name="手繪多邊形 519"/>
          <p:cNvSpPr/>
          <p:nvPr/>
        </p:nvSpPr>
        <p:spPr>
          <a:xfrm>
            <a:off x="1912403" y="5286388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1" name="手繪多邊形 520"/>
          <p:cNvSpPr/>
          <p:nvPr/>
        </p:nvSpPr>
        <p:spPr>
          <a:xfrm>
            <a:off x="4484171" y="5357826"/>
            <a:ext cx="357190" cy="357190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2" name="手繪多邊形 521"/>
          <p:cNvSpPr/>
          <p:nvPr/>
        </p:nvSpPr>
        <p:spPr>
          <a:xfrm>
            <a:off x="2762529" y="4449170"/>
            <a:ext cx="1559776" cy="2400299"/>
          </a:xfrm>
          <a:custGeom>
            <a:avLst/>
            <a:gdLst>
              <a:gd name="connsiteX0" fmla="*/ 1163991 w 1559776"/>
              <a:gd name="connsiteY0" fmla="*/ 81887 h 2400299"/>
              <a:gd name="connsiteX1" fmla="*/ 1082104 w 1559776"/>
              <a:gd name="connsiteY1" fmla="*/ 136478 h 2400299"/>
              <a:gd name="connsiteX2" fmla="*/ 1013865 w 1559776"/>
              <a:gd name="connsiteY2" fmla="*/ 204717 h 2400299"/>
              <a:gd name="connsiteX3" fmla="*/ 986570 w 1559776"/>
              <a:gd name="connsiteY3" fmla="*/ 245660 h 2400299"/>
              <a:gd name="connsiteX4" fmla="*/ 904683 w 1559776"/>
              <a:gd name="connsiteY4" fmla="*/ 313899 h 2400299"/>
              <a:gd name="connsiteX5" fmla="*/ 795501 w 1559776"/>
              <a:gd name="connsiteY5" fmla="*/ 423081 h 2400299"/>
              <a:gd name="connsiteX6" fmla="*/ 727262 w 1559776"/>
              <a:gd name="connsiteY6" fmla="*/ 491320 h 2400299"/>
              <a:gd name="connsiteX7" fmla="*/ 699967 w 1559776"/>
              <a:gd name="connsiteY7" fmla="*/ 532263 h 2400299"/>
              <a:gd name="connsiteX8" fmla="*/ 618080 w 1559776"/>
              <a:gd name="connsiteY8" fmla="*/ 600502 h 2400299"/>
              <a:gd name="connsiteX9" fmla="*/ 563489 w 1559776"/>
              <a:gd name="connsiteY9" fmla="*/ 668740 h 2400299"/>
              <a:gd name="connsiteX10" fmla="*/ 508898 w 1559776"/>
              <a:gd name="connsiteY10" fmla="*/ 750627 h 2400299"/>
              <a:gd name="connsiteX11" fmla="*/ 495250 w 1559776"/>
              <a:gd name="connsiteY11" fmla="*/ 805218 h 2400299"/>
              <a:gd name="connsiteX12" fmla="*/ 454307 w 1559776"/>
              <a:gd name="connsiteY12" fmla="*/ 846161 h 2400299"/>
              <a:gd name="connsiteX13" fmla="*/ 427011 w 1559776"/>
              <a:gd name="connsiteY13" fmla="*/ 887105 h 2400299"/>
              <a:gd name="connsiteX14" fmla="*/ 386068 w 1559776"/>
              <a:gd name="connsiteY14" fmla="*/ 968991 h 2400299"/>
              <a:gd name="connsiteX15" fmla="*/ 304182 w 1559776"/>
              <a:gd name="connsiteY15" fmla="*/ 1132764 h 2400299"/>
              <a:gd name="connsiteX16" fmla="*/ 276886 w 1559776"/>
              <a:gd name="connsiteY16" fmla="*/ 1173708 h 2400299"/>
              <a:gd name="connsiteX17" fmla="*/ 263238 w 1559776"/>
              <a:gd name="connsiteY17" fmla="*/ 1214651 h 2400299"/>
              <a:gd name="connsiteX18" fmla="*/ 222295 w 1559776"/>
              <a:gd name="connsiteY18" fmla="*/ 1241946 h 2400299"/>
              <a:gd name="connsiteX19" fmla="*/ 208647 w 1559776"/>
              <a:gd name="connsiteY19" fmla="*/ 1282890 h 2400299"/>
              <a:gd name="connsiteX20" fmla="*/ 181352 w 1559776"/>
              <a:gd name="connsiteY20" fmla="*/ 1378424 h 2400299"/>
              <a:gd name="connsiteX21" fmla="*/ 167704 w 1559776"/>
              <a:gd name="connsiteY21" fmla="*/ 1473958 h 2400299"/>
              <a:gd name="connsiteX22" fmla="*/ 140408 w 1559776"/>
              <a:gd name="connsiteY22" fmla="*/ 1583140 h 2400299"/>
              <a:gd name="connsiteX23" fmla="*/ 126761 w 1559776"/>
              <a:gd name="connsiteY23" fmla="*/ 1637731 h 2400299"/>
              <a:gd name="connsiteX24" fmla="*/ 99465 w 1559776"/>
              <a:gd name="connsiteY24" fmla="*/ 1733266 h 2400299"/>
              <a:gd name="connsiteX25" fmla="*/ 85817 w 1559776"/>
              <a:gd name="connsiteY25" fmla="*/ 1801505 h 2400299"/>
              <a:gd name="connsiteX26" fmla="*/ 58522 w 1559776"/>
              <a:gd name="connsiteY26" fmla="*/ 1883391 h 2400299"/>
              <a:gd name="connsiteX27" fmla="*/ 44874 w 1559776"/>
              <a:gd name="connsiteY27" fmla="*/ 1965278 h 2400299"/>
              <a:gd name="connsiteX28" fmla="*/ 17579 w 1559776"/>
              <a:gd name="connsiteY28" fmla="*/ 2129051 h 2400299"/>
              <a:gd name="connsiteX29" fmla="*/ 31226 w 1559776"/>
              <a:gd name="connsiteY29" fmla="*/ 2374711 h 2400299"/>
              <a:gd name="connsiteX30" fmla="*/ 113113 w 1559776"/>
              <a:gd name="connsiteY30" fmla="*/ 2361063 h 2400299"/>
              <a:gd name="connsiteX31" fmla="*/ 194999 w 1559776"/>
              <a:gd name="connsiteY31" fmla="*/ 2292824 h 2400299"/>
              <a:gd name="connsiteX32" fmla="*/ 249591 w 1559776"/>
              <a:gd name="connsiteY32" fmla="*/ 2142699 h 2400299"/>
              <a:gd name="connsiteX33" fmla="*/ 235943 w 1559776"/>
              <a:gd name="connsiteY33" fmla="*/ 2101755 h 2400299"/>
              <a:gd name="connsiteX34" fmla="*/ 290534 w 1559776"/>
              <a:gd name="connsiteY34" fmla="*/ 1978926 h 2400299"/>
              <a:gd name="connsiteX35" fmla="*/ 317829 w 1559776"/>
              <a:gd name="connsiteY35" fmla="*/ 1924334 h 2400299"/>
              <a:gd name="connsiteX36" fmla="*/ 358773 w 1559776"/>
              <a:gd name="connsiteY36" fmla="*/ 1897039 h 2400299"/>
              <a:gd name="connsiteX37" fmla="*/ 440659 w 1559776"/>
              <a:gd name="connsiteY37" fmla="*/ 1774209 h 2400299"/>
              <a:gd name="connsiteX38" fmla="*/ 467955 w 1559776"/>
              <a:gd name="connsiteY38" fmla="*/ 1733266 h 2400299"/>
              <a:gd name="connsiteX39" fmla="*/ 481602 w 1559776"/>
              <a:gd name="connsiteY39" fmla="*/ 1692323 h 2400299"/>
              <a:gd name="connsiteX40" fmla="*/ 495250 w 1559776"/>
              <a:gd name="connsiteY40" fmla="*/ 1637731 h 2400299"/>
              <a:gd name="connsiteX41" fmla="*/ 522546 w 1559776"/>
              <a:gd name="connsiteY41" fmla="*/ 1596788 h 2400299"/>
              <a:gd name="connsiteX42" fmla="*/ 563489 w 1559776"/>
              <a:gd name="connsiteY42" fmla="*/ 1514902 h 2400299"/>
              <a:gd name="connsiteX43" fmla="*/ 590785 w 1559776"/>
              <a:gd name="connsiteY43" fmla="*/ 1433015 h 2400299"/>
              <a:gd name="connsiteX44" fmla="*/ 645376 w 1559776"/>
              <a:gd name="connsiteY44" fmla="*/ 1269242 h 2400299"/>
              <a:gd name="connsiteX45" fmla="*/ 659023 w 1559776"/>
              <a:gd name="connsiteY45" fmla="*/ 1228299 h 2400299"/>
              <a:gd name="connsiteX46" fmla="*/ 699967 w 1559776"/>
              <a:gd name="connsiteY46" fmla="*/ 1187355 h 2400299"/>
              <a:gd name="connsiteX47" fmla="*/ 768205 w 1559776"/>
              <a:gd name="connsiteY47" fmla="*/ 1064526 h 2400299"/>
              <a:gd name="connsiteX48" fmla="*/ 809149 w 1559776"/>
              <a:gd name="connsiteY48" fmla="*/ 1037230 h 2400299"/>
              <a:gd name="connsiteX49" fmla="*/ 877388 w 1559776"/>
              <a:gd name="connsiteY49" fmla="*/ 955343 h 2400299"/>
              <a:gd name="connsiteX50" fmla="*/ 918331 w 1559776"/>
              <a:gd name="connsiteY50" fmla="*/ 900752 h 2400299"/>
              <a:gd name="connsiteX51" fmla="*/ 959274 w 1559776"/>
              <a:gd name="connsiteY51" fmla="*/ 859809 h 2400299"/>
              <a:gd name="connsiteX52" fmla="*/ 1013865 w 1559776"/>
              <a:gd name="connsiteY52" fmla="*/ 777923 h 2400299"/>
              <a:gd name="connsiteX53" fmla="*/ 1041161 w 1559776"/>
              <a:gd name="connsiteY53" fmla="*/ 736979 h 2400299"/>
              <a:gd name="connsiteX54" fmla="*/ 1068456 w 1559776"/>
              <a:gd name="connsiteY54" fmla="*/ 682388 h 2400299"/>
              <a:gd name="connsiteX55" fmla="*/ 1123047 w 1559776"/>
              <a:gd name="connsiteY55" fmla="*/ 655093 h 2400299"/>
              <a:gd name="connsiteX56" fmla="*/ 1136695 w 1559776"/>
              <a:gd name="connsiteY56" fmla="*/ 614149 h 2400299"/>
              <a:gd name="connsiteX57" fmla="*/ 1177638 w 1559776"/>
              <a:gd name="connsiteY57" fmla="*/ 600502 h 2400299"/>
              <a:gd name="connsiteX58" fmla="*/ 1218582 w 1559776"/>
              <a:gd name="connsiteY58" fmla="*/ 573206 h 2400299"/>
              <a:gd name="connsiteX59" fmla="*/ 1300468 w 1559776"/>
              <a:gd name="connsiteY59" fmla="*/ 491320 h 2400299"/>
              <a:gd name="connsiteX60" fmla="*/ 1341411 w 1559776"/>
              <a:gd name="connsiteY60" fmla="*/ 450376 h 2400299"/>
              <a:gd name="connsiteX61" fmla="*/ 1423298 w 1559776"/>
              <a:gd name="connsiteY61" fmla="*/ 395785 h 2400299"/>
              <a:gd name="connsiteX62" fmla="*/ 1436946 w 1559776"/>
              <a:gd name="connsiteY62" fmla="*/ 354842 h 2400299"/>
              <a:gd name="connsiteX63" fmla="*/ 1518832 w 1559776"/>
              <a:gd name="connsiteY63" fmla="*/ 286603 h 2400299"/>
              <a:gd name="connsiteX64" fmla="*/ 1546128 w 1559776"/>
              <a:gd name="connsiteY64" fmla="*/ 204717 h 2400299"/>
              <a:gd name="connsiteX65" fmla="*/ 1559776 w 1559776"/>
              <a:gd name="connsiteY65" fmla="*/ 163773 h 2400299"/>
              <a:gd name="connsiteX66" fmla="*/ 1546128 w 1559776"/>
              <a:gd name="connsiteY66" fmla="*/ 95534 h 2400299"/>
              <a:gd name="connsiteX67" fmla="*/ 1464241 w 1559776"/>
              <a:gd name="connsiteY67" fmla="*/ 27296 h 2400299"/>
              <a:gd name="connsiteX68" fmla="*/ 1423298 w 1559776"/>
              <a:gd name="connsiteY68" fmla="*/ 0 h 2400299"/>
              <a:gd name="connsiteX69" fmla="*/ 1218582 w 1559776"/>
              <a:gd name="connsiteY69" fmla="*/ 13648 h 2400299"/>
              <a:gd name="connsiteX70" fmla="*/ 1177638 w 1559776"/>
              <a:gd name="connsiteY70" fmla="*/ 40943 h 2400299"/>
              <a:gd name="connsiteX71" fmla="*/ 1136695 w 1559776"/>
              <a:gd name="connsiteY71" fmla="*/ 54591 h 2400299"/>
              <a:gd name="connsiteX72" fmla="*/ 1163991 w 1559776"/>
              <a:gd name="connsiteY72" fmla="*/ 81887 h 2400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559776" h="2400299">
                <a:moveTo>
                  <a:pt x="1163991" y="81887"/>
                </a:moveTo>
                <a:cubicBezTo>
                  <a:pt x="1154893" y="95535"/>
                  <a:pt x="1100301" y="109183"/>
                  <a:pt x="1082104" y="136478"/>
                </a:cubicBezTo>
                <a:cubicBezTo>
                  <a:pt x="1045709" y="191069"/>
                  <a:pt x="1068456" y="168322"/>
                  <a:pt x="1013865" y="204717"/>
                </a:cubicBezTo>
                <a:cubicBezTo>
                  <a:pt x="1004767" y="218365"/>
                  <a:pt x="998168" y="234062"/>
                  <a:pt x="986570" y="245660"/>
                </a:cubicBezTo>
                <a:cubicBezTo>
                  <a:pt x="907711" y="324518"/>
                  <a:pt x="982942" y="213280"/>
                  <a:pt x="904683" y="313899"/>
                </a:cubicBezTo>
                <a:cubicBezTo>
                  <a:pt x="820842" y="421696"/>
                  <a:pt x="890575" y="375543"/>
                  <a:pt x="795501" y="423081"/>
                </a:cubicBezTo>
                <a:cubicBezTo>
                  <a:pt x="722709" y="532266"/>
                  <a:pt x="818250" y="400331"/>
                  <a:pt x="727262" y="491320"/>
                </a:cubicBezTo>
                <a:cubicBezTo>
                  <a:pt x="715664" y="502918"/>
                  <a:pt x="710468" y="519662"/>
                  <a:pt x="699967" y="532263"/>
                </a:cubicBezTo>
                <a:cubicBezTo>
                  <a:pt x="667130" y="571667"/>
                  <a:pt x="658336" y="573664"/>
                  <a:pt x="618080" y="600502"/>
                </a:cubicBezTo>
                <a:cubicBezTo>
                  <a:pt x="587345" y="692705"/>
                  <a:pt x="629970" y="592761"/>
                  <a:pt x="563489" y="668740"/>
                </a:cubicBezTo>
                <a:cubicBezTo>
                  <a:pt x="541887" y="693428"/>
                  <a:pt x="508898" y="750627"/>
                  <a:pt x="508898" y="750627"/>
                </a:cubicBezTo>
                <a:cubicBezTo>
                  <a:pt x="504349" y="768824"/>
                  <a:pt x="504556" y="788932"/>
                  <a:pt x="495250" y="805218"/>
                </a:cubicBezTo>
                <a:cubicBezTo>
                  <a:pt x="485674" y="821976"/>
                  <a:pt x="466663" y="831334"/>
                  <a:pt x="454307" y="846161"/>
                </a:cubicBezTo>
                <a:cubicBezTo>
                  <a:pt x="443806" y="858762"/>
                  <a:pt x="436110" y="873457"/>
                  <a:pt x="427011" y="887105"/>
                </a:cubicBezTo>
                <a:cubicBezTo>
                  <a:pt x="377243" y="1036417"/>
                  <a:pt x="456615" y="810260"/>
                  <a:pt x="386068" y="968991"/>
                </a:cubicBezTo>
                <a:cubicBezTo>
                  <a:pt x="310728" y="1138507"/>
                  <a:pt x="417685" y="962510"/>
                  <a:pt x="304182" y="1132764"/>
                </a:cubicBezTo>
                <a:cubicBezTo>
                  <a:pt x="295083" y="1146412"/>
                  <a:pt x="282073" y="1158147"/>
                  <a:pt x="276886" y="1173708"/>
                </a:cubicBezTo>
                <a:cubicBezTo>
                  <a:pt x="272337" y="1187356"/>
                  <a:pt x="272225" y="1203418"/>
                  <a:pt x="263238" y="1214651"/>
                </a:cubicBezTo>
                <a:cubicBezTo>
                  <a:pt x="252991" y="1227459"/>
                  <a:pt x="235943" y="1232848"/>
                  <a:pt x="222295" y="1241946"/>
                </a:cubicBezTo>
                <a:cubicBezTo>
                  <a:pt x="217746" y="1255594"/>
                  <a:pt x="212599" y="1269057"/>
                  <a:pt x="208647" y="1282890"/>
                </a:cubicBezTo>
                <a:cubicBezTo>
                  <a:pt x="174368" y="1402866"/>
                  <a:pt x="214078" y="1280243"/>
                  <a:pt x="181352" y="1378424"/>
                </a:cubicBezTo>
                <a:cubicBezTo>
                  <a:pt x="176803" y="1410269"/>
                  <a:pt x="174013" y="1442415"/>
                  <a:pt x="167704" y="1473958"/>
                </a:cubicBezTo>
                <a:cubicBezTo>
                  <a:pt x="160347" y="1510744"/>
                  <a:pt x="149506" y="1546746"/>
                  <a:pt x="140408" y="1583140"/>
                </a:cubicBezTo>
                <a:cubicBezTo>
                  <a:pt x="135859" y="1601337"/>
                  <a:pt x="132692" y="1619937"/>
                  <a:pt x="126761" y="1637731"/>
                </a:cubicBezTo>
                <a:cubicBezTo>
                  <a:pt x="111563" y="1683325"/>
                  <a:pt x="110890" y="1681856"/>
                  <a:pt x="99465" y="1733266"/>
                </a:cubicBezTo>
                <a:cubicBezTo>
                  <a:pt x="94433" y="1755910"/>
                  <a:pt x="91920" y="1779126"/>
                  <a:pt x="85817" y="1801505"/>
                </a:cubicBezTo>
                <a:cubicBezTo>
                  <a:pt x="78247" y="1829263"/>
                  <a:pt x="58522" y="1883391"/>
                  <a:pt x="58522" y="1883391"/>
                </a:cubicBezTo>
                <a:cubicBezTo>
                  <a:pt x="53973" y="1910687"/>
                  <a:pt x="48531" y="1937849"/>
                  <a:pt x="44874" y="1965278"/>
                </a:cubicBezTo>
                <a:cubicBezTo>
                  <a:pt x="24558" y="2117644"/>
                  <a:pt x="46026" y="2043705"/>
                  <a:pt x="17579" y="2129051"/>
                </a:cubicBezTo>
                <a:cubicBezTo>
                  <a:pt x="22128" y="2210938"/>
                  <a:pt x="0" y="2298875"/>
                  <a:pt x="31226" y="2374711"/>
                </a:cubicBezTo>
                <a:cubicBezTo>
                  <a:pt x="41762" y="2400299"/>
                  <a:pt x="86861" y="2369814"/>
                  <a:pt x="113113" y="2361063"/>
                </a:cubicBezTo>
                <a:cubicBezTo>
                  <a:pt x="141613" y="2351563"/>
                  <a:pt x="175996" y="2311827"/>
                  <a:pt x="194999" y="2292824"/>
                </a:cubicBezTo>
                <a:cubicBezTo>
                  <a:pt x="230042" y="2187696"/>
                  <a:pt x="211609" y="2237651"/>
                  <a:pt x="249591" y="2142699"/>
                </a:cubicBezTo>
                <a:cubicBezTo>
                  <a:pt x="245042" y="2129051"/>
                  <a:pt x="234354" y="2116053"/>
                  <a:pt x="235943" y="2101755"/>
                </a:cubicBezTo>
                <a:cubicBezTo>
                  <a:pt x="244160" y="2027800"/>
                  <a:pt x="261111" y="2030416"/>
                  <a:pt x="290534" y="1978926"/>
                </a:cubicBezTo>
                <a:cubicBezTo>
                  <a:pt x="300628" y="1961261"/>
                  <a:pt x="304804" y="1939964"/>
                  <a:pt x="317829" y="1924334"/>
                </a:cubicBezTo>
                <a:cubicBezTo>
                  <a:pt x="328330" y="1911733"/>
                  <a:pt x="345125" y="1906137"/>
                  <a:pt x="358773" y="1897039"/>
                </a:cubicBezTo>
                <a:lnTo>
                  <a:pt x="440659" y="1774209"/>
                </a:lnTo>
                <a:lnTo>
                  <a:pt x="467955" y="1733266"/>
                </a:lnTo>
                <a:cubicBezTo>
                  <a:pt x="472504" y="1719618"/>
                  <a:pt x="477650" y="1706155"/>
                  <a:pt x="481602" y="1692323"/>
                </a:cubicBezTo>
                <a:cubicBezTo>
                  <a:pt x="486755" y="1674287"/>
                  <a:pt x="487861" y="1654972"/>
                  <a:pt x="495250" y="1637731"/>
                </a:cubicBezTo>
                <a:cubicBezTo>
                  <a:pt x="501711" y="1622655"/>
                  <a:pt x="513447" y="1610436"/>
                  <a:pt x="522546" y="1596788"/>
                </a:cubicBezTo>
                <a:cubicBezTo>
                  <a:pt x="572311" y="1447486"/>
                  <a:pt x="492946" y="1673622"/>
                  <a:pt x="563489" y="1514902"/>
                </a:cubicBezTo>
                <a:cubicBezTo>
                  <a:pt x="575175" y="1488610"/>
                  <a:pt x="581687" y="1460311"/>
                  <a:pt x="590785" y="1433015"/>
                </a:cubicBezTo>
                <a:lnTo>
                  <a:pt x="645376" y="1269242"/>
                </a:lnTo>
                <a:cubicBezTo>
                  <a:pt x="649925" y="1255594"/>
                  <a:pt x="648851" y="1238471"/>
                  <a:pt x="659023" y="1228299"/>
                </a:cubicBezTo>
                <a:lnTo>
                  <a:pt x="699967" y="1187355"/>
                </a:lnTo>
                <a:cubicBezTo>
                  <a:pt x="714188" y="1144688"/>
                  <a:pt x="727979" y="1091343"/>
                  <a:pt x="768205" y="1064526"/>
                </a:cubicBezTo>
                <a:lnTo>
                  <a:pt x="809149" y="1037230"/>
                </a:lnTo>
                <a:cubicBezTo>
                  <a:pt x="867705" y="920116"/>
                  <a:pt x="800226" y="1032505"/>
                  <a:pt x="877388" y="955343"/>
                </a:cubicBezTo>
                <a:cubicBezTo>
                  <a:pt x="893472" y="939259"/>
                  <a:pt x="903528" y="918022"/>
                  <a:pt x="918331" y="900752"/>
                </a:cubicBezTo>
                <a:cubicBezTo>
                  <a:pt x="930892" y="886098"/>
                  <a:pt x="945626" y="873457"/>
                  <a:pt x="959274" y="859809"/>
                </a:cubicBezTo>
                <a:cubicBezTo>
                  <a:pt x="983259" y="787856"/>
                  <a:pt x="957070" y="846077"/>
                  <a:pt x="1013865" y="777923"/>
                </a:cubicBezTo>
                <a:cubicBezTo>
                  <a:pt x="1024366" y="765322"/>
                  <a:pt x="1033023" y="751221"/>
                  <a:pt x="1041161" y="736979"/>
                </a:cubicBezTo>
                <a:cubicBezTo>
                  <a:pt x="1051255" y="719315"/>
                  <a:pt x="1054070" y="696774"/>
                  <a:pt x="1068456" y="682388"/>
                </a:cubicBezTo>
                <a:cubicBezTo>
                  <a:pt x="1082842" y="668002"/>
                  <a:pt x="1104850" y="664191"/>
                  <a:pt x="1123047" y="655093"/>
                </a:cubicBezTo>
                <a:cubicBezTo>
                  <a:pt x="1127596" y="641445"/>
                  <a:pt x="1126522" y="624322"/>
                  <a:pt x="1136695" y="614149"/>
                </a:cubicBezTo>
                <a:cubicBezTo>
                  <a:pt x="1146867" y="603977"/>
                  <a:pt x="1164771" y="606935"/>
                  <a:pt x="1177638" y="600502"/>
                </a:cubicBezTo>
                <a:cubicBezTo>
                  <a:pt x="1192309" y="593166"/>
                  <a:pt x="1206322" y="584103"/>
                  <a:pt x="1218582" y="573206"/>
                </a:cubicBezTo>
                <a:cubicBezTo>
                  <a:pt x="1247433" y="547561"/>
                  <a:pt x="1273173" y="518615"/>
                  <a:pt x="1300468" y="491320"/>
                </a:cubicBezTo>
                <a:cubicBezTo>
                  <a:pt x="1314116" y="477672"/>
                  <a:pt x="1325352" y="461082"/>
                  <a:pt x="1341411" y="450376"/>
                </a:cubicBezTo>
                <a:lnTo>
                  <a:pt x="1423298" y="395785"/>
                </a:lnTo>
                <a:cubicBezTo>
                  <a:pt x="1427847" y="382137"/>
                  <a:pt x="1428966" y="366812"/>
                  <a:pt x="1436946" y="354842"/>
                </a:cubicBezTo>
                <a:cubicBezTo>
                  <a:pt x="1457962" y="323318"/>
                  <a:pt x="1488621" y="306744"/>
                  <a:pt x="1518832" y="286603"/>
                </a:cubicBezTo>
                <a:lnTo>
                  <a:pt x="1546128" y="204717"/>
                </a:lnTo>
                <a:lnTo>
                  <a:pt x="1559776" y="163773"/>
                </a:lnTo>
                <a:cubicBezTo>
                  <a:pt x="1555227" y="141027"/>
                  <a:pt x="1554273" y="117254"/>
                  <a:pt x="1546128" y="95534"/>
                </a:cubicBezTo>
                <a:cubicBezTo>
                  <a:pt x="1527126" y="44862"/>
                  <a:pt x="1509218" y="52997"/>
                  <a:pt x="1464241" y="27296"/>
                </a:cubicBezTo>
                <a:cubicBezTo>
                  <a:pt x="1450000" y="19158"/>
                  <a:pt x="1436946" y="9099"/>
                  <a:pt x="1423298" y="0"/>
                </a:cubicBezTo>
                <a:cubicBezTo>
                  <a:pt x="1355059" y="4549"/>
                  <a:pt x="1286042" y="2405"/>
                  <a:pt x="1218582" y="13648"/>
                </a:cubicBezTo>
                <a:cubicBezTo>
                  <a:pt x="1202403" y="16345"/>
                  <a:pt x="1192309" y="33608"/>
                  <a:pt x="1177638" y="40943"/>
                </a:cubicBezTo>
                <a:cubicBezTo>
                  <a:pt x="1164771" y="47377"/>
                  <a:pt x="1148665" y="46611"/>
                  <a:pt x="1136695" y="54591"/>
                </a:cubicBezTo>
                <a:cubicBezTo>
                  <a:pt x="1132910" y="57115"/>
                  <a:pt x="1173089" y="68239"/>
                  <a:pt x="1163991" y="81887"/>
                </a:cubicBezTo>
                <a:close/>
              </a:path>
            </a:pathLst>
          </a:cu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3" name="手繪多邊形 522"/>
          <p:cNvSpPr/>
          <p:nvPr/>
        </p:nvSpPr>
        <p:spPr>
          <a:xfrm>
            <a:off x="555081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4" name="手繪多邊形 523"/>
          <p:cNvSpPr/>
          <p:nvPr/>
        </p:nvSpPr>
        <p:spPr>
          <a:xfrm>
            <a:off x="1198023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5" name="手繪多邊形 524"/>
          <p:cNvSpPr/>
          <p:nvPr/>
        </p:nvSpPr>
        <p:spPr>
          <a:xfrm>
            <a:off x="1840965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6" name="手繪多邊形 525"/>
          <p:cNvSpPr/>
          <p:nvPr/>
        </p:nvSpPr>
        <p:spPr>
          <a:xfrm>
            <a:off x="2483907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7" name="手繪多邊形 526"/>
          <p:cNvSpPr/>
          <p:nvPr/>
        </p:nvSpPr>
        <p:spPr>
          <a:xfrm>
            <a:off x="3055411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8" name="手繪多邊形 527"/>
          <p:cNvSpPr/>
          <p:nvPr/>
        </p:nvSpPr>
        <p:spPr>
          <a:xfrm>
            <a:off x="3698353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9" name="手繪多邊形 528"/>
          <p:cNvSpPr/>
          <p:nvPr/>
        </p:nvSpPr>
        <p:spPr>
          <a:xfrm>
            <a:off x="4341295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2" name="手繪多邊形 531"/>
          <p:cNvSpPr/>
          <p:nvPr/>
        </p:nvSpPr>
        <p:spPr>
          <a:xfrm>
            <a:off x="4984237" y="6286520"/>
            <a:ext cx="357190" cy="285752"/>
          </a:xfrm>
          <a:custGeom>
            <a:avLst/>
            <a:gdLst>
              <a:gd name="connsiteX0" fmla="*/ 272190 w 545145"/>
              <a:gd name="connsiteY0" fmla="*/ 16746 h 550174"/>
              <a:gd name="connsiteX1" fmla="*/ 53826 w 545145"/>
              <a:gd name="connsiteY1" fmla="*/ 57690 h 550174"/>
              <a:gd name="connsiteX2" fmla="*/ 26530 w 545145"/>
              <a:gd name="connsiteY2" fmla="*/ 98633 h 550174"/>
              <a:gd name="connsiteX3" fmla="*/ 26530 w 545145"/>
              <a:gd name="connsiteY3" fmla="*/ 330645 h 550174"/>
              <a:gd name="connsiteX4" fmla="*/ 53826 w 545145"/>
              <a:gd name="connsiteY4" fmla="*/ 385236 h 550174"/>
              <a:gd name="connsiteX5" fmla="*/ 190303 w 545145"/>
              <a:gd name="connsiteY5" fmla="*/ 508066 h 550174"/>
              <a:gd name="connsiteX6" fmla="*/ 231247 w 545145"/>
              <a:gd name="connsiteY6" fmla="*/ 535361 h 550174"/>
              <a:gd name="connsiteX7" fmla="*/ 272190 w 545145"/>
              <a:gd name="connsiteY7" fmla="*/ 549009 h 550174"/>
              <a:gd name="connsiteX8" fmla="*/ 449611 w 545145"/>
              <a:gd name="connsiteY8" fmla="*/ 508066 h 550174"/>
              <a:gd name="connsiteX9" fmla="*/ 490554 w 545145"/>
              <a:gd name="connsiteY9" fmla="*/ 467122 h 550174"/>
              <a:gd name="connsiteX10" fmla="*/ 545145 w 545145"/>
              <a:gd name="connsiteY10" fmla="*/ 385236 h 550174"/>
              <a:gd name="connsiteX11" fmla="*/ 531498 w 545145"/>
              <a:gd name="connsiteY11" fmla="*/ 235110 h 550174"/>
              <a:gd name="connsiteX12" fmla="*/ 517850 w 545145"/>
              <a:gd name="connsiteY12" fmla="*/ 180519 h 550174"/>
              <a:gd name="connsiteX13" fmla="*/ 476906 w 545145"/>
              <a:gd name="connsiteY13" fmla="*/ 139576 h 550174"/>
              <a:gd name="connsiteX14" fmla="*/ 449611 w 545145"/>
              <a:gd name="connsiteY14" fmla="*/ 98633 h 550174"/>
              <a:gd name="connsiteX15" fmla="*/ 395020 w 545145"/>
              <a:gd name="connsiteY15" fmla="*/ 57690 h 550174"/>
              <a:gd name="connsiteX16" fmla="*/ 354077 w 545145"/>
              <a:gd name="connsiteY16" fmla="*/ 16746 h 550174"/>
              <a:gd name="connsiteX17" fmla="*/ 340429 w 545145"/>
              <a:gd name="connsiteY17" fmla="*/ 3098 h 55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5145" h="550174">
                <a:moveTo>
                  <a:pt x="272190" y="16746"/>
                </a:moveTo>
                <a:cubicBezTo>
                  <a:pt x="196322" y="22582"/>
                  <a:pt x="111516" y="0"/>
                  <a:pt x="53826" y="57690"/>
                </a:cubicBezTo>
                <a:cubicBezTo>
                  <a:pt x="42228" y="69288"/>
                  <a:pt x="35629" y="84985"/>
                  <a:pt x="26530" y="98633"/>
                </a:cubicBezTo>
                <a:cubicBezTo>
                  <a:pt x="2117" y="196291"/>
                  <a:pt x="0" y="180305"/>
                  <a:pt x="26530" y="330645"/>
                </a:cubicBezTo>
                <a:cubicBezTo>
                  <a:pt x="30066" y="350680"/>
                  <a:pt x="41117" y="369349"/>
                  <a:pt x="53826" y="385236"/>
                </a:cubicBezTo>
                <a:cubicBezTo>
                  <a:pt x="96403" y="438457"/>
                  <a:pt x="137472" y="470330"/>
                  <a:pt x="190303" y="508066"/>
                </a:cubicBezTo>
                <a:cubicBezTo>
                  <a:pt x="203650" y="517600"/>
                  <a:pt x="216576" y="528026"/>
                  <a:pt x="231247" y="535361"/>
                </a:cubicBezTo>
                <a:cubicBezTo>
                  <a:pt x="244114" y="541795"/>
                  <a:pt x="258542" y="544460"/>
                  <a:pt x="272190" y="549009"/>
                </a:cubicBezTo>
                <a:cubicBezTo>
                  <a:pt x="349460" y="540423"/>
                  <a:pt x="390660" y="550174"/>
                  <a:pt x="449611" y="508066"/>
                </a:cubicBezTo>
                <a:cubicBezTo>
                  <a:pt x="465317" y="496848"/>
                  <a:pt x="478704" y="482357"/>
                  <a:pt x="490554" y="467122"/>
                </a:cubicBezTo>
                <a:cubicBezTo>
                  <a:pt x="510694" y="441227"/>
                  <a:pt x="545145" y="385236"/>
                  <a:pt x="545145" y="385236"/>
                </a:cubicBezTo>
                <a:cubicBezTo>
                  <a:pt x="540596" y="335194"/>
                  <a:pt x="538139" y="284918"/>
                  <a:pt x="531498" y="235110"/>
                </a:cubicBezTo>
                <a:cubicBezTo>
                  <a:pt x="529019" y="216517"/>
                  <a:pt x="527156" y="196805"/>
                  <a:pt x="517850" y="180519"/>
                </a:cubicBezTo>
                <a:cubicBezTo>
                  <a:pt x="508274" y="163761"/>
                  <a:pt x="489262" y="154403"/>
                  <a:pt x="476906" y="139576"/>
                </a:cubicBezTo>
                <a:cubicBezTo>
                  <a:pt x="466405" y="126975"/>
                  <a:pt x="461209" y="110231"/>
                  <a:pt x="449611" y="98633"/>
                </a:cubicBezTo>
                <a:cubicBezTo>
                  <a:pt x="433527" y="82549"/>
                  <a:pt x="412290" y="72493"/>
                  <a:pt x="395020" y="57690"/>
                </a:cubicBezTo>
                <a:cubicBezTo>
                  <a:pt x="380366" y="45129"/>
                  <a:pt x="367725" y="30394"/>
                  <a:pt x="354077" y="16746"/>
                </a:cubicBezTo>
                <a:lnTo>
                  <a:pt x="340429" y="3098"/>
                </a:lnTo>
              </a:path>
            </a:pathLst>
          </a:cu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33" name="直線接點 532"/>
          <p:cNvCxnSpPr/>
          <p:nvPr/>
        </p:nvCxnSpPr>
        <p:spPr>
          <a:xfrm>
            <a:off x="412205" y="6784998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直線接點 533"/>
          <p:cNvCxnSpPr/>
          <p:nvPr/>
        </p:nvCxnSpPr>
        <p:spPr>
          <a:xfrm>
            <a:off x="769395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直線接點 534"/>
          <p:cNvCxnSpPr/>
          <p:nvPr/>
        </p:nvCxnSpPr>
        <p:spPr>
          <a:xfrm>
            <a:off x="1055147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直線接點 535"/>
          <p:cNvCxnSpPr/>
          <p:nvPr/>
        </p:nvCxnSpPr>
        <p:spPr>
          <a:xfrm>
            <a:off x="1340899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直線接點 538"/>
          <p:cNvCxnSpPr/>
          <p:nvPr/>
        </p:nvCxnSpPr>
        <p:spPr>
          <a:xfrm>
            <a:off x="1698089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直線接點 539"/>
          <p:cNvCxnSpPr/>
          <p:nvPr/>
        </p:nvCxnSpPr>
        <p:spPr>
          <a:xfrm>
            <a:off x="1983841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直線接點 540"/>
          <p:cNvCxnSpPr/>
          <p:nvPr/>
        </p:nvCxnSpPr>
        <p:spPr>
          <a:xfrm>
            <a:off x="2341031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直線接點 541"/>
          <p:cNvCxnSpPr/>
          <p:nvPr/>
        </p:nvCxnSpPr>
        <p:spPr>
          <a:xfrm>
            <a:off x="2626783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直線接點 544"/>
          <p:cNvCxnSpPr/>
          <p:nvPr/>
        </p:nvCxnSpPr>
        <p:spPr>
          <a:xfrm>
            <a:off x="2983973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直線接點 545"/>
          <p:cNvCxnSpPr/>
          <p:nvPr/>
        </p:nvCxnSpPr>
        <p:spPr>
          <a:xfrm>
            <a:off x="3269725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直線接點 546"/>
          <p:cNvCxnSpPr/>
          <p:nvPr/>
        </p:nvCxnSpPr>
        <p:spPr>
          <a:xfrm>
            <a:off x="3555477" y="6784998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直線接點 547"/>
          <p:cNvCxnSpPr/>
          <p:nvPr/>
        </p:nvCxnSpPr>
        <p:spPr>
          <a:xfrm>
            <a:off x="3912667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直線接點 549"/>
          <p:cNvCxnSpPr/>
          <p:nvPr/>
        </p:nvCxnSpPr>
        <p:spPr>
          <a:xfrm>
            <a:off x="4198419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直線接點 550"/>
          <p:cNvCxnSpPr/>
          <p:nvPr/>
        </p:nvCxnSpPr>
        <p:spPr>
          <a:xfrm>
            <a:off x="4555609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直線接點 552"/>
          <p:cNvCxnSpPr/>
          <p:nvPr/>
        </p:nvCxnSpPr>
        <p:spPr>
          <a:xfrm>
            <a:off x="4841361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直線接點 553"/>
          <p:cNvCxnSpPr/>
          <p:nvPr/>
        </p:nvCxnSpPr>
        <p:spPr>
          <a:xfrm>
            <a:off x="5127113" y="6786586"/>
            <a:ext cx="142876" cy="1588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8" name="文字方塊 557"/>
          <p:cNvSpPr txBox="1"/>
          <p:nvPr/>
        </p:nvSpPr>
        <p:spPr>
          <a:xfrm>
            <a:off x="0" y="4786322"/>
            <a:ext cx="881473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400" i="1" dirty="0" smtClean="0"/>
              <a:t>E</a:t>
            </a:r>
            <a:r>
              <a:rPr lang="en-US" altLang="zh-TW" sz="2400" dirty="0" smtClean="0"/>
              <a:t>[processed edges in the original problem and all sub-problems]</a:t>
            </a:r>
          </a:p>
          <a:p>
            <a:r>
              <a:rPr lang="en-US" altLang="zh-TW" sz="2400" dirty="0" smtClean="0"/>
              <a:t>=</a:t>
            </a:r>
            <a:r>
              <a:rPr lang="en-US" altLang="zh-TW" sz="2400" b="1" dirty="0" smtClean="0"/>
              <a:t>2×(</a:t>
            </a:r>
            <a:r>
              <a:rPr lang="en-US" altLang="zh-TW" sz="2400" b="1" i="1" dirty="0" err="1" smtClean="0"/>
              <a:t>m</a:t>
            </a:r>
            <a:r>
              <a:rPr lang="en-US" altLang="zh-TW" sz="2400" b="1" dirty="0" err="1" smtClean="0"/>
              <a:t>+</a:t>
            </a:r>
            <a:r>
              <a:rPr lang="en-US" altLang="zh-TW" sz="2400" b="1" i="1" dirty="0" err="1" smtClean="0"/>
              <a:t>n</a:t>
            </a:r>
            <a:r>
              <a:rPr lang="en-US" altLang="zh-TW" sz="2400" b="1" dirty="0" smtClean="0"/>
              <a:t>)</a:t>
            </a:r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5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7" dur="indefinite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8" dur="indefinite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0" dur="indefinite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1" dur="indefinite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4" dur="indefinite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7" dur="indefinite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0" dur="indefinite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3" dur="indefinite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6" dur="indefinite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9" dur="indefinite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5" dur="indefinite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8" dur="indefinite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0" dur="indefinite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1" dur="indefinite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3" dur="indefinite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4" dur="indefinite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0" dur="indefinite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3" dur="indefinite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6" dur="indefinite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8" dur="indefinite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9" dur="indefinite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2" dur="indefinite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4" dur="indefinite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5" dur="indefinite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7" dur="indefinite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8" dur="indefinite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0" dur="indefinite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1" dur="indefinite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3" dur="indefinite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4" dur="indefinite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6" dur="indefinite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7" dur="indefinite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9" dur="indefinite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0" dur="indefinite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2" dur="indefinite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3" dur="indefinite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5" dur="indefinite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6" dur="indefinite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8" dur="indefinite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9" dur="indefinite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1" dur="indefinite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2" dur="indefinite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4" dur="indefinite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5" dur="indefinite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7" dur="indefinite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8" dur="indefinite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" grpId="0" animBg="1"/>
      <p:bldP spid="508" grpId="1" animBg="1"/>
      <p:bldP spid="509" grpId="0" animBg="1"/>
      <p:bldP spid="509" grpId="1" animBg="1"/>
      <p:bldP spid="511" grpId="0" animBg="1"/>
      <p:bldP spid="511" grpId="1" animBg="1"/>
      <p:bldP spid="512" grpId="0" animBg="1"/>
      <p:bldP spid="512" grpId="1" animBg="1"/>
      <p:bldP spid="513" grpId="0" animBg="1"/>
      <p:bldP spid="513" grpId="1" animBg="1"/>
      <p:bldP spid="518" grpId="0" animBg="1"/>
      <p:bldP spid="518" grpId="1" animBg="1"/>
      <p:bldP spid="519" grpId="0" animBg="1"/>
      <p:bldP spid="519" grpId="1" animBg="1"/>
      <p:bldP spid="520" grpId="0" animBg="1"/>
      <p:bldP spid="520" grpId="1" animBg="1"/>
      <p:bldP spid="521" grpId="0" animBg="1"/>
      <p:bldP spid="521" grpId="1" animBg="1"/>
      <p:bldP spid="522" grpId="0" animBg="1"/>
      <p:bldP spid="522" grpId="1" animBg="1"/>
      <p:bldP spid="523" grpId="0" animBg="1"/>
      <p:bldP spid="523" grpId="1" animBg="1"/>
      <p:bldP spid="524" grpId="0" animBg="1"/>
      <p:bldP spid="524" grpId="1" animBg="1"/>
      <p:bldP spid="525" grpId="0" animBg="1"/>
      <p:bldP spid="525" grpId="1" animBg="1"/>
      <p:bldP spid="526" grpId="0" animBg="1"/>
      <p:bldP spid="526" grpId="1" animBg="1"/>
      <p:bldP spid="527" grpId="0" animBg="1"/>
      <p:bldP spid="527" grpId="1" animBg="1"/>
      <p:bldP spid="528" grpId="0" animBg="1"/>
      <p:bldP spid="528" grpId="1" animBg="1"/>
      <p:bldP spid="529" grpId="0" animBg="1"/>
      <p:bldP spid="529" grpId="1" animBg="1"/>
      <p:bldP spid="532" grpId="0" animBg="1"/>
      <p:bldP spid="532" grpId="1" animBg="1"/>
      <p:bldP spid="55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/>
              <a:t>Analysis of the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The worst case.</a:t>
            </a:r>
          </a:p>
          <a:p>
            <a:r>
              <a:rPr lang="en-US" altLang="zh-TW" sz="2800" dirty="0">
                <a:solidFill>
                  <a:schemeClr val="bg1">
                    <a:lumMod val="65000"/>
                  </a:schemeClr>
                </a:solidFill>
              </a:rPr>
              <a:t>The expectations running time.</a:t>
            </a:r>
          </a:p>
          <a:p>
            <a:r>
              <a:rPr lang="en-US" altLang="zh-TW" sz="2800" dirty="0"/>
              <a:t>The probability of the expectations running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 Probability of Linearity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Theorem 4.3</a:t>
            </a:r>
          </a:p>
          <a:p>
            <a:pPr lvl="1"/>
            <a:r>
              <a:rPr lang="en-US" altLang="zh-TW"/>
              <a:t>The minimum spanning forest algorithm runs in Ο(m) time with probability 1 – exp(-Ω(m))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 Probability of Linearity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627313" y="3022600"/>
          <a:ext cx="3149600" cy="812800"/>
        </p:xfrm>
        <a:graphic>
          <a:graphicData uri="http://schemas.openxmlformats.org/presentationml/2006/ole">
            <p:oleObj spid="_x0000_s62466" name="方程式" r:id="rId3" imgW="3149280" imgH="812520" progId="Equation.3">
              <p:embed/>
            </p:oleObj>
          </a:graphicData>
        </a:graphic>
      </p:graphicFrame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11188" y="1484313"/>
            <a:ext cx="7920037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ahoma" pitchFamily="34" charset="0"/>
              </a:rPr>
              <a:t>Chernoff Bound:</a:t>
            </a:r>
          </a:p>
          <a:p>
            <a:pPr>
              <a:spcBef>
                <a:spcPct val="50000"/>
              </a:spcBef>
            </a:pPr>
            <a:r>
              <a:rPr lang="en-US" altLang="zh-TW" sz="2400">
                <a:latin typeface="Tahoma" pitchFamily="34" charset="0"/>
              </a:rPr>
              <a:t>Given x</a:t>
            </a:r>
            <a:r>
              <a:rPr lang="en-US" altLang="zh-TW" sz="2400" baseline="-20000">
                <a:latin typeface="Tahoma" pitchFamily="34" charset="0"/>
              </a:rPr>
              <a:t>i</a:t>
            </a:r>
            <a:r>
              <a:rPr lang="en-US" altLang="zh-TW" sz="2400">
                <a:latin typeface="Tahoma" pitchFamily="34" charset="0"/>
              </a:rPr>
              <a:t> as i.d.d. random variables and 0&lt; i </a:t>
            </a:r>
            <a:r>
              <a:rPr lang="en-US" altLang="zh-TW" sz="2400">
                <a:latin typeface="Tahoma" pitchFamily="34" charset="0"/>
                <a:sym typeface="Symbol" pitchFamily="18" charset="2"/>
              </a:rPr>
              <a:t></a:t>
            </a:r>
            <a:r>
              <a:rPr lang="en-US" altLang="zh-TW" sz="2400">
                <a:latin typeface="Tahoma" pitchFamily="34" charset="0"/>
              </a:rPr>
              <a:t> n, and X is the sum of all x</a:t>
            </a:r>
            <a:r>
              <a:rPr lang="en-US" altLang="zh-TW" sz="2400" baseline="-20000">
                <a:latin typeface="Tahoma" pitchFamily="34" charset="0"/>
              </a:rPr>
              <a:t>i</a:t>
            </a:r>
            <a:r>
              <a:rPr lang="en-US" altLang="zh-TW" sz="2400">
                <a:latin typeface="Tahoma" pitchFamily="34" charset="0"/>
              </a:rPr>
              <a:t>, for t &gt; 0, we have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11188" y="3860800"/>
            <a:ext cx="79200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ahoma" pitchFamily="34" charset="0"/>
              </a:rPr>
              <a:t>Thus, the probability that less than s successes (each with chance p) within k trials is</a:t>
            </a:r>
            <a:endParaRPr lang="en-US" altLang="zh-TW" sz="2400">
              <a:latin typeface="Tahoma" pitchFamily="34" charset="0"/>
              <a:sym typeface="Symbol" pitchFamily="18" charset="2"/>
            </a:endParaRPr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2555875" y="4797425"/>
          <a:ext cx="3657600" cy="1790700"/>
        </p:xfrm>
        <a:graphic>
          <a:graphicData uri="http://schemas.openxmlformats.org/presentationml/2006/ole">
            <p:oleObj spid="_x0000_s62467" name="方程式" r:id="rId4" imgW="3657600" imgH="1790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 Probability of Linearity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Right Subproblems</a:t>
            </a:r>
          </a:p>
          <a:p>
            <a:pPr lvl="1"/>
            <a:r>
              <a:rPr lang="en-US" altLang="zh-TW"/>
              <a:t>At most the number of vertices in all right subproblems: n/2 ( proved by theorem 4.2 )</a:t>
            </a:r>
          </a:p>
          <a:p>
            <a:pPr lvl="1"/>
            <a:r>
              <a:rPr lang="en-US" altLang="zh-TW"/>
              <a:t>n/2 is the upper bound on the total number of heads in nickel-flips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Right Subproblems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The probability </a:t>
            </a:r>
          </a:p>
          <a:p>
            <a:pPr lvl="1"/>
            <a:r>
              <a:rPr lang="en-US" altLang="zh-TW"/>
              <a:t>It occurs fewer than n/2 heads in a sequence of 3m nickel-tosses</a:t>
            </a:r>
          </a:p>
          <a:p>
            <a:r>
              <a:rPr lang="en-US" altLang="zh-TW"/>
              <a:t>m + n ≦ 3m  since n/2 ≦ m</a:t>
            </a:r>
          </a:p>
          <a:p>
            <a:r>
              <a:rPr lang="en-US" altLang="zh-TW"/>
              <a:t>The probability is exp (-Ω(m)) by a Chernoff bound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 Probability of Linearity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Left Subproblem</a:t>
            </a:r>
          </a:p>
          <a:p>
            <a:pPr lvl="1"/>
            <a:r>
              <a:rPr lang="en-US" altLang="zh-TW"/>
              <a:t>Sequence: every sequence ends up with a tail, that is, HH…HHT</a:t>
            </a:r>
          </a:p>
          <a:p>
            <a:pPr lvl="1"/>
            <a:r>
              <a:rPr lang="en-US" altLang="zh-TW"/>
              <a:t>The number of occurrences of tails is at most the number of sequences</a:t>
            </a:r>
          </a:p>
          <a:p>
            <a:pPr lvl="1"/>
            <a:r>
              <a:rPr lang="en-US" altLang="zh-TW"/>
              <a:t>Assume that there are at most m’ edges in the root problem and in all right subproblems</a:t>
            </a:r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Left Subproblems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The probability </a:t>
            </a:r>
          </a:p>
          <a:p>
            <a:pPr lvl="1"/>
            <a:r>
              <a:rPr lang="en-US" altLang="zh-TW"/>
              <a:t>It occurs m’ tails in a sequence of more than 3m’ coin-tosses</a:t>
            </a:r>
          </a:p>
          <a:p>
            <a:r>
              <a:rPr lang="en-US" altLang="zh-TW"/>
              <a:t>The probability is exp (-Ω(m)) by a Chernoff bound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 Probability of Linearity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Combining Right &amp; Left Subproblems</a:t>
            </a:r>
          </a:p>
          <a:p>
            <a:pPr lvl="1"/>
            <a:r>
              <a:rPr lang="en-US" altLang="zh-TW"/>
              <a:t>The total number of edges is  Ο(m) with a high-probability bound 1 – exp(-Ω(m))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sz="2800" dirty="0" smtClean="0"/>
              <a:t>Basic Property &amp; Definition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Algorithm</a:t>
            </a:r>
          </a:p>
          <a:p>
            <a:r>
              <a:rPr lang="en-US" altLang="zh-TW" sz="2800" dirty="0" smtClean="0">
                <a:solidFill>
                  <a:schemeClr val="bg1">
                    <a:lumMod val="65000"/>
                  </a:schemeClr>
                </a:solidFill>
              </a:rPr>
              <a:t>Analysis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Cycle property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1766888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For any cycle C in a graph, the heaviest edge in C dose not appear in the minimum spanning forest.</a:t>
            </a:r>
          </a:p>
          <a:p>
            <a:pPr eaLnBrk="1" hangingPunct="1"/>
            <a:endParaRPr lang="zh-TW" altLang="zh-TW" sz="2800" dirty="0" smtClean="0">
              <a:solidFill>
                <a:srgbClr val="FF0000"/>
              </a:solidFill>
            </a:endParaRPr>
          </a:p>
        </p:txBody>
      </p:sp>
      <p:grpSp>
        <p:nvGrpSpPr>
          <p:cNvPr id="11268" name="群組 76"/>
          <p:cNvGrpSpPr>
            <a:grpSpLocks/>
          </p:cNvGrpSpPr>
          <p:nvPr/>
        </p:nvGrpSpPr>
        <p:grpSpPr bwMode="auto">
          <a:xfrm>
            <a:off x="1428750" y="3786188"/>
            <a:ext cx="2928938" cy="2143125"/>
            <a:chOff x="1643042" y="3786190"/>
            <a:chExt cx="2928958" cy="2143140"/>
          </a:xfrm>
        </p:grpSpPr>
        <p:sp>
          <p:nvSpPr>
            <p:cNvPr id="4" name="橢圓 3"/>
            <p:cNvSpPr/>
            <p:nvPr/>
          </p:nvSpPr>
          <p:spPr>
            <a:xfrm>
              <a:off x="2182796" y="4008442"/>
              <a:ext cx="223840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5" name="橢圓 4"/>
            <p:cNvSpPr/>
            <p:nvPr/>
          </p:nvSpPr>
          <p:spPr>
            <a:xfrm>
              <a:off x="3584568" y="4008442"/>
              <a:ext cx="223839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2182796" y="5172087"/>
              <a:ext cx="223840" cy="2016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7" name="橢圓 6"/>
            <p:cNvSpPr/>
            <p:nvPr/>
          </p:nvSpPr>
          <p:spPr>
            <a:xfrm>
              <a:off x="3584568" y="5170500"/>
              <a:ext cx="223839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9" name="直線接點 8"/>
            <p:cNvCxnSpPr>
              <a:stCxn id="6" idx="6"/>
              <a:endCxn id="7" idx="2"/>
            </p:cNvCxnSpPr>
            <p:nvPr/>
          </p:nvCxnSpPr>
          <p:spPr>
            <a:xfrm flipV="1">
              <a:off x="2406635" y="5272100"/>
              <a:ext cx="117793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stCxn id="4" idx="6"/>
              <a:endCxn id="5" idx="2"/>
            </p:cNvCxnSpPr>
            <p:nvPr/>
          </p:nvCxnSpPr>
          <p:spPr>
            <a:xfrm>
              <a:off x="2406635" y="4110042"/>
              <a:ext cx="1177933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>
              <a:stCxn id="4" idx="4"/>
              <a:endCxn id="6" idx="0"/>
            </p:cNvCxnSpPr>
            <p:nvPr/>
          </p:nvCxnSpPr>
          <p:spPr>
            <a:xfrm rot="5400000">
              <a:off x="1814493" y="4691071"/>
              <a:ext cx="960444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94" name="文字方塊 34"/>
            <p:cNvSpPr txBox="1">
              <a:spLocks noChangeArrowheads="1"/>
            </p:cNvSpPr>
            <p:nvPr/>
          </p:nvSpPr>
          <p:spPr bwMode="auto">
            <a:xfrm>
              <a:off x="1902417" y="4565038"/>
              <a:ext cx="504463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2</a:t>
              </a:r>
              <a:endParaRPr lang="zh-TW" altLang="en-US"/>
            </a:p>
          </p:txBody>
        </p:sp>
        <p:sp>
          <p:nvSpPr>
            <p:cNvPr id="11295" name="文字方塊 35"/>
            <p:cNvSpPr txBox="1">
              <a:spLocks noChangeArrowheads="1"/>
            </p:cNvSpPr>
            <p:nvPr/>
          </p:nvSpPr>
          <p:spPr bwMode="auto">
            <a:xfrm>
              <a:off x="2786050" y="3786190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3</a:t>
              </a:r>
              <a:endParaRPr lang="zh-TW" altLang="en-US"/>
            </a:p>
          </p:txBody>
        </p:sp>
        <p:sp>
          <p:nvSpPr>
            <p:cNvPr id="11296" name="文字方塊 38"/>
            <p:cNvSpPr txBox="1">
              <a:spLocks noChangeArrowheads="1"/>
            </p:cNvSpPr>
            <p:nvPr/>
          </p:nvSpPr>
          <p:spPr bwMode="auto">
            <a:xfrm>
              <a:off x="3714744" y="4572008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5</a:t>
              </a:r>
              <a:endParaRPr lang="zh-TW" altLang="en-US"/>
            </a:p>
          </p:txBody>
        </p:sp>
        <p:sp>
          <p:nvSpPr>
            <p:cNvPr id="11297" name="文字方塊 40"/>
            <p:cNvSpPr txBox="1">
              <a:spLocks noChangeArrowheads="1"/>
            </p:cNvSpPr>
            <p:nvPr/>
          </p:nvSpPr>
          <p:spPr bwMode="auto">
            <a:xfrm>
              <a:off x="2855290" y="5424037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6</a:t>
              </a:r>
              <a:endParaRPr lang="zh-TW" altLang="en-US"/>
            </a:p>
          </p:txBody>
        </p:sp>
        <p:cxnSp>
          <p:nvCxnSpPr>
            <p:cNvPr id="42" name="直線接點 41"/>
            <p:cNvCxnSpPr>
              <a:stCxn id="5" idx="4"/>
              <a:endCxn id="7" idx="0"/>
            </p:cNvCxnSpPr>
            <p:nvPr/>
          </p:nvCxnSpPr>
          <p:spPr>
            <a:xfrm rot="16200000" flipH="1">
              <a:off x="3217060" y="4690277"/>
              <a:ext cx="958857" cy="15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>
              <a:stCxn id="6" idx="3"/>
            </p:cNvCxnSpPr>
            <p:nvPr/>
          </p:nvCxnSpPr>
          <p:spPr>
            <a:xfrm rot="5400000">
              <a:off x="1815287" y="5171293"/>
              <a:ext cx="228602" cy="5730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>
              <a:endCxn id="5" idx="6"/>
            </p:cNvCxnSpPr>
            <p:nvPr/>
          </p:nvCxnSpPr>
          <p:spPr>
            <a:xfrm rot="10800000">
              <a:off x="3808407" y="4110042"/>
              <a:ext cx="763593" cy="1047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>
              <a:endCxn id="7" idx="5"/>
            </p:cNvCxnSpPr>
            <p:nvPr/>
          </p:nvCxnSpPr>
          <p:spPr>
            <a:xfrm rot="16200000" flipV="1">
              <a:off x="3667912" y="5452283"/>
              <a:ext cx="585792" cy="36830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77"/>
          <p:cNvGrpSpPr>
            <a:grpSpLocks/>
          </p:cNvGrpSpPr>
          <p:nvPr/>
        </p:nvGrpSpPr>
        <p:grpSpPr bwMode="auto">
          <a:xfrm>
            <a:off x="5572125" y="3786188"/>
            <a:ext cx="2928938" cy="2143125"/>
            <a:chOff x="1643042" y="3786190"/>
            <a:chExt cx="2928958" cy="2143140"/>
          </a:xfrm>
        </p:grpSpPr>
        <p:sp>
          <p:nvSpPr>
            <p:cNvPr id="79" name="橢圓 78"/>
            <p:cNvSpPr/>
            <p:nvPr/>
          </p:nvSpPr>
          <p:spPr>
            <a:xfrm>
              <a:off x="2182796" y="4008442"/>
              <a:ext cx="223840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0" name="橢圓 79"/>
            <p:cNvSpPr/>
            <p:nvPr/>
          </p:nvSpPr>
          <p:spPr>
            <a:xfrm>
              <a:off x="3584568" y="4008442"/>
              <a:ext cx="223839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2182796" y="5172087"/>
              <a:ext cx="223840" cy="2016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2" name="橢圓 81"/>
            <p:cNvSpPr/>
            <p:nvPr/>
          </p:nvSpPr>
          <p:spPr>
            <a:xfrm>
              <a:off x="3584568" y="5170500"/>
              <a:ext cx="223839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83" name="直線接點 82"/>
            <p:cNvCxnSpPr>
              <a:stCxn id="81" idx="6"/>
              <a:endCxn id="82" idx="2"/>
            </p:cNvCxnSpPr>
            <p:nvPr/>
          </p:nvCxnSpPr>
          <p:spPr>
            <a:xfrm flipV="1">
              <a:off x="2406635" y="5272100"/>
              <a:ext cx="1177933" cy="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>
              <a:stCxn id="79" idx="6"/>
              <a:endCxn id="80" idx="2"/>
            </p:cNvCxnSpPr>
            <p:nvPr/>
          </p:nvCxnSpPr>
          <p:spPr>
            <a:xfrm>
              <a:off x="2406635" y="4110042"/>
              <a:ext cx="1177933" cy="15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>
              <a:stCxn id="79" idx="4"/>
              <a:endCxn id="81" idx="0"/>
            </p:cNvCxnSpPr>
            <p:nvPr/>
          </p:nvCxnSpPr>
          <p:spPr>
            <a:xfrm rot="5400000">
              <a:off x="1814493" y="4691071"/>
              <a:ext cx="960444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9" name="文字方塊 85"/>
            <p:cNvSpPr txBox="1">
              <a:spLocks noChangeArrowheads="1"/>
            </p:cNvSpPr>
            <p:nvPr/>
          </p:nvSpPr>
          <p:spPr bwMode="auto">
            <a:xfrm>
              <a:off x="1902417" y="4565038"/>
              <a:ext cx="504463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2</a:t>
              </a:r>
              <a:endParaRPr lang="zh-TW" altLang="en-US"/>
            </a:p>
          </p:txBody>
        </p:sp>
        <p:sp>
          <p:nvSpPr>
            <p:cNvPr id="11280" name="文字方塊 86"/>
            <p:cNvSpPr txBox="1">
              <a:spLocks noChangeArrowheads="1"/>
            </p:cNvSpPr>
            <p:nvPr/>
          </p:nvSpPr>
          <p:spPr bwMode="auto">
            <a:xfrm>
              <a:off x="2786050" y="3786190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3</a:t>
              </a:r>
              <a:endParaRPr lang="zh-TW" altLang="en-US"/>
            </a:p>
          </p:txBody>
        </p:sp>
        <p:sp>
          <p:nvSpPr>
            <p:cNvPr id="11281" name="文字方塊 87"/>
            <p:cNvSpPr txBox="1">
              <a:spLocks noChangeArrowheads="1"/>
            </p:cNvSpPr>
            <p:nvPr/>
          </p:nvSpPr>
          <p:spPr bwMode="auto">
            <a:xfrm>
              <a:off x="3714744" y="4572008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5</a:t>
              </a:r>
              <a:endParaRPr lang="zh-TW" altLang="en-US"/>
            </a:p>
          </p:txBody>
        </p:sp>
        <p:sp>
          <p:nvSpPr>
            <p:cNvPr id="11282" name="文字方塊 88"/>
            <p:cNvSpPr txBox="1">
              <a:spLocks noChangeArrowheads="1"/>
            </p:cNvSpPr>
            <p:nvPr/>
          </p:nvSpPr>
          <p:spPr bwMode="auto">
            <a:xfrm>
              <a:off x="2855290" y="5424037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6</a:t>
              </a:r>
              <a:endParaRPr lang="zh-TW" altLang="en-US"/>
            </a:p>
          </p:txBody>
        </p:sp>
        <p:cxnSp>
          <p:nvCxnSpPr>
            <p:cNvPr id="90" name="直線接點 89"/>
            <p:cNvCxnSpPr>
              <a:stCxn id="80" idx="4"/>
              <a:endCxn id="82" idx="0"/>
            </p:cNvCxnSpPr>
            <p:nvPr/>
          </p:nvCxnSpPr>
          <p:spPr>
            <a:xfrm rot="16200000" flipH="1">
              <a:off x="3217060" y="4690277"/>
              <a:ext cx="958857" cy="15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>
              <a:stCxn id="81" idx="3"/>
            </p:cNvCxnSpPr>
            <p:nvPr/>
          </p:nvCxnSpPr>
          <p:spPr>
            <a:xfrm rot="5400000">
              <a:off x="1815287" y="5171293"/>
              <a:ext cx="228602" cy="5730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>
              <a:endCxn id="80" idx="6"/>
            </p:cNvCxnSpPr>
            <p:nvPr/>
          </p:nvCxnSpPr>
          <p:spPr>
            <a:xfrm rot="10800000">
              <a:off x="3808407" y="4110042"/>
              <a:ext cx="763593" cy="1047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>
              <a:endCxn id="82" idx="5"/>
            </p:cNvCxnSpPr>
            <p:nvPr/>
          </p:nvCxnSpPr>
          <p:spPr>
            <a:xfrm rot="16200000" flipV="1">
              <a:off x="3667912" y="5452283"/>
              <a:ext cx="585792" cy="36830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向右箭號 93"/>
          <p:cNvSpPr/>
          <p:nvPr/>
        </p:nvSpPr>
        <p:spPr>
          <a:xfrm>
            <a:off x="4572000" y="4572000"/>
            <a:ext cx="785813" cy="500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6" name="閃電 95"/>
          <p:cNvSpPr/>
          <p:nvPr/>
        </p:nvSpPr>
        <p:spPr>
          <a:xfrm>
            <a:off x="2357438" y="4857750"/>
            <a:ext cx="657225" cy="657225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梯形 159"/>
          <p:cNvSpPr/>
          <p:nvPr/>
        </p:nvSpPr>
        <p:spPr>
          <a:xfrm rot="7270092">
            <a:off x="4491038" y="4546600"/>
            <a:ext cx="3079750" cy="17145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Cut Property</a:t>
            </a:r>
          </a:p>
        </p:txBody>
      </p:sp>
      <p:sp>
        <p:nvSpPr>
          <p:cNvPr id="5" name="橢圓 4"/>
          <p:cNvSpPr/>
          <p:nvPr/>
        </p:nvSpPr>
        <p:spPr>
          <a:xfrm>
            <a:off x="3857625" y="3714750"/>
            <a:ext cx="223838" cy="201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6429375" y="4429125"/>
            <a:ext cx="223838" cy="201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5572125" y="5357813"/>
            <a:ext cx="223838" cy="201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6143625" y="5715000"/>
            <a:ext cx="223838" cy="201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9" name="直線接點 8"/>
          <p:cNvCxnSpPr>
            <a:stCxn id="7" idx="5"/>
            <a:endCxn id="8" idx="2"/>
          </p:cNvCxnSpPr>
          <p:nvPr/>
        </p:nvCxnSpPr>
        <p:spPr>
          <a:xfrm rot="16200000" flipH="1">
            <a:off x="5811044" y="5484019"/>
            <a:ext cx="285750" cy="379412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文字方塊 11"/>
          <p:cNvSpPr txBox="1">
            <a:spLocks noChangeArrowheads="1"/>
          </p:cNvSpPr>
          <p:nvPr/>
        </p:nvSpPr>
        <p:spPr bwMode="auto">
          <a:xfrm>
            <a:off x="4714875" y="4572000"/>
            <a:ext cx="5048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2</a:t>
            </a:r>
            <a:endParaRPr lang="zh-TW" altLang="en-US"/>
          </a:p>
        </p:txBody>
      </p:sp>
      <p:sp>
        <p:nvSpPr>
          <p:cNvPr id="12298" name="文字方塊 12"/>
          <p:cNvSpPr txBox="1">
            <a:spLocks noChangeArrowheads="1"/>
          </p:cNvSpPr>
          <p:nvPr/>
        </p:nvSpPr>
        <p:spPr bwMode="auto">
          <a:xfrm>
            <a:off x="4071938" y="5286375"/>
            <a:ext cx="6731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12299" name="文字方塊 13"/>
          <p:cNvSpPr txBox="1">
            <a:spLocks noChangeArrowheads="1"/>
          </p:cNvSpPr>
          <p:nvPr/>
        </p:nvSpPr>
        <p:spPr bwMode="auto">
          <a:xfrm>
            <a:off x="5214938" y="3929063"/>
            <a:ext cx="6731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5</a:t>
            </a:r>
            <a:endParaRPr lang="zh-TW" altLang="en-US"/>
          </a:p>
        </p:txBody>
      </p:sp>
      <p:sp>
        <p:nvSpPr>
          <p:cNvPr id="12300" name="文字方塊 14"/>
          <p:cNvSpPr txBox="1">
            <a:spLocks noChangeArrowheads="1"/>
          </p:cNvSpPr>
          <p:nvPr/>
        </p:nvSpPr>
        <p:spPr bwMode="auto">
          <a:xfrm>
            <a:off x="3643313" y="5857875"/>
            <a:ext cx="6731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6</a:t>
            </a:r>
            <a:endParaRPr lang="zh-TW" altLang="en-US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1435100" y="1447800"/>
            <a:ext cx="7499350" cy="176688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kumimoji="0" lang="en-US" altLang="zh-TW" sz="3000" dirty="0">
                <a:latin typeface="+mn-lt"/>
                <a:ea typeface="+mn-ea"/>
              </a:rPr>
              <a:t>For </a:t>
            </a:r>
            <a:r>
              <a:rPr lang="en-US" altLang="zh-TW" sz="3000" dirty="0"/>
              <a:t>any proper nonempty subset </a:t>
            </a:r>
            <a:r>
              <a:rPr lang="en-US" altLang="zh-TW" sz="3000" i="1" dirty="0"/>
              <a:t>X</a:t>
            </a:r>
            <a:r>
              <a:rPr lang="en-US" altLang="zh-TW" sz="3000" dirty="0"/>
              <a:t> of the vertices, the lightest edge with exactly one endpoint in </a:t>
            </a:r>
            <a:r>
              <a:rPr lang="en-US" altLang="zh-TW" sz="3000" i="1" dirty="0"/>
              <a:t>X</a:t>
            </a:r>
            <a:r>
              <a:rPr lang="en-US" altLang="zh-TW" sz="3000" dirty="0"/>
              <a:t> belongs to the minimum spanning tree</a:t>
            </a:r>
            <a:endParaRPr kumimoji="0" lang="en-US" altLang="zh-TW" sz="3000" dirty="0">
              <a:latin typeface="+mn-lt"/>
              <a:ea typeface="+mn-ea"/>
            </a:endParaRPr>
          </a:p>
          <a:p>
            <a:pPr marL="365760" indent="-283464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kumimoji="0" lang="zh-TW" altLang="zh-TW" sz="3200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53" name="橢圓 52"/>
          <p:cNvSpPr/>
          <p:nvPr/>
        </p:nvSpPr>
        <p:spPr>
          <a:xfrm>
            <a:off x="4857750" y="6072188"/>
            <a:ext cx="223838" cy="201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5" name="橢圓 54"/>
          <p:cNvSpPr/>
          <p:nvPr/>
        </p:nvSpPr>
        <p:spPr>
          <a:xfrm>
            <a:off x="6786563" y="5214938"/>
            <a:ext cx="223837" cy="201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6" name="橢圓 55"/>
          <p:cNvSpPr/>
          <p:nvPr/>
        </p:nvSpPr>
        <p:spPr>
          <a:xfrm>
            <a:off x="2428875" y="5357813"/>
            <a:ext cx="223838" cy="201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7" name="橢圓 56"/>
          <p:cNvSpPr/>
          <p:nvPr/>
        </p:nvSpPr>
        <p:spPr>
          <a:xfrm>
            <a:off x="3571875" y="4214813"/>
            <a:ext cx="223838" cy="201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63" name="直線接點 62"/>
          <p:cNvCxnSpPr>
            <a:stCxn id="53" idx="1"/>
            <a:endCxn id="56" idx="5"/>
          </p:cNvCxnSpPr>
          <p:nvPr/>
        </p:nvCxnSpPr>
        <p:spPr>
          <a:xfrm rot="16200000" flipV="1">
            <a:off x="3470276" y="4681537"/>
            <a:ext cx="571500" cy="2270125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>
            <a:stCxn id="5" idx="3"/>
            <a:endCxn id="57" idx="0"/>
          </p:cNvCxnSpPr>
          <p:nvPr/>
        </p:nvCxnSpPr>
        <p:spPr>
          <a:xfrm rot="5400000">
            <a:off x="3624263" y="3948113"/>
            <a:ext cx="327025" cy="206375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7" idx="1"/>
            <a:endCxn id="57" idx="6"/>
          </p:cNvCxnSpPr>
          <p:nvPr/>
        </p:nvCxnSpPr>
        <p:spPr>
          <a:xfrm rot="16200000" flipV="1">
            <a:off x="4164807" y="3947319"/>
            <a:ext cx="1071562" cy="180975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/>
          <p:cNvCxnSpPr>
            <a:stCxn id="7" idx="7"/>
            <a:endCxn id="6" idx="3"/>
          </p:cNvCxnSpPr>
          <p:nvPr/>
        </p:nvCxnSpPr>
        <p:spPr>
          <a:xfrm rot="5400000" flipH="1" flipV="1">
            <a:off x="5720557" y="4645819"/>
            <a:ext cx="785812" cy="6985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接點 87"/>
          <p:cNvCxnSpPr>
            <a:endCxn id="6" idx="2"/>
          </p:cNvCxnSpPr>
          <p:nvPr/>
        </p:nvCxnSpPr>
        <p:spPr>
          <a:xfrm>
            <a:off x="3929063" y="3857625"/>
            <a:ext cx="2500312" cy="6731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>
            <a:stCxn id="8" idx="6"/>
            <a:endCxn id="55" idx="3"/>
          </p:cNvCxnSpPr>
          <p:nvPr/>
        </p:nvCxnSpPr>
        <p:spPr>
          <a:xfrm flipV="1">
            <a:off x="6367463" y="5387975"/>
            <a:ext cx="452437" cy="428625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接點 98"/>
          <p:cNvCxnSpPr>
            <a:stCxn id="56" idx="0"/>
            <a:endCxn id="57" idx="3"/>
          </p:cNvCxnSpPr>
          <p:nvPr/>
        </p:nvCxnSpPr>
        <p:spPr>
          <a:xfrm rot="5400000" flipH="1" flipV="1">
            <a:off x="2588419" y="4341019"/>
            <a:ext cx="969963" cy="1063625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接點 144"/>
          <p:cNvCxnSpPr>
            <a:stCxn id="57" idx="4"/>
            <a:endCxn id="53" idx="0"/>
          </p:cNvCxnSpPr>
          <p:nvPr/>
        </p:nvCxnSpPr>
        <p:spPr>
          <a:xfrm rot="16200000" flipH="1">
            <a:off x="3499644" y="4601369"/>
            <a:ext cx="1655763" cy="1285875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接點 150"/>
          <p:cNvCxnSpPr>
            <a:stCxn id="6" idx="5"/>
            <a:endCxn id="55" idx="0"/>
          </p:cNvCxnSpPr>
          <p:nvPr/>
        </p:nvCxnSpPr>
        <p:spPr>
          <a:xfrm rot="16200000" flipH="1">
            <a:off x="6453981" y="4769645"/>
            <a:ext cx="612775" cy="277812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 rot="5400000">
            <a:off x="3143250" y="4000500"/>
            <a:ext cx="2357438" cy="1785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6" name="文字方塊 161"/>
          <p:cNvSpPr txBox="1">
            <a:spLocks noChangeArrowheads="1"/>
          </p:cNvSpPr>
          <p:nvPr/>
        </p:nvSpPr>
        <p:spPr bwMode="auto">
          <a:xfrm>
            <a:off x="6715125" y="3786188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/>
              <a:t>X</a:t>
            </a:r>
            <a:endParaRPr lang="zh-TW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Definition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dirty="0" smtClean="0"/>
              <a:t>Let G be a graph with weighted edges.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i="1" dirty="0" smtClean="0"/>
              <a:t>w(x,y)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dirty="0" smtClean="0"/>
              <a:t>The weight of edge {x,y}</a:t>
            </a:r>
          </a:p>
          <a:p>
            <a:pPr lvl="2" eaLnBrk="1" hangingPunct="1">
              <a:lnSpc>
                <a:spcPct val="80000"/>
              </a:lnSpc>
              <a:buNone/>
            </a:pP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 smtClean="0"/>
              <a:t>If </a:t>
            </a:r>
            <a:r>
              <a:rPr lang="en-US" altLang="zh-TW" sz="2800" i="1" dirty="0" smtClean="0"/>
              <a:t>F</a:t>
            </a:r>
            <a:r>
              <a:rPr lang="en-US" altLang="zh-TW" sz="2800" dirty="0" smtClean="0"/>
              <a:t> is a forest of a subgraph in </a:t>
            </a:r>
            <a:r>
              <a:rPr lang="en-US" altLang="zh-TW" sz="2800" i="1" dirty="0" smtClean="0"/>
              <a:t>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i="1" dirty="0" smtClean="0"/>
              <a:t>F(x, 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2800" dirty="0" smtClean="0"/>
              <a:t>the path (if any) connecting </a:t>
            </a:r>
            <a:r>
              <a:rPr lang="en-US" altLang="zh-TW" sz="2800" i="1" dirty="0" smtClean="0"/>
              <a:t>x</a:t>
            </a:r>
            <a:r>
              <a:rPr lang="en-US" altLang="zh-TW" sz="2800" dirty="0" smtClean="0"/>
              <a:t> and </a:t>
            </a:r>
            <a:r>
              <a:rPr lang="en-US" altLang="zh-TW" sz="2800" i="1" dirty="0" smtClean="0"/>
              <a:t>y</a:t>
            </a:r>
            <a:r>
              <a:rPr lang="en-US" altLang="zh-TW" sz="2800" dirty="0" smtClean="0"/>
              <a:t> in </a:t>
            </a:r>
            <a:r>
              <a:rPr lang="en-US" altLang="zh-TW" sz="2800" i="1" dirty="0" smtClean="0"/>
              <a:t>F</a:t>
            </a:r>
            <a:endParaRPr lang="en-US" altLang="zh-TW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i="1" dirty="0" smtClean="0"/>
              <a:t>w</a:t>
            </a:r>
            <a:r>
              <a:rPr lang="en-US" altLang="zh-TW" i="1" baseline="-25000" dirty="0" smtClean="0"/>
              <a:t>F</a:t>
            </a:r>
            <a:r>
              <a:rPr lang="en-US" altLang="zh-TW" i="1" dirty="0" smtClean="0"/>
              <a:t>(x, 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2800" dirty="0" smtClean="0"/>
              <a:t>the maximum weight of an edge on </a:t>
            </a:r>
            <a:r>
              <a:rPr lang="en-US" altLang="zh-TW" sz="2800" i="1" dirty="0" smtClean="0"/>
              <a:t>F(x, 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i="1" dirty="0" smtClean="0"/>
              <a:t>w</a:t>
            </a:r>
            <a:r>
              <a:rPr lang="en-US" altLang="zh-TW" i="1" baseline="-25000" dirty="0" smtClean="0"/>
              <a:t>F</a:t>
            </a:r>
            <a:r>
              <a:rPr lang="en-US" altLang="zh-TW" i="1" dirty="0" smtClean="0"/>
              <a:t>(x, y)=∞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2800" dirty="0" smtClean="0"/>
              <a:t>If </a:t>
            </a:r>
            <a:r>
              <a:rPr lang="en-US" altLang="zh-TW" sz="2800" i="1" dirty="0" smtClean="0"/>
              <a:t>x</a:t>
            </a:r>
            <a:r>
              <a:rPr lang="en-US" altLang="zh-TW" sz="2800" dirty="0" smtClean="0"/>
              <a:t> and </a:t>
            </a:r>
            <a:r>
              <a:rPr lang="en-US" altLang="zh-TW" sz="2800" i="1" dirty="0" smtClean="0"/>
              <a:t>y</a:t>
            </a:r>
            <a:r>
              <a:rPr lang="en-US" altLang="zh-TW" sz="2800" dirty="0" smtClean="0"/>
              <a:t> are not connected in </a:t>
            </a:r>
            <a:r>
              <a:rPr lang="en-US" altLang="zh-TW" sz="2800" i="1" dirty="0" smtClean="0"/>
              <a:t>F</a:t>
            </a:r>
            <a:r>
              <a:rPr lang="en-US" altLang="zh-TW" sz="18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>F-heavy &amp; F-light</a:t>
            </a: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An edge {x,y} is F-heavy if w(x,y) &gt; w</a:t>
            </a:r>
            <a:r>
              <a:rPr lang="en-US" altLang="zh-TW" sz="2800" baseline="-25000" dirty="0" smtClean="0"/>
              <a:t>F</a:t>
            </a:r>
            <a:r>
              <a:rPr lang="en-US" altLang="zh-TW" sz="2800" dirty="0" smtClean="0"/>
              <a:t>(x,y) </a:t>
            </a:r>
            <a:br>
              <a:rPr lang="en-US" altLang="zh-TW" sz="2800" dirty="0" smtClean="0"/>
            </a:br>
            <a:r>
              <a:rPr lang="en-US" altLang="zh-TW" sz="2800" dirty="0" smtClean="0"/>
              <a:t>and F-light otherwise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Edge of F are all F-light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dirty="0" smtClean="0"/>
          </a:p>
          <a:p>
            <a:pPr eaLnBrk="1" hangingPunct="1"/>
            <a:endParaRPr lang="zh-TW" altLang="en-US" sz="2800" dirty="0" smtClean="0"/>
          </a:p>
        </p:txBody>
      </p:sp>
      <p:grpSp>
        <p:nvGrpSpPr>
          <p:cNvPr id="14340" name="群組 77"/>
          <p:cNvGrpSpPr>
            <a:grpSpLocks/>
          </p:cNvGrpSpPr>
          <p:nvPr/>
        </p:nvGrpSpPr>
        <p:grpSpPr bwMode="auto">
          <a:xfrm>
            <a:off x="1500188" y="3786188"/>
            <a:ext cx="2928937" cy="2143125"/>
            <a:chOff x="1643042" y="3786190"/>
            <a:chExt cx="2928958" cy="2143140"/>
          </a:xfrm>
        </p:grpSpPr>
        <p:sp>
          <p:nvSpPr>
            <p:cNvPr id="5" name="橢圓 4"/>
            <p:cNvSpPr/>
            <p:nvPr/>
          </p:nvSpPr>
          <p:spPr>
            <a:xfrm>
              <a:off x="2182796" y="4008442"/>
              <a:ext cx="223839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" name="橢圓 5"/>
            <p:cNvSpPr/>
            <p:nvPr/>
          </p:nvSpPr>
          <p:spPr>
            <a:xfrm>
              <a:off x="3584568" y="4008442"/>
              <a:ext cx="223840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7" name="橢圓 6"/>
            <p:cNvSpPr/>
            <p:nvPr/>
          </p:nvSpPr>
          <p:spPr>
            <a:xfrm>
              <a:off x="2182796" y="5172087"/>
              <a:ext cx="223839" cy="2016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8" name="橢圓 7"/>
            <p:cNvSpPr/>
            <p:nvPr/>
          </p:nvSpPr>
          <p:spPr>
            <a:xfrm>
              <a:off x="3584568" y="5170500"/>
              <a:ext cx="223840" cy="2032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D</a:t>
              </a:r>
              <a:endParaRPr lang="zh-TW" altLang="en-US" dirty="0"/>
            </a:p>
          </p:txBody>
        </p:sp>
        <p:cxnSp>
          <p:nvCxnSpPr>
            <p:cNvPr id="9" name="直線接點 8"/>
            <p:cNvCxnSpPr>
              <a:stCxn id="7" idx="6"/>
              <a:endCxn id="8" idx="2"/>
            </p:cNvCxnSpPr>
            <p:nvPr/>
          </p:nvCxnSpPr>
          <p:spPr>
            <a:xfrm flipV="1">
              <a:off x="2406634" y="5272100"/>
              <a:ext cx="1177933" cy="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>
              <a:stCxn id="5" idx="6"/>
              <a:endCxn id="6" idx="2"/>
            </p:cNvCxnSpPr>
            <p:nvPr/>
          </p:nvCxnSpPr>
          <p:spPr>
            <a:xfrm>
              <a:off x="2406634" y="4110042"/>
              <a:ext cx="1177933" cy="15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stCxn id="5" idx="4"/>
              <a:endCxn id="7" idx="0"/>
            </p:cNvCxnSpPr>
            <p:nvPr/>
          </p:nvCxnSpPr>
          <p:spPr>
            <a:xfrm rot="5400000">
              <a:off x="1814493" y="4691071"/>
              <a:ext cx="960444" cy="15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70" name="文字方塊 85"/>
            <p:cNvSpPr txBox="1">
              <a:spLocks noChangeArrowheads="1"/>
            </p:cNvSpPr>
            <p:nvPr/>
          </p:nvSpPr>
          <p:spPr bwMode="auto">
            <a:xfrm>
              <a:off x="1902417" y="4565038"/>
              <a:ext cx="504463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2</a:t>
              </a:r>
              <a:endParaRPr lang="zh-TW" altLang="en-US"/>
            </a:p>
          </p:txBody>
        </p:sp>
        <p:sp>
          <p:nvSpPr>
            <p:cNvPr id="14371" name="文字方塊 86"/>
            <p:cNvSpPr txBox="1">
              <a:spLocks noChangeArrowheads="1"/>
            </p:cNvSpPr>
            <p:nvPr/>
          </p:nvSpPr>
          <p:spPr bwMode="auto">
            <a:xfrm>
              <a:off x="2786050" y="3786190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3</a:t>
              </a:r>
              <a:endParaRPr lang="zh-TW" altLang="en-US"/>
            </a:p>
          </p:txBody>
        </p:sp>
        <p:sp>
          <p:nvSpPr>
            <p:cNvPr id="14372" name="文字方塊 87"/>
            <p:cNvSpPr txBox="1">
              <a:spLocks noChangeArrowheads="1"/>
            </p:cNvSpPr>
            <p:nvPr/>
          </p:nvSpPr>
          <p:spPr bwMode="auto">
            <a:xfrm>
              <a:off x="3714744" y="4572008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5</a:t>
              </a:r>
              <a:endParaRPr lang="zh-TW" altLang="en-US"/>
            </a:p>
          </p:txBody>
        </p:sp>
        <p:sp>
          <p:nvSpPr>
            <p:cNvPr id="14373" name="文字方塊 88"/>
            <p:cNvSpPr txBox="1">
              <a:spLocks noChangeArrowheads="1"/>
            </p:cNvSpPr>
            <p:nvPr/>
          </p:nvSpPr>
          <p:spPr bwMode="auto">
            <a:xfrm>
              <a:off x="2855290" y="5424037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6</a:t>
              </a:r>
              <a:endParaRPr lang="zh-TW" altLang="en-US"/>
            </a:p>
          </p:txBody>
        </p:sp>
        <p:cxnSp>
          <p:nvCxnSpPr>
            <p:cNvPr id="16" name="直線接點 15"/>
            <p:cNvCxnSpPr>
              <a:stCxn id="6" idx="4"/>
              <a:endCxn id="8" idx="0"/>
            </p:cNvCxnSpPr>
            <p:nvPr/>
          </p:nvCxnSpPr>
          <p:spPr>
            <a:xfrm rot="16200000" flipH="1">
              <a:off x="3217059" y="4690277"/>
              <a:ext cx="958857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>
              <a:stCxn id="7" idx="3"/>
            </p:cNvCxnSpPr>
            <p:nvPr/>
          </p:nvCxnSpPr>
          <p:spPr>
            <a:xfrm rot="5400000">
              <a:off x="1815287" y="5171293"/>
              <a:ext cx="228602" cy="57309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>
              <a:endCxn id="6" idx="6"/>
            </p:cNvCxnSpPr>
            <p:nvPr/>
          </p:nvCxnSpPr>
          <p:spPr>
            <a:xfrm rot="10800000">
              <a:off x="3808408" y="4110042"/>
              <a:ext cx="763592" cy="1047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>
              <a:endCxn id="8" idx="5"/>
            </p:cNvCxnSpPr>
            <p:nvPr/>
          </p:nvCxnSpPr>
          <p:spPr>
            <a:xfrm rot="16200000" flipV="1">
              <a:off x="3667913" y="5452283"/>
              <a:ext cx="585792" cy="36830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41" name="群組 77"/>
          <p:cNvGrpSpPr>
            <a:grpSpLocks/>
          </p:cNvGrpSpPr>
          <p:nvPr/>
        </p:nvGrpSpPr>
        <p:grpSpPr bwMode="auto">
          <a:xfrm>
            <a:off x="5500688" y="3857625"/>
            <a:ext cx="2928937" cy="2143125"/>
            <a:chOff x="1643042" y="3786190"/>
            <a:chExt cx="2928958" cy="2143141"/>
          </a:xfrm>
        </p:grpSpPr>
        <p:sp>
          <p:nvSpPr>
            <p:cNvPr id="21" name="橢圓 20"/>
            <p:cNvSpPr/>
            <p:nvPr/>
          </p:nvSpPr>
          <p:spPr>
            <a:xfrm>
              <a:off x="2182796" y="4008442"/>
              <a:ext cx="223839" cy="2032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22" name="橢圓 21"/>
            <p:cNvSpPr/>
            <p:nvPr/>
          </p:nvSpPr>
          <p:spPr>
            <a:xfrm>
              <a:off x="3584568" y="4008442"/>
              <a:ext cx="223840" cy="2032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23" name="橢圓 22"/>
            <p:cNvSpPr/>
            <p:nvPr/>
          </p:nvSpPr>
          <p:spPr>
            <a:xfrm>
              <a:off x="2182796" y="5172088"/>
              <a:ext cx="223839" cy="2016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F</a:t>
              </a:r>
              <a:endParaRPr lang="zh-TW" altLang="en-US" dirty="0"/>
            </a:p>
          </p:txBody>
        </p:sp>
        <p:sp>
          <p:nvSpPr>
            <p:cNvPr id="24" name="橢圓 23"/>
            <p:cNvSpPr/>
            <p:nvPr/>
          </p:nvSpPr>
          <p:spPr>
            <a:xfrm>
              <a:off x="3584568" y="5170500"/>
              <a:ext cx="223840" cy="2032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/>
                <a:t>H</a:t>
              </a:r>
              <a:endParaRPr lang="zh-TW" altLang="en-US" dirty="0"/>
            </a:p>
          </p:txBody>
        </p:sp>
        <p:cxnSp>
          <p:nvCxnSpPr>
            <p:cNvPr id="25" name="直線接點 24"/>
            <p:cNvCxnSpPr>
              <a:stCxn id="23" idx="6"/>
              <a:endCxn id="24" idx="2"/>
            </p:cNvCxnSpPr>
            <p:nvPr/>
          </p:nvCxnSpPr>
          <p:spPr>
            <a:xfrm flipV="1">
              <a:off x="2406634" y="5272101"/>
              <a:ext cx="1177933" cy="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stCxn id="21" idx="4"/>
              <a:endCxn id="23" idx="0"/>
            </p:cNvCxnSpPr>
            <p:nvPr/>
          </p:nvCxnSpPr>
          <p:spPr>
            <a:xfrm rot="5400000">
              <a:off x="1814493" y="4691072"/>
              <a:ext cx="960445" cy="15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55" name="文字方塊 85"/>
            <p:cNvSpPr txBox="1">
              <a:spLocks noChangeArrowheads="1"/>
            </p:cNvSpPr>
            <p:nvPr/>
          </p:nvSpPr>
          <p:spPr bwMode="auto">
            <a:xfrm>
              <a:off x="1902417" y="4565038"/>
              <a:ext cx="504463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2</a:t>
              </a:r>
              <a:endParaRPr lang="zh-TW" altLang="en-US"/>
            </a:p>
          </p:txBody>
        </p:sp>
        <p:sp>
          <p:nvSpPr>
            <p:cNvPr id="14356" name="文字方塊 86"/>
            <p:cNvSpPr txBox="1">
              <a:spLocks noChangeArrowheads="1"/>
            </p:cNvSpPr>
            <p:nvPr/>
          </p:nvSpPr>
          <p:spPr bwMode="auto">
            <a:xfrm>
              <a:off x="2786050" y="3786190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3</a:t>
              </a:r>
              <a:endParaRPr lang="zh-TW" altLang="en-US"/>
            </a:p>
          </p:txBody>
        </p:sp>
        <p:sp>
          <p:nvSpPr>
            <p:cNvPr id="14357" name="文字方塊 87"/>
            <p:cNvSpPr txBox="1">
              <a:spLocks noChangeArrowheads="1"/>
            </p:cNvSpPr>
            <p:nvPr/>
          </p:nvSpPr>
          <p:spPr bwMode="auto">
            <a:xfrm>
              <a:off x="3714744" y="4572008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5</a:t>
              </a:r>
              <a:endParaRPr lang="zh-TW" altLang="en-US"/>
            </a:p>
          </p:txBody>
        </p:sp>
        <p:sp>
          <p:nvSpPr>
            <p:cNvPr id="14358" name="文字方塊 88"/>
            <p:cNvSpPr txBox="1">
              <a:spLocks noChangeArrowheads="1"/>
            </p:cNvSpPr>
            <p:nvPr/>
          </p:nvSpPr>
          <p:spPr bwMode="auto">
            <a:xfrm>
              <a:off x="2855290" y="5424037"/>
              <a:ext cx="672617" cy="26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/>
                <a:t>6</a:t>
              </a:r>
              <a:endParaRPr lang="zh-TW" altLang="en-US"/>
            </a:p>
          </p:txBody>
        </p:sp>
        <p:cxnSp>
          <p:nvCxnSpPr>
            <p:cNvPr id="32" name="直線接點 31"/>
            <p:cNvCxnSpPr>
              <a:stCxn id="22" idx="4"/>
              <a:endCxn id="24" idx="0"/>
            </p:cNvCxnSpPr>
            <p:nvPr/>
          </p:nvCxnSpPr>
          <p:spPr>
            <a:xfrm rot="16200000" flipH="1">
              <a:off x="3217059" y="4690278"/>
              <a:ext cx="958857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>
              <a:stCxn id="23" idx="3"/>
            </p:cNvCxnSpPr>
            <p:nvPr/>
          </p:nvCxnSpPr>
          <p:spPr>
            <a:xfrm rot="5400000">
              <a:off x="1815287" y="5171294"/>
              <a:ext cx="228602" cy="57309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>
              <a:endCxn id="22" idx="6"/>
            </p:cNvCxnSpPr>
            <p:nvPr/>
          </p:nvCxnSpPr>
          <p:spPr>
            <a:xfrm rot="10800000">
              <a:off x="3808408" y="4110042"/>
              <a:ext cx="763592" cy="1047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>
              <a:endCxn id="24" idx="5"/>
            </p:cNvCxnSpPr>
            <p:nvPr/>
          </p:nvCxnSpPr>
          <p:spPr>
            <a:xfrm rot="16200000" flipV="1">
              <a:off x="3667912" y="5452284"/>
              <a:ext cx="585791" cy="36830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接點 35"/>
          <p:cNvCxnSpPr>
            <a:stCxn id="21" idx="6"/>
            <a:endCxn id="22" idx="2"/>
          </p:cNvCxnSpPr>
          <p:nvPr/>
        </p:nvCxnSpPr>
        <p:spPr bwMode="auto">
          <a:xfrm>
            <a:off x="6264275" y="4181475"/>
            <a:ext cx="1177925" cy="1588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 bwMode="auto">
          <a:xfrm>
            <a:off x="1571625" y="5786438"/>
            <a:ext cx="2143125" cy="7794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TW" sz="1600" dirty="0">
                <a:solidFill>
                  <a:schemeClr val="tx1"/>
                </a:solidFill>
              </a:rPr>
              <a:t>W(B,D)=6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W</a:t>
            </a:r>
            <a:r>
              <a:rPr lang="en-US" altLang="zh-TW" sz="1600" baseline="-25000" dirty="0">
                <a:solidFill>
                  <a:schemeClr val="tx1"/>
                </a:solidFill>
              </a:rPr>
              <a:t>F</a:t>
            </a:r>
            <a:r>
              <a:rPr lang="en-US" altLang="zh-TW" sz="1600" dirty="0">
                <a:solidFill>
                  <a:schemeClr val="tx1"/>
                </a:solidFill>
              </a:rPr>
              <a:t>(B,D)=max{2,3,5}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F-heavy</a:t>
            </a:r>
            <a:endParaRPr lang="zh-TW" alt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5500688" y="5857875"/>
            <a:ext cx="2143125" cy="7794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TW" sz="1600" dirty="0" smtClean="0">
                <a:solidFill>
                  <a:schemeClr val="tx1"/>
                </a:solidFill>
              </a:rPr>
              <a:t>W(F,H)=</a:t>
            </a:r>
            <a:r>
              <a:rPr lang="en-US" altLang="zh-TW" sz="1600" dirty="0">
                <a:solidFill>
                  <a:schemeClr val="tx1"/>
                </a:solidFill>
              </a:rPr>
              <a:t>6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W</a:t>
            </a:r>
            <a:r>
              <a:rPr lang="en-US" altLang="zh-TW" sz="1600" baseline="-25000" dirty="0">
                <a:solidFill>
                  <a:schemeClr val="tx1"/>
                </a:solidFill>
              </a:rPr>
              <a:t>F</a:t>
            </a:r>
            <a:r>
              <a:rPr lang="en-US" altLang="zh-TW" sz="1600" dirty="0">
                <a:solidFill>
                  <a:schemeClr val="tx1"/>
                </a:solidFill>
              </a:rPr>
              <a:t>(F,H)=</a:t>
            </a:r>
            <a:r>
              <a:rPr lang="en-US" sz="1600" b="1" dirty="0">
                <a:solidFill>
                  <a:schemeClr val="tx1"/>
                </a:solidFill>
              </a:rPr>
              <a:t> ∞ </a:t>
            </a:r>
            <a:r>
              <a:rPr lang="en-US" altLang="zh-TW" sz="1600" dirty="0">
                <a:solidFill>
                  <a:schemeClr val="tx1"/>
                </a:solidFill>
              </a:rPr>
              <a:t/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F-light</a:t>
            </a:r>
            <a:endParaRPr lang="zh-TW" alt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4143375" y="4500563"/>
            <a:ext cx="1285875" cy="7794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TW" sz="1600" dirty="0">
                <a:solidFill>
                  <a:schemeClr val="tx1"/>
                </a:solidFill>
              </a:rPr>
              <a:t>W(C,D)=5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W</a:t>
            </a:r>
            <a:r>
              <a:rPr lang="en-US" altLang="zh-TW" sz="1600" baseline="-25000" dirty="0">
                <a:solidFill>
                  <a:schemeClr val="tx1"/>
                </a:solidFill>
              </a:rPr>
              <a:t>F</a:t>
            </a:r>
            <a:r>
              <a:rPr lang="en-US" altLang="zh-TW" sz="1600" dirty="0">
                <a:solidFill>
                  <a:schemeClr val="tx1"/>
                </a:solidFill>
              </a:rPr>
              <a:t>(C,D)=5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F-light</a:t>
            </a:r>
            <a:endParaRPr lang="zh-TW" altLang="en-US" sz="1600" baseline="-25000" dirty="0">
              <a:solidFill>
                <a:schemeClr val="tx1"/>
              </a:solidFill>
            </a:endParaRPr>
          </a:p>
        </p:txBody>
      </p:sp>
      <p:cxnSp>
        <p:nvCxnSpPr>
          <p:cNvPr id="49" name="直線單箭頭接點 48"/>
          <p:cNvCxnSpPr>
            <a:stCxn id="45" idx="0"/>
          </p:cNvCxnSpPr>
          <p:nvPr/>
        </p:nvCxnSpPr>
        <p:spPr>
          <a:xfrm rot="5400000" flipH="1" flipV="1">
            <a:off x="2428081" y="5572919"/>
            <a:ext cx="4286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單箭頭接點 49"/>
          <p:cNvCxnSpPr/>
          <p:nvPr/>
        </p:nvCxnSpPr>
        <p:spPr>
          <a:xfrm rot="5400000" flipH="1" flipV="1">
            <a:off x="6358731" y="5642769"/>
            <a:ext cx="4286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單箭頭接點 50"/>
          <p:cNvCxnSpPr/>
          <p:nvPr/>
        </p:nvCxnSpPr>
        <p:spPr>
          <a:xfrm rot="10800000">
            <a:off x="3643313" y="4929188"/>
            <a:ext cx="42862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1931</TotalTime>
  <Words>2194</Words>
  <Application>Microsoft Office PowerPoint</Application>
  <PresentationFormat>如螢幕大小 (4:3)</PresentationFormat>
  <Paragraphs>442</Paragraphs>
  <Slides>49</Slides>
  <Notes>2</Notes>
  <HiddenSlides>1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49</vt:i4>
      </vt:variant>
    </vt:vector>
  </HeadingPairs>
  <TitlesOfParts>
    <vt:vector size="52" baseType="lpstr">
      <vt:lpstr>夏至</vt:lpstr>
      <vt:lpstr>Equation</vt:lpstr>
      <vt:lpstr>方程式</vt:lpstr>
      <vt:lpstr>A Randomized Linear-Time Algorithm to Find Minimum Spaning Trees</vt:lpstr>
      <vt:lpstr>Outline</vt:lpstr>
      <vt:lpstr>Outline</vt:lpstr>
      <vt:lpstr>Introduction</vt:lpstr>
      <vt:lpstr>Outline</vt:lpstr>
      <vt:lpstr>Cycle property</vt:lpstr>
      <vt:lpstr>Cut Property</vt:lpstr>
      <vt:lpstr>Definition</vt:lpstr>
      <vt:lpstr>F-heavy &amp; F-light</vt:lpstr>
      <vt:lpstr>Observation</vt:lpstr>
      <vt:lpstr>Outline</vt:lpstr>
      <vt:lpstr>Boruvka Algorithm</vt:lpstr>
      <vt:lpstr>Algorithm Step1</vt:lpstr>
      <vt:lpstr>Algorithm Step2</vt:lpstr>
      <vt:lpstr>Algorithm Step3</vt:lpstr>
      <vt:lpstr>投影片 16</vt:lpstr>
      <vt:lpstr>Correctness</vt:lpstr>
      <vt:lpstr>Candidate Edge of MST</vt:lpstr>
      <vt:lpstr>Random-sampling</vt:lpstr>
      <vt:lpstr>Random-sampling</vt:lpstr>
      <vt:lpstr>Random-sampling</vt:lpstr>
      <vt:lpstr>Observation</vt:lpstr>
      <vt:lpstr>Observation</vt:lpstr>
      <vt:lpstr>Outline</vt:lpstr>
      <vt:lpstr>Analysis of the Algorithm</vt:lpstr>
      <vt:lpstr>Running time Analysis</vt:lpstr>
      <vt:lpstr>Observe the recursion tree</vt:lpstr>
      <vt:lpstr>The worst case</vt:lpstr>
      <vt:lpstr>The worst case</vt:lpstr>
      <vt:lpstr>The worst case </vt:lpstr>
      <vt:lpstr>The worst case</vt:lpstr>
      <vt:lpstr>Analysis of the Algorithm</vt:lpstr>
      <vt:lpstr>Analysis – Average Case (1/8)</vt:lpstr>
      <vt:lpstr>Analysis – Average Case (2/8)</vt:lpstr>
      <vt:lpstr>Analysis – Average Case (3/8)</vt:lpstr>
      <vt:lpstr>Analysis – Average Case (4/8)</vt:lpstr>
      <vt:lpstr>Analysis – Average Case (5/8)</vt:lpstr>
      <vt:lpstr>Analysis – Average Case (6/8)</vt:lpstr>
      <vt:lpstr>Analysis – Average Case (7/8)</vt:lpstr>
      <vt:lpstr>Analysis – Average Case (8/9)</vt:lpstr>
      <vt:lpstr>Analysis – Average Case (8/8)</vt:lpstr>
      <vt:lpstr>Analysis of the Algorithm</vt:lpstr>
      <vt:lpstr>The Probability of Linearity</vt:lpstr>
      <vt:lpstr>The Probability of Linearity</vt:lpstr>
      <vt:lpstr>The Probability of Linearity</vt:lpstr>
      <vt:lpstr>Right Subproblems</vt:lpstr>
      <vt:lpstr>The Probability of Linearity</vt:lpstr>
      <vt:lpstr>Left Subproblems</vt:lpstr>
      <vt:lpstr>The Probability of Linearity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Ze-Han Huang</dc:creator>
  <cp:lastModifiedBy>Kenneth</cp:lastModifiedBy>
  <cp:revision>108</cp:revision>
  <dcterms:created xsi:type="dcterms:W3CDTF">2008-05-26T07:36:56Z</dcterms:created>
  <dcterms:modified xsi:type="dcterms:W3CDTF">2008-05-29T04:40:50Z</dcterms:modified>
</cp:coreProperties>
</file>