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50" r:id="rId3"/>
    <p:sldId id="351" r:id="rId4"/>
    <p:sldId id="352" r:id="rId5"/>
    <p:sldId id="353" r:id="rId6"/>
  </p:sldIdLst>
  <p:sldSz cx="9144000" cy="6858000" type="screen4x3"/>
  <p:notesSz cx="6797675" cy="987425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31" autoAdjust="0"/>
  </p:normalViewPr>
  <p:slideViewPr>
    <p:cSldViewPr>
      <p:cViewPr varScale="1">
        <p:scale>
          <a:sx n="103" d="100"/>
          <a:sy n="103" d="100"/>
        </p:scale>
        <p:origin x="18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E5D47C38-E98E-4F40-BD84-0816087AF6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6FA25A6F-5E55-45C3-84AE-8212B7D6B65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2516" name="Rectangle 4">
            <a:extLst>
              <a:ext uri="{FF2B5EF4-FFF2-40B4-BE49-F238E27FC236}">
                <a16:creationId xmlns:a16="http://schemas.microsoft.com/office/drawing/2014/main" id="{B70B091C-3E49-4294-A309-EBC04ED4423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2517" name="Rectangle 5">
            <a:extLst>
              <a:ext uri="{FF2B5EF4-FFF2-40B4-BE49-F238E27FC236}">
                <a16:creationId xmlns:a16="http://schemas.microsoft.com/office/drawing/2014/main" id="{148B52FB-DEE0-47BB-81A7-B76DB9F6B7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D608EE-B89A-4900-B7D3-5A44596F03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AC3C54B-2087-4068-A19E-F1EAF95F03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9F9E8B-8898-451D-84EE-8A1F0B8C5D8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58BF25-D061-46B4-8981-7C251D5AACD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293FABC-25E2-48A9-9B2B-1CA8DEDFA8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528EA93-75CD-416C-B8BA-D70D605B075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A6A903A-50B6-4146-9889-F30BDC2BD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9FE31B-9AFA-494D-8ABB-885AB3FED2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66FC2ED8-C492-48F4-8386-E171BC4256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94248DD-141E-43C9-BE2C-8FE16E185E3C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B3BDE10-3AF4-43C3-9522-B468224480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682F011-E9C8-401C-BFDE-8F0759810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2F6F057-7811-4CCA-9F86-9EE394FE21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BE8746C-5E06-4498-9E6E-61723DE170C9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05E3BFB-3285-4F09-87B6-7F2C4921655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22AA017-E39D-4106-AA59-72D97097E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0957873-67DC-48FA-A69F-8A76DABEE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0D95462-8300-4EF4-B1A0-365368126D78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25B7A99D-4568-4FEB-86A9-273082D6A8B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E8A8E57-803F-48C5-BB70-E1420BED1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44F2A129-76C5-408C-B8E7-9D51156C9A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9BB3EA5-ED75-455C-BC3C-D1B48C0B66F3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C79DE1D-C6B3-40D2-9A78-367650934F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1320A69-6866-454A-8087-1DEFDD226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F79FFD8D-6CCE-4A0A-96B6-3FC5A0A47B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C8013AA-2BB2-4F72-AE34-7B7B9AA3E239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06BE3D30-9A33-4B88-9EAA-C9CCE1B2AB2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C1655C70-AA13-43A0-B5AD-A34E9BEA1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zh-TW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9D629F-1B20-4080-BE52-DD2CA2598E2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5C1C-6AD4-46F1-AD55-8142402097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125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58EC733-5566-4A1D-BE60-6B4BD6D3E6C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4D192-0774-4ADD-B024-2726CB4DC1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672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6563" y="0"/>
            <a:ext cx="2178050" cy="61261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83338" cy="61261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DFDF77-3371-4A78-8B5C-277B2564B4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0707-AF69-413F-B69A-8B7EB648FAD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716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5E16DF-2608-484B-8015-5AC6201AB7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26152-1BAC-42F2-BC8E-A805882DE4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15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CE150EF-1191-42F1-BBF1-7E3B1C401E4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211AE-D67D-4990-B2CD-6A0F86E933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937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3850" y="1341438"/>
            <a:ext cx="4243388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9638" y="1341438"/>
            <a:ext cx="4244975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6CF382-5A80-4293-82F0-760A1744263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E8B06-791D-4B60-AD5D-5BE8A6C4B9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969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03D107-7B3A-4B8F-A5DA-B85B44D558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B2B17-6158-4E3E-916D-FA4ACD49C22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6830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BC2D6121-B6FF-43E0-A1E5-E18D826126A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E8236-9BF4-4808-85B9-7CC24368D2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187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844FB72A-580A-4143-B3DA-F50C4F8319E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67130-7FA6-40C2-9E68-333480751B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234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61513FA-BFAF-4088-A6D6-8EC708538DC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078C12-E99D-4DF6-BB11-62630A74C5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718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178DD70-97E7-4804-BB3F-CAF89B07A87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6BD10-B258-415D-B200-54A0C6EB85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121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A4C63D-0BDA-46DD-ABBD-0500230B5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741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E624A1B-A03E-434F-B94F-3D4AA1933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341438"/>
            <a:ext cx="8640763" cy="478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3A90E46-FF11-45C1-B49E-24C5CB35FB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</a:lstStyle>
          <a:p>
            <a:pPr>
              <a:defRPr/>
            </a:pPr>
            <a:fld id="{4EFA9A3B-55AD-4E89-85C1-55D753BB0A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csie.ntu.edu.tw/~kmcha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ie.ntu.edu.tw/~kmchao/seq22fal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ie.ntu.edu.tw/~kmchao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5.xml"/><Relationship Id="rId7" Type="http://schemas.openxmlformats.org/officeDocument/2006/relationships/hyperlink" Target="http://www.math.nus.edu.sg/~matzl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hyperlink" Target="http://www.csie.ntu.edu.tw/~kmchao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1B0059F-5152-400B-A752-535E595DDC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1989138"/>
            <a:ext cx="8748712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TW" dirty="0"/>
              <a:t>Algorithms for Biological Sequence Analysis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DC91E1C-11A3-49BE-B669-3508CB0008B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63713" y="4005263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/>
              <a:t>Kun-Mao Chao (</a:t>
            </a:r>
            <a:r>
              <a:rPr lang="zh-TW" altLang="en-US"/>
              <a:t>趙坤茂</a:t>
            </a:r>
            <a:r>
              <a:rPr lang="en-US" altLang="zh-TW"/>
              <a:t>)</a:t>
            </a:r>
          </a:p>
          <a:p>
            <a:pPr eaLnBrk="1" hangingPunct="1"/>
            <a:r>
              <a:rPr lang="en-US" altLang="zh-TW"/>
              <a:t>National Taiwan University</a:t>
            </a:r>
          </a:p>
          <a:p>
            <a:pPr eaLnBrk="1" hangingPunct="1"/>
            <a:r>
              <a:rPr lang="en-US" altLang="zh-TW">
                <a:hlinkClick r:id="rId4"/>
              </a:rPr>
              <a:t>http://www.csie.ntu.edu.tw/~kmchao/</a:t>
            </a:r>
            <a:endParaRPr lang="en-US" altLang="zh-TW"/>
          </a:p>
        </p:txBody>
      </p:sp>
      <p:pic>
        <p:nvPicPr>
          <p:cNvPr id="4100" name="圖片 1">
            <a:extLst>
              <a:ext uri="{FF2B5EF4-FFF2-40B4-BE49-F238E27FC236}">
                <a16:creationId xmlns:a16="http://schemas.microsoft.com/office/drawing/2014/main" id="{7C75B043-E2EF-4E43-86A9-270A1EB4AC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573463"/>
            <a:ext cx="110966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3">
            <a:extLst>
              <a:ext uri="{FF2B5EF4-FFF2-40B4-BE49-F238E27FC236}">
                <a16:creationId xmlns:a16="http://schemas.microsoft.com/office/drawing/2014/main" id="{B0C26C55-A41C-4C6A-9533-D5415D9F0C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16A2A8-521D-46E0-ACFD-01BF5F9D42F3}" type="slidenum">
              <a:rPr lang="en-US" altLang="zh-TW" sz="12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200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ACF890F8-996A-4457-9DBA-FD3C88BBE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/>
              <a:t>About this course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ADA4DF1-7FE5-4964-B423-0AF48171C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4784725"/>
          </a:xfrm>
        </p:spPr>
        <p:txBody>
          <a:bodyPr/>
          <a:lstStyle/>
          <a:p>
            <a:pPr eaLnBrk="1" hangingPunct="1"/>
            <a:r>
              <a:rPr lang="en-US" altLang="zh-TW" sz="2800"/>
              <a:t>Course: Algorithms for Biological Sequence Analysis</a:t>
            </a:r>
          </a:p>
          <a:p>
            <a:pPr eaLnBrk="1" hangingPunct="1"/>
            <a:r>
              <a:rPr lang="en-US" altLang="zh-TW" sz="2800"/>
              <a:t>Fall semester, 2022</a:t>
            </a:r>
          </a:p>
          <a:p>
            <a:pPr eaLnBrk="1" hangingPunct="1"/>
            <a:r>
              <a:rPr lang="en-US" altLang="zh-TW" sz="2800"/>
              <a:t>9:10 – 12:10 Tuesday, R105@CSIE Building</a:t>
            </a:r>
          </a:p>
          <a:p>
            <a:pPr eaLnBrk="1" hangingPunct="1"/>
            <a:r>
              <a:rPr lang="en-US" altLang="zh-TW" sz="2800"/>
              <a:t>3 credits</a:t>
            </a:r>
            <a:endParaRPr lang="en-US" altLang="zh-TW" sz="2800" i="1"/>
          </a:p>
          <a:p>
            <a:pPr eaLnBrk="1" hangingPunct="1"/>
            <a:r>
              <a:rPr lang="en-US" altLang="zh-TW" sz="2800" i="1"/>
              <a:t>Website</a:t>
            </a:r>
            <a:r>
              <a:rPr lang="en-US" altLang="zh-TW" sz="2800"/>
              <a:t>: </a:t>
            </a:r>
            <a:r>
              <a:rPr lang="en-US" altLang="zh-TW" sz="2800">
                <a:hlinkClick r:id="rId3"/>
              </a:rPr>
              <a:t>http://www.csie.ntu.edu.tw/~kmchao/seq22fall</a:t>
            </a:r>
            <a:endParaRPr lang="en-US" altLang="zh-TW" sz="2800"/>
          </a:p>
          <a:p>
            <a:pPr eaLnBrk="1" hangingPunct="1"/>
            <a:r>
              <a:rPr lang="en-US" altLang="zh-TW" sz="2800"/>
              <a:t>Instructor: </a:t>
            </a:r>
            <a:r>
              <a:rPr lang="en-US" altLang="zh-TW" sz="2800" u="sng">
                <a:hlinkClick r:id="rId4"/>
              </a:rPr>
              <a:t>Kun-Mao Chao</a:t>
            </a:r>
            <a:r>
              <a:rPr lang="en-US" altLang="zh-TW" sz="2800"/>
              <a:t> (</a:t>
            </a:r>
            <a:r>
              <a:rPr lang="zh-TW" altLang="en-US" sz="2800"/>
              <a:t>趙坤茂</a:t>
            </a:r>
            <a:r>
              <a:rPr lang="en-US" altLang="zh-TW" sz="2800"/>
              <a:t>)</a:t>
            </a:r>
          </a:p>
          <a:p>
            <a:pPr eaLnBrk="1" hangingPunct="1"/>
            <a:r>
              <a:rPr lang="en-US" altLang="zh-TW" sz="2800"/>
              <a:t>Teaching assistant: </a:t>
            </a:r>
          </a:p>
          <a:p>
            <a:pPr lvl="1" eaLnBrk="1" hangingPunct="1"/>
            <a:r>
              <a:rPr lang="zh-TW" altLang="en-US" sz="2400"/>
              <a:t>邱詠智 </a:t>
            </a:r>
            <a:r>
              <a:rPr lang="en-US" altLang="zh-TW" sz="2400"/>
              <a:t>r10922064 followed by @ntu.edu.tw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3">
            <a:extLst>
              <a:ext uri="{FF2B5EF4-FFF2-40B4-BE49-F238E27FC236}">
                <a16:creationId xmlns:a16="http://schemas.microsoft.com/office/drawing/2014/main" id="{80D715E7-0335-4D26-85AE-AF3FA555D8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77DC3F-4225-4AF1-B65F-2981EC4F52EB}" type="slidenum">
              <a:rPr lang="en-US" altLang="zh-TW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TW" sz="1200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C554C430-F6BB-4538-9BFF-6CDEDFF98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/>
              <a:t>Coursework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C2EDE8D-25EB-438D-9866-243D8F57EE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758238" cy="4784725"/>
          </a:xfrm>
        </p:spPr>
        <p:txBody>
          <a:bodyPr/>
          <a:lstStyle/>
          <a:p>
            <a:pPr eaLnBrk="1" hangingPunct="1"/>
            <a:r>
              <a:rPr lang="en-US" altLang="zh-TW" sz="2800"/>
              <a:t>Homework assignments and Class participation (10%)</a:t>
            </a:r>
          </a:p>
          <a:p>
            <a:pPr eaLnBrk="1" hangingPunct="1"/>
            <a:r>
              <a:rPr lang="en-US" altLang="zh-TW"/>
              <a:t>Two midterm exams (70%; 35% each): </a:t>
            </a:r>
          </a:p>
          <a:p>
            <a:pPr lvl="1" eaLnBrk="1" hangingPunct="1"/>
            <a:r>
              <a:rPr lang="en-US" altLang="zh-TW"/>
              <a:t>Midterm #1: Oct. 11, 2022 (tentative)</a:t>
            </a:r>
          </a:p>
          <a:p>
            <a:pPr lvl="1" eaLnBrk="1" hangingPunct="1"/>
            <a:r>
              <a:rPr lang="en-US" altLang="zh-TW"/>
              <a:t>Midterm #2: Nov. 22, 2022 (tentative)</a:t>
            </a:r>
          </a:p>
          <a:p>
            <a:pPr eaLnBrk="1" hangingPunct="1"/>
            <a:r>
              <a:rPr lang="en-US" altLang="zh-TW"/>
              <a:t>Oral presentation of selected papers/projects (20%)</a:t>
            </a:r>
          </a:p>
          <a:p>
            <a:pPr eaLnBrk="1" hangingPunct="1"/>
            <a:r>
              <a:rPr lang="en-US" altLang="zh-TW">
                <a:solidFill>
                  <a:srgbClr val="FF0000"/>
                </a:solidFill>
              </a:rPr>
              <a:t>Some basic knowledge on algorithms is required. </a:t>
            </a:r>
          </a:p>
          <a:p>
            <a:pPr eaLnBrk="1" hangingPunct="1"/>
            <a:r>
              <a:rPr lang="en-US" altLang="zh-TW"/>
              <a:t>Background in bioinformatics and computational biology is welcome but not required for taking this course.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>
            <a:extLst>
              <a:ext uri="{FF2B5EF4-FFF2-40B4-BE49-F238E27FC236}">
                <a16:creationId xmlns:a16="http://schemas.microsoft.com/office/drawing/2014/main" id="{C33F758B-D17F-41B1-896F-4FC7FEA56A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64388" y="6427788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920EE4-4436-44B3-80DF-8BB8F5B64A6C}" type="slidenum">
              <a:rPr lang="en-US" altLang="zh-TW" sz="12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TW" sz="1200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6C73A04C-269F-47FF-A96D-DC99C389B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Topics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38BF668-B1CC-4692-BA93-078BFFF6B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7989888" cy="44719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en-US" altLang="zh-TW" sz="2000" dirty="0"/>
              <a:t>Part I: Sequence Homology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Introduction to basic algorithmic strategies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Pairwise sequence alignment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Multiple sequence alignment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Chaining algorithms for genomic sequence analysis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Suboptimal alignment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Comparative genomics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Compressed / constrained sequence comparison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zh-TW" sz="1800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en-US" altLang="zh-TW" sz="2000" dirty="0"/>
              <a:t>Part II: Sequence Composition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Sequence assembly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Maximum-sum and maximum-density segments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SNP and haplotype data analysis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Burrows-Wheeler Transform and FM-Index</a:t>
            </a:r>
          </a:p>
          <a:p>
            <a:pPr marL="990600" lvl="1" indent="-533400">
              <a:lnSpc>
                <a:spcPct val="80000"/>
              </a:lnSpc>
              <a:defRPr/>
            </a:pPr>
            <a:r>
              <a:rPr lang="en-US" altLang="zh-TW" sz="1800" dirty="0"/>
              <a:t>Other advanced topics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編號版面配置區 5">
            <a:extLst>
              <a:ext uri="{FF2B5EF4-FFF2-40B4-BE49-F238E27FC236}">
                <a16:creationId xmlns:a16="http://schemas.microsoft.com/office/drawing/2014/main" id="{BBDB5D65-74ED-456C-A335-8C9479F020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200900" y="6500813"/>
            <a:ext cx="19050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7BC7B7-6083-4433-837A-FB6F742F1312}" type="slidenum">
              <a:rPr lang="en-US" altLang="zh-TW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TW" sz="1200"/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8CB60683-E9B0-4E59-8B1D-6246CE5635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9263" y="149225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zh-TW" dirty="0"/>
              <a:t>A Sequence Analysis Book</a:t>
            </a:r>
            <a:br>
              <a:rPr lang="en-US" altLang="zh-TW" sz="2800" dirty="0"/>
            </a:br>
            <a:r>
              <a:rPr kumimoji="0" lang="en-US" altLang="zh-TW" sz="2800" dirty="0"/>
              <a:t>Published by Springer</a:t>
            </a:r>
            <a:br>
              <a:rPr kumimoji="0" lang="en-US" altLang="zh-TW" sz="2800" dirty="0"/>
            </a:br>
            <a:endParaRPr lang="en-US" altLang="zh-TW" sz="2800" dirty="0"/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01E1126-9D68-4FDC-8B84-4CA8E4528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350963"/>
            <a:ext cx="77724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TW"/>
              <a:t>Sequence Comparison: Theory and Methods</a:t>
            </a:r>
          </a:p>
          <a:p>
            <a:pPr marL="827088" lvl="1">
              <a:buFontTx/>
              <a:buNone/>
            </a:pPr>
            <a:r>
              <a:rPr lang="en-US" altLang="zh-TW"/>
              <a:t>by Kun-Mao Chao and Louxin Zhang</a:t>
            </a:r>
          </a:p>
          <a:p>
            <a:pPr marL="827088" lvl="1">
              <a:buFontTx/>
              <a:buNone/>
            </a:pPr>
            <a:endParaRPr kumimoji="0" lang="en-US" altLang="zh-TW"/>
          </a:p>
          <a:p>
            <a:pPr marL="0" indent="0">
              <a:buFontTx/>
              <a:buNone/>
            </a:pPr>
            <a:endParaRPr kumimoji="0" lang="en-US" altLang="zh-TW"/>
          </a:p>
        </p:txBody>
      </p:sp>
      <p:graphicFrame>
        <p:nvGraphicFramePr>
          <p:cNvPr id="12293" name="Object 4">
            <a:hlinkClick r:id="rId4"/>
            <a:extLst>
              <a:ext uri="{FF2B5EF4-FFF2-40B4-BE49-F238E27FC236}">
                <a16:creationId xmlns:a16="http://schemas.microsoft.com/office/drawing/2014/main" id="{FCA793D6-B94D-41C6-ADA6-7F52AC80A6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0" y="3633788"/>
          <a:ext cx="1787525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PBrush" r:id="rId5" imgW="5525271" imgH="5563377" progId="">
                  <p:embed/>
                </p:oleObj>
              </mc:Choice>
              <mc:Fallback>
                <p:oleObj name="PBrush" r:id="rId5" imgW="5525271" imgH="5563377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633788"/>
                        <a:ext cx="1787525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4" name="Picture 6" descr="ZhangPassport">
            <a:hlinkClick r:id="rId7"/>
            <a:extLst>
              <a:ext uri="{FF2B5EF4-FFF2-40B4-BE49-F238E27FC236}">
                <a16:creationId xmlns:a16="http://schemas.microsoft.com/office/drawing/2014/main" id="{B7652058-EE34-4458-89D4-7DB46304C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25" y="3344863"/>
            <a:ext cx="1571625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>
            <a:extLst>
              <a:ext uri="{FF2B5EF4-FFF2-40B4-BE49-F238E27FC236}">
                <a16:creationId xmlns:a16="http://schemas.microsoft.com/office/drawing/2014/main" id="{8263377A-CDC0-401F-930E-85377AF5B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627313"/>
            <a:ext cx="2447925" cy="345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2781</TotalTime>
  <Words>251</Words>
  <Application>Microsoft Office PowerPoint</Application>
  <PresentationFormat>如螢幕大小 (4:3)</PresentationFormat>
  <Paragraphs>49</Paragraphs>
  <Slides>5</Slides>
  <Notes>5</Notes>
  <HiddenSlides>0</HiddenSlides>
  <MMClips>0</MMClips>
  <ScaleCrop>false</ScaleCrop>
  <HeadingPairs>
    <vt:vector size="8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Arial</vt:lpstr>
      <vt:lpstr>新細明體</vt:lpstr>
      <vt:lpstr>Times New Roman</vt:lpstr>
      <vt:lpstr>標楷體</vt:lpstr>
      <vt:lpstr>預設簡報設計</vt:lpstr>
      <vt:lpstr>PBrush</vt:lpstr>
      <vt:lpstr>Algorithms for Biological Sequence Analysis</vt:lpstr>
      <vt:lpstr>About this course</vt:lpstr>
      <vt:lpstr>Coursework</vt:lpstr>
      <vt:lpstr>Topics</vt:lpstr>
      <vt:lpstr>A Sequence Analysis Book Published by Springer 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NAME</dc:creator>
  <cp:lastModifiedBy>User</cp:lastModifiedBy>
  <cp:revision>307</cp:revision>
  <dcterms:created xsi:type="dcterms:W3CDTF">2007-03-26T05:38:36Z</dcterms:created>
  <dcterms:modified xsi:type="dcterms:W3CDTF">2022-09-02T02:43:08Z</dcterms:modified>
</cp:coreProperties>
</file>