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02" r:id="rId4"/>
    <p:sldId id="300" r:id="rId5"/>
    <p:sldId id="301" r:id="rId6"/>
    <p:sldId id="308" r:id="rId7"/>
    <p:sldId id="304" r:id="rId8"/>
    <p:sldId id="305" r:id="rId9"/>
    <p:sldId id="307" r:id="rId10"/>
    <p:sldId id="306" r:id="rId11"/>
    <p:sldId id="280" r:id="rId12"/>
    <p:sldId id="265" r:id="rId13"/>
    <p:sldId id="268" r:id="rId14"/>
    <p:sldId id="309" r:id="rId15"/>
    <p:sldId id="269" r:id="rId16"/>
    <p:sldId id="281" r:id="rId17"/>
    <p:sldId id="282" r:id="rId18"/>
    <p:sldId id="266" r:id="rId19"/>
    <p:sldId id="303" r:id="rId20"/>
    <p:sldId id="273" r:id="rId21"/>
    <p:sldId id="285" r:id="rId22"/>
    <p:sldId id="271" r:id="rId23"/>
    <p:sldId id="289" r:id="rId24"/>
    <p:sldId id="291" r:id="rId25"/>
    <p:sldId id="299" r:id="rId26"/>
    <p:sldId id="286" r:id="rId27"/>
    <p:sldId id="296" r:id="rId28"/>
    <p:sldId id="294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A1CD3-A506-DB48-83D2-9D061DA8E020}" type="datetimeFigureOut">
              <a:rPr kumimoji="1" lang="zh-TW" altLang="en-US" smtClean="0"/>
              <a:t>2022/10/24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D8744-7F24-A947-89CD-778A90B156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708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198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072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158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95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52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55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785D-2DB1-EC47-97F1-26F7C2529240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22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DCF1-3CA6-FD43-82A2-1DE2EE75431A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29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56D2-964A-4D46-85E8-B853197CF667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D42-A5F2-1C4F-9E28-9225952805CF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77F776D3-322B-450C-9F61-3A28FAE268D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878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FB1C-9613-6449-AC75-A0374D69DDBF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99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7869-2AD7-D946-9D1F-68E94EA44866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03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C6A1-46C7-6548-9F66-6D83A4783B6F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23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C3E0-319B-E441-A68A-4195C6C10187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8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BB77-35F4-FD45-BCAB-4FF02ED7ACFC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01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242C-C998-574C-A92E-E103045C9BE6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37FA-8402-A541-9B99-B1AEF5EC6A8B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6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DA5-582A-6E4A-8AB9-102FB606AD7D}" type="datetime1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52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jhu.edu/~langmea/resources/bwt_fm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Burrows%E2%80%93Wheeler_transform" TargetMode="External"/><Relationship Id="rId4" Type="http://schemas.openxmlformats.org/officeDocument/2006/relationships/hyperlink" Target="https://www.cs.jhu.edu/~langmea/resources/lecture_notes/bwt_and_fm_index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27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An Introduction to</a:t>
            </a:r>
            <a:r>
              <a:rPr lang="zh-TW" altLang="en-US" dirty="0"/>
              <a:t> </a:t>
            </a:r>
            <a:r>
              <a:rPr lang="en-US" altLang="zh-TW" dirty="0"/>
              <a:t>Burrows-Wheeler Transform and FM-index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9612" y="4694942"/>
            <a:ext cx="6400800" cy="1752600"/>
          </a:xfrm>
        </p:spPr>
        <p:txBody>
          <a:bodyPr>
            <a:normAutofit/>
          </a:bodyPr>
          <a:lstStyle/>
          <a:p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en-US" altLang="zh-TW" sz="2800" dirty="0">
                <a:solidFill>
                  <a:schemeClr val="tx1"/>
                </a:solidFill>
              </a:rPr>
              <a:t>Yin-Chu Chen</a:t>
            </a:r>
          </a:p>
          <a:p>
            <a:r>
              <a:rPr lang="en-US" altLang="zh-TW" sz="2800" dirty="0">
                <a:solidFill>
                  <a:schemeClr val="tx1"/>
                </a:solidFill>
              </a:rPr>
              <a:t>Kun-Mao Chao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95536" y="270892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dirty="0"/>
              <a:t> </a:t>
            </a:r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Corporation.</a:t>
            </a:r>
          </a:p>
          <a:p>
            <a:pPr algn="ctr"/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IEEE.</a:t>
            </a:r>
            <a:r>
              <a:rPr lang="en-US" altLang="zh-TW" dirty="0">
                <a:hlinkClick r:id="rId3"/>
              </a:rPr>
              <a:t> </a:t>
            </a:r>
          </a:p>
          <a:p>
            <a:pPr algn="ctr"/>
            <a:r>
              <a:rPr lang="en-US" altLang="zh-TW" dirty="0">
                <a:hlinkClick r:id="rId3"/>
              </a:rPr>
              <a:t>http://www.cs.jhu.edu/~langmea/resources/bwt_fm.pdf</a:t>
            </a:r>
            <a:endParaRPr lang="en-US" altLang="zh-TW" dirty="0"/>
          </a:p>
          <a:p>
            <a:pPr algn="ctr"/>
            <a:r>
              <a:rPr lang="en-US" altLang="zh-TW" dirty="0">
                <a:hlinkClick r:id="rId4"/>
              </a:rPr>
              <a:t>https://www.cs.jhu.edu/~langmea/resources/lecture_notes/bwt_and_fm_index.pdf</a:t>
            </a:r>
            <a:endParaRPr lang="en-US" altLang="zh-TW" dirty="0"/>
          </a:p>
          <a:p>
            <a:pPr algn="ctr"/>
            <a:r>
              <a:rPr lang="en-US" altLang="zh-TW" dirty="0">
                <a:hlinkClick r:id="rId5"/>
              </a:rPr>
              <a:t>https://en.wikipedia.org/wiki/Burrows%E2%80%93Wheeler_transform</a:t>
            </a:r>
            <a:endParaRPr lang="en-US" altLang="zh-TW" dirty="0"/>
          </a:p>
          <a:p>
            <a:pPr algn="ctr"/>
            <a:endParaRPr lang="en-US" altLang="zh-TW" dirty="0"/>
          </a:p>
          <a:p>
            <a:pPr algn="ctr"/>
            <a:endParaRPr lang="en-US" altLang="zh-TW" dirty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467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/>
              <a:t> 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” </a:t>
            </a:r>
            <a:r>
              <a:rPr lang="en-US" altLang="zh-TW" sz="3200" dirty="0">
                <a:sym typeface="Wingdings" panose="05000000000000000000" pitchFamily="2" charset="2"/>
              </a:rPr>
              <a:t></a:t>
            </a:r>
            <a:r>
              <a:rPr lang="en-US" altLang="zh-TW" sz="3200" dirty="0"/>
              <a:t> T$ = “</a:t>
            </a:r>
            <a:r>
              <a:rPr lang="en-US" altLang="zh-TW" sz="3200" dirty="0" err="1">
                <a:solidFill>
                  <a:srgbClr val="7030A0"/>
                </a:solidFill>
              </a:rPr>
              <a:t>abaaba</a:t>
            </a:r>
            <a:r>
              <a:rPr lang="en-US" altLang="zh-TW" sz="3200" dirty="0">
                <a:solidFill>
                  <a:srgbClr val="FF0000"/>
                </a:solidFill>
              </a:rPr>
              <a:t>$</a:t>
            </a:r>
            <a:r>
              <a:rPr lang="en-US" altLang="zh-TW" sz="3200" dirty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46130"/>
              </p:ext>
            </p:extLst>
          </p:nvPr>
        </p:nvGraphicFramePr>
        <p:xfrm>
          <a:off x="2051720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87473"/>
              </p:ext>
            </p:extLst>
          </p:nvPr>
        </p:nvGraphicFramePr>
        <p:xfrm>
          <a:off x="3347864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aaba$a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aba$ab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ba$aba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baabaa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2267744" y="175937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539237" y="1750641"/>
            <a:ext cx="72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97207"/>
              </p:ext>
            </p:extLst>
          </p:nvPr>
        </p:nvGraphicFramePr>
        <p:xfrm>
          <a:off x="5571811" y="2153855"/>
          <a:ext cx="180890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8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$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 a 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 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89776"/>
              </p:ext>
            </p:extLst>
          </p:nvPr>
        </p:nvGraphicFramePr>
        <p:xfrm>
          <a:off x="4954752" y="2128702"/>
          <a:ext cx="234307" cy="3075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橢圓 2"/>
          <p:cNvSpPr/>
          <p:nvPr/>
        </p:nvSpPr>
        <p:spPr>
          <a:xfrm>
            <a:off x="5480803" y="3933056"/>
            <a:ext cx="2016224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796135" y="2181822"/>
            <a:ext cx="1584579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6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71930"/>
              </p:ext>
            </p:extLst>
          </p:nvPr>
        </p:nvGraphicFramePr>
        <p:xfrm>
          <a:off x="1475656" y="1988840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28724"/>
              </p:ext>
            </p:extLst>
          </p:nvPr>
        </p:nvGraphicFramePr>
        <p:xfrm>
          <a:off x="147565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 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TW" dirty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87366"/>
              </p:ext>
            </p:extLst>
          </p:nvPr>
        </p:nvGraphicFramePr>
        <p:xfrm>
          <a:off x="543609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 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 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3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19674"/>
              </p:ext>
            </p:extLst>
          </p:nvPr>
        </p:nvGraphicFramePr>
        <p:xfrm>
          <a:off x="1763688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 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圓角矩形 8"/>
          <p:cNvSpPr/>
          <p:nvPr/>
        </p:nvSpPr>
        <p:spPr>
          <a:xfrm>
            <a:off x="2123728" y="278092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81013"/>
              </p:ext>
            </p:extLst>
          </p:nvPr>
        </p:nvGraphicFramePr>
        <p:xfrm>
          <a:off x="5148064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>
                          <a:effectLst/>
                        </a:rPr>
                        <a:t> 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圓角矩形 10"/>
          <p:cNvSpPr/>
          <p:nvPr/>
        </p:nvSpPr>
        <p:spPr>
          <a:xfrm>
            <a:off x="2123728" y="328498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123728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2123728" y="436510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148064" y="220486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148064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5148064" y="494116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5148064" y="544522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20178"/>
              </p:ext>
            </p:extLst>
          </p:nvPr>
        </p:nvGraphicFramePr>
        <p:xfrm>
          <a:off x="3347864" y="184482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B-ranking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580112" y="1952837"/>
            <a:ext cx="360040" cy="36364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80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B-ranking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952" y="2444134"/>
            <a:ext cx="1638095" cy="283809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6136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LF Mapping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64775"/>
              </p:ext>
            </p:extLst>
          </p:nvPr>
        </p:nvGraphicFramePr>
        <p:xfrm>
          <a:off x="3491880" y="2348880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447889" y="1809110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52120" y="1839887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39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Ranking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79004"/>
              </p:ext>
            </p:extLst>
          </p:nvPr>
        </p:nvGraphicFramePr>
        <p:xfrm>
          <a:off x="1763688" y="2420888"/>
          <a:ext cx="1368152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70267"/>
              </p:ext>
            </p:extLst>
          </p:nvPr>
        </p:nvGraphicFramePr>
        <p:xfrm>
          <a:off x="3635896" y="2626112"/>
          <a:ext cx="1368153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LF Mapping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2267744" y="2996952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649413" y="5085184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606115"/>
            <a:ext cx="3975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 1 + 1 + 0 -1 = 1</a:t>
            </a:r>
            <a:r>
              <a:rPr lang="zh-TW" altLang="en-US" sz="2400" dirty="0"/>
              <a:t>  </a:t>
            </a:r>
            <a:r>
              <a:rPr lang="en-US" altLang="zh-TW" sz="2400" dirty="0">
                <a:sym typeface="Wingdings" panose="05000000000000000000" pitchFamily="2" charset="2"/>
              </a:rPr>
              <a:t> Index of a</a:t>
            </a:r>
            <a:r>
              <a:rPr lang="en-US" altLang="zh-TW" sz="2400" baseline="-25000" dirty="0">
                <a:sym typeface="Wingdings" panose="05000000000000000000" pitchFamily="2" charset="2"/>
              </a:rPr>
              <a:t>0</a:t>
            </a:r>
            <a:endParaRPr lang="en-US" altLang="zh-TW" sz="2400" dirty="0"/>
          </a:p>
          <a:p>
            <a:r>
              <a:rPr lang="en-US" altLang="zh-TW" sz="2400" dirty="0"/>
              <a:t>($) (a) (b)</a:t>
            </a:r>
            <a:endParaRPr lang="zh-TW" altLang="en-US" sz="2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35232" y="22017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Count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619672" y="2113692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11760" y="211369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563888" y="4758243"/>
            <a:ext cx="3906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 1 + 4 + 1 -1 = 5  </a:t>
            </a:r>
            <a:r>
              <a:rPr lang="en-US" altLang="zh-TW" sz="2400" dirty="0">
                <a:solidFill>
                  <a:prstClr val="black"/>
                </a:solidFill>
                <a:sym typeface="Wingdings" panose="05000000000000000000" pitchFamily="2" charset="2"/>
              </a:rPr>
              <a:t> Index of b</a:t>
            </a:r>
            <a:r>
              <a:rPr lang="en-US" altLang="zh-TW" sz="240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0</a:t>
            </a:r>
            <a:endParaRPr lang="en-US" altLang="zh-TW" sz="2400" dirty="0"/>
          </a:p>
          <a:p>
            <a:r>
              <a:rPr lang="en-US" altLang="zh-TW" sz="2400" dirty="0"/>
              <a:t>($) (a) (b) </a:t>
            </a:r>
            <a:endParaRPr lang="zh-TW" altLang="en-US" sz="2400" dirty="0"/>
          </a:p>
        </p:txBody>
      </p:sp>
      <p:sp>
        <p:nvSpPr>
          <p:cNvPr id="16" name="橢圓 15"/>
          <p:cNvSpPr/>
          <p:nvPr/>
        </p:nvSpPr>
        <p:spPr>
          <a:xfrm>
            <a:off x="1649413" y="3021667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267744" y="2492896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656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Reverse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28240"/>
              </p:ext>
            </p:extLst>
          </p:nvPr>
        </p:nvGraphicFramePr>
        <p:xfrm>
          <a:off x="7152984" y="829032"/>
          <a:ext cx="1368152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7452320" y="4046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Count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640953"/>
            <a:ext cx="8496944" cy="463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 2"/>
          <p:cNvSpPr/>
          <p:nvPr/>
        </p:nvSpPr>
        <p:spPr>
          <a:xfrm>
            <a:off x="5724128" y="5661248"/>
            <a:ext cx="14401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35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BWT Suffix array (SA)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68551"/>
              </p:ext>
            </p:extLst>
          </p:nvPr>
        </p:nvGraphicFramePr>
        <p:xfrm>
          <a:off x="1403648" y="1390511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 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</a:t>
                      </a:r>
                      <a:endParaRPr lang="en-US" altLang="zh-TW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00447"/>
              </p:ext>
            </p:extLst>
          </p:nvPr>
        </p:nvGraphicFramePr>
        <p:xfrm>
          <a:off x="3851920" y="1390511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>
                          <a:effectLst/>
                        </a:rPr>
                        <a:t>a </a:t>
                      </a:r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763688" y="4558863"/>
            <a:ext cx="96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BWM(T)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3851920" y="4558863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995331" y="5877272"/>
            <a:ext cx="3138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/>
              <a:t>BWT(T) = “</a:t>
            </a:r>
            <a:r>
              <a:rPr lang="en-US" altLang="zh-TW" sz="2800" dirty="0" err="1">
                <a:solidFill>
                  <a:srgbClr val="FF0000"/>
                </a:solidFill>
              </a:rPr>
              <a:t>abba$aa</a:t>
            </a:r>
            <a:r>
              <a:rPr lang="en-US" altLang="zh-TW" sz="2800" dirty="0"/>
              <a:t>”</a:t>
            </a:r>
            <a:endParaRPr lang="zh-TW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25" y="4844806"/>
            <a:ext cx="6895598" cy="113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6810850" y="1795439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T$= “a b a </a:t>
            </a:r>
            <a:r>
              <a:rPr lang="en-US" altLang="zh-TW" sz="2400" dirty="0" err="1"/>
              <a:t>a</a:t>
            </a:r>
            <a:r>
              <a:rPr lang="en-US" altLang="zh-TW" sz="2400" dirty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        0 1 2 3 4 5 6</a:t>
            </a:r>
          </a:p>
        </p:txBody>
      </p:sp>
    </p:spTree>
    <p:extLst>
      <p:ext uri="{BB962C8B-B14F-4D97-AF65-F5344CB8AC3E}">
        <p14:creationId xmlns:p14="http://schemas.microsoft.com/office/powerpoint/2010/main" val="687669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Burrows-Wheeler Transform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Construction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Recovery (not so efficient though)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Ranking and LF mapping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Reversing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Suffix array</a:t>
            </a:r>
          </a:p>
          <a:p>
            <a:r>
              <a:rPr lang="en-US" altLang="zh-TW" b="1" dirty="0"/>
              <a:t>FM-index</a:t>
            </a:r>
          </a:p>
          <a:p>
            <a:pPr lvl="1"/>
            <a:r>
              <a:rPr lang="en-US" altLang="zh-TW" b="1" dirty="0"/>
              <a:t>Backward search</a:t>
            </a:r>
          </a:p>
          <a:p>
            <a:pPr lvl="1"/>
            <a:r>
              <a:rPr lang="en-US" altLang="zh-TW" b="1" dirty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22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Burrows-Wheeler Transform</a:t>
            </a:r>
          </a:p>
          <a:p>
            <a:pPr lvl="1"/>
            <a:r>
              <a:rPr lang="en-US" altLang="zh-TW" dirty="0"/>
              <a:t>Construction</a:t>
            </a:r>
          </a:p>
          <a:p>
            <a:pPr lvl="1"/>
            <a:r>
              <a:rPr lang="en-US" altLang="zh-TW" dirty="0"/>
              <a:t>Recovery (not so efficient though)</a:t>
            </a:r>
          </a:p>
          <a:p>
            <a:pPr lvl="1"/>
            <a:r>
              <a:rPr lang="en-US" altLang="zh-TW" dirty="0"/>
              <a:t>Ranking and LF mapping</a:t>
            </a:r>
          </a:p>
          <a:p>
            <a:pPr lvl="1"/>
            <a:r>
              <a:rPr lang="en-US" altLang="zh-TW" dirty="0"/>
              <a:t>Reversing</a:t>
            </a:r>
          </a:p>
          <a:p>
            <a:pPr lvl="1"/>
            <a:r>
              <a:rPr lang="en-US" altLang="zh-TW" dirty="0"/>
              <a:t>Suffix array</a:t>
            </a:r>
          </a:p>
          <a:p>
            <a:r>
              <a:rPr lang="en-US" altLang="zh-TW" dirty="0"/>
              <a:t>FM-index</a:t>
            </a:r>
          </a:p>
          <a:p>
            <a:pPr lvl="1"/>
            <a:r>
              <a:rPr lang="en-US" altLang="zh-TW" dirty="0"/>
              <a:t>Backward search</a:t>
            </a:r>
          </a:p>
          <a:p>
            <a:pPr lvl="1"/>
            <a:r>
              <a:rPr lang="en-US" altLang="zh-TW" dirty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52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index combining the BWT with a few small auxiliary data structures</a:t>
            </a:r>
          </a:p>
          <a:p>
            <a:pPr lvl="1"/>
            <a:r>
              <a:rPr lang="en-US" altLang="zh-TW" i="1" dirty="0"/>
              <a:t>F </a:t>
            </a:r>
            <a:r>
              <a:rPr lang="en-US" altLang="zh-TW" dirty="0"/>
              <a:t>can be represented by counting</a:t>
            </a:r>
            <a:br>
              <a:rPr lang="en-US" altLang="zh-TW" dirty="0"/>
            </a:br>
            <a:r>
              <a:rPr lang="en-US" altLang="zh-TW" dirty="0"/>
              <a:t>the runs of characters </a:t>
            </a:r>
            <a:br>
              <a:rPr lang="en-US" altLang="zh-TW" dirty="0"/>
            </a:br>
            <a:r>
              <a:rPr lang="en-US" altLang="zh-TW" dirty="0"/>
              <a:t>in the alphabet </a:t>
            </a:r>
          </a:p>
          <a:p>
            <a:pPr lvl="1"/>
            <a:r>
              <a:rPr lang="en-US" altLang="zh-TW" dirty="0"/>
              <a:t>And </a:t>
            </a:r>
            <a:r>
              <a:rPr lang="en-US" altLang="zh-TW" i="1" dirty="0"/>
              <a:t>L </a:t>
            </a:r>
            <a:r>
              <a:rPr lang="en-US" altLang="zh-TW" dirty="0"/>
              <a:t>is compressible</a:t>
            </a:r>
          </a:p>
          <a:p>
            <a:pPr lvl="1"/>
            <a:r>
              <a:rPr kumimoji="1" lang="en-US" altLang="zh-TW" dirty="0"/>
              <a:t>Suffix array</a:t>
            </a:r>
          </a:p>
          <a:p>
            <a:pPr lvl="1"/>
            <a:r>
              <a:rPr kumimoji="1" lang="en-US" altLang="zh-TW" dirty="0"/>
              <a:t>C[] and </a:t>
            </a:r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7504" y="5733256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IEEE.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8895"/>
              </p:ext>
            </p:extLst>
          </p:nvPr>
        </p:nvGraphicFramePr>
        <p:xfrm>
          <a:off x="6300192" y="2204864"/>
          <a:ext cx="2257003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b  a  </a:t>
                      </a:r>
                      <a:r>
                        <a:rPr lang="en-US" sz="2800" b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</a:t>
                      </a:r>
                      <a:r>
                        <a:rPr lang="en-US" sz="2800" b="0" u="none" strike="noStrike" dirty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  b 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US" sz="2800" b="0" u="none" strike="noStrike" dirty="0">
                          <a:effectLst/>
                        </a:rPr>
                        <a:t>b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a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$  a  b 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 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</a:t>
                      </a:r>
                      <a:r>
                        <a:rPr lang="en-US" sz="2800" b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$  a  b  a 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</a:t>
                      </a:r>
                      <a:r>
                        <a:rPr lang="en-US" sz="2800" b="0" u="none" strike="noStrike" dirty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單箭頭接點 9"/>
          <p:cNvCxnSpPr/>
          <p:nvPr/>
        </p:nvCxnSpPr>
        <p:spPr>
          <a:xfrm>
            <a:off x="6660232" y="5949280"/>
            <a:ext cx="1512168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836928" y="5987018"/>
            <a:ext cx="118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Not stored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2630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01552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97697"/>
              </p:ext>
            </p:extLst>
          </p:nvPr>
        </p:nvGraphicFramePr>
        <p:xfrm>
          <a:off x="5076056" y="256490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>
            <a:off x="4139952" y="3068960"/>
            <a:ext cx="0" cy="20882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3602782" y="306896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602782" y="364351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5004048" y="5348039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004048" y="5875337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7236296" y="530586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7236296" y="583316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940152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60991" y="12271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T$= “a b a </a:t>
            </a:r>
            <a:r>
              <a:rPr lang="en-US" altLang="zh-TW" sz="2400" dirty="0" err="1"/>
              <a:t>a</a:t>
            </a:r>
            <a:r>
              <a:rPr lang="en-US" altLang="zh-TW" sz="2400" dirty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836571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Backward extension</a:t>
            </a:r>
          </a:p>
          <a:p>
            <a:r>
              <a:rPr kumimoji="1" lang="en-US" altLang="zh-TW" dirty="0"/>
              <a:t>Construct C[] and </a:t>
            </a:r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09976"/>
              </p:ext>
            </p:extLst>
          </p:nvPr>
        </p:nvGraphicFramePr>
        <p:xfrm>
          <a:off x="5391671" y="1916832"/>
          <a:ext cx="324036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  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r>
                        <a:rPr lang="en-US" sz="2800" b="0" u="none" strike="noStrike" dirty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r>
                        <a:rPr lang="en-US" sz="2800" b="0" u="none" strike="noStrike" dirty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r>
                        <a:rPr lang="en-US" sz="2800" b="0" u="none" strike="noStrike" dirty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37018"/>
              </p:ext>
            </p:extLst>
          </p:nvPr>
        </p:nvGraphicFramePr>
        <p:xfrm>
          <a:off x="1647312" y="315545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10245"/>
              </p:ext>
            </p:extLst>
          </p:nvPr>
        </p:nvGraphicFramePr>
        <p:xfrm>
          <a:off x="1287272" y="4221088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002568" y="3140968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C[] 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67192" y="4221088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</a:p>
        </p:txBody>
      </p:sp>
      <p:sp>
        <p:nvSpPr>
          <p:cNvPr id="11" name="橢圓 10"/>
          <p:cNvSpPr/>
          <p:nvPr/>
        </p:nvSpPr>
        <p:spPr>
          <a:xfrm>
            <a:off x="5652120" y="198884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679505" y="2519851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693334" y="464793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35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0544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233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71191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487090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q=a</a:t>
            </a:r>
          </a:p>
          <a:p>
            <a:r>
              <a:rPr lang="en-US" altLang="zh-TW" dirty="0"/>
              <a:t>SA interval = [1,4]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2551187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580112" y="4281475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470638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7380312" y="428147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5436094" y="5517232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</a:t>
            </a:r>
            <a:r>
              <a:rPr lang="en-US" altLang="zh-TW" dirty="0" err="1"/>
              <a:t>ba</a:t>
            </a:r>
            <a:endParaRPr lang="en-US" altLang="zh-TW" dirty="0"/>
          </a:p>
          <a:p>
            <a:r>
              <a:rPr lang="en-US" altLang="zh-TW" dirty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11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72559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251331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658976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q=aba</a:t>
            </a:r>
          </a:p>
          <a:p>
            <a:r>
              <a:rPr lang="en-US" altLang="zh-TW" dirty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</a:t>
            </a:r>
            <a:r>
              <a:rPr lang="en-US" altLang="zh-TW" dirty="0" err="1"/>
              <a:t>ba</a:t>
            </a:r>
            <a:endParaRPr lang="en-US" altLang="zh-TW" dirty="0"/>
          </a:p>
          <a:p>
            <a:r>
              <a:rPr lang="en-US" altLang="zh-TW" dirty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88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14763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09879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4708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q=aba</a:t>
            </a:r>
          </a:p>
          <a:p>
            <a:r>
              <a:rPr lang="en-US" altLang="zh-TW" dirty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q=</a:t>
            </a:r>
            <a:r>
              <a:rPr lang="en-US" altLang="zh-TW" dirty="0" err="1"/>
              <a:t>ba</a:t>
            </a:r>
            <a:endParaRPr lang="en-US" altLang="zh-TW" dirty="0"/>
          </a:p>
          <a:p>
            <a:r>
              <a:rPr lang="en-US" altLang="zh-TW" dirty="0"/>
              <a:t>SA interval = [5,6]</a:t>
            </a:r>
            <a:endParaRPr lang="zh-TW" altLang="en-US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3" t="44167" r="37437" b="44252"/>
          <a:stretch/>
        </p:blipFill>
        <p:spPr bwMode="auto">
          <a:xfrm>
            <a:off x="1023705" y="341813"/>
            <a:ext cx="7249194" cy="119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90633"/>
              </p:ext>
            </p:extLst>
          </p:nvPr>
        </p:nvGraphicFramePr>
        <p:xfrm>
          <a:off x="4932040" y="2492896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>
                          <a:effectLst/>
                        </a:rPr>
                        <a:t>a </a:t>
                      </a:r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54002"/>
              </p:ext>
            </p:extLst>
          </p:nvPr>
        </p:nvGraphicFramePr>
        <p:xfrm>
          <a:off x="1259632" y="2276872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圓角矩形 6"/>
          <p:cNvSpPr/>
          <p:nvPr/>
        </p:nvSpPr>
        <p:spPr>
          <a:xfrm>
            <a:off x="1187624" y="4005063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187624" y="4509120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6012160" y="3812454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12160" y="4316511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4860032" y="3812454"/>
            <a:ext cx="864096" cy="8892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54519" y="5661248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067944" y="3820397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SA[3]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067944" y="4257091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SA[4]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25254" y="13565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T$= “a b a </a:t>
            </a:r>
            <a:r>
              <a:rPr lang="en-US" altLang="zh-TW" sz="2400" dirty="0" err="1"/>
              <a:t>a</a:t>
            </a:r>
            <a:r>
              <a:rPr lang="en-US" altLang="zh-TW" sz="2400" dirty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        0 1 2 3 4 5 6</a:t>
            </a:r>
          </a:p>
        </p:txBody>
      </p:sp>
    </p:spTree>
    <p:extLst>
      <p:ext uri="{BB962C8B-B14F-4D97-AF65-F5344CB8AC3E}">
        <p14:creationId xmlns:p14="http://schemas.microsoft.com/office/powerpoint/2010/main" val="3618464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Query (another example)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99862"/>
              </p:ext>
            </p:extLst>
          </p:nvPr>
        </p:nvGraphicFramePr>
        <p:xfrm>
          <a:off x="395536" y="1196752"/>
          <a:ext cx="381642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g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g g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t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t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t t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effectLst/>
                        </a:rPr>
                        <a:t>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>
                          <a:effectLst/>
                        </a:rPr>
                        <a:t>t</a:t>
                      </a:r>
                      <a:r>
                        <a:rPr lang="en-US" sz="2800" b="0" u="none" strike="noStrike" dirty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>
                          <a:effectLst/>
                        </a:rPr>
                        <a:t>g</a:t>
                      </a:r>
                      <a:r>
                        <a:rPr lang="en-US" sz="2800" b="0" u="none" strike="noStrike" dirty="0">
                          <a:effectLst/>
                        </a:rPr>
                        <a:t> a $ c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04394"/>
              </p:ext>
            </p:extLst>
          </p:nvPr>
        </p:nvGraphicFramePr>
        <p:xfrm>
          <a:off x="4499992" y="2348880"/>
          <a:ext cx="2664294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68425"/>
              </p:ext>
            </p:extLst>
          </p:nvPr>
        </p:nvGraphicFramePr>
        <p:xfrm>
          <a:off x="4427984" y="3501008"/>
          <a:ext cx="4464499" cy="2808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5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6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7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8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9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4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3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4932040" y="1268760"/>
            <a:ext cx="21379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/>
              <a:t>T: </a:t>
            </a:r>
            <a:r>
              <a:rPr lang="en-US" altLang="zh-TW" sz="2800" dirty="0" err="1"/>
              <a:t>cattattagga</a:t>
            </a:r>
            <a:endParaRPr lang="en-US" altLang="zh-TW" sz="2800" dirty="0"/>
          </a:p>
          <a:p>
            <a:r>
              <a:rPr lang="en-US" altLang="zh-TW" sz="2800" dirty="0"/>
              <a:t>Query: </a:t>
            </a:r>
            <a:r>
              <a:rPr lang="en-US" altLang="zh-TW" sz="2800" dirty="0" err="1"/>
              <a:t>att</a:t>
            </a:r>
            <a:endParaRPr lang="zh-TW" altLang="en-US" sz="2800" dirty="0"/>
          </a:p>
        </p:txBody>
      </p:sp>
      <p:sp>
        <p:nvSpPr>
          <p:cNvPr id="9" name="圓角矩形 8"/>
          <p:cNvSpPr/>
          <p:nvPr/>
        </p:nvSpPr>
        <p:spPr>
          <a:xfrm>
            <a:off x="1187624" y="4863032"/>
            <a:ext cx="248072" cy="16623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7069998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8460432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107468" y="5807442"/>
            <a:ext cx="495672" cy="83115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812360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8460432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107468" y="2564904"/>
            <a:ext cx="800236" cy="8311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26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data </a:t>
            </a:r>
            <a:r>
              <a:rPr kumimoji="1" lang="en-US" altLang="zh-TW" dirty="0" err="1"/>
              <a:t>stucture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/>
              <a:t>String T</a:t>
            </a:r>
          </a:p>
          <a:p>
            <a:r>
              <a:rPr lang="en-US" altLang="zh-TW" dirty="0"/>
              <a:t>Length of T= m</a:t>
            </a:r>
          </a:p>
          <a:p>
            <a:r>
              <a:rPr lang="en-US" altLang="zh-TW" dirty="0"/>
              <a:t>Character : n types (”ACGT”,  4 types)</a:t>
            </a:r>
          </a:p>
          <a:p>
            <a:r>
              <a:rPr lang="en-US" altLang="zh-TW" dirty="0"/>
              <a:t>BWT(T): m characters</a:t>
            </a:r>
          </a:p>
          <a:p>
            <a:r>
              <a:rPr lang="en-US" altLang="zh-TW" dirty="0"/>
              <a:t>Suffix array: m integers</a:t>
            </a:r>
          </a:p>
          <a:p>
            <a:r>
              <a:rPr lang="en-US" altLang="zh-TW" dirty="0"/>
              <a:t>C[]: n integers</a:t>
            </a:r>
          </a:p>
          <a:p>
            <a:r>
              <a:rPr lang="en-US" altLang="zh-TW" dirty="0" err="1"/>
              <a:t>Occ</a:t>
            </a:r>
            <a:r>
              <a:rPr lang="en-US" altLang="zh-TW" dirty="0"/>
              <a:t>[]: n*m integers</a:t>
            </a:r>
          </a:p>
          <a:p>
            <a:pPr marL="0" indent="0">
              <a:buNone/>
            </a:pPr>
            <a:r>
              <a:rPr lang="en-US" altLang="zh-TW" dirty="0"/>
              <a:t>With checkpoints and a sampling suffix array</a:t>
            </a:r>
            <a:endParaRPr lang="en-US" altLang="zh-TW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>
                <a:sym typeface="Wingdings" panose="05000000000000000000" pitchFamily="2" charset="2"/>
              </a:rPr>
              <a:t> more space reduction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129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/>
              <a:t>Burrows-Wheeler Transform</a:t>
            </a:r>
          </a:p>
          <a:p>
            <a:pPr lvl="1"/>
            <a:r>
              <a:rPr lang="en-US" altLang="zh-TW" b="1" dirty="0"/>
              <a:t>Construction</a:t>
            </a:r>
          </a:p>
          <a:p>
            <a:pPr lvl="1"/>
            <a:r>
              <a:rPr lang="en-US" altLang="zh-TW" b="1" dirty="0"/>
              <a:t>Recovery (not so efficient though)</a:t>
            </a:r>
          </a:p>
          <a:p>
            <a:pPr lvl="1"/>
            <a:r>
              <a:rPr lang="en-US" altLang="zh-TW" b="1" dirty="0"/>
              <a:t>Ranking and LF mapping</a:t>
            </a:r>
          </a:p>
          <a:p>
            <a:pPr lvl="1"/>
            <a:r>
              <a:rPr lang="en-US" altLang="zh-TW" b="1" dirty="0"/>
              <a:t>Reversing</a:t>
            </a:r>
          </a:p>
          <a:p>
            <a:pPr lvl="1"/>
            <a:r>
              <a:rPr lang="en-US" altLang="zh-TW" b="1" dirty="0"/>
              <a:t>Suffix array</a:t>
            </a:r>
          </a:p>
          <a:p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FM-index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Backward search</a:t>
            </a:r>
          </a:p>
          <a:p>
            <a:pPr lvl="1"/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Burrows-Wheeler Transform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71644"/>
            <a:ext cx="8229600" cy="4525963"/>
          </a:xfrm>
        </p:spPr>
        <p:txBody>
          <a:bodyPr/>
          <a:lstStyle/>
          <a:p>
            <a:r>
              <a:rPr lang="en-US" altLang="zh-TW" dirty="0"/>
              <a:t>Given a string T=“</a:t>
            </a:r>
            <a:r>
              <a:rPr lang="en-US" altLang="zh-TW" dirty="0" err="1"/>
              <a:t>abaaba</a:t>
            </a:r>
            <a:r>
              <a:rPr lang="en-US" altLang="zh-TW" dirty="0"/>
              <a:t>”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6516216" y="2445819"/>
          <a:ext cx="1339311" cy="3044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</a:t>
                      </a:r>
                      <a:r>
                        <a:rPr lang="en-US" sz="2800" b="0" u="none" strike="noStrike" dirty="0" err="1">
                          <a:effectLst/>
                        </a:rPr>
                        <a:t>abaaba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effectLst/>
                        </a:rPr>
                        <a:t>a$abaab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aaba$ab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  <a:p>
                      <a:pPr algn="l" fontAlgn="ctr"/>
                      <a:r>
                        <a:rPr lang="en-US" sz="2800" b="0" u="none" strike="noStrike" dirty="0" err="1">
                          <a:effectLst/>
                        </a:rPr>
                        <a:t>aba$aba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effectLst/>
                        </a:rPr>
                        <a:t>abaaba</a:t>
                      </a:r>
                      <a:r>
                        <a:rPr lang="en-US" sz="2800" b="0" u="none" strike="noStrike" dirty="0"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effectLst/>
                        </a:rPr>
                        <a:t>ba$abaa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effectLst/>
                        </a:rPr>
                        <a:t>baaba$a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0150" y="3774262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/>
              <a:t>T$=</a:t>
            </a:r>
            <a:r>
              <a:rPr lang="en-US" altLang="zh-TW" sz="2800" b="1" dirty="0" err="1"/>
              <a:t>abaaba</a:t>
            </a:r>
            <a:r>
              <a:rPr lang="en-US" altLang="zh-TW" sz="2800" b="1" dirty="0"/>
              <a:t>$</a:t>
            </a:r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/>
          </p:nvPr>
        </p:nvGraphicFramePr>
        <p:xfrm>
          <a:off x="3822531" y="2425362"/>
          <a:ext cx="136461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abaaba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baaba$a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aaba$ab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aba$aba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ba$abaa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effectLst/>
                        </a:rPr>
                        <a:t>a$abaab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abaaba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5" name="直線單箭頭接點 34"/>
          <p:cNvCxnSpPr>
            <a:stCxn id="5" idx="3"/>
          </p:cNvCxnSpPr>
          <p:nvPr/>
        </p:nvCxnSpPr>
        <p:spPr>
          <a:xfrm flipV="1">
            <a:off x="2274225" y="2708920"/>
            <a:ext cx="1429583" cy="13269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5" idx="3"/>
          </p:cNvCxnSpPr>
          <p:nvPr/>
        </p:nvCxnSpPr>
        <p:spPr>
          <a:xfrm>
            <a:off x="2274225" y="4035872"/>
            <a:ext cx="1525226" cy="12704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3799451" y="549000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All rotations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直線單箭頭接點 38"/>
          <p:cNvCxnSpPr/>
          <p:nvPr/>
        </p:nvCxnSpPr>
        <p:spPr>
          <a:xfrm>
            <a:off x="5305865" y="3972677"/>
            <a:ext cx="11053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5501728" y="403587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Sort</a:t>
            </a:r>
            <a:endParaRPr lang="zh-TW" altLang="en-US" b="1" dirty="0"/>
          </a:p>
        </p:txBody>
      </p:sp>
      <p:sp>
        <p:nvSpPr>
          <p:cNvPr id="42" name="矩形 41"/>
          <p:cNvSpPr/>
          <p:nvPr/>
        </p:nvSpPr>
        <p:spPr>
          <a:xfrm>
            <a:off x="5932547" y="2018718"/>
            <a:ext cx="250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Burrows-Wheeler Matrix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9512" y="5818038"/>
            <a:ext cx="7754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Corporation.</a:t>
            </a:r>
          </a:p>
          <a:p>
            <a:r>
              <a:rPr lang="en-US" altLang="zh-TW" dirty="0"/>
              <a:t>Ben Langmead: http://www.langmead-lab.org/teaching-materials/</a:t>
            </a:r>
          </a:p>
        </p:txBody>
      </p:sp>
      <p:sp>
        <p:nvSpPr>
          <p:cNvPr id="8" name="矩形 7"/>
          <p:cNvSpPr/>
          <p:nvPr/>
        </p:nvSpPr>
        <p:spPr>
          <a:xfrm>
            <a:off x="2591894" y="3817879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/>
              <a:t>Rotate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783747" y="5463892"/>
            <a:ext cx="80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$&lt;a&lt;b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8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Burrows-Wheeler Transform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 = “</a:t>
            </a:r>
            <a:r>
              <a:rPr lang="en-US" altLang="zh-TW" dirty="0" err="1"/>
              <a:t>abaaba</a:t>
            </a:r>
            <a:r>
              <a:rPr lang="en-US" altLang="zh-TW" dirty="0"/>
              <a:t>”</a:t>
            </a:r>
          </a:p>
          <a:p>
            <a:r>
              <a:rPr lang="en-US" altLang="zh-TW" dirty="0"/>
              <a:t>BWT(T) = “ </a:t>
            </a:r>
            <a:r>
              <a:rPr lang="en-US" altLang="zh-TW" dirty="0" err="1">
                <a:solidFill>
                  <a:srgbClr val="FF0000"/>
                </a:solidFill>
              </a:rPr>
              <a:t>abba$aa</a:t>
            </a:r>
            <a:r>
              <a:rPr lang="en-US" altLang="zh-TW" dirty="0"/>
              <a:t> ”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4427984" y="2492896"/>
            <a:ext cx="12144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371650" y="2492896"/>
            <a:ext cx="13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Last column</a:t>
            </a:r>
            <a:endParaRPr lang="zh-TW" altLang="en-US" b="1" dirty="0"/>
          </a:p>
        </p:txBody>
      </p:sp>
      <p:sp>
        <p:nvSpPr>
          <p:cNvPr id="23" name="矩形 22"/>
          <p:cNvSpPr/>
          <p:nvPr/>
        </p:nvSpPr>
        <p:spPr>
          <a:xfrm>
            <a:off x="5220072" y="1484784"/>
            <a:ext cx="2574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Burrows-Wheeler Matrix</a:t>
            </a:r>
            <a:endParaRPr lang="zh-TW" altLang="en-US" dirty="0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/>
          </p:nvPr>
        </p:nvGraphicFramePr>
        <p:xfrm>
          <a:off x="5796136" y="1988840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$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</a:t>
                      </a:r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effectLst/>
                        </a:rPr>
                        <a:t>a $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a </a:t>
                      </a:r>
                      <a:r>
                        <a:rPr lang="en-US" altLang="zh-TW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b a $ a b </a:t>
                      </a:r>
                      <a:r>
                        <a:rPr lang="en-US" altLang="zh-TW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a b 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b a $ a b a </a:t>
                      </a:r>
                      <a:r>
                        <a:rPr lang="en-US" altLang="zh-TW" sz="2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effectLst/>
                        </a:rPr>
                        <a:t>b 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</a:t>
                      </a:r>
                      <a:r>
                        <a:rPr lang="en-US" altLang="zh-TW" sz="2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5</a:t>
            </a:fld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8393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Compression and Indexing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characters with similar contexts on the right-hand side in T tend to come together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r>
              <a:rPr lang="en-US" altLang="zh-TW" dirty="0"/>
              <a:t>FM-index</a:t>
            </a:r>
          </a:p>
          <a:p>
            <a:pPr lvl="1"/>
            <a:r>
              <a:rPr lang="en-US" altLang="zh-TW" dirty="0"/>
              <a:t>An index combining the BWT with a few small auxiliary data structures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000" y="3019476"/>
            <a:ext cx="6600000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1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/>
              <a:t> 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” </a:t>
            </a:r>
            <a:r>
              <a:rPr lang="en-US" altLang="zh-TW" sz="3200" dirty="0">
                <a:sym typeface="Wingdings" panose="05000000000000000000" pitchFamily="2" charset="2"/>
              </a:rPr>
              <a:t></a:t>
            </a:r>
            <a:r>
              <a:rPr lang="en-US" altLang="zh-TW" sz="3200" dirty="0"/>
              <a:t> T$ = “</a:t>
            </a:r>
            <a:r>
              <a:rPr lang="en-US" altLang="zh-TW" sz="3200" dirty="0" err="1">
                <a:solidFill>
                  <a:srgbClr val="7030A0"/>
                </a:solidFill>
              </a:rPr>
              <a:t>ab</a:t>
            </a:r>
            <a:r>
              <a:rPr lang="en-US" altLang="zh-TW" sz="3200" dirty="0" err="1"/>
              <a:t>aaba</a:t>
            </a:r>
            <a:r>
              <a:rPr lang="en-US" altLang="zh-TW" sz="3200" dirty="0">
                <a:solidFill>
                  <a:srgbClr val="FF0000"/>
                </a:solidFill>
              </a:rPr>
              <a:t>$</a:t>
            </a:r>
            <a:r>
              <a:rPr lang="en-US" altLang="zh-TW" sz="3200" dirty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69646"/>
              </p:ext>
            </p:extLst>
          </p:nvPr>
        </p:nvGraphicFramePr>
        <p:xfrm>
          <a:off x="53955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$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a b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 $ a b a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27250"/>
              </p:ext>
            </p:extLst>
          </p:nvPr>
        </p:nvGraphicFramePr>
        <p:xfrm>
          <a:off x="4216452" y="1988840"/>
          <a:ext cx="50405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35352"/>
              </p:ext>
            </p:extLst>
          </p:nvPr>
        </p:nvGraphicFramePr>
        <p:xfrm>
          <a:off x="5458590" y="1988841"/>
          <a:ext cx="54006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43462"/>
              </p:ext>
            </p:extLst>
          </p:nvPr>
        </p:nvGraphicFramePr>
        <p:xfrm>
          <a:off x="6574714" y="199195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>
            <a:off x="3541377" y="3501009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879" y="3469951"/>
            <a:ext cx="530398" cy="13412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136" y="3471621"/>
            <a:ext cx="530398" cy="134124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3491880" y="316806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bind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31861" y="316645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sort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925760" y="3165196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new</a:t>
            </a:r>
            <a:endParaRPr lang="zh-TW" altLang="en-US" dirty="0"/>
          </a:p>
        </p:txBody>
      </p:sp>
      <p:cxnSp>
        <p:nvCxnSpPr>
          <p:cNvPr id="20" name="直線單箭頭接點 19"/>
          <p:cNvCxnSpPr/>
          <p:nvPr/>
        </p:nvCxnSpPr>
        <p:spPr>
          <a:xfrm flipH="1" flipV="1">
            <a:off x="611560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1403648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32025"/>
              </p:ext>
            </p:extLst>
          </p:nvPr>
        </p:nvGraphicFramePr>
        <p:xfrm>
          <a:off x="3163352" y="2007669"/>
          <a:ext cx="30223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1" name="圖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641" y="3488779"/>
            <a:ext cx="530398" cy="134124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2436623" y="3185279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sort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2854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8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/>
              <a:t> 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” </a:t>
            </a:r>
            <a:r>
              <a:rPr lang="en-US" altLang="zh-TW" sz="3200" dirty="0">
                <a:sym typeface="Wingdings" panose="05000000000000000000" pitchFamily="2" charset="2"/>
              </a:rPr>
              <a:t></a:t>
            </a:r>
            <a:r>
              <a:rPr lang="en-US" altLang="zh-TW" sz="3200" dirty="0"/>
              <a:t> T$ = “</a:t>
            </a:r>
            <a:r>
              <a:rPr lang="en-US" altLang="zh-TW" sz="3200" dirty="0" err="1">
                <a:solidFill>
                  <a:srgbClr val="7030A0"/>
                </a:solidFill>
              </a:rPr>
              <a:t>aba</a:t>
            </a:r>
            <a:r>
              <a:rPr lang="en-US" altLang="zh-TW" sz="3200" dirty="0" err="1"/>
              <a:t>aba</a:t>
            </a:r>
            <a:r>
              <a:rPr lang="en-US" altLang="zh-TW" sz="3200" dirty="0">
                <a:solidFill>
                  <a:srgbClr val="FF0000"/>
                </a:solidFill>
              </a:rPr>
              <a:t>$</a:t>
            </a:r>
            <a:r>
              <a:rPr lang="en-US" altLang="zh-TW" sz="3200" dirty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98541"/>
              </p:ext>
            </p:extLst>
          </p:nvPr>
        </p:nvGraphicFramePr>
        <p:xfrm>
          <a:off x="89959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32059"/>
              </p:ext>
            </p:extLst>
          </p:nvPr>
        </p:nvGraphicFramePr>
        <p:xfrm>
          <a:off x="3545886" y="1988839"/>
          <a:ext cx="66607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89853"/>
              </p:ext>
            </p:extLst>
          </p:nvPr>
        </p:nvGraphicFramePr>
        <p:xfrm>
          <a:off x="4860032" y="1988840"/>
          <a:ext cx="61598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48959"/>
              </p:ext>
            </p:extLst>
          </p:nvPr>
        </p:nvGraphicFramePr>
        <p:xfrm>
          <a:off x="6228184" y="198182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>
                          <a:effectLst/>
                        </a:rPr>
                        <a:t>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$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a b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b a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向右箭號 10"/>
          <p:cNvSpPr/>
          <p:nvPr/>
        </p:nvSpPr>
        <p:spPr>
          <a:xfrm>
            <a:off x="2870811" y="3540288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978" y="3509230"/>
            <a:ext cx="530398" cy="13412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480" y="3510900"/>
            <a:ext cx="530398" cy="134124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821314" y="320734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bind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11960" y="320573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sort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508104" y="3204475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new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 flipH="1" flipV="1">
            <a:off x="1115616" y="5035539"/>
            <a:ext cx="672723" cy="76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1788339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8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/>
              <a:t> 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” </a:t>
            </a:r>
            <a:r>
              <a:rPr lang="en-US" altLang="zh-TW" sz="3200" dirty="0">
                <a:sym typeface="Wingdings" panose="05000000000000000000" pitchFamily="2" charset="2"/>
              </a:rPr>
              <a:t></a:t>
            </a:r>
            <a:r>
              <a:rPr lang="en-US" altLang="zh-TW" sz="3200" dirty="0"/>
              <a:t> T$ = “</a:t>
            </a:r>
            <a:r>
              <a:rPr lang="en-US" altLang="zh-TW" sz="3200" dirty="0" err="1">
                <a:solidFill>
                  <a:srgbClr val="7030A0"/>
                </a:solidFill>
              </a:rPr>
              <a:t>abaab</a:t>
            </a:r>
            <a:r>
              <a:rPr lang="en-US" altLang="zh-TW" sz="3200" dirty="0" err="1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$</a:t>
            </a:r>
            <a:r>
              <a:rPr lang="en-US" altLang="zh-TW" sz="3200" dirty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97404"/>
              </p:ext>
            </p:extLst>
          </p:nvPr>
        </p:nvGraphicFramePr>
        <p:xfrm>
          <a:off x="1115616" y="2094185"/>
          <a:ext cx="88209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ba$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51407"/>
              </p:ext>
            </p:extLst>
          </p:nvPr>
        </p:nvGraphicFramePr>
        <p:xfrm>
          <a:off x="2050737" y="2094185"/>
          <a:ext cx="79208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aba$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1183132" y="170448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141943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59953"/>
              </p:ext>
            </p:extLst>
          </p:nvPr>
        </p:nvGraphicFramePr>
        <p:xfrm>
          <a:off x="2983331" y="2103477"/>
          <a:ext cx="93512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91014"/>
              </p:ext>
            </p:extLst>
          </p:nvPr>
        </p:nvGraphicFramePr>
        <p:xfrm>
          <a:off x="4063452" y="2103477"/>
          <a:ext cx="93610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154334" y="170899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254825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09186"/>
              </p:ext>
            </p:extLst>
          </p:nvPr>
        </p:nvGraphicFramePr>
        <p:xfrm>
          <a:off x="5828819" y="2094185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effectLst/>
                        </a:rPr>
                        <a:t>b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>
                          <a:effectLst/>
                        </a:rPr>
                        <a:t>a</a:t>
                      </a:r>
                      <a:r>
                        <a:rPr lang="en-US" sz="2800" b="0" u="none" strike="noStrike" dirty="0">
                          <a:effectLst/>
                        </a:rPr>
                        <a:t> </a:t>
                      </a:r>
                      <a:r>
                        <a:rPr lang="en-US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$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 a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 b 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>
                          <a:effectLst/>
                        </a:rPr>
                        <a:t> $ </a:t>
                      </a:r>
                      <a:r>
                        <a:rPr lang="en-US" altLang="zh-TW" sz="2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87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16037</TotalTime>
  <Words>2728</Words>
  <Application>Microsoft Office PowerPoint</Application>
  <PresentationFormat>如螢幕大小 (4:3)</PresentationFormat>
  <Paragraphs>803</Paragraphs>
  <Slides>28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3" baseType="lpstr">
      <vt:lpstr>新細明體</vt:lpstr>
      <vt:lpstr>Arial</vt:lpstr>
      <vt:lpstr>Calibri</vt:lpstr>
      <vt:lpstr>Wingdings</vt:lpstr>
      <vt:lpstr>Office 佈景主題</vt:lpstr>
      <vt:lpstr>An Introduction to Burrows-Wheeler Transform and FM-index</vt:lpstr>
      <vt:lpstr>Outline</vt:lpstr>
      <vt:lpstr>Outline</vt:lpstr>
      <vt:lpstr>Burrows-Wheeler Transform</vt:lpstr>
      <vt:lpstr>Burrows-Wheeler Transform </vt:lpstr>
      <vt:lpstr>Compression and Indexing</vt:lpstr>
      <vt:lpstr> BWT(T) = “ abba$aa ”  T$ = “abaaba$”</vt:lpstr>
      <vt:lpstr> BWT(T) = “ abba$aa ”  T$ = “abaaba$”</vt:lpstr>
      <vt:lpstr> BWT(T) = “ abba$aa ”  T$ = “abaaba$”</vt:lpstr>
      <vt:lpstr> BWT(T) = “ abba$aa ”  T$ = “abaaba$”</vt:lpstr>
      <vt:lpstr>BWT Ranking</vt:lpstr>
      <vt:lpstr>BWT Ranking</vt:lpstr>
      <vt:lpstr>BWT Ranking</vt:lpstr>
      <vt:lpstr>B-ranking</vt:lpstr>
      <vt:lpstr>BWT Ranking</vt:lpstr>
      <vt:lpstr>BWT Ranking</vt:lpstr>
      <vt:lpstr>BWT Reverse</vt:lpstr>
      <vt:lpstr>BWT Suffix array (SA)</vt:lpstr>
      <vt:lpstr>Outline</vt:lpstr>
      <vt:lpstr>FM-index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Query (another example)</vt:lpstr>
      <vt:lpstr>FM-index data stucture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</dc:creator>
  <cp:lastModifiedBy>user</cp:lastModifiedBy>
  <cp:revision>120</cp:revision>
  <dcterms:created xsi:type="dcterms:W3CDTF">2018-04-24T13:01:59Z</dcterms:created>
  <dcterms:modified xsi:type="dcterms:W3CDTF">2022-10-24T06:10:40Z</dcterms:modified>
</cp:coreProperties>
</file>