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302" r:id="rId4"/>
    <p:sldId id="300" r:id="rId5"/>
    <p:sldId id="301" r:id="rId6"/>
    <p:sldId id="308" r:id="rId7"/>
    <p:sldId id="304" r:id="rId8"/>
    <p:sldId id="305" r:id="rId9"/>
    <p:sldId id="307" r:id="rId10"/>
    <p:sldId id="306" r:id="rId11"/>
    <p:sldId id="280" r:id="rId12"/>
    <p:sldId id="265" r:id="rId13"/>
    <p:sldId id="268" r:id="rId14"/>
    <p:sldId id="309" r:id="rId15"/>
    <p:sldId id="269" r:id="rId16"/>
    <p:sldId id="281" r:id="rId17"/>
    <p:sldId id="282" r:id="rId18"/>
    <p:sldId id="266" r:id="rId19"/>
    <p:sldId id="303" r:id="rId20"/>
    <p:sldId id="273" r:id="rId21"/>
    <p:sldId id="285" r:id="rId22"/>
    <p:sldId id="271" r:id="rId23"/>
    <p:sldId id="289" r:id="rId24"/>
    <p:sldId id="291" r:id="rId25"/>
    <p:sldId id="299" r:id="rId26"/>
    <p:sldId id="286" r:id="rId27"/>
    <p:sldId id="296" r:id="rId28"/>
    <p:sldId id="294" r:id="rId2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A1CD3-A506-DB48-83D2-9D061DA8E020}" type="datetimeFigureOut">
              <a:rPr kumimoji="1" lang="zh-TW" altLang="en-US" smtClean="0"/>
              <a:t>2020/11/9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9D8744-7F24-A947-89CD-778A90B156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47089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D8744-7F24-A947-89CD-778A90B156BB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11982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D8744-7F24-A947-89CD-778A90B156BB}" type="slidenum">
              <a:rPr kumimoji="1" lang="zh-TW" altLang="en-US" smtClean="0"/>
              <a:t>5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70723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9D8744-7F24-A947-89CD-778A90B156BB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5158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9D8744-7F24-A947-89CD-778A90B156BB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2959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9D8744-7F24-A947-89CD-778A90B156BB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8529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9D8744-7F24-A947-89CD-778A90B156BB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0552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785D-2DB1-EC47-97F1-26F7C2529240}" type="datetime1">
              <a:rPr lang="zh-TW" altLang="en-US" smtClean="0"/>
              <a:t>2020/11/9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9220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BDCF1-3CA6-FD43-82A2-1DE2EE75431A}" type="datetime1">
              <a:rPr lang="zh-TW" altLang="en-US" smtClean="0"/>
              <a:t>2020/11/9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029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56D2-964A-4D46-85E8-B853197CF667}" type="datetime1">
              <a:rPr lang="zh-TW" altLang="en-US" smtClean="0"/>
              <a:t>2020/11/9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125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D42-A5F2-1C4F-9E28-9225952805CF}" type="datetime1">
              <a:rPr lang="zh-TW" altLang="en-US" smtClean="0"/>
              <a:t>2020/11/9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77F776D3-322B-450C-9F61-3A28FAE268D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68780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FB1C-9613-6449-AC75-A0374D69DDBF}" type="datetime1">
              <a:rPr lang="zh-TW" altLang="en-US" smtClean="0"/>
              <a:t>2020/11/9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6999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7869-2AD7-D946-9D1F-68E94EA44866}" type="datetime1">
              <a:rPr lang="zh-TW" altLang="en-US" smtClean="0"/>
              <a:t>2020/11/9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2030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7C6A1-46C7-6548-9F66-6D83A4783B6F}" type="datetime1">
              <a:rPr lang="zh-TW" altLang="en-US" smtClean="0"/>
              <a:t>2020/11/9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2230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C3E0-319B-E441-A68A-4195C6C10187}" type="datetime1">
              <a:rPr lang="zh-TW" altLang="en-US" smtClean="0"/>
              <a:t>2020/11/9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684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FBB77-35F4-FD45-BCAB-4FF02ED7ACFC}" type="datetime1">
              <a:rPr lang="zh-TW" altLang="en-US" smtClean="0"/>
              <a:t>2020/11/9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8011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E242C-C998-574C-A92E-E103045C9BE6}" type="datetime1">
              <a:rPr lang="zh-TW" altLang="en-US" smtClean="0"/>
              <a:t>2020/11/9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807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737FA-8402-A541-9B99-B1AEF5EC6A8B}" type="datetime1">
              <a:rPr lang="zh-TW" altLang="en-US" smtClean="0"/>
              <a:t>2020/11/9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360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FEDA5-582A-6E4A-8AB9-102FB606AD7D}" type="datetime1">
              <a:rPr lang="zh-TW" altLang="en-US" smtClean="0"/>
              <a:t>2020/11/9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776D3-322B-450C-9F61-3A28FAE268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452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jhu.edu/~langmea/resources/bwt_fm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n.wikipedia.org/wiki/Burrows%E2%80%93Wheeler_transform" TargetMode="External"/><Relationship Id="rId4" Type="http://schemas.openxmlformats.org/officeDocument/2006/relationships/hyperlink" Target="https://www.cs.jhu.edu/~langmea/resources/lecture_notes/bwt_and_fm_index.pdf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0274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An Introduction </a:t>
            </a:r>
            <a:r>
              <a:rPr lang="en-US" altLang="zh-TW" dirty="0" smtClean="0"/>
              <a:t>to</a:t>
            </a:r>
            <a:r>
              <a:rPr lang="zh-TW" altLang="en-US" dirty="0" smtClean="0"/>
              <a:t> </a:t>
            </a:r>
            <a:r>
              <a:rPr lang="en-US" altLang="zh-TW" dirty="0" smtClean="0"/>
              <a:t>Burrows-Wheeler Transform and FM-index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9612" y="4694942"/>
            <a:ext cx="6400800" cy="1752600"/>
          </a:xfrm>
        </p:spPr>
        <p:txBody>
          <a:bodyPr>
            <a:normAutofit/>
          </a:bodyPr>
          <a:lstStyle/>
          <a:p>
            <a:endParaRPr lang="en-US" altLang="zh-TW" sz="2800" dirty="0" smtClean="0">
              <a:solidFill>
                <a:schemeClr val="tx1"/>
              </a:solidFill>
            </a:endParaRPr>
          </a:p>
          <a:p>
            <a:r>
              <a:rPr lang="en-US" altLang="zh-TW" sz="2800" dirty="0" smtClean="0">
                <a:solidFill>
                  <a:schemeClr val="tx1"/>
                </a:solidFill>
              </a:rPr>
              <a:t>Yin-Chu Chen</a:t>
            </a:r>
            <a:endParaRPr lang="en-US" altLang="zh-TW" sz="2800" dirty="0">
              <a:solidFill>
                <a:schemeClr val="tx1"/>
              </a:solidFill>
            </a:endParaRPr>
          </a:p>
          <a:p>
            <a:r>
              <a:rPr lang="en-US" altLang="zh-TW" sz="2800" dirty="0" smtClean="0">
                <a:solidFill>
                  <a:schemeClr val="tx1"/>
                </a:solidFill>
              </a:rPr>
              <a:t>Kun-Mao Chao</a:t>
            </a:r>
            <a:endParaRPr lang="zh-TW" altLang="en-US" sz="2800" dirty="0">
              <a:solidFill>
                <a:schemeClr val="tx1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395536" y="2708920"/>
            <a:ext cx="85689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zh-TW" dirty="0"/>
              <a:t> </a:t>
            </a:r>
            <a:r>
              <a:rPr lang="en-US" altLang="zh-TW" dirty="0"/>
              <a:t>Burrows, M. and Wheeler, D. J. (1994). A block-sorting lossless data compression algorithm. </a:t>
            </a:r>
            <a:r>
              <a:rPr lang="en-US" altLang="zh-TW" i="1" dirty="0"/>
              <a:t>Technical Report 124</a:t>
            </a:r>
            <a:r>
              <a:rPr lang="en-US" altLang="zh-TW" dirty="0"/>
              <a:t>, Palo Alto, CA, Digital Equipment Corporation</a:t>
            </a:r>
            <a:r>
              <a:rPr lang="en-US" altLang="zh-TW" dirty="0" smtClean="0"/>
              <a:t>.</a:t>
            </a:r>
          </a:p>
          <a:p>
            <a:pPr algn="ctr"/>
            <a:r>
              <a:rPr lang="en-US" altLang="zh-TW" dirty="0" err="1"/>
              <a:t>Ferragina</a:t>
            </a:r>
            <a:r>
              <a:rPr lang="en-US" altLang="zh-TW" dirty="0"/>
              <a:t>, P. and </a:t>
            </a:r>
            <a:r>
              <a:rPr lang="en-US" altLang="zh-TW" dirty="0" err="1"/>
              <a:t>Manzini</a:t>
            </a:r>
            <a:r>
              <a:rPr lang="en-US" altLang="zh-TW" dirty="0"/>
              <a:t>, G. (2000). Opportunistic data structures with applications. In </a:t>
            </a:r>
            <a:r>
              <a:rPr lang="en-US" altLang="zh-TW" i="1" dirty="0"/>
              <a:t>Foundations of Computer Science, 2000. Proceedings. 41st Annual Symposium on</a:t>
            </a:r>
            <a:r>
              <a:rPr lang="en-US" altLang="zh-TW" dirty="0"/>
              <a:t> (pp. 390-398). IEEE</a:t>
            </a:r>
            <a:r>
              <a:rPr lang="en-US" altLang="zh-TW" dirty="0" smtClean="0"/>
              <a:t>.</a:t>
            </a:r>
            <a:r>
              <a:rPr lang="en-US" altLang="zh-TW" dirty="0">
                <a:hlinkClick r:id="rId3"/>
              </a:rPr>
              <a:t> </a:t>
            </a:r>
            <a:endParaRPr lang="en-US" altLang="zh-TW" dirty="0" smtClean="0">
              <a:hlinkClick r:id="rId3"/>
            </a:endParaRPr>
          </a:p>
          <a:p>
            <a:pPr algn="ctr"/>
            <a:r>
              <a:rPr lang="en-US" altLang="zh-TW" dirty="0" smtClean="0">
                <a:hlinkClick r:id="rId3"/>
              </a:rPr>
              <a:t>http</a:t>
            </a:r>
            <a:r>
              <a:rPr lang="en-US" altLang="zh-TW" dirty="0">
                <a:hlinkClick r:id="rId3"/>
              </a:rPr>
              <a:t>://www.cs.jhu.edu/~</a:t>
            </a:r>
            <a:r>
              <a:rPr lang="en-US" altLang="zh-TW" dirty="0" smtClean="0">
                <a:hlinkClick r:id="rId3"/>
              </a:rPr>
              <a:t>langmea/resources/bwt_fm.pdf</a:t>
            </a:r>
            <a:endParaRPr lang="en-US" altLang="zh-TW" dirty="0" smtClean="0"/>
          </a:p>
          <a:p>
            <a:pPr algn="ctr"/>
            <a:r>
              <a:rPr lang="en-US" altLang="zh-TW" dirty="0">
                <a:hlinkClick r:id="rId4"/>
              </a:rPr>
              <a:t>https://www.cs.jhu.edu/~</a:t>
            </a:r>
            <a:r>
              <a:rPr lang="en-US" altLang="zh-TW" dirty="0" smtClean="0">
                <a:hlinkClick r:id="rId4"/>
              </a:rPr>
              <a:t>langmea/resources/lecture_notes/bwt_and_fm_index.pdf</a:t>
            </a:r>
            <a:endParaRPr lang="en-US" altLang="zh-TW" dirty="0" smtClean="0"/>
          </a:p>
          <a:p>
            <a:pPr algn="ctr"/>
            <a:r>
              <a:rPr lang="en-US" altLang="zh-TW" dirty="0">
                <a:hlinkClick r:id="rId5"/>
              </a:rPr>
              <a:t>https://en.wikipedia.org/wiki/Burrows%E2%80%93Wheeler_transform</a:t>
            </a:r>
            <a:endParaRPr lang="en-US" altLang="zh-TW" dirty="0" smtClean="0"/>
          </a:p>
          <a:p>
            <a:pPr algn="ctr"/>
            <a:endParaRPr lang="en-US" altLang="zh-TW" dirty="0"/>
          </a:p>
          <a:p>
            <a:pPr algn="ctr"/>
            <a:endParaRPr lang="en-US" altLang="zh-TW" dirty="0" smtClean="0"/>
          </a:p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54679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4943"/>
            <a:ext cx="8229600" cy="1143000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en-US" altLang="zh-TW" sz="3200" dirty="0" smtClean="0"/>
              <a:t> </a:t>
            </a:r>
            <a:r>
              <a:rPr lang="en-US" altLang="zh-TW" sz="3200" dirty="0"/>
              <a:t>BWT(T) = “ </a:t>
            </a:r>
            <a:r>
              <a:rPr lang="en-US" altLang="zh-TW" sz="3200" dirty="0" err="1">
                <a:solidFill>
                  <a:srgbClr val="FF0000"/>
                </a:solidFill>
              </a:rPr>
              <a:t>abba$aa</a:t>
            </a:r>
            <a:r>
              <a:rPr lang="en-US" altLang="zh-TW" sz="3200" dirty="0"/>
              <a:t> </a:t>
            </a:r>
            <a:r>
              <a:rPr lang="en-US" altLang="zh-TW" sz="3200" dirty="0" smtClean="0"/>
              <a:t>” </a:t>
            </a:r>
            <a:r>
              <a:rPr lang="en-US" altLang="zh-TW" sz="3200" dirty="0" smtClean="0">
                <a:sym typeface="Wingdings" panose="05000000000000000000" pitchFamily="2" charset="2"/>
              </a:rPr>
              <a:t></a:t>
            </a:r>
            <a:r>
              <a:rPr lang="en-US" altLang="zh-TW" sz="3200" dirty="0" smtClean="0"/>
              <a:t> T$ </a:t>
            </a:r>
            <a:r>
              <a:rPr lang="en-US" altLang="zh-TW" sz="3200" dirty="0"/>
              <a:t>= “</a:t>
            </a:r>
            <a:r>
              <a:rPr lang="en-US" altLang="zh-TW" sz="3200" dirty="0" err="1" smtClean="0">
                <a:solidFill>
                  <a:srgbClr val="7030A0"/>
                </a:solidFill>
              </a:rPr>
              <a:t>abaaba</a:t>
            </a:r>
            <a:r>
              <a:rPr lang="en-US" altLang="zh-TW" sz="3200" dirty="0" smtClean="0">
                <a:solidFill>
                  <a:srgbClr val="FF0000"/>
                </a:solidFill>
              </a:rPr>
              <a:t>$</a:t>
            </a:r>
            <a:r>
              <a:rPr lang="en-US" altLang="zh-TW" sz="3200" dirty="0" smtClean="0"/>
              <a:t>”</a:t>
            </a:r>
            <a:endParaRPr lang="zh-TW" altLang="en-US" sz="32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F776D3-322B-450C-9F61-3A28FAE268D8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946130"/>
              </p:ext>
            </p:extLst>
          </p:nvPr>
        </p:nvGraphicFramePr>
        <p:xfrm>
          <a:off x="2051720" y="2153855"/>
          <a:ext cx="1224136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$abaa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a$aba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aaba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aba$a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abaab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ba$ab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baaba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587473"/>
              </p:ext>
            </p:extLst>
          </p:nvPr>
        </p:nvGraphicFramePr>
        <p:xfrm>
          <a:off x="3347864" y="2153855"/>
          <a:ext cx="1224136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abaab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a$abaa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aaba$a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aba$ab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abaaba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ba$aba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baabaa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2267744" y="1759370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bind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3539237" y="1750641"/>
            <a:ext cx="72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sort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497207"/>
              </p:ext>
            </p:extLst>
          </p:nvPr>
        </p:nvGraphicFramePr>
        <p:xfrm>
          <a:off x="5571811" y="2153855"/>
          <a:ext cx="1808903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8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 b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 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a 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 $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 a 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 b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 b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789776"/>
              </p:ext>
            </p:extLst>
          </p:nvPr>
        </p:nvGraphicFramePr>
        <p:xfrm>
          <a:off x="4954752" y="2128702"/>
          <a:ext cx="234307" cy="30753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93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3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33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33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33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33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33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橢圓 2"/>
          <p:cNvSpPr/>
          <p:nvPr/>
        </p:nvSpPr>
        <p:spPr>
          <a:xfrm>
            <a:off x="5480803" y="3933056"/>
            <a:ext cx="2016224" cy="43204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5796135" y="2181822"/>
            <a:ext cx="1584579" cy="43204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362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471930"/>
              </p:ext>
            </p:extLst>
          </p:nvPr>
        </p:nvGraphicFramePr>
        <p:xfrm>
          <a:off x="1475656" y="1988840"/>
          <a:ext cx="2736304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BWT Ranking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028724"/>
              </p:ext>
            </p:extLst>
          </p:nvPr>
        </p:nvGraphicFramePr>
        <p:xfrm>
          <a:off x="1475656" y="1988837"/>
          <a:ext cx="2736304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1" u="none" strike="noStrike" dirty="0" smtClean="0">
                          <a:effectLst/>
                        </a:rPr>
                        <a:t> </a:t>
                      </a:r>
                      <a:endParaRPr lang="en-US" altLang="zh-TW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</a:t>
                      </a:r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en-US" altLang="zh-TW" dirty="0"/>
              <a:t>T-ranking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11</a:t>
            </a:fld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287366"/>
              </p:ext>
            </p:extLst>
          </p:nvPr>
        </p:nvGraphicFramePr>
        <p:xfrm>
          <a:off x="5436096" y="1988837"/>
          <a:ext cx="2736304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1" u="none" strike="noStrike" dirty="0" smtClean="0">
                          <a:effectLst/>
                        </a:rPr>
                        <a:t> </a:t>
                      </a:r>
                      <a:endParaRPr lang="en-US" altLang="zh-TW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1" u="none" strike="noStrike" dirty="0" smtClean="0">
                          <a:effectLst/>
                        </a:rPr>
                        <a:t> </a:t>
                      </a:r>
                      <a:endParaRPr lang="en-US" altLang="zh-TW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234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BWT Ranking</a:t>
            </a:r>
            <a:endParaRPr lang="zh-TW" altLang="en-US" dirty="0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TW" dirty="0" smtClean="0"/>
              <a:t>T-ranking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12</a:t>
            </a:fld>
            <a:endParaRPr lang="zh-TW" alt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119674"/>
              </p:ext>
            </p:extLst>
          </p:nvPr>
        </p:nvGraphicFramePr>
        <p:xfrm>
          <a:off x="1763688" y="2132856"/>
          <a:ext cx="2736304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1" u="none" strike="noStrike" dirty="0" smtClean="0">
                          <a:effectLst/>
                        </a:rPr>
                        <a:t> </a:t>
                      </a:r>
                      <a:endParaRPr lang="en-US" altLang="zh-TW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</a:t>
                      </a:r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圓角矩形 8"/>
          <p:cNvSpPr/>
          <p:nvPr/>
        </p:nvSpPr>
        <p:spPr>
          <a:xfrm>
            <a:off x="2123728" y="2780928"/>
            <a:ext cx="223224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981013"/>
              </p:ext>
            </p:extLst>
          </p:nvPr>
        </p:nvGraphicFramePr>
        <p:xfrm>
          <a:off x="5148064" y="2132856"/>
          <a:ext cx="2736304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1" u="none" strike="noStrike" dirty="0" smtClean="0">
                          <a:effectLst/>
                        </a:rPr>
                        <a:t> </a:t>
                      </a:r>
                      <a:endParaRPr lang="en-US" altLang="zh-TW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$  </a:t>
                      </a:r>
                      <a:r>
                        <a:rPr lang="en-US" sz="2800" b="1" u="none" strike="noStrike" dirty="0" smtClean="0">
                          <a:effectLst/>
                        </a:rPr>
                        <a:t>a</a:t>
                      </a:r>
                      <a:r>
                        <a:rPr lang="en-US" sz="28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圓角矩形 10"/>
          <p:cNvSpPr/>
          <p:nvPr/>
        </p:nvSpPr>
        <p:spPr>
          <a:xfrm>
            <a:off x="2123728" y="3284984"/>
            <a:ext cx="223224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2123728" y="3861048"/>
            <a:ext cx="223224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3" name="圓角矩形 12"/>
          <p:cNvSpPr/>
          <p:nvPr/>
        </p:nvSpPr>
        <p:spPr>
          <a:xfrm>
            <a:off x="2123728" y="4365104"/>
            <a:ext cx="223224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4" name="圓角矩形 13"/>
          <p:cNvSpPr/>
          <p:nvPr/>
        </p:nvSpPr>
        <p:spPr>
          <a:xfrm>
            <a:off x="5148064" y="2204864"/>
            <a:ext cx="223224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5" name="圓角矩形 14"/>
          <p:cNvSpPr/>
          <p:nvPr/>
        </p:nvSpPr>
        <p:spPr>
          <a:xfrm>
            <a:off x="5148064" y="3861048"/>
            <a:ext cx="223224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6" name="圓角矩形 15"/>
          <p:cNvSpPr/>
          <p:nvPr/>
        </p:nvSpPr>
        <p:spPr>
          <a:xfrm>
            <a:off x="5148064" y="4941168"/>
            <a:ext cx="223224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7" name="圓角矩形 16"/>
          <p:cNvSpPr/>
          <p:nvPr/>
        </p:nvSpPr>
        <p:spPr>
          <a:xfrm>
            <a:off x="5148064" y="5445224"/>
            <a:ext cx="223224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68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BWT Ranking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120178"/>
              </p:ext>
            </p:extLst>
          </p:nvPr>
        </p:nvGraphicFramePr>
        <p:xfrm>
          <a:off x="3347864" y="1844824"/>
          <a:ext cx="288032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TW" dirty="0"/>
              <a:t>B-ranking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13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5580112" y="1952837"/>
            <a:ext cx="360040" cy="36364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7807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B-ranking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2952" y="2444134"/>
            <a:ext cx="1638095" cy="2838095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14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06136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BWT Ranking</a:t>
            </a:r>
            <a:endParaRPr lang="zh-TW" altLang="en-US" dirty="0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TW" dirty="0" smtClean="0"/>
              <a:t>LF Mapping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15</a:t>
            </a:fld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464775"/>
              </p:ext>
            </p:extLst>
          </p:nvPr>
        </p:nvGraphicFramePr>
        <p:xfrm>
          <a:off x="3491880" y="2348880"/>
          <a:ext cx="288032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3447889" y="1809110"/>
            <a:ext cx="324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solidFill>
                  <a:srgbClr val="0070C0"/>
                </a:solidFill>
              </a:rPr>
              <a:t>F</a:t>
            </a:r>
            <a:endParaRPr lang="zh-TW" altLang="en-US" sz="2800" b="1" dirty="0">
              <a:solidFill>
                <a:srgbClr val="0070C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652120" y="1839887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solidFill>
                  <a:srgbClr val="0070C0"/>
                </a:solidFill>
              </a:rPr>
              <a:t>L</a:t>
            </a:r>
            <a:endParaRPr lang="zh-TW" alt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739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BWT Ranking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16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179004"/>
              </p:ext>
            </p:extLst>
          </p:nvPr>
        </p:nvGraphicFramePr>
        <p:xfrm>
          <a:off x="1763688" y="2420888"/>
          <a:ext cx="1368152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770267"/>
              </p:ext>
            </p:extLst>
          </p:nvPr>
        </p:nvGraphicFramePr>
        <p:xfrm>
          <a:off x="3635896" y="2626112"/>
          <a:ext cx="1368153" cy="74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6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6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$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TW" dirty="0" smtClean="0"/>
              <a:t>LF Mapping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2267744" y="2996952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1649413" y="5085184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3563888" y="3606115"/>
            <a:ext cx="20697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 1 + 1 + 0 -1 = 1</a:t>
            </a:r>
          </a:p>
          <a:p>
            <a:r>
              <a:rPr lang="en-US" altLang="zh-TW" sz="2400" dirty="0" smtClean="0"/>
              <a:t>($) (a) (b)</a:t>
            </a:r>
            <a:endParaRPr lang="zh-TW" altLang="en-US" sz="24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3935232" y="220174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Count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1619672" y="2113692"/>
            <a:ext cx="324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solidFill>
                  <a:srgbClr val="0070C0"/>
                </a:solidFill>
              </a:rPr>
              <a:t>F</a:t>
            </a:r>
            <a:endParaRPr lang="zh-TW" altLang="en-US" sz="2800" b="1" dirty="0">
              <a:solidFill>
                <a:srgbClr val="0070C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2411760" y="2113692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solidFill>
                  <a:srgbClr val="0070C0"/>
                </a:solidFill>
              </a:rPr>
              <a:t>L</a:t>
            </a:r>
            <a:endParaRPr lang="zh-TW" altLang="en-US" sz="2800" b="1" dirty="0">
              <a:solidFill>
                <a:srgbClr val="0070C0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3563888" y="4758243"/>
            <a:ext cx="20697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 1 + 4 + 1 -1 = 5</a:t>
            </a:r>
          </a:p>
          <a:p>
            <a:r>
              <a:rPr lang="en-US" altLang="zh-TW" sz="2400" dirty="0" smtClean="0"/>
              <a:t>($) (a) (b)</a:t>
            </a:r>
            <a:endParaRPr lang="zh-TW" altLang="en-US" sz="2400" dirty="0"/>
          </a:p>
        </p:txBody>
      </p:sp>
      <p:sp>
        <p:nvSpPr>
          <p:cNvPr id="16" name="橢圓 15"/>
          <p:cNvSpPr/>
          <p:nvPr/>
        </p:nvSpPr>
        <p:spPr>
          <a:xfrm>
            <a:off x="1649413" y="3021667"/>
            <a:ext cx="576064" cy="504056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2267744" y="2492896"/>
            <a:ext cx="576064" cy="504056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4656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5" grpId="0"/>
      <p:bldP spid="16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BWT Reverse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17</a:t>
            </a:fld>
            <a:endParaRPr lang="zh-TW" altLang="en-US" dirty="0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828240"/>
              </p:ext>
            </p:extLst>
          </p:nvPr>
        </p:nvGraphicFramePr>
        <p:xfrm>
          <a:off x="7152984" y="829032"/>
          <a:ext cx="1368152" cy="74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7452320" y="40466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Count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3528" y="1640953"/>
            <a:ext cx="8496944" cy="4637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橢圓 2"/>
          <p:cNvSpPr/>
          <p:nvPr/>
        </p:nvSpPr>
        <p:spPr>
          <a:xfrm>
            <a:off x="5724128" y="5661248"/>
            <a:ext cx="144016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5356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BWT Suffix array (SA)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18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968551"/>
              </p:ext>
            </p:extLst>
          </p:nvPr>
        </p:nvGraphicFramePr>
        <p:xfrm>
          <a:off x="1403648" y="1390511"/>
          <a:ext cx="1872208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 b a </a:t>
                      </a:r>
                      <a:r>
                        <a:rPr lang="en-US" sz="2800" b="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 a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 b a </a:t>
                      </a:r>
                      <a:r>
                        <a:rPr lang="en-US" sz="2800" b="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en-US" altLang="zh-TW" sz="2800" b="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 a </a:t>
                      </a:r>
                      <a:r>
                        <a:rPr lang="en-US" altLang="zh-TW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 b</a:t>
                      </a:r>
                      <a:endParaRPr lang="en-US" altLang="zh-TW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 b a </a:t>
                      </a:r>
                      <a:r>
                        <a:rPr lang="en-US" altLang="zh-TW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altLang="zh-TW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 b a</a:t>
                      </a:r>
                      <a:endParaRPr lang="en-US" altLang="zh-TW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 b a </a:t>
                      </a:r>
                      <a:r>
                        <a:rPr lang="en-US" sz="2800" b="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 a </a:t>
                      </a:r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</a:t>
                      </a:r>
                      <a:endParaRPr lang="en-US" sz="2800" b="1" i="0" u="none" strike="noStrike" dirty="0">
                        <a:solidFill>
                          <a:srgbClr val="0070C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 a </a:t>
                      </a:r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 b a </a:t>
                      </a:r>
                      <a:r>
                        <a:rPr lang="en-US" sz="2800" b="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 a </a:t>
                      </a:r>
                      <a:r>
                        <a:rPr lang="en-US" sz="2800" b="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b a </a:t>
                      </a:r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800447"/>
              </p:ext>
            </p:extLst>
          </p:nvPr>
        </p:nvGraphicFramePr>
        <p:xfrm>
          <a:off x="3851920" y="1390511"/>
          <a:ext cx="3528392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a </a:t>
                      </a:r>
                      <a:r>
                        <a:rPr lang="en-US" sz="2800" b="1" u="none" strike="noStrike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 b a</a:t>
                      </a:r>
                      <a:endParaRPr lang="en-US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 </a:t>
                      </a:r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a </a:t>
                      </a:r>
                      <a:r>
                        <a:rPr lang="en-US" sz="2800" b="1" u="none" strike="noStrike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 b </a:t>
                      </a:r>
                      <a:endParaRPr lang="en-US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altLang="zh-TW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altLang="zh-TW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</a:t>
                      </a:r>
                      <a:endParaRPr lang="en-US" altLang="zh-TW" sz="2800" b="1" i="0" u="none" strike="noStrike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 b a </a:t>
                      </a:r>
                      <a:r>
                        <a:rPr lang="en-US" altLang="zh-TW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altLang="zh-TW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a</a:t>
                      </a:r>
                      <a:endParaRPr lang="en-US" altLang="zh-TW" sz="2800" b="1" i="0" u="none" strike="noStrike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smtClean="0">
                          <a:effectLst/>
                        </a:rPr>
                        <a:t>a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endParaRPr lang="en-US" sz="2800" b="1" i="0" u="none" strike="noStrike" dirty="0">
                        <a:solidFill>
                          <a:srgbClr val="0070C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 a </a:t>
                      </a:r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a </a:t>
                      </a:r>
                      <a:r>
                        <a:rPr lang="en-US" sz="2800" b="1" u="none" strike="noStrike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 </a:t>
                      </a:r>
                      <a:endParaRPr lang="en-US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</a:t>
                      </a:r>
                      <a:endParaRPr lang="en-US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1763688" y="4558863"/>
            <a:ext cx="9626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BWM(T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3851920" y="4558863"/>
            <a:ext cx="675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SA(T)</a:t>
            </a:r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2995331" y="5877272"/>
            <a:ext cx="31388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dirty="0"/>
              <a:t>BWT(T) = </a:t>
            </a:r>
            <a:r>
              <a:rPr lang="en-US" altLang="zh-TW" sz="2800" dirty="0" smtClean="0"/>
              <a:t>“</a:t>
            </a:r>
            <a:r>
              <a:rPr lang="en-US" altLang="zh-TW" sz="2800" dirty="0" err="1" smtClean="0">
                <a:solidFill>
                  <a:srgbClr val="FF0000"/>
                </a:solidFill>
              </a:rPr>
              <a:t>abba$aa</a:t>
            </a:r>
            <a:r>
              <a:rPr lang="en-US" altLang="zh-TW" sz="2800" dirty="0" smtClean="0"/>
              <a:t>”</a:t>
            </a:r>
            <a:endParaRPr lang="zh-TW" alt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38225" y="4844806"/>
            <a:ext cx="6895598" cy="1133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/>
          <p:nvPr/>
        </p:nvSpPr>
        <p:spPr>
          <a:xfrm>
            <a:off x="6810850" y="1795439"/>
            <a:ext cx="24454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smtClean="0"/>
              <a:t>T$= </a:t>
            </a:r>
            <a:r>
              <a:rPr lang="en-US" altLang="zh-TW" sz="2400" dirty="0"/>
              <a:t>“</a:t>
            </a:r>
            <a:r>
              <a:rPr lang="en-US" altLang="zh-TW" sz="2400" dirty="0" smtClean="0"/>
              <a:t>a b a </a:t>
            </a:r>
            <a:r>
              <a:rPr lang="en-US" altLang="zh-TW" sz="2400" dirty="0" err="1" smtClean="0"/>
              <a:t>a</a:t>
            </a:r>
            <a:r>
              <a:rPr lang="en-US" altLang="zh-TW" sz="2400" dirty="0" smtClean="0"/>
              <a:t> b a $”</a:t>
            </a:r>
          </a:p>
          <a:p>
            <a:r>
              <a:rPr lang="en-US" altLang="zh-TW" sz="2400" dirty="0">
                <a:solidFill>
                  <a:srgbClr val="FF0000"/>
                </a:solidFill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</a:rPr>
              <a:t>        0 1 2 3 4 5 6</a:t>
            </a:r>
            <a:endParaRPr lang="en-US" altLang="zh-TW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669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Burrows-Wheeler Transform</a:t>
            </a:r>
          </a:p>
          <a:p>
            <a:pPr lvl="1"/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Construction</a:t>
            </a:r>
          </a:p>
          <a:p>
            <a:pPr lvl="1"/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Recovery (</a:t>
            </a:r>
            <a:r>
              <a:rPr lang="en-US" altLang="zh-TW" dirty="0">
                <a:solidFill>
                  <a:schemeClr val="bg1">
                    <a:lumMod val="65000"/>
                  </a:schemeClr>
                </a:solidFill>
              </a:rPr>
              <a:t>not so efficient though)</a:t>
            </a:r>
            <a:endParaRPr lang="en-US" altLang="zh-TW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Ranking and LF mapping</a:t>
            </a:r>
          </a:p>
          <a:p>
            <a:pPr lvl="1"/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Reversing</a:t>
            </a:r>
          </a:p>
          <a:p>
            <a:pPr lvl="1"/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Suffix array</a:t>
            </a:r>
            <a:endParaRPr lang="en-US" altLang="zh-TW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altLang="zh-TW" b="1" dirty="0" smtClean="0"/>
              <a:t>FM-index</a:t>
            </a:r>
          </a:p>
          <a:p>
            <a:pPr lvl="1"/>
            <a:r>
              <a:rPr lang="en-US" altLang="zh-TW" b="1" dirty="0" smtClean="0"/>
              <a:t>Backward search</a:t>
            </a:r>
            <a:endParaRPr lang="en-US" altLang="zh-TW" b="1" dirty="0"/>
          </a:p>
          <a:p>
            <a:pPr lvl="1"/>
            <a:r>
              <a:rPr lang="en-US" altLang="zh-TW" b="1" dirty="0" smtClean="0"/>
              <a:t>Data structure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3224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Burrows-Wheeler Transform</a:t>
            </a:r>
          </a:p>
          <a:p>
            <a:pPr lvl="1"/>
            <a:r>
              <a:rPr lang="en-US" altLang="zh-TW" dirty="0" smtClean="0"/>
              <a:t>Construction</a:t>
            </a:r>
          </a:p>
          <a:p>
            <a:pPr lvl="1"/>
            <a:r>
              <a:rPr lang="en-US" altLang="zh-TW" dirty="0"/>
              <a:t>Recovery (not so efficient though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Ranking and LF mapping</a:t>
            </a:r>
          </a:p>
          <a:p>
            <a:pPr lvl="1"/>
            <a:r>
              <a:rPr lang="en-US" altLang="zh-TW" dirty="0" smtClean="0"/>
              <a:t>Reversing</a:t>
            </a:r>
          </a:p>
          <a:p>
            <a:pPr lvl="1"/>
            <a:r>
              <a:rPr lang="en-US" altLang="zh-TW" dirty="0" smtClean="0"/>
              <a:t>Suffix array</a:t>
            </a:r>
            <a:endParaRPr lang="en-US" altLang="zh-TW" dirty="0"/>
          </a:p>
          <a:p>
            <a:r>
              <a:rPr lang="en-US" altLang="zh-TW" dirty="0" smtClean="0"/>
              <a:t>FM-index</a:t>
            </a:r>
          </a:p>
          <a:p>
            <a:pPr lvl="1"/>
            <a:r>
              <a:rPr lang="en-US" altLang="zh-TW" dirty="0" smtClean="0"/>
              <a:t>Backward search</a:t>
            </a:r>
            <a:endParaRPr lang="en-US" altLang="zh-TW" dirty="0"/>
          </a:p>
          <a:p>
            <a:pPr lvl="1"/>
            <a:r>
              <a:rPr lang="en-US" altLang="zh-TW" dirty="0" smtClean="0"/>
              <a:t>Data structure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7526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FM-index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An </a:t>
            </a:r>
            <a:r>
              <a:rPr lang="en-US" altLang="zh-TW" dirty="0"/>
              <a:t>index combining the BWT with a few small </a:t>
            </a:r>
            <a:r>
              <a:rPr lang="en-US" altLang="zh-TW" dirty="0" smtClean="0"/>
              <a:t>auxiliary </a:t>
            </a:r>
            <a:r>
              <a:rPr lang="en-US" altLang="zh-TW" dirty="0"/>
              <a:t>data </a:t>
            </a:r>
            <a:r>
              <a:rPr lang="en-US" altLang="zh-TW" dirty="0" smtClean="0"/>
              <a:t>structures</a:t>
            </a:r>
          </a:p>
          <a:p>
            <a:pPr lvl="1"/>
            <a:r>
              <a:rPr lang="en-US" altLang="zh-TW" i="1" dirty="0"/>
              <a:t>F </a:t>
            </a:r>
            <a:r>
              <a:rPr lang="en-US" altLang="zh-TW" dirty="0"/>
              <a:t>can be represented </a:t>
            </a:r>
            <a:r>
              <a:rPr lang="en-US" altLang="zh-TW" dirty="0" smtClean="0"/>
              <a:t>by counting</a:t>
            </a:r>
            <a:br>
              <a:rPr lang="en-US" altLang="zh-TW" dirty="0" smtClean="0"/>
            </a:br>
            <a:r>
              <a:rPr lang="en-US" altLang="zh-TW" dirty="0" smtClean="0"/>
              <a:t>the runs of characters </a:t>
            </a:r>
            <a:br>
              <a:rPr lang="en-US" altLang="zh-TW" dirty="0" smtClean="0"/>
            </a:br>
            <a:r>
              <a:rPr lang="en-US" altLang="zh-TW" dirty="0" smtClean="0"/>
              <a:t>in the alphabet </a:t>
            </a:r>
          </a:p>
          <a:p>
            <a:pPr lvl="1"/>
            <a:r>
              <a:rPr lang="en-US" altLang="zh-TW" dirty="0"/>
              <a:t>And </a:t>
            </a:r>
            <a:r>
              <a:rPr lang="en-US" altLang="zh-TW" i="1" dirty="0"/>
              <a:t>L </a:t>
            </a:r>
            <a:r>
              <a:rPr lang="en-US" altLang="zh-TW" dirty="0"/>
              <a:t>is </a:t>
            </a:r>
            <a:r>
              <a:rPr lang="en-US" altLang="zh-TW" dirty="0" smtClean="0"/>
              <a:t>compressible</a:t>
            </a:r>
          </a:p>
          <a:p>
            <a:pPr lvl="1"/>
            <a:r>
              <a:rPr kumimoji="1" lang="en-US" altLang="zh-TW" dirty="0" smtClean="0"/>
              <a:t>Suffix array</a:t>
            </a:r>
          </a:p>
          <a:p>
            <a:pPr lvl="1"/>
            <a:r>
              <a:rPr kumimoji="1" lang="en-US" altLang="zh-TW" dirty="0"/>
              <a:t>C</a:t>
            </a:r>
            <a:r>
              <a:rPr kumimoji="1" lang="en-US" altLang="zh-TW" dirty="0" smtClean="0"/>
              <a:t>[] </a:t>
            </a:r>
            <a:r>
              <a:rPr kumimoji="1" lang="en-US" altLang="zh-TW" dirty="0"/>
              <a:t>and </a:t>
            </a:r>
            <a:r>
              <a:rPr kumimoji="1" lang="en-US" altLang="zh-TW" dirty="0" err="1"/>
              <a:t>Occ</a:t>
            </a:r>
            <a:r>
              <a:rPr kumimoji="1" lang="en-US" altLang="zh-TW" dirty="0"/>
              <a:t>[]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20</a:t>
            </a:fld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107504" y="5733256"/>
            <a:ext cx="63367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err="1"/>
              <a:t>Ferragina</a:t>
            </a:r>
            <a:r>
              <a:rPr lang="en-US" altLang="zh-TW" dirty="0"/>
              <a:t>, P. and </a:t>
            </a:r>
            <a:r>
              <a:rPr lang="en-US" altLang="zh-TW" dirty="0" err="1"/>
              <a:t>Manzini</a:t>
            </a:r>
            <a:r>
              <a:rPr lang="en-US" altLang="zh-TW" dirty="0"/>
              <a:t>, G. (2000). Opportunistic data structures with applications. In </a:t>
            </a:r>
            <a:r>
              <a:rPr lang="en-US" altLang="zh-TW" i="1" dirty="0"/>
              <a:t>Foundations of Computer Science, 2000. Proceedings. 41st Annual Symposium on</a:t>
            </a:r>
            <a:r>
              <a:rPr lang="en-US" altLang="zh-TW" dirty="0"/>
              <a:t> (pp. 390-398). IEEE.</a:t>
            </a: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558895"/>
              </p:ext>
            </p:extLst>
          </p:nvPr>
        </p:nvGraphicFramePr>
        <p:xfrm>
          <a:off x="6300192" y="2204864"/>
          <a:ext cx="2257003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7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  b  a  </a:t>
                      </a:r>
                      <a:r>
                        <a:rPr lang="en-US" sz="2800" b="0" u="none" strike="noStrike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b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  b 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  </a:t>
                      </a:r>
                      <a:r>
                        <a:rPr lang="en-US" sz="2800" b="0" u="none" strike="noStrike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  </a:t>
                      </a:r>
                      <a:r>
                        <a:rPr lang="en-US" altLang="zh-TW" sz="2800" b="0" u="none" strike="noStrike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b  a  $  a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 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  a  $  a  b 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 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  a  </a:t>
                      </a:r>
                      <a:r>
                        <a:rPr lang="en-US" sz="2800" b="0" u="none" strike="noStrike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b  a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  $  a  b  a 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  </a:t>
                      </a:r>
                      <a:r>
                        <a:rPr lang="en-US" sz="2800" b="0" u="none" strike="noStrike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 b  a  $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10" name="直線單箭頭接點 9"/>
          <p:cNvCxnSpPr/>
          <p:nvPr/>
        </p:nvCxnSpPr>
        <p:spPr>
          <a:xfrm>
            <a:off x="6660232" y="5949280"/>
            <a:ext cx="1512168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6836928" y="5987018"/>
            <a:ext cx="1183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Not </a:t>
            </a:r>
            <a:r>
              <a:rPr lang="en-US" altLang="zh-TW" dirty="0" smtClean="0"/>
              <a:t>stored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2630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FM-index Backward Search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q = “aba”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21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101552"/>
              </p:ext>
            </p:extLst>
          </p:nvPr>
        </p:nvGraphicFramePr>
        <p:xfrm>
          <a:off x="1475656" y="2492896"/>
          <a:ext cx="288032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597697"/>
              </p:ext>
            </p:extLst>
          </p:nvPr>
        </p:nvGraphicFramePr>
        <p:xfrm>
          <a:off x="5076056" y="2564904"/>
          <a:ext cx="288032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2483768" y="1916832"/>
            <a:ext cx="7954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/>
              <a:t>ab</a:t>
            </a:r>
            <a:r>
              <a:rPr lang="en-US" altLang="zh-TW" sz="3200" dirty="0">
                <a:solidFill>
                  <a:srgbClr val="FF0000"/>
                </a:solidFill>
              </a:rPr>
              <a:t>a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1403648" y="2996952"/>
            <a:ext cx="432048" cy="22322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cxnSp>
        <p:nvCxnSpPr>
          <p:cNvPr id="10" name="直線單箭頭接點 9"/>
          <p:cNvCxnSpPr/>
          <p:nvPr/>
        </p:nvCxnSpPr>
        <p:spPr>
          <a:xfrm>
            <a:off x="4139952" y="3068960"/>
            <a:ext cx="0" cy="20882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橢圓 10"/>
          <p:cNvSpPr/>
          <p:nvPr/>
        </p:nvSpPr>
        <p:spPr>
          <a:xfrm>
            <a:off x="3602782" y="3068960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3602782" y="3643510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圓角矩形 13"/>
          <p:cNvSpPr/>
          <p:nvPr/>
        </p:nvSpPr>
        <p:spPr>
          <a:xfrm>
            <a:off x="5004048" y="5348039"/>
            <a:ext cx="864096" cy="3852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5" name="圓角矩形 14"/>
          <p:cNvSpPr/>
          <p:nvPr/>
        </p:nvSpPr>
        <p:spPr>
          <a:xfrm>
            <a:off x="5004048" y="5875337"/>
            <a:ext cx="864096" cy="3852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6" name="橢圓 15"/>
          <p:cNvSpPr/>
          <p:nvPr/>
        </p:nvSpPr>
        <p:spPr>
          <a:xfrm>
            <a:off x="7236296" y="5305864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7236296" y="5833162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5940152" y="1916832"/>
            <a:ext cx="7954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/>
              <a:t>a</a:t>
            </a:r>
            <a:r>
              <a:rPr lang="en-US" altLang="zh-TW" sz="3200" dirty="0">
                <a:solidFill>
                  <a:srgbClr val="FF0000"/>
                </a:solidFill>
              </a:rPr>
              <a:t>ba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460991" y="1227128"/>
            <a:ext cx="24454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smtClean="0"/>
              <a:t>T$= </a:t>
            </a:r>
            <a:r>
              <a:rPr lang="en-US" altLang="zh-TW" sz="2400" dirty="0"/>
              <a:t>“</a:t>
            </a:r>
            <a:r>
              <a:rPr lang="en-US" altLang="zh-TW" sz="2400" dirty="0" smtClean="0"/>
              <a:t>a b a </a:t>
            </a:r>
            <a:r>
              <a:rPr lang="en-US" altLang="zh-TW" sz="2400" dirty="0" err="1" smtClean="0"/>
              <a:t>a</a:t>
            </a:r>
            <a:r>
              <a:rPr lang="en-US" altLang="zh-TW" sz="2400" dirty="0" smtClean="0"/>
              <a:t> b a $”</a:t>
            </a:r>
          </a:p>
          <a:p>
            <a:r>
              <a:rPr lang="en-US" altLang="zh-TW" sz="2400" dirty="0">
                <a:solidFill>
                  <a:srgbClr val="FF0000"/>
                </a:solidFill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</a:rPr>
              <a:t>        </a:t>
            </a:r>
            <a:endParaRPr lang="en-US" altLang="zh-TW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571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FM-index </a:t>
            </a:r>
            <a:r>
              <a:rPr kumimoji="1" lang="en-US" altLang="zh-TW" dirty="0"/>
              <a:t>Backward Search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Backward extension</a:t>
            </a:r>
          </a:p>
          <a:p>
            <a:r>
              <a:rPr kumimoji="1" lang="en-US" altLang="zh-TW" dirty="0" smtClean="0"/>
              <a:t>Construct C[] and </a:t>
            </a:r>
            <a:r>
              <a:rPr kumimoji="1" lang="en-US" altLang="zh-TW" dirty="0" err="1" smtClean="0"/>
              <a:t>Occ</a:t>
            </a:r>
            <a:r>
              <a:rPr kumimoji="1" lang="en-US" altLang="zh-TW" dirty="0" smtClean="0"/>
              <a:t>[]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22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609976"/>
              </p:ext>
            </p:extLst>
          </p:nvPr>
        </p:nvGraphicFramePr>
        <p:xfrm>
          <a:off x="5391671" y="1916832"/>
          <a:ext cx="324036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  $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 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4</a:t>
                      </a:r>
                      <a:r>
                        <a:rPr lang="en-US" sz="2800" b="0" u="none" strike="noStrike" dirty="0" smtClean="0">
                          <a:effectLst/>
                        </a:rPr>
                        <a:t>   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5</a:t>
                      </a:r>
                      <a:r>
                        <a:rPr lang="en-US" sz="2800" b="0" u="none" strike="noStrike" dirty="0" smtClean="0">
                          <a:effectLst/>
                        </a:rPr>
                        <a:t>   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6</a:t>
                      </a:r>
                      <a:r>
                        <a:rPr lang="en-US" sz="2800" b="0" u="none" strike="noStrike" dirty="0" smtClean="0">
                          <a:effectLst/>
                        </a:rPr>
                        <a:t>   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137018"/>
              </p:ext>
            </p:extLst>
          </p:nvPr>
        </p:nvGraphicFramePr>
        <p:xfrm>
          <a:off x="1647312" y="3155454"/>
          <a:ext cx="273630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C[x]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310245"/>
              </p:ext>
            </p:extLst>
          </p:nvPr>
        </p:nvGraphicFramePr>
        <p:xfrm>
          <a:off x="1287272" y="4221088"/>
          <a:ext cx="357276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1002568" y="3140968"/>
            <a:ext cx="502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TW" dirty="0"/>
              <a:t>C</a:t>
            </a:r>
            <a:r>
              <a:rPr kumimoji="1" lang="en-US" altLang="zh-TW" dirty="0" smtClean="0"/>
              <a:t>[] </a:t>
            </a:r>
            <a:endParaRPr lang="zh-TW" altLang="en-US" dirty="0"/>
          </a:p>
        </p:txBody>
      </p:sp>
      <p:sp>
        <p:nvSpPr>
          <p:cNvPr id="10" name="矩形 9"/>
          <p:cNvSpPr/>
          <p:nvPr/>
        </p:nvSpPr>
        <p:spPr>
          <a:xfrm>
            <a:off x="567192" y="4221088"/>
            <a:ext cx="673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TW" dirty="0" err="1"/>
              <a:t>Occ</a:t>
            </a:r>
            <a:r>
              <a:rPr kumimoji="1" lang="en-US" altLang="zh-TW" dirty="0"/>
              <a:t>[]</a:t>
            </a:r>
          </a:p>
        </p:txBody>
      </p:sp>
      <p:sp>
        <p:nvSpPr>
          <p:cNvPr id="11" name="橢圓 10"/>
          <p:cNvSpPr/>
          <p:nvPr/>
        </p:nvSpPr>
        <p:spPr>
          <a:xfrm>
            <a:off x="5652120" y="1988840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5679505" y="2519851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5693334" y="4647934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0355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 animBg="1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FM-index </a:t>
            </a:r>
            <a:r>
              <a:rPr kumimoji="1" lang="en-US" altLang="zh-TW" dirty="0"/>
              <a:t>Backward Search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q = “aba”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23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00544"/>
              </p:ext>
            </p:extLst>
          </p:nvPr>
        </p:nvGraphicFramePr>
        <p:xfrm>
          <a:off x="1475656" y="2492896"/>
          <a:ext cx="288032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2483768" y="1916832"/>
            <a:ext cx="7954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/>
              <a:t>ab</a:t>
            </a:r>
            <a:r>
              <a:rPr lang="en-US" altLang="zh-TW" sz="3200" dirty="0">
                <a:solidFill>
                  <a:srgbClr val="FF0000"/>
                </a:solidFill>
              </a:rPr>
              <a:t>a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1403648" y="2996952"/>
            <a:ext cx="432048" cy="22322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28233"/>
              </p:ext>
            </p:extLst>
          </p:nvPr>
        </p:nvGraphicFramePr>
        <p:xfrm>
          <a:off x="5773954" y="1901999"/>
          <a:ext cx="273630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C[x]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171191"/>
              </p:ext>
            </p:extLst>
          </p:nvPr>
        </p:nvGraphicFramePr>
        <p:xfrm>
          <a:off x="5148064" y="2840020"/>
          <a:ext cx="357276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5436095" y="4870901"/>
            <a:ext cx="1837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q=a</a:t>
            </a:r>
          </a:p>
          <a:p>
            <a:r>
              <a:rPr lang="en-US" altLang="zh-TW" dirty="0" smtClean="0"/>
              <a:t>SA interval = [1,4]</a:t>
            </a:r>
            <a:endParaRPr lang="zh-TW" altLang="en-US" dirty="0"/>
          </a:p>
        </p:txBody>
      </p:sp>
      <p:sp>
        <p:nvSpPr>
          <p:cNvPr id="23" name="橢圓 22"/>
          <p:cNvSpPr/>
          <p:nvPr/>
        </p:nvSpPr>
        <p:spPr>
          <a:xfrm>
            <a:off x="3602782" y="2551187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5580112" y="4281475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3602782" y="4706385"/>
            <a:ext cx="479648" cy="46956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7380312" y="4281475"/>
            <a:ext cx="479648" cy="46956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文字方塊 26"/>
          <p:cNvSpPr txBox="1"/>
          <p:nvPr/>
        </p:nvSpPr>
        <p:spPr>
          <a:xfrm>
            <a:off x="5436094" y="5517232"/>
            <a:ext cx="1837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q=</a:t>
            </a:r>
            <a:r>
              <a:rPr lang="en-US" altLang="zh-TW" dirty="0" err="1" smtClean="0"/>
              <a:t>ba</a:t>
            </a:r>
            <a:endParaRPr lang="en-US" altLang="zh-TW" dirty="0" smtClean="0"/>
          </a:p>
          <a:p>
            <a:r>
              <a:rPr lang="en-US" altLang="zh-TW" dirty="0" smtClean="0"/>
              <a:t>SA interval = [5,6]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7111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 animBg="1"/>
      <p:bldP spid="24" grpId="0" animBg="1"/>
      <p:bldP spid="25" grpId="0" animBg="1"/>
      <p:bldP spid="26" grpId="0" animBg="1"/>
      <p:bldP spid="2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FM-index </a:t>
            </a:r>
            <a:r>
              <a:rPr kumimoji="1" lang="en-US" altLang="zh-TW" dirty="0"/>
              <a:t>Backward Search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q = “aba”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24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672559"/>
              </p:ext>
            </p:extLst>
          </p:nvPr>
        </p:nvGraphicFramePr>
        <p:xfrm>
          <a:off x="1475656" y="2492896"/>
          <a:ext cx="288032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2483768" y="1916832"/>
            <a:ext cx="7954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/>
              <a:t>a</a:t>
            </a:r>
            <a:r>
              <a:rPr lang="en-US" altLang="zh-TW" sz="3200" dirty="0">
                <a:solidFill>
                  <a:srgbClr val="FF0000"/>
                </a:solidFill>
              </a:rPr>
              <a:t>ba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1403648" y="5121188"/>
            <a:ext cx="864096" cy="11161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251331"/>
              </p:ext>
            </p:extLst>
          </p:nvPr>
        </p:nvGraphicFramePr>
        <p:xfrm>
          <a:off x="5773954" y="1901999"/>
          <a:ext cx="273630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C[c]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658976"/>
              </p:ext>
            </p:extLst>
          </p:nvPr>
        </p:nvGraphicFramePr>
        <p:xfrm>
          <a:off x="5148064" y="2840020"/>
          <a:ext cx="357276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5436095" y="5590981"/>
            <a:ext cx="1837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q=aba</a:t>
            </a:r>
          </a:p>
          <a:p>
            <a:r>
              <a:rPr lang="en-US" altLang="zh-TW" dirty="0" smtClean="0"/>
              <a:t>SA interval = [3,4]</a:t>
            </a:r>
            <a:endParaRPr lang="zh-TW" altLang="en-US" dirty="0"/>
          </a:p>
        </p:txBody>
      </p:sp>
      <p:sp>
        <p:nvSpPr>
          <p:cNvPr id="23" name="橢圓 22"/>
          <p:cNvSpPr/>
          <p:nvPr/>
        </p:nvSpPr>
        <p:spPr>
          <a:xfrm>
            <a:off x="3602782" y="4692072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7380312" y="3919778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3602782" y="5767746"/>
            <a:ext cx="479648" cy="46956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8244408" y="3933056"/>
            <a:ext cx="479648" cy="46956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5436092" y="4952578"/>
            <a:ext cx="1837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q=</a:t>
            </a:r>
            <a:r>
              <a:rPr lang="en-US" altLang="zh-TW" dirty="0" err="1" smtClean="0"/>
              <a:t>ba</a:t>
            </a:r>
            <a:endParaRPr lang="en-US" altLang="zh-TW" dirty="0" smtClean="0"/>
          </a:p>
          <a:p>
            <a:r>
              <a:rPr lang="en-US" altLang="zh-TW" dirty="0" smtClean="0"/>
              <a:t>SA interval = [5,6]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3888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 animBg="1"/>
      <p:bldP spid="24" grpId="0" animBg="1"/>
      <p:bldP spid="25" grpId="0" animBg="1"/>
      <p:bldP spid="2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FM-index </a:t>
            </a:r>
            <a:r>
              <a:rPr kumimoji="1" lang="en-US" altLang="zh-TW" dirty="0"/>
              <a:t>Backward Search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q = “aba”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25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714763"/>
              </p:ext>
            </p:extLst>
          </p:nvPr>
        </p:nvGraphicFramePr>
        <p:xfrm>
          <a:off x="1475656" y="2492896"/>
          <a:ext cx="288032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2483768" y="1916832"/>
            <a:ext cx="7954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/>
              <a:t>a</a:t>
            </a:r>
            <a:r>
              <a:rPr lang="en-US" altLang="zh-TW" sz="3200" dirty="0">
                <a:solidFill>
                  <a:srgbClr val="FF0000"/>
                </a:solidFill>
              </a:rPr>
              <a:t>ba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1403648" y="5121188"/>
            <a:ext cx="864096" cy="11161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509879"/>
              </p:ext>
            </p:extLst>
          </p:nvPr>
        </p:nvGraphicFramePr>
        <p:xfrm>
          <a:off x="5773954" y="1901999"/>
          <a:ext cx="273630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C[c]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84708"/>
              </p:ext>
            </p:extLst>
          </p:nvPr>
        </p:nvGraphicFramePr>
        <p:xfrm>
          <a:off x="5148064" y="2840020"/>
          <a:ext cx="357276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65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5436095" y="5590981"/>
            <a:ext cx="1837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q=aba</a:t>
            </a:r>
          </a:p>
          <a:p>
            <a:r>
              <a:rPr lang="en-US" altLang="zh-TW" dirty="0" smtClean="0"/>
              <a:t>SA interval = [3,4]</a:t>
            </a:r>
            <a:endParaRPr lang="zh-TW" altLang="en-US" dirty="0"/>
          </a:p>
        </p:txBody>
      </p:sp>
      <p:sp>
        <p:nvSpPr>
          <p:cNvPr id="23" name="橢圓 22"/>
          <p:cNvSpPr/>
          <p:nvPr/>
        </p:nvSpPr>
        <p:spPr>
          <a:xfrm>
            <a:off x="3602782" y="4692072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7380312" y="3919778"/>
            <a:ext cx="479648" cy="4695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3602782" y="5767746"/>
            <a:ext cx="479648" cy="46956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8244408" y="3933056"/>
            <a:ext cx="479648" cy="46956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5436092" y="4952578"/>
            <a:ext cx="1837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q=</a:t>
            </a:r>
            <a:r>
              <a:rPr lang="en-US" altLang="zh-TW" dirty="0" err="1" smtClean="0"/>
              <a:t>ba</a:t>
            </a:r>
            <a:endParaRPr lang="en-US" altLang="zh-TW" dirty="0" smtClean="0"/>
          </a:p>
          <a:p>
            <a:r>
              <a:rPr lang="en-US" altLang="zh-TW" dirty="0" smtClean="0"/>
              <a:t>SA interval = [5,6]</a:t>
            </a:r>
            <a:endParaRPr lang="zh-TW" altLang="en-US" dirty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23" t="44167" r="37437" b="44252"/>
          <a:stretch/>
        </p:blipFill>
        <p:spPr bwMode="auto">
          <a:xfrm>
            <a:off x="1023705" y="341813"/>
            <a:ext cx="7249194" cy="1191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847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FM-index Backward Search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26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890633"/>
              </p:ext>
            </p:extLst>
          </p:nvPr>
        </p:nvGraphicFramePr>
        <p:xfrm>
          <a:off x="4932040" y="2492896"/>
          <a:ext cx="3528392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a </a:t>
                      </a:r>
                      <a:r>
                        <a:rPr lang="en-US" sz="2800" b="1" u="none" strike="noStrike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 b a</a:t>
                      </a:r>
                      <a:endParaRPr lang="en-US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 </a:t>
                      </a:r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a </a:t>
                      </a:r>
                      <a:r>
                        <a:rPr lang="en-US" sz="2800" b="1" u="none" strike="noStrike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 b </a:t>
                      </a:r>
                      <a:endParaRPr lang="en-US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altLang="zh-TW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altLang="zh-TW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</a:t>
                      </a:r>
                      <a:endParaRPr lang="en-US" altLang="zh-TW" sz="2800" b="1" i="0" u="none" strike="noStrike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 b a </a:t>
                      </a:r>
                      <a:r>
                        <a:rPr lang="en-US" altLang="zh-TW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altLang="zh-TW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a</a:t>
                      </a:r>
                      <a:endParaRPr lang="en-US" altLang="zh-TW" sz="2800" b="1" i="0" u="none" strike="noStrike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smtClean="0">
                          <a:effectLst/>
                        </a:rPr>
                        <a:t>a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endParaRPr lang="en-US" sz="2800" b="1" i="0" u="none" strike="noStrike" dirty="0">
                        <a:solidFill>
                          <a:srgbClr val="0070C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 a </a:t>
                      </a:r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b a </a:t>
                      </a:r>
                      <a:r>
                        <a:rPr lang="en-US" sz="2800" b="1" u="none" strike="noStrike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 </a:t>
                      </a:r>
                      <a:endParaRPr lang="en-US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sz="28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$ </a:t>
                      </a:r>
                      <a:r>
                        <a:rPr lang="en-US" sz="28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a </a:t>
                      </a:r>
                      <a:endParaRPr lang="en-US" sz="28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254002"/>
              </p:ext>
            </p:extLst>
          </p:nvPr>
        </p:nvGraphicFramePr>
        <p:xfrm>
          <a:off x="1259632" y="2276872"/>
          <a:ext cx="2880320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$ 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b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b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a</a:t>
                      </a:r>
                      <a:r>
                        <a:rPr lang="en-US" sz="2800" b="0" u="none" strike="noStrike" baseline="-25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r>
                        <a:rPr lang="en-US" sz="2800" b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$  </a:t>
                      </a:r>
                      <a:r>
                        <a:rPr lang="en-US" sz="2800" b="0" u="none" strike="noStrike" dirty="0" smtClean="0">
                          <a:effectLst/>
                        </a:rPr>
                        <a:t>a</a:t>
                      </a:r>
                      <a:r>
                        <a:rPr lang="en-US" sz="2800" b="0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圓角矩形 6"/>
          <p:cNvSpPr/>
          <p:nvPr/>
        </p:nvSpPr>
        <p:spPr>
          <a:xfrm>
            <a:off x="1187624" y="4005063"/>
            <a:ext cx="1224136" cy="3852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1187624" y="4509120"/>
            <a:ext cx="1224136" cy="3852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6012160" y="3812454"/>
            <a:ext cx="864096" cy="3852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6012160" y="4316511"/>
            <a:ext cx="864096" cy="3852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" name="圓角矩形 10"/>
          <p:cNvSpPr/>
          <p:nvPr/>
        </p:nvSpPr>
        <p:spPr>
          <a:xfrm>
            <a:off x="4860032" y="3812454"/>
            <a:ext cx="864096" cy="88927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954519" y="5661248"/>
            <a:ext cx="675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SA(T)</a:t>
            </a:r>
            <a:endParaRPr lang="zh-TW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4067944" y="3820397"/>
            <a:ext cx="679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SA[3]</a:t>
            </a:r>
            <a:endParaRPr lang="zh-TW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4067944" y="4257091"/>
            <a:ext cx="679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SA[4]</a:t>
            </a:r>
            <a:endParaRPr lang="zh-TW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6225254" y="1356528"/>
            <a:ext cx="24454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smtClean="0"/>
              <a:t>T$= </a:t>
            </a:r>
            <a:r>
              <a:rPr lang="en-US" altLang="zh-TW" sz="2400" dirty="0"/>
              <a:t>“</a:t>
            </a:r>
            <a:r>
              <a:rPr lang="en-US" altLang="zh-TW" sz="2400" dirty="0" smtClean="0"/>
              <a:t>a b a </a:t>
            </a:r>
            <a:r>
              <a:rPr lang="en-US" altLang="zh-TW" sz="2400" dirty="0" err="1" smtClean="0"/>
              <a:t>a</a:t>
            </a:r>
            <a:r>
              <a:rPr lang="en-US" altLang="zh-TW" sz="2400" dirty="0" smtClean="0"/>
              <a:t> b a $”</a:t>
            </a:r>
          </a:p>
          <a:p>
            <a:r>
              <a:rPr lang="en-US" altLang="zh-TW" sz="2400" dirty="0">
                <a:solidFill>
                  <a:srgbClr val="FF0000"/>
                </a:solidFill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</a:rPr>
              <a:t>        0 1 2 3 4 5 6</a:t>
            </a:r>
            <a:endParaRPr lang="en-US" altLang="zh-TW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464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  <p:bldP spid="14" grpId="0"/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FM-index </a:t>
            </a:r>
            <a:r>
              <a:rPr kumimoji="1" lang="en-US" altLang="zh-TW" dirty="0" smtClean="0"/>
              <a:t>Query (another example)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27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899862"/>
              </p:ext>
            </p:extLst>
          </p:nvPr>
        </p:nvGraphicFramePr>
        <p:xfrm>
          <a:off x="395536" y="1196752"/>
          <a:ext cx="3816424" cy="54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smtClean="0">
                          <a:effectLst/>
                        </a:rPr>
                        <a:t>$ c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g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g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smtClean="0">
                          <a:effectLst/>
                        </a:rPr>
                        <a:t>a $ c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g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g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smtClean="0">
                          <a:effectLst/>
                        </a:rPr>
                        <a:t>a g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g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$ c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smtClean="0">
                          <a:effectLst/>
                        </a:rPr>
                        <a:t>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g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g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$ c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smtClean="0">
                          <a:effectLst/>
                        </a:rPr>
                        <a:t>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g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g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$ c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smtClean="0">
                          <a:effectLst/>
                        </a:rPr>
                        <a:t>c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g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g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$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smtClean="0">
                          <a:effectLst/>
                        </a:rPr>
                        <a:t>g a $ c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g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smtClean="0">
                          <a:effectLst/>
                        </a:rPr>
                        <a:t>g g a $ c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smtClean="0">
                          <a:effectLst/>
                        </a:rPr>
                        <a:t>t a g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g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$ c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t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smtClean="0">
                          <a:effectLst/>
                        </a:rPr>
                        <a:t>t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g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g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$ c a t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smtClean="0">
                          <a:effectLst/>
                        </a:rPr>
                        <a:t>t t a g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g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$ c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545454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smtClean="0">
                          <a:effectLst/>
                        </a:rPr>
                        <a:t>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t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t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g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g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$ c a </a:t>
                      </a:r>
                      <a:endParaRPr lang="en-US" sz="2800" b="0" i="0" u="none" strike="noStrike" dirty="0">
                        <a:solidFill>
                          <a:srgbClr val="54545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604394"/>
              </p:ext>
            </p:extLst>
          </p:nvPr>
        </p:nvGraphicFramePr>
        <p:xfrm>
          <a:off x="4499992" y="2348880"/>
          <a:ext cx="2664294" cy="10081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4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endParaRPr lang="zh-TW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$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c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g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t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C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altLang="zh-TW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968425"/>
              </p:ext>
            </p:extLst>
          </p:nvPr>
        </p:nvGraphicFramePr>
        <p:xfrm>
          <a:off x="4427984" y="3501008"/>
          <a:ext cx="4464499" cy="28083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342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01187">
                <a:tc>
                  <a:txBody>
                    <a:bodyPr/>
                    <a:lstStyle/>
                    <a:p>
                      <a:pPr algn="ctr" fontAlgn="ctr"/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c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$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a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a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ctr" fontAlgn="ctr"/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0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1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3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 smtClean="0">
                          <a:effectLst/>
                        </a:rPr>
                        <a:t>4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5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6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7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8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9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$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0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0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a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1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1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3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4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c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1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1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2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2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2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1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3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4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4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4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4932040" y="1268760"/>
            <a:ext cx="213795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dirty="0" smtClean="0"/>
              <a:t>T: </a:t>
            </a:r>
            <a:r>
              <a:rPr lang="en-US" altLang="zh-TW" sz="2800" dirty="0" err="1" smtClean="0"/>
              <a:t>cattattagga</a:t>
            </a:r>
            <a:endParaRPr lang="en-US" altLang="zh-TW" sz="2800" dirty="0" smtClean="0"/>
          </a:p>
          <a:p>
            <a:r>
              <a:rPr lang="en-US" altLang="zh-TW" sz="2800" dirty="0" smtClean="0"/>
              <a:t>Query: </a:t>
            </a:r>
            <a:r>
              <a:rPr lang="en-US" altLang="zh-TW" sz="2800" dirty="0" err="1" smtClean="0"/>
              <a:t>att</a:t>
            </a:r>
            <a:endParaRPr lang="zh-TW" altLang="en-US" sz="2800" dirty="0"/>
          </a:p>
        </p:txBody>
      </p:sp>
      <p:sp>
        <p:nvSpPr>
          <p:cNvPr id="9" name="圓角矩形 8"/>
          <p:cNvSpPr/>
          <p:nvPr/>
        </p:nvSpPr>
        <p:spPr>
          <a:xfrm>
            <a:off x="1187624" y="4863032"/>
            <a:ext cx="248072" cy="16623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橢圓 9"/>
          <p:cNvSpPr/>
          <p:nvPr/>
        </p:nvSpPr>
        <p:spPr>
          <a:xfrm>
            <a:off x="7069998" y="5877272"/>
            <a:ext cx="479648" cy="469566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8460432" y="5877272"/>
            <a:ext cx="479648" cy="469566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圓角矩形 11"/>
          <p:cNvSpPr/>
          <p:nvPr/>
        </p:nvSpPr>
        <p:spPr>
          <a:xfrm>
            <a:off x="1107468" y="5807442"/>
            <a:ext cx="495672" cy="831156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3" name="橢圓 12"/>
          <p:cNvSpPr/>
          <p:nvPr/>
        </p:nvSpPr>
        <p:spPr>
          <a:xfrm>
            <a:off x="7812360" y="4725144"/>
            <a:ext cx="479648" cy="46956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8460432" y="4725144"/>
            <a:ext cx="479648" cy="46956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圓角矩形 14"/>
          <p:cNvSpPr/>
          <p:nvPr/>
        </p:nvSpPr>
        <p:spPr>
          <a:xfrm>
            <a:off x="1107468" y="2564904"/>
            <a:ext cx="800236" cy="83115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926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FM-index data </a:t>
            </a:r>
            <a:r>
              <a:rPr kumimoji="1" lang="en-US" altLang="zh-TW" dirty="0" err="1" smtClean="0"/>
              <a:t>stucture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String T</a:t>
            </a:r>
          </a:p>
          <a:p>
            <a:r>
              <a:rPr lang="en-US" altLang="zh-TW" dirty="0" smtClean="0"/>
              <a:t>Length of T= m</a:t>
            </a:r>
          </a:p>
          <a:p>
            <a:r>
              <a:rPr lang="en-US" altLang="zh-TW" dirty="0" smtClean="0"/>
              <a:t>Character : n types (”ACGT”,  4 types)</a:t>
            </a:r>
          </a:p>
          <a:p>
            <a:r>
              <a:rPr lang="en-US" altLang="zh-TW" dirty="0" smtClean="0"/>
              <a:t>BWT(T): m characters</a:t>
            </a:r>
          </a:p>
          <a:p>
            <a:r>
              <a:rPr lang="en-US" altLang="zh-TW" dirty="0" smtClean="0"/>
              <a:t>Suffix array: m integers</a:t>
            </a:r>
          </a:p>
          <a:p>
            <a:r>
              <a:rPr lang="en-US" altLang="zh-TW" dirty="0" smtClean="0"/>
              <a:t>C[]: n integers</a:t>
            </a:r>
          </a:p>
          <a:p>
            <a:r>
              <a:rPr lang="en-US" altLang="zh-TW" dirty="0" err="1" smtClean="0"/>
              <a:t>Occ</a:t>
            </a:r>
            <a:r>
              <a:rPr lang="en-US" altLang="zh-TW" dirty="0" smtClean="0"/>
              <a:t>[]: n*m integers</a:t>
            </a:r>
          </a:p>
          <a:p>
            <a:pPr marL="0" indent="0">
              <a:buNone/>
            </a:pPr>
            <a:r>
              <a:rPr lang="en-US" altLang="zh-TW" dirty="0" smtClean="0"/>
              <a:t>With checkpoints and a sampling suffix array</a:t>
            </a:r>
            <a:endParaRPr lang="en-US" altLang="zh-TW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>
                <a:sym typeface="Wingdings" panose="05000000000000000000" pitchFamily="2" charset="2"/>
              </a:rPr>
              <a:t> </a:t>
            </a:r>
            <a:r>
              <a:rPr lang="en-US" altLang="zh-TW" dirty="0" smtClean="0">
                <a:sym typeface="Wingdings" panose="05000000000000000000" pitchFamily="2" charset="2"/>
              </a:rPr>
              <a:t>more space reduction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28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09129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b="1" dirty="0" smtClean="0"/>
              <a:t>Burrows-Wheeler Transform</a:t>
            </a:r>
          </a:p>
          <a:p>
            <a:pPr lvl="1"/>
            <a:r>
              <a:rPr lang="en-US" altLang="zh-TW" b="1" dirty="0" smtClean="0"/>
              <a:t>Construction</a:t>
            </a:r>
          </a:p>
          <a:p>
            <a:pPr lvl="1"/>
            <a:r>
              <a:rPr lang="en-US" altLang="zh-TW" b="1" dirty="0" smtClean="0"/>
              <a:t>Recovery (not so efficient though)</a:t>
            </a:r>
          </a:p>
          <a:p>
            <a:pPr lvl="1"/>
            <a:r>
              <a:rPr lang="en-US" altLang="zh-TW" b="1" dirty="0" smtClean="0"/>
              <a:t>Ranking and LF mapping</a:t>
            </a:r>
          </a:p>
          <a:p>
            <a:pPr lvl="1"/>
            <a:r>
              <a:rPr lang="en-US" altLang="zh-TW" b="1" dirty="0" smtClean="0"/>
              <a:t>Reversing</a:t>
            </a:r>
          </a:p>
          <a:p>
            <a:pPr lvl="1"/>
            <a:r>
              <a:rPr lang="en-US" altLang="zh-TW" b="1" dirty="0" smtClean="0"/>
              <a:t>Suffix array</a:t>
            </a:r>
            <a:endParaRPr lang="en-US" altLang="zh-TW" b="1" dirty="0"/>
          </a:p>
          <a:p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FM-index</a:t>
            </a:r>
          </a:p>
          <a:p>
            <a:pPr lvl="1"/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Backward search</a:t>
            </a:r>
            <a:endParaRPr lang="en-US" altLang="zh-TW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zh-TW" dirty="0" smtClean="0">
                <a:solidFill>
                  <a:schemeClr val="bg1">
                    <a:lumMod val="65000"/>
                  </a:schemeClr>
                </a:solidFill>
              </a:rPr>
              <a:t>Data structure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5400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Burrows-Wheeler Transform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571644"/>
            <a:ext cx="8229600" cy="4525963"/>
          </a:xfrm>
        </p:spPr>
        <p:txBody>
          <a:bodyPr/>
          <a:lstStyle/>
          <a:p>
            <a:r>
              <a:rPr lang="en-US" altLang="zh-TW" dirty="0" smtClean="0"/>
              <a:t>Given a string T=“</a:t>
            </a:r>
            <a:r>
              <a:rPr lang="en-US" altLang="zh-TW" dirty="0" err="1" smtClean="0"/>
              <a:t>abaaba</a:t>
            </a:r>
            <a:r>
              <a:rPr lang="en-US" altLang="zh-TW" dirty="0" smtClean="0"/>
              <a:t>”</a:t>
            </a:r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6516216" y="2445819"/>
          <a:ext cx="1339311" cy="30441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9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$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abaaba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effectLst/>
                        </a:rPr>
                        <a:t>a$abaab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effectLst/>
                        </a:rPr>
                        <a:t>aaba$ab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  <a:p>
                      <a:pPr algn="l" fontAlgn="ctr"/>
                      <a:r>
                        <a:rPr lang="en-US" sz="2800" b="0" u="none" strike="noStrike" dirty="0" err="1" smtClean="0">
                          <a:effectLst/>
                        </a:rPr>
                        <a:t>aba$aba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effectLst/>
                        </a:rPr>
                        <a:t>abaaba</a:t>
                      </a:r>
                      <a:r>
                        <a:rPr lang="en-US" sz="2800" b="0" u="none" strike="noStrike" dirty="0" smtClean="0">
                          <a:effectLst/>
                        </a:rPr>
                        <a:t>$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effectLst/>
                        </a:rPr>
                        <a:t>ba$abaa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effectLst/>
                        </a:rPr>
                        <a:t>baaba$a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270150" y="3774262"/>
            <a:ext cx="20040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T$=</a:t>
            </a:r>
            <a:r>
              <a:rPr lang="en-US" altLang="zh-TW" sz="2800" b="1" dirty="0" err="1" smtClean="0"/>
              <a:t>abaaba</a:t>
            </a:r>
            <a:r>
              <a:rPr lang="en-US" altLang="zh-TW" sz="2800" b="1" dirty="0"/>
              <a:t>$</a:t>
            </a:r>
          </a:p>
        </p:txBody>
      </p:sp>
      <p:graphicFrame>
        <p:nvGraphicFramePr>
          <p:cNvPr id="31" name="表格 30"/>
          <p:cNvGraphicFramePr>
            <a:graphicFrameLocks noGrp="1"/>
          </p:cNvGraphicFramePr>
          <p:nvPr>
            <p:extLst/>
          </p:nvPr>
        </p:nvGraphicFramePr>
        <p:xfrm>
          <a:off x="3822531" y="2425362"/>
          <a:ext cx="1364611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4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effectLst/>
                        </a:rPr>
                        <a:t>abaaba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$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effectLst/>
                        </a:rPr>
                        <a:t>baaba$a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effectLst/>
                        </a:rPr>
                        <a:t>aaba$ab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effectLst/>
                        </a:rPr>
                        <a:t>aba$aba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effectLst/>
                        </a:rPr>
                        <a:t>ba$abaa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effectLst/>
                        </a:rPr>
                        <a:t>a$abaab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abaaba</a:t>
                      </a:r>
                      <a:endParaRPr lang="en-US" altLang="zh-TW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35" name="直線單箭頭接點 34"/>
          <p:cNvCxnSpPr>
            <a:stCxn id="5" idx="3"/>
          </p:cNvCxnSpPr>
          <p:nvPr/>
        </p:nvCxnSpPr>
        <p:spPr>
          <a:xfrm flipV="1">
            <a:off x="2274225" y="2708920"/>
            <a:ext cx="1429583" cy="13269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>
            <a:stCxn id="5" idx="3"/>
          </p:cNvCxnSpPr>
          <p:nvPr/>
        </p:nvCxnSpPr>
        <p:spPr>
          <a:xfrm>
            <a:off x="2274225" y="4035872"/>
            <a:ext cx="1525226" cy="12704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/>
          <p:cNvSpPr txBox="1"/>
          <p:nvPr/>
        </p:nvSpPr>
        <p:spPr>
          <a:xfrm>
            <a:off x="3799451" y="549000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All rotations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cxnSp>
        <p:nvCxnSpPr>
          <p:cNvPr id="39" name="直線單箭頭接點 38"/>
          <p:cNvCxnSpPr/>
          <p:nvPr/>
        </p:nvCxnSpPr>
        <p:spPr>
          <a:xfrm>
            <a:off x="5305865" y="3972677"/>
            <a:ext cx="110533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5501728" y="4035872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Sort</a:t>
            </a:r>
            <a:endParaRPr lang="zh-TW" altLang="en-US" b="1" dirty="0"/>
          </a:p>
        </p:txBody>
      </p:sp>
      <p:sp>
        <p:nvSpPr>
          <p:cNvPr id="42" name="矩形 41"/>
          <p:cNvSpPr/>
          <p:nvPr/>
        </p:nvSpPr>
        <p:spPr>
          <a:xfrm>
            <a:off x="5932547" y="2018718"/>
            <a:ext cx="2506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Burrows-Wheeler Matrix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t>4</a:t>
            </a:fld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179512" y="5818038"/>
            <a:ext cx="77547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Burrows, M. and Wheeler, D. J. (1994). A block-sorting lossless data compression algorithm. </a:t>
            </a:r>
            <a:r>
              <a:rPr lang="en-US" altLang="zh-TW" i="1" dirty="0"/>
              <a:t>Technical Report 124</a:t>
            </a:r>
            <a:r>
              <a:rPr lang="en-US" altLang="zh-TW" dirty="0"/>
              <a:t>, Palo Alto, CA, Digital Equipment Corporation.</a:t>
            </a:r>
          </a:p>
          <a:p>
            <a:r>
              <a:rPr lang="en-US" altLang="zh-TW" dirty="0" smtClean="0"/>
              <a:t>Ben Langmead: http://www.langmead-lab.org/teaching-materials/</a:t>
            </a:r>
          </a:p>
        </p:txBody>
      </p:sp>
      <p:sp>
        <p:nvSpPr>
          <p:cNvPr id="8" name="矩形 7"/>
          <p:cNvSpPr/>
          <p:nvPr/>
        </p:nvSpPr>
        <p:spPr>
          <a:xfrm>
            <a:off x="2591894" y="3817879"/>
            <a:ext cx="816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 smtClean="0"/>
              <a:t>Rotate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6783747" y="5463892"/>
            <a:ext cx="804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$&lt;a&lt;b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490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1" grpId="0"/>
      <p:bldP spid="42" grpId="0"/>
      <p:bldP spid="8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Burrows-Wheeler </a:t>
            </a:r>
            <a:r>
              <a:rPr lang="en-US" altLang="zh-TW" dirty="0" smtClean="0"/>
              <a:t>Transform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 = “</a:t>
            </a:r>
            <a:r>
              <a:rPr lang="en-US" altLang="zh-TW" dirty="0" err="1" smtClean="0"/>
              <a:t>abaaba</a:t>
            </a:r>
            <a:r>
              <a:rPr lang="en-US" altLang="zh-TW" dirty="0" smtClean="0"/>
              <a:t>”</a:t>
            </a:r>
            <a:endParaRPr lang="en-US" altLang="zh-TW" dirty="0"/>
          </a:p>
          <a:p>
            <a:r>
              <a:rPr lang="en-US" altLang="zh-TW" dirty="0" smtClean="0"/>
              <a:t>BWT(T) = </a:t>
            </a:r>
            <a:r>
              <a:rPr lang="en-US" altLang="zh-TW" dirty="0"/>
              <a:t>“ </a:t>
            </a:r>
            <a:r>
              <a:rPr lang="en-US" altLang="zh-TW" dirty="0" err="1" smtClean="0">
                <a:solidFill>
                  <a:srgbClr val="FF0000"/>
                </a:solidFill>
              </a:rPr>
              <a:t>abba$aa</a:t>
            </a:r>
            <a:r>
              <a:rPr lang="en-US" altLang="zh-TW" dirty="0"/>
              <a:t> ”</a:t>
            </a:r>
            <a:endParaRPr lang="zh-TW" altLang="en-US" dirty="0">
              <a:solidFill>
                <a:srgbClr val="FF0000"/>
              </a:solidFill>
            </a:endParaRPr>
          </a:p>
        </p:txBody>
      </p:sp>
      <p:cxnSp>
        <p:nvCxnSpPr>
          <p:cNvPr id="17" name="直線單箭頭接點 16"/>
          <p:cNvCxnSpPr/>
          <p:nvPr/>
        </p:nvCxnSpPr>
        <p:spPr>
          <a:xfrm flipH="1">
            <a:off x="4427984" y="2492896"/>
            <a:ext cx="121442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4371650" y="2492896"/>
            <a:ext cx="13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Last column</a:t>
            </a:r>
            <a:endParaRPr lang="zh-TW" altLang="en-US" b="1" dirty="0"/>
          </a:p>
        </p:txBody>
      </p:sp>
      <p:sp>
        <p:nvSpPr>
          <p:cNvPr id="23" name="矩形 22"/>
          <p:cNvSpPr/>
          <p:nvPr/>
        </p:nvSpPr>
        <p:spPr>
          <a:xfrm>
            <a:off x="5220072" y="1484784"/>
            <a:ext cx="2574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/>
              <a:t>Burrows-Wheeler Matrix</a:t>
            </a:r>
            <a:endParaRPr lang="zh-TW" altLang="en-US" dirty="0"/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/>
          </p:nvPr>
        </p:nvGraphicFramePr>
        <p:xfrm>
          <a:off x="5796136" y="1988840"/>
          <a:ext cx="1872208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$ a 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 </a:t>
                      </a:r>
                      <a:r>
                        <a:rPr lang="en-US" sz="2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effectLst/>
                        </a:rPr>
                        <a:t>a $ a 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$ a </a:t>
                      </a:r>
                      <a:r>
                        <a:rPr lang="en-US" altLang="zh-TW" sz="2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 b a $ a b </a:t>
                      </a:r>
                      <a:r>
                        <a:rPr lang="en-US" altLang="zh-TW" sz="2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a b a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altLang="zh-TW" sz="2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b a $ a b a </a:t>
                      </a:r>
                      <a:r>
                        <a:rPr lang="en-US" altLang="zh-TW" sz="2800" b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effectLst/>
                        </a:rPr>
                        <a:t>b a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$ </a:t>
                      </a:r>
                      <a:r>
                        <a:rPr lang="en-US" altLang="zh-TW" sz="2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5</a:t>
            </a:fld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983936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Compression </a:t>
            </a:r>
            <a:r>
              <a:rPr lang="en-US" altLang="zh-TW" dirty="0"/>
              <a:t>and I</a:t>
            </a:r>
            <a:r>
              <a:rPr lang="en-US" altLang="zh-TW" dirty="0" smtClean="0"/>
              <a:t>ndexing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characters with similar </a:t>
            </a:r>
            <a:r>
              <a:rPr lang="en-US" altLang="zh-TW" dirty="0" smtClean="0"/>
              <a:t>contexts on the right-hand side in </a:t>
            </a:r>
            <a:r>
              <a:rPr lang="en-US" altLang="zh-TW" dirty="0"/>
              <a:t>T tend to come </a:t>
            </a:r>
            <a:r>
              <a:rPr lang="en-US" altLang="zh-TW" dirty="0" smtClean="0"/>
              <a:t>together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altLang="zh-TW" dirty="0" smtClean="0"/>
          </a:p>
          <a:p>
            <a:r>
              <a:rPr lang="en-US" altLang="zh-TW" dirty="0" smtClean="0"/>
              <a:t>FM-index</a:t>
            </a:r>
          </a:p>
          <a:p>
            <a:pPr lvl="1"/>
            <a:r>
              <a:rPr lang="en-US" altLang="zh-TW" dirty="0"/>
              <a:t>An index combining the BWT with a few small auxiliary data </a:t>
            </a:r>
            <a:r>
              <a:rPr lang="en-US" altLang="zh-TW" dirty="0" smtClean="0"/>
              <a:t>structures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776D3-322B-450C-9F61-3A28FAE268D8}" type="slidenum">
              <a:rPr lang="zh-TW" altLang="en-US" smtClean="0"/>
              <a:pPr/>
              <a:t>6</a:t>
            </a:fld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000" y="3019476"/>
            <a:ext cx="6600000" cy="8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815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4943"/>
            <a:ext cx="8229600" cy="1143000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en-US" altLang="zh-TW" sz="3200" dirty="0" smtClean="0"/>
              <a:t> </a:t>
            </a:r>
            <a:r>
              <a:rPr lang="en-US" altLang="zh-TW" sz="3200" dirty="0"/>
              <a:t>BWT(T) = “ </a:t>
            </a:r>
            <a:r>
              <a:rPr lang="en-US" altLang="zh-TW" sz="3200" dirty="0" err="1">
                <a:solidFill>
                  <a:srgbClr val="FF0000"/>
                </a:solidFill>
              </a:rPr>
              <a:t>abba$aa</a:t>
            </a:r>
            <a:r>
              <a:rPr lang="en-US" altLang="zh-TW" sz="3200" dirty="0"/>
              <a:t> </a:t>
            </a:r>
            <a:r>
              <a:rPr lang="en-US" altLang="zh-TW" sz="3200" dirty="0" smtClean="0"/>
              <a:t>” </a:t>
            </a:r>
            <a:r>
              <a:rPr lang="en-US" altLang="zh-TW" sz="3200" dirty="0" smtClean="0">
                <a:sym typeface="Wingdings" panose="05000000000000000000" pitchFamily="2" charset="2"/>
              </a:rPr>
              <a:t></a:t>
            </a:r>
            <a:r>
              <a:rPr lang="en-US" altLang="zh-TW" sz="3200" dirty="0" smtClean="0"/>
              <a:t> T$ </a:t>
            </a:r>
            <a:r>
              <a:rPr lang="en-US" altLang="zh-TW" sz="3200" dirty="0"/>
              <a:t>= “</a:t>
            </a:r>
            <a:r>
              <a:rPr lang="en-US" altLang="zh-TW" sz="3200" dirty="0" err="1" smtClean="0">
                <a:solidFill>
                  <a:srgbClr val="7030A0"/>
                </a:solidFill>
              </a:rPr>
              <a:t>ab</a:t>
            </a:r>
            <a:r>
              <a:rPr lang="en-US" altLang="zh-TW" sz="3200" dirty="0" err="1" smtClean="0"/>
              <a:t>aaba</a:t>
            </a:r>
            <a:r>
              <a:rPr lang="en-US" altLang="zh-TW" sz="3200" dirty="0" smtClean="0">
                <a:solidFill>
                  <a:srgbClr val="FF0000"/>
                </a:solidFill>
              </a:rPr>
              <a:t>$</a:t>
            </a:r>
            <a:r>
              <a:rPr lang="en-US" altLang="zh-TW" sz="3200" dirty="0" smtClean="0"/>
              <a:t>”</a:t>
            </a:r>
            <a:endParaRPr lang="zh-TW" altLang="en-US" sz="3200" dirty="0">
              <a:solidFill>
                <a:srgbClr val="FF0000"/>
              </a:solidFill>
              <a:cs typeface="+mn-cs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669646"/>
              </p:ext>
            </p:extLst>
          </p:nvPr>
        </p:nvGraphicFramePr>
        <p:xfrm>
          <a:off x="539552" y="1988840"/>
          <a:ext cx="1800200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 </a:t>
                      </a:r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$ a 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$ a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$ a b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 $ a b a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a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$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F776D3-322B-450C-9F61-3A28FAE268D8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627250"/>
              </p:ext>
            </p:extLst>
          </p:nvPr>
        </p:nvGraphicFramePr>
        <p:xfrm>
          <a:off x="4216452" y="1988840"/>
          <a:ext cx="504056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735352"/>
              </p:ext>
            </p:extLst>
          </p:nvPr>
        </p:nvGraphicFramePr>
        <p:xfrm>
          <a:off x="5458590" y="1988841"/>
          <a:ext cx="540060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0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a$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ab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ab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943462"/>
              </p:ext>
            </p:extLst>
          </p:nvPr>
        </p:nvGraphicFramePr>
        <p:xfrm>
          <a:off x="6574714" y="1991954"/>
          <a:ext cx="1800200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 </a:t>
                      </a:r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$ a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a $ a b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$ a b a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$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向右箭號 6"/>
          <p:cNvSpPr/>
          <p:nvPr/>
        </p:nvSpPr>
        <p:spPr>
          <a:xfrm>
            <a:off x="3541377" y="3501009"/>
            <a:ext cx="504056" cy="72008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9879" y="3469951"/>
            <a:ext cx="530398" cy="134124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9136" y="3471621"/>
            <a:ext cx="530398" cy="134124"/>
          </a:xfrm>
          <a:prstGeom prst="rect">
            <a:avLst/>
          </a:prstGeom>
        </p:spPr>
      </p:pic>
      <p:sp>
        <p:nvSpPr>
          <p:cNvPr id="16" name="文字方塊 15"/>
          <p:cNvSpPr txBox="1"/>
          <p:nvPr/>
        </p:nvSpPr>
        <p:spPr>
          <a:xfrm>
            <a:off x="3491880" y="3168065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bind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4731861" y="3166451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sort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5925760" y="3165196"/>
            <a:ext cx="585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new</a:t>
            </a:r>
            <a:endParaRPr lang="zh-TW" altLang="en-US" dirty="0"/>
          </a:p>
        </p:txBody>
      </p:sp>
      <p:cxnSp>
        <p:nvCxnSpPr>
          <p:cNvPr id="20" name="直線單箭頭接點 19"/>
          <p:cNvCxnSpPr/>
          <p:nvPr/>
        </p:nvCxnSpPr>
        <p:spPr>
          <a:xfrm flipH="1" flipV="1">
            <a:off x="611560" y="5042554"/>
            <a:ext cx="792088" cy="762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/>
          <p:nvPr/>
        </p:nvCxnSpPr>
        <p:spPr>
          <a:xfrm flipV="1">
            <a:off x="1403648" y="5042554"/>
            <a:ext cx="792088" cy="762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632025"/>
              </p:ext>
            </p:extLst>
          </p:nvPr>
        </p:nvGraphicFramePr>
        <p:xfrm>
          <a:off x="3163352" y="2007669"/>
          <a:ext cx="302233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1" name="圖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4641" y="3488779"/>
            <a:ext cx="530398" cy="134124"/>
          </a:xfrm>
          <a:prstGeom prst="rect">
            <a:avLst/>
          </a:prstGeom>
        </p:spPr>
      </p:pic>
      <p:sp>
        <p:nvSpPr>
          <p:cNvPr id="23" name="文字方塊 22"/>
          <p:cNvSpPr txBox="1"/>
          <p:nvPr/>
        </p:nvSpPr>
        <p:spPr>
          <a:xfrm>
            <a:off x="2436623" y="3185279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sort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82854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6" grpId="0"/>
      <p:bldP spid="18" grpId="0"/>
      <p:bldP spid="19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4943"/>
            <a:ext cx="8229600" cy="1143000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en-US" altLang="zh-TW" sz="3200" dirty="0" smtClean="0"/>
              <a:t> </a:t>
            </a:r>
            <a:r>
              <a:rPr lang="en-US" altLang="zh-TW" sz="3200" dirty="0"/>
              <a:t>BWT(T) = “ </a:t>
            </a:r>
            <a:r>
              <a:rPr lang="en-US" altLang="zh-TW" sz="3200" dirty="0" err="1">
                <a:solidFill>
                  <a:srgbClr val="FF0000"/>
                </a:solidFill>
              </a:rPr>
              <a:t>abba$aa</a:t>
            </a:r>
            <a:r>
              <a:rPr lang="en-US" altLang="zh-TW" sz="3200" dirty="0"/>
              <a:t> </a:t>
            </a:r>
            <a:r>
              <a:rPr lang="en-US" altLang="zh-TW" sz="3200" dirty="0" smtClean="0"/>
              <a:t>” </a:t>
            </a:r>
            <a:r>
              <a:rPr lang="en-US" altLang="zh-TW" sz="3200" dirty="0" smtClean="0">
                <a:sym typeface="Wingdings" panose="05000000000000000000" pitchFamily="2" charset="2"/>
              </a:rPr>
              <a:t></a:t>
            </a:r>
            <a:r>
              <a:rPr lang="en-US" altLang="zh-TW" sz="3200" dirty="0" smtClean="0"/>
              <a:t> T$ </a:t>
            </a:r>
            <a:r>
              <a:rPr lang="en-US" altLang="zh-TW" sz="3200" dirty="0"/>
              <a:t>= “</a:t>
            </a:r>
            <a:r>
              <a:rPr lang="en-US" altLang="zh-TW" sz="3200" dirty="0" err="1" smtClean="0">
                <a:solidFill>
                  <a:srgbClr val="7030A0"/>
                </a:solidFill>
              </a:rPr>
              <a:t>aba</a:t>
            </a:r>
            <a:r>
              <a:rPr lang="en-US" altLang="zh-TW" sz="3200" dirty="0" err="1" smtClean="0"/>
              <a:t>aba</a:t>
            </a:r>
            <a:r>
              <a:rPr lang="en-US" altLang="zh-TW" sz="3200" dirty="0" smtClean="0">
                <a:solidFill>
                  <a:srgbClr val="FF0000"/>
                </a:solidFill>
              </a:rPr>
              <a:t>$</a:t>
            </a:r>
            <a:r>
              <a:rPr lang="en-US" altLang="zh-TW" sz="3200" dirty="0" smtClean="0"/>
              <a:t>”</a:t>
            </a:r>
            <a:endParaRPr lang="zh-TW" altLang="en-US" sz="3200" dirty="0">
              <a:solidFill>
                <a:srgbClr val="FF0000"/>
              </a:solidFill>
              <a:cs typeface="+mn-cs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998541"/>
              </p:ext>
            </p:extLst>
          </p:nvPr>
        </p:nvGraphicFramePr>
        <p:xfrm>
          <a:off x="899592" y="1988840"/>
          <a:ext cx="1800200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 </a:t>
                      </a:r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$ a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a $ a b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a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$ a b a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$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F776D3-322B-450C-9F61-3A28FAE268D8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932059"/>
              </p:ext>
            </p:extLst>
          </p:nvPr>
        </p:nvGraphicFramePr>
        <p:xfrm>
          <a:off x="3545886" y="1988839"/>
          <a:ext cx="666074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6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$a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ab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889853"/>
              </p:ext>
            </p:extLst>
          </p:nvPr>
        </p:nvGraphicFramePr>
        <p:xfrm>
          <a:off x="4860032" y="1988840"/>
          <a:ext cx="615980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5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$ab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a$a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aab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aba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aba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baa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348959"/>
              </p:ext>
            </p:extLst>
          </p:nvPr>
        </p:nvGraphicFramePr>
        <p:xfrm>
          <a:off x="6228184" y="1981824"/>
          <a:ext cx="1800200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 b</a:t>
                      </a:r>
                      <a:r>
                        <a:rPr lang="en-US" sz="2800" b="0" u="none" strike="noStrike" dirty="0" smtClean="0">
                          <a:effectLst/>
                        </a:rPr>
                        <a:t>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 </a:t>
                      </a:r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a $ a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$ a b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a b a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b a $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向右箭號 10"/>
          <p:cNvSpPr/>
          <p:nvPr/>
        </p:nvSpPr>
        <p:spPr>
          <a:xfrm>
            <a:off x="2870811" y="3540288"/>
            <a:ext cx="504056" cy="72008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9978" y="3509230"/>
            <a:ext cx="530398" cy="134124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1480" y="3510900"/>
            <a:ext cx="530398" cy="134124"/>
          </a:xfrm>
          <a:prstGeom prst="rect">
            <a:avLst/>
          </a:prstGeom>
        </p:spPr>
      </p:pic>
      <p:sp>
        <p:nvSpPr>
          <p:cNvPr id="14" name="文字方塊 13"/>
          <p:cNvSpPr txBox="1"/>
          <p:nvPr/>
        </p:nvSpPr>
        <p:spPr>
          <a:xfrm>
            <a:off x="2821314" y="3207344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bind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4211960" y="3205730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sort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508104" y="3204475"/>
            <a:ext cx="585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new</a:t>
            </a:r>
            <a:endParaRPr lang="zh-TW" altLang="en-US" dirty="0"/>
          </a:p>
        </p:txBody>
      </p:sp>
      <p:cxnSp>
        <p:nvCxnSpPr>
          <p:cNvPr id="17" name="直線單箭頭接點 16"/>
          <p:cNvCxnSpPr/>
          <p:nvPr/>
        </p:nvCxnSpPr>
        <p:spPr>
          <a:xfrm flipH="1" flipV="1">
            <a:off x="1115616" y="5035539"/>
            <a:ext cx="672723" cy="769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/>
          <p:nvPr/>
        </p:nvCxnSpPr>
        <p:spPr>
          <a:xfrm flipV="1">
            <a:off x="1788339" y="5042554"/>
            <a:ext cx="792088" cy="762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380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4943"/>
            <a:ext cx="8229600" cy="1143000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en-US" altLang="zh-TW" sz="3200" dirty="0" smtClean="0"/>
              <a:t> </a:t>
            </a:r>
            <a:r>
              <a:rPr lang="en-US" altLang="zh-TW" sz="3200" dirty="0"/>
              <a:t>BWT(T) = “ </a:t>
            </a:r>
            <a:r>
              <a:rPr lang="en-US" altLang="zh-TW" sz="3200" dirty="0" err="1">
                <a:solidFill>
                  <a:srgbClr val="FF0000"/>
                </a:solidFill>
              </a:rPr>
              <a:t>abba$aa</a:t>
            </a:r>
            <a:r>
              <a:rPr lang="en-US" altLang="zh-TW" sz="3200" dirty="0"/>
              <a:t> </a:t>
            </a:r>
            <a:r>
              <a:rPr lang="en-US" altLang="zh-TW" sz="3200" dirty="0" smtClean="0"/>
              <a:t>” </a:t>
            </a:r>
            <a:r>
              <a:rPr lang="en-US" altLang="zh-TW" sz="3200" dirty="0" smtClean="0">
                <a:sym typeface="Wingdings" panose="05000000000000000000" pitchFamily="2" charset="2"/>
              </a:rPr>
              <a:t></a:t>
            </a:r>
            <a:r>
              <a:rPr lang="en-US" altLang="zh-TW" sz="3200" dirty="0" smtClean="0"/>
              <a:t> T$ </a:t>
            </a:r>
            <a:r>
              <a:rPr lang="en-US" altLang="zh-TW" sz="3200" dirty="0"/>
              <a:t>= “</a:t>
            </a:r>
            <a:r>
              <a:rPr lang="en-US" altLang="zh-TW" sz="3200" dirty="0" err="1" smtClean="0">
                <a:solidFill>
                  <a:srgbClr val="7030A0"/>
                </a:solidFill>
              </a:rPr>
              <a:t>abaab</a:t>
            </a:r>
            <a:r>
              <a:rPr lang="en-US" altLang="zh-TW" sz="3200" dirty="0" err="1" smtClean="0"/>
              <a:t>a</a:t>
            </a:r>
            <a:r>
              <a:rPr lang="en-US" altLang="zh-TW" sz="3200" dirty="0" smtClean="0">
                <a:solidFill>
                  <a:srgbClr val="FF0000"/>
                </a:solidFill>
              </a:rPr>
              <a:t>$</a:t>
            </a:r>
            <a:r>
              <a:rPr lang="en-US" altLang="zh-TW" sz="3200" dirty="0" smtClean="0"/>
              <a:t>”</a:t>
            </a:r>
            <a:endParaRPr lang="zh-TW" altLang="en-US" sz="32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F776D3-322B-450C-9F61-3A28FAE268D8}" type="slidenum"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197404"/>
              </p:ext>
            </p:extLst>
          </p:nvPr>
        </p:nvGraphicFramePr>
        <p:xfrm>
          <a:off x="1115616" y="2094185"/>
          <a:ext cx="882098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2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$ab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a$a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aab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aba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ba$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051407"/>
              </p:ext>
            </p:extLst>
          </p:nvPr>
        </p:nvGraphicFramePr>
        <p:xfrm>
          <a:off x="2050737" y="2094185"/>
          <a:ext cx="792088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$aba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a$ab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aaba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aba$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abaa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ba$a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baab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1183132" y="1704483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bind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2141943" y="1700263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sort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159953"/>
              </p:ext>
            </p:extLst>
          </p:nvPr>
        </p:nvGraphicFramePr>
        <p:xfrm>
          <a:off x="2983331" y="2103477"/>
          <a:ext cx="935121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5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$aba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a$ab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aaba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aba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abaa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ba$a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baab</a:t>
                      </a:r>
                      <a:endParaRPr lang="en-US" altLang="zh-TW" sz="2800" b="1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491014"/>
              </p:ext>
            </p:extLst>
          </p:nvPr>
        </p:nvGraphicFramePr>
        <p:xfrm>
          <a:off x="4063452" y="2103477"/>
          <a:ext cx="936104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abaa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a$aba</a:t>
                      </a:r>
                      <a:endParaRPr lang="en-US" sz="2800" b="0" i="0" u="none" strike="noStrike" dirty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aaba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aba$a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abaab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ba$ab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baaba</a:t>
                      </a:r>
                      <a:endParaRPr lang="en-US" altLang="zh-TW" sz="2800" b="0" i="0" u="none" strike="noStrike" dirty="0" smtClean="0">
                        <a:solidFill>
                          <a:srgbClr val="7030A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3154334" y="1708992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bind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4254825" y="1700263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sort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809186"/>
              </p:ext>
            </p:extLst>
          </p:nvPr>
        </p:nvGraphicFramePr>
        <p:xfrm>
          <a:off x="5828819" y="2094185"/>
          <a:ext cx="1800200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2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 b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 </a:t>
                      </a:r>
                      <a:r>
                        <a:rPr lang="en-US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effectLst/>
                        </a:rPr>
                        <a:t>b </a:t>
                      </a:r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a </a:t>
                      </a:r>
                      <a:r>
                        <a:rPr lang="en-US" sz="2800" b="0" u="none" strike="noStrike" dirty="0" err="1" smtClean="0">
                          <a:effectLst/>
                        </a:rPr>
                        <a:t>a</a:t>
                      </a:r>
                      <a:r>
                        <a:rPr lang="en-US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 $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 a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b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 b 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a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$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 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a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err="1" smtClean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</a:t>
                      </a:r>
                      <a:r>
                        <a:rPr lang="en-US" altLang="zh-TW" sz="2800" b="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b a</a:t>
                      </a:r>
                      <a:r>
                        <a:rPr lang="en-US" altLang="zh-TW" sz="2800" b="0" u="none" strike="noStrike" dirty="0" smtClean="0">
                          <a:effectLst/>
                        </a:rPr>
                        <a:t> $ </a:t>
                      </a:r>
                      <a:r>
                        <a:rPr lang="en-US" altLang="zh-TW" sz="2800" b="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altLang="zh-TW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874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16032</TotalTime>
  <Words>2546</Words>
  <Application>Microsoft Office PowerPoint</Application>
  <PresentationFormat>如螢幕大小 (4:3)</PresentationFormat>
  <Paragraphs>803</Paragraphs>
  <Slides>28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33" baseType="lpstr">
      <vt:lpstr>新細明體</vt:lpstr>
      <vt:lpstr>Arial</vt:lpstr>
      <vt:lpstr>Calibri</vt:lpstr>
      <vt:lpstr>Wingdings</vt:lpstr>
      <vt:lpstr>Office 佈景主題</vt:lpstr>
      <vt:lpstr>An Introduction to Burrows-Wheeler Transform and FM-index</vt:lpstr>
      <vt:lpstr>Outline</vt:lpstr>
      <vt:lpstr>Outline</vt:lpstr>
      <vt:lpstr>Burrows-Wheeler Transform</vt:lpstr>
      <vt:lpstr>Burrows-Wheeler Transform </vt:lpstr>
      <vt:lpstr>Compression and Indexing</vt:lpstr>
      <vt:lpstr> BWT(T) = “ abba$aa ”  T$ = “abaaba$”</vt:lpstr>
      <vt:lpstr> BWT(T) = “ abba$aa ”  T$ = “abaaba$”</vt:lpstr>
      <vt:lpstr> BWT(T) = “ abba$aa ”  T$ = “abaaba$”</vt:lpstr>
      <vt:lpstr> BWT(T) = “ abba$aa ”  T$ = “abaaba$”</vt:lpstr>
      <vt:lpstr>BWT Ranking</vt:lpstr>
      <vt:lpstr>BWT Ranking</vt:lpstr>
      <vt:lpstr>BWT Ranking</vt:lpstr>
      <vt:lpstr>B-ranking</vt:lpstr>
      <vt:lpstr>BWT Ranking</vt:lpstr>
      <vt:lpstr>BWT Ranking</vt:lpstr>
      <vt:lpstr>BWT Reverse</vt:lpstr>
      <vt:lpstr>BWT Suffix array (SA)</vt:lpstr>
      <vt:lpstr>Outline</vt:lpstr>
      <vt:lpstr>FM-index</vt:lpstr>
      <vt:lpstr>FM-index Backward Search</vt:lpstr>
      <vt:lpstr>FM-index Backward Search</vt:lpstr>
      <vt:lpstr>FM-index Backward Search</vt:lpstr>
      <vt:lpstr>FM-index Backward Search</vt:lpstr>
      <vt:lpstr>FM-index Backward Search</vt:lpstr>
      <vt:lpstr>FM-index Backward Search</vt:lpstr>
      <vt:lpstr>FM-index Query (another example)</vt:lpstr>
      <vt:lpstr>FM-index data stucture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chen</dc:creator>
  <cp:lastModifiedBy>Windows 使用者</cp:lastModifiedBy>
  <cp:revision>119</cp:revision>
  <dcterms:created xsi:type="dcterms:W3CDTF">2018-04-24T13:01:59Z</dcterms:created>
  <dcterms:modified xsi:type="dcterms:W3CDTF">2020-11-09T07:32:38Z</dcterms:modified>
</cp:coreProperties>
</file>