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89" r:id="rId2"/>
    <p:sldId id="290" r:id="rId3"/>
    <p:sldId id="291" r:id="rId4"/>
    <p:sldId id="292" r:id="rId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000000"/>
    <a:srgbClr val="FF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86" autoAdjust="0"/>
    <p:restoredTop sz="94712" autoAdjust="0"/>
  </p:normalViewPr>
  <p:slideViewPr>
    <p:cSldViewPr>
      <p:cViewPr varScale="1">
        <p:scale>
          <a:sx n="115" d="100"/>
          <a:sy n="115" d="100"/>
        </p:scale>
        <p:origin x="22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25A8FC2-3101-4C60-A1F8-E1A5FF6111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EAC298C-4D4D-49FC-A14E-869AE84B67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F635C03-906D-47BF-B9F8-1B98ACCF3EDD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smtClean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3" name="Text Box 16"/>
          <p:cNvSpPr txBox="1">
            <a:spLocks noChangeArrowheads="1"/>
          </p:cNvSpPr>
          <p:nvPr userDrawn="1"/>
        </p:nvSpPr>
        <p:spPr bwMode="auto">
          <a:xfrm>
            <a:off x="7086600" y="6248400"/>
            <a:ext cx="180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zh-TW" sz="2000" smtClean="0">
              <a:latin typeface="Times New Roman" pitchFamily="18" charset="0"/>
            </a:endParaRPr>
          </a:p>
        </p:txBody>
      </p:sp>
      <p:sp>
        <p:nvSpPr>
          <p:cNvPr id="2816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281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71DA0-1FEF-4591-BB93-FE55CC78C4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901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1ED4-F8FB-474D-BC07-2148E076B0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13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0D4D4-0FB2-4FE7-BBB2-8B16DA1E19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846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74737-1813-441B-8437-6B331924DC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973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67FCD-3CE3-4C49-A8B4-209EF23144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859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4B704-15DB-44B3-A8C0-2A31187AD9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083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5588E-9910-42DB-ACB1-47C868649F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162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9B523-0A46-4E40-87A8-F766C9FDD5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172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15923-9B65-4225-9D47-2FBE0C279E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751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04526-B50A-48A3-8BB5-6BEAD8F666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139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DEF14-5D4B-419F-84DD-16F3138C79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605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4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smtClean="0">
                <a:latin typeface="Times New Roman" pitchFamily="18" charset="0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6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smtClean="0">
                  <a:latin typeface="Times New Roman" pitchFamily="18" charset="0"/>
                </a:endParaRPr>
              </a:p>
            </p:txBody>
          </p:sp>
          <p:sp>
            <p:nvSpPr>
              <p:cNvPr id="1037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8058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058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28058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>
              <a:defRPr/>
            </a:pPr>
            <a:fld id="{8D3D34F7-1654-4DA2-9A68-AC9E2CE737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3" name="Text Box 13"/>
          <p:cNvSpPr txBox="1">
            <a:spLocks noChangeArrowheads="1"/>
          </p:cNvSpPr>
          <p:nvPr userDrawn="1"/>
        </p:nvSpPr>
        <p:spPr bwMode="auto">
          <a:xfrm>
            <a:off x="7086600" y="6248400"/>
            <a:ext cx="180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zh-TW" sz="2000" smtClean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mc.web.engr.illinois.edu/talks/halg19_talk.pdf" TargetMode="External"/><Relationship Id="rId2" Type="http://schemas.openxmlformats.org/officeDocument/2006/relationships/hyperlink" Target="https://dl.acm.org/doi/abs/10.1145/336354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1600200"/>
          </a:xfrm>
        </p:spPr>
        <p:txBody>
          <a:bodyPr/>
          <a:lstStyle/>
          <a:p>
            <a:pPr algn="ctr" eaLnBrk="1" hangingPunct="1"/>
            <a:r>
              <a:rPr lang="en-US" altLang="zh-TW" smtClean="0"/>
              <a:t>The 3SUM problem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4365625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Kun-Mao Chao (</a:t>
            </a:r>
            <a:r>
              <a:rPr lang="zh-TW" altLang="en-US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趙坤茂</a:t>
            </a:r>
            <a:r>
              <a:rPr lang="en-US" altLang="zh-TW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)</a:t>
            </a:r>
          </a:p>
          <a:p>
            <a:pPr eaLnBrk="1" hangingPunct="1"/>
            <a:r>
              <a:rPr lang="en-US" altLang="zh-TW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Department of Computer Science and Information Engineering</a:t>
            </a:r>
          </a:p>
          <a:p>
            <a:pPr eaLnBrk="1" hangingPunct="1"/>
            <a:r>
              <a:rPr lang="en-US" altLang="zh-TW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National Taiwan University, Taiwan</a:t>
            </a:r>
            <a:endParaRPr lang="en-US" altLang="zh-TW" sz="2000" smtClean="0">
              <a:latin typeface="Comic Sans MS" panose="030F0702030302020204" pitchFamily="66" charset="0"/>
              <a:ea typeface="標楷體" panose="03000509000000000000" pitchFamily="65" charset="-120"/>
            </a:endParaRPr>
          </a:p>
          <a:p>
            <a:pPr algn="l" eaLnBrk="1" hangingPunct="1"/>
            <a:endParaRPr lang="en-US" altLang="zh-TW" sz="2000" smtClean="0"/>
          </a:p>
          <a:p>
            <a:pPr algn="l" eaLnBrk="1" hangingPunct="1"/>
            <a:r>
              <a:rPr lang="en-US" altLang="zh-TW" sz="2000" smtClean="0"/>
              <a:t>WWW: http://www.csie.ntu.edu.tw/~kmchao</a:t>
            </a:r>
            <a:endParaRPr lang="en-US" altLang="zh-TW" smtClean="0"/>
          </a:p>
        </p:txBody>
      </p:sp>
      <p:graphicFrame>
        <p:nvGraphicFramePr>
          <p:cNvPr id="5124" name="Object 1028"/>
          <p:cNvGraphicFramePr>
            <a:graphicFrameLocks noChangeAspect="1"/>
          </p:cNvGraphicFramePr>
          <p:nvPr/>
        </p:nvGraphicFramePr>
        <p:xfrm>
          <a:off x="7092950" y="3933825"/>
          <a:ext cx="1573213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PBrush" r:id="rId4" imgW="5525271" imgH="5563377" progId="">
                  <p:embed/>
                </p:oleObj>
              </mc:Choice>
              <mc:Fallback>
                <p:oleObj name="PBrush" r:id="rId4" imgW="5525271" imgH="5563377" progId="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933825"/>
                        <a:ext cx="1573213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The 3SUM problem</a:t>
            </a:r>
            <a:endParaRPr lang="zh-TW" altLang="en-US" smtClean="0"/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3SUM problem asks if a given set of  </a:t>
            </a:r>
            <a:r>
              <a:rPr lang="en-US" altLang="zh-TW" i="1" dirty="0" smtClean="0"/>
              <a:t>n</a:t>
            </a:r>
            <a:r>
              <a:rPr lang="en-US" altLang="zh-TW" dirty="0" smtClean="0"/>
              <a:t> real numbers contains three elements that sum to zero</a:t>
            </a:r>
          </a:p>
          <a:p>
            <a:r>
              <a:rPr lang="en-US" altLang="zh-TW" sz="2400" u="sng" dirty="0" smtClean="0">
                <a:hlinkClick r:id="rId2"/>
              </a:rPr>
              <a:t>More </a:t>
            </a:r>
            <a:r>
              <a:rPr lang="en-US" altLang="zh-TW" sz="2400" u="sng" dirty="0">
                <a:hlinkClick r:id="rId2"/>
              </a:rPr>
              <a:t>logarithmic-factor speedups for 3SUM</a:t>
            </a:r>
            <a:r>
              <a:rPr lang="en-US" altLang="zh-TW" sz="2400" u="sng" dirty="0" smtClean="0">
                <a:hlinkClick r:id="rId2"/>
              </a:rPr>
              <a:t>, (</a:t>
            </a:r>
            <a:r>
              <a:rPr lang="en-US" altLang="zh-TW" sz="2400" u="sng" dirty="0">
                <a:hlinkClick r:id="rId2"/>
              </a:rPr>
              <a:t>median,+)-convolution, and some geometric 3SUM-hard </a:t>
            </a:r>
            <a:r>
              <a:rPr lang="en-US" altLang="zh-TW" sz="2400" u="sng" dirty="0" smtClean="0">
                <a:hlinkClick r:id="rId2"/>
              </a:rPr>
              <a:t>problems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>TM </a:t>
            </a:r>
            <a:r>
              <a:rPr lang="en-US" altLang="zh-TW" sz="2400" dirty="0"/>
              <a:t>Chan - ACM Transactions on Algorithms (TALG), </a:t>
            </a:r>
            <a:r>
              <a:rPr lang="en-US" altLang="zh-TW" sz="2400" dirty="0" smtClean="0"/>
              <a:t>2019</a:t>
            </a:r>
          </a:p>
          <a:p>
            <a:pPr lvl="1"/>
            <a:r>
              <a:rPr lang="en-US" altLang="zh-TW" dirty="0" smtClean="0"/>
              <a:t>A terrific reference!</a:t>
            </a:r>
            <a:br>
              <a:rPr lang="en-US" altLang="zh-TW" dirty="0" smtClean="0"/>
            </a:br>
            <a:r>
              <a:rPr lang="en-US" altLang="zh-TW" dirty="0" smtClean="0">
                <a:hlinkClick r:id="rId3"/>
              </a:rPr>
              <a:t>http://tmc.web.engr.illinois.edu/talks/halg19_talk.pdf</a:t>
            </a: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FC9536-9F1B-4ADD-A267-306E31694848}" type="slidenum">
              <a:rPr kumimoji="0" lang="en-US" altLang="zh-TW" smtClean="0"/>
              <a:pPr/>
              <a:t>2</a:t>
            </a:fld>
            <a:endParaRPr kumimoji="0" lang="en-US" altLang="zh-TW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 Simple Example</a:t>
            </a:r>
            <a:endParaRPr lang="zh-TW" altLang="en-US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3, -1, -4, 5, 9, -7, -3 (A given sequence)</a:t>
            </a:r>
          </a:p>
          <a:p>
            <a:r>
              <a:rPr lang="en-US" altLang="zh-TW" dirty="0" smtClean="0"/>
              <a:t>-7, -4, -3, -1, 3, 5, 9 (Sorted)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-7</a:t>
            </a:r>
            <a:r>
              <a:rPr lang="en-US" altLang="zh-TW" dirty="0" smtClean="0"/>
              <a:t>, -4, -3, -1, 3, 5, 9 (Check if -7 is in?)</a:t>
            </a:r>
            <a:endParaRPr lang="en-US" altLang="zh-TW" dirty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-7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66FF33"/>
                </a:solidFill>
              </a:rPr>
              <a:t>-4</a:t>
            </a:r>
            <a:r>
              <a:rPr lang="en-US" altLang="zh-TW" dirty="0" smtClean="0"/>
              <a:t>, -3, -1, 3, 5, </a:t>
            </a:r>
            <a:r>
              <a:rPr lang="en-US" altLang="zh-TW" dirty="0" smtClean="0">
                <a:solidFill>
                  <a:srgbClr val="7030A0"/>
                </a:solidFill>
              </a:rPr>
              <a:t>9</a:t>
            </a:r>
            <a:r>
              <a:rPr lang="en-US" altLang="zh-TW" dirty="0" smtClean="0">
                <a:solidFill>
                  <a:srgbClr val="000000"/>
                </a:solidFill>
              </a:rPr>
              <a:t> (-7-4+9=-2&lt;0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-4 is out!)</a:t>
            </a:r>
          </a:p>
          <a:p>
            <a:pPr lvl="1">
              <a:buClr>
                <a:srgbClr val="CCCC99"/>
              </a:buClr>
            </a:pPr>
            <a:r>
              <a:rPr lang="en-US" altLang="zh-TW" dirty="0">
                <a:solidFill>
                  <a:srgbClr val="FF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-4, </a:t>
            </a:r>
            <a:r>
              <a:rPr lang="en-US" altLang="zh-TW" dirty="0">
                <a:solidFill>
                  <a:srgbClr val="66FF33"/>
                </a:solidFill>
              </a:rPr>
              <a:t>-3</a:t>
            </a:r>
            <a:r>
              <a:rPr lang="en-US" altLang="zh-TW" dirty="0">
                <a:solidFill>
                  <a:srgbClr val="000000"/>
                </a:solidFill>
              </a:rPr>
              <a:t>, -1, 3, 5, </a:t>
            </a:r>
            <a:r>
              <a:rPr lang="en-US" altLang="zh-TW" dirty="0">
                <a:solidFill>
                  <a:srgbClr val="7030A0"/>
                </a:solidFill>
              </a:rPr>
              <a:t>9</a:t>
            </a:r>
            <a:r>
              <a:rPr lang="en-US" altLang="zh-TW" dirty="0">
                <a:solidFill>
                  <a:srgbClr val="000000"/>
                </a:solidFill>
              </a:rPr>
              <a:t> (-</a:t>
            </a:r>
            <a:r>
              <a:rPr lang="en-US" altLang="zh-TW" dirty="0" smtClean="0">
                <a:solidFill>
                  <a:srgbClr val="000000"/>
                </a:solidFill>
              </a:rPr>
              <a:t>7-3+9=-1&lt;0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-3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!)</a:t>
            </a:r>
          </a:p>
          <a:p>
            <a:pPr lvl="1">
              <a:buClr>
                <a:srgbClr val="CCCC99"/>
              </a:buClr>
            </a:pPr>
            <a:r>
              <a:rPr lang="en-US" altLang="zh-TW" dirty="0">
                <a:solidFill>
                  <a:srgbClr val="FF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-4, -3, </a:t>
            </a:r>
            <a:r>
              <a:rPr lang="en-US" altLang="zh-TW" dirty="0">
                <a:solidFill>
                  <a:srgbClr val="66FF33"/>
                </a:solidFill>
              </a:rPr>
              <a:t>-1</a:t>
            </a:r>
            <a:r>
              <a:rPr lang="en-US" altLang="zh-TW" dirty="0">
                <a:solidFill>
                  <a:srgbClr val="000000"/>
                </a:solidFill>
              </a:rPr>
              <a:t>, 3, 5, </a:t>
            </a:r>
            <a:r>
              <a:rPr lang="en-US" altLang="zh-TW" dirty="0">
                <a:solidFill>
                  <a:srgbClr val="7030A0"/>
                </a:solidFill>
              </a:rPr>
              <a:t>9</a:t>
            </a:r>
            <a:r>
              <a:rPr lang="en-US" altLang="zh-TW" dirty="0">
                <a:solidFill>
                  <a:srgbClr val="000000"/>
                </a:solidFill>
              </a:rPr>
              <a:t> (-</a:t>
            </a:r>
            <a:r>
              <a:rPr lang="en-US" altLang="zh-TW" dirty="0" smtClean="0">
                <a:solidFill>
                  <a:srgbClr val="000000"/>
                </a:solidFill>
              </a:rPr>
              <a:t>7-1+9=1&gt;0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9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!)</a:t>
            </a:r>
          </a:p>
          <a:p>
            <a:pPr lvl="1">
              <a:buClr>
                <a:srgbClr val="CCCC99"/>
              </a:buClr>
            </a:pPr>
            <a:r>
              <a:rPr lang="en-US" altLang="zh-TW" dirty="0">
                <a:solidFill>
                  <a:srgbClr val="FF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-4, -3, </a:t>
            </a:r>
            <a:r>
              <a:rPr lang="en-US" altLang="zh-TW" dirty="0">
                <a:solidFill>
                  <a:srgbClr val="66FF33"/>
                </a:solidFill>
              </a:rPr>
              <a:t>-1</a:t>
            </a:r>
            <a:r>
              <a:rPr lang="en-US" altLang="zh-TW" dirty="0">
                <a:solidFill>
                  <a:srgbClr val="000000"/>
                </a:solidFill>
              </a:rPr>
              <a:t>, 3, </a:t>
            </a:r>
            <a:r>
              <a:rPr lang="en-US" altLang="zh-TW" dirty="0">
                <a:solidFill>
                  <a:srgbClr val="7030A0"/>
                </a:solidFill>
              </a:rPr>
              <a:t>5</a:t>
            </a:r>
            <a:r>
              <a:rPr lang="en-US" altLang="zh-TW" dirty="0">
                <a:solidFill>
                  <a:srgbClr val="000000"/>
                </a:solidFill>
              </a:rPr>
              <a:t>, 9 (-</a:t>
            </a:r>
            <a:r>
              <a:rPr lang="en-US" altLang="zh-TW" dirty="0" smtClean="0">
                <a:solidFill>
                  <a:srgbClr val="000000"/>
                </a:solidFill>
              </a:rPr>
              <a:t>7-1+5=-3&lt;0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-1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!)</a:t>
            </a:r>
          </a:p>
          <a:p>
            <a:pPr lvl="1">
              <a:buClr>
                <a:srgbClr val="CCCC99"/>
              </a:buClr>
            </a:pPr>
            <a:r>
              <a:rPr lang="en-US" altLang="zh-TW" dirty="0">
                <a:solidFill>
                  <a:srgbClr val="FF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-4, -3, -1, </a:t>
            </a:r>
            <a:r>
              <a:rPr lang="en-US" altLang="zh-TW" dirty="0">
                <a:solidFill>
                  <a:srgbClr val="66FF33"/>
                </a:solidFill>
              </a:rPr>
              <a:t>3</a:t>
            </a:r>
            <a:r>
              <a:rPr lang="en-US" altLang="zh-TW" dirty="0">
                <a:solidFill>
                  <a:srgbClr val="000000"/>
                </a:solidFill>
              </a:rPr>
              <a:t>, </a:t>
            </a:r>
            <a:r>
              <a:rPr lang="en-US" altLang="zh-TW" dirty="0">
                <a:solidFill>
                  <a:srgbClr val="7030A0"/>
                </a:solidFill>
              </a:rPr>
              <a:t>5</a:t>
            </a:r>
            <a:r>
              <a:rPr lang="en-US" altLang="zh-TW" dirty="0">
                <a:solidFill>
                  <a:srgbClr val="000000"/>
                </a:solidFill>
              </a:rPr>
              <a:t>, 9 (-</a:t>
            </a:r>
            <a:r>
              <a:rPr lang="en-US" altLang="zh-TW" dirty="0" smtClean="0">
                <a:solidFill>
                  <a:srgbClr val="000000"/>
                </a:solidFill>
              </a:rPr>
              <a:t>7+3+5=1&gt;0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5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!)</a:t>
            </a:r>
          </a:p>
          <a:p>
            <a:pPr lvl="1">
              <a:buClr>
                <a:srgbClr val="CCCC99"/>
              </a:buClr>
            </a:pP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-7 is not in!</a:t>
            </a:r>
            <a:endParaRPr lang="en-US" altLang="zh-TW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lvl="1">
              <a:buClr>
                <a:srgbClr val="CCCC99"/>
              </a:buClr>
            </a:pPr>
            <a:endParaRPr lang="en-US" altLang="zh-TW" dirty="0" smtClean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lvl="1">
              <a:buClr>
                <a:srgbClr val="CCCC99"/>
              </a:buClr>
            </a:pPr>
            <a:endParaRPr lang="en-US" altLang="zh-TW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1939E38-9687-4981-87F6-B4C4435D1E3C}" type="slidenum">
              <a:rPr kumimoji="0" lang="en-US" altLang="zh-TW" smtClean="0"/>
              <a:pPr/>
              <a:t>3</a:t>
            </a:fld>
            <a:endParaRPr kumimoji="0" lang="en-US" altLang="zh-TW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 Simple Example (Cont’d)</a:t>
            </a:r>
            <a:endParaRPr lang="zh-TW" altLang="en-US" dirty="0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trike="dblStrike" dirty="0" smtClean="0"/>
              <a:t>-7</a:t>
            </a:r>
            <a:r>
              <a:rPr lang="en-US" altLang="zh-TW" dirty="0" smtClean="0"/>
              <a:t>, -4, -3, -1, 3, 5, 9 (Check if -4 is in?)</a:t>
            </a:r>
            <a:endParaRPr lang="en-US" altLang="zh-TW" dirty="0"/>
          </a:p>
          <a:p>
            <a:pPr lvl="1"/>
            <a:r>
              <a:rPr lang="en-US" altLang="zh-TW" strike="dblStrike" dirty="0" smtClean="0"/>
              <a:t>-7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-4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66FF33"/>
                </a:solidFill>
              </a:rPr>
              <a:t>-3</a:t>
            </a:r>
            <a:r>
              <a:rPr lang="en-US" altLang="zh-TW" dirty="0" smtClean="0"/>
              <a:t>, -1, 3, 5, </a:t>
            </a:r>
            <a:r>
              <a:rPr lang="en-US" altLang="zh-TW" dirty="0" smtClean="0">
                <a:solidFill>
                  <a:srgbClr val="7030A0"/>
                </a:solidFill>
              </a:rPr>
              <a:t>9</a:t>
            </a:r>
            <a:r>
              <a:rPr lang="en-US" altLang="zh-TW" dirty="0" smtClean="0">
                <a:solidFill>
                  <a:srgbClr val="000000"/>
                </a:solidFill>
              </a:rPr>
              <a:t> (-4-3+9=2&gt;0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9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 is out!)</a:t>
            </a:r>
          </a:p>
          <a:p>
            <a:pPr lvl="1">
              <a:buClr>
                <a:srgbClr val="CCCC99"/>
              </a:buClr>
            </a:pPr>
            <a:r>
              <a:rPr lang="en-US" altLang="zh-TW" strike="dblStrike" dirty="0">
                <a:solidFill>
                  <a:srgbClr val="00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</a:t>
            </a:r>
            <a:r>
              <a:rPr lang="en-US" altLang="zh-TW" dirty="0">
                <a:solidFill>
                  <a:srgbClr val="FF0000"/>
                </a:solidFill>
              </a:rPr>
              <a:t>-4</a:t>
            </a:r>
            <a:r>
              <a:rPr lang="en-US" altLang="zh-TW" dirty="0">
                <a:solidFill>
                  <a:srgbClr val="000000"/>
                </a:solidFill>
              </a:rPr>
              <a:t>, </a:t>
            </a:r>
            <a:r>
              <a:rPr lang="en-US" altLang="zh-TW" dirty="0">
                <a:solidFill>
                  <a:srgbClr val="66FF33"/>
                </a:solidFill>
              </a:rPr>
              <a:t>-3</a:t>
            </a:r>
            <a:r>
              <a:rPr lang="en-US" altLang="zh-TW" dirty="0">
                <a:solidFill>
                  <a:srgbClr val="000000"/>
                </a:solidFill>
              </a:rPr>
              <a:t>, -1, 3, </a:t>
            </a:r>
            <a:r>
              <a:rPr lang="en-US" altLang="zh-TW" dirty="0">
                <a:solidFill>
                  <a:srgbClr val="7030A0"/>
                </a:solidFill>
              </a:rPr>
              <a:t>5</a:t>
            </a:r>
            <a:r>
              <a:rPr lang="en-US" altLang="zh-TW" dirty="0">
                <a:solidFill>
                  <a:srgbClr val="000000"/>
                </a:solidFill>
              </a:rPr>
              <a:t>, 9 (-</a:t>
            </a:r>
            <a:r>
              <a:rPr lang="en-US" altLang="zh-TW" dirty="0" smtClean="0">
                <a:solidFill>
                  <a:srgbClr val="000000"/>
                </a:solidFill>
              </a:rPr>
              <a:t>4-3+5=-2&gt;0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-3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out!)</a:t>
            </a:r>
          </a:p>
          <a:p>
            <a:pPr lvl="1">
              <a:buClr>
                <a:srgbClr val="CCCC99"/>
              </a:buClr>
            </a:pPr>
            <a:r>
              <a:rPr lang="en-US" altLang="zh-TW" strike="dblStrike" dirty="0">
                <a:solidFill>
                  <a:srgbClr val="00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</a:t>
            </a:r>
            <a:r>
              <a:rPr lang="en-US" altLang="zh-TW" dirty="0">
                <a:solidFill>
                  <a:srgbClr val="FF0000"/>
                </a:solidFill>
              </a:rPr>
              <a:t>-4</a:t>
            </a:r>
            <a:r>
              <a:rPr lang="en-US" altLang="zh-TW" dirty="0">
                <a:solidFill>
                  <a:srgbClr val="000000"/>
                </a:solidFill>
              </a:rPr>
              <a:t>, -3, </a:t>
            </a:r>
            <a:r>
              <a:rPr lang="en-US" altLang="zh-TW" dirty="0">
                <a:solidFill>
                  <a:srgbClr val="66FF33"/>
                </a:solidFill>
              </a:rPr>
              <a:t>-1</a:t>
            </a:r>
            <a:r>
              <a:rPr lang="en-US" altLang="zh-TW" dirty="0">
                <a:solidFill>
                  <a:srgbClr val="000000"/>
                </a:solidFill>
              </a:rPr>
              <a:t>, 3, </a:t>
            </a:r>
            <a:r>
              <a:rPr lang="en-US" altLang="zh-TW" dirty="0">
                <a:solidFill>
                  <a:srgbClr val="7030A0"/>
                </a:solidFill>
              </a:rPr>
              <a:t>5</a:t>
            </a:r>
            <a:r>
              <a:rPr lang="en-US" altLang="zh-TW" dirty="0">
                <a:solidFill>
                  <a:srgbClr val="000000"/>
                </a:solidFill>
              </a:rPr>
              <a:t>, 9 (-</a:t>
            </a:r>
            <a:r>
              <a:rPr lang="en-US" altLang="zh-TW" dirty="0" smtClean="0">
                <a:solidFill>
                  <a:srgbClr val="000000"/>
                </a:solidFill>
              </a:rPr>
              <a:t>4-1+5=0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Bingo!)</a:t>
            </a:r>
          </a:p>
          <a:p>
            <a:pPr lvl="1">
              <a:buClr>
                <a:srgbClr val="CCCC99"/>
              </a:buClr>
            </a:pP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The triple (-4, -1, 5) is a solution!</a:t>
            </a:r>
          </a:p>
          <a:p>
            <a:pPr>
              <a:buClr>
                <a:srgbClr val="CCCC99"/>
              </a:buClr>
            </a:pP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time to check if the leftmost element of the remaining sorted sequence is in or not</a:t>
            </a:r>
          </a:p>
          <a:p>
            <a:pPr>
              <a:buClr>
                <a:srgbClr val="CCCC99"/>
              </a:buClr>
            </a:pP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In total, 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x 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= 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baseline="30000" dirty="0" smtClean="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time</a:t>
            </a:r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939E38-9687-4981-87F6-B4C4435D1E3C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2208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2252</TotalTime>
  <Words>445</Words>
  <Application>Microsoft Office PowerPoint</Application>
  <PresentationFormat>如螢幕大小 (4:3)</PresentationFormat>
  <Paragraphs>32</Paragraphs>
  <Slides>4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新細明體</vt:lpstr>
      <vt:lpstr>標楷體</vt:lpstr>
      <vt:lpstr>Arial</vt:lpstr>
      <vt:lpstr>Comic Sans MS</vt:lpstr>
      <vt:lpstr>Times New Roman</vt:lpstr>
      <vt:lpstr>Wingdings</vt:lpstr>
      <vt:lpstr>Layers</vt:lpstr>
      <vt:lpstr>PBrush</vt:lpstr>
      <vt:lpstr>The 3SUM problem </vt:lpstr>
      <vt:lpstr>The 3SUM problem</vt:lpstr>
      <vt:lpstr>A Simple Example</vt:lpstr>
      <vt:lpstr>A Simple Example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conserved regions in sequence alignments</dc:title>
  <dc:creator>Veriton</dc:creator>
  <cp:lastModifiedBy>Windows 使用者</cp:lastModifiedBy>
  <cp:revision>244</cp:revision>
  <dcterms:created xsi:type="dcterms:W3CDTF">2001-07-28T00:54:06Z</dcterms:created>
  <dcterms:modified xsi:type="dcterms:W3CDTF">2020-11-30T02:14:35Z</dcterms:modified>
</cp:coreProperties>
</file>