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4" r:id="rId33"/>
    <p:sldMasterId id="2147483726" r:id="rId34"/>
    <p:sldMasterId id="2147483728" r:id="rId35"/>
  </p:sldMasterIdLst>
  <p:notesMasterIdLst>
    <p:notesMasterId r:id="rId77"/>
  </p:notesMasterIdLst>
  <p:sldIdLst>
    <p:sldId id="287" r:id="rId36"/>
    <p:sldId id="289" r:id="rId37"/>
    <p:sldId id="273" r:id="rId38"/>
    <p:sldId id="288" r:id="rId39"/>
    <p:sldId id="277" r:id="rId40"/>
    <p:sldId id="267" r:id="rId41"/>
    <p:sldId id="295" r:id="rId42"/>
    <p:sldId id="297" r:id="rId43"/>
    <p:sldId id="278" r:id="rId44"/>
    <p:sldId id="281" r:id="rId45"/>
    <p:sldId id="282" r:id="rId46"/>
    <p:sldId id="283" r:id="rId47"/>
    <p:sldId id="293" r:id="rId48"/>
    <p:sldId id="266" r:id="rId49"/>
    <p:sldId id="290" r:id="rId50"/>
    <p:sldId id="296" r:id="rId51"/>
    <p:sldId id="285" r:id="rId52"/>
    <p:sldId id="257" r:id="rId53"/>
    <p:sldId id="262" r:id="rId54"/>
    <p:sldId id="259" r:id="rId55"/>
    <p:sldId id="265" r:id="rId56"/>
    <p:sldId id="292" r:id="rId57"/>
    <p:sldId id="261" r:id="rId58"/>
    <p:sldId id="271" r:id="rId59"/>
    <p:sldId id="280" r:id="rId60"/>
    <p:sldId id="263" r:id="rId61"/>
    <p:sldId id="268" r:id="rId62"/>
    <p:sldId id="276" r:id="rId63"/>
    <p:sldId id="291" r:id="rId64"/>
    <p:sldId id="256" r:id="rId65"/>
    <p:sldId id="286" r:id="rId66"/>
    <p:sldId id="258" r:id="rId67"/>
    <p:sldId id="274" r:id="rId68"/>
    <p:sldId id="269" r:id="rId69"/>
    <p:sldId id="284" r:id="rId70"/>
    <p:sldId id="260" r:id="rId71"/>
    <p:sldId id="264" r:id="rId72"/>
    <p:sldId id="279" r:id="rId73"/>
    <p:sldId id="272" r:id="rId74"/>
    <p:sldId id="270" r:id="rId75"/>
    <p:sldId id="275" r:id="rId76"/>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BC411-6CD2-49F0-8406-C519EC038E7F}" type="datetimeFigureOut">
              <a:rPr lang="zh-TW" altLang="en-US" smtClean="0"/>
              <a:t>2018/11/26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00E1D-2EBE-4531-A734-C2C5E57B290B}" type="slidenum">
              <a:rPr lang="zh-TW" altLang="en-US" smtClean="0"/>
              <a:t>‹#›</a:t>
            </a:fld>
            <a:endParaRPr lang="zh-TW" altLang="en-US"/>
          </a:p>
        </p:txBody>
      </p:sp>
    </p:spTree>
    <p:extLst>
      <p:ext uri="{BB962C8B-B14F-4D97-AF65-F5344CB8AC3E}">
        <p14:creationId xmlns:p14="http://schemas.microsoft.com/office/powerpoint/2010/main" val="66007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3df4e8c113_0_39:notes"/>
          <p:cNvSpPr>
            <a:spLocks noGrp="1" noRot="1" noChangeAspect="1"/>
          </p:cNvSpPr>
          <p:nvPr>
            <p:ph type="sldImg" idx="2"/>
          </p:nvPr>
        </p:nvSpPr>
        <p:spPr>
          <a:xfrm>
            <a:off x="3295650" y="500063"/>
            <a:ext cx="3333750" cy="2500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 name="Google Shape;29;g3df4e8c113_0_39:notes"/>
          <p:cNvSpPr txBox="1">
            <a:spLocks noGrp="1"/>
          </p:cNvSpPr>
          <p:nvPr>
            <p:ph type="body" idx="1"/>
          </p:nvPr>
        </p:nvSpPr>
        <p:spPr>
          <a:xfrm>
            <a:off x="992506" y="3166309"/>
            <a:ext cx="7940100" cy="299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0" name="Google Shape;30;g3df4e8c113_0_39:notes"/>
          <p:cNvSpPr txBox="1">
            <a:spLocks noGrp="1"/>
          </p:cNvSpPr>
          <p:nvPr>
            <p:ph type="sldNum" idx="12"/>
          </p:nvPr>
        </p:nvSpPr>
        <p:spPr>
          <a:xfrm>
            <a:off x="5621901" y="6331460"/>
            <a:ext cx="4300800" cy="333300"/>
          </a:xfrm>
          <a:prstGeom prst="rect">
            <a:avLst/>
          </a:prstGeom>
        </p:spPr>
        <p:txBody>
          <a:bodyPr spcFirstLastPara="1" wrap="square" lIns="90700" tIns="45350" rIns="90700" bIns="453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869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0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2e26b97b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2e26b97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45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25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B98BF-F49D-4934-972E-A7469CA18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2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TW" smtClean="0"/>
              <a:t> </a:t>
            </a:r>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207621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49404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126503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21" name="大標題文字"/>
          <p:cNvSpPr txBox="1">
            <a:spLocks noGrp="1"/>
          </p:cNvSpPr>
          <p:nvPr>
            <p:ph type="title"/>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stStyle>
          <a:p>
            <a:r>
              <a:t>大標題文字</a:t>
            </a:r>
          </a:p>
        </p:txBody>
      </p:sp>
      <p:sp>
        <p:nvSpPr>
          <p:cNvPr id="122" name="內文層級一…"/>
          <p:cNvSpPr txBox="1">
            <a:spLocks noGrp="1"/>
          </p:cNvSpPr>
          <p:nvPr>
            <p:ph type="body" idx="1"/>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vl2pPr>
              <a:defRPr>
                <a:latin typeface="游ゴシック体 ミディアム"/>
                <a:ea typeface="游ゴシック体 ミディアム"/>
                <a:cs typeface="游ゴシック体 ミディアム"/>
                <a:sym typeface="游ゴシック体 ミディアム"/>
              </a:defRPr>
            </a:lvl2pPr>
            <a:lvl3pPr>
              <a:defRPr>
                <a:latin typeface="游ゴシック体 ミディアム"/>
                <a:ea typeface="游ゴシック体 ミディアム"/>
                <a:cs typeface="游ゴシック体 ミディアム"/>
                <a:sym typeface="游ゴシック体 ミディアム"/>
              </a:defRPr>
            </a:lvl3pPr>
            <a:lvl4pPr>
              <a:defRPr>
                <a:latin typeface="游ゴシック体 ミディアム"/>
                <a:ea typeface="游ゴシック体 ミディアム"/>
                <a:cs typeface="游ゴシック体 ミディアム"/>
                <a:sym typeface="游ゴシック体 ミディアム"/>
              </a:defRPr>
            </a:lvl4pPr>
            <a:lvl5pPr>
              <a:defRPr>
                <a:latin typeface="游ゴシック体 ミディアム"/>
                <a:ea typeface="游ゴシック体 ミディアム"/>
                <a:cs typeface="游ゴシック体 ミディアム"/>
                <a:sym typeface="游ゴシック体 ミディアム"/>
              </a:defRPr>
            </a:lvl5pPr>
          </a:lstStyle>
          <a:p>
            <a:r>
              <a:t>內文層級一</a:t>
            </a:r>
          </a:p>
          <a:p>
            <a:pPr lvl="1"/>
            <a:r>
              <a:t>內文層級二</a:t>
            </a:r>
          </a:p>
          <a:p>
            <a:pPr lvl="2"/>
            <a:r>
              <a:t>內文層級三</a:t>
            </a:r>
          </a:p>
          <a:p>
            <a:pPr lvl="3"/>
            <a:r>
              <a:t>內文層級四</a:t>
            </a:r>
          </a:p>
          <a:p>
            <a:pPr lvl="4"/>
            <a:r>
              <a:t>內文層級五</a:t>
            </a:r>
          </a:p>
        </p:txBody>
      </p:sp>
      <p:sp>
        <p:nvSpPr>
          <p:cNvPr id="123" name="幻燈片編號"/>
          <p:cNvSpPr txBox="1">
            <a:spLocks noGrp="1"/>
          </p:cNvSpPr>
          <p:nvPr>
            <p:ph type="sldNum" sz="quarter" idx="2"/>
          </p:nvPr>
        </p:nvSpPr>
        <p:spPr>
          <a:xfrm>
            <a:off x="8281956" y="6423496"/>
            <a:ext cx="233395" cy="230832"/>
          </a:xfrm>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stStyle>
          <a:p>
            <a:pPr defTabSz="685800" hangingPunct="0"/>
            <a:fld id="{86CB4B4D-7CA3-9044-876B-883B54F8677D}" type="slidenum">
              <a:rPr lang="en-US" altLang="zh-TW" kern="0" smtClean="0"/>
              <a:pPr defTabSz="685800" hangingPunct="0"/>
              <a:t>‹#›</a:t>
            </a:fld>
            <a:endParaRPr lang="en-US" altLang="zh-TW" kern="0"/>
          </a:p>
        </p:txBody>
      </p:sp>
    </p:spTree>
    <p:extLst>
      <p:ext uri="{BB962C8B-B14F-4D97-AF65-F5344CB8AC3E}">
        <p14:creationId xmlns:p14="http://schemas.microsoft.com/office/powerpoint/2010/main" val="10237618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92BE1B33-4905-4CF4-9F1F-7CEE19BB0875}"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DD4E884-3E07-411F-818B-33B7545A9AB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5475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5204893"/>
            <a:ext cx="9144000" cy="1653233"/>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4"/>
          <p:cNvSpPr txBox="1">
            <a:spLocks noGrp="1"/>
          </p:cNvSpPr>
          <p:nvPr>
            <p:ph type="title"/>
          </p:nvPr>
        </p:nvSpPr>
        <p:spPr>
          <a:xfrm>
            <a:off x="311700" y="546667"/>
            <a:ext cx="8520600" cy="810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00">
              <a:buClr>
                <a:srgbClr val="000000"/>
              </a:buClr>
            </a:pPr>
            <a:fld id="{00000000-1234-1234-1234-123412341234}" type="slidenum">
              <a:rPr lang="en-US" altLang="zh-TW" kern="0" smtClean="0">
                <a:solidFill>
                  <a:srgbClr val="FFFFFF"/>
                </a:solidFill>
              </a:rPr>
              <a:pPr defTabSz="914400">
                <a:buClr>
                  <a:srgbClr val="000000"/>
                </a:buClr>
              </a:pPr>
              <a:t>‹#›</a:t>
            </a:fld>
            <a:endParaRPr lang="en-US" kern="0">
              <a:solidFill>
                <a:srgbClr val="FFFFFF"/>
              </a:solidFill>
            </a:endParaRPr>
          </a:p>
        </p:txBody>
      </p:sp>
    </p:spTree>
    <p:extLst>
      <p:ext uri="{BB962C8B-B14F-4D97-AF65-F5344CB8AC3E}">
        <p14:creationId xmlns:p14="http://schemas.microsoft.com/office/powerpoint/2010/main" val="178855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2F3FF-4696-4D9D-BAC1-9E302336C99D}"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26.11.2018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F7B1B-0588-4A70-AC0C-9F473012745D}"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667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defTabSz="685800"/>
            <a:fld id="{ABE9196A-8E2B-47A9-84B4-87DF889D986A}"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pPr defTabSz="685800"/>
            <a:fld id="{D8DE89ED-384A-4674-A37E-C44C9C3E61EB}"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217436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685800"/>
            <a:fld id="{86C94B3A-5B98-43C3-B025-289D06E834A7}"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E9715BD3-EAC4-4D23-A0EC-17767994C6E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112248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6829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914400"/>
            <a:fld id="{C9FDBE84-685B-4790-8573-CC507E5F3050}" type="datetimeFigureOut">
              <a:rPr lang="zh-TW" altLang="en-US" smtClean="0">
                <a:solidFill>
                  <a:prstClr val="black">
                    <a:tint val="75000"/>
                  </a:prstClr>
                </a:solidFill>
              </a:rPr>
              <a:pPr defTabSz="914400"/>
              <a:t>2018/11/26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9144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914400"/>
            <a:fld id="{F58F2EC7-772A-485A-8A7D-C799094247AB}" type="slidenum">
              <a:rPr lang="zh-TW" altLang="en-US" smtClean="0">
                <a:solidFill>
                  <a:prstClr val="black">
                    <a:tint val="75000"/>
                  </a:prstClr>
                </a:solidFill>
              </a:rPr>
              <a:pPr defTabSz="914400"/>
              <a:t>‹#›</a:t>
            </a:fld>
            <a:endParaRPr lang="zh-TW" altLang="en-US">
              <a:solidFill>
                <a:prstClr val="black">
                  <a:tint val="75000"/>
                </a:prstClr>
              </a:solidFill>
            </a:endParaRPr>
          </a:p>
        </p:txBody>
      </p:sp>
    </p:spTree>
    <p:extLst>
      <p:ext uri="{BB962C8B-B14F-4D97-AF65-F5344CB8AC3E}">
        <p14:creationId xmlns:p14="http://schemas.microsoft.com/office/powerpoint/2010/main" val="268901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289436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DB6DC-6C8F-B548-9EF1-95D388333E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B64C1F-A5FC-7C4D-BFFB-BEC017C4931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F3605D-8225-E646-86BA-7C80764A72DF}"/>
              </a:ext>
            </a:extLst>
          </p:cNvPr>
          <p:cNvSpPr>
            <a:spLocks noGrp="1"/>
          </p:cNvSpPr>
          <p:nvPr>
            <p:ph type="dt" sz="half" idx="10"/>
          </p:nvPr>
        </p:nvSpPr>
        <p:spPr/>
        <p:txBody>
          <a:bodyPr/>
          <a:lstStyle/>
          <a:p>
            <a:pPr defTabSz="685800"/>
            <a:fld id="{C636F5F9-A3B4-3244-B548-79E5433A6207}" type="datetimeFigureOut">
              <a:rPr kumimoji="1" lang="ja-JP" altLang="en-US" smtClean="0">
                <a:solidFill>
                  <a:prstClr val="black">
                    <a:tint val="75000"/>
                  </a:prstClr>
                </a:solidFill>
              </a:rPr>
              <a:pPr defTabSz="685800"/>
              <a:t>2018/11/26</a:t>
            </a:fld>
            <a:endParaRPr kumimoji="1"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26EDB2F8-D3AB-354C-8B76-A7003C3E42F1}"/>
              </a:ext>
            </a:extLst>
          </p:cNvPr>
          <p:cNvSpPr>
            <a:spLocks noGrp="1"/>
          </p:cNvSpPr>
          <p:nvPr>
            <p:ph type="ftr" sz="quarter" idx="11"/>
          </p:nvPr>
        </p:nvSpPr>
        <p:spPr/>
        <p:txBody>
          <a:bodyPr/>
          <a:lstStyle/>
          <a:p>
            <a:pPr defTabSz="685800"/>
            <a:endParaRPr kumimoji="1"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5A1FCA51-7850-C945-87AD-C5D7F9B5CB21}"/>
              </a:ext>
            </a:extLst>
          </p:cNvPr>
          <p:cNvSpPr>
            <a:spLocks noGrp="1"/>
          </p:cNvSpPr>
          <p:nvPr>
            <p:ph type="sldNum" sz="quarter" idx="12"/>
          </p:nvPr>
        </p:nvSpPr>
        <p:spPr/>
        <p:txBody>
          <a:bodyPr/>
          <a:lstStyle/>
          <a:p>
            <a:pPr defTabSz="685800"/>
            <a:fld id="{66910DCB-FB6F-9546-A540-558E674D6167}" type="slidenum">
              <a:rPr kumimoji="1" lang="ja-JP" altLang="en-US" smtClean="0">
                <a:solidFill>
                  <a:prstClr val="black">
                    <a:tint val="75000"/>
                  </a:prstClr>
                </a:solidFill>
              </a:rPr>
              <a:pPr defTabSz="685800"/>
              <a:t>‹#›</a:t>
            </a:fld>
            <a:endParaRPr kumimoji="1" lang="ja-JP" altLang="en-US">
              <a:solidFill>
                <a:prstClr val="black">
                  <a:tint val="75000"/>
                </a:prstClr>
              </a:solidFill>
            </a:endParaRPr>
          </a:p>
        </p:txBody>
      </p:sp>
    </p:spTree>
    <p:extLst>
      <p:ext uri="{BB962C8B-B14F-4D97-AF65-F5344CB8AC3E}">
        <p14:creationId xmlns:p14="http://schemas.microsoft.com/office/powerpoint/2010/main" val="367271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00">
              <a:buClr>
                <a:srgbClr val="000000"/>
              </a:buClr>
            </a:pPr>
            <a:fld id="{00000000-1234-1234-1234-123412341234}" type="slidenum">
              <a:rPr lang="en" kern="0" smtClean="0">
                <a:solidFill>
                  <a:srgbClr val="595959"/>
                </a:solidFill>
                <a:cs typeface="Arial"/>
                <a:sym typeface="Arial"/>
              </a:rPr>
              <a:pPr defTabSz="91440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42857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DD1EE99-08DE-431E-AB03-B2995C2CF8AC}"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7DBD248-F04F-4003-AC33-63563592387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72491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00">
              <a:buClr>
                <a:srgbClr val="000000"/>
              </a:buClr>
            </a:pPr>
            <a:fld id="{00000000-1234-1234-1234-123412341234}" type="slidenum">
              <a:rPr lang="en" kern="0" smtClean="0">
                <a:solidFill>
                  <a:srgbClr val="ADADAD"/>
                </a:solidFill>
                <a:cs typeface="Arial"/>
                <a:sym typeface="Arial"/>
              </a:rPr>
              <a:pPr defTabSz="914400">
                <a:buClr>
                  <a:srgbClr val="000000"/>
                </a:buClr>
              </a:pPr>
              <a:t>‹#›</a:t>
            </a:fld>
            <a:endParaRPr lang="en" kern="0">
              <a:solidFill>
                <a:srgbClr val="ADADAD"/>
              </a:solidFill>
              <a:cs typeface="Arial"/>
              <a:sym typeface="Arial"/>
            </a:endParaRPr>
          </a:p>
        </p:txBody>
      </p:sp>
    </p:spTree>
    <p:extLst>
      <p:ext uri="{BB962C8B-B14F-4D97-AF65-F5344CB8AC3E}">
        <p14:creationId xmlns:p14="http://schemas.microsoft.com/office/powerpoint/2010/main" val="2586802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DFAD-4759-4D5D-A579-EC4C94CACFF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DE"/>
          </a:p>
        </p:txBody>
      </p:sp>
      <p:sp>
        <p:nvSpPr>
          <p:cNvPr id="3" name="Subtitle 2">
            <a:extLst>
              <a:ext uri="{FF2B5EF4-FFF2-40B4-BE49-F238E27FC236}">
                <a16:creationId xmlns:a16="http://schemas.microsoft.com/office/drawing/2014/main" id="{62B9B8F2-A6D6-4F2B-AB45-5F70E89AFD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A4D090A2-9B9E-4216-96D1-3F69025E3FFE}"/>
              </a:ext>
            </a:extLst>
          </p:cNvPr>
          <p:cNvSpPr>
            <a:spLocks noGrp="1"/>
          </p:cNvSpPr>
          <p:nvPr>
            <p:ph type="dt" sz="half" idx="10"/>
          </p:nvPr>
        </p:nvSpPr>
        <p:spPr/>
        <p:txBody>
          <a:bodyPr/>
          <a:lstStyle/>
          <a:p>
            <a:pPr defTabSz="685800"/>
            <a:fld id="{2BC7FF66-6486-497B-A3F2-C4E264B43DB0}" type="datetimeFigureOut">
              <a:rPr lang="en-DE" smtClean="0">
                <a:solidFill>
                  <a:prstClr val="black">
                    <a:tint val="75000"/>
                  </a:prstClr>
                </a:solidFill>
              </a:rPr>
              <a:pPr defTabSz="685800"/>
              <a:t>11/26/2018</a:t>
            </a:fld>
            <a:endParaRPr lang="en-DE">
              <a:solidFill>
                <a:prstClr val="black">
                  <a:tint val="75000"/>
                </a:prstClr>
              </a:solidFill>
            </a:endParaRPr>
          </a:p>
        </p:txBody>
      </p:sp>
      <p:sp>
        <p:nvSpPr>
          <p:cNvPr id="5" name="Footer Placeholder 4">
            <a:extLst>
              <a:ext uri="{FF2B5EF4-FFF2-40B4-BE49-F238E27FC236}">
                <a16:creationId xmlns:a16="http://schemas.microsoft.com/office/drawing/2014/main" id="{55CFB6BB-AD35-4D4E-AED2-3793C31431EB}"/>
              </a:ext>
            </a:extLst>
          </p:cNvPr>
          <p:cNvSpPr>
            <a:spLocks noGrp="1"/>
          </p:cNvSpPr>
          <p:nvPr>
            <p:ph type="ftr" sz="quarter" idx="11"/>
          </p:nvPr>
        </p:nvSpPr>
        <p:spPr/>
        <p:txBody>
          <a:bodyPr/>
          <a:lstStyle/>
          <a:p>
            <a:pPr defTabSz="685800"/>
            <a:endParaRPr lang="en-DE">
              <a:solidFill>
                <a:prstClr val="black">
                  <a:tint val="75000"/>
                </a:prstClr>
              </a:solidFill>
            </a:endParaRPr>
          </a:p>
        </p:txBody>
      </p:sp>
      <p:sp>
        <p:nvSpPr>
          <p:cNvPr id="6" name="Slide Number Placeholder 5">
            <a:extLst>
              <a:ext uri="{FF2B5EF4-FFF2-40B4-BE49-F238E27FC236}">
                <a16:creationId xmlns:a16="http://schemas.microsoft.com/office/drawing/2014/main" id="{CEFD293D-1D83-4F6C-A3D8-583955849F3C}"/>
              </a:ext>
            </a:extLst>
          </p:cNvPr>
          <p:cNvSpPr>
            <a:spLocks noGrp="1"/>
          </p:cNvSpPr>
          <p:nvPr>
            <p:ph type="sldNum" sz="quarter" idx="12"/>
          </p:nvPr>
        </p:nvSpPr>
        <p:spPr/>
        <p:txBody>
          <a:bodyPr/>
          <a:lstStyle/>
          <a:p>
            <a:pPr defTabSz="685800"/>
            <a:fld id="{BE667745-3A3D-437C-A207-65906CD7996C}" type="slidenum">
              <a:rPr lang="en-DE" smtClean="0">
                <a:solidFill>
                  <a:prstClr val="black">
                    <a:tint val="75000"/>
                  </a:prstClr>
                </a:solidFill>
              </a:rPr>
              <a:pPr defTabSz="685800"/>
              <a:t>‹#›</a:t>
            </a:fld>
            <a:endParaRPr lang="en-DE">
              <a:solidFill>
                <a:prstClr val="black">
                  <a:tint val="75000"/>
                </a:prstClr>
              </a:solidFill>
            </a:endParaRPr>
          </a:p>
        </p:txBody>
      </p:sp>
    </p:spTree>
    <p:extLst>
      <p:ext uri="{BB962C8B-B14F-4D97-AF65-F5344CB8AC3E}">
        <p14:creationId xmlns:p14="http://schemas.microsoft.com/office/powerpoint/2010/main" val="152537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BEAD13-0566-4C6C-97E7-55F17F24B09F}"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2018/11/26</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72158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defTabSz="685800"/>
            <a:fld id="{EF3CA8F0-7A5D-41A7-88D6-FD0CA1A48C3C}"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1AF72D3C-E26F-4578-B032-A26232D6F786}"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917107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TW" altLang="en-US" smtClean="0"/>
              <a:t>按一下以編輯母片副標題樣式</a:t>
            </a:r>
            <a:endParaRPr kumimoji="1" lang="zh-TW" altLang="en-US"/>
          </a:p>
        </p:txBody>
      </p:sp>
      <p:sp>
        <p:nvSpPr>
          <p:cNvPr id="4" name="日期版面配置區 3"/>
          <p:cNvSpPr>
            <a:spLocks noGrp="1"/>
          </p:cNvSpPr>
          <p:nvPr>
            <p:ph type="dt" sz="half" idx="10"/>
          </p:nvPr>
        </p:nvSpPr>
        <p:spPr/>
        <p:txBody>
          <a:bodyPr/>
          <a:lstStyle/>
          <a:p>
            <a:pPr defTabSz="685800"/>
            <a:fld id="{A4C91C42-985C-9B4F-8C99-3EFA1D718932}" type="datetimeFigureOut">
              <a:rPr kumimoji="1" lang="zh-TW" altLang="en-US" smtClean="0">
                <a:solidFill>
                  <a:prstClr val="black">
                    <a:tint val="75000"/>
                  </a:prstClr>
                </a:solidFill>
              </a:rPr>
              <a:pPr defTabSz="685800"/>
              <a:t>2018/11/26</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4E7BDAFF-7DD1-AC49-B9DB-F7F9020DB835}" type="slidenum">
              <a:rPr kumimoji="1" lang="zh-TW" altLang="en-US" smtClean="0">
                <a:solidFill>
                  <a:prstClr val="black">
                    <a:tint val="75000"/>
                  </a:prstClr>
                </a:solidFill>
              </a:rPr>
              <a:pPr defTabSz="685800"/>
              <a:t>‹#›</a:t>
            </a:fld>
            <a:endParaRPr kumimoji="1" lang="zh-TW" altLang="en-US">
              <a:solidFill>
                <a:prstClr val="black">
                  <a:tint val="75000"/>
                </a:prstClr>
              </a:solidFill>
            </a:endParaRPr>
          </a:p>
        </p:txBody>
      </p:sp>
    </p:spTree>
    <p:extLst>
      <p:ext uri="{BB962C8B-B14F-4D97-AF65-F5344CB8AC3E}">
        <p14:creationId xmlns:p14="http://schemas.microsoft.com/office/powerpoint/2010/main" val="260851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AF3D9E-ED32-480C-BE83-5FCADAE8A41D}"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2018/11/26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107C-9B2B-47EC-AA74-6CD86D67D16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46213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9" name="Rectangle 2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solidFill>
                  <a:prstClr val="white">
                    <a:tint val="75000"/>
                  </a:prstClr>
                </a:solidFill>
              </a:rPr>
              <a:pPr defTabSz="342900"/>
              <a:t>11/26/2018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solidFill>
                  <a:prstClr val="white">
                    <a:tint val="75000"/>
                  </a:prstClr>
                </a:solidFill>
              </a:rPr>
              <a:pPr defTabSz="342900"/>
              <a:t>‹#›</a:t>
            </a:fld>
            <a:endParaRPr lang="en-US" dirty="0">
              <a:solidFill>
                <a:prstClr val="white">
                  <a:tint val="75000"/>
                </a:prstClr>
              </a:solidFill>
            </a:endParaRPr>
          </a:p>
        </p:txBody>
      </p:sp>
      <p:sp>
        <p:nvSpPr>
          <p:cNvPr id="7" name="TextBox 6"/>
          <p:cNvSpPr txBox="1"/>
          <p:nvPr/>
        </p:nvSpPr>
        <p:spPr>
          <a:xfrm>
            <a:off x="1646207" y="641225"/>
            <a:ext cx="311727" cy="300082"/>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8EC0C1"/>
                </a:solidFill>
                <a:effectLst/>
                <a:uLnTx/>
                <a:uFillTx/>
                <a:latin typeface="Wingdings 3" panose="05040102010807070707" pitchFamily="18" charset="2"/>
                <a:ea typeface="+mn-ea"/>
                <a:cs typeface="+mn-cs"/>
              </a:rPr>
              <a:t>z</a:t>
            </a:r>
            <a:endParaRPr kumimoji="0" lang="en-US" sz="750" b="0" i="0" u="none" strike="noStrike" kern="1200" cap="none" spc="0" normalizeH="0" baseline="0" noProof="0" dirty="0">
              <a:ln>
                <a:noFill/>
              </a:ln>
              <a:solidFill>
                <a:srgbClr val="8EC0C1"/>
              </a:solidFill>
              <a:effectLst/>
              <a:uLnTx/>
              <a:uFillTx/>
              <a:latin typeface="MS Shell Dlg 2" panose="020B0604030504040204" pitchFamily="34" charset="0"/>
              <a:ea typeface="+mn-ea"/>
              <a:cs typeface="+mn-cs"/>
            </a:endParaRPr>
          </a:p>
        </p:txBody>
      </p:sp>
    </p:spTree>
    <p:extLst>
      <p:ext uri="{BB962C8B-B14F-4D97-AF65-F5344CB8AC3E}">
        <p14:creationId xmlns:p14="http://schemas.microsoft.com/office/powerpoint/2010/main" val="29079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1947367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30FD98-B203-4C48-8D71-D4946BCA618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EE7DB56-80BF-42E0-8818-033DC54E9E61}"/>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F63D0E-E501-489E-9F19-ED1E4F3FC5EE}"/>
              </a:ext>
            </a:extLst>
          </p:cNvPr>
          <p:cNvSpPr>
            <a:spLocks noGrp="1"/>
          </p:cNvSpPr>
          <p:nvPr>
            <p:ph type="dt" sz="half" idx="10"/>
          </p:nvPr>
        </p:nvSpPr>
        <p:spPr/>
        <p:txBody>
          <a:bodyPr/>
          <a:lstStyle/>
          <a:p>
            <a:pPr defTabSz="685800"/>
            <a:fld id="{7C3E2014-E984-4178-9124-0719799B6619}"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8818FD37-29D5-4810-B19E-0C2692483079}"/>
              </a:ext>
            </a:extLst>
          </p:cNvPr>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E49225D7-05D7-4F00-BBD8-0238C511D7B2}"/>
              </a:ext>
            </a:extLst>
          </p:cNvPr>
          <p:cNvSpPr>
            <a:spLocks noGrp="1"/>
          </p:cNvSpPr>
          <p:nvPr>
            <p:ph type="sldNum" sz="quarter" idx="12"/>
          </p:nvPr>
        </p:nvSpPr>
        <p:spPr/>
        <p:txBody>
          <a:bodyPr/>
          <a:lstStyle/>
          <a:p>
            <a:pPr defTabSz="685800"/>
            <a:fld id="{BD414141-23D1-497B-BAE0-2344F56D98B2}"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756009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r Text oder Bild">
  <p:cSld name="Nur Text oder Bild">
    <p:spTree>
      <p:nvGrpSpPr>
        <p:cNvPr id="1" name="Shape 13"/>
        <p:cNvGrpSpPr/>
        <p:nvPr/>
      </p:nvGrpSpPr>
      <p:grpSpPr>
        <a:xfrm>
          <a:off x="0" y="0"/>
          <a:ext cx="0" cy="0"/>
          <a:chOff x="0" y="0"/>
          <a:chExt cx="0" cy="0"/>
        </a:xfrm>
      </p:grpSpPr>
      <p:pic>
        <p:nvPicPr>
          <p:cNvPr id="14" name="Google Shape;14;p2"/>
          <p:cNvPicPr preferRelativeResize="0"/>
          <p:nvPr/>
        </p:nvPicPr>
        <p:blipFill/>
        <p:spPr>
          <a:xfrm>
            <a:off x="1589" y="1588"/>
            <a:ext cx="1575" cy="1500"/>
          </a:xfrm>
          <a:prstGeom prst="rect">
            <a:avLst/>
          </a:prstGeom>
          <a:solidFill>
            <a:srgbClr val="FFFFFF"/>
          </a:solidFill>
          <a:ln>
            <a:noFill/>
          </a:ln>
        </p:spPr>
      </p:pic>
      <p:sp>
        <p:nvSpPr>
          <p:cNvPr id="15" name="Google Shape;15;p2"/>
          <p:cNvSpPr txBox="1">
            <a:spLocks noGrp="1"/>
          </p:cNvSpPr>
          <p:nvPr>
            <p:ph type="sldNum" idx="12"/>
          </p:nvPr>
        </p:nvSpPr>
        <p:spPr>
          <a:xfrm>
            <a:off x="6784042" y="6473314"/>
            <a:ext cx="2043000" cy="365100"/>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9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9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9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9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9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9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9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900" b="0" i="0" u="none" strike="noStrike" cap="none">
                <a:solidFill>
                  <a:schemeClr val="dk1"/>
                </a:solidFill>
                <a:latin typeface="Arial"/>
                <a:ea typeface="Arial"/>
                <a:cs typeface="Arial"/>
                <a:sym typeface="Arial"/>
              </a:defRPr>
            </a:lvl9pPr>
          </a:lstStyle>
          <a:p>
            <a:pPr defTabSz="685800">
              <a:buClr>
                <a:srgbClr val="000000"/>
              </a:buClr>
            </a:pPr>
            <a:fld id="{00000000-1234-1234-1234-123412341234}" type="slidenum">
              <a:rPr lang="en" kern="0" smtClean="0">
                <a:solidFill>
                  <a:srgbClr val="000000"/>
                </a:solidFill>
              </a:rPr>
              <a:pPr defTabSz="685800">
                <a:buClr>
                  <a:srgbClr val="000000"/>
                </a:buClr>
              </a:pPr>
              <a:t>‹#›</a:t>
            </a:fld>
            <a:endParaRPr lang="en" kern="0">
              <a:solidFill>
                <a:srgbClr val="000000"/>
              </a:solidFill>
            </a:endParaRPr>
          </a:p>
        </p:txBody>
      </p:sp>
      <p:sp>
        <p:nvSpPr>
          <p:cNvPr id="16" name="Google Shape;16;p2"/>
          <p:cNvSpPr txBox="1">
            <a:spLocks noGrp="1"/>
          </p:cNvSpPr>
          <p:nvPr>
            <p:ph type="title"/>
          </p:nvPr>
        </p:nvSpPr>
        <p:spPr>
          <a:xfrm>
            <a:off x="254006" y="864725"/>
            <a:ext cx="8572950" cy="535500"/>
          </a:xfrm>
          <a:prstGeom prst="rect">
            <a:avLst/>
          </a:prstGeom>
          <a:noFill/>
          <a:ln>
            <a:noFill/>
          </a:ln>
        </p:spPr>
        <p:txBody>
          <a:bodyPr spcFirstLastPara="1" wrap="square" lIns="91425" tIns="91425" rIns="91425" bIns="91425" anchor="t" anchorCtr="0"/>
          <a:lstStyle>
            <a:lvl1pPr lvl="0">
              <a:spcBef>
                <a:spcPts val="0"/>
              </a:spcBef>
              <a:spcAft>
                <a:spcPts val="0"/>
              </a:spcAft>
              <a:buNone/>
              <a:defRPr sz="2250" b="1">
                <a:solidFill>
                  <a:schemeClr val="dk2"/>
                </a:solidFill>
                <a:latin typeface="Calibri"/>
                <a:ea typeface="Calibri"/>
                <a:cs typeface="Calibri"/>
                <a:sym typeface="Calibri"/>
              </a:defRPr>
            </a:lvl1pPr>
            <a:lvl2pPr lvl="1">
              <a:spcBef>
                <a:spcPts val="0"/>
              </a:spcBef>
              <a:spcAft>
                <a:spcPts val="0"/>
              </a:spcAft>
              <a:buNone/>
              <a:defRPr sz="2250">
                <a:latin typeface="Calibri"/>
                <a:ea typeface="Calibri"/>
                <a:cs typeface="Calibri"/>
                <a:sym typeface="Calibri"/>
              </a:defRPr>
            </a:lvl2pPr>
            <a:lvl3pPr lvl="2">
              <a:spcBef>
                <a:spcPts val="0"/>
              </a:spcBef>
              <a:spcAft>
                <a:spcPts val="0"/>
              </a:spcAft>
              <a:buNone/>
              <a:defRPr sz="2250">
                <a:latin typeface="Calibri"/>
                <a:ea typeface="Calibri"/>
                <a:cs typeface="Calibri"/>
                <a:sym typeface="Calibri"/>
              </a:defRPr>
            </a:lvl3pPr>
            <a:lvl4pPr lvl="3">
              <a:spcBef>
                <a:spcPts val="0"/>
              </a:spcBef>
              <a:spcAft>
                <a:spcPts val="0"/>
              </a:spcAft>
              <a:buNone/>
              <a:defRPr sz="2250">
                <a:latin typeface="Calibri"/>
                <a:ea typeface="Calibri"/>
                <a:cs typeface="Calibri"/>
                <a:sym typeface="Calibri"/>
              </a:defRPr>
            </a:lvl4pPr>
            <a:lvl5pPr lvl="4">
              <a:spcBef>
                <a:spcPts val="0"/>
              </a:spcBef>
              <a:spcAft>
                <a:spcPts val="0"/>
              </a:spcAft>
              <a:buNone/>
              <a:defRPr sz="2250">
                <a:latin typeface="Calibri"/>
                <a:ea typeface="Calibri"/>
                <a:cs typeface="Calibri"/>
                <a:sym typeface="Calibri"/>
              </a:defRPr>
            </a:lvl5pPr>
            <a:lvl6pPr lvl="5">
              <a:spcBef>
                <a:spcPts val="0"/>
              </a:spcBef>
              <a:spcAft>
                <a:spcPts val="0"/>
              </a:spcAft>
              <a:buNone/>
              <a:defRPr sz="2250">
                <a:latin typeface="Calibri"/>
                <a:ea typeface="Calibri"/>
                <a:cs typeface="Calibri"/>
                <a:sym typeface="Calibri"/>
              </a:defRPr>
            </a:lvl6pPr>
            <a:lvl7pPr lvl="6">
              <a:spcBef>
                <a:spcPts val="0"/>
              </a:spcBef>
              <a:spcAft>
                <a:spcPts val="0"/>
              </a:spcAft>
              <a:buNone/>
              <a:defRPr sz="2250">
                <a:latin typeface="Calibri"/>
                <a:ea typeface="Calibri"/>
                <a:cs typeface="Calibri"/>
                <a:sym typeface="Calibri"/>
              </a:defRPr>
            </a:lvl7pPr>
            <a:lvl8pPr lvl="7">
              <a:spcBef>
                <a:spcPts val="0"/>
              </a:spcBef>
              <a:spcAft>
                <a:spcPts val="0"/>
              </a:spcAft>
              <a:buNone/>
              <a:defRPr sz="2250">
                <a:latin typeface="Calibri"/>
                <a:ea typeface="Calibri"/>
                <a:cs typeface="Calibri"/>
                <a:sym typeface="Calibri"/>
              </a:defRPr>
            </a:lvl8pPr>
            <a:lvl9pPr lvl="8">
              <a:spcBef>
                <a:spcPts val="0"/>
              </a:spcBef>
              <a:spcAft>
                <a:spcPts val="0"/>
              </a:spcAft>
              <a:buNone/>
              <a:defRPr sz="2250">
                <a:latin typeface="Calibri"/>
                <a:ea typeface="Calibri"/>
                <a:cs typeface="Calibri"/>
                <a:sym typeface="Calibri"/>
              </a:defRPr>
            </a:lvl9pPr>
          </a:lstStyle>
          <a:p>
            <a:endParaRPr/>
          </a:p>
        </p:txBody>
      </p:sp>
      <p:sp>
        <p:nvSpPr>
          <p:cNvPr id="17" name="Google Shape;17;p2"/>
          <p:cNvSpPr txBox="1">
            <a:spLocks noGrp="1"/>
          </p:cNvSpPr>
          <p:nvPr>
            <p:ph type="subTitle" idx="1"/>
          </p:nvPr>
        </p:nvSpPr>
        <p:spPr>
          <a:xfrm>
            <a:off x="254006" y="1400225"/>
            <a:ext cx="8572950" cy="535500"/>
          </a:xfrm>
          <a:prstGeom prst="rect">
            <a:avLst/>
          </a:prstGeom>
          <a:noFill/>
          <a:ln>
            <a:noFill/>
          </a:ln>
        </p:spPr>
        <p:txBody>
          <a:bodyPr spcFirstLastPara="1" wrap="square" lIns="91425" tIns="91425" rIns="91425" bIns="91425" anchor="t" anchorCtr="0"/>
          <a:lstStyle>
            <a:lvl1pPr lvl="0">
              <a:spcBef>
                <a:spcPts val="0"/>
              </a:spcBef>
              <a:spcAft>
                <a:spcPts val="0"/>
              </a:spcAft>
              <a:buNone/>
              <a:defRPr sz="1800">
                <a:latin typeface="Calibri"/>
                <a:ea typeface="Calibri"/>
                <a:cs typeface="Calibri"/>
                <a:sym typeface="Calibri"/>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8" name="Google Shape;18;p2"/>
          <p:cNvSpPr txBox="1">
            <a:spLocks noGrp="1"/>
          </p:cNvSpPr>
          <p:nvPr>
            <p:ph type="body" idx="2"/>
          </p:nvPr>
        </p:nvSpPr>
        <p:spPr>
          <a:xfrm>
            <a:off x="254006" y="1935725"/>
            <a:ext cx="8572950" cy="4230600"/>
          </a:xfrm>
          <a:prstGeom prst="rect">
            <a:avLst/>
          </a:prstGeom>
          <a:noFill/>
          <a:ln>
            <a:noFill/>
          </a:ln>
        </p:spPr>
        <p:txBody>
          <a:bodyPr spcFirstLastPara="1" wrap="square" lIns="91425" tIns="91425" rIns="91425" bIns="91425" anchor="t" anchorCtr="0"/>
          <a:lstStyle>
            <a:lvl1pPr marL="342900" lvl="0" indent="-238125">
              <a:spcBef>
                <a:spcPts val="0"/>
              </a:spcBef>
              <a:spcAft>
                <a:spcPts val="0"/>
              </a:spcAft>
              <a:buSzPts val="1400"/>
              <a:buFont typeface="Calibri"/>
              <a:buChar char="●"/>
              <a:defRPr>
                <a:latin typeface="Calibri"/>
                <a:ea typeface="Calibri"/>
                <a:cs typeface="Calibri"/>
                <a:sym typeface="Calibri"/>
              </a:defRPr>
            </a:lvl1pPr>
            <a:lvl2pPr marL="685800" lvl="1" indent="-238125">
              <a:spcBef>
                <a:spcPts val="0"/>
              </a:spcBef>
              <a:spcAft>
                <a:spcPts val="0"/>
              </a:spcAft>
              <a:buSzPts val="1400"/>
              <a:buFont typeface="Calibri"/>
              <a:buChar char="○"/>
              <a:defRPr>
                <a:latin typeface="Calibri"/>
                <a:ea typeface="Calibri"/>
                <a:cs typeface="Calibri"/>
                <a:sym typeface="Calibri"/>
              </a:defRPr>
            </a:lvl2pPr>
            <a:lvl3pPr marL="1028700" lvl="2" indent="-238125">
              <a:spcBef>
                <a:spcPts val="0"/>
              </a:spcBef>
              <a:spcAft>
                <a:spcPts val="0"/>
              </a:spcAft>
              <a:buSzPts val="1400"/>
              <a:buFont typeface="Calibri"/>
              <a:buChar char="■"/>
              <a:defRPr>
                <a:latin typeface="Calibri"/>
                <a:ea typeface="Calibri"/>
                <a:cs typeface="Calibri"/>
                <a:sym typeface="Calibri"/>
              </a:defRPr>
            </a:lvl3pPr>
            <a:lvl4pPr marL="1371600" lvl="3" indent="-238125">
              <a:spcBef>
                <a:spcPts val="0"/>
              </a:spcBef>
              <a:spcAft>
                <a:spcPts val="0"/>
              </a:spcAft>
              <a:buSzPts val="1400"/>
              <a:buFont typeface="Calibri"/>
              <a:buChar char="●"/>
              <a:defRPr>
                <a:latin typeface="Calibri"/>
                <a:ea typeface="Calibri"/>
                <a:cs typeface="Calibri"/>
                <a:sym typeface="Calibri"/>
              </a:defRPr>
            </a:lvl4pPr>
            <a:lvl5pPr marL="1714500" lvl="4" indent="-238125">
              <a:spcBef>
                <a:spcPts val="0"/>
              </a:spcBef>
              <a:spcAft>
                <a:spcPts val="0"/>
              </a:spcAft>
              <a:buSzPts val="1400"/>
              <a:buFont typeface="Calibri"/>
              <a:buChar char="○"/>
              <a:defRPr>
                <a:latin typeface="Calibri"/>
                <a:ea typeface="Calibri"/>
                <a:cs typeface="Calibri"/>
                <a:sym typeface="Calibri"/>
              </a:defRPr>
            </a:lvl5pPr>
            <a:lvl6pPr marL="2057400" lvl="5" indent="-238125">
              <a:spcBef>
                <a:spcPts val="0"/>
              </a:spcBef>
              <a:spcAft>
                <a:spcPts val="0"/>
              </a:spcAft>
              <a:buSzPts val="1400"/>
              <a:buFont typeface="Calibri"/>
              <a:buChar char="■"/>
              <a:defRPr>
                <a:latin typeface="Calibri"/>
                <a:ea typeface="Calibri"/>
                <a:cs typeface="Calibri"/>
                <a:sym typeface="Calibri"/>
              </a:defRPr>
            </a:lvl6pPr>
            <a:lvl7pPr marL="2400300" lvl="6" indent="-238125">
              <a:spcBef>
                <a:spcPts val="0"/>
              </a:spcBef>
              <a:spcAft>
                <a:spcPts val="0"/>
              </a:spcAft>
              <a:buSzPts val="1400"/>
              <a:buFont typeface="Calibri"/>
              <a:buChar char="●"/>
              <a:defRPr>
                <a:latin typeface="Calibri"/>
                <a:ea typeface="Calibri"/>
                <a:cs typeface="Calibri"/>
                <a:sym typeface="Calibri"/>
              </a:defRPr>
            </a:lvl7pPr>
            <a:lvl8pPr marL="2743200" lvl="7" indent="-238125">
              <a:spcBef>
                <a:spcPts val="0"/>
              </a:spcBef>
              <a:spcAft>
                <a:spcPts val="0"/>
              </a:spcAft>
              <a:buSzPts val="1400"/>
              <a:buFont typeface="Calibri"/>
              <a:buChar char="○"/>
              <a:defRPr>
                <a:latin typeface="Calibri"/>
                <a:ea typeface="Calibri"/>
                <a:cs typeface="Calibri"/>
                <a:sym typeface="Calibri"/>
              </a:defRPr>
            </a:lvl8pPr>
            <a:lvl9pPr marL="3086100" lvl="8" indent="-238125">
              <a:spcBef>
                <a:spcPts val="0"/>
              </a:spcBef>
              <a:spcAft>
                <a:spcPts val="0"/>
              </a:spcAft>
              <a:buSzPts val="1400"/>
              <a:buFont typeface="Calibri"/>
              <a:buChar char="■"/>
              <a:defRPr>
                <a:latin typeface="Calibri"/>
                <a:ea typeface="Calibri"/>
                <a:cs typeface="Calibri"/>
                <a:sym typeface="Calibri"/>
              </a:defRPr>
            </a:lvl9pPr>
          </a:lstStyle>
          <a:p>
            <a:endParaRPr/>
          </a:p>
        </p:txBody>
      </p:sp>
    </p:spTree>
    <p:extLst>
      <p:ext uri="{BB962C8B-B14F-4D97-AF65-F5344CB8AC3E}">
        <p14:creationId xmlns:p14="http://schemas.microsoft.com/office/powerpoint/2010/main" val="3751771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C3E8C05-8CD6-4149-92D9-AF366B4CB718}"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C04E0B1-D580-3340-8CE4-188810BDD95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8873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996629" y="2671848"/>
            <a:ext cx="4523703" cy="1546403"/>
          </a:xfrm>
          <a:prstGeom prst="rect">
            <a:avLst/>
          </a:prstGeom>
        </p:spPr>
        <p:txBody>
          <a:bodyPr anchor="b"/>
          <a:lstStyle>
            <a:lvl1pPr>
              <a:defRPr sz="3600"/>
            </a:lvl1pPr>
          </a:lstStyle>
          <a:p>
            <a:r>
              <a:t>Title Text</a:t>
            </a:r>
          </a:p>
        </p:txBody>
      </p:sp>
      <p:sp>
        <p:nvSpPr>
          <p:cNvPr id="15" name="Shape 10"/>
          <p:cNvSpPr/>
          <p:nvPr/>
        </p:nvSpPr>
        <p:spPr>
          <a:xfrm>
            <a:off x="-6025" y="4902016"/>
            <a:ext cx="9162000" cy="3"/>
          </a:xfrm>
          <a:prstGeom prst="line">
            <a:avLst/>
          </a:prstGeom>
          <a:ln>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Helvetica Neue"/>
              <a:sym typeface="Helvetica Neue"/>
            </a:endParaRPr>
          </a:p>
        </p:txBody>
      </p:sp>
      <p:sp>
        <p:nvSpPr>
          <p:cNvPr id="16" name="Shape 11"/>
          <p:cNvSpPr/>
          <p:nvPr/>
        </p:nvSpPr>
        <p:spPr>
          <a:xfrm>
            <a:off x="1117950" y="4523999"/>
            <a:ext cx="567003" cy="756004"/>
          </a:xfrm>
          <a:prstGeom prst="ellipse">
            <a:avLst/>
          </a:prstGeom>
          <a:solidFill>
            <a:srgbClr val="FFCD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Helvetica Neue"/>
              <a:sym typeface="Helvetica Neue"/>
            </a:endParaRPr>
          </a:p>
        </p:txBody>
      </p:sp>
      <p:sp>
        <p:nvSpPr>
          <p:cNvPr id="17" name="Slide Number"/>
          <p:cNvSpPr txBox="1">
            <a:spLocks noGrp="1"/>
          </p:cNvSpPr>
          <p:nvPr>
            <p:ph type="sldNum" sz="quarter" idx="2"/>
          </p:nvPr>
        </p:nvSpPr>
        <p:spPr>
          <a:prstGeom prst="rect">
            <a:avLst/>
          </a:prstGeom>
        </p:spPr>
        <p:txBody>
          <a:bodyPr/>
          <a:lstStyle/>
          <a:p>
            <a:pPr defTabSz="914400" hangingPunct="0"/>
            <a:fld id="{86CB4B4D-7CA3-9044-876B-883B54F8677D}" type="slidenum">
              <a:rPr lang="en-US" altLang="zh-TW" kern="0" smtClean="0">
                <a:solidFill>
                  <a:srgbClr val="000000"/>
                </a:solidFill>
                <a:latin typeface="Helvetica Neue"/>
                <a:sym typeface="Helvetica Neue"/>
              </a:rPr>
              <a:pPr defTabSz="914400" hangingPunct="0"/>
              <a:t>‹#›</a:t>
            </a:fld>
            <a:endParaRPr lang="en-US" altLang="zh-TW" kern="0">
              <a:solidFill>
                <a:srgbClr val="000000"/>
              </a:solidFill>
              <a:latin typeface="Helvetica Neue"/>
              <a:sym typeface="Helvetica Neue"/>
            </a:endParaRPr>
          </a:p>
        </p:txBody>
      </p:sp>
    </p:spTree>
    <p:extLst>
      <p:ext uri="{BB962C8B-B14F-4D97-AF65-F5344CB8AC3E}">
        <p14:creationId xmlns:p14="http://schemas.microsoft.com/office/powerpoint/2010/main" val="66028666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defTabSz="342900"/>
            <a:fld id="{3E2CFF51-4AC2-4BB7-AB55-9D7DE787C138}" type="datetime1">
              <a:rPr lang="en-US" altLang="zh-TW" smtClean="0">
                <a:solidFill>
                  <a:prstClr val="black">
                    <a:tint val="75000"/>
                  </a:prstClr>
                </a:solidFill>
              </a:rPr>
              <a:pPr defTabSz="342900"/>
              <a:t>11/26/2018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r>
              <a:rPr lang="zh-TW" altLang="en-US" smtClean="0">
                <a:solidFill>
                  <a:prstClr val="black">
                    <a:tint val="75000"/>
                  </a:prstClr>
                </a:solidFill>
              </a:rPr>
              <a:t>生醫電資 碩二 </a:t>
            </a:r>
            <a:r>
              <a:rPr lang="en-US" altLang="zh-TW" smtClean="0">
                <a:solidFill>
                  <a:prstClr val="black">
                    <a:tint val="75000"/>
                  </a:prstClr>
                </a:solidFill>
              </a:rPr>
              <a:t>r06945027 </a:t>
            </a:r>
            <a:r>
              <a:rPr lang="zh-TW" altLang="en-US" smtClean="0">
                <a:solidFill>
                  <a:prstClr val="black">
                    <a:tint val="75000"/>
                  </a:prstClr>
                </a:solidFill>
              </a:rPr>
              <a:t>鍾明軒</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695675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56" name="大標題文字"/>
          <p:cNvSpPr txBox="1">
            <a:spLocks noGrp="1"/>
          </p:cNvSpPr>
          <p:nvPr>
            <p:ph type="title"/>
          </p:nvPr>
        </p:nvSpPr>
        <p:spPr>
          <a:prstGeom prst="rect">
            <a:avLst/>
          </a:prstGeom>
        </p:spPr>
        <p:txBody>
          <a:bodyPr/>
          <a:lstStyle/>
          <a:p>
            <a:r>
              <a:t>大標題文字</a:t>
            </a:r>
          </a:p>
        </p:txBody>
      </p:sp>
      <p:sp>
        <p:nvSpPr>
          <p:cNvPr id="57"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58" name="幻燈片編號"/>
          <p:cNvSpPr txBox="1">
            <a:spLocks noGrp="1"/>
          </p:cNvSpPr>
          <p:nvPr>
            <p:ph type="sldNum" sz="quarter" idx="2"/>
          </p:nvPr>
        </p:nvSpPr>
        <p:spPr>
          <a:prstGeom prst="rect">
            <a:avLst/>
          </a:prstGeom>
        </p:spPr>
        <p:txBody>
          <a:bodyPr/>
          <a:lstStyle/>
          <a:p>
            <a:pPr algn="ctr" defTabSz="410751" hangingPunct="0"/>
            <a:fld id="{86CB4B4D-7CA3-9044-876B-883B54F8677D}" type="slidenum">
              <a:rPr lang="en-US" altLang="zh-TW" kern="0" smtClean="0">
                <a:solidFill>
                  <a:srgbClr val="000000"/>
                </a:solidFill>
              </a:rPr>
              <a:pPr algn="ctr" defTabSz="410751" hangingPunct="0"/>
              <a:t>‹#›</a:t>
            </a:fld>
            <a:endParaRPr lang="en-US" altLang="zh-TW" kern="0">
              <a:solidFill>
                <a:srgbClr val="000000"/>
              </a:solidFill>
            </a:endParaRPr>
          </a:p>
        </p:txBody>
      </p:sp>
    </p:spTree>
    <p:extLst>
      <p:ext uri="{BB962C8B-B14F-4D97-AF65-F5344CB8AC3E}">
        <p14:creationId xmlns:p14="http://schemas.microsoft.com/office/powerpoint/2010/main" val="109169994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defTabSz="342900"/>
            <a:fld id="{4AAD347D-5ACD-4C99-B74B-A9C85AD731AF}" type="datetimeFigureOut">
              <a:rPr lang="en-US" smtClean="0">
                <a:solidFill>
                  <a:prstClr val="white">
                    <a:tint val="75000"/>
                    <a:alpha val="60000"/>
                  </a:prstClr>
                </a:solidFill>
              </a:rPr>
              <a:pPr defTabSz="342900"/>
              <a:t>11/26/2018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342900"/>
            <a:fld id="{D57F1E4F-1CFF-5643-939E-02111984F56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367279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pPr algn="ctr" defTabSz="410751" hangingPunct="0"/>
            <a:fld id="{86CB4B4D-7CA3-9044-876B-883B54F8677D}" type="slidenum">
              <a:rPr lang="en-US" altLang="zh-TW" kern="0" smtClean="0">
                <a:solidFill>
                  <a:srgbClr val="000000"/>
                </a:solidFill>
                <a:sym typeface="Helvetica Light"/>
              </a:rPr>
              <a:pPr algn="ctr" defTabSz="410751" hangingPunct="0"/>
              <a:t>‹#›</a:t>
            </a:fld>
            <a:endParaRPr lang="en-US" altLang="zh-TW" kern="0">
              <a:solidFill>
                <a:srgbClr val="000000"/>
              </a:solidFill>
              <a:sym typeface="Helvetica Light"/>
            </a:endParaRPr>
          </a:p>
        </p:txBody>
      </p:sp>
    </p:spTree>
    <p:extLst>
      <p:ext uri="{BB962C8B-B14F-4D97-AF65-F5344CB8AC3E}">
        <p14:creationId xmlns:p14="http://schemas.microsoft.com/office/powerpoint/2010/main" val="326128180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de-DE"/>
              <a:t>Mastertitelformat bearbeiten</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defTabSz="342900"/>
            <a:fld id="{DFAD8206-6ED5-4FB8-BBA3-D15A2334E2E8}" type="datetimeFigureOut">
              <a:rPr lang="en-US" smtClean="0">
                <a:solidFill>
                  <a:prstClr val="black">
                    <a:tint val="75000"/>
                  </a:prstClr>
                </a:solidFill>
              </a:rPr>
              <a:pPr defTabSz="342900"/>
              <a:t>11/26/2018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pPr defTabSz="342900"/>
            <a:fld id="{2B854938-BFD8-45F8-B5C0-844A5F660F5C}" type="slidenum">
              <a:rPr lang="en-US" smtClean="0"/>
              <a:pPr defTabSz="342900"/>
              <a:t>‹#›</a:t>
            </a:fld>
            <a:endParaRPr lang="en-US"/>
          </a:p>
        </p:txBody>
      </p:sp>
    </p:spTree>
    <p:extLst>
      <p:ext uri="{BB962C8B-B14F-4D97-AF65-F5344CB8AC3E}">
        <p14:creationId xmlns:p14="http://schemas.microsoft.com/office/powerpoint/2010/main" val="2073604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51110F-B187-1F4B-B26C-8D058B27C4B8}"/>
              </a:ext>
            </a:extLst>
          </p:cNvPr>
          <p:cNvSpPr>
            <a:spLocks noGrp="1"/>
          </p:cNvSpPr>
          <p:nvPr>
            <p:ph type="ctrTitle"/>
          </p:nvPr>
        </p:nvSpPr>
        <p:spPr>
          <a:xfrm>
            <a:off x="1143000" y="1122363"/>
            <a:ext cx="6858000" cy="2387600"/>
          </a:xfrm>
        </p:spPr>
        <p:txBody>
          <a:bodyPr anchor="b"/>
          <a:lstStyle>
            <a:lvl1pPr algn="ctr">
              <a:defRPr sz="45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53C405F9-0006-124A-9AC7-B4127473CE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393CE0E2-5AF3-664A-A38F-3066C56A7253}"/>
              </a:ext>
            </a:extLst>
          </p:cNvPr>
          <p:cNvSpPr>
            <a:spLocks noGrp="1"/>
          </p:cNvSpPr>
          <p:nvPr>
            <p:ph type="dt" sz="half" idx="10"/>
          </p:nvPr>
        </p:nvSpPr>
        <p:spPr/>
        <p:txBody>
          <a:bodyPr/>
          <a:lstStyle/>
          <a:p>
            <a:pPr defTabSz="685800"/>
            <a:fld id="{70C75B97-895D-814B-81B1-1CCD3B3D5034}" type="datetimeFigureOut">
              <a:rPr kumimoji="1" lang="zh-TW" altLang="en-US" smtClean="0">
                <a:solidFill>
                  <a:prstClr val="black">
                    <a:tint val="75000"/>
                  </a:prstClr>
                </a:solidFill>
              </a:rPr>
              <a:pPr defTabSz="685800"/>
              <a:t>2018/11/26</a:t>
            </a:fld>
            <a:endParaRPr kumimoji="1"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8E330D58-6B9F-D648-A9E8-BC1BCE5C4900}"/>
              </a:ext>
            </a:extLst>
          </p:cNvPr>
          <p:cNvSpPr>
            <a:spLocks noGrp="1"/>
          </p:cNvSpPr>
          <p:nvPr>
            <p:ph type="ftr" sz="quarter" idx="11"/>
          </p:nvPr>
        </p:nvSpPr>
        <p:spPr/>
        <p:txBody>
          <a:bodyPr/>
          <a:lstStyle/>
          <a:p>
            <a:pPr defTabSz="685800"/>
            <a:endParaRPr kumimoji="1"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AE85083B-8B97-BD4A-B966-120FD0BD1881}"/>
              </a:ext>
            </a:extLst>
          </p:cNvPr>
          <p:cNvSpPr>
            <a:spLocks noGrp="1"/>
          </p:cNvSpPr>
          <p:nvPr>
            <p:ph type="sldNum" sz="quarter" idx="12"/>
          </p:nvPr>
        </p:nvSpPr>
        <p:spPr/>
        <p:txBody>
          <a:bodyPr/>
          <a:lstStyle/>
          <a:p>
            <a:pPr defTabSz="685800"/>
            <a:fld id="{3570302C-C3D2-B647-809F-7475A5BFFFC8}" type="slidenum">
              <a:rPr kumimoji="1" lang="zh-TW" altLang="en-US" smtClean="0">
                <a:solidFill>
                  <a:prstClr val="black">
                    <a:tint val="75000"/>
                  </a:prstClr>
                </a:solidFill>
              </a:rPr>
              <a:pPr defTabSz="685800"/>
              <a:t>‹#›</a:t>
            </a:fld>
            <a:endParaRPr kumimoji="1" lang="zh-TW" altLang="en-US">
              <a:solidFill>
                <a:prstClr val="black">
                  <a:tint val="75000"/>
                </a:prstClr>
              </a:solidFill>
            </a:endParaRPr>
          </a:p>
        </p:txBody>
      </p:sp>
    </p:spTree>
    <p:extLst>
      <p:ext uri="{BB962C8B-B14F-4D97-AF65-F5344CB8AC3E}">
        <p14:creationId xmlns:p14="http://schemas.microsoft.com/office/powerpoint/2010/main" val="315465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1924570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pPr algn="ctr" defTabSz="410751" hangingPunct="0"/>
            <a:fld id="{86CB4B4D-7CA3-9044-876B-883B54F8677D}" type="slidenum">
              <a:rPr lang="en-US" altLang="zh-TW" kern="0" smtClean="0">
                <a:solidFill>
                  <a:srgbClr val="000000"/>
                </a:solidFill>
              </a:rPr>
              <a:pPr algn="ctr" defTabSz="410751" hangingPunct="0"/>
              <a:t>‹#›</a:t>
            </a:fld>
            <a:endParaRPr lang="en-US" altLang="zh-TW" kern="0">
              <a:solidFill>
                <a:srgbClr val="000000"/>
              </a:solidFill>
            </a:endParaRPr>
          </a:p>
        </p:txBody>
      </p:sp>
    </p:spTree>
    <p:extLst>
      <p:ext uri="{BB962C8B-B14F-4D97-AF65-F5344CB8AC3E}">
        <p14:creationId xmlns:p14="http://schemas.microsoft.com/office/powerpoint/2010/main" val="200649099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685800"/>
            <a:fld id="{F0250758-7682-44FB-94D0-8B572BF9CF8D}"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A93345B6-91DF-4F9F-AB36-3B0BCC4E71BE}"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151572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74CDC8-5369-294E-B2A0-F2C2298BD9F6}"/>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1D149115-BDCA-994A-B6AD-D63466B61B26}"/>
              </a:ext>
            </a:extLst>
          </p:cNvPr>
          <p:cNvSpPr>
            <a:spLocks noGrp="1"/>
          </p:cNvSpPr>
          <p:nvPr>
            <p:ph idx="1"/>
          </p:nvPr>
        </p:nvSpPr>
        <p:spPr/>
        <p:txBody>
          <a:body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E19E4C0F-3929-734C-8344-B48EB9C690B6}"/>
              </a:ext>
            </a:extLst>
          </p:cNvPr>
          <p:cNvSpPr>
            <a:spLocks noGrp="1"/>
          </p:cNvSpPr>
          <p:nvPr>
            <p:ph type="dt" sz="half" idx="10"/>
          </p:nvPr>
        </p:nvSpPr>
        <p:spPr/>
        <p:txBody>
          <a:bodyPr/>
          <a:lstStyle/>
          <a:p>
            <a:pPr defTabSz="685800"/>
            <a:fld id="{4C15514F-D577-284B-854F-1737D962DBF5}" type="datetimeFigureOut">
              <a:rPr kumimoji="1" lang="zh-TW" altLang="en-US" smtClean="0">
                <a:solidFill>
                  <a:prstClr val="black">
                    <a:tint val="75000"/>
                  </a:prstClr>
                </a:solidFill>
              </a:rPr>
              <a:pPr defTabSz="685800"/>
              <a:t>2018/11/26</a:t>
            </a:fld>
            <a:endParaRPr kumimoji="1"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19A0BD0A-8884-C343-AB6C-D6358C2A4B0F}"/>
              </a:ext>
            </a:extLst>
          </p:cNvPr>
          <p:cNvSpPr>
            <a:spLocks noGrp="1"/>
          </p:cNvSpPr>
          <p:nvPr>
            <p:ph type="ftr" sz="quarter" idx="11"/>
          </p:nvPr>
        </p:nvSpPr>
        <p:spPr/>
        <p:txBody>
          <a:bodyPr/>
          <a:lstStyle/>
          <a:p>
            <a:pPr defTabSz="685800"/>
            <a:endParaRPr kumimoji="1"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11F81C8B-D3B4-2B40-9510-C51EDBAD30E0}"/>
              </a:ext>
            </a:extLst>
          </p:cNvPr>
          <p:cNvSpPr>
            <a:spLocks noGrp="1"/>
          </p:cNvSpPr>
          <p:nvPr>
            <p:ph type="sldNum" sz="quarter" idx="12"/>
          </p:nvPr>
        </p:nvSpPr>
        <p:spPr/>
        <p:txBody>
          <a:bodyPr/>
          <a:lstStyle/>
          <a:p>
            <a:pPr defTabSz="685800"/>
            <a:fld id="{A15904B0-0C98-634E-8A61-5C4795D27968}" type="slidenum">
              <a:rPr kumimoji="1" lang="zh-TW" altLang="en-US" smtClean="0">
                <a:solidFill>
                  <a:prstClr val="black">
                    <a:tint val="75000"/>
                  </a:prstClr>
                </a:solidFill>
              </a:rPr>
              <a:pPr defTabSz="685800"/>
              <a:t>‹#›</a:t>
            </a:fld>
            <a:endParaRPr kumimoji="1" lang="zh-TW" altLang="en-US">
              <a:solidFill>
                <a:prstClr val="black">
                  <a:tint val="75000"/>
                </a:prstClr>
              </a:solidFill>
            </a:endParaRPr>
          </a:p>
        </p:txBody>
      </p:sp>
    </p:spTree>
    <p:extLst>
      <p:ext uri="{BB962C8B-B14F-4D97-AF65-F5344CB8AC3E}">
        <p14:creationId xmlns:p14="http://schemas.microsoft.com/office/powerpoint/2010/main" val="2959621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685800"/>
            <a:fld id="{59BCF731-289A-4EE6-94DC-A9456CD03E0F}"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616627C7-7B10-478E-894A-FBAF7464467D}"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415501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pPr defTabSz="685800"/>
            <a:fld id="{35894B93-A2CC-4F1B-9C67-E58A785147AF}"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5196CB53-63B3-4E59-8B80-90C6CADC2BC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36891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DE6118-2437-4B30-8E3C-4D2BE6020583}" type="datetimeFigureOut">
              <a:rPr lang="en-US" smtClean="0"/>
              <a:pPr/>
              <a:t>11/26/2018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66564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45379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87DE6118-2437-4B30-8E3C-4D2BE6020583}" type="datetimeFigureOut">
              <a:rPr lang="en-US" smtClean="0"/>
              <a:pPr/>
              <a:t>11/26/2018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24818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2735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8898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2004019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90370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30041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7DE6118-2437-4B30-8E3C-4D2BE6020583}" type="datetimeFigureOut">
              <a:rPr lang="en-US" smtClean="0"/>
              <a:pPr/>
              <a:t>11/26/2018</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94540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7DE6118-2437-4B30-8E3C-4D2BE6020583}" type="datetimeFigureOut">
              <a:rPr lang="en-US" smtClean="0"/>
              <a:pPr/>
              <a:t>11/26/2018</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56043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75244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DE6118-2437-4B30-8E3C-4D2BE6020583}" type="datetimeFigureOut">
              <a:rPr lang="en-US" smtClean="0"/>
              <a:t>11/26/2018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7428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158440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24191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335110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5AE91E2-8C58-CB40-BC52-9A7BE0007B69}" type="datetimeFigureOut">
              <a:rPr kumimoji="1" lang="zh-TW" altLang="en-US" smtClean="0"/>
              <a:t>2018/11/26</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38125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29.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6.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E91E2-8C58-CB40-BC52-9A7BE0007B69}" type="datetimeFigureOut">
              <a:rPr kumimoji="1" lang="zh-TW" altLang="en-US" smtClean="0"/>
              <a:t>2018/11/26</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7F7C6-19A3-3F42-B163-FDC6FA502DD4}" type="slidenum">
              <a:rPr kumimoji="1" lang="zh-TW" altLang="en-US" smtClean="0"/>
              <a:t>‹#›</a:t>
            </a:fld>
            <a:endParaRPr kumimoji="1" lang="zh-TW" altLang="en-US"/>
          </a:p>
        </p:txBody>
      </p:sp>
    </p:spTree>
    <p:extLst>
      <p:ext uri="{BB962C8B-B14F-4D97-AF65-F5344CB8AC3E}">
        <p14:creationId xmlns:p14="http://schemas.microsoft.com/office/powerpoint/2010/main" val="844303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2CD86C5-D3C8-B74F-9EB6-F37818D6BA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5FD085-F9F3-BB49-9856-9E847996F14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2BB29C-80E8-1C46-9A0E-8FFD422610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636F5F9-A3B4-3244-B548-79E5433A6207}" type="datetimeFigureOut">
              <a:rPr kumimoji="1" lang="ja-JP" altLang="en-US" smtClean="0">
                <a:solidFill>
                  <a:prstClr val="black">
                    <a:tint val="75000"/>
                  </a:prstClr>
                </a:solidFill>
              </a:rPr>
              <a:pPr defTabSz="685800"/>
              <a:t>2018/11/26</a:t>
            </a:fld>
            <a:endParaRPr kumimoji="1"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F3B3CAA8-8756-794C-9DD1-52C5886D41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kumimoji="1"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10104AB4-5786-CC41-9940-C3C0F27E75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6910DCB-FB6F-9546-A540-558E674D6167}" type="slidenum">
              <a:rPr kumimoji="1" lang="ja-JP" altLang="en-US" smtClean="0">
                <a:solidFill>
                  <a:prstClr val="black">
                    <a:tint val="75000"/>
                  </a:prstClr>
                </a:solidFill>
              </a:rPr>
              <a:pPr defTabSz="685800"/>
              <a:t>‹#›</a:t>
            </a:fld>
            <a:endParaRPr kumimoji="1" lang="ja-JP" altLang="en-US">
              <a:solidFill>
                <a:prstClr val="black">
                  <a:tint val="75000"/>
                </a:prstClr>
              </a:solidFill>
            </a:endParaRPr>
          </a:p>
        </p:txBody>
      </p:sp>
    </p:spTree>
    <p:extLst>
      <p:ext uri="{BB962C8B-B14F-4D97-AF65-F5344CB8AC3E}">
        <p14:creationId xmlns:p14="http://schemas.microsoft.com/office/powerpoint/2010/main" val="19956296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defTabSz="914400">
              <a:buClr>
                <a:srgbClr val="000000"/>
              </a:buClr>
            </a:pPr>
            <a:fld id="{00000000-1234-1234-1234-123412341234}" type="slidenum">
              <a:rPr lang="en" kern="0" smtClean="0">
                <a:solidFill>
                  <a:srgbClr val="595959"/>
                </a:solidFill>
                <a:cs typeface="Arial"/>
                <a:sym typeface="Arial"/>
              </a:rPr>
              <a:pPr defTabSz="91440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616915838"/>
      </p:ext>
    </p:extLst>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DD1EE99-08DE-431E-AB03-B2995C2CF8AC}"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7DBD248-F04F-4003-AC33-63563592387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1484474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defTabSz="914400">
              <a:buClr>
                <a:srgbClr val="000000"/>
              </a:buClr>
            </a:pPr>
            <a:fld id="{00000000-1234-1234-1234-123412341234}" type="slidenum">
              <a:rPr lang="en" kern="0" smtClean="0">
                <a:solidFill>
                  <a:srgbClr val="ADADAD"/>
                </a:solidFill>
                <a:cs typeface="Arial"/>
                <a:sym typeface="Arial"/>
              </a:rPr>
              <a:pPr defTabSz="914400">
                <a:buClr>
                  <a:srgbClr val="000000"/>
                </a:buClr>
              </a:pPr>
              <a:t>‹#›</a:t>
            </a:fld>
            <a:endParaRPr lang="en" kern="0">
              <a:solidFill>
                <a:srgbClr val="ADADAD"/>
              </a:solidFill>
              <a:cs typeface="Arial"/>
              <a:sym typeface="Arial"/>
            </a:endParaRPr>
          </a:p>
        </p:txBody>
      </p:sp>
    </p:spTree>
    <p:extLst>
      <p:ext uri="{BB962C8B-B14F-4D97-AF65-F5344CB8AC3E}">
        <p14:creationId xmlns:p14="http://schemas.microsoft.com/office/powerpoint/2010/main" val="698877243"/>
      </p:ext>
    </p:extLst>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32691B-A574-494F-90C7-E57004E076F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C45A04CF-9886-4FFD-B59D-9E199BB70F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A3AF4168-A1BB-4060-B65A-103420A02E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BC7FF66-6486-497B-A3F2-C4E264B43DB0}" type="datetimeFigureOut">
              <a:rPr lang="en-DE" smtClean="0">
                <a:solidFill>
                  <a:prstClr val="black">
                    <a:tint val="75000"/>
                  </a:prstClr>
                </a:solidFill>
              </a:rPr>
              <a:pPr defTabSz="685800"/>
              <a:t>11/26/2018</a:t>
            </a:fld>
            <a:endParaRPr lang="en-DE">
              <a:solidFill>
                <a:prstClr val="black">
                  <a:tint val="75000"/>
                </a:prstClr>
              </a:solidFill>
            </a:endParaRPr>
          </a:p>
        </p:txBody>
      </p:sp>
      <p:sp>
        <p:nvSpPr>
          <p:cNvPr id="5" name="Footer Placeholder 4">
            <a:extLst>
              <a:ext uri="{FF2B5EF4-FFF2-40B4-BE49-F238E27FC236}">
                <a16:creationId xmlns:a16="http://schemas.microsoft.com/office/drawing/2014/main" id="{55C9B11F-1EB7-474D-948B-ECF04BDDC02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DE">
              <a:solidFill>
                <a:prstClr val="black">
                  <a:tint val="75000"/>
                </a:prstClr>
              </a:solidFill>
            </a:endParaRPr>
          </a:p>
        </p:txBody>
      </p:sp>
      <p:sp>
        <p:nvSpPr>
          <p:cNvPr id="6" name="Slide Number Placeholder 5">
            <a:extLst>
              <a:ext uri="{FF2B5EF4-FFF2-40B4-BE49-F238E27FC236}">
                <a16:creationId xmlns:a16="http://schemas.microsoft.com/office/drawing/2014/main" id="{8382CAAD-EEE6-43E2-8C98-B4B5A57813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E667745-3A3D-437C-A207-65906CD7996C}" type="slidenum">
              <a:rPr lang="en-DE" smtClean="0">
                <a:solidFill>
                  <a:prstClr val="black">
                    <a:tint val="75000"/>
                  </a:prstClr>
                </a:solidFill>
              </a:rPr>
              <a:pPr defTabSz="685800"/>
              <a:t>‹#›</a:t>
            </a:fld>
            <a:endParaRPr lang="en-DE">
              <a:solidFill>
                <a:prstClr val="black">
                  <a:tint val="75000"/>
                </a:prstClr>
              </a:solidFill>
            </a:endParaRPr>
          </a:p>
        </p:txBody>
      </p:sp>
    </p:spTree>
    <p:extLst>
      <p:ext uri="{BB962C8B-B14F-4D97-AF65-F5344CB8AC3E}">
        <p14:creationId xmlns:p14="http://schemas.microsoft.com/office/powerpoint/2010/main" val="983513090"/>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BEAD13-0566-4C6C-97E7-55F17F24B09F}"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2018/11/26</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110493015"/>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F3CA8F0-7A5D-41A7-88D6-FD0CA1A48C3C}"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AF72D3C-E26F-4578-B032-A26232D6F786}"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461501793"/>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4C91C42-985C-9B4F-8C99-3EFA1D718932}" type="datetimeFigureOut">
              <a:rPr kumimoji="1" lang="zh-TW" altLang="en-US" smtClean="0">
                <a:solidFill>
                  <a:prstClr val="black">
                    <a:tint val="75000"/>
                  </a:prstClr>
                </a:solidFill>
              </a:rPr>
              <a:pPr defTabSz="685800"/>
              <a:t>2018/11/26</a:t>
            </a:fld>
            <a:endParaRPr kumimoji="1"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kumimoji="1"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E7BDAFF-7DD1-AC49-B9DB-F7F9020DB835}" type="slidenum">
              <a:rPr kumimoji="1" lang="zh-TW" altLang="en-US" smtClean="0">
                <a:solidFill>
                  <a:prstClr val="black">
                    <a:tint val="75000"/>
                  </a:prstClr>
                </a:solidFill>
              </a:rPr>
              <a:pPr defTabSz="685800"/>
              <a:t>‹#›</a:t>
            </a:fld>
            <a:endParaRPr kumimoji="1" lang="zh-TW" altLang="en-US">
              <a:solidFill>
                <a:prstClr val="black">
                  <a:tint val="75000"/>
                </a:prstClr>
              </a:solidFill>
            </a:endParaRPr>
          </a:p>
        </p:txBody>
      </p:sp>
    </p:spTree>
    <p:extLst>
      <p:ext uri="{BB962C8B-B14F-4D97-AF65-F5344CB8AC3E}">
        <p14:creationId xmlns:p14="http://schemas.microsoft.com/office/powerpoint/2010/main" val="3554796730"/>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AF3D9E-ED32-480C-BE83-5FCADAE8A41D}"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2018/11/26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6107C-9B2B-47EC-AA74-6CD86D67D16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088034893"/>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46" y="2105202"/>
            <a:ext cx="7020154" cy="4752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2400" cy="6858000"/>
          </a:xfrm>
          <a:prstGeom prst="rect">
            <a:avLst/>
          </a:prstGeom>
        </p:spPr>
      </p:pic>
      <p:sp>
        <p:nvSpPr>
          <p:cNvPr id="8" name="Rectangle 7"/>
          <p:cNvSpPr/>
          <p:nvPr/>
        </p:nvSpPr>
        <p:spPr>
          <a:xfrm>
            <a:off x="0" y="0"/>
            <a:ext cx="7231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58857" y="808057"/>
            <a:ext cx="5968748" cy="1077229"/>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80199" y="2052116"/>
            <a:ext cx="5847405"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940390" y="5293464"/>
            <a:ext cx="2662729" cy="137160"/>
          </a:xfrm>
          <a:prstGeom prst="rect">
            <a:avLst/>
          </a:prstGeom>
        </p:spPr>
        <p:txBody>
          <a:bodyPr vert="horz" lIns="91440" tIns="18288" rIns="91440" bIns="45720" rtlCol="0" anchor="t"/>
          <a:lstStyle>
            <a:lvl1pPr algn="r">
              <a:defRPr sz="600">
                <a:solidFill>
                  <a:schemeClr val="tx1">
                    <a:tint val="75000"/>
                  </a:schemeClr>
                </a:solidFill>
                <a:latin typeface="+mn-lt"/>
              </a:defRPr>
            </a:lvl1pPr>
          </a:lstStyle>
          <a:p>
            <a:pPr defTabSz="342900"/>
            <a:fld id="{87DE6118-2437-4B30-8E3C-4D2BE6020583}" type="datetimeFigureOut">
              <a:rPr lang="en-US" smtClean="0">
                <a:solidFill>
                  <a:prstClr val="white">
                    <a:tint val="75000"/>
                  </a:prstClr>
                </a:solidFill>
              </a:rPr>
              <a:pPr defTabSz="342900"/>
              <a:t>11/26/2018</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413517" y="3683541"/>
            <a:ext cx="5885352" cy="134382"/>
          </a:xfrm>
          <a:prstGeom prst="rect">
            <a:avLst/>
          </a:prstGeom>
        </p:spPr>
        <p:txBody>
          <a:bodyPr vert="horz" lIns="91440" tIns="45720" rIns="91440" bIns="18288" rtlCol="0" anchor="b"/>
          <a:lstStyle>
            <a:lvl1pPr algn="r">
              <a:defRPr sz="600">
                <a:solidFill>
                  <a:schemeClr val="tx1">
                    <a:tint val="75000"/>
                  </a:schemeClr>
                </a:solidFill>
              </a:defRPr>
            </a:lvl1pPr>
          </a:lstStyle>
          <a:p>
            <a:pPr defTabSz="342900"/>
            <a:endParaRPr lang="en-US" dirty="0">
              <a:solidFill>
                <a:prstClr val="white">
                  <a:tint val="75000"/>
                </a:prstClr>
              </a:solidFill>
            </a:endParaRPr>
          </a:p>
        </p:txBody>
      </p:sp>
      <p:sp>
        <p:nvSpPr>
          <p:cNvPr id="6" name="Slide Number Placeholder 5"/>
          <p:cNvSpPr>
            <a:spLocks noGrp="1"/>
          </p:cNvSpPr>
          <p:nvPr>
            <p:ph type="sldNum" sz="quarter" idx="4"/>
          </p:nvPr>
        </p:nvSpPr>
        <p:spPr>
          <a:xfrm>
            <a:off x="118806" y="164593"/>
            <a:ext cx="477545" cy="322851"/>
          </a:xfrm>
          <a:prstGeom prst="rect">
            <a:avLst/>
          </a:prstGeom>
        </p:spPr>
        <p:txBody>
          <a:bodyPr vert="horz" lIns="91440" tIns="45720" rIns="45720" bIns="45720" rtlCol="0" anchor="ctr"/>
          <a:lstStyle>
            <a:lvl1pPr algn="r">
              <a:defRPr sz="1350">
                <a:solidFill>
                  <a:schemeClr val="tx1">
                    <a:tint val="75000"/>
                  </a:schemeClr>
                </a:solidFill>
              </a:defRPr>
            </a:lvl1pPr>
          </a:lstStyle>
          <a:p>
            <a:pPr defTabSz="342900"/>
            <a:fld id="{69E57DC2-970A-4B3E-BB1C-7A09969E49DF}" type="slidenum">
              <a:rPr lang="en-US" smtClean="0">
                <a:solidFill>
                  <a:prstClr val="white">
                    <a:tint val="75000"/>
                  </a:prstClr>
                </a:solidFill>
              </a:rPr>
              <a:pPr defTabSz="342900"/>
              <a:t>‹#›</a:t>
            </a:fld>
            <a:endParaRPr lang="en-US" dirty="0">
              <a:solidFill>
                <a:prstClr val="white">
                  <a:tint val="75000"/>
                </a:prstClr>
              </a:solidFill>
            </a:endParaRPr>
          </a:p>
        </p:txBody>
      </p:sp>
      <p:sp>
        <p:nvSpPr>
          <p:cNvPr id="57" name="Rectangle 56"/>
          <p:cNvSpPr/>
          <p:nvPr/>
        </p:nvSpPr>
        <p:spPr>
          <a:xfrm>
            <a:off x="721532"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2464820"/>
      </p:ext>
    </p:extLst>
  </p:cSld>
  <p:clrMap bg1="dk1" tx1="lt1" bg2="dk2" tx2="lt2" accent1="accent1" accent2="accent2" accent3="accent3" accent4="accent4" accent5="accent5" accent6="accent6" hlink="hlink" folHlink="folHlink"/>
  <p:sldLayoutIdLst>
    <p:sldLayoutId id="2147483695" r:id="rId1"/>
  </p:sldLayoutIdLst>
  <p:txStyles>
    <p:titleStyle>
      <a:lvl1pPr algn="r" defTabSz="685800" rtl="0" eaLnBrk="1" latinLnBrk="0" hangingPunct="1">
        <a:lnSpc>
          <a:spcPct val="90000"/>
        </a:lnSpc>
        <a:spcBef>
          <a:spcPct val="0"/>
        </a:spcBef>
        <a:buNone/>
        <a:defRPr sz="255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5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35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05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a:solidFill>
            <a:schemeClr val="tx1"/>
          </a:solidFill>
          <a:effectLst/>
          <a:latin typeface="+mn-lt"/>
          <a:ea typeface="+mn-ea"/>
          <a:cs typeface="+mn-cs"/>
        </a:defRPr>
      </a:lvl5pPr>
      <a:lvl6pPr marL="1981962"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6pPr>
      <a:lvl7pPr marL="2331720"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7pPr>
      <a:lvl8pPr marL="2681478"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8pPr>
      <a:lvl9pPr marL="3031236"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大標題文字"/>
          <p:cNvSpPr txBox="1">
            <a:spLocks noGrp="1"/>
          </p:cNvSpPr>
          <p:nvPr>
            <p:ph type="title"/>
          </p:nvPr>
        </p:nvSpPr>
        <p:spPr>
          <a:xfrm>
            <a:off x="628650" y="365126"/>
            <a:ext cx="78867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大標題文字</a:t>
            </a:r>
          </a:p>
        </p:txBody>
      </p:sp>
      <p:sp>
        <p:nvSpPr>
          <p:cNvPr id="3" name="內文層級一…"/>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4" name="幻燈片編號"/>
          <p:cNvSpPr txBox="1">
            <a:spLocks noGrp="1"/>
          </p:cNvSpPr>
          <p:nvPr>
            <p:ph type="sldNum" sz="quarter" idx="2"/>
          </p:nvPr>
        </p:nvSpPr>
        <p:spPr>
          <a:xfrm>
            <a:off x="8288367" y="6423496"/>
            <a:ext cx="226984" cy="230832"/>
          </a:xfrm>
          <a:prstGeom prst="rect">
            <a:avLst/>
          </a:prstGeom>
          <a:ln w="12700">
            <a:miter lim="400000"/>
          </a:ln>
        </p:spPr>
        <p:txBody>
          <a:bodyPr wrap="none" lIns="45719" rIns="45719" anchor="ctr">
            <a:spAutoFit/>
          </a:bodyPr>
          <a:lstStyle>
            <a:lvl1pPr algn="r">
              <a:defRPr sz="900">
                <a:solidFill>
                  <a:srgbClr val="888888"/>
                </a:solidFill>
              </a:defRPr>
            </a:lvl1pPr>
          </a:lstStyle>
          <a:p>
            <a:pPr defTabSz="685800" hangingPunct="0"/>
            <a:fld id="{86CB4B4D-7CA3-9044-876B-883B54F8677D}" type="slidenum">
              <a:rPr lang="en-US" altLang="zh-TW" kern="0" smtClean="0">
                <a:latin typeface="Calibri"/>
                <a:cs typeface="Calibri"/>
                <a:sym typeface="Calibri"/>
              </a:rPr>
              <a:pPr defTabSz="685800" hangingPunct="0"/>
              <a:t>‹#›</a:t>
            </a:fld>
            <a:endParaRPr lang="en-US" altLang="zh-TW" kern="0">
              <a:latin typeface="Calibri"/>
              <a:cs typeface="Calibri"/>
              <a:sym typeface="Calibri"/>
            </a:endParaRPr>
          </a:p>
        </p:txBody>
      </p:sp>
    </p:spTree>
    <p:extLst>
      <p:ext uri="{BB962C8B-B14F-4D97-AF65-F5344CB8AC3E}">
        <p14:creationId xmlns:p14="http://schemas.microsoft.com/office/powerpoint/2010/main" val="648170468"/>
      </p:ext>
    </p:extLst>
  </p:cSld>
  <p:clrMap bg1="lt1" tx1="dk1" bg2="lt2" tx2="dk2" accent1="accent1" accent2="accent2" accent3="accent3" accent4="accent4" accent5="accent5" accent6="accent6" hlink="hlink" folHlink="folHlink"/>
  <p:sldLayoutIdLst>
    <p:sldLayoutId id="2147483661" r:id="rId1"/>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C08DF5F-04AC-4357-A8D7-86C9D72779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7C876F7-7B91-4C6A-91D7-D7DEC94468E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FDD232B-CA6A-4A77-B448-72D4EF71AD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C3E2014-E984-4178-9124-0719799B6619}"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D0BB7D39-7BD7-4537-B079-CF37543473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D5F1C010-68D0-4B0D-B11F-CB1AE8BDEE0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D414141-23D1-497B-BAE0-2344F56D98B2}"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1263221738"/>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p:spPr>
          <a:xfrm>
            <a:off x="1191" y="1588"/>
            <a:ext cx="1125" cy="1500"/>
          </a:xfrm>
          <a:prstGeom prst="rect">
            <a:avLst/>
          </a:prstGeom>
          <a:solidFill>
            <a:srgbClr val="FFFFFF"/>
          </a:solidFill>
          <a:ln>
            <a:noFill/>
          </a:ln>
        </p:spPr>
      </p:pic>
      <p:sp>
        <p:nvSpPr>
          <p:cNvPr id="11" name="Google Shape;11;p1"/>
          <p:cNvSpPr txBox="1">
            <a:spLocks noGrp="1"/>
          </p:cNvSpPr>
          <p:nvPr>
            <p:ph type="sldNum" idx="12"/>
          </p:nvPr>
        </p:nvSpPr>
        <p:spPr>
          <a:xfrm>
            <a:off x="6784042" y="6473314"/>
            <a:ext cx="2043000" cy="365100"/>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9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9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9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9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9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9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9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900" b="0" i="0" u="none" strike="noStrike" cap="none">
                <a:solidFill>
                  <a:schemeClr val="dk1"/>
                </a:solidFill>
                <a:latin typeface="Arial"/>
                <a:ea typeface="Arial"/>
                <a:cs typeface="Arial"/>
                <a:sym typeface="Arial"/>
              </a:defRPr>
            </a:lvl9pPr>
          </a:lstStyle>
          <a:p>
            <a:pPr defTabSz="685800">
              <a:buClr>
                <a:srgbClr val="000000"/>
              </a:buClr>
            </a:pPr>
            <a:fld id="{00000000-1234-1234-1234-123412341234}" type="slidenum">
              <a:rPr lang="en" kern="0" smtClean="0">
                <a:solidFill>
                  <a:srgbClr val="000000"/>
                </a:solidFill>
              </a:rPr>
              <a:pPr defTabSz="685800">
                <a:buClr>
                  <a:srgbClr val="000000"/>
                </a:buClr>
              </a:pPr>
              <a:t>‹#›</a:t>
            </a:fld>
            <a:endParaRPr lang="en" kern="0">
              <a:solidFill>
                <a:srgbClr val="000000"/>
              </a:solidFill>
            </a:endParaRPr>
          </a:p>
        </p:txBody>
      </p:sp>
      <p:sp>
        <p:nvSpPr>
          <p:cNvPr id="12" name="Google Shape;12;p1"/>
          <p:cNvSpPr txBox="1"/>
          <p:nvPr/>
        </p:nvSpPr>
        <p:spPr>
          <a:xfrm>
            <a:off x="320400" y="6416050"/>
            <a:ext cx="7897950" cy="365100"/>
          </a:xfrm>
          <a:prstGeom prst="rect">
            <a:avLst/>
          </a:prstGeom>
          <a:noFill/>
          <a:ln>
            <a:noFill/>
          </a:ln>
        </p:spPr>
        <p:txBody>
          <a:bodyPr spcFirstLastPara="1" wrap="square" lIns="68569" tIns="68569" rIns="68569" bIns="68569" anchor="t" anchorCtr="0">
            <a:noAutofit/>
          </a:bodyPr>
          <a:lstStyle/>
          <a:p>
            <a:pPr marL="0" marR="0" lvl="0" indent="0" algn="l" defTabSz="685800" rtl="0" eaLnBrk="1" fontAlgn="auto" latinLnBrk="0" hangingPunct="1">
              <a:lnSpc>
                <a:spcPct val="115000"/>
              </a:lnSpc>
              <a:spcBef>
                <a:spcPts val="0"/>
              </a:spcBef>
              <a:spcAft>
                <a:spcPts val="0"/>
              </a:spcAft>
              <a:buClr>
                <a:srgbClr val="000000"/>
              </a:buClr>
              <a:buSzPts val="1100"/>
              <a:buFont typeface="Arial"/>
              <a:buNone/>
              <a:tabLst/>
              <a:defRPr/>
            </a:pPr>
            <a:r>
              <a:rPr kumimoji="0" lang="en" sz="750" b="0" i="0" u="none" strike="noStrike" kern="0" cap="none" spc="0" normalizeH="0" baseline="0" noProof="0">
                <a:ln>
                  <a:noFill/>
                </a:ln>
                <a:solidFill>
                  <a:srgbClr val="000000"/>
                </a:solidFill>
                <a:effectLst/>
                <a:uLnTx/>
                <a:uFillTx/>
                <a:latin typeface="Calibri"/>
                <a:ea typeface="Calibri"/>
                <a:cs typeface="Calibri"/>
                <a:sym typeface="Calibri"/>
              </a:rPr>
              <a:t>Florian Heemeyer |  Algorithms for Biological Sequence Analysis | Homework 1</a:t>
            </a:r>
            <a:endParaRPr kumimoji="0" sz="75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3616170"/>
      </p:ext>
    </p:extLst>
  </p:cSld>
  <p:clrMap bg1="lt1" tx1="dk1" bg2="dk2" tx2="lt2" accent1="accent1" accent2="accent2" accent3="accent3" accent4="accent4" accent5="accent5" accent6="accent6" hlink="hlink" folHlink="folHlink"/>
  <p:sldLayoutIdLst>
    <p:sldLayoutId id="214748369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C3E8C05-8CD6-4149-92D9-AF366B4CB718}"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C04E0B1-D580-3340-8CE4-188810BDD95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79224882"/>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4"/>
          <p:cNvSpPr/>
          <p:nvPr/>
        </p:nvSpPr>
        <p:spPr>
          <a:xfrm>
            <a:off x="-1" y="1508967"/>
            <a:ext cx="1375803" cy="3"/>
          </a:xfrm>
          <a:prstGeom prst="line">
            <a:avLst/>
          </a:prstGeom>
          <a:ln>
            <a:solidFill>
              <a:srgbClr val="CCCCCC"/>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Helvetica Neue"/>
              <a:sym typeface="Helvetica Neue"/>
            </a:endParaRPr>
          </a:p>
        </p:txBody>
      </p:sp>
      <p:sp>
        <p:nvSpPr>
          <p:cNvPr id="3" name="Shape 25"/>
          <p:cNvSpPr/>
          <p:nvPr/>
        </p:nvSpPr>
        <p:spPr>
          <a:xfrm>
            <a:off x="817474" y="1238354"/>
            <a:ext cx="405904" cy="541204"/>
          </a:xfrm>
          <a:prstGeom prst="ellipse">
            <a:avLst/>
          </a:prstGeom>
          <a:solidFill>
            <a:srgbClr val="FFCD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Helvetica Neue"/>
              <a:sym typeface="Helvetica Neue"/>
            </a:endParaRPr>
          </a:p>
        </p:txBody>
      </p:sp>
      <p:sp>
        <p:nvSpPr>
          <p:cNvPr id="4" name="Title Text"/>
          <p:cNvSpPr txBox="1">
            <a:spLocks noGrp="1"/>
          </p:cNvSpPr>
          <p:nvPr>
            <p:ph type="title"/>
          </p:nvPr>
        </p:nvSpPr>
        <p:spPr>
          <a:xfrm>
            <a:off x="1381250" y="1230225"/>
            <a:ext cx="3878403" cy="580801"/>
          </a:xfrm>
          <a:prstGeom prst="rect">
            <a:avLst/>
          </a:prstGeom>
          <a:ln w="12700">
            <a:miter lim="400000"/>
          </a:ln>
          <a:extLst>
            <a:ext uri="{C572A759-6A51-4108-AA02-DFA0A04FC94B}">
              <ma14:wrappingTextBoxFlag xmlns="" xmlns:ma14="http://schemas.microsoft.com/office/mac/drawingml/2011/main" val="1"/>
            </a:ext>
          </a:extLst>
        </p:spPr>
        <p:txBody>
          <a:bodyPr lIns="91423" tIns="91423" rIns="91423" bIns="91423" anchor="ctr">
            <a:normAutofit/>
          </a:bodyPr>
          <a:lstStyle/>
          <a:p>
            <a:r>
              <a:t>Title Text</a:t>
            </a:r>
          </a:p>
        </p:txBody>
      </p:sp>
      <p:sp>
        <p:nvSpPr>
          <p:cNvPr id="5" name="Body Level One…"/>
          <p:cNvSpPr txBox="1">
            <a:spLocks noGrp="1"/>
          </p:cNvSpPr>
          <p:nvPr>
            <p:ph type="body" idx="1"/>
          </p:nvPr>
        </p:nvSpPr>
        <p:spPr>
          <a:xfrm>
            <a:off x="1381250" y="2155293"/>
            <a:ext cx="6809701" cy="4149600"/>
          </a:xfrm>
          <a:prstGeom prst="rect">
            <a:avLst/>
          </a:prstGeom>
          <a:ln w="12700">
            <a:miter lim="400000"/>
          </a:ln>
          <a:extLst>
            <a:ext uri="{C572A759-6A51-4108-AA02-DFA0A04FC94B}">
              <ma14:wrappingTextBoxFlag xmlns="" xmlns:ma14="http://schemas.microsoft.com/office/mac/drawingml/2011/main" val="1"/>
            </a:ext>
          </a:extLst>
        </p:spPr>
        <p:txBody>
          <a:bodyPr lIns="91423" tIns="91423" rIns="91423" bIns="91423">
            <a:normAutofit/>
          </a:bodyPr>
          <a:lstStyle/>
          <a:p>
            <a:r>
              <a:t>Body Level One</a:t>
            </a:r>
          </a:p>
          <a:p>
            <a:pPr lvl="1"/>
            <a:r>
              <a:t>Body Level Two</a:t>
            </a:r>
          </a:p>
          <a:p>
            <a:pPr lvl="2"/>
            <a:r>
              <a:t>Body Level Three</a:t>
            </a:r>
          </a:p>
          <a:p>
            <a:pPr lvl="3"/>
            <a:r>
              <a:t>Body Level Four</a:t>
            </a:r>
          </a:p>
          <a:p>
            <a:pPr lvl="4"/>
            <a:r>
              <a:t>Body Level Five</a:t>
            </a:r>
          </a:p>
        </p:txBody>
      </p:sp>
      <p:sp>
        <p:nvSpPr>
          <p:cNvPr id="6" name="Shape 28"/>
          <p:cNvSpPr/>
          <p:nvPr/>
        </p:nvSpPr>
        <p:spPr>
          <a:xfrm>
            <a:off x="5265650" y="1508967"/>
            <a:ext cx="3878401" cy="3"/>
          </a:xfrm>
          <a:prstGeom prst="line">
            <a:avLst/>
          </a:prstGeom>
          <a:ln>
            <a:solidFill>
              <a:srgbClr val="CCCCCC"/>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Helvetica Neue"/>
              <a:sym typeface="Helvetica Neue"/>
            </a:endParaRPr>
          </a:p>
        </p:txBody>
      </p:sp>
      <p:sp>
        <p:nvSpPr>
          <p:cNvPr id="7" name="Slide Number"/>
          <p:cNvSpPr txBox="1">
            <a:spLocks noGrp="1"/>
          </p:cNvSpPr>
          <p:nvPr>
            <p:ph type="sldNum" sz="quarter" idx="2"/>
          </p:nvPr>
        </p:nvSpPr>
        <p:spPr>
          <a:xfrm>
            <a:off x="6273321" y="6217855"/>
            <a:ext cx="279880" cy="276995"/>
          </a:xfrm>
          <a:prstGeom prst="rect">
            <a:avLst/>
          </a:prstGeom>
          <a:ln w="12700">
            <a:miter lim="400000"/>
          </a:ln>
        </p:spPr>
        <p:txBody>
          <a:bodyPr wrap="none" lIns="45718" tIns="45718" rIns="45718" bIns="45718" anchor="ctr">
            <a:spAutoFit/>
          </a:bodyPr>
          <a:lstStyle>
            <a:lvl1pPr algn="r">
              <a:defRPr sz="1200"/>
            </a:lvl1pPr>
          </a:lstStyle>
          <a:p>
            <a:pPr defTabSz="914400" hangingPunct="0"/>
            <a:fld id="{86CB4B4D-7CA3-9044-876B-883B54F8677D}" type="slidenum">
              <a:rPr lang="en-US" altLang="zh-TW" kern="0" smtClean="0">
                <a:solidFill>
                  <a:srgbClr val="000000"/>
                </a:solidFill>
                <a:latin typeface="Helvetica Neue"/>
                <a:sym typeface="Helvetica Neue"/>
              </a:rPr>
              <a:pPr defTabSz="914400" hangingPunct="0"/>
              <a:t>‹#›</a:t>
            </a:fld>
            <a:endParaRPr lang="en-US" altLang="zh-TW" kern="0">
              <a:solidFill>
                <a:srgbClr val="000000"/>
              </a:solidFill>
              <a:latin typeface="Helvetica Neue"/>
              <a:sym typeface="Helvetica Neue"/>
            </a:endParaRPr>
          </a:p>
        </p:txBody>
      </p:sp>
    </p:spTree>
    <p:extLst>
      <p:ext uri="{BB962C8B-B14F-4D97-AF65-F5344CB8AC3E}">
        <p14:creationId xmlns:p14="http://schemas.microsoft.com/office/powerpoint/2010/main" val="2029093880"/>
      </p:ext>
    </p:extLst>
  </p:cSld>
  <p:clrMap bg1="lt1" tx1="dk1" bg2="lt2" tx2="dk2" accent1="accent1" accent2="accent2" accent3="accent3" accent4="accent4" accent5="accent5" accent6="accent6" hlink="hlink" folHlink="folHlink"/>
  <p:sldLayoutIdLst>
    <p:sldLayoutId id="2147483703" r:id="rId1"/>
  </p:sldLayoutIdLst>
  <p:transition spd="med"/>
  <p:txStyles>
    <p:title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1pPr>
      <a:lvl2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2pPr>
      <a:lvl3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3pPr>
      <a:lvl4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4pPr>
      <a:lvl5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5pPr>
      <a:lvl6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6pPr>
      <a:lvl7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7pPr>
      <a:lvl8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8pPr>
      <a:lvl9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Helvetica Neue"/>
        </a:defRPr>
      </a:lvl9pPr>
    </p:titleStyle>
    <p:bodyStyle>
      <a:lvl1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1pPr>
      <a:lvl2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2pPr>
      <a:lvl3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3pPr>
      <a:lvl4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4pPr>
      <a:lvl5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5pPr>
      <a:lvl6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6pPr>
      <a:lvl7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7pPr>
      <a:lvl8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8pPr>
      <a:lvl9pPr marL="0" marR="0" indent="0" algn="l" defTabSz="914400" rtl="0" latinLnBrk="0">
        <a:lnSpc>
          <a:spcPct val="100000"/>
        </a:lnSpc>
        <a:spcBef>
          <a:spcPts val="600"/>
        </a:spcBef>
        <a:spcAft>
          <a:spcPts val="0"/>
        </a:spcAft>
        <a:buClr>
          <a:srgbClr val="FFCD00"/>
        </a:buClr>
        <a:buSzPts val="2400"/>
        <a:buFont typeface="Helvetica Neue"/>
        <a:buChar char="■"/>
        <a:tabLst/>
        <a:defRPr sz="2400" b="0" i="0" u="none" strike="noStrike" cap="none" spc="0" baseline="0">
          <a:ln>
            <a:noFill/>
          </a:ln>
          <a:solidFill>
            <a:srgbClr val="000000"/>
          </a:solidFill>
          <a:uFillTx/>
          <a:latin typeface="+mj-lt"/>
          <a:ea typeface="+mj-ea"/>
          <a:cs typeface="+mj-cs"/>
          <a:sym typeface="Helvetica Neue"/>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B4513620-D61F-496A-803A-C0E032417909}" type="datetime1">
              <a:rPr lang="en-US" altLang="zh-TW" smtClean="0">
                <a:solidFill>
                  <a:prstClr val="black">
                    <a:tint val="75000"/>
                  </a:prstClr>
                </a:solidFill>
              </a:rPr>
              <a:pPr defTabSz="342900"/>
              <a:t>11/26/2018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pPr defTabSz="342900"/>
            <a:r>
              <a:rPr lang="zh-TW" altLang="en-US" smtClean="0">
                <a:solidFill>
                  <a:prstClr val="black">
                    <a:tint val="75000"/>
                  </a:prstClr>
                </a:solidFill>
              </a:rPr>
              <a:t>生醫電資 碩二 </a:t>
            </a:r>
            <a:r>
              <a:rPr lang="en-US" altLang="zh-TW" smtClean="0">
                <a:solidFill>
                  <a:prstClr val="black">
                    <a:tint val="75000"/>
                  </a:prstClr>
                </a:solidFill>
              </a:rPr>
              <a:t>r06945027 </a:t>
            </a:r>
            <a:r>
              <a:rPr lang="zh-TW" altLang="en-US" smtClean="0">
                <a:solidFill>
                  <a:prstClr val="black">
                    <a:tint val="75000"/>
                  </a:prstClr>
                </a:solidFill>
              </a:rPr>
              <a:t>鍾明軒</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6D22F896-40B5-4ADD-8801-0D06FADFA095}"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527112630"/>
      </p:ext>
    </p:extLst>
  </p:cSld>
  <p:clrMap bg1="lt1" tx1="dk1" bg2="lt2" tx2="dk2" accent1="accent1" accent2="accent2" accent3="accent3" accent4="accent4" accent5="accent5" accent6="accent6" hlink="hlink" folHlink="folHlink"/>
  <p:sldLayoutIdLst>
    <p:sldLayoutId id="2147483705" r:id="rId1"/>
  </p:sldLayoutIdLst>
  <p:hf sldNum="0" hd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大標題文字"/>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大標題文字</a:t>
            </a:r>
          </a:p>
        </p:txBody>
      </p:sp>
      <p:sp>
        <p:nvSpPr>
          <p:cNvPr id="3" name="內文層級一…"/>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內文層級一</a:t>
            </a:r>
          </a:p>
          <a:p>
            <a:pPr lvl="1"/>
            <a:r>
              <a:t>內文層級二</a:t>
            </a:r>
          </a:p>
          <a:p>
            <a:pPr lvl="2"/>
            <a:r>
              <a:t>內文層級三</a:t>
            </a:r>
          </a:p>
          <a:p>
            <a:pPr lvl="3"/>
            <a:r>
              <a:t>內文層級四</a:t>
            </a:r>
          </a:p>
          <a:p>
            <a:pPr lvl="4"/>
            <a:r>
              <a:t>內文層級五</a:t>
            </a:r>
          </a:p>
        </p:txBody>
      </p:sp>
      <p:sp>
        <p:nvSpPr>
          <p:cNvPr id="4" name="幻燈片編號"/>
          <p:cNvSpPr txBox="1">
            <a:spLocks noGrp="1"/>
          </p:cNvSpPr>
          <p:nvPr>
            <p:ph type="sldNum" sz="quarter" idx="2"/>
          </p:nvPr>
        </p:nvSpPr>
        <p:spPr>
          <a:xfrm>
            <a:off x="4430157" y="6536531"/>
            <a:ext cx="278924"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pPr algn="ctr" defTabSz="410751" hangingPunct="0"/>
            <a:fld id="{86CB4B4D-7CA3-9044-876B-883B54F8677D}" type="slidenum">
              <a:rPr lang="en-US" altLang="zh-TW" kern="0" smtClean="0">
                <a:solidFill>
                  <a:srgbClr val="000000"/>
                </a:solidFill>
              </a:rPr>
              <a:pPr algn="ctr" defTabSz="410751" hangingPunct="0"/>
              <a:t>‹#›</a:t>
            </a:fld>
            <a:endParaRPr lang="en-US" altLang="zh-TW" kern="0">
              <a:solidFill>
                <a:srgbClr val="000000"/>
              </a:solidFill>
            </a:endParaRPr>
          </a:p>
        </p:txBody>
      </p:sp>
    </p:spTree>
    <p:extLst>
      <p:ext uri="{BB962C8B-B14F-4D97-AF65-F5344CB8AC3E}">
        <p14:creationId xmlns:p14="http://schemas.microsoft.com/office/powerpoint/2010/main" val="1841694983"/>
      </p:ext>
    </p:extLst>
  </p:cSld>
  <p:clrMap bg1="lt1" tx1="dk1" bg2="lt2" tx2="dk2" accent1="accent1" accent2="accent2" accent3="accent3" accent4="accent4" accent5="accent5" accent6="accent6" hlink="hlink" folHlink="folHlink"/>
  <p:sldLayoutIdLst>
    <p:sldLayoutId id="2147483707"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defTabSz="342900"/>
            <a:fld id="{4AAD347D-5ACD-4C99-B74B-A9C85AD731AF}" type="datetimeFigureOut">
              <a:rPr lang="en-US" smtClean="0">
                <a:solidFill>
                  <a:prstClr val="white">
                    <a:tint val="75000"/>
                    <a:alpha val="60000"/>
                  </a:prstClr>
                </a:solidFill>
              </a:rPr>
              <a:pPr defTabSz="342900"/>
              <a:t>11/26/2018</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pPr defTabSz="342900"/>
            <a:fld id="{D57F1E4F-1CFF-5643-939E-02111984F56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1036615243"/>
      </p:ext>
    </p:extLst>
  </p:cSld>
  <p:clrMap bg1="dk1" tx1="lt1" bg2="dk2" tx2="lt2" accent1="accent1" accent2="accent2" accent3="accent3" accent4="accent4" accent5="accent5" accent6="accent6" hlink="hlink" folHlink="folHlink"/>
  <p:sldLayoutIdLst>
    <p:sldLayoutId id="2147483709" r:id="rId1"/>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5278"/>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altLang="zh-TW" kern="0" smtClean="0">
                <a:solidFill>
                  <a:srgbClr val="000000"/>
                </a:solidFill>
                <a:sym typeface="Helvetica Light"/>
              </a:rPr>
              <a:pPr algn="ctr" defTabSz="410751" hangingPunct="0"/>
              <a:t>‹#›</a:t>
            </a:fld>
            <a:endParaRPr lang="en-US" altLang="zh-TW" kern="0">
              <a:solidFill>
                <a:srgbClr val="000000"/>
              </a:solidFill>
              <a:sym typeface="Helvetica Light"/>
            </a:endParaRPr>
          </a:p>
        </p:txBody>
      </p:sp>
    </p:spTree>
    <p:extLst>
      <p:ext uri="{BB962C8B-B14F-4D97-AF65-F5344CB8AC3E}">
        <p14:creationId xmlns:p14="http://schemas.microsoft.com/office/powerpoint/2010/main" val="2469937379"/>
      </p:ext>
    </p:extLst>
  </p:cSld>
  <p:clrMap bg1="lt1" tx1="dk1" bg2="lt2" tx2="dk2" accent1="accent1" accent2="accent2" accent3="accent3" accent4="accent4" accent5="accent5" accent6="accent6" hlink="hlink" folHlink="folHlink"/>
  <p:sldLayoutIdLst>
    <p:sldLayoutId id="2147483711"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DFAD8206-6ED5-4FB8-BBA3-D15A2334E2E8}" type="datetimeFigureOut">
              <a:rPr lang="en-US" smtClean="0">
                <a:solidFill>
                  <a:prstClr val="black">
                    <a:tint val="75000"/>
                  </a:prstClr>
                </a:solidFill>
              </a:rPr>
              <a:pPr defTabSz="342900"/>
              <a:t>11/26/2018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2B854938-BFD8-45F8-B5C0-844A5F660F5C}" type="slidenum">
              <a:rPr lang="en-US" smtClean="0"/>
              <a:pPr defTabSz="342900"/>
              <a:t>‹#›</a:t>
            </a:fld>
            <a:endParaRPr lang="en-US"/>
          </a:p>
        </p:txBody>
      </p:sp>
    </p:spTree>
    <p:extLst>
      <p:ext uri="{BB962C8B-B14F-4D97-AF65-F5344CB8AC3E}">
        <p14:creationId xmlns:p14="http://schemas.microsoft.com/office/powerpoint/2010/main" val="3601448422"/>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430048C-793D-D442-95EE-1EB3C04347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762C8700-2FFD-4444-8D13-46F92BC715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AE65FF22-1989-0A4E-B2EC-A4A8CCFF796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0C75B97-895D-814B-81B1-1CCD3B3D5034}" type="datetimeFigureOut">
              <a:rPr kumimoji="1" lang="zh-TW" altLang="en-US" smtClean="0">
                <a:solidFill>
                  <a:prstClr val="black">
                    <a:tint val="75000"/>
                  </a:prstClr>
                </a:solidFill>
              </a:rPr>
              <a:pPr defTabSz="685800"/>
              <a:t>2018/11/26</a:t>
            </a:fld>
            <a:endParaRPr kumimoji="1"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01B65EB2-C9A8-1849-ADF8-C28691E330E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kumimoji="1"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30AC60BD-A7F9-8740-82CF-73946B29B40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570302C-C3D2-B647-809F-7475A5BFFFC8}" type="slidenum">
              <a:rPr kumimoji="1" lang="zh-TW" altLang="en-US" smtClean="0">
                <a:solidFill>
                  <a:prstClr val="black">
                    <a:tint val="75000"/>
                  </a:prstClr>
                </a:solidFill>
              </a:rPr>
              <a:pPr defTabSz="685800"/>
              <a:t>‹#›</a:t>
            </a:fld>
            <a:endParaRPr kumimoji="1" lang="zh-TW" altLang="en-US">
              <a:solidFill>
                <a:prstClr val="black">
                  <a:tint val="75000"/>
                </a:prstClr>
              </a:solidFill>
            </a:endParaRPr>
          </a:p>
        </p:txBody>
      </p:sp>
    </p:spTree>
    <p:extLst>
      <p:ext uri="{BB962C8B-B14F-4D97-AF65-F5344CB8AC3E}">
        <p14:creationId xmlns:p14="http://schemas.microsoft.com/office/powerpoint/2010/main" val="3005263198"/>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2BE1B33-4905-4CF4-9F1F-7CEE19BB0875}"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DD4E884-3E07-411F-818B-33B7545A9AB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0962260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30157" y="6536531"/>
            <a:ext cx="278924"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pPr algn="ctr" defTabSz="410751" hangingPunct="0"/>
            <a:fld id="{86CB4B4D-7CA3-9044-876B-883B54F8677D}" type="slidenum">
              <a:rPr lang="en-US" altLang="zh-TW" kern="0" smtClean="0">
                <a:solidFill>
                  <a:srgbClr val="000000"/>
                </a:solidFill>
              </a:rPr>
              <a:pPr algn="ctr" defTabSz="410751" hangingPunct="0"/>
              <a:t>‹#›</a:t>
            </a:fld>
            <a:endParaRPr lang="en-US" altLang="zh-TW" kern="0">
              <a:solidFill>
                <a:srgbClr val="000000"/>
              </a:solidFill>
            </a:endParaRPr>
          </a:p>
        </p:txBody>
      </p:sp>
    </p:spTree>
    <p:extLst>
      <p:ext uri="{BB962C8B-B14F-4D97-AF65-F5344CB8AC3E}">
        <p14:creationId xmlns:p14="http://schemas.microsoft.com/office/powerpoint/2010/main" val="714346555"/>
      </p:ext>
    </p:extLst>
  </p:cSld>
  <p:clrMap bg1="lt1" tx1="dk1" bg2="lt2" tx2="dk2" accent1="accent1" accent2="accent2" accent3="accent3" accent4="accent4" accent5="accent5" accent6="accent6" hlink="hlink" folHlink="folHlink"/>
  <p:sldLayoutIdLst>
    <p:sldLayoutId id="2147483717"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0250758-7682-44FB-94D0-8B572BF9CF8D}"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93345B6-91DF-4F9F-AB36-3B0BCC4E71BE}"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1944232942"/>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810E0BF-ACF2-1346-8BA6-D54FB3E334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7A65F41C-24E3-AA4A-BA48-00A010C74C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EF9A4874-0C51-AC43-BE08-A819762BA6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C15514F-D577-284B-854F-1737D962DBF5}" type="datetimeFigureOut">
              <a:rPr kumimoji="1" lang="zh-TW" altLang="en-US" smtClean="0">
                <a:solidFill>
                  <a:prstClr val="black">
                    <a:tint val="75000"/>
                  </a:prstClr>
                </a:solidFill>
              </a:rPr>
              <a:pPr defTabSz="685800"/>
              <a:t>2018/11/26</a:t>
            </a:fld>
            <a:endParaRPr kumimoji="1"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5AF3282A-3EE3-BD47-A546-49774FEE28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kumimoji="1"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8066E790-9E1C-E34F-BDA0-A6DB90D59A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5904B0-0C98-634E-8A61-5C4795D27968}" type="slidenum">
              <a:rPr kumimoji="1" lang="zh-TW" altLang="en-US" smtClean="0">
                <a:solidFill>
                  <a:prstClr val="black">
                    <a:tint val="75000"/>
                  </a:prstClr>
                </a:solidFill>
              </a:rPr>
              <a:pPr defTabSz="685800"/>
              <a:t>‹#›</a:t>
            </a:fld>
            <a:endParaRPr kumimoji="1" lang="zh-TW" altLang="en-US">
              <a:solidFill>
                <a:prstClr val="black">
                  <a:tint val="75000"/>
                </a:prstClr>
              </a:solidFill>
            </a:endParaRPr>
          </a:p>
        </p:txBody>
      </p:sp>
    </p:spTree>
    <p:extLst>
      <p:ext uri="{BB962C8B-B14F-4D97-AF65-F5344CB8AC3E}">
        <p14:creationId xmlns:p14="http://schemas.microsoft.com/office/powerpoint/2010/main" val="4037205324"/>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9BCF731-289A-4EE6-94DC-A9456CD03E0F}"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16627C7-7B10-478E-894A-FBAF7464467D}"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842081545"/>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5894B93-A2CC-4F1B-9C67-E58A785147AF}"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196CB53-63B3-4E59-8B80-90C6CADC2BC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28168838"/>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DE6118-2437-4B30-8E3C-4D2BE6020583}" type="datetimeFigureOut">
              <a:rPr lang="en-US" smtClean="0"/>
              <a:pPr/>
              <a:t>11/26/2018</a:t>
            </a:fld>
            <a:endParaRPr lang="en-US" dirty="0"/>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961154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46667"/>
            <a:ext cx="8520600" cy="810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6201587"/>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defTabSz="914400">
              <a:buClr>
                <a:srgbClr val="000000"/>
              </a:buClr>
            </a:pPr>
            <a:fld id="{00000000-1234-1234-1234-123412341234}" type="slidenum">
              <a:rPr lang="en-US" altLang="zh-TW" kern="0" smtClean="0">
                <a:solidFill>
                  <a:srgbClr val="FFFFFF"/>
                </a:solidFill>
              </a:rPr>
              <a:pPr defTabSz="914400">
                <a:buClr>
                  <a:srgbClr val="000000"/>
                </a:buClr>
              </a:pPr>
              <a:t>‹#›</a:t>
            </a:fld>
            <a:endParaRPr lang="en-US" kern="0">
              <a:solidFill>
                <a:srgbClr val="FFFFFF"/>
              </a:solidFill>
            </a:endParaRPr>
          </a:p>
        </p:txBody>
      </p:sp>
    </p:spTree>
    <p:extLst>
      <p:ext uri="{BB962C8B-B14F-4D97-AF65-F5344CB8AC3E}">
        <p14:creationId xmlns:p14="http://schemas.microsoft.com/office/powerpoint/2010/main" val="3246377480"/>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12F3FF-4696-4D9D-BAC1-9E302336C99D}"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26.11.2018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5F7B1B-0588-4A70-AC0C-9F473012745D}"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392377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BE9196A-8E2B-47A9-84B4-87DF889D986A}"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8DE89ED-384A-4674-A37E-C44C9C3E61EB}"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205219754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6C94B3A-5B98-43C3-B025-289D06E834A7}" type="datetimeFigureOut">
              <a:rPr lang="zh-TW" altLang="en-US" smtClean="0">
                <a:solidFill>
                  <a:prstClr val="black">
                    <a:tint val="75000"/>
                  </a:prstClr>
                </a:solidFill>
              </a:rPr>
              <a:pPr defTabSz="685800"/>
              <a:t>2018/11/26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9715BD3-EAC4-4D23-A0EC-17767994C6E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189491763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US" smtClean="0">
                <a:solidFill>
                  <a:prstClr val="black">
                    <a:tint val="75000"/>
                  </a:prstClr>
                </a:solidFill>
              </a:rPr>
              <a:pPr defTabSz="685800"/>
              <a:t>11/26/2018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775726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9FDBE84-685B-4790-8573-CC507E5F3050}" type="datetimeFigureOut">
              <a:rPr lang="zh-TW" altLang="en-US" smtClean="0">
                <a:solidFill>
                  <a:prstClr val="black">
                    <a:tint val="75000"/>
                  </a:prstClr>
                </a:solidFill>
              </a:rPr>
              <a:pPr defTabSz="914400"/>
              <a:t>2018/11/26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58F2EC7-772A-485A-8A7D-C799094247AB}" type="slidenum">
              <a:rPr lang="zh-TW" altLang="en-US" smtClean="0">
                <a:solidFill>
                  <a:prstClr val="black">
                    <a:tint val="75000"/>
                  </a:prstClr>
                </a:solidFill>
              </a:rPr>
              <a:pPr defTabSz="914400"/>
              <a:t>‹#›</a:t>
            </a:fld>
            <a:endParaRPr lang="zh-TW" altLang="en-US">
              <a:solidFill>
                <a:prstClr val="black">
                  <a:tint val="75000"/>
                </a:prstClr>
              </a:solidFill>
            </a:endParaRPr>
          </a:p>
        </p:txBody>
      </p:sp>
    </p:spTree>
    <p:extLst>
      <p:ext uri="{BB962C8B-B14F-4D97-AF65-F5344CB8AC3E}">
        <p14:creationId xmlns:p14="http://schemas.microsoft.com/office/powerpoint/2010/main" val="3814880038"/>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hyperlink" Target="https://tocana.jp/2018/06/post_17327_entry_2.html"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001lunwen.com/chuzhongyuwenlunwen/213630.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zh.wikipedia.org/wiki/%E9%9B%A2%E5%90%88%E8%A9%A9" TargetMode="Externa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Stairway_to_Heaven" TargetMode="External"/><Relationship Id="rId2" Type="http://schemas.openxmlformats.org/officeDocument/2006/relationships/hyperlink" Target="https://youtu.be/IXpEtF4i1oI" TargetMode="External"/><Relationship Id="rId1" Type="http://schemas.openxmlformats.org/officeDocument/2006/relationships/slideLayout" Target="../slideLayouts/slideLayout17.xml"/><Relationship Id="rId4" Type="http://schemas.openxmlformats.org/officeDocument/2006/relationships/hyperlink" Target="https://en.wikipedia.org/wiki/Backmask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ihisaw.ntuh.gov.tw/WebApplication/InPatient/Ward/OpenWard.aspx?SESSION=47F264BBBCD15C4997AD026ED1B0784C4B&amp;FromLogin=Y" TargetMode="Externa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_q3b6wqXC6U" TargetMode="External"/><Relationship Id="rId2" Type="http://schemas.openxmlformats.org/officeDocument/2006/relationships/hyperlink" Target="https://www.youtube.com/watch?v=efmtZ1-qtt0" TargetMode="Externa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RvLmcRZte78"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facstaff.bloomu.edu/ploomis/sequences.html" TargetMode="Externa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hyperlink" Target="http://blog.xuite.net/namash/wretch/98420113-%E4%B8%AD%E5%9C%8B%E6%96%87%E5%AD%97%E4%B9%8B%E7%BE%8E" TargetMode="Externa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2018</a:t>
            </a:r>
            <a:r>
              <a:rPr lang="zh-TW" altLang="en-US" dirty="0" smtClean="0"/>
              <a:t> </a:t>
            </a:r>
            <a:r>
              <a:rPr lang="en-US" altLang="zh-TW" dirty="0" smtClean="0"/>
              <a:t>HW1</a:t>
            </a:r>
            <a:endParaRPr lang="zh-TW" altLang="en-US" dirty="0"/>
          </a:p>
        </p:txBody>
      </p:sp>
      <p:sp>
        <p:nvSpPr>
          <p:cNvPr id="3" name="副標題 2"/>
          <p:cNvSpPr>
            <a:spLocks noGrp="1"/>
          </p:cNvSpPr>
          <p:nvPr>
            <p:ph type="subTitle" idx="1"/>
          </p:nvPr>
        </p:nvSpPr>
        <p:spPr/>
        <p:txBody>
          <a:bodyPr/>
          <a:lstStyle/>
          <a:p>
            <a:r>
              <a:rPr lang="en-US" altLang="zh-TW" dirty="0"/>
              <a:t> </a:t>
            </a:r>
            <a:r>
              <a:rPr lang="en-US" altLang="zh-TW" dirty="0" smtClean="0">
                <a:solidFill>
                  <a:schemeClr val="tx1"/>
                </a:solidFill>
                <a:latin typeface="+mj-lt"/>
              </a:rPr>
              <a:t>Interesting </a:t>
            </a:r>
            <a:r>
              <a:rPr lang="en-US" altLang="zh-TW" dirty="0">
                <a:solidFill>
                  <a:schemeClr val="tx1"/>
                </a:solidFill>
                <a:latin typeface="+mj-lt"/>
              </a:rPr>
              <a:t>or </a:t>
            </a:r>
            <a:r>
              <a:rPr lang="en-US" altLang="zh-TW" dirty="0" smtClean="0">
                <a:solidFill>
                  <a:schemeClr val="tx1"/>
                </a:solidFill>
                <a:latin typeface="+mj-lt"/>
              </a:rPr>
              <a:t>Inspiring</a:t>
            </a:r>
            <a:r>
              <a:rPr lang="zh-TW" altLang="en-US" dirty="0" smtClean="0">
                <a:solidFill>
                  <a:schemeClr val="tx1"/>
                </a:solidFill>
                <a:latin typeface="+mj-lt"/>
              </a:rPr>
              <a:t> </a:t>
            </a:r>
            <a:r>
              <a:rPr lang="en-US" altLang="zh-TW" dirty="0" smtClean="0">
                <a:solidFill>
                  <a:schemeClr val="tx1"/>
                </a:solidFill>
                <a:latin typeface="+mj-lt"/>
              </a:rPr>
              <a:t>Sequences</a:t>
            </a:r>
            <a:endParaRPr lang="zh-TW" altLang="en-US" dirty="0">
              <a:solidFill>
                <a:schemeClr val="tx1"/>
              </a:solidFill>
              <a:latin typeface="+mj-lt"/>
            </a:endParaRPr>
          </a:p>
        </p:txBody>
      </p:sp>
    </p:spTree>
    <p:extLst>
      <p:ext uri="{BB962C8B-B14F-4D97-AF65-F5344CB8AC3E}">
        <p14:creationId xmlns:p14="http://schemas.microsoft.com/office/powerpoint/2010/main" val="4287160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nteresting Sequence HW1"/>
          <p:cNvSpPr txBox="1">
            <a:spLocks noGrp="1"/>
          </p:cNvSpPr>
          <p:nvPr>
            <p:ph type="title"/>
          </p:nvPr>
        </p:nvSpPr>
        <p:spPr>
          <a:prstGeom prst="rect">
            <a:avLst/>
          </a:prstGeom>
        </p:spPr>
        <p:txBody>
          <a:bodyPr>
            <a:normAutofit fontScale="90000"/>
          </a:bodyPr>
          <a:lstStyle>
            <a:lvl1pPr defTabSz="514095">
              <a:defRPr sz="7040"/>
            </a:lvl1pPr>
          </a:lstStyle>
          <a:p>
            <a:r>
              <a:t>Interesting Sequence HW1</a:t>
            </a:r>
          </a:p>
        </p:txBody>
      </p:sp>
      <p:sp>
        <p:nvSpPr>
          <p:cNvPr id="120" name="381654729…"/>
          <p:cNvSpPr txBox="1">
            <a:spLocks noGrp="1"/>
          </p:cNvSpPr>
          <p:nvPr>
            <p:ph type="body" idx="1"/>
          </p:nvPr>
        </p:nvSpPr>
        <p:spPr>
          <a:prstGeom prst="rect">
            <a:avLst/>
          </a:prstGeom>
        </p:spPr>
        <p:txBody>
          <a:bodyPr anchor="t"/>
          <a:lstStyle/>
          <a:p>
            <a:r>
              <a:t>381654729</a:t>
            </a:r>
          </a:p>
          <a:p>
            <a:r>
              <a:t>此數前n項組成的數字會被n整除</a:t>
            </a:r>
            <a:br/>
            <a:r>
              <a:t>恰好是1~9不重複數字組成，且唯一</a:t>
            </a:r>
          </a:p>
          <a:p>
            <a:r>
              <a:t>設數字為abcdefghi，偶數位置必須被2整除b, d, f, h為偶數</a:t>
            </a:r>
            <a:br/>
            <a:r>
              <a:t>e必定為5，cd為4的倍數，fgh為8的倍數(gh為8的倍數)</a:t>
            </a:r>
            <a:br/>
            <a:r>
              <a:t>abc, def, ghi為3的倍數，efg-bcd+a為7的倍數</a:t>
            </a:r>
          </a:p>
          <a:p>
            <a:r>
              <a:t>R06922026 柯東爵</a:t>
            </a:r>
            <a:br/>
            <a:r>
              <a:t>Ref: http://www.mathland.idv.tw/fun/divndigit.htm</a:t>
            </a:r>
          </a:p>
        </p:txBody>
      </p:sp>
    </p:spTree>
    <p:extLst>
      <p:ext uri="{BB962C8B-B14F-4D97-AF65-F5344CB8AC3E}">
        <p14:creationId xmlns:p14="http://schemas.microsoft.com/office/powerpoint/2010/main" val="40263141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31155" y="1280397"/>
            <a:ext cx="6619244" cy="470998"/>
          </a:xfrm>
        </p:spPr>
        <p:txBody>
          <a:bodyPr>
            <a:noAutofit/>
          </a:bodyPr>
          <a:lstStyle/>
          <a:p>
            <a:pPr algn="ctr"/>
            <a:r>
              <a:rPr kumimoji="1" lang="en-US" altLang="zh-TW" sz="3000" dirty="0">
                <a:solidFill>
                  <a:srgbClr val="FF0000"/>
                </a:solidFill>
              </a:rPr>
              <a:t>INTERESTING SEQUENCE : 142857</a:t>
            </a:r>
            <a:endParaRPr kumimoji="1" lang="zh-TW" altLang="en-US" sz="3000" dirty="0">
              <a:solidFill>
                <a:srgbClr val="FF0000"/>
              </a:solidFill>
            </a:endParaRPr>
          </a:p>
        </p:txBody>
      </p:sp>
      <p:sp>
        <p:nvSpPr>
          <p:cNvPr id="4" name="文字方塊 3"/>
          <p:cNvSpPr txBox="1"/>
          <p:nvPr/>
        </p:nvSpPr>
        <p:spPr>
          <a:xfrm>
            <a:off x="1215342" y="1881610"/>
            <a:ext cx="6085390" cy="2769989"/>
          </a:xfrm>
          <a:prstGeom prst="rect">
            <a:avLst/>
          </a:prstGeom>
          <a:noFill/>
        </p:spPr>
        <p:txBody>
          <a:bodyPr wrap="square" rtlCol="0">
            <a:spAutoFit/>
          </a:bodyPr>
          <a:lstStyle/>
          <a:p>
            <a:pPr defTabSz="342900"/>
            <a:r>
              <a:rPr kumimoji="1" lang="en-US" altLang="zh-TW" sz="2400" dirty="0">
                <a:solidFill>
                  <a:srgbClr val="E6B729"/>
                </a:solidFill>
                <a:latin typeface="Century Gothic" panose="020B0502020202020204"/>
                <a:ea typeface="新細明體" panose="02020500000000000000" pitchFamily="18" charset="-120"/>
              </a:rPr>
              <a:t>REASON WHY IT IS INTERESTING</a:t>
            </a: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1 = 142857</a:t>
            </a: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2 = 285714</a:t>
            </a: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3 = 428517</a:t>
            </a: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4 = </a:t>
            </a:r>
            <a:r>
              <a:rPr kumimoji="1" lang="is-IS" altLang="zh-TW" sz="1500" dirty="0">
                <a:solidFill>
                  <a:prstClr val="white"/>
                </a:solidFill>
                <a:latin typeface="Century Gothic" panose="020B0502020202020204"/>
                <a:ea typeface="新細明體" panose="02020500000000000000" pitchFamily="18" charset="-120"/>
              </a:rPr>
              <a:t>571428</a:t>
            </a:r>
            <a:endParaRPr kumimoji="1" lang="en-US" altLang="zh-TW" sz="1500" dirty="0">
              <a:solidFill>
                <a:prstClr val="white"/>
              </a:solidFill>
              <a:latin typeface="Century Gothic" panose="020B0502020202020204"/>
              <a:ea typeface="新細明體" panose="02020500000000000000" pitchFamily="18" charset="-120"/>
            </a:endParaRP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5 = </a:t>
            </a:r>
            <a:r>
              <a:rPr kumimoji="1" lang="is-IS" altLang="zh-TW" sz="1500" dirty="0">
                <a:solidFill>
                  <a:prstClr val="white"/>
                </a:solidFill>
                <a:latin typeface="Century Gothic" panose="020B0502020202020204"/>
                <a:ea typeface="新細明體" panose="02020500000000000000" pitchFamily="18" charset="-120"/>
              </a:rPr>
              <a:t>714285</a:t>
            </a:r>
            <a:endParaRPr kumimoji="1" lang="zh-TW" altLang="en-US" sz="1500" dirty="0">
              <a:solidFill>
                <a:prstClr val="white"/>
              </a:solidFill>
              <a:latin typeface="Century Gothic" panose="020B0502020202020204"/>
              <a:ea typeface="新細明體" panose="02020500000000000000" pitchFamily="18" charset="-120"/>
            </a:endParaRP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6 = </a:t>
            </a:r>
            <a:r>
              <a:rPr kumimoji="1" lang="is-IS" altLang="zh-TW" sz="1500" dirty="0">
                <a:solidFill>
                  <a:prstClr val="white"/>
                </a:solidFill>
                <a:latin typeface="Century Gothic" panose="020B0502020202020204"/>
                <a:ea typeface="新細明體" panose="02020500000000000000" pitchFamily="18" charset="-120"/>
              </a:rPr>
              <a:t>857142</a:t>
            </a:r>
            <a:endParaRPr kumimoji="1" lang="zh-TW" altLang="en-US" sz="1500" dirty="0">
              <a:solidFill>
                <a:prstClr val="white"/>
              </a:solidFill>
              <a:latin typeface="Century Gothic" panose="020B0502020202020204"/>
              <a:ea typeface="新細明體" panose="02020500000000000000" pitchFamily="18" charset="-120"/>
            </a:endParaRP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7 = 999999</a:t>
            </a:r>
            <a:endParaRPr kumimoji="1" lang="zh-TW" altLang="en-US" sz="1500" dirty="0">
              <a:solidFill>
                <a:prstClr val="white"/>
              </a:solidFill>
              <a:latin typeface="Century Gothic" panose="020B0502020202020204"/>
              <a:ea typeface="新細明體" panose="02020500000000000000" pitchFamily="18" charset="-120"/>
            </a:endParaRP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 + 857  = 999</a:t>
            </a:r>
            <a:endParaRPr kumimoji="1" lang="zh-TW" altLang="en-US" sz="1500" dirty="0">
              <a:solidFill>
                <a:prstClr val="white"/>
              </a:solidFill>
              <a:latin typeface="Century Gothic" panose="020B0502020202020204"/>
              <a:ea typeface="新細明體" panose="02020500000000000000" pitchFamily="18" charset="-120"/>
            </a:endParaRP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 + 28 + 57  = 99</a:t>
            </a:r>
          </a:p>
          <a:p>
            <a:pPr marL="214313" indent="-214313" defTabSz="342900">
              <a:buFont typeface="Wingdings" charset="2"/>
              <a:buChar char="l"/>
            </a:pPr>
            <a:r>
              <a:rPr kumimoji="1" lang="en-US" altLang="zh-TW" sz="1500" dirty="0">
                <a:solidFill>
                  <a:prstClr val="white"/>
                </a:solidFill>
                <a:latin typeface="Century Gothic" panose="020B0502020202020204"/>
                <a:ea typeface="新細明體" panose="02020500000000000000" pitchFamily="18" charset="-120"/>
              </a:rPr>
              <a:t>142857 * 142857 = </a:t>
            </a:r>
            <a:r>
              <a:rPr kumimoji="1" lang="is-IS" altLang="zh-TW" sz="1500" dirty="0">
                <a:solidFill>
                  <a:prstClr val="white"/>
                </a:solidFill>
                <a:latin typeface="Century Gothic" panose="020B0502020202020204"/>
                <a:ea typeface="新細明體" panose="02020500000000000000" pitchFamily="18" charset="-120"/>
              </a:rPr>
              <a:t>20408122449, 20408 + 122449 = 142857</a:t>
            </a:r>
            <a:endParaRPr kumimoji="1" lang="zh-TW" altLang="en-US" sz="1500" dirty="0">
              <a:solidFill>
                <a:prstClr val="white"/>
              </a:solidFill>
              <a:latin typeface="Century Gothic" panose="020B0502020202020204"/>
              <a:ea typeface="新細明體" panose="02020500000000000000" pitchFamily="18" charset="-120"/>
            </a:endParaRPr>
          </a:p>
        </p:txBody>
      </p:sp>
      <p:sp>
        <p:nvSpPr>
          <p:cNvPr id="5" name="文字方塊 4"/>
          <p:cNvSpPr txBox="1"/>
          <p:nvPr/>
        </p:nvSpPr>
        <p:spPr>
          <a:xfrm>
            <a:off x="5069711" y="4867878"/>
            <a:ext cx="3229337" cy="300082"/>
          </a:xfrm>
          <a:prstGeom prst="rect">
            <a:avLst/>
          </a:prstGeom>
          <a:noFill/>
        </p:spPr>
        <p:txBody>
          <a:bodyPr wrap="square" rtlCol="0">
            <a:spAutoFit/>
          </a:bodyPr>
          <a:lstStyle/>
          <a:p>
            <a:pPr defTabSz="342900"/>
            <a:r>
              <a:rPr kumimoji="1" lang="en-US" altLang="zh-TW" sz="1350" dirty="0">
                <a:solidFill>
                  <a:prstClr val="white"/>
                </a:solidFill>
                <a:latin typeface="Century Gothic" panose="020B0502020202020204"/>
                <a:ea typeface="新細明體" panose="02020500000000000000" pitchFamily="18" charset="-120"/>
              </a:rPr>
              <a:t>B05303003 </a:t>
            </a:r>
            <a:r>
              <a:rPr kumimoji="1" lang="zh-TW" altLang="en-US" sz="1350">
                <a:solidFill>
                  <a:prstClr val="white"/>
                </a:solidFill>
                <a:latin typeface="Century Gothic" panose="020B0502020202020204"/>
                <a:ea typeface="新細明體" panose="02020500000000000000" pitchFamily="18" charset="-120"/>
              </a:rPr>
              <a:t>資工三 黃奎鈞</a:t>
            </a:r>
          </a:p>
        </p:txBody>
      </p:sp>
    </p:spTree>
    <p:extLst>
      <p:ext uri="{BB962C8B-B14F-4D97-AF65-F5344CB8AC3E}">
        <p14:creationId xmlns:p14="http://schemas.microsoft.com/office/powerpoint/2010/main" val="196095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442912" y="285952"/>
            <a:ext cx="6724238" cy="569679"/>
          </a:xfrm>
          <a:prstGeom prst="rect">
            <a:avLst/>
          </a:prstGeom>
        </p:spPr>
        <p:txBody>
          <a:bodyPr>
            <a:normAutofit fontScale="90000"/>
          </a:bodyPr>
          <a:lstStyle>
            <a:lvl1pPr defTabSz="344677">
              <a:defRPr sz="4719" b="1">
                <a:solidFill>
                  <a:schemeClr val="accent5"/>
                </a:solidFill>
                <a:latin typeface="Helvetica"/>
                <a:ea typeface="Helvetica"/>
                <a:cs typeface="Helvetica"/>
                <a:sym typeface="Helvetica"/>
              </a:defRPr>
            </a:lvl1pPr>
          </a:lstStyle>
          <a:p>
            <a:pPr>
              <a:defRPr b="0">
                <a:solidFill>
                  <a:srgbClr val="000000"/>
                </a:solidFill>
                <a:latin typeface="+mn-lt"/>
                <a:ea typeface="+mn-ea"/>
                <a:cs typeface="+mn-cs"/>
                <a:sym typeface="Helvetica Light"/>
              </a:defRPr>
            </a:pPr>
            <a:r>
              <a:rPr b="1" dirty="0">
                <a:solidFill>
                  <a:schemeClr val="accent5"/>
                </a:solidFill>
                <a:latin typeface="Helvetica"/>
                <a:ea typeface="Helvetica"/>
                <a:cs typeface="Helvetica"/>
                <a:sym typeface="Helvetica"/>
              </a:rPr>
              <a:t>Hexagonal Numbers </a:t>
            </a:r>
          </a:p>
        </p:txBody>
      </p:sp>
      <p:sp>
        <p:nvSpPr>
          <p:cNvPr id="120" name="Shape 120"/>
          <p:cNvSpPr>
            <a:spLocks noGrp="1"/>
          </p:cNvSpPr>
          <p:nvPr>
            <p:ph type="subTitle" sz="half" idx="1"/>
          </p:nvPr>
        </p:nvSpPr>
        <p:spPr>
          <a:xfrm>
            <a:off x="327688" y="3166916"/>
            <a:ext cx="7358063" cy="2891134"/>
          </a:xfrm>
          <a:prstGeom prst="rect">
            <a:avLst/>
          </a:prstGeom>
        </p:spPr>
        <p:txBody>
          <a:bodyPr>
            <a:normAutofit fontScale="92500" lnSpcReduction="20000"/>
          </a:bodyPr>
          <a:lstStyle/>
          <a:p>
            <a:pPr defTabSz="291633">
              <a:defRPr sz="2272"/>
            </a:pPr>
            <a:r>
              <a:t>An hexagonal number or hexagon number counts the objects that can form an equilateral hexagon. The nth hexagon number is the number of dots or balls in an hexagon with n dots on a side: </a:t>
            </a:r>
          </a:p>
          <a:p>
            <a:pPr defTabSz="291633">
              <a:defRPr sz="2272"/>
            </a:pPr>
            <a:r>
              <a:t>The formula for the nth hexagonal number:</a:t>
            </a:r>
          </a:p>
          <a:p>
            <a:pPr defTabSz="291633">
              <a:defRPr sz="2272"/>
            </a:pPr>
            <a:endParaRPr/>
          </a:p>
          <a:p>
            <a:pPr defTabSz="291633">
              <a:defRPr sz="2272"/>
            </a:pPr>
            <a:endParaRPr/>
          </a:p>
          <a:p>
            <a:pPr defTabSz="291633">
              <a:defRPr sz="2272"/>
            </a:pPr>
            <a:endParaRPr/>
          </a:p>
          <a:p>
            <a:pPr defTabSz="291633">
              <a:defRPr sz="2272"/>
            </a:pPr>
            <a:r>
              <a:t>The first few hexagonal numbers are:</a:t>
            </a:r>
          </a:p>
          <a:p>
            <a:pPr defTabSz="291633">
              <a:defRPr sz="2272"/>
            </a:pPr>
            <a:endParaRPr/>
          </a:p>
          <a:p>
            <a:pPr defTabSz="291633">
              <a:defRPr sz="2272"/>
            </a:pPr>
            <a:r>
              <a:t>1, 6, 15, 28, 45, 66, 91, 120, 153, 190, 231…</a:t>
            </a:r>
          </a:p>
          <a:p>
            <a:pPr defTabSz="291633">
              <a:defRPr sz="2272"/>
            </a:pPr>
            <a:endParaRPr/>
          </a:p>
        </p:txBody>
      </p:sp>
      <p:pic>
        <p:nvPicPr>
          <p:cNvPr id="121" name="Screen Shot 2018-09-25 at 09.26.25.png"/>
          <p:cNvPicPr>
            <a:picLocks noChangeAspect="1"/>
          </p:cNvPicPr>
          <p:nvPr/>
        </p:nvPicPr>
        <p:blipFill>
          <a:blip r:embed="rId2">
            <a:extLst/>
          </a:blip>
          <a:stretch>
            <a:fillRect/>
          </a:stretch>
        </p:blipFill>
        <p:spPr>
          <a:xfrm>
            <a:off x="3009194" y="1135766"/>
            <a:ext cx="5465698" cy="1698454"/>
          </a:xfrm>
          <a:prstGeom prst="rect">
            <a:avLst/>
          </a:prstGeom>
          <a:ln w="12700">
            <a:miter lim="400000"/>
          </a:ln>
        </p:spPr>
      </p:pic>
      <p:pic>
        <p:nvPicPr>
          <p:cNvPr id="122" name="fff.png"/>
          <p:cNvPicPr>
            <a:picLocks noChangeAspect="1"/>
          </p:cNvPicPr>
          <p:nvPr/>
        </p:nvPicPr>
        <p:blipFill>
          <a:blip r:embed="rId3">
            <a:extLst/>
          </a:blip>
          <a:stretch>
            <a:fillRect/>
          </a:stretch>
        </p:blipFill>
        <p:spPr>
          <a:xfrm>
            <a:off x="2777126" y="4381049"/>
            <a:ext cx="3993555" cy="462866"/>
          </a:xfrm>
          <a:prstGeom prst="rect">
            <a:avLst/>
          </a:prstGeom>
          <a:ln w="12700">
            <a:miter lim="400000"/>
          </a:ln>
        </p:spPr>
      </p:pic>
      <p:sp>
        <p:nvSpPr>
          <p:cNvPr id="123" name="Shape 123"/>
          <p:cNvSpPr/>
          <p:nvPr/>
        </p:nvSpPr>
        <p:spPr>
          <a:xfrm>
            <a:off x="6731956" y="6484988"/>
            <a:ext cx="2087111"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r>
              <a:rPr sz="1195" kern="0">
                <a:solidFill>
                  <a:srgbClr val="000000"/>
                </a:solidFill>
                <a:latin typeface="Helvetica Light"/>
                <a:sym typeface="Helvetica Light"/>
              </a:rPr>
              <a:t>Marya Rezzouk, [ID:</a:t>
            </a:r>
            <a:r>
              <a:rPr sz="1266" kern="0">
                <a:solidFill>
                  <a:srgbClr val="000000"/>
                </a:solidFill>
                <a:latin typeface="Helvetica Light"/>
                <a:sym typeface="Helvetica Light"/>
              </a:rPr>
              <a:t>A07922202]</a:t>
            </a:r>
          </a:p>
        </p:txBody>
      </p:sp>
    </p:spTree>
    <p:extLst>
      <p:ext uri="{BB962C8B-B14F-4D97-AF65-F5344CB8AC3E}">
        <p14:creationId xmlns:p14="http://schemas.microsoft.com/office/powerpoint/2010/main" val="42574354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E95537-237C-4346-B1E7-3CE596A4B285}"/>
              </a:ext>
            </a:extLst>
          </p:cNvPr>
          <p:cNvSpPr>
            <a:spLocks noGrp="1"/>
          </p:cNvSpPr>
          <p:nvPr>
            <p:ph type="title"/>
          </p:nvPr>
        </p:nvSpPr>
        <p:spPr/>
        <p:txBody>
          <a:bodyPr/>
          <a:lstStyle/>
          <a:p>
            <a:r>
              <a:rPr kumimoji="1" lang="en-US" altLang="zh-TW" dirty="0"/>
              <a:t>Hw1</a:t>
            </a:r>
            <a:endParaRPr kumimoji="1" lang="zh-TW" altLang="en-US" dirty="0"/>
          </a:p>
        </p:txBody>
      </p:sp>
      <p:sp>
        <p:nvSpPr>
          <p:cNvPr id="3" name="內容版面配置區 2">
            <a:extLst>
              <a:ext uri="{FF2B5EF4-FFF2-40B4-BE49-F238E27FC236}">
                <a16:creationId xmlns:a16="http://schemas.microsoft.com/office/drawing/2014/main" id="{B14DE692-6076-A340-B6BB-42C2492BCE0E}"/>
              </a:ext>
            </a:extLst>
          </p:cNvPr>
          <p:cNvSpPr>
            <a:spLocks noGrp="1"/>
          </p:cNvSpPr>
          <p:nvPr>
            <p:ph idx="1"/>
          </p:nvPr>
        </p:nvSpPr>
        <p:spPr/>
        <p:txBody>
          <a:bodyPr/>
          <a:lstStyle/>
          <a:p>
            <a:r>
              <a:rPr lang="en-US" altLang="zh-CN" sz="1350" dirty="0">
                <a:ea typeface="Heiti TC Medium" pitchFamily="2" charset="-128"/>
              </a:rPr>
              <a:t>Name</a:t>
            </a:r>
            <a:r>
              <a:rPr lang="zh-CN" altLang="en-US" sz="1350" dirty="0">
                <a:ea typeface="Heiti TC Medium" pitchFamily="2" charset="-128"/>
              </a:rPr>
              <a:t>：吳孟軒</a:t>
            </a:r>
            <a:endParaRPr lang="en-US" altLang="zh-TW" sz="1350" dirty="0">
              <a:ea typeface="Heiti TC Medium" pitchFamily="2" charset="-128"/>
            </a:endParaRPr>
          </a:p>
          <a:p>
            <a:r>
              <a:rPr lang="en-US" altLang="zh-TW" sz="1350" dirty="0">
                <a:ea typeface="Heiti TC Medium" pitchFamily="2" charset="-128"/>
              </a:rPr>
              <a:t>Sequence</a:t>
            </a:r>
            <a:r>
              <a:rPr lang="zh-TW" altLang="en-US" sz="1350" dirty="0">
                <a:ea typeface="Heiti TC Medium" pitchFamily="2" charset="-128"/>
              </a:rPr>
              <a:t>：</a:t>
            </a:r>
            <a:r>
              <a:rPr lang="en-US" altLang="zh-TW" sz="1350" dirty="0">
                <a:ea typeface="Heiti TC Medium" pitchFamily="2" charset="-128"/>
              </a:rPr>
              <a:t/>
            </a:r>
            <a:br>
              <a:rPr lang="en-US" altLang="zh-TW" sz="1350" dirty="0">
                <a:ea typeface="Heiti TC Medium" pitchFamily="2" charset="-128"/>
              </a:rPr>
            </a:br>
            <a:r>
              <a:rPr lang="en-US" altLang="zh-TW" sz="1350" dirty="0">
                <a:ea typeface="Heiti TC Medium" pitchFamily="2" charset="-128"/>
              </a:rPr>
              <a:t>0,   1,   2,   5,   6,  10,  11,  13,  15,  17,  23,  25,  27,</a:t>
            </a:r>
            <a:r>
              <a:rPr lang="zh-TW" altLang="en-US" sz="1350" dirty="0">
                <a:ea typeface="Heiti TC Medium" pitchFamily="2" charset="-128"/>
              </a:rPr>
              <a:t> </a:t>
            </a:r>
            <a:r>
              <a:rPr lang="en-US" altLang="zh-TW" sz="1350" dirty="0">
                <a:ea typeface="Heiti TC Medium" pitchFamily="2" charset="-128"/>
              </a:rPr>
              <a:t>32,  33,  35,  41,  49,  52,  55,  57,  59,  62,  65,  </a:t>
            </a:r>
            <a:br>
              <a:rPr lang="en-US" altLang="zh-TW" sz="1350" dirty="0">
                <a:ea typeface="Heiti TC Medium" pitchFamily="2" charset="-128"/>
              </a:rPr>
            </a:br>
            <a:r>
              <a:rPr lang="en-US" altLang="zh-TW" sz="1350" dirty="0">
                <a:ea typeface="Heiti TC Medium" pitchFamily="2" charset="-128"/>
              </a:rPr>
              <a:t>67,  69, 71,  83,  86,  91,  95,  99, 110, 125, 132, 140, 150, 159, 160, 165, 168, 174, 178, 181, 189, 192, 198, 207, 211, 220, 229, 230, 235, 240, 243, 250, 257, 264, 270, 272, 284, 288, 299, 303, 311, 315, 319, 324, 327, 330, 335, 338, 342, 349, 356, 362, 367, 369, 370, 371, 372, 373, 374</a:t>
            </a:r>
          </a:p>
          <a:p>
            <a:r>
              <a:rPr lang="zh-TW" altLang="en-US" sz="1350" dirty="0">
                <a:ea typeface="Heiti TC Medium" pitchFamily="2" charset="-128"/>
              </a:rPr>
              <a:t>這個序列是高速公路交流道公里數。小時候常常往返家與阿嬤家，在車上無聊就把一些交流道的公里數與交流道數字記起來了，於是對這些里程數很熟悉！但是現在交流道沒專屬數字，只剩下公里數，也是少了一些童年回憶。</a:t>
            </a:r>
            <a:endParaRPr lang="en-US" altLang="zh-TW" sz="1350" dirty="0">
              <a:ea typeface="Heiti TC Medium" pitchFamily="2" charset="-128"/>
            </a:endParaRPr>
          </a:p>
        </p:txBody>
      </p:sp>
      <p:pic>
        <p:nvPicPr>
          <p:cNvPr id="5" name="圖片 4">
            <a:extLst>
              <a:ext uri="{FF2B5EF4-FFF2-40B4-BE49-F238E27FC236}">
                <a16:creationId xmlns:a16="http://schemas.microsoft.com/office/drawing/2014/main" id="{B138235A-D8A1-FF44-B1D3-0E5BBA98D9C4}"/>
              </a:ext>
            </a:extLst>
          </p:cNvPr>
          <p:cNvPicPr>
            <a:picLocks noChangeAspect="1"/>
          </p:cNvPicPr>
          <p:nvPr/>
        </p:nvPicPr>
        <p:blipFill>
          <a:blip r:embed="rId2"/>
          <a:stretch>
            <a:fillRect/>
          </a:stretch>
        </p:blipFill>
        <p:spPr>
          <a:xfrm>
            <a:off x="6538396" y="4159006"/>
            <a:ext cx="1857948" cy="1432169"/>
          </a:xfrm>
          <a:prstGeom prst="rect">
            <a:avLst/>
          </a:prstGeom>
        </p:spPr>
      </p:pic>
    </p:spTree>
    <p:extLst>
      <p:ext uri="{BB962C8B-B14F-4D97-AF65-F5344CB8AC3E}">
        <p14:creationId xmlns:p14="http://schemas.microsoft.com/office/powerpoint/2010/main" val="420454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EF4B2-E7BF-DE42-B5E7-4E7B519B59F7}"/>
              </a:ext>
            </a:extLst>
          </p:cNvPr>
          <p:cNvSpPr>
            <a:spLocks noGrp="1"/>
          </p:cNvSpPr>
          <p:nvPr>
            <p:ph type="title"/>
          </p:nvPr>
        </p:nvSpPr>
        <p:spPr/>
        <p:txBody>
          <a:bodyPr/>
          <a:lstStyle/>
          <a:p>
            <a:r>
              <a:rPr kumimoji="1" lang="en-US" altLang="ja-JP" b="1" dirty="0"/>
              <a:t>[HW1] </a:t>
            </a:r>
            <a:r>
              <a:rPr lang="en-US" altLang="ja-JP" b="1"/>
              <a:t>Freemasonry cipher</a:t>
            </a:r>
            <a:endParaRPr kumimoji="1" lang="ja-JP" altLang="en-US" b="1" dirty="0"/>
          </a:p>
        </p:txBody>
      </p:sp>
      <p:sp>
        <p:nvSpPr>
          <p:cNvPr id="3" name="コンテンツ プレースホルダー 2">
            <a:extLst>
              <a:ext uri="{FF2B5EF4-FFF2-40B4-BE49-F238E27FC236}">
                <a16:creationId xmlns:a16="http://schemas.microsoft.com/office/drawing/2014/main" id="{5C8E5A6A-BB62-8344-BFDB-D9889D54D7A4}"/>
              </a:ext>
            </a:extLst>
          </p:cNvPr>
          <p:cNvSpPr>
            <a:spLocks noGrp="1"/>
          </p:cNvSpPr>
          <p:nvPr>
            <p:ph idx="1"/>
          </p:nvPr>
        </p:nvSpPr>
        <p:spPr>
          <a:xfrm>
            <a:off x="628650" y="2393020"/>
            <a:ext cx="7886700" cy="3401990"/>
          </a:xfrm>
        </p:spPr>
        <p:txBody>
          <a:bodyPr>
            <a:normAutofit fontScale="92500" lnSpcReduction="10000"/>
          </a:bodyPr>
          <a:lstStyle/>
          <a:p>
            <a:r>
              <a:rPr kumimoji="1" lang="en-US" altLang="ja-JP" dirty="0"/>
              <a:t>Student ID : r07922153</a:t>
            </a:r>
          </a:p>
          <a:p>
            <a:r>
              <a:rPr lang="en-US" altLang="ja-JP" dirty="0"/>
              <a:t>Name : Sakura </a:t>
            </a:r>
            <a:r>
              <a:rPr lang="en-US" altLang="ja-JP" dirty="0" err="1"/>
              <a:t>Yamaki</a:t>
            </a:r>
            <a:r>
              <a:rPr lang="en-US" altLang="ja-JP" dirty="0"/>
              <a:t>(</a:t>
            </a:r>
            <a:r>
              <a:rPr lang="ja-JP" altLang="en-US" dirty="0"/>
              <a:t>八巻　櫻</a:t>
            </a:r>
            <a:r>
              <a:rPr lang="en-US" altLang="ja-JP" dirty="0"/>
              <a:t>)</a:t>
            </a:r>
          </a:p>
          <a:p>
            <a:r>
              <a:rPr lang="en-US" altLang="ja-JP" dirty="0"/>
              <a:t>Interesting sequence is as follow.</a:t>
            </a:r>
          </a:p>
          <a:p>
            <a:pPr marL="0" indent="0" algn="ctr">
              <a:buNone/>
            </a:pPr>
            <a:r>
              <a:rPr lang="en-US" altLang="ja-JP" b="1" dirty="0">
                <a:solidFill>
                  <a:srgbClr val="FF0000"/>
                </a:solidFill>
              </a:rPr>
              <a:t>6288 1918 2237 130002</a:t>
            </a:r>
            <a:r>
              <a:rPr lang="ja-JP" altLang="en-US" dirty="0">
                <a:solidFill>
                  <a:srgbClr val="FF0000"/>
                </a:solidFill>
              </a:rPr>
              <a:t/>
            </a:r>
            <a:br>
              <a:rPr lang="ja-JP" altLang="en-US" dirty="0">
                <a:solidFill>
                  <a:srgbClr val="FF0000"/>
                </a:solidFill>
              </a:rPr>
            </a:br>
            <a:r>
              <a:rPr lang="en-US" altLang="ja-JP" b="1" dirty="0">
                <a:solidFill>
                  <a:srgbClr val="FF0000"/>
                </a:solidFill>
              </a:rPr>
              <a:t>6289 1945 2166 100221</a:t>
            </a:r>
            <a:r>
              <a:rPr lang="ja-JP" altLang="en-US" dirty="0">
                <a:solidFill>
                  <a:srgbClr val="FF0000"/>
                </a:solidFill>
              </a:rPr>
              <a:t/>
            </a:r>
            <a:br>
              <a:rPr lang="ja-JP" altLang="en-US" dirty="0">
                <a:solidFill>
                  <a:srgbClr val="FF0000"/>
                </a:solidFill>
              </a:rPr>
            </a:br>
            <a:r>
              <a:rPr lang="en-US" altLang="ja-JP" dirty="0">
                <a:solidFill>
                  <a:srgbClr val="FF0000"/>
                </a:solidFill>
              </a:rPr>
              <a:t>  </a:t>
            </a:r>
            <a:r>
              <a:rPr lang="en-US" altLang="ja-JP" b="1" dirty="0">
                <a:solidFill>
                  <a:srgbClr val="FF0000"/>
                </a:solidFill>
              </a:rPr>
              <a:t>6290 1789 2226 1111111</a:t>
            </a:r>
          </a:p>
          <a:p>
            <a:r>
              <a:rPr lang="en-US" altLang="ja-JP" dirty="0" smtClean="0"/>
              <a:t>Reference </a:t>
            </a:r>
            <a:r>
              <a:rPr lang="en-US" altLang="ja-JP" dirty="0"/>
              <a:t>: </a:t>
            </a:r>
            <a:r>
              <a:rPr lang="en-US" altLang="ja-JP" dirty="0">
                <a:hlinkClick r:id="rId2"/>
              </a:rPr>
              <a:t>https://tocana.jp/2018/06/post_17327_entry_2.html</a:t>
            </a:r>
            <a:endParaRPr lang="en-US" altLang="ja-JP" dirty="0"/>
          </a:p>
          <a:p>
            <a:r>
              <a:rPr lang="en-US" altLang="ja-JP" dirty="0"/>
              <a:t>Explanation :</a:t>
            </a:r>
          </a:p>
          <a:p>
            <a:pPr lvl="1"/>
            <a:r>
              <a:rPr lang="en-US" altLang="ja-JP" dirty="0"/>
              <a:t>Just on the morning of June 25</a:t>
            </a:r>
            <a:r>
              <a:rPr lang="en-US" altLang="ja-JP" baseline="30000" dirty="0"/>
              <a:t>th</a:t>
            </a:r>
            <a:r>
              <a:rPr lang="en-US" altLang="ja-JP" dirty="0"/>
              <a:t> 2018, the official Twitter account of Freemason Japan Grand Lodge tweeted a strange sequence that seems to be cipher as described above.</a:t>
            </a:r>
          </a:p>
          <a:p>
            <a:pPr lvl="1"/>
            <a:r>
              <a:rPr lang="en-US" altLang="ja-JP" dirty="0"/>
              <a:t>And this cipher has not been solved yet, so I think that it’s interesting!</a:t>
            </a:r>
          </a:p>
        </p:txBody>
      </p:sp>
    </p:spTree>
    <p:extLst>
      <p:ext uri="{BB962C8B-B14F-4D97-AF65-F5344CB8AC3E}">
        <p14:creationId xmlns:p14="http://schemas.microsoft.com/office/powerpoint/2010/main" val="361214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88567" y="2815606"/>
            <a:ext cx="7772400" cy="1362075"/>
          </a:xfrm>
        </p:spPr>
        <p:txBody>
          <a:bodyPr/>
          <a:lstStyle/>
          <a:p>
            <a:r>
              <a:rPr lang="en-US" altLang="zh-TW" dirty="0" smtClean="0"/>
              <a:t>poem</a:t>
            </a:r>
            <a:endParaRPr lang="zh-TW" altLang="en-US" dirty="0"/>
          </a:p>
        </p:txBody>
      </p:sp>
    </p:spTree>
    <p:extLst>
      <p:ext uri="{BB962C8B-B14F-4D97-AF65-F5344CB8AC3E}">
        <p14:creationId xmlns:p14="http://schemas.microsoft.com/office/powerpoint/2010/main" val="66308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normAutofit/>
          </a:bodyPr>
          <a:lstStyle/>
          <a:p>
            <a:r>
              <a:rPr lang="zh-TW" altLang="en-US" b="1" dirty="0"/>
              <a:t>趣言能適意，茶品可清心。</a:t>
            </a:r>
            <a:br>
              <a:rPr lang="zh-TW" altLang="en-US" b="1" dirty="0"/>
            </a:br>
            <a:r>
              <a:rPr lang="zh-TW" altLang="en-US" b="1" dirty="0"/>
              <a:t>心清可品茶，意適能言趣</a:t>
            </a:r>
            <a:r>
              <a:rPr lang="zh-TW" altLang="en-US" b="1" dirty="0" smtClean="0"/>
              <a:t>。</a:t>
            </a:r>
            <a:endParaRPr lang="en-US" dirty="0"/>
          </a:p>
        </p:txBody>
      </p:sp>
      <p:sp>
        <p:nvSpPr>
          <p:cNvPr id="13" name="內容版面配置區 12"/>
          <p:cNvSpPr>
            <a:spLocks noGrp="1"/>
          </p:cNvSpPr>
          <p:nvPr>
            <p:ph idx="1"/>
          </p:nvPr>
        </p:nvSpPr>
        <p:spPr/>
        <p:txBody>
          <a:bodyPr/>
          <a:lstStyle/>
          <a:p>
            <a:r>
              <a:rPr lang="zh-TW" altLang="en-US" dirty="0" smtClean="0"/>
              <a:t>這首詩不只有回文格式，念起來亦順暢帶有閒趣。</a:t>
            </a:r>
            <a:endParaRPr lang="en-US" altLang="zh-TW" dirty="0" smtClean="0"/>
          </a:p>
          <a:p>
            <a:r>
              <a:rPr lang="en-US" altLang="zh-TW" dirty="0" smtClean="0"/>
              <a:t>B04902064</a:t>
            </a:r>
            <a:r>
              <a:rPr lang="zh-TW" altLang="en-US" smtClean="0"/>
              <a:t> 李衡</a:t>
            </a:r>
            <a:endParaRPr lang="en-US" dirty="0"/>
          </a:p>
        </p:txBody>
      </p:sp>
    </p:spTree>
    <p:extLst>
      <p:ext uri="{BB962C8B-B14F-4D97-AF65-F5344CB8AC3E}">
        <p14:creationId xmlns:p14="http://schemas.microsoft.com/office/powerpoint/2010/main" val="240520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B04902084 </a:t>
            </a:r>
            <a:r>
              <a:rPr lang="zh-TW" altLang="en-US" dirty="0"/>
              <a:t>王建元</a:t>
            </a:r>
          </a:p>
        </p:txBody>
      </p:sp>
      <p:sp>
        <p:nvSpPr>
          <p:cNvPr id="3" name="內容版面配置區 2"/>
          <p:cNvSpPr>
            <a:spLocks noGrp="1"/>
          </p:cNvSpPr>
          <p:nvPr>
            <p:ph idx="1"/>
          </p:nvPr>
        </p:nvSpPr>
        <p:spPr/>
        <p:txBody>
          <a:bodyPr>
            <a:normAutofit fontScale="70000" lnSpcReduction="20000"/>
          </a:bodyPr>
          <a:lstStyle/>
          <a:p>
            <a:pPr marL="0" indent="0">
              <a:buNone/>
            </a:pPr>
            <a:r>
              <a:rPr lang="zh-TW" altLang="en-US" dirty="0" smtClean="0"/>
              <a:t>王安石</a:t>
            </a:r>
            <a:r>
              <a:rPr lang="zh-TW" altLang="en-US" dirty="0"/>
              <a:t>的回文詩</a:t>
            </a:r>
            <a:r>
              <a:rPr lang="en-US" altLang="zh-TW" dirty="0"/>
              <a:t>【</a:t>
            </a:r>
            <a:r>
              <a:rPr lang="zh-TW" altLang="en-US" dirty="0"/>
              <a:t>碧蕪</a:t>
            </a:r>
            <a:r>
              <a:rPr lang="en-US" altLang="zh-TW" dirty="0"/>
              <a:t>】</a:t>
            </a:r>
          </a:p>
          <a:p>
            <a:pPr marL="0" indent="0">
              <a:buNone/>
            </a:pPr>
            <a:r>
              <a:rPr lang="en-US" altLang="zh-TW" dirty="0"/>
              <a:t/>
            </a:r>
            <a:br>
              <a:rPr lang="en-US" altLang="zh-TW" dirty="0"/>
            </a:br>
            <a:r>
              <a:rPr lang="zh-TW" altLang="en-US" dirty="0"/>
              <a:t>碧蕪平野曠，黃菊晚村深；</a:t>
            </a:r>
          </a:p>
          <a:p>
            <a:pPr marL="0" indent="0">
              <a:buNone/>
            </a:pPr>
            <a:r>
              <a:rPr lang="zh-TW" altLang="en-US" dirty="0"/>
              <a:t>客倦留甘飲，身閑累苦吟。</a:t>
            </a:r>
          </a:p>
          <a:p>
            <a:pPr marL="0" indent="0">
              <a:buNone/>
            </a:pPr>
            <a:r>
              <a:rPr lang="zh-TW" altLang="en-US" dirty="0"/>
              <a:t/>
            </a:r>
            <a:br>
              <a:rPr lang="zh-TW" altLang="en-US" dirty="0"/>
            </a:br>
            <a:r>
              <a:rPr lang="zh-TW" altLang="en-US" dirty="0" smtClean="0"/>
              <a:t>倒</a:t>
            </a:r>
            <a:r>
              <a:rPr lang="zh-TW" altLang="en-US" dirty="0"/>
              <a:t>讀成：</a:t>
            </a:r>
          </a:p>
          <a:p>
            <a:pPr marL="0" indent="0">
              <a:buNone/>
            </a:pPr>
            <a:endParaRPr lang="zh-TW" altLang="en-US" dirty="0"/>
          </a:p>
          <a:p>
            <a:pPr marL="0" indent="0">
              <a:buNone/>
            </a:pPr>
            <a:r>
              <a:rPr lang="zh-TW" altLang="en-US" dirty="0"/>
              <a:t>吟苦累閑身，飲甘留倦客；</a:t>
            </a:r>
          </a:p>
          <a:p>
            <a:pPr marL="0" indent="0">
              <a:buNone/>
            </a:pPr>
            <a:r>
              <a:rPr lang="zh-TW" altLang="en-US" dirty="0"/>
              <a:t>深村晚菊黃，曠野平蕪碧。</a:t>
            </a:r>
          </a:p>
          <a:p>
            <a:pPr marL="0" indent="0">
              <a:buNone/>
            </a:pPr>
            <a:r>
              <a:rPr lang="zh-TW" altLang="en-US" dirty="0"/>
              <a:t/>
            </a:r>
            <a:br>
              <a:rPr lang="zh-TW" altLang="en-US" dirty="0"/>
            </a:br>
            <a:endParaRPr lang="zh-TW" altLang="en-US" dirty="0"/>
          </a:p>
          <a:p>
            <a:pPr marL="0" indent="0">
              <a:buNone/>
            </a:pPr>
            <a:r>
              <a:rPr lang="zh-TW" altLang="en-US" dirty="0"/>
              <a:t>有趣的地方是無論正讀還是反讀，詩裡疲倦愁苦的意境都不變，而且仍然充滿詩意。</a:t>
            </a:r>
          </a:p>
          <a:p>
            <a:pPr marL="0" indent="0">
              <a:buNone/>
            </a:pPr>
            <a:endParaRPr lang="en-US" altLang="zh-TW" dirty="0" smtClean="0"/>
          </a:p>
          <a:p>
            <a:pPr marL="0" indent="0">
              <a:buNone/>
            </a:pPr>
            <a:endParaRPr lang="zh-TW" altLang="en-US" dirty="0"/>
          </a:p>
        </p:txBody>
      </p:sp>
    </p:spTree>
    <p:extLst>
      <p:ext uri="{BB962C8B-B14F-4D97-AF65-F5344CB8AC3E}">
        <p14:creationId xmlns:p14="http://schemas.microsoft.com/office/powerpoint/2010/main" val="155124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タイトル 1"/>
          <p:cNvSpPr txBox="1">
            <a:spLocks noGrp="1"/>
          </p:cNvSpPr>
          <p:nvPr>
            <p:ph type="title"/>
          </p:nvPr>
        </p:nvSpPr>
        <p:spPr>
          <a:xfrm>
            <a:off x="628650" y="857251"/>
            <a:ext cx="7886700" cy="994172"/>
          </a:xfrm>
          <a:prstGeom prst="rect">
            <a:avLst/>
          </a:prstGeom>
        </p:spPr>
        <p:txBody>
          <a:bodyPr/>
          <a:lstStyle>
            <a:lvl1pPr algn="ctr">
              <a:defRPr sz="3600"/>
            </a:lvl1pPr>
          </a:lstStyle>
          <a:p>
            <a:r>
              <a:rPr lang="zh-TW" altLang="en-US" dirty="0" smtClean="0"/>
              <a:t>英文回文詩</a:t>
            </a:r>
            <a:endParaRPr dirty="0"/>
          </a:p>
        </p:txBody>
      </p:sp>
      <p:sp>
        <p:nvSpPr>
          <p:cNvPr id="417" name="テキスト ボックス 8"/>
          <p:cNvSpPr txBox="1"/>
          <p:nvPr/>
        </p:nvSpPr>
        <p:spPr>
          <a:xfrm>
            <a:off x="6477000" y="5598319"/>
            <a:ext cx="1960791" cy="300082"/>
          </a:xfrm>
          <a:prstGeom prst="rect">
            <a:avLst/>
          </a:prstGeom>
          <a:ln w="12700">
            <a:miter lim="400000"/>
          </a:ln>
          <a:extLst>
            <a:ext uri="{C572A759-6A51-4108-AA02-DFA0A04FC94B}">
              <ma14:wrappingTextBoxFlag xmlns:ma14="http://schemas.microsoft.com/office/mac/drawingml/2011/main" xmlns="" val="1"/>
            </a:ext>
          </a:extLst>
        </p:spPr>
        <p:txBody>
          <a:bodyPr wrap="none" lIns="34289" rIns="34289">
            <a:spAutoFit/>
          </a:bodyPr>
          <a:lstStyle/>
          <a:p>
            <a:pPr defTabSz="685800" hangingPunct="0">
              <a:defRPr>
                <a:latin typeface="游ゴシック体 ミディアム"/>
                <a:ea typeface="游ゴシック体 ミディアム"/>
                <a:cs typeface="游ゴシック体 ミディアム"/>
                <a:sym typeface="游ゴシック体 ミディアム"/>
              </a:defRPr>
            </a:pPr>
            <a:r>
              <a:rPr sz="1350" kern="0" dirty="0" err="1">
                <a:solidFill>
                  <a:srgbClr val="000000"/>
                </a:solidFill>
                <a:latin typeface="新細明體"/>
                <a:ea typeface="新細明體"/>
                <a:cs typeface="新細明體"/>
                <a:sym typeface="新細明體"/>
              </a:rPr>
              <a:t>資工</a:t>
            </a:r>
            <a:r>
              <a:rPr lang="zh-TW" altLang="en-US" sz="1350" kern="0" dirty="0">
                <a:solidFill>
                  <a:srgbClr val="000000"/>
                </a:solidFill>
                <a:latin typeface="新細明體"/>
                <a:ea typeface="新細明體"/>
                <a:cs typeface="新細明體"/>
                <a:sym typeface="新細明體"/>
              </a:rPr>
              <a:t>所</a:t>
            </a:r>
            <a:r>
              <a:rPr sz="1350" kern="0" dirty="0">
                <a:solidFill>
                  <a:srgbClr val="000000"/>
                </a:solidFill>
                <a:latin typeface="游ゴシック体 ミディアム"/>
                <a:sym typeface="游ゴシック体 ミディアム"/>
              </a:rPr>
              <a:t> </a:t>
            </a:r>
            <a:r>
              <a:rPr lang="en-US" altLang="zh-TW" sz="1350" kern="0" dirty="0">
                <a:solidFill>
                  <a:srgbClr val="000000"/>
                </a:solidFill>
                <a:latin typeface="游ゴシック体 ミディアム"/>
                <a:sym typeface="游ゴシック体 ミディアム"/>
              </a:rPr>
              <a:t>R07922117 </a:t>
            </a:r>
            <a:r>
              <a:rPr lang="zh-TW" altLang="en-US" sz="1350" kern="0" dirty="0">
                <a:solidFill>
                  <a:srgbClr val="000000"/>
                </a:solidFill>
                <a:latin typeface="游ゴシック体 ミディアム"/>
                <a:sym typeface="游ゴシック体 ミディアム"/>
              </a:rPr>
              <a:t>黃榆珊</a:t>
            </a:r>
            <a:endParaRPr sz="1350" kern="0" dirty="0">
              <a:solidFill>
                <a:srgbClr val="000000"/>
              </a:solidFill>
              <a:latin typeface="游ゴシック体 ミディアム"/>
              <a:sym typeface="游ゴシック体 ミディアム"/>
            </a:endParaRPr>
          </a:p>
        </p:txBody>
      </p:sp>
      <p:sp>
        <p:nvSpPr>
          <p:cNvPr id="418" name="テキスト ボックス 11"/>
          <p:cNvSpPr txBox="1"/>
          <p:nvPr/>
        </p:nvSpPr>
        <p:spPr>
          <a:xfrm>
            <a:off x="4445602" y="1728512"/>
            <a:ext cx="3398099" cy="3000821"/>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marL="214313" indent="-214313" defTabSz="685800" hangingPunct="0">
              <a:buFont typeface="Arial" panose="020B0604020202020204" pitchFamily="34" charset="0"/>
              <a:buChar char="•"/>
              <a:defRPr>
                <a:latin typeface="游ゴシック体 ミディアム"/>
                <a:ea typeface="游ゴシック体 ミディアム"/>
                <a:cs typeface="游ゴシック体 ミディアム"/>
                <a:sym typeface="游ゴシック体 ミディアム"/>
              </a:defRPr>
            </a:pPr>
            <a:r>
              <a:rPr lang="zh-TW" altLang="en-US" sz="1350" kern="0" dirty="0">
                <a:solidFill>
                  <a:srgbClr val="000000"/>
                </a:solidFill>
                <a:latin typeface="游ゴシック体 ミディアム"/>
                <a:sym typeface="游ゴシック体 ミディアム"/>
              </a:rPr>
              <a:t>這是一首英文回文詩，可以從開頭往下讀，也可以從結尾一行一行倒回讀。之前比較常見到中文的回文詩，英文回文詩受限於語言的關係，比較少能一字一字倒回來讀，但一句一句倒回來唸倒是可以。</a:t>
            </a:r>
            <a:endParaRPr lang="en-US" altLang="zh-TW" sz="1350" kern="0" dirty="0">
              <a:solidFill>
                <a:srgbClr val="000000"/>
              </a:solidFill>
              <a:latin typeface="游ゴシック体 ミディアム"/>
              <a:sym typeface="游ゴシック体 ミディアム"/>
            </a:endParaRPr>
          </a:p>
          <a:p>
            <a:pPr defTabSz="685800" hangingPunct="0">
              <a:defRPr>
                <a:latin typeface="游ゴシック体 ミディアム"/>
                <a:ea typeface="游ゴシック体 ミディアム"/>
                <a:cs typeface="游ゴシック体 ミディアム"/>
                <a:sym typeface="游ゴシック体 ミディアム"/>
              </a:defRPr>
            </a:pPr>
            <a:endParaRPr lang="en-US" altLang="zh-TW" sz="1350" kern="0" dirty="0">
              <a:solidFill>
                <a:srgbClr val="000000"/>
              </a:solidFill>
              <a:latin typeface="游ゴシック体 ミディアム"/>
              <a:sym typeface="游ゴシック体 ミディアム"/>
            </a:endParaRPr>
          </a:p>
          <a:p>
            <a:pPr marL="214313" indent="-214313" defTabSz="685800" hangingPunct="0">
              <a:buFont typeface="Arial" panose="020B0604020202020204" pitchFamily="34" charset="0"/>
              <a:buChar char="•"/>
              <a:defRPr>
                <a:latin typeface="游ゴシック体 ミディアム"/>
                <a:ea typeface="游ゴシック体 ミディアム"/>
                <a:cs typeface="游ゴシック体 ミディアム"/>
                <a:sym typeface="游ゴシック体 ミディアム"/>
              </a:defRPr>
            </a:pPr>
            <a:r>
              <a:rPr lang="zh-TW" altLang="en-US" sz="1350" kern="0" dirty="0">
                <a:solidFill>
                  <a:srgbClr val="000000"/>
                </a:solidFill>
                <a:latin typeface="游ゴシック体 ミディアム"/>
                <a:sym typeface="游ゴシック体 ミディアム"/>
              </a:rPr>
              <a:t>選這首詩的原因是因為覺得有被這首詩激勵到，由上往下讀時能夠感覺到整首詩充滿了自卑的想法，覺得自己不夠好、不會受人喜愛。但由下往上讀回時，整首詩充滿了樂觀與自信，作者似乎是想傳達「你是美麗、有價值的人」的想法給讀者。這首詩似乎也是在提醒我們：你決定如何讀這首詩就代表你怎麼看待自己。</a:t>
            </a:r>
            <a:endParaRPr lang="en-US" altLang="zh-TW" sz="1350" kern="0" dirty="0">
              <a:solidFill>
                <a:srgbClr val="000000"/>
              </a:solidFill>
              <a:latin typeface="游ゴシック体 ミディアム"/>
              <a:sym typeface="游ゴシック体 ミディアム"/>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78" y="1642814"/>
            <a:ext cx="3284193" cy="4232505"/>
          </a:xfrm>
          <a:prstGeom prst="rect">
            <a:avLst/>
          </a:prstGeom>
        </p:spPr>
      </p:pic>
      <p:sp>
        <p:nvSpPr>
          <p:cNvPr id="9" name="文字方塊 4"/>
          <p:cNvSpPr txBox="1"/>
          <p:nvPr/>
        </p:nvSpPr>
        <p:spPr>
          <a:xfrm>
            <a:off x="4521693" y="4659129"/>
            <a:ext cx="3656003" cy="9233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685800" hangingPunct="0"/>
            <a:r>
              <a:rPr sz="1350" kern="0" dirty="0">
                <a:solidFill>
                  <a:srgbClr val="000000"/>
                </a:solidFill>
                <a:latin typeface="Calibri"/>
                <a:cs typeface="Calibri"/>
                <a:sym typeface="Calibri"/>
              </a:rPr>
              <a:t>Source:</a:t>
            </a:r>
            <a:r>
              <a:rPr lang="zh-TW" altLang="en-US" sz="1350" kern="0" dirty="0">
                <a:solidFill>
                  <a:srgbClr val="000000"/>
                </a:solidFill>
                <a:latin typeface="Calibri"/>
                <a:cs typeface="Calibri"/>
                <a:sym typeface="Calibri"/>
              </a:rPr>
              <a:t> </a:t>
            </a:r>
            <a:r>
              <a:rPr lang="en-US" sz="1350" kern="0" dirty="0">
                <a:solidFill>
                  <a:srgbClr val="000000"/>
                </a:solidFill>
                <a:latin typeface="Calibri"/>
                <a:cs typeface="Calibri"/>
                <a:sym typeface="Calibri"/>
              </a:rPr>
              <a:t>https://www.sunnyskyz.com/blog/2515/There-Are-2-Ways-To-Read-This-Poem-The-One-You-Choose-Will-Be-The-Difference-In-Your-Life</a:t>
            </a:r>
          </a:p>
        </p:txBody>
      </p:sp>
    </p:spTree>
    <p:extLst>
      <p:ext uri="{BB962C8B-B14F-4D97-AF65-F5344CB8AC3E}">
        <p14:creationId xmlns:p14="http://schemas.microsoft.com/office/powerpoint/2010/main" val="4500083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lstStyle/>
          <a:p>
            <a:r>
              <a:rPr lang="zh-TW" altLang="en-US" b="1" dirty="0" smtClean="0">
                <a:latin typeface="Adobe 仿宋 Std R" panose="02020400000000000000" pitchFamily="18" charset="-128"/>
                <a:ea typeface="Adobe 仿宋 Std R" panose="02020400000000000000" pitchFamily="18" charset="-128"/>
              </a:rPr>
              <a:t>聯珠迴文詩</a:t>
            </a:r>
            <a:endParaRPr lang="zh-TW" altLang="en-US" b="1" dirty="0">
              <a:latin typeface="Adobe 仿宋 Std R" panose="02020400000000000000" pitchFamily="18" charset="-128"/>
              <a:ea typeface="Adobe 仿宋 Std R" panose="02020400000000000000" pitchFamily="18" charset="-128"/>
            </a:endParaRPr>
          </a:p>
        </p:txBody>
      </p:sp>
      <p:sp>
        <p:nvSpPr>
          <p:cNvPr id="6" name="矩形 5"/>
          <p:cNvSpPr/>
          <p:nvPr/>
        </p:nvSpPr>
        <p:spPr>
          <a:xfrm>
            <a:off x="2796090" y="4084451"/>
            <a:ext cx="1569660" cy="1131079"/>
          </a:xfrm>
          <a:prstGeom prst="rect">
            <a:avLst/>
          </a:prstGeom>
        </p:spPr>
        <p:txBody>
          <a:bodyPr wrap="none">
            <a:spAutoFit/>
          </a:bodyPr>
          <a:lstStyle/>
          <a:p>
            <a:pPr defTabSz="685800"/>
            <a:r>
              <a:rPr lang="en-US" altLang="zh-TW" sz="1350" b="1" dirty="0">
                <a:solidFill>
                  <a:srgbClr val="5B9BD5"/>
                </a:solidFill>
                <a:latin typeface="Adobe 仿宋 Std R" panose="02020400000000000000" pitchFamily="18" charset="-128"/>
                <a:ea typeface="Adobe 仿宋 Std R" panose="02020400000000000000" pitchFamily="18" charset="-128"/>
              </a:rPr>
              <a:t>《</a:t>
            </a:r>
            <a:r>
              <a:rPr lang="zh-TW" altLang="en-US" sz="1350" b="1" dirty="0">
                <a:solidFill>
                  <a:srgbClr val="5B9BD5"/>
                </a:solidFill>
                <a:latin typeface="Adobe 仿宋 Std R" panose="02020400000000000000" pitchFamily="18" charset="-128"/>
                <a:ea typeface="Adobe 仿宋 Std R" panose="02020400000000000000" pitchFamily="18" charset="-128"/>
              </a:rPr>
              <a:t>春</a:t>
            </a:r>
            <a:r>
              <a:rPr lang="en-US" altLang="zh-TW" sz="1350" b="1" dirty="0">
                <a:solidFill>
                  <a:srgbClr val="5B9BD5"/>
                </a:solidFill>
                <a:latin typeface="Adobe 仿宋 Std R" panose="02020400000000000000" pitchFamily="18" charset="-128"/>
                <a:ea typeface="Adobe 仿宋 Std R" panose="02020400000000000000" pitchFamily="18" charset="-128"/>
              </a:rPr>
              <a:t>》</a:t>
            </a:r>
          </a:p>
          <a:p>
            <a:pPr defTabSz="685800"/>
            <a:r>
              <a:rPr lang="zh-TW" altLang="en-US" sz="1350" dirty="0">
                <a:solidFill>
                  <a:srgbClr val="5B9BD5"/>
                </a:solidFill>
                <a:latin typeface="Adobe 仿宋 Std R" panose="02020400000000000000" pitchFamily="18" charset="-128"/>
                <a:ea typeface="Adobe 仿宋 Std R" panose="02020400000000000000" pitchFamily="18" charset="-128"/>
              </a:rPr>
              <a:t>鶯啼岸柳弄春晴，</a:t>
            </a:r>
            <a:endParaRPr lang="en-US" altLang="zh-TW" sz="1350" dirty="0">
              <a:solidFill>
                <a:srgbClr val="5B9BD5"/>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5B9BD5"/>
                </a:solidFill>
                <a:latin typeface="Adobe 仿宋 Std R" panose="02020400000000000000" pitchFamily="18" charset="-128"/>
                <a:ea typeface="Adobe 仿宋 Std R" panose="02020400000000000000" pitchFamily="18" charset="-128"/>
              </a:rPr>
              <a:t>柳弄春晴夜月明。</a:t>
            </a:r>
            <a:endParaRPr lang="en-US" altLang="zh-TW" sz="1350" dirty="0">
              <a:solidFill>
                <a:srgbClr val="5B9BD5"/>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5B9BD5"/>
                </a:solidFill>
                <a:latin typeface="Adobe 仿宋 Std R" panose="02020400000000000000" pitchFamily="18" charset="-128"/>
                <a:ea typeface="Adobe 仿宋 Std R" panose="02020400000000000000" pitchFamily="18" charset="-128"/>
              </a:rPr>
              <a:t>明月夜晴春弄柳，</a:t>
            </a:r>
            <a:endParaRPr lang="en-US" altLang="zh-TW" sz="1350" dirty="0">
              <a:solidFill>
                <a:srgbClr val="5B9BD5"/>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5B9BD5"/>
                </a:solidFill>
                <a:latin typeface="Adobe 仿宋 Std R" panose="02020400000000000000" pitchFamily="18" charset="-128"/>
                <a:ea typeface="Adobe 仿宋 Std R" panose="02020400000000000000" pitchFamily="18" charset="-128"/>
              </a:rPr>
              <a:t>晴春弄柳岸啼鶯。</a:t>
            </a:r>
          </a:p>
        </p:txBody>
      </p:sp>
      <p:sp>
        <p:nvSpPr>
          <p:cNvPr id="7" name="矩形 6"/>
          <p:cNvSpPr/>
          <p:nvPr/>
        </p:nvSpPr>
        <p:spPr>
          <a:xfrm>
            <a:off x="4298080" y="4084451"/>
            <a:ext cx="1569660" cy="1131079"/>
          </a:xfrm>
          <a:prstGeom prst="rect">
            <a:avLst/>
          </a:prstGeom>
        </p:spPr>
        <p:txBody>
          <a:bodyPr wrap="none">
            <a:spAutoFit/>
          </a:bodyPr>
          <a:lstStyle/>
          <a:p>
            <a:pPr defTabSz="685800"/>
            <a:r>
              <a:rPr lang="en-US" altLang="zh-TW" sz="1350" b="1" dirty="0">
                <a:solidFill>
                  <a:srgbClr val="ED7D31"/>
                </a:solidFill>
                <a:latin typeface="Adobe 仿宋 Std R" panose="02020400000000000000" pitchFamily="18" charset="-128"/>
                <a:ea typeface="Adobe 仿宋 Std R" panose="02020400000000000000" pitchFamily="18" charset="-128"/>
              </a:rPr>
              <a:t>《</a:t>
            </a:r>
            <a:r>
              <a:rPr lang="zh-TW" altLang="en-US" sz="1350" b="1" dirty="0">
                <a:solidFill>
                  <a:srgbClr val="ED7D31"/>
                </a:solidFill>
                <a:latin typeface="Adobe 仿宋 Std R" panose="02020400000000000000" pitchFamily="18" charset="-128"/>
                <a:ea typeface="Adobe 仿宋 Std R" panose="02020400000000000000" pitchFamily="18" charset="-128"/>
              </a:rPr>
              <a:t>夏</a:t>
            </a:r>
            <a:r>
              <a:rPr lang="en-US" altLang="zh-TW" sz="1350" b="1" dirty="0">
                <a:solidFill>
                  <a:srgbClr val="ED7D31"/>
                </a:solidFill>
                <a:latin typeface="Adobe 仿宋 Std R" panose="02020400000000000000" pitchFamily="18" charset="-128"/>
                <a:ea typeface="Adobe 仿宋 Std R" panose="02020400000000000000" pitchFamily="18" charset="-128"/>
              </a:rPr>
              <a:t>》</a:t>
            </a:r>
          </a:p>
          <a:p>
            <a:pPr defTabSz="685800"/>
            <a:r>
              <a:rPr lang="zh-TW" altLang="en-US" sz="1350" dirty="0">
                <a:solidFill>
                  <a:srgbClr val="ED7D31"/>
                </a:solidFill>
                <a:latin typeface="Adobe 仿宋 Std R" panose="02020400000000000000" pitchFamily="18" charset="-128"/>
                <a:ea typeface="Adobe 仿宋 Std R" panose="02020400000000000000" pitchFamily="18" charset="-128"/>
              </a:rPr>
              <a:t>香蓮碧水動風涼，</a:t>
            </a:r>
            <a:endParaRPr lang="en-US" altLang="zh-TW" sz="1350" dirty="0">
              <a:solidFill>
                <a:srgbClr val="ED7D31"/>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ED7D31"/>
                </a:solidFill>
                <a:latin typeface="Adobe 仿宋 Std R" panose="02020400000000000000" pitchFamily="18" charset="-128"/>
                <a:ea typeface="Adobe 仿宋 Std R" panose="02020400000000000000" pitchFamily="18" charset="-128"/>
              </a:rPr>
              <a:t>水動風涼夏日長。</a:t>
            </a:r>
            <a:endParaRPr lang="en-US" altLang="zh-TW" sz="1350" dirty="0">
              <a:solidFill>
                <a:srgbClr val="ED7D31"/>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ED7D31"/>
                </a:solidFill>
                <a:latin typeface="Adobe 仿宋 Std R" panose="02020400000000000000" pitchFamily="18" charset="-128"/>
                <a:ea typeface="Adobe 仿宋 Std R" panose="02020400000000000000" pitchFamily="18" charset="-128"/>
              </a:rPr>
              <a:t>長日夏涼風動水，</a:t>
            </a:r>
            <a:endParaRPr lang="en-US" altLang="zh-TW" sz="1350" dirty="0">
              <a:solidFill>
                <a:srgbClr val="ED7D31"/>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ED7D31"/>
                </a:solidFill>
                <a:latin typeface="Adobe 仿宋 Std R" panose="02020400000000000000" pitchFamily="18" charset="-128"/>
                <a:ea typeface="Adobe 仿宋 Std R" panose="02020400000000000000" pitchFamily="18" charset="-128"/>
              </a:rPr>
              <a:t>涼風動水碧蓮香。</a:t>
            </a:r>
          </a:p>
        </p:txBody>
      </p:sp>
      <p:sp>
        <p:nvSpPr>
          <p:cNvPr id="8" name="矩形 7"/>
          <p:cNvSpPr/>
          <p:nvPr/>
        </p:nvSpPr>
        <p:spPr>
          <a:xfrm>
            <a:off x="5800070" y="4084451"/>
            <a:ext cx="1569660" cy="1131079"/>
          </a:xfrm>
          <a:prstGeom prst="rect">
            <a:avLst/>
          </a:prstGeom>
        </p:spPr>
        <p:txBody>
          <a:bodyPr wrap="none">
            <a:spAutoFit/>
          </a:bodyPr>
          <a:lstStyle/>
          <a:p>
            <a:pPr defTabSz="685800"/>
            <a:r>
              <a:rPr lang="en-US" altLang="zh-TW" sz="1350" b="1" dirty="0">
                <a:solidFill>
                  <a:srgbClr val="FFC000"/>
                </a:solidFill>
                <a:latin typeface="Adobe 仿宋 Std R" panose="02020400000000000000" pitchFamily="18" charset="-128"/>
                <a:ea typeface="Adobe 仿宋 Std R" panose="02020400000000000000" pitchFamily="18" charset="-128"/>
              </a:rPr>
              <a:t>《</a:t>
            </a:r>
            <a:r>
              <a:rPr lang="zh-TW" altLang="en-US" sz="1350" b="1" dirty="0">
                <a:solidFill>
                  <a:srgbClr val="FFC000"/>
                </a:solidFill>
                <a:latin typeface="Adobe 仿宋 Std R" panose="02020400000000000000" pitchFamily="18" charset="-128"/>
                <a:ea typeface="Adobe 仿宋 Std R" panose="02020400000000000000" pitchFamily="18" charset="-128"/>
              </a:rPr>
              <a:t>秋</a:t>
            </a:r>
            <a:r>
              <a:rPr lang="en-US" altLang="zh-TW" sz="1350" b="1" dirty="0">
                <a:solidFill>
                  <a:srgbClr val="FFC000"/>
                </a:solidFill>
                <a:latin typeface="Adobe 仿宋 Std R" panose="02020400000000000000" pitchFamily="18" charset="-128"/>
                <a:ea typeface="Adobe 仿宋 Std R" panose="02020400000000000000" pitchFamily="18" charset="-128"/>
              </a:rPr>
              <a:t>》</a:t>
            </a:r>
          </a:p>
          <a:p>
            <a:pPr defTabSz="685800"/>
            <a:r>
              <a:rPr lang="zh-TW" altLang="en-US" sz="1350" dirty="0">
                <a:solidFill>
                  <a:srgbClr val="FFC000"/>
                </a:solidFill>
                <a:latin typeface="Adobe 仿宋 Std R" panose="02020400000000000000" pitchFamily="18" charset="-128"/>
                <a:ea typeface="Adobe 仿宋 Std R" panose="02020400000000000000" pitchFamily="18" charset="-128"/>
              </a:rPr>
              <a:t>秋江楚雁宿沙洲，</a:t>
            </a:r>
            <a:endParaRPr lang="en-US" altLang="zh-TW" sz="1350" dirty="0">
              <a:solidFill>
                <a:srgbClr val="FFC000"/>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FFC000"/>
                </a:solidFill>
                <a:latin typeface="Adobe 仿宋 Std R" panose="02020400000000000000" pitchFamily="18" charset="-128"/>
                <a:ea typeface="Adobe 仿宋 Std R" panose="02020400000000000000" pitchFamily="18" charset="-128"/>
              </a:rPr>
              <a:t>雁宿沙洲淺水流。</a:t>
            </a:r>
            <a:endParaRPr lang="en-US" altLang="zh-TW" sz="1350" dirty="0">
              <a:solidFill>
                <a:srgbClr val="FFC000"/>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FFC000"/>
                </a:solidFill>
                <a:latin typeface="Adobe 仿宋 Std R" panose="02020400000000000000" pitchFamily="18" charset="-128"/>
                <a:ea typeface="Adobe 仿宋 Std R" panose="02020400000000000000" pitchFamily="18" charset="-128"/>
              </a:rPr>
              <a:t>流水淺洲沙宿雁，</a:t>
            </a:r>
            <a:endParaRPr lang="en-US" altLang="zh-TW" sz="1350" dirty="0">
              <a:solidFill>
                <a:srgbClr val="FFC000"/>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FFC000"/>
                </a:solidFill>
                <a:latin typeface="Adobe 仿宋 Std R" panose="02020400000000000000" pitchFamily="18" charset="-128"/>
                <a:ea typeface="Adobe 仿宋 Std R" panose="02020400000000000000" pitchFamily="18" charset="-128"/>
              </a:rPr>
              <a:t>洲沙宿雁楚江秋。</a:t>
            </a:r>
          </a:p>
        </p:txBody>
      </p:sp>
      <p:sp>
        <p:nvSpPr>
          <p:cNvPr id="9" name="矩形 8"/>
          <p:cNvSpPr/>
          <p:nvPr/>
        </p:nvSpPr>
        <p:spPr>
          <a:xfrm>
            <a:off x="7302059" y="4084451"/>
            <a:ext cx="1569660" cy="1131079"/>
          </a:xfrm>
          <a:prstGeom prst="rect">
            <a:avLst/>
          </a:prstGeom>
        </p:spPr>
        <p:txBody>
          <a:bodyPr wrap="none">
            <a:spAutoFit/>
          </a:bodyPr>
          <a:lstStyle/>
          <a:p>
            <a:pPr defTabSz="685800"/>
            <a:r>
              <a:rPr lang="en-US" altLang="zh-TW" sz="1350" b="1" dirty="0">
                <a:solidFill>
                  <a:srgbClr val="70AD47"/>
                </a:solidFill>
                <a:latin typeface="Adobe 仿宋 Std R" panose="02020400000000000000" pitchFamily="18" charset="-128"/>
                <a:ea typeface="Adobe 仿宋 Std R" panose="02020400000000000000" pitchFamily="18" charset="-128"/>
              </a:rPr>
              <a:t>《</a:t>
            </a:r>
            <a:r>
              <a:rPr lang="zh-TW" altLang="en-US" sz="1350" b="1" dirty="0">
                <a:solidFill>
                  <a:srgbClr val="70AD47"/>
                </a:solidFill>
                <a:latin typeface="Adobe 仿宋 Std R" panose="02020400000000000000" pitchFamily="18" charset="-128"/>
                <a:ea typeface="Adobe 仿宋 Std R" panose="02020400000000000000" pitchFamily="18" charset="-128"/>
              </a:rPr>
              <a:t>冬</a:t>
            </a:r>
            <a:r>
              <a:rPr lang="en-US" altLang="zh-TW" sz="1350" b="1" dirty="0">
                <a:solidFill>
                  <a:srgbClr val="70AD47"/>
                </a:solidFill>
                <a:latin typeface="Adobe 仿宋 Std R" panose="02020400000000000000" pitchFamily="18" charset="-128"/>
                <a:ea typeface="Adobe 仿宋 Std R" panose="02020400000000000000" pitchFamily="18" charset="-128"/>
              </a:rPr>
              <a:t>》</a:t>
            </a:r>
          </a:p>
          <a:p>
            <a:pPr defTabSz="685800"/>
            <a:r>
              <a:rPr lang="zh-TW" altLang="en-US" sz="1350" dirty="0">
                <a:solidFill>
                  <a:srgbClr val="70AD47"/>
                </a:solidFill>
                <a:latin typeface="Adobe 仿宋 Std R" panose="02020400000000000000" pitchFamily="18" charset="-128"/>
                <a:ea typeface="Adobe 仿宋 Std R" panose="02020400000000000000" pitchFamily="18" charset="-128"/>
              </a:rPr>
              <a:t>紅爐透炭炙寒風，</a:t>
            </a:r>
            <a:endParaRPr lang="en-US" altLang="zh-TW" sz="1350" dirty="0">
              <a:solidFill>
                <a:srgbClr val="70AD47"/>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70AD47"/>
                </a:solidFill>
                <a:latin typeface="Adobe 仿宋 Std R" panose="02020400000000000000" pitchFamily="18" charset="-128"/>
                <a:ea typeface="Adobe 仿宋 Std R" panose="02020400000000000000" pitchFamily="18" charset="-128"/>
              </a:rPr>
              <a:t>炭炙寒風御隆冬。</a:t>
            </a:r>
            <a:endParaRPr lang="en-US" altLang="zh-TW" sz="1350" dirty="0">
              <a:solidFill>
                <a:srgbClr val="70AD47"/>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70AD47"/>
                </a:solidFill>
                <a:latin typeface="Adobe 仿宋 Std R" panose="02020400000000000000" pitchFamily="18" charset="-128"/>
                <a:ea typeface="Adobe 仿宋 Std R" panose="02020400000000000000" pitchFamily="18" charset="-128"/>
              </a:rPr>
              <a:t>冬隆御風寒炙炭，</a:t>
            </a:r>
            <a:endParaRPr lang="en-US" altLang="zh-TW" sz="1350" dirty="0">
              <a:solidFill>
                <a:srgbClr val="70AD47"/>
              </a:solidFill>
              <a:latin typeface="Adobe 仿宋 Std R" panose="02020400000000000000" pitchFamily="18" charset="-128"/>
              <a:ea typeface="Adobe 仿宋 Std R" panose="02020400000000000000" pitchFamily="18" charset="-128"/>
            </a:endParaRPr>
          </a:p>
          <a:p>
            <a:pPr defTabSz="685800"/>
            <a:r>
              <a:rPr lang="zh-TW" altLang="en-US" sz="1350" dirty="0">
                <a:solidFill>
                  <a:srgbClr val="70AD47"/>
                </a:solidFill>
                <a:latin typeface="Adobe 仿宋 Std R" panose="02020400000000000000" pitchFamily="18" charset="-128"/>
                <a:ea typeface="Adobe 仿宋 Std R" panose="02020400000000000000" pitchFamily="18" charset="-128"/>
              </a:rPr>
              <a:t>風寒炙炭透爐紅。</a:t>
            </a:r>
          </a:p>
        </p:txBody>
      </p:sp>
      <p:sp>
        <p:nvSpPr>
          <p:cNvPr id="5" name="文字方塊 4"/>
          <p:cNvSpPr txBox="1"/>
          <p:nvPr/>
        </p:nvSpPr>
        <p:spPr>
          <a:xfrm>
            <a:off x="628650" y="1759250"/>
            <a:ext cx="7886700" cy="1546577"/>
          </a:xfrm>
          <a:prstGeom prst="rect">
            <a:avLst/>
          </a:prstGeom>
          <a:noFill/>
        </p:spPr>
        <p:txBody>
          <a:bodyPr wrap="square" rtlCol="0">
            <a:spAutoFit/>
          </a:bodyPr>
          <a:lstStyle/>
          <a:p>
            <a:pPr algn="just" defTabSz="685800"/>
            <a:r>
              <a:rPr lang="zh-TW" altLang="en-US" sz="1350" dirty="0">
                <a:solidFill>
                  <a:prstClr val="black"/>
                </a:solidFill>
                <a:latin typeface="Adobe 仿宋 Std R" panose="02020400000000000000" pitchFamily="18" charset="-128"/>
                <a:ea typeface="Adobe 仿宋 Std R" panose="02020400000000000000" pitchFamily="18" charset="-128"/>
              </a:rPr>
              <a:t>聯珠迴文詩是因詞語相互套結而得名，其為七言絕句的延伸變革，句型字數以四、三配對。清代吳絳雪的</a:t>
            </a:r>
            <a:r>
              <a:rPr lang="en-US" altLang="zh-TW" sz="1350" dirty="0">
                <a:solidFill>
                  <a:prstClr val="black"/>
                </a:solidFill>
                <a:latin typeface="Adobe 仿宋 Std R" panose="02020400000000000000" pitchFamily="18" charset="-128"/>
                <a:ea typeface="Adobe 仿宋 Std R" panose="02020400000000000000" pitchFamily="18" charset="-128"/>
              </a:rPr>
              <a:t>《</a:t>
            </a:r>
            <a:r>
              <a:rPr lang="zh-TW" altLang="en-US" sz="1350" dirty="0">
                <a:solidFill>
                  <a:prstClr val="black"/>
                </a:solidFill>
                <a:latin typeface="Adobe 仿宋 Std R" panose="02020400000000000000" pitchFamily="18" charset="-128"/>
                <a:ea typeface="Adobe 仿宋 Std R" panose="02020400000000000000" pitchFamily="18" charset="-128"/>
              </a:rPr>
              <a:t>春夏秋冬</a:t>
            </a:r>
            <a:r>
              <a:rPr lang="en-US" altLang="zh-TW" sz="1350" dirty="0">
                <a:solidFill>
                  <a:prstClr val="black"/>
                </a:solidFill>
                <a:latin typeface="Adobe 仿宋 Std R" panose="02020400000000000000" pitchFamily="18" charset="-128"/>
                <a:ea typeface="Adobe 仿宋 Std R" panose="02020400000000000000" pitchFamily="18" charset="-128"/>
              </a:rPr>
              <a:t>》</a:t>
            </a:r>
            <a:r>
              <a:rPr lang="zh-TW" altLang="en-US" sz="1350" dirty="0">
                <a:solidFill>
                  <a:prstClr val="black"/>
                </a:solidFill>
                <a:latin typeface="Adobe 仿宋 Std R" panose="02020400000000000000" pitchFamily="18" charset="-128"/>
                <a:ea typeface="Adobe 仿宋 Std R" panose="02020400000000000000" pitchFamily="18" charset="-128"/>
              </a:rPr>
              <a:t>乍看會讓人百思不得其解，但是每一句都可以用廻文自成一首七言絕句，分別描寫春、夏、秋、冬的景色。</a:t>
            </a:r>
            <a:endParaRPr lang="en-US" altLang="zh-TW" sz="1350" dirty="0">
              <a:solidFill>
                <a:prstClr val="black"/>
              </a:solidFill>
              <a:latin typeface="Adobe 仿宋 Std R" panose="02020400000000000000" pitchFamily="18" charset="-128"/>
              <a:ea typeface="Adobe 仿宋 Std R" panose="02020400000000000000" pitchFamily="18" charset="-128"/>
            </a:endParaRPr>
          </a:p>
          <a:p>
            <a:pPr algn="just" defTabSz="685800"/>
            <a:endParaRPr lang="en-US" altLang="zh-TW" sz="1350" b="1" dirty="0">
              <a:solidFill>
                <a:srgbClr val="C00000"/>
              </a:solidFill>
              <a:latin typeface="Adobe 仿宋 Std R" panose="02020400000000000000" pitchFamily="18" charset="-128"/>
              <a:ea typeface="Adobe 仿宋 Std R" panose="02020400000000000000" pitchFamily="18" charset="-128"/>
            </a:endParaRPr>
          </a:p>
          <a:p>
            <a:pPr algn="just" defTabSz="685800"/>
            <a:r>
              <a:rPr lang="zh-TW" altLang="en-US" sz="1350" b="1" dirty="0">
                <a:solidFill>
                  <a:srgbClr val="C00000"/>
                </a:solidFill>
                <a:latin typeface="Adobe 仿宋 Std R" panose="02020400000000000000" pitchFamily="18" charset="-128"/>
                <a:ea typeface="Adobe 仿宋 Std R" panose="02020400000000000000" pitchFamily="18" charset="-128"/>
              </a:rPr>
              <a:t>讀法：以一至七字為首句，四至十字為承句，然後倒句回讀之，為轉句及末句。</a:t>
            </a:r>
            <a:endParaRPr lang="en-US" altLang="zh-TW" sz="1350" b="1" dirty="0">
              <a:solidFill>
                <a:srgbClr val="C00000"/>
              </a:solidFill>
              <a:latin typeface="Adobe 仿宋 Std R" panose="02020400000000000000" pitchFamily="18" charset="-128"/>
              <a:ea typeface="Adobe 仿宋 Std R" panose="02020400000000000000" pitchFamily="18" charset="-128"/>
            </a:endParaRPr>
          </a:p>
          <a:p>
            <a:pPr algn="just" defTabSz="685800"/>
            <a:r>
              <a:rPr lang="zh-TW" altLang="en-US" sz="1350" b="1" dirty="0">
                <a:solidFill>
                  <a:prstClr val="black"/>
                </a:solidFill>
                <a:latin typeface="Adobe 仿宋 Std R" panose="02020400000000000000" pitchFamily="18" charset="-128"/>
                <a:ea typeface="Adobe 仿宋 Std R" panose="02020400000000000000" pitchFamily="18" charset="-128"/>
              </a:rPr>
              <a:t>範例：</a:t>
            </a:r>
            <a:r>
              <a:rPr lang="en-US" altLang="zh-TW" sz="1350" b="1" dirty="0">
                <a:solidFill>
                  <a:prstClr val="black"/>
                </a:solidFill>
                <a:latin typeface="Adobe 仿宋 Std R" panose="02020400000000000000" pitchFamily="18" charset="-128"/>
                <a:ea typeface="Adobe 仿宋 Std R" panose="02020400000000000000" pitchFamily="18" charset="-128"/>
              </a:rPr>
              <a:t>X</a:t>
            </a:r>
            <a:r>
              <a:rPr lang="en-US" altLang="zh-TW" sz="1050" b="1" dirty="0">
                <a:solidFill>
                  <a:prstClr val="black"/>
                </a:solidFill>
                <a:latin typeface="Adobe 仿宋 Std R" panose="02020400000000000000" pitchFamily="18" charset="-128"/>
                <a:ea typeface="Adobe 仿宋 Std R" panose="02020400000000000000" pitchFamily="18" charset="-128"/>
              </a:rPr>
              <a:t>1</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2</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3</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4</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5</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6</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7</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8</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9</a:t>
            </a:r>
            <a:r>
              <a:rPr lang="en-US" altLang="zh-TW" sz="1350" b="1" dirty="0">
                <a:solidFill>
                  <a:prstClr val="black"/>
                </a:solidFill>
                <a:latin typeface="Adobe 仿宋 Std R" panose="02020400000000000000" pitchFamily="18" charset="-128"/>
                <a:ea typeface="Adobe 仿宋 Std R" panose="02020400000000000000" pitchFamily="18" charset="-128"/>
              </a:rPr>
              <a:t> X</a:t>
            </a:r>
            <a:r>
              <a:rPr lang="en-US" altLang="zh-TW" sz="1050" b="1" dirty="0">
                <a:solidFill>
                  <a:prstClr val="black"/>
                </a:solidFill>
                <a:latin typeface="Adobe 仿宋 Std R" panose="02020400000000000000" pitchFamily="18" charset="-128"/>
                <a:ea typeface="Adobe 仿宋 Std R" panose="02020400000000000000" pitchFamily="18" charset="-128"/>
              </a:rPr>
              <a:t>10</a:t>
            </a:r>
            <a:endParaRPr lang="en-US" altLang="zh-TW" sz="1350" b="1" dirty="0">
              <a:solidFill>
                <a:prstClr val="black"/>
              </a:solidFill>
              <a:latin typeface="Adobe 仿宋 Std R" panose="02020400000000000000" pitchFamily="18" charset="-128"/>
              <a:ea typeface="Adobe 仿宋 Std R" panose="02020400000000000000" pitchFamily="18" charset="-128"/>
            </a:endParaRPr>
          </a:p>
          <a:p>
            <a:pPr algn="just" defTabSz="685800"/>
            <a:endParaRPr lang="en-US" altLang="zh-TW" sz="1350" b="1" dirty="0">
              <a:solidFill>
                <a:prstClr val="black"/>
              </a:solidFill>
              <a:latin typeface="Adobe 仿宋 Std R" panose="02020400000000000000" pitchFamily="18" charset="-128"/>
              <a:ea typeface="Adobe 仿宋 Std R" panose="02020400000000000000" pitchFamily="18" charset="-128"/>
            </a:endParaRPr>
          </a:p>
        </p:txBody>
      </p:sp>
      <p:grpSp>
        <p:nvGrpSpPr>
          <p:cNvPr id="19" name="群組 18"/>
          <p:cNvGrpSpPr/>
          <p:nvPr/>
        </p:nvGrpSpPr>
        <p:grpSpPr>
          <a:xfrm>
            <a:off x="1223318" y="2973121"/>
            <a:ext cx="2089709" cy="300082"/>
            <a:chOff x="1631091" y="2376329"/>
            <a:chExt cx="2786278" cy="400108"/>
          </a:xfrm>
        </p:grpSpPr>
        <p:cxnSp>
          <p:nvCxnSpPr>
            <p:cNvPr id="11" name="直線單箭頭接點 10"/>
            <p:cNvCxnSpPr/>
            <p:nvPr/>
          </p:nvCxnSpPr>
          <p:spPr>
            <a:xfrm>
              <a:off x="1631091" y="2576383"/>
              <a:ext cx="2340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940314" y="2376329"/>
              <a:ext cx="477055" cy="400108"/>
            </a:xfrm>
            <a:prstGeom prst="rect">
              <a:avLst/>
            </a:prstGeom>
            <a:noFill/>
          </p:spPr>
          <p:txBody>
            <a:bodyPr wrap="none" rtlCol="0" anchor="ctr">
              <a:spAutoFit/>
            </a:bodyPr>
            <a:lstStyle/>
            <a:p>
              <a:pPr algn="ctr" defTabSz="685800"/>
              <a:r>
                <a:rPr lang="en-US" altLang="zh-TW" sz="1350" dirty="0">
                  <a:solidFill>
                    <a:srgbClr val="C00000"/>
                  </a:solidFill>
                  <a:latin typeface="Calibri" panose="020F0502020204030204"/>
                  <a:ea typeface="新細明體" panose="02020500000000000000" pitchFamily="18" charset="-120"/>
                </a:rPr>
                <a:t>❶</a:t>
              </a:r>
              <a:endParaRPr lang="zh-TW" altLang="en-US" sz="1350" dirty="0">
                <a:solidFill>
                  <a:srgbClr val="C00000"/>
                </a:solidFill>
                <a:latin typeface="Calibri" panose="020F0502020204030204"/>
                <a:ea typeface="新細明體" panose="02020500000000000000" pitchFamily="18" charset="-120"/>
              </a:endParaRPr>
            </a:p>
          </p:txBody>
        </p:sp>
      </p:grpSp>
      <p:grpSp>
        <p:nvGrpSpPr>
          <p:cNvPr id="20" name="群組 19"/>
          <p:cNvGrpSpPr/>
          <p:nvPr/>
        </p:nvGrpSpPr>
        <p:grpSpPr>
          <a:xfrm>
            <a:off x="1995616" y="3077609"/>
            <a:ext cx="2170709" cy="300082"/>
            <a:chOff x="2660821" y="2515646"/>
            <a:chExt cx="2894278" cy="400108"/>
          </a:xfrm>
        </p:grpSpPr>
        <p:cxnSp>
          <p:nvCxnSpPr>
            <p:cNvPr id="12" name="直線單箭頭接點 11"/>
            <p:cNvCxnSpPr/>
            <p:nvPr/>
          </p:nvCxnSpPr>
          <p:spPr>
            <a:xfrm>
              <a:off x="2660821" y="2715700"/>
              <a:ext cx="2448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078044" y="2515646"/>
              <a:ext cx="477055" cy="400108"/>
            </a:xfrm>
            <a:prstGeom prst="rect">
              <a:avLst/>
            </a:prstGeom>
            <a:noFill/>
          </p:spPr>
          <p:txBody>
            <a:bodyPr wrap="none" rtlCol="0" anchor="ctr">
              <a:spAutoFit/>
            </a:bodyPr>
            <a:lstStyle/>
            <a:p>
              <a:pPr algn="ctr" defTabSz="685800"/>
              <a:r>
                <a:rPr lang="en-US" altLang="zh-TW" sz="1350" dirty="0">
                  <a:solidFill>
                    <a:srgbClr val="C00000"/>
                  </a:solidFill>
                  <a:latin typeface="Calibri" panose="020F0502020204030204"/>
                  <a:ea typeface="新細明體" panose="02020500000000000000" pitchFamily="18" charset="-120"/>
                </a:rPr>
                <a:t>❷</a:t>
              </a:r>
              <a:endParaRPr lang="zh-TW" altLang="en-US" sz="1350" dirty="0">
                <a:solidFill>
                  <a:srgbClr val="C00000"/>
                </a:solidFill>
                <a:latin typeface="Calibri" panose="020F0502020204030204"/>
                <a:ea typeface="新細明體" panose="02020500000000000000" pitchFamily="18" charset="-120"/>
              </a:endParaRPr>
            </a:p>
          </p:txBody>
        </p:sp>
      </p:grpSp>
      <p:grpSp>
        <p:nvGrpSpPr>
          <p:cNvPr id="21" name="群組 20"/>
          <p:cNvGrpSpPr/>
          <p:nvPr/>
        </p:nvGrpSpPr>
        <p:grpSpPr>
          <a:xfrm>
            <a:off x="1660909" y="3186730"/>
            <a:ext cx="2170707" cy="300082"/>
            <a:chOff x="2214545" y="2654963"/>
            <a:chExt cx="2894276" cy="400108"/>
          </a:xfrm>
        </p:grpSpPr>
        <p:cxnSp>
          <p:nvCxnSpPr>
            <p:cNvPr id="13" name="直線單箭頭接點 12"/>
            <p:cNvCxnSpPr/>
            <p:nvPr/>
          </p:nvCxnSpPr>
          <p:spPr>
            <a:xfrm flipH="1">
              <a:off x="2660821" y="2855017"/>
              <a:ext cx="2448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2214545" y="2654963"/>
              <a:ext cx="477055" cy="400108"/>
            </a:xfrm>
            <a:prstGeom prst="rect">
              <a:avLst/>
            </a:prstGeom>
            <a:noFill/>
          </p:spPr>
          <p:txBody>
            <a:bodyPr wrap="none" rtlCol="0" anchor="ctr">
              <a:spAutoFit/>
            </a:bodyPr>
            <a:lstStyle/>
            <a:p>
              <a:pPr algn="ctr" defTabSz="685800"/>
              <a:r>
                <a:rPr lang="en-US" altLang="zh-TW" sz="1350" dirty="0">
                  <a:solidFill>
                    <a:srgbClr val="C00000"/>
                  </a:solidFill>
                  <a:latin typeface="Calibri" panose="020F0502020204030204"/>
                  <a:ea typeface="新細明體" panose="02020500000000000000" pitchFamily="18" charset="-120"/>
                </a:rPr>
                <a:t>❸</a:t>
              </a:r>
              <a:endParaRPr lang="zh-TW" altLang="en-US" sz="1350" dirty="0">
                <a:solidFill>
                  <a:srgbClr val="C00000"/>
                </a:solidFill>
                <a:latin typeface="Calibri" panose="020F0502020204030204"/>
                <a:ea typeface="新細明體" panose="02020500000000000000" pitchFamily="18" charset="-120"/>
              </a:endParaRPr>
            </a:p>
          </p:txBody>
        </p:sp>
      </p:grpSp>
      <p:grpSp>
        <p:nvGrpSpPr>
          <p:cNvPr id="22" name="群組 21"/>
          <p:cNvGrpSpPr/>
          <p:nvPr/>
        </p:nvGrpSpPr>
        <p:grpSpPr>
          <a:xfrm>
            <a:off x="888611" y="3295850"/>
            <a:ext cx="2089707" cy="300082"/>
            <a:chOff x="1184815" y="2794279"/>
            <a:chExt cx="2786276" cy="400108"/>
          </a:xfrm>
        </p:grpSpPr>
        <p:cxnSp>
          <p:nvCxnSpPr>
            <p:cNvPr id="14" name="直線單箭頭接點 13"/>
            <p:cNvCxnSpPr/>
            <p:nvPr/>
          </p:nvCxnSpPr>
          <p:spPr>
            <a:xfrm flipH="1">
              <a:off x="1631091" y="2994333"/>
              <a:ext cx="2340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184815" y="2794279"/>
              <a:ext cx="477055" cy="400108"/>
            </a:xfrm>
            <a:prstGeom prst="rect">
              <a:avLst/>
            </a:prstGeom>
            <a:noFill/>
          </p:spPr>
          <p:txBody>
            <a:bodyPr wrap="none" rtlCol="0" anchor="ctr">
              <a:spAutoFit/>
            </a:bodyPr>
            <a:lstStyle/>
            <a:p>
              <a:pPr algn="ctr" defTabSz="685800"/>
              <a:r>
                <a:rPr lang="en-US" altLang="zh-TW" sz="1350" dirty="0">
                  <a:solidFill>
                    <a:srgbClr val="C00000"/>
                  </a:solidFill>
                  <a:latin typeface="Calibri" panose="020F0502020204030204"/>
                  <a:ea typeface="新細明體" panose="02020500000000000000" pitchFamily="18" charset="-120"/>
                </a:rPr>
                <a:t>❹</a:t>
              </a:r>
              <a:endParaRPr lang="zh-TW" altLang="en-US" sz="1350" dirty="0">
                <a:solidFill>
                  <a:srgbClr val="C00000"/>
                </a:solidFill>
                <a:latin typeface="Calibri" panose="020F0502020204030204"/>
                <a:ea typeface="新細明體" panose="02020500000000000000" pitchFamily="18" charset="-120"/>
              </a:endParaRPr>
            </a:p>
          </p:txBody>
        </p:sp>
      </p:grpSp>
      <p:sp>
        <p:nvSpPr>
          <p:cNvPr id="24" name="書卷 (垂直) 23"/>
          <p:cNvSpPr/>
          <p:nvPr/>
        </p:nvSpPr>
        <p:spPr>
          <a:xfrm>
            <a:off x="365411" y="3758054"/>
            <a:ext cx="2377666" cy="1836557"/>
          </a:xfrm>
          <a:prstGeom prst="verticalScroll">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t"/>
          <a:lstStyle/>
          <a:p>
            <a:pPr algn="ctr" defTabSz="685800"/>
            <a:endParaRPr lang="en-US" altLang="zh-TW" sz="525" b="1" dirty="0">
              <a:solidFill>
                <a:prstClr val="black"/>
              </a:solidFill>
              <a:latin typeface="Adobe 仿宋 Std R" panose="02020400000000000000" pitchFamily="18" charset="-128"/>
              <a:ea typeface="Adobe 仿宋 Std R" panose="02020400000000000000" pitchFamily="18" charset="-128"/>
            </a:endParaRPr>
          </a:p>
          <a:p>
            <a:pPr algn="ctr" defTabSz="685800"/>
            <a:r>
              <a:rPr lang="en-US" altLang="zh-TW" sz="1350" b="1" dirty="0">
                <a:solidFill>
                  <a:prstClr val="black"/>
                </a:solidFill>
                <a:latin typeface="Adobe 仿宋 Std R" panose="02020400000000000000" pitchFamily="18" charset="-128"/>
                <a:ea typeface="Adobe 仿宋 Std R" panose="02020400000000000000" pitchFamily="18" charset="-128"/>
              </a:rPr>
              <a:t>《</a:t>
            </a:r>
            <a:r>
              <a:rPr lang="zh-TW" altLang="en-US" sz="1350" b="1" dirty="0">
                <a:solidFill>
                  <a:prstClr val="black"/>
                </a:solidFill>
                <a:latin typeface="Adobe 仿宋 Std R" panose="02020400000000000000" pitchFamily="18" charset="-128"/>
                <a:ea typeface="Adobe 仿宋 Std R" panose="02020400000000000000" pitchFamily="18" charset="-128"/>
              </a:rPr>
              <a:t>春夏秋冬</a:t>
            </a:r>
            <a:r>
              <a:rPr lang="en-US" altLang="zh-TW" sz="1350" b="1" dirty="0">
                <a:solidFill>
                  <a:prstClr val="black"/>
                </a:solidFill>
                <a:latin typeface="Adobe 仿宋 Std R" panose="02020400000000000000" pitchFamily="18" charset="-128"/>
                <a:ea typeface="Adobe 仿宋 Std R" panose="02020400000000000000" pitchFamily="18" charset="-128"/>
              </a:rPr>
              <a:t>》</a:t>
            </a:r>
          </a:p>
          <a:p>
            <a:pPr algn="ctr" defTabSz="685800"/>
            <a:r>
              <a:rPr lang="zh-TW" altLang="en-US" sz="1350" dirty="0">
                <a:solidFill>
                  <a:prstClr val="black"/>
                </a:solidFill>
                <a:latin typeface="Adobe 仿宋 Std R" panose="02020400000000000000" pitchFamily="18" charset="-128"/>
                <a:ea typeface="Adobe 仿宋 Std R" panose="02020400000000000000" pitchFamily="18" charset="-128"/>
              </a:rPr>
              <a:t>清</a:t>
            </a:r>
            <a:r>
              <a:rPr lang="en-US" altLang="zh-TW" sz="1350" dirty="0">
                <a:solidFill>
                  <a:prstClr val="black"/>
                </a:solidFill>
                <a:latin typeface="Adobe 仿宋 Std R" panose="02020400000000000000" pitchFamily="18" charset="-128"/>
                <a:ea typeface="Adobe 仿宋 Std R" panose="02020400000000000000" pitchFamily="18" charset="-128"/>
              </a:rPr>
              <a:t>•</a:t>
            </a:r>
            <a:r>
              <a:rPr lang="zh-TW" altLang="en-US" sz="1350" dirty="0">
                <a:solidFill>
                  <a:prstClr val="black"/>
                </a:solidFill>
                <a:latin typeface="Adobe 仿宋 Std R" panose="02020400000000000000" pitchFamily="18" charset="-128"/>
                <a:ea typeface="Adobe 仿宋 Std R" panose="02020400000000000000" pitchFamily="18" charset="-128"/>
              </a:rPr>
              <a:t>吳絳雪</a:t>
            </a:r>
            <a:endParaRPr lang="en-US" altLang="zh-TW" sz="1350" dirty="0">
              <a:solidFill>
                <a:prstClr val="black"/>
              </a:solidFill>
              <a:latin typeface="Adobe 仿宋 Std R" panose="02020400000000000000" pitchFamily="18" charset="-128"/>
              <a:ea typeface="Adobe 仿宋 Std R" panose="02020400000000000000" pitchFamily="18" charset="-128"/>
            </a:endParaRPr>
          </a:p>
          <a:p>
            <a:pPr algn="ctr" defTabSz="685800"/>
            <a:r>
              <a:rPr lang="zh-TW" altLang="en-US" sz="1350" dirty="0">
                <a:solidFill>
                  <a:srgbClr val="5B9BD5"/>
                </a:solidFill>
                <a:latin typeface="Adobe 仿宋 Std R" panose="02020400000000000000" pitchFamily="18" charset="-128"/>
                <a:ea typeface="Adobe 仿宋 Std R" panose="02020400000000000000" pitchFamily="18" charset="-128"/>
              </a:rPr>
              <a:t>鶯啼岸柳弄春晴夜月明</a:t>
            </a:r>
          </a:p>
          <a:p>
            <a:pPr algn="ctr" defTabSz="685800"/>
            <a:r>
              <a:rPr lang="zh-TW" altLang="en-US" sz="1350" dirty="0">
                <a:solidFill>
                  <a:srgbClr val="ED7D31"/>
                </a:solidFill>
                <a:latin typeface="Adobe 仿宋 Std R" panose="02020400000000000000" pitchFamily="18" charset="-128"/>
                <a:ea typeface="Adobe 仿宋 Std R" panose="02020400000000000000" pitchFamily="18" charset="-128"/>
              </a:rPr>
              <a:t>香蓮碧水動風涼夏日長</a:t>
            </a:r>
          </a:p>
          <a:p>
            <a:pPr algn="ctr" defTabSz="685800"/>
            <a:r>
              <a:rPr lang="zh-TW" altLang="en-US" sz="1350" dirty="0">
                <a:solidFill>
                  <a:srgbClr val="FFC000"/>
                </a:solidFill>
                <a:latin typeface="Adobe 仿宋 Std R" panose="02020400000000000000" pitchFamily="18" charset="-128"/>
                <a:ea typeface="Adobe 仿宋 Std R" panose="02020400000000000000" pitchFamily="18" charset="-128"/>
              </a:rPr>
              <a:t>秋江楚雁宿沙洲淺水流</a:t>
            </a:r>
          </a:p>
          <a:p>
            <a:pPr algn="ctr" defTabSz="685800"/>
            <a:r>
              <a:rPr lang="zh-TW" altLang="en-US" sz="1350" dirty="0">
                <a:solidFill>
                  <a:srgbClr val="70AD47"/>
                </a:solidFill>
                <a:latin typeface="Adobe 仿宋 Std R" panose="02020400000000000000" pitchFamily="18" charset="-128"/>
                <a:ea typeface="Adobe 仿宋 Std R" panose="02020400000000000000" pitchFamily="18" charset="-128"/>
              </a:rPr>
              <a:t>紅爐透炭炙寒風御隆冬</a:t>
            </a:r>
          </a:p>
          <a:p>
            <a:pPr algn="ctr" defTabSz="685800"/>
            <a:endParaRPr lang="zh-TW" altLang="en-US" sz="1350" dirty="0">
              <a:solidFill>
                <a:prstClr val="black"/>
              </a:solidFill>
              <a:latin typeface="Calibri" panose="020F0502020204030204"/>
              <a:ea typeface="新細明體" panose="02020500000000000000" pitchFamily="18" charset="-120"/>
            </a:endParaRPr>
          </a:p>
        </p:txBody>
      </p:sp>
      <p:sp>
        <p:nvSpPr>
          <p:cNvPr id="26" name="文字方塊 25"/>
          <p:cNvSpPr txBox="1"/>
          <p:nvPr/>
        </p:nvSpPr>
        <p:spPr>
          <a:xfrm>
            <a:off x="6787793" y="1131094"/>
            <a:ext cx="1999266" cy="507831"/>
          </a:xfrm>
          <a:prstGeom prst="rect">
            <a:avLst/>
          </a:prstGeom>
          <a:noFill/>
        </p:spPr>
        <p:txBody>
          <a:bodyPr wrap="none" rtlCol="0">
            <a:spAutoFit/>
          </a:bodyPr>
          <a:lstStyle/>
          <a:p>
            <a:pPr algn="r" defTabSz="685800"/>
            <a:r>
              <a:rPr lang="en-US" altLang="zh-TW" sz="1350" dirty="0">
                <a:solidFill>
                  <a:prstClr val="black"/>
                </a:solidFill>
                <a:latin typeface="Adobe 仿宋 Std R" panose="02020400000000000000" pitchFamily="18" charset="-128"/>
                <a:ea typeface="Adobe 仿宋 Std R" panose="02020400000000000000" pitchFamily="18" charset="-128"/>
              </a:rPr>
              <a:t>D04945013</a:t>
            </a:r>
          </a:p>
          <a:p>
            <a:pPr algn="r" defTabSz="685800"/>
            <a:r>
              <a:rPr lang="zh-TW" altLang="en-US" sz="1350" dirty="0">
                <a:solidFill>
                  <a:prstClr val="black"/>
                </a:solidFill>
                <a:latin typeface="Adobe 仿宋 Std R" panose="02020400000000000000" pitchFamily="18" charset="-128"/>
                <a:ea typeface="Adobe 仿宋 Std R" panose="02020400000000000000" pitchFamily="18" charset="-128"/>
              </a:rPr>
              <a:t>生醫電資所 博四 游文萱</a:t>
            </a:r>
          </a:p>
        </p:txBody>
      </p:sp>
    </p:spTree>
    <p:extLst>
      <p:ext uri="{BB962C8B-B14F-4D97-AF65-F5344CB8AC3E}">
        <p14:creationId xmlns:p14="http://schemas.microsoft.com/office/powerpoint/2010/main" val="3126800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88567" y="2815606"/>
            <a:ext cx="7772400" cy="1362075"/>
          </a:xfrm>
        </p:spPr>
        <p:txBody>
          <a:bodyPr/>
          <a:lstStyle/>
          <a:p>
            <a:r>
              <a:rPr lang="en-US" altLang="zh-TW" dirty="0" smtClean="0"/>
              <a:t>Number</a:t>
            </a:r>
            <a:endParaRPr lang="zh-TW" altLang="en-US" dirty="0"/>
          </a:p>
        </p:txBody>
      </p:sp>
    </p:spTree>
    <p:extLst>
      <p:ext uri="{BB962C8B-B14F-4D97-AF65-F5344CB8AC3E}">
        <p14:creationId xmlns:p14="http://schemas.microsoft.com/office/powerpoint/2010/main" val="2169866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311700" y="1238550"/>
            <a:ext cx="8520600" cy="4187700"/>
          </a:xfrm>
          <a:prstGeom prst="rect">
            <a:avLst/>
          </a:prstGeom>
        </p:spPr>
        <p:txBody>
          <a:bodyPr spcFirstLastPara="1" wrap="square" lIns="91425" tIns="91425" rIns="91425" bIns="91425" anchor="t" anchorCtr="0">
            <a:noAutofit/>
          </a:bodyPr>
          <a:lstStyle/>
          <a:p>
            <a:pPr indent="0" algn="ctr">
              <a:lnSpc>
                <a:spcPct val="100000"/>
              </a:lnSpc>
              <a:buNone/>
            </a:pPr>
            <a:r>
              <a:rPr lang="zh-TW">
                <a:latin typeface="DFKai-SB"/>
                <a:ea typeface="DFKai-SB"/>
                <a:cs typeface="DFKai-SB"/>
                <a:sym typeface="DFKai-SB"/>
              </a:rPr>
              <a:t>賴達	資工四	b04902034</a:t>
            </a:r>
            <a:endParaRPr>
              <a:latin typeface="DFKai-SB"/>
              <a:ea typeface="DFKai-SB"/>
              <a:cs typeface="DFKai-SB"/>
              <a:sym typeface="DFKai-SB"/>
            </a:endParaRPr>
          </a:p>
          <a:p>
            <a:pPr indent="0" algn="ctr">
              <a:spcBef>
                <a:spcPts val="1000"/>
              </a:spcBef>
              <a:buNone/>
            </a:pPr>
            <a:r>
              <a:rPr lang="zh-TW">
                <a:latin typeface="DFKai-SB"/>
                <a:ea typeface="DFKai-SB"/>
                <a:cs typeface="DFKai-SB"/>
                <a:sym typeface="DFKai-SB"/>
              </a:rPr>
              <a:t>四字詞性相同之四字成語可隨意排序，意義不變</a:t>
            </a:r>
            <a:endParaRPr>
              <a:latin typeface="DFKai-SB"/>
              <a:ea typeface="DFKai-SB"/>
              <a:cs typeface="DFKai-SB"/>
              <a:sym typeface="DFKai-SB"/>
            </a:endParaRPr>
          </a:p>
          <a:p>
            <a:pPr>
              <a:spcBef>
                <a:spcPts val="1000"/>
              </a:spcBef>
              <a:buFont typeface="DFKai-SB"/>
              <a:buChar char="●"/>
            </a:pPr>
            <a:r>
              <a:rPr lang="zh-TW">
                <a:solidFill>
                  <a:srgbClr val="595959"/>
                </a:solidFill>
                <a:latin typeface="DFKai-SB"/>
                <a:ea typeface="DFKai-SB"/>
                <a:cs typeface="DFKai-SB"/>
                <a:sym typeface="DFKai-SB"/>
              </a:rPr>
              <a:t>名詞類:琴棋書畫、絲竹管弦、金石絲竹、規矩繩墨、禮義廉恥、風雲月露、東西南北、樓台亭閣、王侯將相</a:t>
            </a:r>
            <a:endParaRPr>
              <a:solidFill>
                <a:srgbClr val="595959"/>
              </a:solidFill>
              <a:latin typeface="DFKai-SB"/>
              <a:ea typeface="DFKai-SB"/>
              <a:cs typeface="DFKai-SB"/>
              <a:sym typeface="DFKai-SB"/>
            </a:endParaRPr>
          </a:p>
          <a:p>
            <a:pPr>
              <a:buClr>
                <a:srgbClr val="595959"/>
              </a:buClr>
              <a:buFont typeface="DFKai-SB"/>
              <a:buChar char="●"/>
            </a:pPr>
            <a:r>
              <a:rPr lang="zh-TW">
                <a:solidFill>
                  <a:srgbClr val="595959"/>
                </a:solidFill>
                <a:latin typeface="DFKai-SB"/>
                <a:ea typeface="DFKai-SB"/>
                <a:cs typeface="DFKai-SB"/>
                <a:sym typeface="DFKai-SB"/>
              </a:rPr>
              <a:t>動詞類:捭闔縱橫、起承轉合、望聞問切、嬉笑怒罵、賞罰黜陟、洗削更革、切磋琢磨、打滾撒潑、挑撥離間</a:t>
            </a:r>
            <a:endParaRPr>
              <a:solidFill>
                <a:srgbClr val="595959"/>
              </a:solidFill>
              <a:latin typeface="DFKai-SB"/>
              <a:ea typeface="DFKai-SB"/>
              <a:cs typeface="DFKai-SB"/>
              <a:sym typeface="DFKai-SB"/>
            </a:endParaRPr>
          </a:p>
          <a:p>
            <a:pPr>
              <a:buClr>
                <a:srgbClr val="595959"/>
              </a:buClr>
              <a:buFont typeface="DFKai-SB"/>
              <a:buChar char="●"/>
            </a:pPr>
            <a:r>
              <a:rPr lang="zh-TW">
                <a:solidFill>
                  <a:srgbClr val="595959"/>
                </a:solidFill>
                <a:latin typeface="DFKai-SB"/>
                <a:ea typeface="DFKai-SB"/>
                <a:cs typeface="DFKai-SB"/>
                <a:sym typeface="DFKai-SB"/>
              </a:rPr>
              <a:t>形容詞:悲歡離合、輕重緩急、溫柔敦厚、喜怒哀樂、隱晦曲折、清新俊逸、豐亨豫大、光明磊落、忠孝節義</a:t>
            </a:r>
            <a:endParaRPr>
              <a:solidFill>
                <a:srgbClr val="595959"/>
              </a:solidFill>
              <a:latin typeface="DFKai-SB"/>
              <a:ea typeface="DFKai-SB"/>
              <a:cs typeface="DFKai-SB"/>
              <a:sym typeface="DFKai-SB"/>
            </a:endParaRPr>
          </a:p>
          <a:p>
            <a:pPr>
              <a:buClr>
                <a:srgbClr val="595959"/>
              </a:buClr>
              <a:buFont typeface="DFKai-SB"/>
              <a:buChar char="●"/>
            </a:pPr>
            <a:r>
              <a:rPr lang="zh-TW" u="sng">
                <a:solidFill>
                  <a:schemeClr val="hlink"/>
                </a:solidFill>
                <a:latin typeface="DFKai-SB"/>
                <a:ea typeface="DFKai-SB"/>
                <a:cs typeface="DFKai-SB"/>
                <a:sym typeface="DFKai-SB"/>
                <a:hlinkClick r:id="rId3"/>
              </a:rPr>
              <a:t>參考連結</a:t>
            </a:r>
            <a:endParaRPr>
              <a:solidFill>
                <a:srgbClr val="595959"/>
              </a:solidFill>
              <a:latin typeface="DFKai-SB"/>
              <a:ea typeface="DFKai-SB"/>
              <a:cs typeface="DFKai-SB"/>
              <a:sym typeface="DFKai-SB"/>
            </a:endParaRPr>
          </a:p>
        </p:txBody>
      </p:sp>
    </p:spTree>
    <p:extLst>
      <p:ext uri="{BB962C8B-B14F-4D97-AF65-F5344CB8AC3E}">
        <p14:creationId xmlns:p14="http://schemas.microsoft.com/office/powerpoint/2010/main" val="106173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556792"/>
            <a:ext cx="8229600" cy="4248472"/>
          </a:xfrm>
        </p:spPr>
        <p:txBody>
          <a:bodyPr>
            <a:normAutofit/>
          </a:bodyPr>
          <a:lstStyle/>
          <a:p>
            <a:r>
              <a:rPr lang="zh-TW" altLang="en-US" sz="2400" dirty="0">
                <a:solidFill>
                  <a:schemeClr val="bg1"/>
                </a:solidFill>
                <a:latin typeface="標楷體" pitchFamily="65" charset="-120"/>
                <a:ea typeface="標楷體" pitchFamily="65" charset="-120"/>
              </a:rPr>
              <a:t>古之欲明明德於天下者，先</a:t>
            </a:r>
            <a:r>
              <a:rPr lang="zh-TW" altLang="en-US" sz="2400" u="sng" dirty="0">
                <a:solidFill>
                  <a:srgbClr val="6600CC"/>
                </a:solidFill>
                <a:latin typeface="標楷體" pitchFamily="65" charset="-120"/>
                <a:ea typeface="標楷體" pitchFamily="65" charset="-120"/>
              </a:rPr>
              <a:t>治其國</a:t>
            </a:r>
            <a:r>
              <a:rPr lang="zh-TW" altLang="en-US" sz="2400" dirty="0">
                <a:solidFill>
                  <a:schemeClr val="bg1"/>
                </a:solidFill>
                <a:latin typeface="標楷體" pitchFamily="65" charset="-120"/>
                <a:ea typeface="標楷體" pitchFamily="65" charset="-120"/>
              </a:rPr>
              <a:t>；欲</a:t>
            </a:r>
            <a:r>
              <a:rPr lang="zh-TW" altLang="en-US" sz="2400" u="sng" dirty="0">
                <a:solidFill>
                  <a:srgbClr val="6600CC"/>
                </a:solidFill>
                <a:latin typeface="標楷體" pitchFamily="65" charset="-120"/>
                <a:ea typeface="標楷體" pitchFamily="65" charset="-120"/>
              </a:rPr>
              <a:t>治其國</a:t>
            </a:r>
            <a:r>
              <a:rPr lang="zh-TW" altLang="en-US" sz="2400" dirty="0">
                <a:solidFill>
                  <a:schemeClr val="bg1"/>
                </a:solidFill>
                <a:latin typeface="標楷體" pitchFamily="65" charset="-120"/>
                <a:ea typeface="標楷體" pitchFamily="65" charset="-120"/>
              </a:rPr>
              <a:t>者，先</a:t>
            </a:r>
            <a:r>
              <a:rPr lang="zh-TW" altLang="en-US" sz="2400" u="sng" dirty="0">
                <a:solidFill>
                  <a:srgbClr val="333399"/>
                </a:solidFill>
                <a:latin typeface="標楷體" pitchFamily="65" charset="-120"/>
                <a:ea typeface="標楷體" pitchFamily="65" charset="-120"/>
              </a:rPr>
              <a:t>齊其家</a:t>
            </a:r>
            <a:r>
              <a:rPr lang="zh-TW" altLang="en-US" sz="2400" dirty="0">
                <a:solidFill>
                  <a:schemeClr val="bg1"/>
                </a:solidFill>
                <a:latin typeface="標楷體" pitchFamily="65" charset="-120"/>
                <a:ea typeface="標楷體" pitchFamily="65" charset="-120"/>
              </a:rPr>
              <a:t>；欲</a:t>
            </a:r>
            <a:r>
              <a:rPr lang="zh-TW" altLang="en-US" sz="2400" u="sng" dirty="0">
                <a:solidFill>
                  <a:srgbClr val="333399"/>
                </a:solidFill>
                <a:latin typeface="標楷體" pitchFamily="65" charset="-120"/>
                <a:ea typeface="標楷體" pitchFamily="65" charset="-120"/>
              </a:rPr>
              <a:t>齊其家</a:t>
            </a:r>
            <a:r>
              <a:rPr lang="zh-TW" altLang="en-US" sz="2400" dirty="0">
                <a:solidFill>
                  <a:schemeClr val="bg1"/>
                </a:solidFill>
                <a:latin typeface="標楷體" pitchFamily="65" charset="-120"/>
                <a:ea typeface="標楷體" pitchFamily="65" charset="-120"/>
              </a:rPr>
              <a:t>者，先</a:t>
            </a:r>
            <a:r>
              <a:rPr lang="zh-TW" altLang="en-US" sz="2400" u="sng" dirty="0">
                <a:solidFill>
                  <a:srgbClr val="0000FF"/>
                </a:solidFill>
                <a:latin typeface="標楷體" pitchFamily="65" charset="-120"/>
                <a:ea typeface="標楷體" pitchFamily="65" charset="-120"/>
              </a:rPr>
              <a:t>修其身</a:t>
            </a:r>
            <a:r>
              <a:rPr lang="zh-TW" altLang="en-US" sz="2400" dirty="0">
                <a:solidFill>
                  <a:schemeClr val="bg1"/>
                </a:solidFill>
                <a:latin typeface="標楷體" pitchFamily="65" charset="-120"/>
                <a:ea typeface="標楷體" pitchFamily="65" charset="-120"/>
              </a:rPr>
              <a:t>；欲</a:t>
            </a:r>
            <a:r>
              <a:rPr lang="zh-TW" altLang="en-US" sz="2400" u="sng" dirty="0">
                <a:solidFill>
                  <a:srgbClr val="0000FF"/>
                </a:solidFill>
                <a:latin typeface="標楷體" pitchFamily="65" charset="-120"/>
                <a:ea typeface="標楷體" pitchFamily="65" charset="-120"/>
              </a:rPr>
              <a:t>修其身</a:t>
            </a:r>
            <a:r>
              <a:rPr lang="zh-TW" altLang="en-US" sz="2400" dirty="0">
                <a:solidFill>
                  <a:schemeClr val="bg1"/>
                </a:solidFill>
                <a:latin typeface="標楷體" pitchFamily="65" charset="-120"/>
                <a:ea typeface="標楷體" pitchFamily="65" charset="-120"/>
              </a:rPr>
              <a:t>者，先</a:t>
            </a:r>
            <a:r>
              <a:rPr lang="zh-TW" altLang="en-US" sz="2400" u="sng" dirty="0">
                <a:solidFill>
                  <a:srgbClr val="00B050"/>
                </a:solidFill>
                <a:latin typeface="標楷體" pitchFamily="65" charset="-120"/>
                <a:ea typeface="標楷體" pitchFamily="65" charset="-120"/>
              </a:rPr>
              <a:t>正其心</a:t>
            </a:r>
            <a:r>
              <a:rPr lang="zh-TW" altLang="en-US" sz="2400" dirty="0">
                <a:solidFill>
                  <a:schemeClr val="bg1"/>
                </a:solidFill>
                <a:latin typeface="標楷體" pitchFamily="65" charset="-120"/>
                <a:ea typeface="標楷體" pitchFamily="65" charset="-120"/>
              </a:rPr>
              <a:t>；欲</a:t>
            </a:r>
            <a:r>
              <a:rPr lang="zh-TW" altLang="en-US" sz="2400" u="sng" dirty="0">
                <a:solidFill>
                  <a:srgbClr val="00B050"/>
                </a:solidFill>
                <a:latin typeface="標楷體" pitchFamily="65" charset="-120"/>
                <a:ea typeface="標楷體" pitchFamily="65" charset="-120"/>
              </a:rPr>
              <a:t>正其心</a:t>
            </a:r>
            <a:r>
              <a:rPr lang="zh-TW" altLang="en-US" sz="2400" dirty="0">
                <a:solidFill>
                  <a:schemeClr val="bg1"/>
                </a:solidFill>
                <a:latin typeface="標楷體" pitchFamily="65" charset="-120"/>
                <a:ea typeface="標楷體" pitchFamily="65" charset="-120"/>
              </a:rPr>
              <a:t>者，先</a:t>
            </a:r>
            <a:r>
              <a:rPr lang="zh-TW" altLang="en-US" sz="2400" u="sng" dirty="0">
                <a:solidFill>
                  <a:srgbClr val="FFCC00"/>
                </a:solidFill>
                <a:latin typeface="標楷體" pitchFamily="65" charset="-120"/>
                <a:ea typeface="標楷體" pitchFamily="65" charset="-120"/>
              </a:rPr>
              <a:t>誠其意</a:t>
            </a:r>
            <a:r>
              <a:rPr lang="zh-TW" altLang="en-US" sz="2400" dirty="0">
                <a:solidFill>
                  <a:schemeClr val="bg1"/>
                </a:solidFill>
                <a:latin typeface="標楷體" pitchFamily="65" charset="-120"/>
                <a:ea typeface="標楷體" pitchFamily="65" charset="-120"/>
              </a:rPr>
              <a:t>；欲</a:t>
            </a:r>
            <a:r>
              <a:rPr lang="zh-TW" altLang="en-US" sz="2400" u="sng" dirty="0">
                <a:solidFill>
                  <a:srgbClr val="FFCC00"/>
                </a:solidFill>
                <a:latin typeface="標楷體" pitchFamily="65" charset="-120"/>
                <a:ea typeface="標楷體" pitchFamily="65" charset="-120"/>
              </a:rPr>
              <a:t>誠其意</a:t>
            </a:r>
            <a:r>
              <a:rPr lang="zh-TW" altLang="en-US" sz="2400" dirty="0">
                <a:solidFill>
                  <a:schemeClr val="bg1"/>
                </a:solidFill>
                <a:latin typeface="標楷體" pitchFamily="65" charset="-120"/>
                <a:ea typeface="標楷體" pitchFamily="65" charset="-120"/>
              </a:rPr>
              <a:t>者，先</a:t>
            </a:r>
            <a:r>
              <a:rPr lang="zh-TW" altLang="en-US" sz="2400" u="sng" dirty="0">
                <a:solidFill>
                  <a:srgbClr val="FF6600"/>
                </a:solidFill>
                <a:latin typeface="標楷體" pitchFamily="65" charset="-120"/>
                <a:ea typeface="標楷體" pitchFamily="65" charset="-120"/>
              </a:rPr>
              <a:t>致其知</a:t>
            </a:r>
            <a:r>
              <a:rPr lang="zh-TW" altLang="en-US" sz="2400" dirty="0">
                <a:solidFill>
                  <a:schemeClr val="bg1"/>
                </a:solidFill>
                <a:latin typeface="標楷體" pitchFamily="65" charset="-120"/>
                <a:ea typeface="標楷體" pitchFamily="65" charset="-120"/>
              </a:rPr>
              <a:t>；</a:t>
            </a:r>
            <a:r>
              <a:rPr lang="zh-TW" altLang="en-US" sz="2400" u="sng" dirty="0">
                <a:solidFill>
                  <a:srgbClr val="FF6600"/>
                </a:solidFill>
                <a:latin typeface="標楷體" pitchFamily="65" charset="-120"/>
                <a:ea typeface="標楷體" pitchFamily="65" charset="-120"/>
              </a:rPr>
              <a:t>致知</a:t>
            </a:r>
            <a:r>
              <a:rPr lang="zh-TW" altLang="en-US" sz="2400" dirty="0">
                <a:solidFill>
                  <a:schemeClr val="bg1"/>
                </a:solidFill>
                <a:latin typeface="標楷體" pitchFamily="65" charset="-120"/>
                <a:ea typeface="標楷體" pitchFamily="65" charset="-120"/>
              </a:rPr>
              <a:t>在</a:t>
            </a:r>
            <a:r>
              <a:rPr lang="zh-TW" altLang="en-US" sz="2400" dirty="0">
                <a:solidFill>
                  <a:srgbClr val="FF0000"/>
                </a:solidFill>
                <a:latin typeface="標楷體" pitchFamily="65" charset="-120"/>
                <a:ea typeface="標楷體" pitchFamily="65" charset="-120"/>
              </a:rPr>
              <a:t>格物</a:t>
            </a:r>
            <a:r>
              <a:rPr lang="zh-TW" altLang="en-US" sz="2400" dirty="0">
                <a:solidFill>
                  <a:schemeClr val="bg1"/>
                </a:solidFill>
                <a:latin typeface="標楷體" pitchFamily="65" charset="-120"/>
                <a:ea typeface="標楷體" pitchFamily="65" charset="-120"/>
              </a:rPr>
              <a:t>。</a:t>
            </a:r>
            <a:endParaRPr lang="en-US" altLang="zh-TW" sz="2400" dirty="0">
              <a:solidFill>
                <a:schemeClr val="bg1"/>
              </a:solidFill>
              <a:latin typeface="標楷體" pitchFamily="65" charset="-120"/>
              <a:ea typeface="標楷體" pitchFamily="65" charset="-120"/>
            </a:endParaRPr>
          </a:p>
          <a:p>
            <a:r>
              <a:rPr lang="zh-TW" altLang="en-US" sz="2400" dirty="0">
                <a:solidFill>
                  <a:srgbClr val="FF0000"/>
                </a:solidFill>
                <a:latin typeface="標楷體" pitchFamily="65" charset="-120"/>
                <a:ea typeface="標楷體" pitchFamily="65" charset="-120"/>
              </a:rPr>
              <a:t>物格</a:t>
            </a:r>
            <a:r>
              <a:rPr lang="zh-TW" altLang="en-US" sz="2400" dirty="0">
                <a:solidFill>
                  <a:schemeClr val="bg1"/>
                </a:solidFill>
                <a:latin typeface="標楷體" pitchFamily="65" charset="-120"/>
                <a:ea typeface="標楷體" pitchFamily="65" charset="-120"/>
              </a:rPr>
              <a:t>而后</a:t>
            </a:r>
            <a:r>
              <a:rPr lang="zh-TW" altLang="en-US" sz="2400" u="sng" dirty="0">
                <a:solidFill>
                  <a:srgbClr val="FF6600"/>
                </a:solidFill>
                <a:latin typeface="標楷體" pitchFamily="65" charset="-120"/>
                <a:ea typeface="標楷體" pitchFamily="65" charset="-120"/>
              </a:rPr>
              <a:t>知至</a:t>
            </a:r>
            <a:r>
              <a:rPr lang="zh-TW" altLang="en-US" sz="2400" dirty="0">
                <a:solidFill>
                  <a:schemeClr val="bg1"/>
                </a:solidFill>
                <a:latin typeface="標楷體" pitchFamily="65" charset="-120"/>
                <a:ea typeface="標楷體" pitchFamily="65" charset="-120"/>
              </a:rPr>
              <a:t>，</a:t>
            </a:r>
            <a:r>
              <a:rPr lang="zh-TW" altLang="en-US" sz="2400" u="sng" dirty="0">
                <a:solidFill>
                  <a:srgbClr val="FF6600"/>
                </a:solidFill>
                <a:latin typeface="標楷體" pitchFamily="65" charset="-120"/>
                <a:ea typeface="標楷體" pitchFamily="65" charset="-120"/>
              </a:rPr>
              <a:t>知至</a:t>
            </a:r>
            <a:r>
              <a:rPr lang="zh-TW" altLang="en-US" sz="2400" dirty="0">
                <a:solidFill>
                  <a:schemeClr val="bg1"/>
                </a:solidFill>
                <a:latin typeface="標楷體" pitchFamily="65" charset="-120"/>
                <a:ea typeface="標楷體" pitchFamily="65" charset="-120"/>
              </a:rPr>
              <a:t>而后</a:t>
            </a:r>
            <a:r>
              <a:rPr lang="zh-TW" altLang="en-US" sz="2400" u="sng" dirty="0">
                <a:solidFill>
                  <a:srgbClr val="FFCC00"/>
                </a:solidFill>
                <a:latin typeface="標楷體" pitchFamily="65" charset="-120"/>
                <a:ea typeface="標楷體" pitchFamily="65" charset="-120"/>
              </a:rPr>
              <a:t>意誠</a:t>
            </a:r>
            <a:r>
              <a:rPr lang="zh-TW" altLang="en-US" sz="2400" dirty="0">
                <a:solidFill>
                  <a:schemeClr val="bg1"/>
                </a:solidFill>
                <a:latin typeface="標楷體" pitchFamily="65" charset="-120"/>
                <a:ea typeface="標楷體" pitchFamily="65" charset="-120"/>
              </a:rPr>
              <a:t>，</a:t>
            </a:r>
            <a:r>
              <a:rPr lang="zh-TW" altLang="en-US" sz="2400" u="sng" dirty="0">
                <a:solidFill>
                  <a:srgbClr val="FFCC00"/>
                </a:solidFill>
                <a:latin typeface="標楷體" pitchFamily="65" charset="-120"/>
                <a:ea typeface="標楷體" pitchFamily="65" charset="-120"/>
              </a:rPr>
              <a:t>意誠</a:t>
            </a:r>
            <a:r>
              <a:rPr lang="zh-TW" altLang="en-US" sz="2400" dirty="0">
                <a:solidFill>
                  <a:schemeClr val="bg1"/>
                </a:solidFill>
                <a:latin typeface="標楷體" pitchFamily="65" charset="-120"/>
                <a:ea typeface="標楷體" pitchFamily="65" charset="-120"/>
              </a:rPr>
              <a:t>而后</a:t>
            </a:r>
            <a:r>
              <a:rPr lang="zh-TW" altLang="en-US" sz="2400" u="sng" dirty="0">
                <a:solidFill>
                  <a:srgbClr val="00B050"/>
                </a:solidFill>
                <a:latin typeface="標楷體" pitchFamily="65" charset="-120"/>
                <a:ea typeface="標楷體" pitchFamily="65" charset="-120"/>
              </a:rPr>
              <a:t>心正</a:t>
            </a:r>
            <a:r>
              <a:rPr lang="zh-TW" altLang="en-US" sz="2400" dirty="0">
                <a:solidFill>
                  <a:schemeClr val="bg1"/>
                </a:solidFill>
                <a:latin typeface="標楷體" pitchFamily="65" charset="-120"/>
                <a:ea typeface="標楷體" pitchFamily="65" charset="-120"/>
              </a:rPr>
              <a:t>，</a:t>
            </a:r>
            <a:r>
              <a:rPr lang="zh-TW" altLang="en-US" sz="2400" u="sng" dirty="0">
                <a:solidFill>
                  <a:srgbClr val="00B050"/>
                </a:solidFill>
                <a:latin typeface="標楷體" pitchFamily="65" charset="-120"/>
                <a:ea typeface="標楷體" pitchFamily="65" charset="-120"/>
              </a:rPr>
              <a:t>心正</a:t>
            </a:r>
            <a:r>
              <a:rPr lang="zh-TW" altLang="en-US" sz="2400" dirty="0">
                <a:solidFill>
                  <a:schemeClr val="bg1"/>
                </a:solidFill>
                <a:latin typeface="標楷體" pitchFamily="65" charset="-120"/>
                <a:ea typeface="標楷體" pitchFamily="65" charset="-120"/>
              </a:rPr>
              <a:t>而后</a:t>
            </a:r>
            <a:r>
              <a:rPr lang="zh-TW" altLang="en-US" sz="2400" u="sng" dirty="0">
                <a:solidFill>
                  <a:srgbClr val="0000FF"/>
                </a:solidFill>
                <a:latin typeface="標楷體" pitchFamily="65" charset="-120"/>
                <a:ea typeface="標楷體" pitchFamily="65" charset="-120"/>
              </a:rPr>
              <a:t>身修</a:t>
            </a:r>
            <a:r>
              <a:rPr lang="zh-TW" altLang="en-US" sz="2400" dirty="0">
                <a:solidFill>
                  <a:schemeClr val="bg1"/>
                </a:solidFill>
                <a:latin typeface="標楷體" pitchFamily="65" charset="-120"/>
                <a:ea typeface="標楷體" pitchFamily="65" charset="-120"/>
              </a:rPr>
              <a:t>，</a:t>
            </a:r>
            <a:r>
              <a:rPr lang="zh-TW" altLang="en-US" sz="2400" u="sng" dirty="0">
                <a:solidFill>
                  <a:srgbClr val="0000FF"/>
                </a:solidFill>
                <a:latin typeface="標楷體" pitchFamily="65" charset="-120"/>
                <a:ea typeface="標楷體" pitchFamily="65" charset="-120"/>
              </a:rPr>
              <a:t>身修</a:t>
            </a:r>
            <a:r>
              <a:rPr lang="zh-TW" altLang="en-US" sz="2400" dirty="0">
                <a:solidFill>
                  <a:schemeClr val="bg1"/>
                </a:solidFill>
                <a:latin typeface="標楷體" pitchFamily="65" charset="-120"/>
                <a:ea typeface="標楷體" pitchFamily="65" charset="-120"/>
              </a:rPr>
              <a:t>而后</a:t>
            </a:r>
            <a:r>
              <a:rPr lang="zh-TW" altLang="en-US" sz="2400" u="sng" dirty="0">
                <a:solidFill>
                  <a:srgbClr val="333399"/>
                </a:solidFill>
                <a:latin typeface="標楷體" pitchFamily="65" charset="-120"/>
                <a:ea typeface="標楷體" pitchFamily="65" charset="-120"/>
              </a:rPr>
              <a:t>家齊</a:t>
            </a:r>
            <a:r>
              <a:rPr lang="zh-TW" altLang="en-US" sz="2400" dirty="0">
                <a:solidFill>
                  <a:schemeClr val="bg1"/>
                </a:solidFill>
                <a:latin typeface="標楷體" pitchFamily="65" charset="-120"/>
                <a:ea typeface="標楷體" pitchFamily="65" charset="-120"/>
              </a:rPr>
              <a:t>，</a:t>
            </a:r>
            <a:r>
              <a:rPr lang="zh-TW" altLang="en-US" sz="2400" u="sng" dirty="0">
                <a:solidFill>
                  <a:srgbClr val="333399"/>
                </a:solidFill>
                <a:latin typeface="標楷體" pitchFamily="65" charset="-120"/>
                <a:ea typeface="標楷體" pitchFamily="65" charset="-120"/>
              </a:rPr>
              <a:t>家齊</a:t>
            </a:r>
            <a:r>
              <a:rPr lang="zh-TW" altLang="en-US" sz="2400" dirty="0">
                <a:solidFill>
                  <a:schemeClr val="bg1"/>
                </a:solidFill>
                <a:latin typeface="標楷體" pitchFamily="65" charset="-120"/>
                <a:ea typeface="標楷體" pitchFamily="65" charset="-120"/>
              </a:rPr>
              <a:t>而后</a:t>
            </a:r>
            <a:r>
              <a:rPr lang="zh-TW" altLang="en-US" sz="2400" u="sng" dirty="0">
                <a:solidFill>
                  <a:srgbClr val="6600CC"/>
                </a:solidFill>
                <a:latin typeface="標楷體" pitchFamily="65" charset="-120"/>
                <a:ea typeface="標楷體" pitchFamily="65" charset="-120"/>
              </a:rPr>
              <a:t>國治</a:t>
            </a:r>
            <a:r>
              <a:rPr lang="zh-TW" altLang="en-US" sz="2400" dirty="0">
                <a:solidFill>
                  <a:schemeClr val="bg1"/>
                </a:solidFill>
                <a:latin typeface="標楷體" pitchFamily="65" charset="-120"/>
                <a:ea typeface="標楷體" pitchFamily="65" charset="-120"/>
              </a:rPr>
              <a:t>，</a:t>
            </a:r>
            <a:r>
              <a:rPr lang="zh-TW" altLang="en-US" sz="2400" u="sng" dirty="0">
                <a:solidFill>
                  <a:srgbClr val="6600CC"/>
                </a:solidFill>
                <a:latin typeface="標楷體" pitchFamily="65" charset="-120"/>
                <a:ea typeface="標楷體" pitchFamily="65" charset="-120"/>
              </a:rPr>
              <a:t>國治</a:t>
            </a:r>
            <a:r>
              <a:rPr lang="zh-TW" altLang="en-US" sz="2400" dirty="0">
                <a:solidFill>
                  <a:schemeClr val="bg1"/>
                </a:solidFill>
                <a:latin typeface="標楷體" pitchFamily="65" charset="-120"/>
                <a:ea typeface="標楷體" pitchFamily="65" charset="-120"/>
              </a:rPr>
              <a:t>而后天下平。</a:t>
            </a:r>
            <a:endParaRPr lang="en-US" altLang="zh-TW" sz="2400" dirty="0">
              <a:solidFill>
                <a:schemeClr val="bg1"/>
              </a:solidFill>
              <a:latin typeface="標楷體" pitchFamily="65" charset="-120"/>
              <a:ea typeface="標楷體" pitchFamily="65" charset="-120"/>
            </a:endParaRPr>
          </a:p>
          <a:p>
            <a:endParaRPr lang="en-US" altLang="zh-TW" sz="2400" dirty="0">
              <a:solidFill>
                <a:schemeClr val="bg1"/>
              </a:solidFill>
              <a:latin typeface="標楷體" pitchFamily="65" charset="-120"/>
              <a:ea typeface="標楷體" pitchFamily="65" charset="-120"/>
            </a:endParaRPr>
          </a:p>
          <a:p>
            <a:pPr>
              <a:buFont typeface="Wingdings" pitchFamily="2" charset="2"/>
              <a:buChar char="Ø"/>
            </a:pPr>
            <a:r>
              <a:rPr lang="zh-TW" altLang="en-US" sz="2400" dirty="0">
                <a:solidFill>
                  <a:schemeClr val="bg1"/>
                </a:solidFill>
                <a:latin typeface="標楷體" pitchFamily="65" charset="-120"/>
                <a:ea typeface="標楷體" pitchFamily="65" charset="-120"/>
              </a:rPr>
              <a:t>以前背大學的時候就覺得這段很有趣，前面的遞升和後面的遞降相互乎應，又字詞前後順序互換還是相同的意思，實在覺得中文非常奧妙！</a:t>
            </a:r>
            <a:endParaRPr lang="en-US" altLang="zh-TW" sz="2400" dirty="0">
              <a:solidFill>
                <a:schemeClr val="bg1"/>
              </a:solidFill>
              <a:latin typeface="標楷體" pitchFamily="65" charset="-120"/>
              <a:ea typeface="標楷體" pitchFamily="65" charset="-120"/>
            </a:endParaRPr>
          </a:p>
          <a:p>
            <a:pPr>
              <a:buNone/>
            </a:pPr>
            <a:endParaRPr lang="en-US" altLang="zh-TW" sz="2400" dirty="0">
              <a:solidFill>
                <a:schemeClr val="bg1"/>
              </a:solidFill>
              <a:latin typeface="標楷體" pitchFamily="65" charset="-120"/>
              <a:ea typeface="標楷體" pitchFamily="65" charset="-120"/>
            </a:endParaRPr>
          </a:p>
          <a:p>
            <a:endParaRPr lang="en-US" altLang="zh-TW" sz="2400" dirty="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sp>
        <p:nvSpPr>
          <p:cNvPr id="6" name="文字方塊 5"/>
          <p:cNvSpPr txBox="1"/>
          <p:nvPr/>
        </p:nvSpPr>
        <p:spPr>
          <a:xfrm>
            <a:off x="5508104" y="1052736"/>
            <a:ext cx="3528392" cy="338554"/>
          </a:xfrm>
          <a:prstGeom prst="rect">
            <a:avLst/>
          </a:prstGeom>
          <a:noFill/>
        </p:spPr>
        <p:txBody>
          <a:bodyPr wrap="square" rtlCol="0">
            <a:spAutoFit/>
          </a:bodyPr>
          <a:lstStyle/>
          <a:p>
            <a:pPr defTabSz="914400"/>
            <a:r>
              <a:rPr lang="zh-TW" altLang="en-US" sz="1600" dirty="0">
                <a:solidFill>
                  <a:prstClr val="white"/>
                </a:solidFill>
                <a:latin typeface="Calibri"/>
                <a:ea typeface="標楷體" pitchFamily="65" charset="-120"/>
              </a:rPr>
              <a:t>分醫所 碩二   周毓慈   </a:t>
            </a:r>
            <a:r>
              <a:rPr lang="en-US" altLang="zh-TW" sz="1600" dirty="0">
                <a:solidFill>
                  <a:prstClr val="white"/>
                </a:solidFill>
                <a:latin typeface="Calibri"/>
                <a:ea typeface="標楷體" pitchFamily="65" charset="-120"/>
              </a:rPr>
              <a:t>P06448007</a:t>
            </a:r>
            <a:endParaRPr lang="zh-TW" altLang="en-US" sz="1600" dirty="0">
              <a:solidFill>
                <a:prstClr val="white"/>
              </a:solidFill>
              <a:latin typeface="Calibri"/>
              <a:ea typeface="標楷體" pitchFamily="65" charset="-120"/>
            </a:endParaRPr>
          </a:p>
        </p:txBody>
      </p:sp>
    </p:spTree>
    <p:extLst>
      <p:ext uri="{BB962C8B-B14F-4D97-AF65-F5344CB8AC3E}">
        <p14:creationId xmlns:p14="http://schemas.microsoft.com/office/powerpoint/2010/main" val="188676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a:t>六十老兒生一子人言非是我子也家產田園盡付與女婿外人不得爭執</a:t>
            </a:r>
            <a:r>
              <a:rPr lang="zh-TW" altLang="en-US" dirty="0" smtClean="0"/>
              <a:t>。</a:t>
            </a:r>
            <a:endParaRPr lang="en-US" altLang="zh-TW" dirty="0" smtClean="0"/>
          </a:p>
          <a:p>
            <a:endParaRPr lang="en-US" altLang="zh-TW" dirty="0" smtClean="0"/>
          </a:p>
          <a:p>
            <a:r>
              <a:rPr lang="zh-TW" altLang="en-US" dirty="0"/>
              <a:t>六十老兒生一子，人言：</a:t>
            </a:r>
            <a:r>
              <a:rPr lang="en-US" altLang="zh-TW" dirty="0"/>
              <a:t>『</a:t>
            </a:r>
            <a:r>
              <a:rPr lang="zh-TW" altLang="en-US" dirty="0"/>
              <a:t>非是我子也！</a:t>
            </a:r>
            <a:r>
              <a:rPr lang="en-US" altLang="zh-TW" dirty="0"/>
              <a:t>』</a:t>
            </a:r>
            <a:r>
              <a:rPr lang="zh-TW" altLang="en-US" dirty="0"/>
              <a:t>家產田園盡付與女婿，外人不得爭執</a:t>
            </a:r>
            <a:r>
              <a:rPr lang="zh-TW" altLang="en-US" dirty="0" smtClean="0"/>
              <a:t>。</a:t>
            </a:r>
            <a:endParaRPr lang="en-US" altLang="zh-TW" dirty="0" smtClean="0"/>
          </a:p>
          <a:p>
            <a:r>
              <a:rPr lang="zh-TW" altLang="en-US" dirty="0"/>
              <a:t>六十老兒生一子，人言非，是我子也！家產田園盡付與。女婿外人，不得爭執。</a:t>
            </a:r>
          </a:p>
        </p:txBody>
      </p:sp>
      <p:sp>
        <p:nvSpPr>
          <p:cNvPr id="4" name="向右箭號 3"/>
          <p:cNvSpPr/>
          <p:nvPr/>
        </p:nvSpPr>
        <p:spPr>
          <a:xfrm>
            <a:off x="155864" y="3319895"/>
            <a:ext cx="348095"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5" name="向右箭號 4"/>
          <p:cNvSpPr/>
          <p:nvPr/>
        </p:nvSpPr>
        <p:spPr>
          <a:xfrm>
            <a:off x="155863" y="4018164"/>
            <a:ext cx="348095"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6" name="文字方塊 5"/>
          <p:cNvSpPr txBox="1"/>
          <p:nvPr/>
        </p:nvSpPr>
        <p:spPr>
          <a:xfrm>
            <a:off x="7163493" y="5591175"/>
            <a:ext cx="1553630" cy="300082"/>
          </a:xfrm>
          <a:prstGeom prst="rect">
            <a:avLst/>
          </a:prstGeom>
          <a:noFill/>
        </p:spPr>
        <p:txBody>
          <a:bodyPr wrap="none" rtlCol="0">
            <a:spAutoFit/>
          </a:bodyPr>
          <a:lstStyle/>
          <a:p>
            <a:pPr defTabSz="685800"/>
            <a:r>
              <a:rPr lang="en-US" altLang="zh-TW" sz="1350" dirty="0">
                <a:solidFill>
                  <a:prstClr val="black"/>
                </a:solidFill>
                <a:latin typeface="Calibri" panose="020F0502020204030204"/>
                <a:ea typeface="新細明體" panose="02020500000000000000" pitchFamily="18" charset="-120"/>
              </a:rPr>
              <a:t>D07943002 </a:t>
            </a:r>
            <a:r>
              <a:rPr lang="zh-TW" altLang="en-US" sz="1350" dirty="0">
                <a:solidFill>
                  <a:prstClr val="black"/>
                </a:solidFill>
                <a:latin typeface="Calibri" panose="020F0502020204030204"/>
                <a:ea typeface="新細明體" panose="02020500000000000000" pitchFamily="18" charset="-120"/>
              </a:rPr>
              <a:t>陳彥龍</a:t>
            </a:r>
          </a:p>
        </p:txBody>
      </p:sp>
    </p:spTree>
    <p:extLst>
      <p:ext uri="{BB962C8B-B14F-4D97-AF65-F5344CB8AC3E}">
        <p14:creationId xmlns:p14="http://schemas.microsoft.com/office/powerpoint/2010/main" val="342451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5260" y="-54164"/>
            <a:ext cx="8229600" cy="1143000"/>
          </a:xfrm>
        </p:spPr>
        <p:txBody>
          <a:bodyPr/>
          <a:lstStyle/>
          <a:p>
            <a:pPr algn="l"/>
            <a:r>
              <a:rPr kumimoji="1" lang="en-US" altLang="zh-TW" dirty="0" smtClean="0"/>
              <a:t>HW1. an interesting sequence</a:t>
            </a:r>
            <a:endParaRPr kumimoji="1" lang="zh-TW" altLang="en-US" dirty="0"/>
          </a:p>
        </p:txBody>
      </p:sp>
      <p:sp>
        <p:nvSpPr>
          <p:cNvPr id="3" name="內容版面配置區 2"/>
          <p:cNvSpPr>
            <a:spLocks noGrp="1"/>
          </p:cNvSpPr>
          <p:nvPr>
            <p:ph idx="1"/>
          </p:nvPr>
        </p:nvSpPr>
        <p:spPr>
          <a:xfrm>
            <a:off x="235260" y="1661473"/>
            <a:ext cx="8229600" cy="4525963"/>
          </a:xfrm>
        </p:spPr>
        <p:txBody>
          <a:bodyPr/>
          <a:lstStyle/>
          <a:p>
            <a:r>
              <a:rPr kumimoji="1" lang="en-US" altLang="zh-TW" dirty="0" smtClean="0"/>
              <a:t>Acrostic word for Father’s day in English</a:t>
            </a:r>
          </a:p>
          <a:p>
            <a:pPr marL="0" indent="0">
              <a:buNone/>
            </a:pPr>
            <a:endParaRPr kumimoji="1" lang="en-US" altLang="zh-TW" dirty="0" smtClean="0"/>
          </a:p>
          <a:p>
            <a:pPr marL="0" indent="0">
              <a:buNone/>
            </a:pPr>
            <a:r>
              <a:rPr kumimoji="1" lang="en-US" altLang="zh-TW" sz="2800" dirty="0" smtClean="0"/>
              <a:t>        </a:t>
            </a:r>
            <a:r>
              <a:rPr kumimoji="1" lang="en-US" altLang="zh-TW" sz="2800" b="1" dirty="0" smtClean="0">
                <a:solidFill>
                  <a:srgbClr val="3366FF"/>
                </a:solidFill>
              </a:rPr>
              <a:t>F</a:t>
            </a:r>
            <a:r>
              <a:rPr kumimoji="1" lang="en-US" altLang="zh-TW" sz="2800" dirty="0" smtClean="0"/>
              <a:t>UN</a:t>
            </a:r>
          </a:p>
          <a:p>
            <a:pPr marL="0" indent="0">
              <a:buNone/>
            </a:pPr>
            <a:r>
              <a:rPr kumimoji="1" lang="en-US" altLang="zh-TW" sz="2800" dirty="0" smtClean="0"/>
              <a:t>     H</a:t>
            </a:r>
            <a:r>
              <a:rPr kumimoji="1" lang="en-US" altLang="zh-TW" sz="2800" b="1" dirty="0" smtClean="0">
                <a:solidFill>
                  <a:srgbClr val="3366FF"/>
                </a:solidFill>
              </a:rPr>
              <a:t>A</a:t>
            </a:r>
            <a:r>
              <a:rPr kumimoji="1" lang="en-US" altLang="zh-TW" sz="2800" dirty="0" smtClean="0"/>
              <a:t>NDSOME</a:t>
            </a:r>
          </a:p>
          <a:p>
            <a:pPr marL="0" indent="0">
              <a:buNone/>
            </a:pPr>
            <a:r>
              <a:rPr kumimoji="1" lang="en-US" altLang="zh-TW" sz="2800" dirty="0" smtClean="0"/>
              <a:t>    IN</a:t>
            </a:r>
            <a:r>
              <a:rPr kumimoji="1" lang="en-US" altLang="zh-TW" sz="2800" b="1" dirty="0" smtClean="0">
                <a:solidFill>
                  <a:srgbClr val="3366FF"/>
                </a:solidFill>
              </a:rPr>
              <a:t>T</a:t>
            </a:r>
            <a:r>
              <a:rPr kumimoji="1" lang="en-US" altLang="zh-TW" sz="2800" dirty="0" smtClean="0"/>
              <a:t>ELLIGENT</a:t>
            </a:r>
          </a:p>
          <a:p>
            <a:pPr marL="0" indent="0">
              <a:buNone/>
            </a:pPr>
            <a:r>
              <a:rPr kumimoji="1" lang="en-US" altLang="zh-TW" sz="2800" dirty="0" smtClean="0"/>
              <a:t>       </a:t>
            </a:r>
            <a:r>
              <a:rPr kumimoji="1" lang="en-US" altLang="zh-TW" sz="2800" b="1" dirty="0" smtClean="0">
                <a:solidFill>
                  <a:srgbClr val="3366FF"/>
                </a:solidFill>
              </a:rPr>
              <a:t>H</a:t>
            </a:r>
            <a:r>
              <a:rPr kumimoji="1" lang="en-US" altLang="zh-TW" sz="2800" dirty="0" smtClean="0"/>
              <a:t>APPY</a:t>
            </a:r>
          </a:p>
          <a:p>
            <a:pPr marL="0" indent="0">
              <a:buNone/>
            </a:pPr>
            <a:r>
              <a:rPr kumimoji="1" lang="en-US" altLang="zh-TW" sz="2800" dirty="0" smtClean="0"/>
              <a:t>     H</a:t>
            </a:r>
            <a:r>
              <a:rPr kumimoji="1" lang="en-US" altLang="zh-TW" sz="2800" b="1" dirty="0" smtClean="0">
                <a:solidFill>
                  <a:srgbClr val="3366FF"/>
                </a:solidFill>
              </a:rPr>
              <a:t>E</a:t>
            </a:r>
            <a:r>
              <a:rPr kumimoji="1" lang="en-US" altLang="zh-TW" sz="2800" dirty="0" smtClean="0"/>
              <a:t>RO</a:t>
            </a:r>
          </a:p>
          <a:p>
            <a:pPr marL="0" indent="0">
              <a:buNone/>
            </a:pPr>
            <a:r>
              <a:rPr kumimoji="1" lang="en-US" altLang="zh-TW" sz="2800" dirty="0" smtClean="0"/>
              <a:t>     G</a:t>
            </a:r>
            <a:r>
              <a:rPr kumimoji="1" lang="en-US" altLang="zh-TW" sz="2800" b="1" dirty="0" smtClean="0">
                <a:solidFill>
                  <a:srgbClr val="3366FF"/>
                </a:solidFill>
              </a:rPr>
              <a:t>R</a:t>
            </a:r>
            <a:r>
              <a:rPr kumimoji="1" lang="en-US" altLang="zh-TW" sz="2800" dirty="0" smtClean="0"/>
              <a:t>EAT</a:t>
            </a:r>
            <a:endParaRPr kumimoji="1" lang="zh-TW" altLang="en-US" sz="2800" dirty="0"/>
          </a:p>
        </p:txBody>
      </p:sp>
      <p:sp>
        <p:nvSpPr>
          <p:cNvPr id="4" name="文字方塊 3"/>
          <p:cNvSpPr txBox="1"/>
          <p:nvPr/>
        </p:nvSpPr>
        <p:spPr>
          <a:xfrm>
            <a:off x="4871423" y="987236"/>
            <a:ext cx="398047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24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Times New Roman"/>
              </a:rPr>
              <a:t>Kai-</a:t>
            </a:r>
            <a:r>
              <a:rPr kumimoji="1" lang="en-US" altLang="zh-TW" sz="2400" b="0" i="0" u="none" strike="noStrike" kern="1200" cap="none" spc="0" normalizeH="0" baseline="0" noProof="0" dirty="0" err="1" smtClean="0">
                <a:ln>
                  <a:noFill/>
                </a:ln>
                <a:solidFill>
                  <a:prstClr val="black"/>
                </a:solidFill>
                <a:effectLst/>
                <a:uLnTx/>
                <a:uFillTx/>
                <a:latin typeface="Calibri"/>
                <a:ea typeface="新細明體" panose="02020500000000000000" pitchFamily="18" charset="-120"/>
                <a:cs typeface="Times New Roman"/>
              </a:rPr>
              <a:t>Pu</a:t>
            </a:r>
            <a:r>
              <a:rPr kumimoji="1" lang="en-US" altLang="zh-TW" sz="24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Times New Roman"/>
              </a:rPr>
              <a:t> Chen, D04945020, BEBI </a:t>
            </a:r>
            <a:endParaRPr kumimoji="1" lang="zh-TW" altLang="en-US"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Times New Roman"/>
            </a:endParaRPr>
          </a:p>
        </p:txBody>
      </p:sp>
      <p:sp>
        <p:nvSpPr>
          <p:cNvPr id="5" name="文字方塊 4"/>
          <p:cNvSpPr txBox="1"/>
          <p:nvPr/>
        </p:nvSpPr>
        <p:spPr>
          <a:xfrm>
            <a:off x="3563274" y="2639503"/>
            <a:ext cx="5240116" cy="3416320"/>
          </a:xfrm>
          <a:prstGeom prst="rect">
            <a:avLst/>
          </a:prstGeom>
          <a:solidFill>
            <a:schemeClr val="accent5"/>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2400" b="0"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    I think the sequence is interesting because there is a new hiding meaningfully vocabulary (FATHER) in lots of words.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2400" b="0"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    Especially, it can represent for Happy Father’s Day to admire that father is a fun, handsome, intelligent, happy, a hero and  great man in the world! And it’s like Chinese poem called </a:t>
            </a:r>
            <a:r>
              <a:rPr kumimoji="1" lang="zh-TW" altLang="en-US" sz="2400" b="0"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藏頭詩</a:t>
            </a:r>
            <a:r>
              <a:rPr kumimoji="1" lang="en-US" altLang="zh-TW" sz="2400" b="0"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a:t>
            </a:r>
          </a:p>
        </p:txBody>
      </p:sp>
      <p:sp>
        <p:nvSpPr>
          <p:cNvPr id="6" name="文字方塊 5"/>
          <p:cNvSpPr txBox="1"/>
          <p:nvPr/>
        </p:nvSpPr>
        <p:spPr>
          <a:xfrm>
            <a:off x="2589233" y="6349429"/>
            <a:ext cx="63914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Reference: https://</a:t>
            </a:r>
            <a:r>
              <a:rPr kumimoji="1" lang="en-US" altLang="zh-TW" sz="1800" b="0" i="0" u="none" strike="noStrike" kern="1200" cap="none" spc="0" normalizeH="0" baseline="0" noProof="0" dirty="0" err="1" smtClean="0">
                <a:ln>
                  <a:noFill/>
                </a:ln>
                <a:solidFill>
                  <a:prstClr val="black"/>
                </a:solidFill>
                <a:effectLst/>
                <a:uLnTx/>
                <a:uFillTx/>
                <a:latin typeface="Calibri"/>
                <a:ea typeface="新細明體" panose="02020500000000000000" pitchFamily="18" charset="-120"/>
                <a:cs typeface="+mn-cs"/>
              </a:rPr>
              <a:t>www.pinterest.com</a:t>
            </a:r>
            <a:r>
              <a:rPr kumimoji="1"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/pin/86412886572984901/</a:t>
            </a:r>
            <a:endParaRPr kumimoji="1"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6772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3"/>
            <a:ext cx="3682752" cy="5184576"/>
          </a:xfrm>
        </p:spPr>
        <p:txBody>
          <a:bodyPr>
            <a:normAutofit/>
          </a:bodyPr>
          <a:lstStyle/>
          <a:p>
            <a:pPr marL="0" indent="0">
              <a:buNone/>
            </a:pPr>
            <a:r>
              <a:rPr lang="en-US" altLang="zh-TW" sz="1800" dirty="0" smtClean="0"/>
              <a:t>R07922080</a:t>
            </a:r>
            <a:r>
              <a:rPr lang="zh-TW" altLang="en-US" sz="1800" dirty="0" smtClean="0"/>
              <a:t> </a:t>
            </a:r>
            <a:r>
              <a:rPr lang="zh-TW" altLang="en-US" sz="1800" dirty="0"/>
              <a:t>資工碩一 </a:t>
            </a:r>
            <a:r>
              <a:rPr lang="zh-TW" altLang="en-US" sz="1800" dirty="0" smtClean="0"/>
              <a:t>于建民</a:t>
            </a:r>
            <a:endParaRPr lang="en-US" altLang="zh-TW" sz="1800" dirty="0" smtClean="0"/>
          </a:p>
          <a:p>
            <a:pPr marL="0" indent="0">
              <a:buNone/>
            </a:pPr>
            <a:endParaRPr lang="en-US" altLang="zh-TW" sz="1800" dirty="0" smtClean="0"/>
          </a:p>
          <a:p>
            <a:pPr marL="0" indent="0">
              <a:buNone/>
            </a:pPr>
            <a:r>
              <a:rPr lang="en-US" altLang="zh-TW" sz="1800" dirty="0" smtClean="0"/>
              <a:t>Janet </a:t>
            </a:r>
            <a:r>
              <a:rPr lang="en-US" altLang="zh-TW" sz="1800" dirty="0"/>
              <a:t>was quite ill one day.</a:t>
            </a:r>
          </a:p>
          <a:p>
            <a:pPr marL="0" indent="0">
              <a:buNone/>
            </a:pPr>
            <a:r>
              <a:rPr lang="en-US" altLang="zh-TW" sz="1800" dirty="0"/>
              <a:t>Febrile trouble came her way.</a:t>
            </a:r>
          </a:p>
          <a:p>
            <a:pPr marL="0" indent="0">
              <a:buNone/>
            </a:pPr>
            <a:r>
              <a:rPr lang="en-US" altLang="zh-TW" sz="1800" dirty="0"/>
              <a:t>Martyr-like, she lay in bed;</a:t>
            </a:r>
          </a:p>
          <a:p>
            <a:pPr marL="0" indent="0">
              <a:buNone/>
            </a:pPr>
            <a:r>
              <a:rPr lang="en-US" altLang="zh-TW" sz="1800" dirty="0"/>
              <a:t>Aproned nurses softly sped.</a:t>
            </a:r>
          </a:p>
          <a:p>
            <a:pPr marL="0" indent="0">
              <a:buNone/>
            </a:pPr>
            <a:r>
              <a:rPr lang="en-US" altLang="zh-TW" sz="1800" dirty="0"/>
              <a:t>Maybe, said the leech judicial</a:t>
            </a:r>
          </a:p>
          <a:p>
            <a:pPr marL="0" indent="0">
              <a:buNone/>
            </a:pPr>
            <a:r>
              <a:rPr lang="en-US" altLang="zh-TW" sz="1800" dirty="0"/>
              <a:t>Junket would be beneficial.</a:t>
            </a:r>
          </a:p>
          <a:p>
            <a:pPr marL="0" indent="0">
              <a:buNone/>
            </a:pPr>
            <a:r>
              <a:rPr lang="en-US" altLang="zh-TW" sz="1800" dirty="0"/>
              <a:t>Juleps, too, though freely tried,</a:t>
            </a:r>
          </a:p>
          <a:p>
            <a:pPr marL="0" indent="0">
              <a:buNone/>
            </a:pPr>
            <a:r>
              <a:rPr lang="en-US" altLang="zh-TW" sz="1800" dirty="0"/>
              <a:t>August ill, for Janet died.</a:t>
            </a:r>
          </a:p>
          <a:p>
            <a:pPr marL="0" indent="0">
              <a:buNone/>
            </a:pPr>
            <a:r>
              <a:rPr lang="en-US" altLang="zh-TW" sz="1800" dirty="0" err="1"/>
              <a:t>Sepulchre</a:t>
            </a:r>
            <a:r>
              <a:rPr lang="en-US" altLang="zh-TW" sz="1800" dirty="0"/>
              <a:t> was sadly made.</a:t>
            </a:r>
          </a:p>
          <a:p>
            <a:pPr marL="0" indent="0">
              <a:buNone/>
            </a:pPr>
            <a:r>
              <a:rPr lang="en-US" altLang="zh-TW" sz="1800" dirty="0"/>
              <a:t>Octaves pealed and prayers were said.</a:t>
            </a:r>
          </a:p>
          <a:p>
            <a:pPr marL="0" indent="0">
              <a:buNone/>
            </a:pPr>
            <a:r>
              <a:rPr lang="en-US" altLang="zh-TW" sz="1800" dirty="0"/>
              <a:t>Novices with </a:t>
            </a:r>
            <a:r>
              <a:rPr lang="en-US" altLang="zh-TW" sz="1800" dirty="0" err="1"/>
              <a:t>ma'y</a:t>
            </a:r>
            <a:r>
              <a:rPr lang="en-US" altLang="zh-TW" sz="1800" dirty="0"/>
              <a:t> a tear</a:t>
            </a:r>
          </a:p>
          <a:p>
            <a:pPr marL="0" indent="0">
              <a:buNone/>
            </a:pPr>
            <a:r>
              <a:rPr lang="en-US" altLang="zh-TW" sz="1800" dirty="0"/>
              <a:t>Decorated Janet's bier.</a:t>
            </a:r>
            <a:endParaRPr lang="en-US" altLang="zh-TW" sz="1800" dirty="0" smtClean="0"/>
          </a:p>
        </p:txBody>
      </p:sp>
      <p:sp>
        <p:nvSpPr>
          <p:cNvPr id="5" name="文字方塊 4"/>
          <p:cNvSpPr txBox="1"/>
          <p:nvPr/>
        </p:nvSpPr>
        <p:spPr>
          <a:xfrm>
            <a:off x="899592" y="5877271"/>
            <a:ext cx="73856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Source: </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hlinkClick r:id="rId2"/>
              </a:rPr>
              <a:t>https://zh.wikipedia.org/wiki/%</a:t>
            </a:r>
            <a:r>
              <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hlinkClick r:id="rId2"/>
              </a:rPr>
              <a:t>E9%9B%A2%E5%90%88%E8%A9%A9</a:t>
            </a:r>
            <a:endPar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4427984" y="1124745"/>
            <a:ext cx="4073244" cy="30243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first sight it looks like an ordinary story. But after careful examination, one can find out that there’s some special hidden patterns: the initial three letters of each line are the abbreviations for twelve months! This is also called an “acrostic poem”. I find this kind of sequences quite interesting because there may be some information hidden behind the words other than their literal meanings.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829697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a:t>A sequence </a:t>
            </a:r>
            <a:r>
              <a:rPr lang="en-US" altLang="zh-TW" dirty="0" smtClean="0"/>
              <a:t>which </a:t>
            </a:r>
            <a:r>
              <a:rPr lang="en-US" altLang="zh-TW" dirty="0"/>
              <a:t>is sort of interesting or inspiring</a:t>
            </a:r>
            <a:r>
              <a:rPr lang="en-US" altLang="zh-TW" dirty="0" smtClean="0"/>
              <a:t>.</a:t>
            </a:r>
            <a:endParaRPr lang="zh-TW" altLang="en-US" dirty="0"/>
          </a:p>
        </p:txBody>
      </p:sp>
      <p:sp>
        <p:nvSpPr>
          <p:cNvPr id="2" name="內容版面配置區 1"/>
          <p:cNvSpPr>
            <a:spLocks noGrp="1"/>
          </p:cNvSpPr>
          <p:nvPr>
            <p:ph sz="half" idx="1"/>
          </p:nvPr>
        </p:nvSpPr>
        <p:spPr>
          <a:solidFill>
            <a:schemeClr val="accent5">
              <a:lumMod val="50000"/>
            </a:schemeClr>
          </a:solidFill>
        </p:spPr>
        <p:txBody>
          <a:bodyPr anchor="ctr">
            <a:normAutofit/>
          </a:bodyPr>
          <a:lstStyle/>
          <a:p>
            <a:pPr marL="0" indent="0">
              <a:buNone/>
            </a:pPr>
            <a:r>
              <a:rPr lang="en-US" altLang="zh-TW" sz="2100" dirty="0">
                <a:solidFill>
                  <a:schemeClr val="bg1"/>
                </a:solidFill>
              </a:rPr>
              <a:t>There is a “lie” in believe,</a:t>
            </a:r>
          </a:p>
          <a:p>
            <a:pPr marL="0" indent="0">
              <a:buNone/>
            </a:pPr>
            <a:r>
              <a:rPr lang="en-US" altLang="zh-TW" sz="2100" dirty="0">
                <a:solidFill>
                  <a:schemeClr val="bg1"/>
                </a:solidFill>
              </a:rPr>
              <a:t>“over” in lover,</a:t>
            </a:r>
          </a:p>
          <a:p>
            <a:pPr marL="0" indent="0">
              <a:buNone/>
            </a:pPr>
            <a:r>
              <a:rPr lang="en-US" altLang="zh-TW" sz="2100" dirty="0">
                <a:solidFill>
                  <a:schemeClr val="bg1"/>
                </a:solidFill>
              </a:rPr>
              <a:t>“end” in friend, </a:t>
            </a:r>
          </a:p>
          <a:p>
            <a:pPr marL="0" indent="0">
              <a:buNone/>
            </a:pPr>
            <a:r>
              <a:rPr lang="en-US" altLang="zh-TW" sz="2100" dirty="0">
                <a:solidFill>
                  <a:schemeClr val="bg1"/>
                </a:solidFill>
              </a:rPr>
              <a:t>“us” in trust,</a:t>
            </a:r>
          </a:p>
          <a:p>
            <a:pPr marL="0" indent="0">
              <a:buNone/>
            </a:pPr>
            <a:r>
              <a:rPr lang="en-US" altLang="zh-TW" sz="2100" dirty="0">
                <a:solidFill>
                  <a:schemeClr val="bg1"/>
                </a:solidFill>
              </a:rPr>
              <a:t>“ex” in next,</a:t>
            </a:r>
          </a:p>
          <a:p>
            <a:pPr marL="0" indent="0">
              <a:buNone/>
            </a:pPr>
            <a:r>
              <a:rPr lang="en-US" altLang="zh-TW" sz="2100" dirty="0">
                <a:solidFill>
                  <a:schemeClr val="bg1"/>
                </a:solidFill>
              </a:rPr>
              <a:t>and “if” in life.</a:t>
            </a:r>
          </a:p>
        </p:txBody>
      </p:sp>
      <p:sp>
        <p:nvSpPr>
          <p:cNvPr id="3" name="內容版面配置區 2"/>
          <p:cNvSpPr>
            <a:spLocks noGrp="1"/>
          </p:cNvSpPr>
          <p:nvPr>
            <p:ph sz="half" idx="2"/>
          </p:nvPr>
        </p:nvSpPr>
        <p:spPr/>
        <p:txBody>
          <a:bodyPr anchor="ctr"/>
          <a:lstStyle/>
          <a:p>
            <a:pPr marL="0" indent="0">
              <a:buNone/>
            </a:pPr>
            <a:r>
              <a:rPr lang="en-US" altLang="zh-TW" dirty="0">
                <a:ea typeface="微軟正黑體" panose="020B0604030504040204" pitchFamily="34" charset="-120"/>
              </a:rPr>
              <a:t>At first, I was looking for the sentence “Even believe has a lie in it.” but after searching on Google, I found the whole sentence</a:t>
            </a:r>
            <a:r>
              <a:rPr lang="en-US" altLang="zh-TW">
                <a:ea typeface="微軟正黑體" panose="020B0604030504040204" pitchFamily="34" charset="-120"/>
              </a:rPr>
              <a:t>. </a:t>
            </a:r>
            <a:endParaRPr lang="en-US" altLang="zh-TW" smtClean="0">
              <a:ea typeface="微軟正黑體" panose="020B0604030504040204" pitchFamily="34" charset="-120"/>
            </a:endParaRPr>
          </a:p>
          <a:p>
            <a:pPr marL="0" indent="0">
              <a:buNone/>
            </a:pPr>
            <a:r>
              <a:rPr lang="en-US" altLang="zh-TW" smtClean="0">
                <a:ea typeface="微軟正黑體" panose="020B0604030504040204" pitchFamily="34" charset="-120"/>
              </a:rPr>
              <a:t>It </a:t>
            </a:r>
            <a:r>
              <a:rPr lang="en-US" altLang="zh-TW" dirty="0">
                <a:ea typeface="微軟正黑體" panose="020B0604030504040204" pitchFamily="34" charset="-120"/>
              </a:rPr>
              <a:t>reminds people to be cautious and nothing is forever. It is interesting of the “words” and inspiring of the meaning.</a:t>
            </a:r>
            <a:endParaRPr lang="zh-TW" altLang="en-US" dirty="0">
              <a:ea typeface="微軟正黑體" panose="020B0604030504040204" pitchFamily="34" charset="-120"/>
            </a:endParaRPr>
          </a:p>
        </p:txBody>
      </p:sp>
      <p:sp>
        <p:nvSpPr>
          <p:cNvPr id="4" name="頁尾版面配置區 3"/>
          <p:cNvSpPr>
            <a:spLocks noGrp="1"/>
          </p:cNvSpPr>
          <p:nvPr>
            <p:ph type="ftr" sz="quarter" idx="11"/>
          </p:nvPr>
        </p:nvSpPr>
        <p:spPr/>
        <p:txBody>
          <a:bodyPr/>
          <a:lstStyle/>
          <a:p>
            <a:pPr defTabSz="342900"/>
            <a:r>
              <a:rPr lang="zh-TW" altLang="en-US" dirty="0">
                <a:solidFill>
                  <a:prstClr val="black">
                    <a:tint val="75000"/>
                  </a:prstClr>
                </a:solidFill>
                <a:latin typeface="微軟正黑體" panose="020B0604030504040204" pitchFamily="34" charset="-120"/>
                <a:ea typeface="微軟正黑體" panose="020B0604030504040204" pitchFamily="34" charset="-120"/>
              </a:rPr>
              <a:t>生醫電資 碩二 </a:t>
            </a:r>
            <a:r>
              <a:rPr lang="en-US" altLang="zh-TW" dirty="0">
                <a:solidFill>
                  <a:prstClr val="black">
                    <a:tint val="75000"/>
                  </a:prstClr>
                </a:solidFill>
                <a:latin typeface="微軟正黑體" panose="020B0604030504040204" pitchFamily="34" charset="-120"/>
                <a:ea typeface="微軟正黑體" panose="020B0604030504040204" pitchFamily="34" charset="-120"/>
              </a:rPr>
              <a:t>r06945027 </a:t>
            </a:r>
            <a:r>
              <a:rPr lang="zh-TW" altLang="en-US" dirty="0">
                <a:solidFill>
                  <a:prstClr val="black">
                    <a:tint val="75000"/>
                  </a:prstClr>
                </a:solidFill>
                <a:latin typeface="微軟正黑體" panose="020B0604030504040204" pitchFamily="34" charset="-120"/>
                <a:ea typeface="微軟正黑體" panose="020B0604030504040204" pitchFamily="34" charset="-120"/>
              </a:rPr>
              <a:t>鍾明軒</a:t>
            </a:r>
            <a:endParaRPr lang="en-US" dirty="0">
              <a:solidFill>
                <a:prstClr val="black">
                  <a:tint val="7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4994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Led </a:t>
            </a:r>
            <a:r>
              <a:rPr lang="en-US" altLang="zh-TW" b="1" dirty="0" err="1" smtClean="0"/>
              <a:t>Zepplin's</a:t>
            </a:r>
            <a:r>
              <a:rPr lang="en-US" altLang="zh-TW" b="1" dirty="0" smtClean="0"/>
              <a:t> Stairway to Heaven</a:t>
            </a:r>
            <a:endParaRPr lang="en-US" altLang="zh-TW" b="1" dirty="0"/>
          </a:p>
        </p:txBody>
      </p:sp>
      <p:sp>
        <p:nvSpPr>
          <p:cNvPr id="3" name="內容版面配置區 2"/>
          <p:cNvSpPr>
            <a:spLocks noGrp="1"/>
          </p:cNvSpPr>
          <p:nvPr>
            <p:ph idx="1"/>
          </p:nvPr>
        </p:nvSpPr>
        <p:spPr>
          <a:xfrm>
            <a:off x="628651" y="3382242"/>
            <a:ext cx="3891395" cy="2336333"/>
          </a:xfrm>
        </p:spPr>
        <p:txBody>
          <a:bodyPr>
            <a:normAutofit lnSpcReduction="10000"/>
          </a:bodyPr>
          <a:lstStyle/>
          <a:p>
            <a:r>
              <a:rPr lang="zh-TW" altLang="en-US" sz="1800" dirty="0"/>
              <a:t>歌詞片段</a:t>
            </a:r>
            <a:r>
              <a:rPr lang="en-US" altLang="zh-TW" sz="1800" dirty="0"/>
              <a:t/>
            </a:r>
            <a:br>
              <a:rPr lang="en-US" altLang="zh-TW" sz="1800" dirty="0"/>
            </a:br>
            <a:r>
              <a:rPr lang="en-US" altLang="zh-TW" sz="1800" dirty="0"/>
              <a:t>If there's a bustle in your hedgerow</a:t>
            </a:r>
            <a:br>
              <a:rPr lang="en-US" altLang="zh-TW" sz="1800" dirty="0"/>
            </a:br>
            <a:r>
              <a:rPr lang="en-US" altLang="zh-TW" sz="1800" dirty="0"/>
              <a:t>Don't be alarmed now</a:t>
            </a:r>
            <a:br>
              <a:rPr lang="en-US" altLang="zh-TW" sz="1800" dirty="0"/>
            </a:br>
            <a:r>
              <a:rPr lang="en-US" altLang="zh-TW" sz="1800" dirty="0"/>
              <a:t>It's just a spring clean for the May queen</a:t>
            </a:r>
            <a:br>
              <a:rPr lang="en-US" altLang="zh-TW" sz="1800" dirty="0"/>
            </a:br>
            <a:r>
              <a:rPr lang="en-US" altLang="zh-TW" sz="1800" dirty="0"/>
              <a:t>Yes, there are two paths you can go by</a:t>
            </a:r>
            <a:br>
              <a:rPr lang="en-US" altLang="zh-TW" sz="1800" dirty="0"/>
            </a:br>
            <a:r>
              <a:rPr lang="en-US" altLang="zh-TW" sz="1800" dirty="0"/>
              <a:t>But in the long run</a:t>
            </a:r>
            <a:br>
              <a:rPr lang="en-US" altLang="zh-TW" sz="1800" dirty="0"/>
            </a:br>
            <a:r>
              <a:rPr lang="en-US" altLang="zh-TW" sz="1800" dirty="0"/>
              <a:t>There's still time to change the road you're on</a:t>
            </a:r>
          </a:p>
        </p:txBody>
      </p:sp>
      <p:sp>
        <p:nvSpPr>
          <p:cNvPr id="5" name="內容版面配置區 2"/>
          <p:cNvSpPr txBox="1">
            <a:spLocks/>
          </p:cNvSpPr>
          <p:nvPr/>
        </p:nvSpPr>
        <p:spPr>
          <a:xfrm>
            <a:off x="4623955" y="3382241"/>
            <a:ext cx="3891395" cy="233633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zh-TW" altLang="en-US" sz="1800" dirty="0">
                <a:solidFill>
                  <a:prstClr val="black"/>
                </a:solidFill>
                <a:latin typeface="Calibri" panose="020F0502020204030204"/>
                <a:ea typeface="新細明體" panose="02020500000000000000" pitchFamily="18" charset="-120"/>
              </a:rPr>
              <a:t>倒轉播放的結果</a:t>
            </a:r>
            <a:r>
              <a:rPr lang="en-US" altLang="zh-TW" sz="1800" dirty="0">
                <a:solidFill>
                  <a:prstClr val="black"/>
                </a:solidFill>
                <a:latin typeface="Calibri" panose="020F0502020204030204"/>
                <a:ea typeface="新細明體" panose="02020500000000000000" pitchFamily="18" charset="-120"/>
              </a:rPr>
              <a:t/>
            </a:r>
            <a:br>
              <a:rPr lang="en-US" altLang="zh-TW" sz="1800" dirty="0">
                <a:solidFill>
                  <a:prstClr val="black"/>
                </a:solidFill>
                <a:latin typeface="Calibri" panose="020F0502020204030204"/>
                <a:ea typeface="新細明體" panose="02020500000000000000" pitchFamily="18" charset="-120"/>
              </a:rPr>
            </a:br>
            <a:r>
              <a:rPr lang="en-US" altLang="zh-TW" sz="1800" dirty="0">
                <a:solidFill>
                  <a:prstClr val="black"/>
                </a:solidFill>
                <a:latin typeface="Calibri" panose="020F0502020204030204"/>
                <a:ea typeface="新細明體" panose="02020500000000000000" pitchFamily="18" charset="-120"/>
              </a:rPr>
              <a:t>Oh, here's to my sweet Satan</a:t>
            </a:r>
            <a:br>
              <a:rPr lang="en-US" altLang="zh-TW" sz="1800" dirty="0">
                <a:solidFill>
                  <a:prstClr val="black"/>
                </a:solidFill>
                <a:latin typeface="Calibri" panose="020F0502020204030204"/>
                <a:ea typeface="新細明體" panose="02020500000000000000" pitchFamily="18" charset="-120"/>
              </a:rPr>
            </a:br>
            <a:r>
              <a:rPr lang="en-US" altLang="zh-TW" sz="1800" dirty="0">
                <a:solidFill>
                  <a:prstClr val="black"/>
                </a:solidFill>
                <a:latin typeface="Calibri" panose="020F0502020204030204"/>
                <a:ea typeface="新細明體" panose="02020500000000000000" pitchFamily="18" charset="-120"/>
              </a:rPr>
              <a:t>The one whose little path would make me sad whose power is Satan</a:t>
            </a:r>
            <a:br>
              <a:rPr lang="en-US" altLang="zh-TW" sz="1800" dirty="0">
                <a:solidFill>
                  <a:prstClr val="black"/>
                </a:solidFill>
                <a:latin typeface="Calibri" panose="020F0502020204030204"/>
                <a:ea typeface="新細明體" panose="02020500000000000000" pitchFamily="18" charset="-120"/>
              </a:rPr>
            </a:br>
            <a:r>
              <a:rPr lang="en-US" altLang="zh-TW" sz="1800" dirty="0">
                <a:solidFill>
                  <a:prstClr val="black"/>
                </a:solidFill>
                <a:latin typeface="Calibri" panose="020F0502020204030204"/>
                <a:ea typeface="新細明體" panose="02020500000000000000" pitchFamily="18" charset="-120"/>
              </a:rPr>
              <a:t>He'll give, he'll give you 666</a:t>
            </a:r>
            <a:br>
              <a:rPr lang="en-US" altLang="zh-TW" sz="1800" dirty="0">
                <a:solidFill>
                  <a:prstClr val="black"/>
                </a:solidFill>
                <a:latin typeface="Calibri" panose="020F0502020204030204"/>
                <a:ea typeface="新細明體" panose="02020500000000000000" pitchFamily="18" charset="-120"/>
              </a:rPr>
            </a:br>
            <a:r>
              <a:rPr lang="en-US" altLang="zh-TW" sz="1800" dirty="0">
                <a:solidFill>
                  <a:prstClr val="black"/>
                </a:solidFill>
                <a:latin typeface="Calibri" panose="020F0502020204030204"/>
                <a:ea typeface="新細明體" panose="02020500000000000000" pitchFamily="18" charset="-120"/>
              </a:rPr>
              <a:t>There was a little toolshed where he made us suffer, sad Satan</a:t>
            </a:r>
          </a:p>
        </p:txBody>
      </p:sp>
      <p:sp>
        <p:nvSpPr>
          <p:cNvPr id="6" name="文字方塊 5"/>
          <p:cNvSpPr txBox="1"/>
          <p:nvPr/>
        </p:nvSpPr>
        <p:spPr>
          <a:xfrm>
            <a:off x="6911683" y="5535094"/>
            <a:ext cx="1603667" cy="300082"/>
          </a:xfrm>
          <a:prstGeom prst="rect">
            <a:avLst/>
          </a:prstGeom>
          <a:noFill/>
        </p:spPr>
        <p:txBody>
          <a:bodyPr wrap="square" rtlCol="0">
            <a:spAutoFit/>
          </a:bodyPr>
          <a:lstStyle/>
          <a:p>
            <a:pPr defTabSz="685800"/>
            <a:r>
              <a:rPr lang="en-US" altLang="zh-TW" sz="1350" dirty="0">
                <a:solidFill>
                  <a:prstClr val="black"/>
                </a:solidFill>
                <a:latin typeface="Calibri" panose="020F0502020204030204"/>
                <a:ea typeface="新細明體" panose="02020500000000000000" pitchFamily="18" charset="-120"/>
              </a:rPr>
              <a:t>R06922042</a:t>
            </a:r>
            <a:r>
              <a:rPr lang="zh-TW" altLang="en-US" sz="1350" dirty="0">
                <a:solidFill>
                  <a:prstClr val="black"/>
                </a:solidFill>
                <a:latin typeface="Calibri" panose="020F0502020204030204"/>
                <a:ea typeface="新細明體" panose="02020500000000000000" pitchFamily="18" charset="-120"/>
              </a:rPr>
              <a:t> 藍祥予</a:t>
            </a:r>
          </a:p>
        </p:txBody>
      </p:sp>
      <p:sp>
        <p:nvSpPr>
          <p:cNvPr id="7" name="內容版面配置區 2"/>
          <p:cNvSpPr txBox="1">
            <a:spLocks/>
          </p:cNvSpPr>
          <p:nvPr/>
        </p:nvSpPr>
        <p:spPr>
          <a:xfrm>
            <a:off x="628650" y="2010642"/>
            <a:ext cx="7886700" cy="12780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zh-TW" altLang="en-US" sz="1800" dirty="0">
                <a:solidFill>
                  <a:prstClr val="black"/>
                </a:solidFill>
                <a:latin typeface="Calibri" panose="020F0502020204030204"/>
                <a:ea typeface="新細明體" panose="02020500000000000000" pitchFamily="18" charset="-120"/>
              </a:rPr>
              <a:t>其中一段歌詞經過倒轉播放，竟然變成了撒旦崇拜的內容。</a:t>
            </a:r>
            <a:endParaRPr lang="en-US" altLang="zh-TW" sz="1800" dirty="0">
              <a:solidFill>
                <a:prstClr val="black"/>
              </a:solidFill>
              <a:latin typeface="Calibri" panose="020F0502020204030204"/>
              <a:ea typeface="新細明體" panose="02020500000000000000" pitchFamily="18" charset="-120"/>
            </a:endParaRPr>
          </a:p>
          <a:p>
            <a:pPr marL="171450" indent="-171450" defTabSz="685800">
              <a:spcBef>
                <a:spcPts val="750"/>
              </a:spcBef>
            </a:pPr>
            <a:r>
              <a:rPr lang="zh-TW" altLang="en-US" sz="1800" dirty="0">
                <a:solidFill>
                  <a:prstClr val="black"/>
                </a:solidFill>
                <a:latin typeface="Calibri" panose="020F0502020204030204"/>
                <a:ea typeface="新細明體" panose="02020500000000000000" pitchFamily="18" charset="-120"/>
              </a:rPr>
              <a:t>解說影片： </a:t>
            </a:r>
            <a:r>
              <a:rPr lang="en-US" altLang="zh-TW" sz="1800" dirty="0">
                <a:solidFill>
                  <a:prstClr val="black"/>
                </a:solidFill>
                <a:latin typeface="Calibri" panose="020F0502020204030204"/>
                <a:ea typeface="新細明體" panose="02020500000000000000" pitchFamily="18" charset="-120"/>
                <a:hlinkClick r:id="rId2"/>
              </a:rPr>
              <a:t>https://youtu.be/IXpEtF4i1oI</a:t>
            </a:r>
            <a:endParaRPr lang="en-US" altLang="zh-TW" sz="1800" dirty="0">
              <a:solidFill>
                <a:prstClr val="black"/>
              </a:solidFill>
              <a:latin typeface="Calibri" panose="020F0502020204030204"/>
              <a:ea typeface="新細明體" panose="02020500000000000000" pitchFamily="18" charset="-120"/>
            </a:endParaRPr>
          </a:p>
          <a:p>
            <a:pPr marL="171450" indent="-171450" defTabSz="685800">
              <a:spcBef>
                <a:spcPts val="750"/>
              </a:spcBef>
            </a:pPr>
            <a:r>
              <a:rPr lang="zh-TW" altLang="en-US" sz="1800" dirty="0">
                <a:solidFill>
                  <a:prstClr val="black"/>
                </a:solidFill>
                <a:latin typeface="Calibri" panose="020F0502020204030204"/>
                <a:ea typeface="新細明體" panose="02020500000000000000" pitchFamily="18" charset="-120"/>
              </a:rPr>
              <a:t>參考資料：</a:t>
            </a:r>
            <a:r>
              <a:rPr lang="en-US" altLang="zh-TW" sz="1800" dirty="0">
                <a:solidFill>
                  <a:prstClr val="black"/>
                </a:solidFill>
                <a:latin typeface="Calibri" panose="020F0502020204030204"/>
                <a:ea typeface="新細明體" panose="02020500000000000000" pitchFamily="18" charset="-120"/>
              </a:rPr>
              <a:t> </a:t>
            </a:r>
            <a:r>
              <a:rPr lang="en-US" altLang="zh-TW" sz="1800" dirty="0">
                <a:solidFill>
                  <a:prstClr val="black"/>
                </a:solidFill>
                <a:latin typeface="Calibri" panose="020F0502020204030204"/>
                <a:ea typeface="新細明體" panose="02020500000000000000" pitchFamily="18" charset="-120"/>
                <a:hlinkClick r:id="rId3"/>
              </a:rPr>
              <a:t>https://en.wikipedia.org/wiki/Stairway_to_Heaven</a:t>
            </a:r>
            <a:r>
              <a:rPr lang="en-US" altLang="zh-TW" sz="1800" dirty="0">
                <a:solidFill>
                  <a:prstClr val="black"/>
                </a:solidFill>
                <a:latin typeface="Calibri" panose="020F0502020204030204"/>
                <a:ea typeface="新細明體" panose="02020500000000000000" pitchFamily="18" charset="-120"/>
              </a:rPr>
              <a:t/>
            </a:r>
            <a:br>
              <a:rPr lang="en-US" altLang="zh-TW" sz="1800" dirty="0">
                <a:solidFill>
                  <a:prstClr val="black"/>
                </a:solidFill>
                <a:latin typeface="Calibri" panose="020F0502020204030204"/>
                <a:ea typeface="新細明體" panose="02020500000000000000" pitchFamily="18" charset="-120"/>
              </a:rPr>
            </a:br>
            <a:r>
              <a:rPr lang="en-US" altLang="zh-TW" sz="1800" dirty="0">
                <a:solidFill>
                  <a:prstClr val="black"/>
                </a:solidFill>
                <a:latin typeface="Calibri" panose="020F0502020204030204"/>
                <a:ea typeface="新細明體" panose="02020500000000000000" pitchFamily="18" charset="-120"/>
              </a:rPr>
              <a:t>		</a:t>
            </a:r>
            <a:r>
              <a:rPr lang="en-US" altLang="zh-TW" sz="1800" dirty="0">
                <a:solidFill>
                  <a:prstClr val="black"/>
                </a:solidFill>
                <a:latin typeface="Calibri" panose="020F0502020204030204"/>
                <a:ea typeface="新細明體" panose="02020500000000000000" pitchFamily="18" charset="-120"/>
                <a:hlinkClick r:id="rId4"/>
              </a:rPr>
              <a:t>https://en.wikipedia.org/wiki/Backmasking</a:t>
            </a:r>
            <a:endParaRPr lang="en-US" altLang="zh-TW" sz="1800" dirty="0">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5394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7680"/>
            <a:ext cx="7886700" cy="994172"/>
          </a:xfrm>
        </p:spPr>
        <p:txBody>
          <a:bodyPr/>
          <a:lstStyle/>
          <a:p>
            <a:pPr algn="ctr"/>
            <a:r>
              <a:rPr lang="en-US" dirty="0" smtClean="0"/>
              <a:t>BUSY</a:t>
            </a:r>
            <a:endParaRPr lang="en-US" dirty="0"/>
          </a:p>
        </p:txBody>
      </p:sp>
      <p:sp>
        <p:nvSpPr>
          <p:cNvPr id="3" name="Content Placeholder 2"/>
          <p:cNvSpPr>
            <a:spLocks noGrp="1"/>
          </p:cNvSpPr>
          <p:nvPr>
            <p:ph idx="1"/>
          </p:nvPr>
        </p:nvSpPr>
        <p:spPr>
          <a:xfrm>
            <a:off x="3024377" y="2425351"/>
            <a:ext cx="3364547" cy="770477"/>
          </a:xfrm>
        </p:spPr>
        <p:txBody>
          <a:bodyPr/>
          <a:lstStyle/>
          <a:p>
            <a:pPr marL="0" indent="0">
              <a:buNone/>
            </a:pPr>
            <a:r>
              <a:rPr lang="en-US" b="1" u="sng" dirty="0" smtClean="0"/>
              <a:t>B</a:t>
            </a:r>
            <a:r>
              <a:rPr lang="en-US" dirty="0" smtClean="0"/>
              <a:t>eing  </a:t>
            </a:r>
            <a:r>
              <a:rPr lang="en-US" b="1" u="sng" dirty="0" smtClean="0"/>
              <a:t>U</a:t>
            </a:r>
            <a:r>
              <a:rPr lang="en-US" dirty="0" smtClean="0"/>
              <a:t>nder  </a:t>
            </a:r>
            <a:r>
              <a:rPr lang="en-US" b="1" u="sng" dirty="0" smtClean="0"/>
              <a:t>S</a:t>
            </a:r>
            <a:r>
              <a:rPr lang="en-US" dirty="0" smtClean="0"/>
              <a:t>atan's  </a:t>
            </a:r>
            <a:r>
              <a:rPr lang="en-US" b="1" u="sng" dirty="0" smtClean="0"/>
              <a:t>Y</a:t>
            </a:r>
            <a:r>
              <a:rPr lang="en-US" dirty="0" smtClean="0"/>
              <a:t>oke</a:t>
            </a:r>
            <a:endParaRPr lang="en-US" dirty="0"/>
          </a:p>
        </p:txBody>
      </p:sp>
      <p:grpSp>
        <p:nvGrpSpPr>
          <p:cNvPr id="22" name="Group 21"/>
          <p:cNvGrpSpPr/>
          <p:nvPr/>
        </p:nvGrpSpPr>
        <p:grpSpPr>
          <a:xfrm>
            <a:off x="3216402" y="1920240"/>
            <a:ext cx="2359152" cy="505112"/>
            <a:chOff x="4288536" y="2194560"/>
            <a:chExt cx="3145536" cy="673482"/>
          </a:xfrm>
        </p:grpSpPr>
        <p:cxnSp>
          <p:nvCxnSpPr>
            <p:cNvPr id="5" name="Straight Connector 4"/>
            <p:cNvCxnSpPr/>
            <p:nvPr/>
          </p:nvCxnSpPr>
          <p:spPr>
            <a:xfrm flipV="1">
              <a:off x="4288536" y="2194560"/>
              <a:ext cx="1222248" cy="673480"/>
            </a:xfrm>
            <a:prstGeom prst="line">
              <a:avLst/>
            </a:prstGeom>
            <a:ln w="190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266944" y="2194560"/>
              <a:ext cx="676656" cy="673482"/>
            </a:xfrm>
            <a:prstGeom prst="line">
              <a:avLst/>
            </a:prstGeom>
            <a:ln w="190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36208" y="2194560"/>
              <a:ext cx="42672" cy="673480"/>
            </a:xfrm>
            <a:prstGeom prst="line">
              <a:avLst/>
            </a:prstGeom>
            <a:ln w="190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601968" y="2221042"/>
              <a:ext cx="832104" cy="646998"/>
            </a:xfrm>
            <a:prstGeom prst="line">
              <a:avLst/>
            </a:prstGeom>
            <a:ln w="190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092833" y="3065526"/>
            <a:ext cx="4958334" cy="2631490"/>
          </a:xfrm>
          <a:prstGeom prst="rect">
            <a:avLst/>
          </a:prstGeom>
          <a:noFill/>
        </p:spPr>
        <p:txBody>
          <a:bodyPr wrap="square" rtlCol="0">
            <a:spAutoFit/>
          </a:bodyPr>
          <a:lstStyle/>
          <a:p>
            <a:pPr defTabSz="685800"/>
            <a:r>
              <a:rPr lang="en-US" sz="1500" dirty="0">
                <a:solidFill>
                  <a:prstClr val="black"/>
                </a:solidFill>
                <a:latin typeface="Calibri" panose="020F0502020204030204"/>
              </a:rPr>
              <a:t>Being a Christian, this acronym is frequently used as a reminder that Satan separates a man from God by making him busy. </a:t>
            </a:r>
            <a:r>
              <a:rPr lang="en-US" altLang="zh-TW" sz="1500" dirty="0">
                <a:solidFill>
                  <a:prstClr val="black"/>
                </a:solidFill>
                <a:latin typeface="Calibri" panose="020F0502020204030204"/>
                <a:ea typeface="新細明體" panose="02020500000000000000" pitchFamily="18" charset="-120"/>
              </a:rPr>
              <a:t>Matthew 11:29 wrote:</a:t>
            </a:r>
          </a:p>
          <a:p>
            <a:pPr defTabSz="685800"/>
            <a:endParaRPr lang="en-US" sz="1500" dirty="0">
              <a:solidFill>
                <a:prstClr val="black"/>
              </a:solidFill>
              <a:latin typeface="Calibri" panose="020F0502020204030204"/>
            </a:endParaRPr>
          </a:p>
          <a:p>
            <a:pPr marL="342900" lvl="1" defTabSz="685800"/>
            <a:r>
              <a:rPr lang="en-US" sz="1500" dirty="0">
                <a:solidFill>
                  <a:prstClr val="black"/>
                </a:solidFill>
                <a:latin typeface="Centaur" panose="02030504050205020304" pitchFamily="18" charset="0"/>
              </a:rPr>
              <a:t>Take my </a:t>
            </a:r>
            <a:r>
              <a:rPr lang="en-US" sz="1500" b="1" dirty="0">
                <a:solidFill>
                  <a:prstClr val="black"/>
                </a:solidFill>
                <a:latin typeface="Centaur" panose="02030504050205020304" pitchFamily="18" charset="0"/>
              </a:rPr>
              <a:t>yoke</a:t>
            </a:r>
            <a:r>
              <a:rPr lang="en-US" sz="1500" dirty="0">
                <a:solidFill>
                  <a:prstClr val="black"/>
                </a:solidFill>
                <a:latin typeface="Centaur" panose="02030504050205020304" pitchFamily="18" charset="0"/>
              </a:rPr>
              <a:t> upon you and learn from me, for I am gentle and humble in heart, and you will find rest for your souls. For my </a:t>
            </a:r>
            <a:r>
              <a:rPr lang="en-US" sz="1500" b="1" dirty="0">
                <a:solidFill>
                  <a:prstClr val="black"/>
                </a:solidFill>
                <a:latin typeface="Centaur" panose="02030504050205020304" pitchFamily="18" charset="0"/>
              </a:rPr>
              <a:t>yoke</a:t>
            </a:r>
            <a:r>
              <a:rPr lang="en-US" sz="1500" dirty="0">
                <a:solidFill>
                  <a:prstClr val="black"/>
                </a:solidFill>
                <a:latin typeface="Centaur" panose="02030504050205020304" pitchFamily="18" charset="0"/>
              </a:rPr>
              <a:t> is easy and my burden is light.</a:t>
            </a:r>
          </a:p>
          <a:p>
            <a:pPr defTabSz="685800"/>
            <a:endParaRPr lang="en-US" sz="1500" dirty="0">
              <a:solidFill>
                <a:prstClr val="black"/>
              </a:solidFill>
              <a:latin typeface="Centaur" panose="02030504050205020304" pitchFamily="18" charset="0"/>
            </a:endParaRPr>
          </a:p>
          <a:p>
            <a:pPr defTabSz="685800"/>
            <a:r>
              <a:rPr lang="en-US" sz="1500" dirty="0">
                <a:solidFill>
                  <a:prstClr val="black"/>
                </a:solidFill>
                <a:latin typeface="Calibri" panose="020F0502020204030204"/>
              </a:rPr>
              <a:t>He thus has called us to take his yoke, which gives us peace, provided that we first relieve ourselves from our own yoke of busyness.</a:t>
            </a:r>
            <a:endParaRPr lang="en-US" sz="1500" dirty="0">
              <a:solidFill>
                <a:prstClr val="black"/>
              </a:solidFill>
              <a:latin typeface="Centaur" panose="02030504050205020304" pitchFamily="18" charset="0"/>
            </a:endParaRPr>
          </a:p>
        </p:txBody>
      </p:sp>
      <p:sp>
        <p:nvSpPr>
          <p:cNvPr id="24" name="TextBox 23"/>
          <p:cNvSpPr txBox="1"/>
          <p:nvPr/>
        </p:nvSpPr>
        <p:spPr>
          <a:xfrm>
            <a:off x="6947066" y="5623560"/>
            <a:ext cx="2040344" cy="300082"/>
          </a:xfrm>
          <a:prstGeom prst="rect">
            <a:avLst/>
          </a:prstGeom>
          <a:noFill/>
        </p:spPr>
        <p:txBody>
          <a:bodyPr wrap="square" rtlCol="0">
            <a:spAutoFit/>
          </a:bodyPr>
          <a:lstStyle/>
          <a:p>
            <a:pPr algn="r" defTabSz="685800"/>
            <a:r>
              <a:rPr lang="en-US" sz="1350" dirty="0">
                <a:solidFill>
                  <a:prstClr val="black"/>
                </a:solidFill>
                <a:latin typeface="Microsoft JhengHei" panose="020B0604030504040204" pitchFamily="34" charset="-120"/>
                <a:ea typeface="Microsoft JhengHei" panose="020B0604030504040204" pitchFamily="34" charset="-120"/>
              </a:rPr>
              <a:t>R07922039 </a:t>
            </a:r>
            <a:r>
              <a:rPr lang="zh-TW" altLang="en-US" sz="1350" dirty="0">
                <a:solidFill>
                  <a:prstClr val="black"/>
                </a:solidFill>
                <a:latin typeface="Microsoft JhengHei" panose="020B0604030504040204" pitchFamily="34" charset="-120"/>
                <a:ea typeface="Microsoft JhengHei" panose="020B0604030504040204" pitchFamily="34" charset="-120"/>
              </a:rPr>
              <a:t>陳耘志</a:t>
            </a:r>
            <a:endParaRPr lang="en-US" sz="1350" dirty="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91254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99506B-5B64-4BEA-A1BD-BDEFDB7BFB9E}"/>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童年諺語歌謠</a:t>
            </a:r>
          </a:p>
        </p:txBody>
      </p:sp>
      <p:sp>
        <p:nvSpPr>
          <p:cNvPr id="3" name="內容版面配置區 2">
            <a:extLst>
              <a:ext uri="{FF2B5EF4-FFF2-40B4-BE49-F238E27FC236}">
                <a16:creationId xmlns:a16="http://schemas.microsoft.com/office/drawing/2014/main" id="{665B21F9-1857-4255-ACE0-E28CAEDCE95D}"/>
              </a:ext>
            </a:extLst>
          </p:cNvPr>
          <p:cNvSpPr>
            <a:spLocks noGrp="1"/>
          </p:cNvSpPr>
          <p:nvPr>
            <p:ph idx="1"/>
          </p:nvPr>
        </p:nvSpPr>
        <p:spPr>
          <a:xfrm>
            <a:off x="628650" y="2226469"/>
            <a:ext cx="7886700" cy="1969727"/>
          </a:xfrm>
        </p:spPr>
        <p:txBody>
          <a:bodyPr>
            <a:normAutofit fontScale="92500" lnSpcReduction="10000"/>
          </a:bodyPr>
          <a:lstStyle/>
          <a:p>
            <a:r>
              <a:rPr lang="zh-TW" altLang="en-US" dirty="0">
                <a:latin typeface="標楷體" panose="03000509000000000000" pitchFamily="65" charset="-120"/>
                <a:ea typeface="標楷體" panose="03000509000000000000" pitchFamily="65" charset="-120"/>
              </a:rPr>
              <a:t>剪刀石頭布，你沒穿</a:t>
            </a:r>
            <a:r>
              <a:rPr lang="zh-TW" altLang="en-US" dirty="0">
                <a:solidFill>
                  <a:srgbClr val="00B0F0"/>
                </a:solidFill>
                <a:latin typeface="標楷體" panose="03000509000000000000" pitchFamily="65" charset="-120"/>
                <a:ea typeface="標楷體" panose="03000509000000000000" pitchFamily="65" charset="-120"/>
              </a:rPr>
              <a:t>內褲</a:t>
            </a:r>
            <a:r>
              <a:rPr lang="zh-TW" altLang="en-US" dirty="0">
                <a:latin typeface="標楷體" panose="03000509000000000000" pitchFamily="65" charset="-120"/>
                <a:ea typeface="標楷體" panose="03000509000000000000" pitchFamily="65" charset="-120"/>
              </a:rPr>
              <a:t>，</a:t>
            </a:r>
            <a:r>
              <a:rPr lang="zh-TW" altLang="en-US" dirty="0">
                <a:solidFill>
                  <a:srgbClr val="00B0F0"/>
                </a:solidFill>
                <a:latin typeface="標楷體" panose="03000509000000000000" pitchFamily="65" charset="-120"/>
                <a:ea typeface="標楷體" panose="03000509000000000000" pitchFamily="65" charset="-120"/>
              </a:rPr>
              <a:t>內褲</a:t>
            </a:r>
            <a:r>
              <a:rPr lang="zh-TW" altLang="en-US" dirty="0">
                <a:latin typeface="標楷體" panose="03000509000000000000" pitchFamily="65" charset="-120"/>
                <a:ea typeface="標楷體" panose="03000509000000000000" pitchFamily="65" charset="-120"/>
              </a:rPr>
              <a:t>夾在聯絡簿，送給</a:t>
            </a:r>
            <a:r>
              <a:rPr lang="zh-TW" altLang="en-US" dirty="0">
                <a:solidFill>
                  <a:srgbClr val="FF0000"/>
                </a:solidFill>
                <a:latin typeface="標楷體" panose="03000509000000000000" pitchFamily="65" charset="-120"/>
                <a:ea typeface="標楷體" panose="03000509000000000000" pitchFamily="65" charset="-120"/>
              </a:rPr>
              <a:t>老師</a:t>
            </a:r>
            <a:r>
              <a:rPr lang="zh-TW" altLang="en-US" dirty="0">
                <a:latin typeface="標楷體" panose="03000509000000000000" pitchFamily="65" charset="-120"/>
                <a:ea typeface="標楷體" panose="03000509000000000000" pitchFamily="65" charset="-120"/>
              </a:rPr>
              <a:t>當禮物，</a:t>
            </a:r>
            <a:r>
              <a:rPr lang="zh-TW" altLang="en-US" dirty="0">
                <a:solidFill>
                  <a:srgbClr val="FF0000"/>
                </a:solidFill>
                <a:latin typeface="標楷體" panose="03000509000000000000" pitchFamily="65" charset="-120"/>
                <a:ea typeface="標楷體" panose="03000509000000000000" pitchFamily="65" charset="-120"/>
              </a:rPr>
              <a:t>老師</a:t>
            </a:r>
            <a:r>
              <a:rPr lang="zh-TW" altLang="en-US" dirty="0">
                <a:latin typeface="標楷體" panose="03000509000000000000" pitchFamily="65" charset="-120"/>
                <a:ea typeface="標楷體" panose="03000509000000000000" pitchFamily="65" charset="-120"/>
              </a:rPr>
              <a:t>看了很生氣，一腳踢到</a:t>
            </a:r>
            <a:r>
              <a:rPr lang="zh-TW" altLang="en-US" dirty="0">
                <a:solidFill>
                  <a:schemeClr val="accent6">
                    <a:lumMod val="75000"/>
                  </a:schemeClr>
                </a:solidFill>
                <a:latin typeface="標楷體" panose="03000509000000000000" pitchFamily="65" charset="-120"/>
                <a:ea typeface="標楷體" panose="03000509000000000000" pitchFamily="65" charset="-120"/>
              </a:rPr>
              <a:t>美國</a:t>
            </a:r>
            <a:r>
              <a:rPr lang="zh-TW" altLang="en-US" dirty="0">
                <a:latin typeface="標楷體" panose="03000509000000000000" pitchFamily="65" charset="-120"/>
                <a:ea typeface="標楷體" panose="03000509000000000000" pitchFamily="65" charset="-120"/>
              </a:rPr>
              <a:t>去，</a:t>
            </a:r>
            <a:r>
              <a:rPr lang="zh-TW" altLang="en-US" dirty="0">
                <a:solidFill>
                  <a:schemeClr val="accent6">
                    <a:lumMod val="75000"/>
                  </a:schemeClr>
                </a:solidFill>
                <a:latin typeface="標楷體" panose="03000509000000000000" pitchFamily="65" charset="-120"/>
                <a:ea typeface="標楷體" panose="03000509000000000000" pitchFamily="65" charset="-120"/>
              </a:rPr>
              <a:t>美國</a:t>
            </a:r>
            <a:r>
              <a:rPr lang="zh-TW" altLang="en-US" dirty="0">
                <a:latin typeface="標楷體" panose="03000509000000000000" pitchFamily="65" charset="-120"/>
                <a:ea typeface="標楷體" panose="03000509000000000000" pitchFamily="65" charset="-120"/>
              </a:rPr>
              <a:t>小姐真美麗，送你一盒巧克力，邊走邊吃邊放</a:t>
            </a:r>
            <a:r>
              <a:rPr lang="zh-TW" altLang="en-US" dirty="0">
                <a:solidFill>
                  <a:srgbClr val="7030A0"/>
                </a:solidFill>
                <a:latin typeface="標楷體" panose="03000509000000000000" pitchFamily="65" charset="-120"/>
                <a:ea typeface="標楷體" panose="03000509000000000000" pitchFamily="65" charset="-120"/>
              </a:rPr>
              <a:t>屁</a:t>
            </a:r>
            <a:r>
              <a:rPr lang="zh-TW" altLang="en-US" dirty="0">
                <a:latin typeface="標楷體" panose="03000509000000000000" pitchFamily="65" charset="-120"/>
                <a:ea typeface="標楷體" panose="03000509000000000000" pitchFamily="65" charset="-120"/>
              </a:rPr>
              <a:t>，阿里巴巴打</a:t>
            </a:r>
            <a:r>
              <a:rPr lang="zh-TW" altLang="en-US" dirty="0">
                <a:solidFill>
                  <a:srgbClr val="7030A0"/>
                </a:solidFill>
                <a:latin typeface="標楷體" panose="03000509000000000000" pitchFamily="65" charset="-120"/>
                <a:ea typeface="標楷體" panose="03000509000000000000" pitchFamily="65" charset="-120"/>
              </a:rPr>
              <a:t>屁屁</a:t>
            </a:r>
          </a:p>
          <a:p>
            <a:pPr marL="0" indent="0">
              <a:buNone/>
            </a:pP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小姐小姐別生氣，明天帶妳去看戲，看什麼戲？</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看妳爸爸流鼻</a:t>
            </a:r>
            <a:r>
              <a:rPr lang="zh-TW" altLang="en-US" u="sng" dirty="0">
                <a:latin typeface="標楷體" panose="03000509000000000000" pitchFamily="65" charset="-120"/>
                <a:ea typeface="標楷體" panose="03000509000000000000" pitchFamily="65" charset="-120"/>
              </a:rPr>
              <a:t>涕</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剃</a:t>
            </a:r>
            <a:r>
              <a:rPr lang="zh-TW" altLang="en-US" dirty="0">
                <a:latin typeface="標楷體" panose="03000509000000000000" pitchFamily="65" charset="-120"/>
                <a:ea typeface="標楷體" panose="03000509000000000000" pitchFamily="65" charset="-120"/>
              </a:rPr>
              <a:t>剃剃光</a:t>
            </a:r>
            <a:r>
              <a:rPr lang="zh-TW" altLang="en-US" u="sng" dirty="0">
                <a:latin typeface="標楷體" panose="03000509000000000000" pitchFamily="65" charset="-120"/>
                <a:ea typeface="標楷體" panose="03000509000000000000" pitchFamily="65" charset="-120"/>
              </a:rPr>
              <a:t>頭</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投</a:t>
            </a:r>
            <a:r>
              <a:rPr lang="zh-TW" altLang="en-US" dirty="0">
                <a:latin typeface="標楷體" panose="03000509000000000000" pitchFamily="65" charset="-120"/>
                <a:ea typeface="標楷體" panose="03000509000000000000" pitchFamily="65" charset="-120"/>
              </a:rPr>
              <a:t>投投大</a:t>
            </a:r>
            <a:r>
              <a:rPr lang="zh-TW" altLang="en-US" u="sng" dirty="0">
                <a:latin typeface="標楷體" panose="03000509000000000000" pitchFamily="65" charset="-120"/>
                <a:ea typeface="標楷體" panose="03000509000000000000" pitchFamily="65" charset="-120"/>
              </a:rPr>
              <a:t>海</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海</a:t>
            </a:r>
            <a:r>
              <a:rPr lang="zh-TW" altLang="en-US" dirty="0">
                <a:latin typeface="標楷體" panose="03000509000000000000" pitchFamily="65" charset="-120"/>
                <a:ea typeface="標楷體" panose="03000509000000000000" pitchFamily="65" charset="-120"/>
              </a:rPr>
              <a:t>海海龍</a:t>
            </a:r>
            <a:r>
              <a:rPr lang="zh-TW" altLang="en-US" u="sng" dirty="0">
                <a:latin typeface="標楷體" panose="03000509000000000000" pitchFamily="65" charset="-120"/>
                <a:ea typeface="標楷體" panose="03000509000000000000" pitchFamily="65" charset="-120"/>
              </a:rPr>
              <a:t>王</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王</a:t>
            </a:r>
            <a:r>
              <a:rPr lang="zh-TW" altLang="en-US" dirty="0">
                <a:latin typeface="標楷體" panose="03000509000000000000" pitchFamily="65" charset="-120"/>
                <a:ea typeface="標楷體" panose="03000509000000000000" pitchFamily="65" charset="-120"/>
              </a:rPr>
              <a:t>王王八</a:t>
            </a:r>
            <a:r>
              <a:rPr lang="zh-TW" altLang="en-US" u="sng" dirty="0">
                <a:latin typeface="標楷體" panose="03000509000000000000" pitchFamily="65" charset="-120"/>
                <a:ea typeface="標楷體" panose="03000509000000000000" pitchFamily="65" charset="-120"/>
              </a:rPr>
              <a:t>蛋</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盪</a:t>
            </a:r>
            <a:r>
              <a:rPr lang="zh-TW" altLang="en-US" dirty="0">
                <a:latin typeface="標楷體" panose="03000509000000000000" pitchFamily="65" charset="-120"/>
                <a:ea typeface="標楷體" panose="03000509000000000000" pitchFamily="65" charset="-120"/>
              </a:rPr>
              <a:t>盪盪鞦</a:t>
            </a:r>
            <a:r>
              <a:rPr lang="zh-TW" altLang="en-US" u="sng" dirty="0">
                <a:latin typeface="標楷體" panose="03000509000000000000" pitchFamily="65" charset="-120"/>
                <a:ea typeface="標楷體" panose="03000509000000000000" pitchFamily="65" charset="-120"/>
              </a:rPr>
              <a:t>韆</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牽</a:t>
            </a:r>
            <a:r>
              <a:rPr lang="zh-TW" altLang="en-US" dirty="0">
                <a:latin typeface="標楷體" panose="03000509000000000000" pitchFamily="65" charset="-120"/>
                <a:ea typeface="標楷體" panose="03000509000000000000" pitchFamily="65" charset="-120"/>
              </a:rPr>
              <a:t>牽牽牛</a:t>
            </a:r>
            <a:r>
              <a:rPr lang="zh-TW" altLang="en-US" u="sng" dirty="0">
                <a:latin typeface="標楷體" panose="03000509000000000000" pitchFamily="65" charset="-120"/>
                <a:ea typeface="標楷體" panose="03000509000000000000" pitchFamily="65" charset="-120"/>
              </a:rPr>
              <a:t>花</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花</a:t>
            </a:r>
            <a:r>
              <a:rPr lang="zh-TW" altLang="en-US" dirty="0">
                <a:latin typeface="標楷體" panose="03000509000000000000" pitchFamily="65" charset="-120"/>
                <a:ea typeface="標楷體" panose="03000509000000000000" pitchFamily="65" charset="-120"/>
              </a:rPr>
              <a:t>花花公</a:t>
            </a:r>
            <a:r>
              <a:rPr lang="zh-TW" altLang="en-US" u="sng" dirty="0">
                <a:latin typeface="標楷體" panose="03000509000000000000" pitchFamily="65" charset="-120"/>
                <a:ea typeface="標楷體" panose="03000509000000000000" pitchFamily="65" charset="-120"/>
              </a:rPr>
              <a:t>子</a:t>
            </a:r>
            <a:r>
              <a:rPr lang="zh-TW" altLang="en-US"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子</a:t>
            </a:r>
            <a:r>
              <a:rPr lang="zh-TW" altLang="en-US" dirty="0">
                <a:latin typeface="標楷體" panose="03000509000000000000" pitchFamily="65" charset="-120"/>
                <a:ea typeface="標楷體" panose="03000509000000000000" pitchFamily="65" charset="-120"/>
              </a:rPr>
              <a:t>子你是我的乖孫子</a:t>
            </a:r>
          </a:p>
        </p:txBody>
      </p:sp>
      <p:sp>
        <p:nvSpPr>
          <p:cNvPr id="4" name="內容版面配置區 2">
            <a:extLst>
              <a:ext uri="{FF2B5EF4-FFF2-40B4-BE49-F238E27FC236}">
                <a16:creationId xmlns:a16="http://schemas.microsoft.com/office/drawing/2014/main" id="{AF31E592-E47A-4464-B572-71B4C4A3D233}"/>
              </a:ext>
            </a:extLst>
          </p:cNvPr>
          <p:cNvSpPr txBox="1">
            <a:spLocks/>
          </p:cNvSpPr>
          <p:nvPr/>
        </p:nvSpPr>
        <p:spPr>
          <a:xfrm>
            <a:off x="635577" y="4410942"/>
            <a:ext cx="7886700" cy="13132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zh-TW" altLang="en-US" sz="21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回想起小時候一些廣為人知但不太入流的順口溜，之所以能讓人琅琅上口，就是因為每一句的尾巴跟下一句的開頭相同，如同古文中的頂真修辭法。若將歌謠的每一句看成一個序列，也能想像這些序列藉由相似或互補的首尾相連接，饒富趣味。</a:t>
            </a:r>
            <a:endParaRPr lang="zh-TW" altLang="en-US" sz="2100" dirty="0">
              <a:solidFill>
                <a:prstClr val="black"/>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BC332003-F5B8-4386-B3A1-512BEF95A795}"/>
              </a:ext>
            </a:extLst>
          </p:cNvPr>
          <p:cNvSpPr txBox="1"/>
          <p:nvPr/>
        </p:nvSpPr>
        <p:spPr>
          <a:xfrm>
            <a:off x="5938404" y="1807777"/>
            <a:ext cx="2576946" cy="300082"/>
          </a:xfrm>
          <a:prstGeom prst="rect">
            <a:avLst/>
          </a:prstGeom>
          <a:noFill/>
        </p:spPr>
        <p:txBody>
          <a:bodyPr wrap="square" rtlCol="0">
            <a:spAutoFit/>
          </a:bodyPr>
          <a:lstStyle/>
          <a:p>
            <a:pPr algn="r" defTabSz="685800"/>
            <a:r>
              <a:rPr lang="zh-TW" altLang="en-US" sz="1350" dirty="0">
                <a:solidFill>
                  <a:prstClr val="black"/>
                </a:solidFill>
                <a:latin typeface="標楷體" panose="03000509000000000000" pitchFamily="65" charset="-120"/>
                <a:ea typeface="標楷體" panose="03000509000000000000" pitchFamily="65" charset="-120"/>
              </a:rPr>
              <a:t>臨醫所博一 劉士嶢 </a:t>
            </a:r>
            <a:r>
              <a:rPr lang="en-US" altLang="zh-TW" sz="1350" dirty="0">
                <a:solidFill>
                  <a:prstClr val="black"/>
                </a:solidFill>
                <a:latin typeface="標楷體" panose="03000509000000000000" pitchFamily="65" charset="-120"/>
                <a:ea typeface="標楷體" panose="03000509000000000000" pitchFamily="65" charset="-120"/>
              </a:rPr>
              <a:t>D07421006</a:t>
            </a:r>
            <a:endParaRPr lang="zh-TW" altLang="en-US" sz="1350" dirty="0">
              <a:solidFill>
                <a:prstClr val="black"/>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86E1DA8A-B320-48FC-89F8-AC933A46B653}"/>
              </a:ext>
            </a:extLst>
          </p:cNvPr>
          <p:cNvSpPr txBox="1"/>
          <p:nvPr/>
        </p:nvSpPr>
        <p:spPr>
          <a:xfrm>
            <a:off x="6217227" y="5730585"/>
            <a:ext cx="2369128" cy="300082"/>
          </a:xfrm>
          <a:prstGeom prst="rect">
            <a:avLst/>
          </a:prstGeom>
          <a:noFill/>
        </p:spPr>
        <p:txBody>
          <a:bodyPr wrap="square" rtlCol="0">
            <a:spAutoFit/>
          </a:bodyPr>
          <a:lstStyle/>
          <a:p>
            <a:pPr algn="r" defTabSz="685800"/>
            <a:r>
              <a:rPr lang="zh-TW" altLang="en-US" sz="1350" dirty="0">
                <a:solidFill>
                  <a:prstClr val="black"/>
                </a:solidFill>
                <a:latin typeface="標楷體" panose="03000509000000000000" pitchFamily="65" charset="-120"/>
                <a:ea typeface="標楷體" panose="03000509000000000000" pitchFamily="65" charset="-120"/>
              </a:rPr>
              <a:t>來源</a:t>
            </a:r>
            <a:r>
              <a:rPr lang="en-US" altLang="zh-TW" sz="1350" dirty="0">
                <a:solidFill>
                  <a:prstClr val="black"/>
                </a:solidFill>
                <a:latin typeface="標楷體" panose="03000509000000000000" pitchFamily="65" charset="-120"/>
                <a:ea typeface="標楷體" panose="03000509000000000000" pitchFamily="65" charset="-120"/>
              </a:rPr>
              <a:t>:</a:t>
            </a:r>
            <a:r>
              <a:rPr lang="zh-TW" altLang="en-US" sz="1350" dirty="0">
                <a:solidFill>
                  <a:prstClr val="black"/>
                </a:solidFill>
                <a:latin typeface="標楷體" panose="03000509000000000000" pitchFamily="65" charset="-120"/>
                <a:ea typeface="標楷體" panose="03000509000000000000" pitchFamily="65" charset="-120"/>
              </a:rPr>
              <a:t> </a:t>
            </a:r>
            <a:r>
              <a:rPr lang="zh-TW" altLang="en-US" sz="1350" dirty="0">
                <a:solidFill>
                  <a:prstClr val="black"/>
                </a:solidFill>
                <a:latin typeface="標楷體" panose="03000509000000000000" pitchFamily="65" charset="-120"/>
                <a:ea typeface="標楷體" panose="03000509000000000000" pitchFamily="65" charset="-120"/>
                <a:hlinkClick r:id="rId2"/>
              </a:rPr>
              <a:t>話說童年哼唱遊戲</a:t>
            </a:r>
            <a:endParaRPr lang="zh-TW" altLang="en-US" sz="135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01931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88567" y="2815606"/>
            <a:ext cx="7772400" cy="1362075"/>
          </a:xfrm>
        </p:spPr>
        <p:txBody>
          <a:bodyPr/>
          <a:lstStyle/>
          <a:p>
            <a:r>
              <a:rPr lang="en-US" altLang="zh-TW" dirty="0" smtClean="0"/>
              <a:t>other</a:t>
            </a:r>
            <a:endParaRPr lang="zh-TW" altLang="en-US" dirty="0"/>
          </a:p>
        </p:txBody>
      </p:sp>
    </p:spTree>
    <p:extLst>
      <p:ext uri="{BB962C8B-B14F-4D97-AF65-F5344CB8AC3E}">
        <p14:creationId xmlns:p14="http://schemas.microsoft.com/office/powerpoint/2010/main" val="55123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1141606"/>
            <a:ext cx="6858000" cy="3658994"/>
          </a:xfrm>
        </p:spPr>
        <p:txBody>
          <a:bodyPr/>
          <a:lstStyle/>
          <a:p>
            <a:r>
              <a:rPr kumimoji="1" lang="en-US" altLang="zh-TW" dirty="0" smtClean="0"/>
              <a:t>Hw1	An interesting sequence	r06922114</a:t>
            </a:r>
            <a:r>
              <a:rPr kumimoji="1" lang="zh-TW" altLang="en-US" dirty="0" smtClean="0"/>
              <a:t>陳啟元</a:t>
            </a:r>
            <a:endParaRPr kumimoji="1" lang="en-US" altLang="zh-TW" dirty="0" smtClean="0"/>
          </a:p>
          <a:p>
            <a:pPr algn="l"/>
            <a:r>
              <a:rPr kumimoji="1" lang="en-US" altLang="zh-TW" dirty="0" smtClean="0"/>
              <a:t>The sequence : </a:t>
            </a:r>
            <a:r>
              <a:rPr lang="fi-FI" altLang="zh-TW" dirty="0"/>
              <a:t>1, 2, 4, 8, 16, 22, </a:t>
            </a:r>
            <a:r>
              <a:rPr lang="fi-FI" altLang="zh-TW" b="1" dirty="0"/>
              <a:t>26, 38, 62, 74, 102</a:t>
            </a:r>
            <a:r>
              <a:rPr lang="fi-FI" altLang="zh-TW" dirty="0"/>
              <a:t>, </a:t>
            </a:r>
            <a:r>
              <a:rPr lang="mr-IN" altLang="zh-TW" dirty="0" smtClean="0"/>
              <a:t>…</a:t>
            </a:r>
            <a:endParaRPr kumimoji="1" lang="en-US" altLang="zh-TW" dirty="0" smtClean="0"/>
          </a:p>
          <a:p>
            <a:pPr algn="l"/>
            <a:r>
              <a:rPr kumimoji="1" lang="en-US" altLang="zh-TW" dirty="0" smtClean="0"/>
              <a:t>		 which is defined by </a:t>
            </a:r>
            <a:r>
              <a:rPr lang="en-US" altLang="zh-TW" dirty="0"/>
              <a:t>a</a:t>
            </a:r>
            <a:r>
              <a:rPr lang="en-US" altLang="zh-TW" dirty="0" smtClean="0"/>
              <a:t>(n+1) </a:t>
            </a:r>
            <a:r>
              <a:rPr lang="en-US" altLang="zh-TW" dirty="0"/>
              <a:t>= </a:t>
            </a:r>
            <a:r>
              <a:rPr lang="en-US" altLang="zh-TW" dirty="0" smtClean="0"/>
              <a:t>a(n) </a:t>
            </a:r>
            <a:r>
              <a:rPr lang="en-US" altLang="zh-TW" dirty="0"/>
              <a:t>+ (the product of the </a:t>
            </a:r>
            <a:r>
              <a:rPr lang="en-US" altLang="zh-TW" dirty="0" smtClean="0"/>
              <a:t>		 nonzero </a:t>
            </a:r>
            <a:r>
              <a:rPr lang="en-US" altLang="zh-TW" dirty="0"/>
              <a:t>digits of </a:t>
            </a:r>
            <a:r>
              <a:rPr lang="en-US" altLang="zh-TW" dirty="0" smtClean="0"/>
              <a:t>a(n)). (e.g. 74 = 62 + 6 * 2)</a:t>
            </a:r>
          </a:p>
          <a:p>
            <a:pPr algn="l"/>
            <a:endParaRPr lang="en-US" altLang="zh-TW" dirty="0" smtClean="0"/>
          </a:p>
          <a:p>
            <a:pPr algn="l"/>
            <a:r>
              <a:rPr kumimoji="1" lang="en-US" altLang="zh-TW" dirty="0" smtClean="0"/>
              <a:t>Why it’s interesting? : There is a theory by </a:t>
            </a:r>
            <a:r>
              <a:rPr lang="en-US" altLang="zh-TW" dirty="0"/>
              <a:t>Paul </a:t>
            </a:r>
            <a:r>
              <a:rPr lang="en-US" altLang="zh-TW" dirty="0" smtClean="0"/>
              <a:t>Loomis states that 				starting </a:t>
            </a:r>
            <a:r>
              <a:rPr lang="en-US" altLang="zh-TW" dirty="0"/>
              <a:t>from any positive integer, its sequence </a:t>
            </a:r>
            <a:r>
              <a:rPr lang="en-US" altLang="zh-TW" dirty="0" smtClean="0"/>
              <a:t>			will </a:t>
            </a:r>
            <a:r>
              <a:rPr lang="en-US" altLang="zh-TW" dirty="0"/>
              <a:t>join the sequence started from </a:t>
            </a:r>
            <a:r>
              <a:rPr lang="en-US" altLang="zh-TW" dirty="0" smtClean="0"/>
              <a:t>1.</a:t>
            </a:r>
          </a:p>
          <a:p>
            <a:pPr algn="l"/>
            <a:r>
              <a:rPr kumimoji="1" lang="en-US" altLang="zh-TW" dirty="0"/>
              <a:t>	</a:t>
            </a:r>
            <a:r>
              <a:rPr kumimoji="1" lang="en-US" altLang="zh-TW" dirty="0" smtClean="0"/>
              <a:t>		(e.g. </a:t>
            </a:r>
            <a:r>
              <a:rPr lang="fi-FI" altLang="zh-TW" dirty="0"/>
              <a:t>3, 6, 12, 14, 18, </a:t>
            </a:r>
            <a:r>
              <a:rPr lang="fi-FI" altLang="zh-TW" b="1" dirty="0"/>
              <a:t>26, 38, 62, 74, 102</a:t>
            </a:r>
            <a:r>
              <a:rPr lang="fi-FI" altLang="zh-TW" dirty="0"/>
              <a:t>, ...</a:t>
            </a:r>
            <a:r>
              <a:rPr kumimoji="1" lang="en-US" altLang="zh-TW" dirty="0" smtClean="0"/>
              <a:t>)</a:t>
            </a:r>
          </a:p>
        </p:txBody>
      </p:sp>
    </p:spTree>
    <p:extLst>
      <p:ext uri="{BB962C8B-B14F-4D97-AF65-F5344CB8AC3E}">
        <p14:creationId xmlns:p14="http://schemas.microsoft.com/office/powerpoint/2010/main" val="2219754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74638"/>
            <a:ext cx="8229600" cy="538690"/>
          </a:xfrm>
        </p:spPr>
        <p:txBody>
          <a:bodyPr>
            <a:normAutofit fontScale="90000"/>
          </a:bodyPr>
          <a:lstStyle/>
          <a:p>
            <a:r>
              <a:rPr kumimoji="1" lang="en-US" altLang="zh-TW" dirty="0" smtClean="0"/>
              <a:t>Interesting Sequence</a:t>
            </a:r>
            <a:endParaRPr kumimoji="1" lang="zh-TW" altLang="en-US" dirty="0"/>
          </a:p>
        </p:txBody>
      </p:sp>
      <p:sp>
        <p:nvSpPr>
          <p:cNvPr id="5" name="內容版面配置區 4"/>
          <p:cNvSpPr>
            <a:spLocks noGrp="1"/>
          </p:cNvSpPr>
          <p:nvPr>
            <p:ph idx="1"/>
          </p:nvPr>
        </p:nvSpPr>
        <p:spPr>
          <a:xfrm>
            <a:off x="457200" y="1070169"/>
            <a:ext cx="8229600" cy="5055994"/>
          </a:xfrm>
        </p:spPr>
        <p:txBody>
          <a:bodyPr>
            <a:normAutofit/>
          </a:bodyPr>
          <a:lstStyle/>
          <a:p>
            <a:pPr marL="0" indent="0">
              <a:buNone/>
            </a:pPr>
            <a:r>
              <a:rPr kumimoji="1" lang="en-US" altLang="zh-TW" sz="2400" dirty="0" smtClean="0"/>
              <a:t>There are some names of diseases that contains certain irony which I found very amusing. For example:</a:t>
            </a:r>
          </a:p>
          <a:p>
            <a:pPr marL="0" indent="0">
              <a:buNone/>
            </a:pPr>
            <a:endParaRPr kumimoji="1" lang="en-US" altLang="zh-TW" sz="2400" dirty="0"/>
          </a:p>
          <a:p>
            <a:pPr marL="457200" indent="-457200">
              <a:buAutoNum type="arabicPeriod"/>
            </a:pPr>
            <a:r>
              <a:rPr kumimoji="1" lang="en-US" altLang="zh-TW" sz="2400" dirty="0" err="1" smtClean="0"/>
              <a:t>Hippopotomonstrosesquippedaliophobia</a:t>
            </a:r>
            <a:r>
              <a:rPr kumimoji="1" lang="en-US" altLang="zh-TW" sz="2400" dirty="0" smtClean="0"/>
              <a:t>: As one of the longest word in the dictionary, it means the fear of long words.</a:t>
            </a:r>
          </a:p>
          <a:p>
            <a:pPr marL="457200" indent="-457200">
              <a:buAutoNum type="arabicPeriod"/>
            </a:pPr>
            <a:r>
              <a:rPr kumimoji="1" lang="en-US" altLang="zh-TW" sz="2400" dirty="0" err="1" smtClean="0"/>
              <a:t>Aibohphobia</a:t>
            </a:r>
            <a:r>
              <a:rPr kumimoji="1" lang="en-US" altLang="zh-TW" sz="2400" dirty="0" smtClean="0"/>
              <a:t>: Different from the previous phobia, this word -- the fear of palindromes -- is probably more of a joke than actual disease. However, it is still interesting since the word itself is a palindrome sequence.</a:t>
            </a:r>
          </a:p>
          <a:p>
            <a:pPr marL="457200" indent="-457200">
              <a:buAutoNum type="arabicPeriod"/>
            </a:pPr>
            <a:endParaRPr kumimoji="1" lang="en-US" altLang="zh-TW" sz="2400" dirty="0"/>
          </a:p>
          <a:p>
            <a:pPr marL="0" indent="0">
              <a:buNone/>
            </a:pPr>
            <a:r>
              <a:rPr kumimoji="1" lang="en-US" altLang="zh-TW" sz="2400" dirty="0" smtClean="0"/>
              <a:t>B04902022 </a:t>
            </a:r>
            <a:r>
              <a:rPr kumimoji="1" lang="zh-TW" altLang="en-US" sz="2400" dirty="0" smtClean="0"/>
              <a:t>陳譽穆</a:t>
            </a:r>
            <a:endParaRPr kumimoji="1" lang="en-US" altLang="zh-TW" sz="2400" dirty="0"/>
          </a:p>
        </p:txBody>
      </p:sp>
    </p:spTree>
    <p:extLst>
      <p:ext uri="{BB962C8B-B14F-4D97-AF65-F5344CB8AC3E}">
        <p14:creationId xmlns:p14="http://schemas.microsoft.com/office/powerpoint/2010/main" val="1984290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5F26E6-DCB5-4945-B2F9-44A448ECE135}"/>
              </a:ext>
            </a:extLst>
          </p:cNvPr>
          <p:cNvSpPr>
            <a:spLocks noGrp="1"/>
          </p:cNvSpPr>
          <p:nvPr>
            <p:ph type="ctrTitle"/>
          </p:nvPr>
        </p:nvSpPr>
        <p:spPr>
          <a:xfrm>
            <a:off x="1143000" y="1699023"/>
            <a:ext cx="6858000" cy="737879"/>
          </a:xfrm>
        </p:spPr>
        <p:txBody>
          <a:bodyPr>
            <a:normAutofit/>
          </a:bodyPr>
          <a:lstStyle/>
          <a:p>
            <a:r>
              <a:rPr lang="en" altLang="zh-TW" dirty="0"/>
              <a:t> [HW1] b03902125</a:t>
            </a:r>
            <a:endParaRPr kumimoji="1" lang="zh-TW" altLang="en-US" dirty="0"/>
          </a:p>
        </p:txBody>
      </p:sp>
      <p:sp>
        <p:nvSpPr>
          <p:cNvPr id="3" name="副標題 2">
            <a:extLst>
              <a:ext uri="{FF2B5EF4-FFF2-40B4-BE49-F238E27FC236}">
                <a16:creationId xmlns:a16="http://schemas.microsoft.com/office/drawing/2014/main" id="{65F142A0-91AE-1F4D-8A2C-DBBC28E43C9C}"/>
              </a:ext>
            </a:extLst>
          </p:cNvPr>
          <p:cNvSpPr>
            <a:spLocks noGrp="1"/>
          </p:cNvSpPr>
          <p:nvPr>
            <p:ph type="subTitle" idx="1"/>
          </p:nvPr>
        </p:nvSpPr>
        <p:spPr>
          <a:xfrm>
            <a:off x="285109" y="2610987"/>
            <a:ext cx="7484723" cy="2807989"/>
          </a:xfrm>
        </p:spPr>
        <p:txBody>
          <a:bodyPr>
            <a:normAutofit/>
          </a:bodyPr>
          <a:lstStyle/>
          <a:p>
            <a:r>
              <a:rPr kumimoji="1" lang="zh-CN" altLang="en-US" dirty="0"/>
              <a:t>林映廷</a:t>
            </a:r>
            <a:endParaRPr kumimoji="1" lang="en-US" altLang="zh-CN" dirty="0"/>
          </a:p>
          <a:p>
            <a:r>
              <a:rPr lang="en" altLang="zh-TW" dirty="0" err="1">
                <a:solidFill>
                  <a:schemeClr val="accent5">
                    <a:lumMod val="75000"/>
                  </a:schemeClr>
                </a:solidFill>
              </a:rPr>
              <a:t>uvuvwevwevwe</a:t>
            </a:r>
            <a:r>
              <a:rPr lang="en" altLang="zh-TW" dirty="0">
                <a:solidFill>
                  <a:schemeClr val="accent5">
                    <a:lumMod val="75000"/>
                  </a:schemeClr>
                </a:solidFill>
              </a:rPr>
              <a:t> </a:t>
            </a:r>
            <a:r>
              <a:rPr lang="en" altLang="zh-TW" dirty="0" err="1">
                <a:solidFill>
                  <a:schemeClr val="accent5">
                    <a:lumMod val="75000"/>
                  </a:schemeClr>
                </a:solidFill>
              </a:rPr>
              <a:t>onyetenyevwe</a:t>
            </a:r>
            <a:r>
              <a:rPr lang="en" altLang="zh-TW" dirty="0">
                <a:solidFill>
                  <a:schemeClr val="accent5">
                    <a:lumMod val="75000"/>
                  </a:schemeClr>
                </a:solidFill>
              </a:rPr>
              <a:t> </a:t>
            </a:r>
            <a:r>
              <a:rPr lang="en" altLang="zh-TW" dirty="0" err="1">
                <a:solidFill>
                  <a:schemeClr val="accent5">
                    <a:lumMod val="75000"/>
                  </a:schemeClr>
                </a:solidFill>
              </a:rPr>
              <a:t>ugwemubwem</a:t>
            </a:r>
            <a:r>
              <a:rPr lang="en" altLang="zh-TW" dirty="0">
                <a:solidFill>
                  <a:schemeClr val="accent5">
                    <a:lumMod val="75000"/>
                  </a:schemeClr>
                </a:solidFill>
              </a:rPr>
              <a:t> </a:t>
            </a:r>
            <a:r>
              <a:rPr lang="en" altLang="zh-TW" dirty="0" err="1">
                <a:solidFill>
                  <a:schemeClr val="accent5">
                    <a:lumMod val="75000"/>
                  </a:schemeClr>
                </a:solidFill>
              </a:rPr>
              <a:t>ossas</a:t>
            </a:r>
            <a:endParaRPr lang="en" altLang="zh-TW" dirty="0">
              <a:solidFill>
                <a:schemeClr val="accent5">
                  <a:lumMod val="75000"/>
                </a:schemeClr>
              </a:solidFill>
            </a:endParaRPr>
          </a:p>
          <a:p>
            <a:r>
              <a:rPr lang="en" altLang="zh-TW" dirty="0"/>
              <a:t>I think it’s interesting because the name of certain African is funny, lengthy, and not easy to remember. You can see following two </a:t>
            </a:r>
            <a:r>
              <a:rPr lang="en" altLang="zh-TW" dirty="0" err="1"/>
              <a:t>vedios</a:t>
            </a:r>
            <a:r>
              <a:rPr lang="en" altLang="zh-TW" dirty="0"/>
              <a:t> to understand my punch line. His parents’ name is so, too.</a:t>
            </a:r>
          </a:p>
          <a:p>
            <a:r>
              <a:rPr lang="en" altLang="zh-TW" dirty="0" err="1"/>
              <a:t>vedio</a:t>
            </a:r>
            <a:r>
              <a:rPr lang="en" altLang="zh-TW" dirty="0"/>
              <a:t> 1 : </a:t>
            </a:r>
            <a:r>
              <a:rPr kumimoji="1" lang="en" altLang="zh-TW" dirty="0">
                <a:hlinkClick r:id="rId2"/>
              </a:rPr>
              <a:t>https://www.youtube.com/watch?v=efmtZ1-qtt0</a:t>
            </a:r>
            <a:endParaRPr kumimoji="1" lang="en" altLang="zh-TW" dirty="0"/>
          </a:p>
          <a:p>
            <a:r>
              <a:rPr kumimoji="1" lang="en" altLang="zh-TW" dirty="0" err="1"/>
              <a:t>vedio</a:t>
            </a:r>
            <a:r>
              <a:rPr kumimoji="1" lang="en" altLang="zh-TW" dirty="0"/>
              <a:t> 2 : </a:t>
            </a:r>
            <a:r>
              <a:rPr kumimoji="1" lang="en" altLang="zh-TW" dirty="0">
                <a:hlinkClick r:id="rId3"/>
              </a:rPr>
              <a:t>https://www.youtube.com/watch?v=_q3b6wqXC6U</a:t>
            </a:r>
            <a:endParaRPr kumimoji="1" lang="zh-TW" altLang="en-US" dirty="0"/>
          </a:p>
        </p:txBody>
      </p:sp>
    </p:spTree>
    <p:extLst>
      <p:ext uri="{BB962C8B-B14F-4D97-AF65-F5344CB8AC3E}">
        <p14:creationId xmlns:p14="http://schemas.microsoft.com/office/powerpoint/2010/main" val="345656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734008" y="3185014"/>
            <a:ext cx="6115582" cy="2400657"/>
            <a:chOff x="1734008" y="3185014"/>
            <a:chExt cx="6115582" cy="2400657"/>
          </a:xfrm>
        </p:grpSpPr>
        <p:sp>
          <p:nvSpPr>
            <p:cNvPr id="5" name="TextBox 4"/>
            <p:cNvSpPr txBox="1"/>
            <p:nvPr/>
          </p:nvSpPr>
          <p:spPr>
            <a:xfrm>
              <a:off x="1734008" y="3185014"/>
              <a:ext cx="6115582" cy="2400657"/>
            </a:xfrm>
            <a:prstGeom prst="rect">
              <a:avLst/>
            </a:prstGeom>
            <a:noFill/>
          </p:spPr>
          <p:txBody>
            <a:bodyPr wrap="square" rtlCol="0">
              <a:spAutoFit/>
            </a:bodyPr>
            <a:lstStyle/>
            <a:p>
              <a:pPr defTabSz="685800"/>
              <a:r>
                <a:rPr lang="en-US" sz="1500" dirty="0">
                  <a:solidFill>
                    <a:prstClr val="black"/>
                  </a:solidFill>
                  <a:latin typeface="Calibri" panose="020F0502020204030204"/>
                </a:rPr>
                <a:t>It is a tattoo that I designed for myself. It has the initials of my mother (G) and father (B). Interesting fact:</a:t>
              </a:r>
            </a:p>
            <a:p>
              <a:pPr marL="214313" indent="-214313" defTabSz="685800">
                <a:buFontTx/>
                <a:buChar char="-"/>
              </a:pPr>
              <a:r>
                <a:rPr lang="en-US" sz="1500" dirty="0">
                  <a:solidFill>
                    <a:prstClr val="black"/>
                  </a:solidFill>
                  <a:latin typeface="Calibri" panose="020F0502020204030204"/>
                </a:rPr>
                <a:t>The letters are same even when we see upside down.</a:t>
              </a:r>
            </a:p>
            <a:p>
              <a:pPr marL="214313" indent="-214313" defTabSz="685800">
                <a:buFontTx/>
                <a:buChar char="-"/>
              </a:pPr>
              <a:r>
                <a:rPr lang="en-US" sz="1500" dirty="0">
                  <a:solidFill>
                    <a:prstClr val="black"/>
                  </a:solidFill>
                  <a:latin typeface="Calibri" panose="020F0502020204030204"/>
                </a:rPr>
                <a:t>When seen from upside, G seems bigger than B. While from the opposite side, B is larger than G. This means sometimes I listen to my dad’s opinion and sometimes my mom’s opinion. But in both the cases I have the blessings of both.</a:t>
              </a:r>
            </a:p>
            <a:p>
              <a:pPr marL="214313" indent="-214313" defTabSz="685800">
                <a:buFontTx/>
                <a:buChar char="-"/>
              </a:pPr>
              <a:r>
                <a:rPr lang="en-US" sz="1500" dirty="0">
                  <a:solidFill>
                    <a:prstClr val="black"/>
                  </a:solidFill>
                  <a:latin typeface="Calibri" panose="020F0502020204030204"/>
                </a:rPr>
                <a:t>The love symbol signifies their eternal love for each other and our family.</a:t>
              </a:r>
            </a:p>
            <a:p>
              <a:pPr marL="214313" indent="-214313" defTabSz="685800">
                <a:buFontTx/>
                <a:buChar char="-"/>
              </a:pPr>
              <a:r>
                <a:rPr lang="en-US" sz="1500" dirty="0">
                  <a:solidFill>
                    <a:prstClr val="black"/>
                  </a:solidFill>
                  <a:latin typeface="Calibri" panose="020F0502020204030204"/>
                </a:rPr>
                <a:t>Note that the loops of G and B make a kind of infinite symbol           . This signifies my love for both of them forever.</a:t>
              </a:r>
            </a:p>
          </p:txBody>
        </p:sp>
        <p:pic>
          <p:nvPicPr>
            <p:cNvPr id="7" name="Picture 6"/>
            <p:cNvPicPr>
              <a:picLocks noChangeAspect="1"/>
            </p:cNvPicPr>
            <p:nvPr/>
          </p:nvPicPr>
          <p:blipFill>
            <a:blip r:embed="rId2"/>
            <a:stretch>
              <a:fillRect/>
            </a:stretch>
          </p:blipFill>
          <p:spPr>
            <a:xfrm>
              <a:off x="6775862" y="5041368"/>
              <a:ext cx="398958" cy="247559"/>
            </a:xfrm>
            <a:prstGeom prst="rect">
              <a:avLst/>
            </a:prstGeom>
          </p:spPr>
        </p:pic>
      </p:grpSp>
      <p:grpSp>
        <p:nvGrpSpPr>
          <p:cNvPr id="2" name="群組 1"/>
          <p:cNvGrpSpPr/>
          <p:nvPr/>
        </p:nvGrpSpPr>
        <p:grpSpPr>
          <a:xfrm>
            <a:off x="2513868" y="617518"/>
            <a:ext cx="4174063" cy="2374220"/>
            <a:chOff x="2963007" y="1184896"/>
            <a:chExt cx="3024555" cy="1806841"/>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7308" b="21026"/>
            <a:stretch/>
          </p:blipFill>
          <p:spPr>
            <a:xfrm>
              <a:off x="4642064" y="1516673"/>
              <a:ext cx="1345498" cy="147506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7308" b="21026"/>
            <a:stretch/>
          </p:blipFill>
          <p:spPr>
            <a:xfrm rot="10800000">
              <a:off x="2963007" y="1516673"/>
              <a:ext cx="1345498" cy="1475064"/>
            </a:xfrm>
            <a:prstGeom prst="rect">
              <a:avLst/>
            </a:prstGeom>
          </p:spPr>
        </p:pic>
        <p:sp>
          <p:nvSpPr>
            <p:cNvPr id="8" name="TextBox 7"/>
            <p:cNvSpPr txBox="1"/>
            <p:nvPr/>
          </p:nvSpPr>
          <p:spPr>
            <a:xfrm>
              <a:off x="3286259" y="1184896"/>
              <a:ext cx="844062"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Upside</a:t>
              </a:r>
            </a:p>
          </p:txBody>
        </p:sp>
        <p:sp>
          <p:nvSpPr>
            <p:cNvPr id="9" name="TextBox 8"/>
            <p:cNvSpPr txBox="1"/>
            <p:nvPr/>
          </p:nvSpPr>
          <p:spPr>
            <a:xfrm>
              <a:off x="4950209" y="1184896"/>
              <a:ext cx="844062" cy="507831"/>
            </a:xfrm>
            <a:prstGeom prst="rect">
              <a:avLst/>
            </a:prstGeom>
            <a:noFill/>
          </p:spPr>
          <p:txBody>
            <a:bodyPr wrap="square" rtlCol="0">
              <a:spAutoFit/>
            </a:bodyPr>
            <a:lstStyle/>
            <a:p>
              <a:pPr defTabSz="685800"/>
              <a:r>
                <a:rPr lang="en-US" sz="1350" dirty="0">
                  <a:solidFill>
                    <a:prstClr val="black"/>
                  </a:solidFill>
                  <a:latin typeface="Calibri" panose="020F0502020204030204"/>
                </a:rPr>
                <a:t>Downside</a:t>
              </a:r>
            </a:p>
          </p:txBody>
        </p:sp>
      </p:grpSp>
      <p:sp>
        <p:nvSpPr>
          <p:cNvPr id="10" name="TextBox 9"/>
          <p:cNvSpPr txBox="1"/>
          <p:nvPr/>
        </p:nvSpPr>
        <p:spPr>
          <a:xfrm>
            <a:off x="6288973" y="5651989"/>
            <a:ext cx="2630959" cy="715581"/>
          </a:xfrm>
          <a:prstGeom prst="rect">
            <a:avLst/>
          </a:prstGeom>
          <a:noFill/>
        </p:spPr>
        <p:txBody>
          <a:bodyPr wrap="square" rtlCol="0">
            <a:spAutoFit/>
          </a:bodyPr>
          <a:lstStyle/>
          <a:p>
            <a:pPr defTabSz="685800"/>
            <a:r>
              <a:rPr lang="en-US" sz="1350" dirty="0">
                <a:solidFill>
                  <a:prstClr val="black"/>
                </a:solidFill>
                <a:latin typeface="Calibri" panose="020F0502020204030204"/>
              </a:rPr>
              <a:t>Source: Own imagination </a:t>
            </a:r>
            <a:r>
              <a:rPr lang="en-US" sz="1350" dirty="0">
                <a:solidFill>
                  <a:prstClr val="black"/>
                </a:solidFill>
                <a:latin typeface="Calibri" panose="020F0502020204030204"/>
                <a:sym typeface="Wingdings" panose="05000000000000000000" pitchFamily="2" charset="2"/>
              </a:rPr>
              <a:t></a:t>
            </a:r>
          </a:p>
          <a:p>
            <a:pPr defTabSz="685800"/>
            <a:endParaRPr lang="en-US" sz="1350" dirty="0">
              <a:solidFill>
                <a:prstClr val="black"/>
              </a:solidFill>
              <a:latin typeface="Calibri" panose="020F0502020204030204"/>
              <a:sym typeface="Wingdings" panose="05000000000000000000" pitchFamily="2" charset="2"/>
            </a:endParaRPr>
          </a:p>
          <a:p>
            <a:pPr defTabSz="685800"/>
            <a:r>
              <a:rPr lang="en-US" sz="1350" dirty="0">
                <a:solidFill>
                  <a:prstClr val="black"/>
                </a:solidFill>
                <a:latin typeface="Calibri" panose="020F0502020204030204"/>
                <a:sym typeface="Wingdings" panose="05000000000000000000" pitchFamily="2" charset="2"/>
              </a:rPr>
              <a:t>Student ID: D07945014</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372707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1162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1375" y="857250"/>
            <a:ext cx="8520600" cy="672600"/>
          </a:xfrm>
          <a:prstGeom prst="rect">
            <a:avLst/>
          </a:prstGeom>
        </p:spPr>
        <p:txBody>
          <a:bodyPr spcFirstLastPara="1" wrap="square" lIns="91425" tIns="91425" rIns="91425" bIns="91425" anchor="b" anchorCtr="0">
            <a:noAutofit/>
          </a:bodyPr>
          <a:lstStyle/>
          <a:p>
            <a:r>
              <a:rPr lang="en" sz="3600" dirty="0"/>
              <a:t>Alphabetical Sequence</a:t>
            </a:r>
            <a:endParaRPr sz="3600" dirty="0"/>
          </a:p>
        </p:txBody>
      </p:sp>
      <p:pic>
        <p:nvPicPr>
          <p:cNvPr id="55" name="Google Shape;55;p13" descr="BUY THIS SONG ON iTUNES: https://itunes.apple.com/us/album/alphabet-insanity-single/id826804086&#10;http://www.facebook.com/maclethal &#10;http://www.instagram.com/maclethal&#10;FULL LYRICS HERE:&#10;I...Adamantly attack the alphabet&#10;with an anecdotal algorithm made of Adamantium &#10;I'm like an Adderrall addicted anaconda or an alcoholic&#10;an asshole, like A-Rod, no anabolic s,&#10;But I, brutally and beautifully butcher the banging beat&#10;brushin' bubbly allover your booby and booty beef&#10;cause I'm a carpenter, when I come carvin' your carcass&#10;leaving all these carp fish crushed on the carpet &#10;crumble chron' with my Colorado and my Cal cronies &#10;cram it full of condiments like it's a Calzone&#10;delicious! but I didn't drive and drink&#10;whether diamonds or dimes man I'm diving deep like an &#10;electric eel, I'm elegantly eloquent and every cent I've ever earned &#10;just entered me in the election&#10;I got eleven brains like an enormously educated Einstein with Elephantitis &#10;of the erection&#10;a freak! I'm fighting with a flatfooted felon&#10;five falcons just flew to a fountain, and fell in&#10;Googling googly-eyed girls to get inside&#10;golly gee from GlasGow to Guatemela's gentrified&#10;a hippopotamus is high on heroin he heckles me&#10;and hires Haitian Hank to hand his hoe a hysterectomy &#10;in hateful hieroglyph I hurl-out hyperbolic hubris &#10;and hang with Hipster Helen the hooker with huge hips&#10;I'm ill. I'm Icarus. I ignite idiots in idioms and issues&#10;jumpy jargon I joust like Jacare jivin Japanese Judo and Jiujitsu&#10;killin em like a kid.. got a Kilogram of Ketamine for Kwanza&#10;in a knitted Kimono made out of Komodo Dragon skin&#10;I'm richer than a Klingon kickin it at the Kremlin&#10;but I kick through your door, kall me Kramer Kardashian &#10;Lethal. Literally litter a little limerick&#10;that be littler than a Leprechaun &#10;a menace that'll manifest the melancholy mayhem&#10;makin a metamorphosis until mechanized like Megotron &#10;Nick Nolte: a nerdy native of Nebraska&#10;needs a neon ninja and a nectarine from NASA&#10;Ominously, I mean it's obvious you see a:&#10;orthodontist oozing out oodles of onomatopoeia &#10;Oswalt: Patton&#10;pickin a pocket pluckin a patent&#10;I pickle purple poop in Patron for pure passion&#10;I got a question, I gotta quiz ya&#10;should I quirk up the quotes and make the flow quicker&#10;really getting ready for the revolution &#10;reeled a rotten rhythm ring around a Russia Ronda Rousey resort&#10;serve a simple sentiment a simile that's smokin&#10;like a sheet of Sudafed i'm swiftly swimming like a seahorse &#10;TITTIES ON ATILLA TELL A TELLER THAT'LL TOE TAG&#10;TERMINATOR GUN INSIDE A TURTLE TATTERED TOTE BAG&#10;THUGS&#10;ARE UN-AMERICAN UNATTRACTIVE AND UNWANTED AS AN UGLY PAIR OF UGG'S&#10;VIVID AND VIVACIOUSLY VENOMOUS &#10;With the wicked wombats only walking where women is&#10;gettin xenophobic at the Xanadu&#10;XoXo&#10;Yippy-ki-yay,!&#10;Yours' Truly,&#10;Mac&#10;YES YO!!!&#10;&#10;Oh shit, I forgot Z....Zebra.&#10;&#10;http://www.facebook.com/maclethal&#10;http://www.twitter.com/maclethal&#10;Produced by Michael &quot;Seven&quot; Summers http://www.twitter.com/seventracks" title="AMAZING TONGUE TWISTER RAP (I bet you can't say this!!!!)">
            <a:hlinkClick r:id="rId3"/>
          </p:cNvPr>
          <p:cNvPicPr preferRelativeResize="0"/>
          <p:nvPr/>
        </p:nvPicPr>
        <p:blipFill>
          <a:blip r:embed="rId4">
            <a:alphaModFix/>
          </a:blip>
          <a:stretch>
            <a:fillRect/>
          </a:stretch>
        </p:blipFill>
        <p:spPr>
          <a:xfrm>
            <a:off x="2274213" y="1529850"/>
            <a:ext cx="4494925" cy="3031550"/>
          </a:xfrm>
          <a:prstGeom prst="rect">
            <a:avLst/>
          </a:prstGeom>
          <a:noFill/>
          <a:ln>
            <a:noFill/>
          </a:ln>
        </p:spPr>
      </p:pic>
      <p:sp>
        <p:nvSpPr>
          <p:cNvPr id="56" name="Google Shape;56;p13"/>
          <p:cNvSpPr txBox="1"/>
          <p:nvPr/>
        </p:nvSpPr>
        <p:spPr>
          <a:xfrm>
            <a:off x="805250" y="4790875"/>
            <a:ext cx="7539000" cy="855600"/>
          </a:xfrm>
          <a:prstGeom prst="rect">
            <a:avLst/>
          </a:prstGeom>
          <a:noFill/>
          <a:ln>
            <a:noFill/>
          </a:ln>
        </p:spPr>
        <p:txBody>
          <a:bodyPr spcFirstLastPara="1" wrap="square" lIns="91425" tIns="91425" rIns="91425" bIns="91425" anchor="t" anchorCtr="0">
            <a:noAutofit/>
          </a:bodyPr>
          <a:lstStyle/>
          <a:p>
            <a:pPr algn="ctr" defTabSz="914400">
              <a:buClr>
                <a:srgbClr val="000000"/>
              </a:buClr>
            </a:pPr>
            <a:endParaRPr sz="1400" kern="0" dirty="0">
              <a:solidFill>
                <a:srgbClr val="FFFFFF"/>
              </a:solidFill>
              <a:latin typeface="Arial"/>
              <a:cs typeface="Arial"/>
              <a:sym typeface="Arial"/>
            </a:endParaRPr>
          </a:p>
          <a:p>
            <a:pPr algn="ctr" defTabSz="914400">
              <a:buClr>
                <a:srgbClr val="000000"/>
              </a:buClr>
            </a:pPr>
            <a:r>
              <a:rPr lang="en" sz="1400" kern="0" dirty="0">
                <a:solidFill>
                  <a:srgbClr val="FFFFFF"/>
                </a:solidFill>
                <a:latin typeface="Arial"/>
                <a:cs typeface="Arial"/>
                <a:sym typeface="Arial"/>
              </a:rPr>
              <a:t>The skill required to be able to do this is amazing. I certainly couldn’t do it. </a:t>
            </a:r>
            <a:endParaRPr sz="1400" kern="0" dirty="0">
              <a:solidFill>
                <a:srgbClr val="FFFFFF"/>
              </a:solidFill>
              <a:latin typeface="Arial"/>
              <a:cs typeface="Arial"/>
              <a:sym typeface="Arial"/>
            </a:endParaRPr>
          </a:p>
        </p:txBody>
      </p:sp>
    </p:spTree>
    <p:extLst>
      <p:ext uri="{BB962C8B-B14F-4D97-AF65-F5344CB8AC3E}">
        <p14:creationId xmlns:p14="http://schemas.microsoft.com/office/powerpoint/2010/main" val="244002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6" name="Rectangle 7">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grpSp>
        <p:nvGrpSpPr>
          <p:cNvPr id="47" name="Group 9">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75" y="857250"/>
            <a:ext cx="4632737" cy="5139934"/>
            <a:chOff x="2487613" y="285750"/>
            <a:chExt cx="2428876" cy="5654676"/>
          </a:xfrm>
          <a:solidFill>
            <a:schemeClr val="bg2">
              <a:lumMod val="9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el 1">
            <a:extLst>
              <a:ext uri="{FF2B5EF4-FFF2-40B4-BE49-F238E27FC236}">
                <a16:creationId xmlns:a16="http://schemas.microsoft.com/office/drawing/2014/main" id="{176808D5-7D5A-4682-A858-F75FD9B4370B}"/>
              </a:ext>
            </a:extLst>
          </p:cNvPr>
          <p:cNvSpPr>
            <a:spLocks noGrp="1"/>
          </p:cNvSpPr>
          <p:nvPr>
            <p:ph type="ctrTitle"/>
          </p:nvPr>
        </p:nvSpPr>
        <p:spPr>
          <a:xfrm>
            <a:off x="324179" y="943977"/>
            <a:ext cx="8652524" cy="766714"/>
          </a:xfrm>
        </p:spPr>
        <p:txBody>
          <a:bodyPr anchor="ctr">
            <a:noAutofit/>
          </a:bodyPr>
          <a:lstStyle/>
          <a:p>
            <a:pPr algn="ctr"/>
            <a:r>
              <a:rPr lang="en-US" sz="2250" dirty="0"/>
              <a:t>Adenosine Deaminase (ADA) Deficiency -</a:t>
            </a:r>
            <a:br>
              <a:rPr lang="en-US" sz="2250" dirty="0"/>
            </a:br>
            <a:r>
              <a:rPr lang="en-US" sz="2250" dirty="0"/>
              <a:t>a missense mutation in the adenosine deaminase enzyme </a:t>
            </a:r>
            <a:endParaRPr lang="en-US" sz="2250" dirty="0">
              <a:solidFill>
                <a:schemeClr val="tx2">
                  <a:lumMod val="75000"/>
                </a:schemeClr>
              </a:solidFill>
            </a:endParaRPr>
          </a:p>
        </p:txBody>
      </p:sp>
      <p:sp>
        <p:nvSpPr>
          <p:cNvPr id="3" name="Untertitel 2">
            <a:extLst>
              <a:ext uri="{FF2B5EF4-FFF2-40B4-BE49-F238E27FC236}">
                <a16:creationId xmlns:a16="http://schemas.microsoft.com/office/drawing/2014/main" id="{7735B60A-0478-4673-9C6C-1CC7B0A171BE}"/>
              </a:ext>
            </a:extLst>
          </p:cNvPr>
          <p:cNvSpPr>
            <a:spLocks noGrp="1"/>
          </p:cNvSpPr>
          <p:nvPr>
            <p:ph type="subTitle" idx="1"/>
          </p:nvPr>
        </p:nvSpPr>
        <p:spPr>
          <a:xfrm>
            <a:off x="351366" y="5007822"/>
            <a:ext cx="2717935" cy="325103"/>
          </a:xfrm>
        </p:spPr>
        <p:txBody>
          <a:bodyPr anchor="ctr">
            <a:normAutofit fontScale="92500" lnSpcReduction="10000"/>
          </a:bodyPr>
          <a:lstStyle/>
          <a:p>
            <a:r>
              <a:rPr lang="en-US" sz="900" dirty="0">
                <a:solidFill>
                  <a:schemeClr val="tx2">
                    <a:lumMod val="75000"/>
                  </a:schemeClr>
                </a:solidFill>
              </a:rPr>
              <a:t>Explanation: Mutations of the protein sequence of ADA are highlighted in yellow</a:t>
            </a:r>
          </a:p>
        </p:txBody>
      </p:sp>
      <p:sp>
        <p:nvSpPr>
          <p:cNvPr id="48" name="Rectangle 23">
            <a:extLst>
              <a:ext uri="{FF2B5EF4-FFF2-40B4-BE49-F238E27FC236}">
                <a16:creationId xmlns:a16="http://schemas.microsoft.com/office/drawing/2014/main" id="{A317EBE3-FF86-4DA1-BC9A-331F7F2144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25">
            <a:extLst>
              <a:ext uri="{FF2B5EF4-FFF2-40B4-BE49-F238E27FC236}">
                <a16:creationId xmlns:a16="http://schemas.microsoft.com/office/drawing/2014/main" id="{34D43EC1-35FA-4FC3-8526-F655CEB09D9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897" y="2261123"/>
            <a:ext cx="0" cy="24003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Untertitel 2">
            <a:extLst>
              <a:ext uri="{FF2B5EF4-FFF2-40B4-BE49-F238E27FC236}">
                <a16:creationId xmlns:a16="http://schemas.microsoft.com/office/drawing/2014/main" id="{9E2EC4C7-C90F-420E-846D-0B4D8936D375}"/>
              </a:ext>
            </a:extLst>
          </p:cNvPr>
          <p:cNvSpPr txBox="1">
            <a:spLocks/>
          </p:cNvSpPr>
          <p:nvPr/>
        </p:nvSpPr>
        <p:spPr>
          <a:xfrm>
            <a:off x="3194475" y="5715800"/>
            <a:ext cx="2755051" cy="194864"/>
          </a:xfrm>
          <a:prstGeom prst="rect">
            <a:avLst/>
          </a:prstGeom>
        </p:spPr>
        <p:txBody>
          <a:bodyPr vert="horz" lIns="68580" tIns="34290" rIns="68580" bIns="34290" rtlCol="0" anchor="ctr">
            <a:normAutofit fontScale="77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defTabSz="342900">
              <a:spcBef>
                <a:spcPts val="750"/>
              </a:spcBef>
              <a:buClr>
                <a:srgbClr val="A53010"/>
              </a:buClr>
            </a:pPr>
            <a:r>
              <a:rPr lang="en-US" sz="1350" b="1" dirty="0">
                <a:solidFill>
                  <a:srgbClr val="766F54">
                    <a:lumMod val="75000"/>
                  </a:srgbClr>
                </a:solidFill>
                <a:latin typeface="Century Gothic" panose="020B0502020202020204"/>
              </a:rPr>
              <a:t>[HW1] A07922108 Fabian Krauthausen</a:t>
            </a:r>
          </a:p>
        </p:txBody>
      </p:sp>
      <p:sp>
        <p:nvSpPr>
          <p:cNvPr id="50" name="Untertitel 2">
            <a:extLst>
              <a:ext uri="{FF2B5EF4-FFF2-40B4-BE49-F238E27FC236}">
                <a16:creationId xmlns:a16="http://schemas.microsoft.com/office/drawing/2014/main" id="{B5ABACCF-69E1-44C2-A83B-DF7054630FC0}"/>
              </a:ext>
            </a:extLst>
          </p:cNvPr>
          <p:cNvSpPr txBox="1">
            <a:spLocks/>
          </p:cNvSpPr>
          <p:nvPr/>
        </p:nvSpPr>
        <p:spPr>
          <a:xfrm>
            <a:off x="3264005" y="2069417"/>
            <a:ext cx="5702150" cy="3683275"/>
          </a:xfrm>
          <a:prstGeom prst="rect">
            <a:avLst/>
          </a:prstGeom>
        </p:spPr>
        <p:txBody>
          <a:bodyPr vert="horz" lIns="68580" tIns="34290" rIns="68580" bIns="3429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defTabSz="342900">
              <a:spcBef>
                <a:spcPts val="750"/>
              </a:spcBef>
              <a:buClr>
                <a:srgbClr val="A53010"/>
              </a:buClr>
            </a:pPr>
            <a:r>
              <a:rPr lang="en-US" sz="1050" dirty="0">
                <a:solidFill>
                  <a:srgbClr val="766F54">
                    <a:lumMod val="75000"/>
                  </a:srgbClr>
                </a:solidFill>
                <a:latin typeface="Century Gothic" panose="020B0502020202020204"/>
              </a:rPr>
              <a:t>The Adenosine Deaminase (ADA) Deficiency is caused by a mutation on chromosome 20 on the gene which codes the ADA enzyme. As a result, people with this disorder can only produce non-working ADA enzymes.</a:t>
            </a:r>
          </a:p>
          <a:p>
            <a:pPr marL="214313" indent="-214313" defTabSz="342900">
              <a:spcBef>
                <a:spcPts val="750"/>
              </a:spcBef>
              <a:buClr>
                <a:srgbClr val="A53010"/>
              </a:buClr>
              <a:buFont typeface="Wingdings" panose="05000000000000000000" pitchFamily="2" charset="2"/>
              <a:buChar char="v"/>
            </a:pPr>
            <a:r>
              <a:rPr lang="en-US" sz="1050" dirty="0">
                <a:solidFill>
                  <a:srgbClr val="766F54">
                    <a:lumMod val="75000"/>
                  </a:srgbClr>
                </a:solidFill>
                <a:latin typeface="Century Gothic" panose="020B0502020202020204"/>
              </a:rPr>
              <a:t>ADA is an enzyme and thereby also an protein playing an important part for the immune system of the human. This enzyme is mainly produced in cells of the immune system</a:t>
            </a:r>
          </a:p>
          <a:p>
            <a:pPr marL="214313" indent="-214313" defTabSz="342900">
              <a:spcBef>
                <a:spcPts val="750"/>
              </a:spcBef>
              <a:buClr>
                <a:srgbClr val="A53010"/>
              </a:buClr>
              <a:buFont typeface="Wingdings" panose="05000000000000000000" pitchFamily="2" charset="2"/>
              <a:buChar char="v"/>
            </a:pPr>
            <a:r>
              <a:rPr lang="en-US" sz="1050" dirty="0">
                <a:solidFill>
                  <a:srgbClr val="766F54">
                    <a:lumMod val="75000"/>
                  </a:srgbClr>
                </a:solidFill>
                <a:latin typeface="Century Gothic" panose="020B0502020202020204"/>
              </a:rPr>
              <a:t>The ADA enzyme normally breaks down toxic substances which naturally form when the DNA is broken down in the cells, in particular converting adenosine to inosine</a:t>
            </a:r>
          </a:p>
          <a:p>
            <a:pPr marL="214313" indent="-214313" defTabSz="342900">
              <a:spcBef>
                <a:spcPts val="750"/>
              </a:spcBef>
              <a:buClr>
                <a:srgbClr val="A53010"/>
              </a:buClr>
              <a:buFont typeface="Wingdings" panose="05000000000000000000" pitchFamily="2" charset="2"/>
              <a:buChar char="v"/>
            </a:pPr>
            <a:r>
              <a:rPr lang="en-US" sz="1050" dirty="0">
                <a:solidFill>
                  <a:srgbClr val="766F54">
                    <a:lumMod val="75000"/>
                  </a:srgbClr>
                </a:solidFill>
                <a:latin typeface="Century Gothic" panose="020B0502020202020204"/>
              </a:rPr>
              <a:t>By the ADA deficiency, this ADA enzyme is not working properly anymore and the toxic substances can build up in the cells of the immune system, killing these immune cells and affecting the immune system of the human</a:t>
            </a:r>
          </a:p>
          <a:p>
            <a:pPr marL="214313" indent="-214313" defTabSz="342900">
              <a:spcBef>
                <a:spcPts val="750"/>
              </a:spcBef>
              <a:buClr>
                <a:srgbClr val="A53010"/>
              </a:buClr>
              <a:buFont typeface="Wingdings" panose="05000000000000000000" pitchFamily="2" charset="2"/>
              <a:buChar char="v"/>
            </a:pPr>
            <a:r>
              <a:rPr lang="en-US" sz="1050" dirty="0">
                <a:solidFill>
                  <a:srgbClr val="766F54">
                    <a:lumMod val="75000"/>
                  </a:srgbClr>
                </a:solidFill>
                <a:latin typeface="Century Gothic" panose="020B0502020202020204"/>
              </a:rPr>
              <a:t>As a consequence, various infections can arise and harmless bacteria can lead to severe sicknesses</a:t>
            </a:r>
          </a:p>
          <a:p>
            <a:pPr defTabSz="342900">
              <a:spcBef>
                <a:spcPts val="750"/>
              </a:spcBef>
              <a:buClr>
                <a:srgbClr val="A53010"/>
              </a:buClr>
            </a:pPr>
            <a:r>
              <a:rPr lang="en-US" sz="1050" dirty="0">
                <a:solidFill>
                  <a:srgbClr val="766F54">
                    <a:lumMod val="75000"/>
                  </a:srgbClr>
                </a:solidFill>
                <a:latin typeface="Century Gothic" panose="020B0502020202020204"/>
              </a:rPr>
              <a:t/>
            </a:r>
            <a:br>
              <a:rPr lang="en-US" sz="1050" dirty="0">
                <a:solidFill>
                  <a:srgbClr val="766F54">
                    <a:lumMod val="75000"/>
                  </a:srgbClr>
                </a:solidFill>
                <a:latin typeface="Century Gothic" panose="020B0502020202020204"/>
              </a:rPr>
            </a:br>
            <a:r>
              <a:rPr lang="en-US" sz="1050" dirty="0">
                <a:solidFill>
                  <a:srgbClr val="766F54">
                    <a:lumMod val="75000"/>
                  </a:srgbClr>
                </a:solidFill>
                <a:latin typeface="Century Gothic" panose="020B0502020202020204"/>
              </a:rPr>
              <a:t>And all of this through missense mutations representing point mutations in a specific sequence on a gene by a change in a single nucleotide, resulting in a codon which codes for a different amino acid and hence creates defect enzymes.</a:t>
            </a:r>
          </a:p>
        </p:txBody>
      </p:sp>
      <p:pic>
        <p:nvPicPr>
          <p:cNvPr id="25" name="Grafik 24">
            <a:extLst>
              <a:ext uri="{FF2B5EF4-FFF2-40B4-BE49-F238E27FC236}">
                <a16:creationId xmlns:a16="http://schemas.microsoft.com/office/drawing/2014/main" id="{64377CAA-344D-4CF7-8847-EA0DAACEA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35" y="2022213"/>
            <a:ext cx="2857649" cy="2954605"/>
          </a:xfrm>
          <a:prstGeom prst="rect">
            <a:avLst/>
          </a:prstGeom>
        </p:spPr>
      </p:pic>
      <p:sp>
        <p:nvSpPr>
          <p:cNvPr id="51" name="Untertitel 2">
            <a:extLst>
              <a:ext uri="{FF2B5EF4-FFF2-40B4-BE49-F238E27FC236}">
                <a16:creationId xmlns:a16="http://schemas.microsoft.com/office/drawing/2014/main" id="{51E7950D-E567-4137-81E8-C36297F5126C}"/>
              </a:ext>
            </a:extLst>
          </p:cNvPr>
          <p:cNvSpPr txBox="1">
            <a:spLocks/>
          </p:cNvSpPr>
          <p:nvPr/>
        </p:nvSpPr>
        <p:spPr>
          <a:xfrm>
            <a:off x="323959" y="5574110"/>
            <a:ext cx="2772750" cy="419144"/>
          </a:xfrm>
          <a:prstGeom prst="rect">
            <a:avLst/>
          </a:prstGeom>
        </p:spPr>
        <p:txBody>
          <a:bodyPr vert="horz" lIns="68580" tIns="34290" rIns="68580" bIns="3429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defTabSz="342900">
              <a:spcBef>
                <a:spcPts val="750"/>
              </a:spcBef>
              <a:buClr>
                <a:srgbClr val="A53010"/>
              </a:buClr>
            </a:pPr>
            <a:r>
              <a:rPr lang="en-US" sz="750" dirty="0">
                <a:solidFill>
                  <a:srgbClr val="766F54">
                    <a:lumMod val="75000"/>
                  </a:srgbClr>
                </a:solidFill>
                <a:latin typeface="Century Gothic" panose="020B0502020202020204"/>
              </a:rPr>
              <a:t>Source: https://learn.genetics.utah.edu/content/disorders/singlegeneeg/</a:t>
            </a:r>
          </a:p>
        </p:txBody>
      </p:sp>
      <p:sp>
        <p:nvSpPr>
          <p:cNvPr id="52" name="Untertitel 2">
            <a:extLst>
              <a:ext uri="{FF2B5EF4-FFF2-40B4-BE49-F238E27FC236}">
                <a16:creationId xmlns:a16="http://schemas.microsoft.com/office/drawing/2014/main" id="{21A24216-DD3D-47BE-91A2-EC128D66706D}"/>
              </a:ext>
            </a:extLst>
          </p:cNvPr>
          <p:cNvSpPr txBox="1">
            <a:spLocks/>
          </p:cNvSpPr>
          <p:nvPr/>
        </p:nvSpPr>
        <p:spPr>
          <a:xfrm>
            <a:off x="6470149" y="5516320"/>
            <a:ext cx="2461135" cy="508628"/>
          </a:xfrm>
          <a:prstGeom prst="rect">
            <a:avLst/>
          </a:prstGeom>
        </p:spPr>
        <p:txBody>
          <a:bodyPr vert="horz" lIns="68580" tIns="34290" rIns="68580" bIns="34290" rtlCol="0" anchor="ctr">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defTabSz="342900">
              <a:spcBef>
                <a:spcPts val="750"/>
              </a:spcBef>
              <a:buClr>
                <a:srgbClr val="A53010"/>
              </a:buClr>
            </a:pPr>
            <a:r>
              <a:rPr lang="en-US" sz="750" dirty="0">
                <a:solidFill>
                  <a:srgbClr val="766F54">
                    <a:lumMod val="75000"/>
                  </a:srgbClr>
                </a:solidFill>
                <a:latin typeface="Century Gothic" panose="020B0502020202020204"/>
              </a:rPr>
              <a:t>Source: </a:t>
            </a:r>
            <a:br>
              <a:rPr lang="en-US" sz="750" dirty="0">
                <a:solidFill>
                  <a:srgbClr val="766F54">
                    <a:lumMod val="75000"/>
                  </a:srgbClr>
                </a:solidFill>
                <a:latin typeface="Century Gothic" panose="020B0502020202020204"/>
              </a:rPr>
            </a:br>
            <a:r>
              <a:rPr lang="en-US" sz="750" dirty="0">
                <a:solidFill>
                  <a:srgbClr val="766F54">
                    <a:lumMod val="75000"/>
                  </a:srgbClr>
                </a:solidFill>
                <a:latin typeface="Century Gothic" panose="020B0502020202020204"/>
              </a:rPr>
              <a:t>Analysis of missense mutations in adenosine deaminase using Pathogenic-Or-Not-Pipeline (PON-P), </a:t>
            </a:r>
            <a:r>
              <a:rPr lang="en-US" sz="750" dirty="0" err="1">
                <a:solidFill>
                  <a:srgbClr val="766F54">
                    <a:lumMod val="75000"/>
                  </a:srgbClr>
                </a:solidFill>
                <a:latin typeface="Century Gothic" panose="020B0502020202020204"/>
              </a:rPr>
              <a:t>Sreevani</a:t>
            </a:r>
            <a:r>
              <a:rPr lang="en-US" sz="750" dirty="0">
                <a:solidFill>
                  <a:srgbClr val="766F54">
                    <a:lumMod val="75000"/>
                  </a:srgbClr>
                </a:solidFill>
                <a:latin typeface="Century Gothic" panose="020B0502020202020204"/>
              </a:rPr>
              <a:t> </a:t>
            </a:r>
            <a:r>
              <a:rPr lang="en-US" sz="750" dirty="0" err="1">
                <a:solidFill>
                  <a:srgbClr val="766F54">
                    <a:lumMod val="75000"/>
                  </a:srgbClr>
                </a:solidFill>
                <a:latin typeface="Century Gothic" panose="020B0502020202020204"/>
              </a:rPr>
              <a:t>Kotha</a:t>
            </a:r>
            <a:r>
              <a:rPr lang="en-US" sz="750" dirty="0">
                <a:solidFill>
                  <a:srgbClr val="766F54">
                    <a:lumMod val="75000"/>
                  </a:srgbClr>
                </a:solidFill>
                <a:latin typeface="Century Gothic" panose="020B0502020202020204"/>
              </a:rPr>
              <a:t>, 2010</a:t>
            </a:r>
          </a:p>
        </p:txBody>
      </p:sp>
      <p:sp>
        <p:nvSpPr>
          <p:cNvPr id="27" name="Untertitel 2">
            <a:extLst>
              <a:ext uri="{FF2B5EF4-FFF2-40B4-BE49-F238E27FC236}">
                <a16:creationId xmlns:a16="http://schemas.microsoft.com/office/drawing/2014/main" id="{99FAABCD-3344-4205-9662-D45D8CD40984}"/>
              </a:ext>
            </a:extLst>
          </p:cNvPr>
          <p:cNvSpPr txBox="1">
            <a:spLocks/>
          </p:cNvSpPr>
          <p:nvPr/>
        </p:nvSpPr>
        <p:spPr>
          <a:xfrm>
            <a:off x="323959" y="1685961"/>
            <a:ext cx="2717935" cy="325103"/>
          </a:xfrm>
          <a:prstGeom prst="rect">
            <a:avLst/>
          </a:prstGeom>
        </p:spPr>
        <p:txBody>
          <a:bodyPr vert="horz" lIns="68580" tIns="34290" rIns="68580" bIns="3429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defTabSz="342900">
              <a:spcBef>
                <a:spcPts val="750"/>
              </a:spcBef>
              <a:buClr>
                <a:srgbClr val="A53010"/>
              </a:buClr>
            </a:pPr>
            <a:r>
              <a:rPr lang="en-US" sz="900" b="1" dirty="0">
                <a:solidFill>
                  <a:srgbClr val="766F54">
                    <a:lumMod val="75000"/>
                  </a:srgbClr>
                </a:solidFill>
                <a:latin typeface="Century Gothic" panose="020B0502020202020204"/>
              </a:rPr>
              <a:t>Interesting Sequence:</a:t>
            </a:r>
          </a:p>
        </p:txBody>
      </p:sp>
      <p:sp>
        <p:nvSpPr>
          <p:cNvPr id="28" name="Untertitel 2">
            <a:extLst>
              <a:ext uri="{FF2B5EF4-FFF2-40B4-BE49-F238E27FC236}">
                <a16:creationId xmlns:a16="http://schemas.microsoft.com/office/drawing/2014/main" id="{CAA39379-6EE0-4D8C-9ED4-041A816ED8D9}"/>
              </a:ext>
            </a:extLst>
          </p:cNvPr>
          <p:cNvSpPr txBox="1">
            <a:spLocks/>
          </p:cNvSpPr>
          <p:nvPr/>
        </p:nvSpPr>
        <p:spPr>
          <a:xfrm>
            <a:off x="3291473" y="1696997"/>
            <a:ext cx="2717935" cy="325103"/>
          </a:xfrm>
          <a:prstGeom prst="rect">
            <a:avLst/>
          </a:prstGeom>
        </p:spPr>
        <p:txBody>
          <a:bodyPr vert="horz" lIns="68580" tIns="34290" rIns="68580" bIns="3429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defTabSz="342900">
              <a:spcBef>
                <a:spcPts val="750"/>
              </a:spcBef>
              <a:buClr>
                <a:srgbClr val="A53010"/>
              </a:buClr>
            </a:pPr>
            <a:r>
              <a:rPr lang="en-US" sz="900" b="1" dirty="0">
                <a:solidFill>
                  <a:srgbClr val="766F54">
                    <a:lumMod val="75000"/>
                  </a:srgbClr>
                </a:solidFill>
                <a:latin typeface="Century Gothic" panose="020B0502020202020204"/>
              </a:rPr>
              <a:t>Reason:</a:t>
            </a:r>
          </a:p>
        </p:txBody>
      </p:sp>
    </p:spTree>
    <p:extLst>
      <p:ext uri="{BB962C8B-B14F-4D97-AF65-F5344CB8AC3E}">
        <p14:creationId xmlns:p14="http://schemas.microsoft.com/office/powerpoint/2010/main" val="3020951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65920" y="5231630"/>
            <a:ext cx="5486400" cy="566738"/>
          </a:xfrm>
        </p:spPr>
        <p:txBody>
          <a:bodyPr/>
          <a:lstStyle/>
          <a:p>
            <a:r>
              <a:rPr lang="de-DE" dirty="0" err="1" smtClean="0"/>
              <a:t>Sometimes</a:t>
            </a:r>
            <a:r>
              <a:rPr lang="de-DE" dirty="0" smtClean="0"/>
              <a:t> </a:t>
            </a:r>
            <a:r>
              <a:rPr lang="de-DE" dirty="0" err="1" smtClean="0"/>
              <a:t>you</a:t>
            </a:r>
            <a:r>
              <a:rPr lang="de-DE" dirty="0" smtClean="0"/>
              <a:t> </a:t>
            </a:r>
            <a:r>
              <a:rPr lang="de-DE" dirty="0" err="1" smtClean="0"/>
              <a:t>have</a:t>
            </a:r>
            <a:r>
              <a:rPr lang="de-DE" dirty="0" smtClean="0"/>
              <a:t> </a:t>
            </a:r>
            <a:r>
              <a:rPr lang="de-DE" dirty="0" err="1" smtClean="0"/>
              <a:t>to</a:t>
            </a:r>
            <a:r>
              <a:rPr lang="de-DE" dirty="0" smtClean="0"/>
              <a:t> </a:t>
            </a:r>
            <a:r>
              <a:rPr lang="de-DE" dirty="0" err="1" smtClean="0"/>
              <a:t>think</a:t>
            </a:r>
            <a:r>
              <a:rPr lang="de-DE" dirty="0" smtClean="0"/>
              <a:t> outside </a:t>
            </a:r>
            <a:r>
              <a:rPr lang="de-DE" dirty="0" err="1" smtClean="0"/>
              <a:t>the</a:t>
            </a:r>
            <a:r>
              <a:rPr lang="de-DE" dirty="0" smtClean="0"/>
              <a:t> box.</a:t>
            </a:r>
            <a:endParaRPr lang="de-DE" dirty="0"/>
          </a:p>
        </p:txBody>
      </p:sp>
      <p:sp>
        <p:nvSpPr>
          <p:cNvPr id="6" name="Textplatzhalter 5"/>
          <p:cNvSpPr>
            <a:spLocks noGrp="1"/>
          </p:cNvSpPr>
          <p:nvPr>
            <p:ph type="body" sz="half" idx="2"/>
          </p:nvPr>
        </p:nvSpPr>
        <p:spPr>
          <a:xfrm>
            <a:off x="1965920" y="5798368"/>
            <a:ext cx="5486400" cy="1087016"/>
          </a:xfrm>
        </p:spPr>
        <p:txBody>
          <a:bodyPr>
            <a:normAutofit fontScale="77500" lnSpcReduction="20000"/>
          </a:bodyPr>
          <a:lstStyle/>
          <a:p>
            <a:r>
              <a:rPr lang="de-DE" dirty="0" smtClean="0"/>
              <a:t>Connect all </a:t>
            </a:r>
            <a:r>
              <a:rPr lang="de-DE" dirty="0" err="1" smtClean="0"/>
              <a:t>nine</a:t>
            </a:r>
            <a:r>
              <a:rPr lang="de-DE" dirty="0" smtClean="0"/>
              <a:t> </a:t>
            </a:r>
            <a:r>
              <a:rPr lang="de-DE" dirty="0" err="1" smtClean="0"/>
              <a:t>points</a:t>
            </a:r>
            <a:r>
              <a:rPr lang="de-DE" dirty="0" smtClean="0"/>
              <a:t> </a:t>
            </a:r>
            <a:r>
              <a:rPr lang="de-DE" dirty="0" err="1" smtClean="0"/>
              <a:t>without</a:t>
            </a:r>
            <a:r>
              <a:rPr lang="de-DE" dirty="0" smtClean="0"/>
              <a:t> </a:t>
            </a:r>
            <a:r>
              <a:rPr lang="de-DE" dirty="0" err="1" smtClean="0"/>
              <a:t>letting</a:t>
            </a:r>
            <a:r>
              <a:rPr lang="de-DE" dirty="0" smtClean="0"/>
              <a:t> </a:t>
            </a:r>
            <a:r>
              <a:rPr lang="de-DE" dirty="0" err="1" smtClean="0"/>
              <a:t>the</a:t>
            </a:r>
            <a:r>
              <a:rPr lang="de-DE" dirty="0" smtClean="0"/>
              <a:t> </a:t>
            </a:r>
            <a:r>
              <a:rPr lang="de-DE" dirty="0" err="1" smtClean="0"/>
              <a:t>pen</a:t>
            </a:r>
            <a:r>
              <a:rPr lang="de-DE" dirty="0" smtClean="0"/>
              <a:t> </a:t>
            </a:r>
            <a:r>
              <a:rPr lang="de-DE" dirty="0" err="1" smtClean="0"/>
              <a:t>leave</a:t>
            </a:r>
            <a:r>
              <a:rPr lang="de-DE" dirty="0" smtClean="0"/>
              <a:t> </a:t>
            </a:r>
            <a:r>
              <a:rPr lang="de-DE" dirty="0" err="1" smtClean="0"/>
              <a:t>the</a:t>
            </a:r>
            <a:r>
              <a:rPr lang="de-DE" dirty="0" smtClean="0"/>
              <a:t> </a:t>
            </a:r>
            <a:r>
              <a:rPr lang="de-DE" dirty="0" err="1" smtClean="0"/>
              <a:t>paper</a:t>
            </a:r>
            <a:r>
              <a:rPr lang="de-DE" dirty="0" smtClean="0"/>
              <a:t>, </a:t>
            </a:r>
            <a:r>
              <a:rPr lang="de-DE" dirty="0" err="1" smtClean="0"/>
              <a:t>with</a:t>
            </a:r>
            <a:r>
              <a:rPr lang="de-DE" dirty="0" smtClean="0"/>
              <a:t> </a:t>
            </a:r>
            <a:r>
              <a:rPr lang="de-DE" dirty="0" err="1" smtClean="0"/>
              <a:t>four</a:t>
            </a:r>
            <a:r>
              <a:rPr lang="de-DE" dirty="0" smtClean="0"/>
              <a:t> </a:t>
            </a:r>
            <a:r>
              <a:rPr lang="de-DE" dirty="0" err="1" smtClean="0"/>
              <a:t>straight</a:t>
            </a:r>
            <a:r>
              <a:rPr lang="de-DE" dirty="0" smtClean="0"/>
              <a:t> </a:t>
            </a:r>
            <a:r>
              <a:rPr lang="de-DE" dirty="0" err="1" smtClean="0"/>
              <a:t>lines</a:t>
            </a:r>
            <a:r>
              <a:rPr lang="de-DE" dirty="0" smtClean="0"/>
              <a:t>.</a:t>
            </a:r>
            <a:br>
              <a:rPr lang="de-DE" dirty="0" smtClean="0"/>
            </a:br>
            <a:r>
              <a:rPr lang="de-DE" dirty="0" smtClean="0"/>
              <a:t>I like </a:t>
            </a:r>
            <a:r>
              <a:rPr lang="de-DE" dirty="0" err="1" smtClean="0"/>
              <a:t>this</a:t>
            </a:r>
            <a:r>
              <a:rPr lang="de-DE" dirty="0" smtClean="0"/>
              <a:t> </a:t>
            </a:r>
            <a:r>
              <a:rPr lang="de-DE" dirty="0" err="1" smtClean="0"/>
              <a:t>one</a:t>
            </a:r>
            <a:r>
              <a:rPr lang="de-DE" dirty="0" smtClean="0"/>
              <a:t> </a:t>
            </a:r>
            <a:r>
              <a:rPr lang="de-DE" dirty="0" err="1" smtClean="0"/>
              <a:t>because</a:t>
            </a:r>
            <a:r>
              <a:rPr lang="de-DE" dirty="0" smtClean="0"/>
              <a:t> </a:t>
            </a:r>
            <a:r>
              <a:rPr lang="de-DE" dirty="0" err="1" smtClean="0"/>
              <a:t>it</a:t>
            </a:r>
            <a:r>
              <a:rPr lang="de-DE" dirty="0" smtClean="0"/>
              <a:t> </a:t>
            </a:r>
            <a:r>
              <a:rPr lang="de-DE" dirty="0" err="1" smtClean="0"/>
              <a:t>always</a:t>
            </a:r>
            <a:r>
              <a:rPr lang="de-DE" dirty="0" smtClean="0"/>
              <a:t> </a:t>
            </a:r>
            <a:r>
              <a:rPr lang="de-DE" dirty="0" err="1" smtClean="0"/>
              <a:t>reminds</a:t>
            </a:r>
            <a:r>
              <a:rPr lang="de-DE" dirty="0" smtClean="0"/>
              <a:t> </a:t>
            </a:r>
            <a:r>
              <a:rPr lang="de-DE" dirty="0" err="1" smtClean="0"/>
              <a:t>me</a:t>
            </a:r>
            <a:r>
              <a:rPr lang="de-DE" dirty="0" smtClean="0"/>
              <a:t> </a:t>
            </a:r>
            <a:r>
              <a:rPr lang="de-DE" dirty="0" err="1" smtClean="0"/>
              <a:t>to</a:t>
            </a:r>
            <a:r>
              <a:rPr lang="de-DE" dirty="0" smtClean="0"/>
              <a:t> </a:t>
            </a:r>
            <a:r>
              <a:rPr lang="de-DE" dirty="0" err="1" smtClean="0"/>
              <a:t>think</a:t>
            </a:r>
            <a:r>
              <a:rPr lang="de-DE" dirty="0" smtClean="0"/>
              <a:t> outside </a:t>
            </a:r>
            <a:r>
              <a:rPr lang="de-DE" dirty="0" err="1" smtClean="0"/>
              <a:t>the</a:t>
            </a:r>
            <a:r>
              <a:rPr lang="de-DE" dirty="0" smtClean="0"/>
              <a:t> box. </a:t>
            </a:r>
            <a:r>
              <a:rPr lang="de-DE" dirty="0" err="1" smtClean="0"/>
              <a:t>When</a:t>
            </a:r>
            <a:r>
              <a:rPr lang="de-DE" dirty="0" smtClean="0"/>
              <a:t> I was </a:t>
            </a:r>
            <a:r>
              <a:rPr lang="de-DE" dirty="0" err="1" smtClean="0"/>
              <a:t>younger</a:t>
            </a:r>
            <a:r>
              <a:rPr lang="de-DE" dirty="0" smtClean="0"/>
              <a:t>,</a:t>
            </a:r>
            <a:br>
              <a:rPr lang="de-DE" dirty="0" smtClean="0"/>
            </a:br>
            <a:r>
              <a:rPr lang="de-DE" dirty="0" smtClean="0"/>
              <a:t>a </a:t>
            </a:r>
            <a:r>
              <a:rPr lang="de-DE" dirty="0" err="1" smtClean="0"/>
              <a:t>math</a:t>
            </a:r>
            <a:r>
              <a:rPr lang="de-DE" dirty="0" smtClean="0"/>
              <a:t> </a:t>
            </a:r>
            <a:r>
              <a:rPr lang="de-DE" dirty="0" err="1" smtClean="0"/>
              <a:t>teacher</a:t>
            </a:r>
            <a:r>
              <a:rPr lang="de-DE" dirty="0" smtClean="0"/>
              <a:t> </a:t>
            </a:r>
            <a:r>
              <a:rPr lang="de-DE" dirty="0" err="1" smtClean="0"/>
              <a:t>showed</a:t>
            </a:r>
            <a:r>
              <a:rPr lang="de-DE" dirty="0" smtClean="0"/>
              <a:t> </a:t>
            </a:r>
            <a:r>
              <a:rPr lang="de-DE" dirty="0" err="1" smtClean="0"/>
              <a:t>it</a:t>
            </a:r>
            <a:r>
              <a:rPr lang="de-DE" dirty="0" smtClean="0"/>
              <a:t> </a:t>
            </a:r>
            <a:r>
              <a:rPr lang="de-DE" dirty="0" err="1" smtClean="0"/>
              <a:t>to</a:t>
            </a:r>
            <a:r>
              <a:rPr lang="de-DE" dirty="0" smtClean="0"/>
              <a:t> </a:t>
            </a:r>
            <a:r>
              <a:rPr lang="de-DE" dirty="0" err="1" smtClean="0"/>
              <a:t>me</a:t>
            </a:r>
            <a:r>
              <a:rPr lang="de-DE" dirty="0" smtClean="0"/>
              <a:t> </a:t>
            </a:r>
            <a:r>
              <a:rPr lang="de-DE" dirty="0" err="1" smtClean="0"/>
              <a:t>and</a:t>
            </a:r>
            <a:r>
              <a:rPr lang="de-DE" dirty="0" smtClean="0"/>
              <a:t> </a:t>
            </a:r>
            <a:r>
              <a:rPr lang="de-DE" dirty="0" err="1" smtClean="0"/>
              <a:t>since</a:t>
            </a:r>
            <a:r>
              <a:rPr lang="de-DE" dirty="0" smtClean="0"/>
              <a:t> </a:t>
            </a:r>
            <a:r>
              <a:rPr lang="de-DE" dirty="0" err="1" smtClean="0"/>
              <a:t>then</a:t>
            </a:r>
            <a:r>
              <a:rPr lang="de-DE" dirty="0" smtClean="0"/>
              <a:t> I </a:t>
            </a:r>
            <a:r>
              <a:rPr lang="de-DE" dirty="0" err="1" smtClean="0"/>
              <a:t>always</a:t>
            </a:r>
            <a:r>
              <a:rPr lang="de-DE" dirty="0" smtClean="0"/>
              <a:t> </a:t>
            </a:r>
            <a:r>
              <a:rPr lang="de-DE" dirty="0" err="1" smtClean="0"/>
              <a:t>try</a:t>
            </a:r>
            <a:r>
              <a:rPr lang="de-DE" dirty="0" smtClean="0"/>
              <a:t> </a:t>
            </a:r>
            <a:r>
              <a:rPr lang="de-DE" dirty="0" err="1" smtClean="0"/>
              <a:t>to</a:t>
            </a:r>
            <a:r>
              <a:rPr lang="de-DE" dirty="0" smtClean="0"/>
              <a:t> </a:t>
            </a:r>
            <a:r>
              <a:rPr lang="de-DE" dirty="0" err="1" smtClean="0"/>
              <a:t>think</a:t>
            </a:r>
            <a:r>
              <a:rPr lang="de-DE" dirty="0" smtClean="0"/>
              <a:t> </a:t>
            </a:r>
            <a:r>
              <a:rPr lang="de-DE" dirty="0" err="1" smtClean="0"/>
              <a:t>about</a:t>
            </a:r>
            <a:r>
              <a:rPr lang="de-DE" dirty="0" smtClean="0"/>
              <a:t> a </a:t>
            </a:r>
            <a:r>
              <a:rPr lang="de-DE" dirty="0" err="1" smtClean="0"/>
              <a:t>problem</a:t>
            </a:r>
            <a:r>
              <a:rPr lang="de-DE" dirty="0" smtClean="0"/>
              <a:t> </a:t>
            </a:r>
            <a:r>
              <a:rPr lang="de-DE" dirty="0" err="1" smtClean="0"/>
              <a:t>from</a:t>
            </a:r>
            <a:r>
              <a:rPr lang="de-DE" dirty="0" smtClean="0"/>
              <a:t> different </a:t>
            </a:r>
            <a:r>
              <a:rPr lang="de-DE" dirty="0" err="1" smtClean="0"/>
              <a:t>perspectives</a:t>
            </a:r>
            <a:r>
              <a:rPr lang="de-DE" dirty="0" smtClean="0"/>
              <a:t>. </a:t>
            </a:r>
            <a:r>
              <a:rPr lang="de-DE" dirty="0" err="1" smtClean="0"/>
              <a:t>It</a:t>
            </a:r>
            <a:r>
              <a:rPr lang="de-DE" dirty="0" smtClean="0"/>
              <a:t> also </a:t>
            </a:r>
            <a:r>
              <a:rPr lang="de-DE" dirty="0" err="1" smtClean="0"/>
              <a:t>remindes</a:t>
            </a:r>
            <a:r>
              <a:rPr lang="de-DE" dirty="0" smtClean="0"/>
              <a:t> </a:t>
            </a:r>
            <a:r>
              <a:rPr lang="de-DE" dirty="0" err="1" smtClean="0"/>
              <a:t>me</a:t>
            </a:r>
            <a:r>
              <a:rPr lang="de-DE" dirty="0" smtClean="0"/>
              <a:t> </a:t>
            </a:r>
            <a:r>
              <a:rPr lang="de-DE" dirty="0" err="1" smtClean="0"/>
              <a:t>that</a:t>
            </a:r>
            <a:r>
              <a:rPr lang="de-DE" dirty="0" smtClean="0"/>
              <a:t> </a:t>
            </a:r>
            <a:r>
              <a:rPr lang="de-DE" dirty="0" err="1" smtClean="0"/>
              <a:t>there</a:t>
            </a:r>
            <a:r>
              <a:rPr lang="de-DE" dirty="0" smtClean="0"/>
              <a:t> </a:t>
            </a:r>
            <a:r>
              <a:rPr lang="de-DE" dirty="0" err="1" smtClean="0"/>
              <a:t>is</a:t>
            </a:r>
            <a:r>
              <a:rPr lang="de-DE" dirty="0" smtClean="0"/>
              <a:t> a </a:t>
            </a:r>
            <a:r>
              <a:rPr lang="de-DE" dirty="0" err="1" smtClean="0"/>
              <a:t>solution</a:t>
            </a:r>
            <a:r>
              <a:rPr lang="de-DE" dirty="0" smtClean="0"/>
              <a:t> </a:t>
            </a:r>
            <a:r>
              <a:rPr lang="de-DE" dirty="0" err="1" smtClean="0"/>
              <a:t>to</a:t>
            </a:r>
            <a:r>
              <a:rPr lang="de-DE" dirty="0" smtClean="0"/>
              <a:t> (</a:t>
            </a:r>
            <a:r>
              <a:rPr lang="de-DE" dirty="0" err="1" smtClean="0"/>
              <a:t>mostly</a:t>
            </a:r>
            <a:r>
              <a:rPr lang="de-DE" dirty="0" smtClean="0"/>
              <a:t>) </a:t>
            </a:r>
            <a:r>
              <a:rPr lang="de-DE" dirty="0" err="1" smtClean="0"/>
              <a:t>every</a:t>
            </a:r>
            <a:r>
              <a:rPr lang="de-DE" dirty="0" smtClean="0"/>
              <a:t> </a:t>
            </a:r>
            <a:r>
              <a:rPr lang="de-DE" dirty="0" err="1" smtClean="0"/>
              <a:t>problem</a:t>
            </a:r>
            <a:r>
              <a:rPr lang="de-DE" dirty="0" smtClean="0"/>
              <a:t>, </a:t>
            </a:r>
            <a:r>
              <a:rPr lang="de-DE" dirty="0" err="1" smtClean="0"/>
              <a:t>no</a:t>
            </a:r>
            <a:r>
              <a:rPr lang="de-DE" dirty="0" smtClean="0"/>
              <a:t> matter </a:t>
            </a:r>
            <a:r>
              <a:rPr lang="de-DE" dirty="0" err="1" smtClean="0"/>
              <a:t>how</a:t>
            </a:r>
            <a:r>
              <a:rPr lang="de-DE" dirty="0" smtClean="0"/>
              <a:t> </a:t>
            </a:r>
            <a:r>
              <a:rPr lang="de-DE" dirty="0" err="1" smtClean="0"/>
              <a:t>impossible</a:t>
            </a:r>
            <a:r>
              <a:rPr lang="de-DE" dirty="0" smtClean="0"/>
              <a:t> </a:t>
            </a:r>
            <a:r>
              <a:rPr lang="de-DE" dirty="0" err="1" smtClean="0"/>
              <a:t>it</a:t>
            </a:r>
            <a:r>
              <a:rPr lang="de-DE" dirty="0" smtClean="0"/>
              <a:t> </a:t>
            </a:r>
            <a:r>
              <a:rPr lang="de-DE" dirty="0" err="1" smtClean="0"/>
              <a:t>seems</a:t>
            </a:r>
            <a:r>
              <a:rPr lang="de-DE" dirty="0" smtClean="0"/>
              <a:t> </a:t>
            </a:r>
            <a:r>
              <a:rPr lang="de-DE" dirty="0" err="1" smtClean="0"/>
              <a:t>to</a:t>
            </a:r>
            <a:r>
              <a:rPr lang="de-DE" dirty="0" smtClean="0"/>
              <a:t> </a:t>
            </a:r>
            <a:r>
              <a:rPr lang="de-DE" dirty="0" err="1" smtClean="0"/>
              <a:t>be</a:t>
            </a:r>
            <a:r>
              <a:rPr lang="de-DE" dirty="0" smtClean="0"/>
              <a:t>.</a:t>
            </a:r>
            <a:endParaRPr lang="de-DE" dirty="0"/>
          </a:p>
          <a:p>
            <a:pPr algn="r"/>
            <a:r>
              <a:rPr lang="de-DE" dirty="0" smtClean="0"/>
              <a:t>- Julia Pelzer, T07901105</a:t>
            </a:r>
            <a:endParaRPr lang="de-DE" dirty="0"/>
          </a:p>
        </p:txBody>
      </p:sp>
      <p:sp>
        <p:nvSpPr>
          <p:cNvPr id="49" name="Ellipse 48"/>
          <p:cNvSpPr/>
          <p:nvPr/>
        </p:nvSpPr>
        <p:spPr>
          <a:xfrm>
            <a:off x="2084265" y="322496"/>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Ellipse 49"/>
          <p:cNvSpPr/>
          <p:nvPr/>
        </p:nvSpPr>
        <p:spPr>
          <a:xfrm>
            <a:off x="3992477" y="322496"/>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Ellipse 50"/>
          <p:cNvSpPr/>
          <p:nvPr/>
        </p:nvSpPr>
        <p:spPr>
          <a:xfrm>
            <a:off x="2084265" y="2230708"/>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Ellipse 51"/>
          <p:cNvSpPr/>
          <p:nvPr/>
        </p:nvSpPr>
        <p:spPr>
          <a:xfrm>
            <a:off x="3992477" y="2222568"/>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Ellipse 52"/>
          <p:cNvSpPr/>
          <p:nvPr/>
        </p:nvSpPr>
        <p:spPr>
          <a:xfrm>
            <a:off x="5900689" y="322496"/>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Ellipse 53"/>
          <p:cNvSpPr/>
          <p:nvPr/>
        </p:nvSpPr>
        <p:spPr>
          <a:xfrm>
            <a:off x="5900688" y="2230708"/>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Ellipse 57"/>
          <p:cNvSpPr/>
          <p:nvPr/>
        </p:nvSpPr>
        <p:spPr>
          <a:xfrm>
            <a:off x="2084265" y="4133928"/>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Ellipse 58"/>
          <p:cNvSpPr/>
          <p:nvPr/>
        </p:nvSpPr>
        <p:spPr>
          <a:xfrm>
            <a:off x="3992476" y="4133928"/>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Ellipse 59"/>
          <p:cNvSpPr/>
          <p:nvPr/>
        </p:nvSpPr>
        <p:spPr>
          <a:xfrm>
            <a:off x="5900687" y="4133928"/>
            <a:ext cx="138157" cy="12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1689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3B6301-30D3-4185-8499-45DDD970FA05}"/>
              </a:ext>
            </a:extLst>
          </p:cNvPr>
          <p:cNvSpPr txBox="1"/>
          <p:nvPr/>
        </p:nvSpPr>
        <p:spPr>
          <a:xfrm>
            <a:off x="-4314" y="901461"/>
            <a:ext cx="1237891" cy="692497"/>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r>
              <a:rPr lang="ja-JP" altLang="en-US" sz="2700">
                <a:solidFill>
                  <a:prstClr val="black"/>
                </a:solidFill>
                <a:latin typeface="Calibri"/>
                <a:ea typeface="ＭＳ Ｐゴシック" panose="020B0600070205080204" pitchFamily="34" charset="-128"/>
                <a:cs typeface="Calibri"/>
              </a:rPr>
              <a:t>陳主牧</a:t>
            </a:r>
            <a:endParaRPr lang="en-US" sz="2700">
              <a:solidFill>
                <a:prstClr val="black"/>
              </a:solidFill>
              <a:latin typeface="Calibri"/>
              <a:cs typeface="Calibri"/>
            </a:endParaRPr>
          </a:p>
          <a:p>
            <a:pPr algn="ctr" defTabSz="685800"/>
            <a:r>
              <a:rPr lang="en-US" sz="1350" dirty="0">
                <a:solidFill>
                  <a:prstClr val="black"/>
                </a:solidFill>
                <a:latin typeface="ＭＳ Ｐゴシック"/>
                <a:ea typeface="ＭＳ Ｐゴシック"/>
                <a:cs typeface="Calibri"/>
              </a:rPr>
              <a:t>B03705037</a:t>
            </a:r>
            <a:endParaRPr lang="ja-JP" altLang="en-US" sz="1350" dirty="0">
              <a:solidFill>
                <a:prstClr val="black"/>
              </a:solidFill>
              <a:latin typeface="Calibri" panose="020F0502020204030204"/>
              <a:ea typeface="ＭＳ Ｐゴシック" panose="020B0600070205080204" pitchFamily="34" charset="-128"/>
            </a:endParaRPr>
          </a:p>
        </p:txBody>
      </p:sp>
      <p:pic>
        <p:nvPicPr>
          <p:cNvPr id="6" name="Picture 6" descr="A black and silver text on a white background&#10;&#10;Description generated with high confidence">
            <a:extLst>
              <a:ext uri="{FF2B5EF4-FFF2-40B4-BE49-F238E27FC236}">
                <a16:creationId xmlns:a16="http://schemas.microsoft.com/office/drawing/2014/main" id="{DFAE4E6A-EC70-403B-B751-7DA1597B3EF3}"/>
              </a:ext>
            </a:extLst>
          </p:cNvPr>
          <p:cNvPicPr>
            <a:picLocks noChangeAspect="1"/>
          </p:cNvPicPr>
          <p:nvPr/>
        </p:nvPicPr>
        <p:blipFill>
          <a:blip r:embed="rId2"/>
          <a:stretch>
            <a:fillRect/>
          </a:stretch>
        </p:blipFill>
        <p:spPr>
          <a:xfrm>
            <a:off x="-4314" y="2231498"/>
            <a:ext cx="9163409" cy="3807578"/>
          </a:xfrm>
          <a:prstGeom prst="rect">
            <a:avLst/>
          </a:prstGeom>
        </p:spPr>
      </p:pic>
      <p:sp>
        <p:nvSpPr>
          <p:cNvPr id="9" name="TextBox 8">
            <a:extLst>
              <a:ext uri="{FF2B5EF4-FFF2-40B4-BE49-F238E27FC236}">
                <a16:creationId xmlns:a16="http://schemas.microsoft.com/office/drawing/2014/main" id="{FC92EB6E-8179-4C64-A516-481A0621CBB8}"/>
              </a:ext>
            </a:extLst>
          </p:cNvPr>
          <p:cNvSpPr txBox="1"/>
          <p:nvPr/>
        </p:nvSpPr>
        <p:spPr>
          <a:xfrm>
            <a:off x="1397479" y="955376"/>
            <a:ext cx="2057399" cy="784830"/>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ja-JP" altLang="en-US" sz="1200">
                <a:solidFill>
                  <a:prstClr val="black"/>
                </a:solidFill>
                <a:latin typeface="Calibri"/>
                <a:ea typeface="ＭＳ Ｐゴシック" panose="020B0600070205080204" pitchFamily="34" charset="-128"/>
                <a:cs typeface="Calibri"/>
              </a:rPr>
              <a:t>這個象形文字序列是：</a:t>
            </a:r>
            <a:endParaRPr lang="ja-JP" altLang="en-US" sz="1200">
              <a:solidFill>
                <a:prstClr val="black"/>
              </a:solidFill>
              <a:latin typeface="ＭＳ Ｐゴシック"/>
              <a:ea typeface="ＭＳ Ｐゴシック"/>
              <a:cs typeface="Calibri"/>
            </a:endParaRPr>
          </a:p>
          <a:p>
            <a:pPr defTabSz="685800"/>
            <a:r>
              <a:rPr lang="ja-JP" altLang="en-US" sz="2100" b="1">
                <a:solidFill>
                  <a:prstClr val="black"/>
                </a:solidFill>
                <a:latin typeface="Calibri"/>
                <a:ea typeface="ＭＳ Ｐゴシック" panose="020B0600070205080204" pitchFamily="34" charset="-128"/>
                <a:cs typeface="Calibri"/>
              </a:rPr>
              <a:t>朗格朗格</a:t>
            </a:r>
            <a:r>
              <a:rPr lang="en-US" sz="1350" dirty="0">
                <a:solidFill>
                  <a:prstClr val="black"/>
                </a:solidFill>
                <a:latin typeface="ＭＳ Ｐゴシック"/>
                <a:ea typeface="ＭＳ Ｐゴシック"/>
                <a:cs typeface="Calibri"/>
              </a:rPr>
              <a:t>Rongorongo</a:t>
            </a:r>
            <a:endParaRPr lang="ja-JP" altLang="en-US" sz="1350" dirty="0">
              <a:solidFill>
                <a:prstClr val="black"/>
              </a:solidFill>
              <a:latin typeface="ＭＳ Ｐゴシック"/>
              <a:ea typeface="ＭＳ Ｐゴシック"/>
            </a:endParaRPr>
          </a:p>
        </p:txBody>
      </p:sp>
      <p:sp>
        <p:nvSpPr>
          <p:cNvPr id="11" name="TextBox 10">
            <a:extLst>
              <a:ext uri="{FF2B5EF4-FFF2-40B4-BE49-F238E27FC236}">
                <a16:creationId xmlns:a16="http://schemas.microsoft.com/office/drawing/2014/main" id="{85A13066-925D-444C-8CED-6A3037B123D5}"/>
              </a:ext>
            </a:extLst>
          </p:cNvPr>
          <p:cNvSpPr txBox="1"/>
          <p:nvPr/>
        </p:nvSpPr>
        <p:spPr>
          <a:xfrm>
            <a:off x="3295289" y="955374"/>
            <a:ext cx="5583446" cy="110799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defTabSz="685800"/>
            <a:r>
              <a:rPr lang="ja-JP" altLang="en-US" sz="1350">
                <a:solidFill>
                  <a:prstClr val="black"/>
                </a:solidFill>
                <a:latin typeface="ＭＳ Ｐゴシック"/>
                <a:ea typeface="ＭＳ Ｐゴシック"/>
              </a:rPr>
              <a:t>根據維基百科，這是一個至今還沒被破解的古代語言，出現在復活節島，多撰寫在木板上，因被西方征服者銷毀而數量稀少。</a:t>
            </a:r>
            <a:endParaRPr lang="en-US" sz="1350">
              <a:solidFill>
                <a:prstClr val="black"/>
              </a:solidFill>
              <a:latin typeface="Calibri"/>
              <a:ea typeface="ＭＳ Ｐゴシック"/>
              <a:cs typeface="Calibri"/>
            </a:endParaRPr>
          </a:p>
          <a:p>
            <a:pPr algn="just" defTabSz="685800"/>
            <a:r>
              <a:rPr lang="ja-JP" altLang="en-US" sz="1350">
                <a:solidFill>
                  <a:prstClr val="black"/>
                </a:solidFill>
                <a:latin typeface="ＭＳ Ｐゴシック"/>
                <a:ea typeface="ＭＳ Ｐゴシック"/>
              </a:rPr>
              <a:t>每次仔細端詳朗格朗格的文字，便會感覺到一股濃烈、詭譎的神秘感。扭曲著、彷彿肢體的奇特線條，有時還會令我莫名地不寒而慄。雖然不明白其中的意義，光是觀看這些奇特的圖形相當有趣。</a:t>
            </a:r>
          </a:p>
        </p:txBody>
      </p:sp>
    </p:spTree>
    <p:extLst>
      <p:ext uri="{BB962C8B-B14F-4D97-AF65-F5344CB8AC3E}">
        <p14:creationId xmlns:p14="http://schemas.microsoft.com/office/powerpoint/2010/main" val="3005738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Screen Shot 2018-09-26 at 10.43.36 PM.png" descr="Screen Shot 2018-09-26 at 10.43.36 PM.png"/>
          <p:cNvPicPr>
            <a:picLocks noChangeAspect="1"/>
          </p:cNvPicPr>
          <p:nvPr/>
        </p:nvPicPr>
        <p:blipFill>
          <a:blip r:embed="rId2">
            <a:extLst/>
          </a:blip>
          <a:stretch>
            <a:fillRect/>
          </a:stretch>
        </p:blipFill>
        <p:spPr>
          <a:xfrm>
            <a:off x="644021" y="5019594"/>
            <a:ext cx="8177132" cy="655991"/>
          </a:xfrm>
          <a:prstGeom prst="rect">
            <a:avLst/>
          </a:prstGeom>
          <a:ln w="6350">
            <a:solidFill>
              <a:srgbClr val="000000"/>
            </a:solidFill>
            <a:miter lim="400000"/>
          </a:ln>
        </p:spPr>
      </p:pic>
      <p:sp>
        <p:nvSpPr>
          <p:cNvPr id="114" name="Yoga sequences…"/>
          <p:cNvSpPr txBox="1"/>
          <p:nvPr/>
        </p:nvSpPr>
        <p:spPr>
          <a:xfrm>
            <a:off x="798647" y="1227771"/>
            <a:ext cx="7791678" cy="24006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defTabSz="914400" hangingPunct="0">
              <a:defRPr sz="1500" b="1" u="sng">
                <a:latin typeface="Arial Narrow"/>
                <a:ea typeface="Arial Narrow"/>
                <a:cs typeface="Arial Narrow"/>
                <a:sym typeface="Arial Narrow"/>
              </a:defRPr>
            </a:pPr>
            <a:r>
              <a:rPr sz="1500" b="1" u="sng" kern="0" dirty="0">
                <a:solidFill>
                  <a:srgbClr val="000000"/>
                </a:solidFill>
                <a:latin typeface="Arial Narrow"/>
                <a:sym typeface="Arial Narrow"/>
              </a:rPr>
              <a:t>Yoga sequences</a:t>
            </a:r>
          </a:p>
          <a:p>
            <a:pPr algn="ctr" defTabSz="914400" hangingPunct="0">
              <a:defRPr sz="1500" b="1" u="sng">
                <a:latin typeface="Arial Narrow"/>
                <a:ea typeface="Arial Narrow"/>
                <a:cs typeface="Arial Narrow"/>
                <a:sym typeface="Arial Narrow"/>
              </a:defRPr>
            </a:pPr>
            <a:endParaRPr sz="1500" b="1" u="sng" kern="0" dirty="0">
              <a:solidFill>
                <a:srgbClr val="000000"/>
              </a:solidFill>
              <a:latin typeface="Arial Narrow"/>
              <a:sym typeface="Arial Narrow"/>
            </a:endParaRPr>
          </a:p>
          <a:p>
            <a:pPr defTabSz="914400" hangingPunct="0">
              <a:defRPr sz="1500">
                <a:latin typeface="Arial Narrow"/>
                <a:ea typeface="Arial Narrow"/>
                <a:cs typeface="Arial Narrow"/>
                <a:sym typeface="Arial Narrow"/>
              </a:defRPr>
            </a:pPr>
            <a:r>
              <a:rPr sz="1500" kern="0" dirty="0">
                <a:solidFill>
                  <a:srgbClr val="000000"/>
                </a:solidFill>
                <a:latin typeface="Arial Narrow"/>
                <a:sym typeface="Arial Narrow"/>
              </a:rPr>
              <a:t>      Usually yoga poses can be done without any particular order but for </a:t>
            </a:r>
            <a:r>
              <a:rPr sz="1500" kern="0" dirty="0" err="1">
                <a:solidFill>
                  <a:srgbClr val="000000"/>
                </a:solidFill>
                <a:latin typeface="Arial Narrow"/>
                <a:sym typeface="Arial Narrow"/>
              </a:rPr>
              <a:t>Ashtanga</a:t>
            </a:r>
            <a:r>
              <a:rPr sz="1500" kern="0" dirty="0">
                <a:solidFill>
                  <a:srgbClr val="000000"/>
                </a:solidFill>
                <a:latin typeface="Arial Narrow"/>
                <a:sym typeface="Arial Narrow"/>
              </a:rPr>
              <a:t> yoga, the sequence does matter. As my yoga teacher always said,</a:t>
            </a:r>
          </a:p>
          <a:p>
            <a:pPr defTabSz="914400" hangingPunct="0">
              <a:defRPr sz="1500">
                <a:latin typeface="Arial Narrow"/>
                <a:ea typeface="Arial Narrow"/>
                <a:cs typeface="Arial Narrow"/>
                <a:sym typeface="Arial Narrow"/>
              </a:defRPr>
            </a:pPr>
            <a:endParaRPr sz="1500" kern="0" dirty="0">
              <a:solidFill>
                <a:srgbClr val="000000"/>
              </a:solidFill>
              <a:latin typeface="Arial Narrow"/>
              <a:sym typeface="Arial Narrow"/>
            </a:endParaRPr>
          </a:p>
          <a:p>
            <a:pPr algn="ctr" defTabSz="914400" hangingPunct="0">
              <a:defRPr sz="1500" b="1">
                <a:latin typeface="Arial Narrow"/>
                <a:ea typeface="Arial Narrow"/>
                <a:cs typeface="Arial Narrow"/>
                <a:sym typeface="Arial Narrow"/>
              </a:defRPr>
            </a:pPr>
            <a:r>
              <a:rPr sz="1500" b="1" kern="0" dirty="0">
                <a:solidFill>
                  <a:srgbClr val="000000"/>
                </a:solidFill>
                <a:latin typeface="Arial Narrow"/>
                <a:sym typeface="Arial Narrow"/>
              </a:rPr>
              <a:t>“ You fail to proceed to the next pose simply because you haven’t </a:t>
            </a:r>
            <a:r>
              <a:rPr sz="1500" b="1" kern="0" dirty="0" smtClean="0">
                <a:solidFill>
                  <a:srgbClr val="000000"/>
                </a:solidFill>
                <a:latin typeface="Arial Narrow"/>
                <a:sym typeface="Arial Narrow"/>
              </a:rPr>
              <a:t>master</a:t>
            </a:r>
            <a:r>
              <a:rPr lang="en-US" sz="1500" b="1" kern="0" dirty="0" smtClean="0">
                <a:solidFill>
                  <a:srgbClr val="000000"/>
                </a:solidFill>
                <a:latin typeface="Arial Narrow"/>
                <a:sym typeface="Arial Narrow"/>
              </a:rPr>
              <a:t>ed</a:t>
            </a:r>
            <a:r>
              <a:rPr sz="1500" b="1" kern="0" dirty="0" smtClean="0">
                <a:solidFill>
                  <a:srgbClr val="000000"/>
                </a:solidFill>
                <a:latin typeface="Arial Narrow"/>
                <a:sym typeface="Arial Narrow"/>
              </a:rPr>
              <a:t> </a:t>
            </a:r>
            <a:r>
              <a:rPr sz="1500" b="1" kern="0" dirty="0">
                <a:solidFill>
                  <a:srgbClr val="000000"/>
                </a:solidFill>
                <a:latin typeface="Arial Narrow"/>
                <a:sym typeface="Arial Narrow"/>
              </a:rPr>
              <a:t>the current one. ”.</a:t>
            </a:r>
          </a:p>
          <a:p>
            <a:pPr defTabSz="914400" hangingPunct="0">
              <a:defRPr sz="1500">
                <a:latin typeface="Arial Narrow"/>
                <a:ea typeface="Arial Narrow"/>
                <a:cs typeface="Arial Narrow"/>
                <a:sym typeface="Arial Narrow"/>
              </a:defRPr>
            </a:pPr>
            <a:endParaRPr sz="1500" kern="0" dirty="0">
              <a:solidFill>
                <a:srgbClr val="000000"/>
              </a:solidFill>
              <a:latin typeface="Arial Narrow"/>
              <a:sym typeface="Arial Narrow"/>
            </a:endParaRPr>
          </a:p>
          <a:p>
            <a:pPr defTabSz="914400" hangingPunct="0">
              <a:defRPr sz="1500">
                <a:latin typeface="Arial Narrow"/>
                <a:ea typeface="Arial Narrow"/>
                <a:cs typeface="Arial Narrow"/>
                <a:sym typeface="Arial Narrow"/>
              </a:defRPr>
            </a:pPr>
            <a:r>
              <a:rPr sz="1500" kern="0" dirty="0">
                <a:solidFill>
                  <a:srgbClr val="000000"/>
                </a:solidFill>
                <a:latin typeface="Arial Narrow"/>
                <a:sym typeface="Arial Narrow"/>
              </a:rPr>
              <a:t>      Picture below demonstrates two of my favorite sequences from </a:t>
            </a:r>
            <a:r>
              <a:rPr sz="1500" kern="0" dirty="0" err="1">
                <a:solidFill>
                  <a:srgbClr val="000000"/>
                </a:solidFill>
                <a:latin typeface="Arial Narrow"/>
                <a:sym typeface="Arial Narrow"/>
              </a:rPr>
              <a:t>Ashtanga</a:t>
            </a:r>
            <a:r>
              <a:rPr sz="1500" kern="0" dirty="0">
                <a:solidFill>
                  <a:srgbClr val="000000"/>
                </a:solidFill>
                <a:latin typeface="Arial Narrow"/>
                <a:sym typeface="Arial Narrow"/>
              </a:rPr>
              <a:t> yoga beginner series.  We start all practice sessions with five repetitions of sun salutation (Surya </a:t>
            </a:r>
            <a:r>
              <a:rPr sz="1500" kern="0" dirty="0" err="1">
                <a:solidFill>
                  <a:srgbClr val="000000"/>
                </a:solidFill>
                <a:latin typeface="Arial Narrow"/>
                <a:sym typeface="Arial Narrow"/>
              </a:rPr>
              <a:t>Namaskara</a:t>
            </a:r>
            <a:r>
              <a:rPr sz="1500" kern="0" dirty="0">
                <a:solidFill>
                  <a:srgbClr val="000000"/>
                </a:solidFill>
                <a:latin typeface="Arial Narrow"/>
                <a:sym typeface="Arial Narrow"/>
              </a:rPr>
              <a:t> A) and always end with the finishing sequence. Immersing myself in yoga practice makes me feel calm, peaceful, and contented.</a:t>
            </a:r>
          </a:p>
        </p:txBody>
      </p:sp>
      <p:grpSp>
        <p:nvGrpSpPr>
          <p:cNvPr id="117" name="Group"/>
          <p:cNvGrpSpPr/>
          <p:nvPr/>
        </p:nvGrpSpPr>
        <p:grpSpPr>
          <a:xfrm>
            <a:off x="3854129" y="3741283"/>
            <a:ext cx="4978224" cy="631195"/>
            <a:chOff x="-1" y="-1"/>
            <a:chExt cx="4978222" cy="631193"/>
          </a:xfrm>
        </p:grpSpPr>
        <p:pic>
          <p:nvPicPr>
            <p:cNvPr id="115" name="Screen Shot 2018-09-26 at 10.43.47 PM.png" descr="Screen Shot 2018-09-26 at 10.43.47 PM.png"/>
            <p:cNvPicPr>
              <a:picLocks noChangeAspect="1"/>
            </p:cNvPicPr>
            <p:nvPr/>
          </p:nvPicPr>
          <p:blipFill>
            <a:blip r:embed="rId3">
              <a:extLst/>
            </a:blip>
            <a:stretch>
              <a:fillRect/>
            </a:stretch>
          </p:blipFill>
          <p:spPr>
            <a:xfrm>
              <a:off x="-1" y="-1"/>
              <a:ext cx="3300226" cy="631193"/>
            </a:xfrm>
            <a:prstGeom prst="rect">
              <a:avLst/>
            </a:prstGeom>
            <a:ln w="6350" cap="flat">
              <a:solidFill>
                <a:srgbClr val="000000"/>
              </a:solidFill>
              <a:prstDash val="solid"/>
              <a:miter lim="400000"/>
            </a:ln>
            <a:effectLst/>
          </p:spPr>
        </p:pic>
        <p:sp>
          <p:nvSpPr>
            <p:cNvPr id="116" name="R06945042 張子涵…"/>
            <p:cNvSpPr txBox="1"/>
            <p:nvPr/>
          </p:nvSpPr>
          <p:spPr>
            <a:xfrm>
              <a:off x="3298813" y="0"/>
              <a:ext cx="1679408" cy="553992"/>
            </a:xfrm>
            <a:prstGeom prst="rect">
              <a:avLst/>
            </a:prstGeom>
            <a:noFill/>
            <a:ln w="635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r" defTabSz="914400" hangingPunct="0">
                <a:defRPr sz="1500">
                  <a:latin typeface="Arial Narrow"/>
                  <a:ea typeface="Arial Narrow"/>
                  <a:cs typeface="Arial Narrow"/>
                  <a:sym typeface="Arial Narrow"/>
                </a:defRPr>
              </a:pPr>
              <a:r>
                <a:rPr sz="1500" kern="0">
                  <a:solidFill>
                    <a:srgbClr val="000000"/>
                  </a:solidFill>
                  <a:latin typeface="Arial Narrow"/>
                  <a:sym typeface="Arial Narrow"/>
                </a:rPr>
                <a:t>R06945042 張子涵</a:t>
              </a:r>
            </a:p>
            <a:p>
              <a:pPr algn="r" defTabSz="914400" hangingPunct="0">
                <a:defRPr sz="1500">
                  <a:latin typeface="Arial Narrow"/>
                  <a:ea typeface="Arial Narrow"/>
                  <a:cs typeface="Arial Narrow"/>
                  <a:sym typeface="Arial Narrow"/>
                </a:defRPr>
              </a:pPr>
              <a:r>
                <a:rPr sz="1500" kern="0">
                  <a:solidFill>
                    <a:srgbClr val="000000"/>
                  </a:solidFill>
                  <a:latin typeface="Arial Narrow"/>
                  <a:sym typeface="Arial Narrow"/>
                </a:rPr>
                <a:t>生醫電資二</a:t>
              </a:r>
            </a:p>
          </p:txBody>
        </p:sp>
      </p:grpSp>
    </p:spTree>
    <p:extLst>
      <p:ext uri="{BB962C8B-B14F-4D97-AF65-F5344CB8AC3E}">
        <p14:creationId xmlns:p14="http://schemas.microsoft.com/office/powerpoint/2010/main" val="58151591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28675" y="4874960"/>
            <a:ext cx="6858000" cy="997635"/>
          </a:xfrm>
        </p:spPr>
        <p:txBody>
          <a:bodyPr>
            <a:normAutofit fontScale="77500" lnSpcReduction="20000"/>
          </a:bodyPr>
          <a:lstStyle/>
          <a:p>
            <a:r>
              <a:rPr lang="zh-TW" altLang="en-US" dirty="0" smtClean="0"/>
              <a:t>姓名</a:t>
            </a:r>
            <a:r>
              <a:rPr lang="en-US" altLang="zh-TW" dirty="0" smtClean="0"/>
              <a:t>:</a:t>
            </a:r>
            <a:r>
              <a:rPr lang="zh-TW" altLang="en-US" dirty="0" smtClean="0"/>
              <a:t>劉晏均</a:t>
            </a:r>
            <a:endParaRPr lang="en-US" altLang="zh-TW" dirty="0" smtClean="0"/>
          </a:p>
          <a:p>
            <a:r>
              <a:rPr lang="zh-TW" altLang="en-US" dirty="0" smtClean="0"/>
              <a:t>學號</a:t>
            </a:r>
            <a:r>
              <a:rPr lang="en-US" altLang="zh-TW" smtClean="0"/>
              <a:t>:R06945016</a:t>
            </a:r>
            <a:endParaRPr lang="en-US" altLang="zh-TW" dirty="0" smtClean="0"/>
          </a:p>
          <a:p>
            <a:r>
              <a:rPr lang="zh-TW" altLang="en-US" dirty="0" smtClean="0"/>
              <a:t>系所</a:t>
            </a:r>
            <a:r>
              <a:rPr lang="en-US" altLang="zh-TW" dirty="0" smtClean="0"/>
              <a:t>:</a:t>
            </a:r>
            <a:r>
              <a:rPr lang="zh-TW" altLang="en-US" dirty="0" smtClean="0"/>
              <a:t>生醫電資</a:t>
            </a:r>
            <a:endParaRPr lang="en-US" altLang="zh-TW" dirty="0" smtClean="0"/>
          </a:p>
          <a:p>
            <a:r>
              <a:rPr lang="en-US" altLang="zh-TW" dirty="0" smtClean="0"/>
              <a:t>Source:</a:t>
            </a:r>
            <a:r>
              <a:rPr lang="zh-TW" altLang="en-US" dirty="0" smtClean="0"/>
              <a:t> </a:t>
            </a:r>
            <a:r>
              <a:rPr lang="en-US" altLang="zh-TW" dirty="0" smtClean="0"/>
              <a:t>Classic Anime</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748" y="1987467"/>
            <a:ext cx="3823854" cy="2804160"/>
          </a:xfrm>
          <a:prstGeom prst="rect">
            <a:avLst/>
          </a:prstGeom>
        </p:spPr>
      </p:pic>
      <p:sp>
        <p:nvSpPr>
          <p:cNvPr id="7" name="Rectangle 4"/>
          <p:cNvSpPr>
            <a:spLocks noGrp="1" noChangeArrowheads="1"/>
          </p:cNvSpPr>
          <p:nvPr/>
        </p:nvSpPr>
        <p:spPr bwMode="auto">
          <a:xfrm>
            <a:off x="1143000" y="1046885"/>
            <a:ext cx="6229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ctr" rtl="0" eaLnBrk="0" fontAlgn="base" hangingPunct="0">
              <a:lnSpc>
                <a:spcPct val="90000"/>
              </a:lnSpc>
              <a:spcBef>
                <a:spcPct val="0"/>
              </a:spcBef>
              <a:spcAft>
                <a:spcPct val="0"/>
              </a:spcAft>
              <a:defRPr kumimoji="1"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9pPr>
          </a:lstStyle>
          <a:p>
            <a:pPr defTabSz="685800"/>
            <a:r>
              <a:rPr lang="en-US" altLang="zh-TW" sz="3000" b="1" dirty="0">
                <a:solidFill>
                  <a:prstClr val="black"/>
                </a:solidFill>
                <a:effectLst>
                  <a:outerShdw blurRad="38100" dist="38100" dir="2700000" algn="tl">
                    <a:srgbClr val="000000">
                      <a:alpha val="43137"/>
                    </a:srgbClr>
                  </a:outerShdw>
                </a:effectLst>
                <a:latin typeface="Calibri Light" panose="020F0302020204030204"/>
                <a:ea typeface="新細明體" panose="02020500000000000000" pitchFamily="18" charset="-120"/>
              </a:rPr>
              <a:t>A Circular Sequence</a:t>
            </a:r>
            <a:br>
              <a:rPr lang="en-US" altLang="zh-TW" sz="3000" b="1" dirty="0">
                <a:solidFill>
                  <a:prstClr val="black"/>
                </a:solidFill>
                <a:effectLst>
                  <a:outerShdw blurRad="38100" dist="38100" dir="2700000" algn="tl">
                    <a:srgbClr val="000000">
                      <a:alpha val="43137"/>
                    </a:srgbClr>
                  </a:outerShdw>
                </a:effectLst>
                <a:latin typeface="Calibri Light" panose="020F0302020204030204"/>
                <a:ea typeface="新細明體" panose="02020500000000000000" pitchFamily="18" charset="-120"/>
              </a:rPr>
            </a:br>
            <a:r>
              <a:rPr lang="en-US" altLang="zh-TW" sz="3000" b="1" dirty="0">
                <a:solidFill>
                  <a:prstClr val="black"/>
                </a:solidFill>
                <a:effectLst>
                  <a:outerShdw blurRad="38100" dist="38100" dir="2700000" algn="tl">
                    <a:srgbClr val="000000">
                      <a:alpha val="43137"/>
                    </a:srgbClr>
                  </a:outerShdw>
                </a:effectLst>
                <a:latin typeface="Calibri Light" panose="020F0302020204030204"/>
                <a:ea typeface="新細明體" panose="02020500000000000000" pitchFamily="18" charset="-120"/>
              </a:rPr>
              <a:t>(A way of honing your mind)</a:t>
            </a:r>
            <a:endParaRPr lang="zh-TW" altLang="en-US" sz="3000" b="1" dirty="0">
              <a:solidFill>
                <a:prstClr val="black"/>
              </a:solidFill>
              <a:effectLst>
                <a:outerShdw blurRad="38100" dist="38100" dir="2700000" algn="tl">
                  <a:srgbClr val="000000">
                    <a:alpha val="43137"/>
                  </a:srgbClr>
                </a:outerShdw>
              </a:effectLst>
              <a:latin typeface="Calibri Light" panose="020F0302020204030204"/>
              <a:ea typeface="新細明體" panose="02020500000000000000" pitchFamily="18" charset="-120"/>
            </a:endParaRPr>
          </a:p>
        </p:txBody>
      </p:sp>
    </p:spTree>
    <p:extLst>
      <p:ext uri="{BB962C8B-B14F-4D97-AF65-F5344CB8AC3E}">
        <p14:creationId xmlns:p14="http://schemas.microsoft.com/office/powerpoint/2010/main" val="163143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igit Product Sequence…"/>
          <p:cNvSpPr txBox="1">
            <a:spLocks noGrp="1"/>
          </p:cNvSpPr>
          <p:nvPr>
            <p:ph type="body" idx="1"/>
          </p:nvPr>
        </p:nvSpPr>
        <p:spPr>
          <a:xfrm>
            <a:off x="669727" y="616149"/>
            <a:ext cx="7804547" cy="5625703"/>
          </a:xfrm>
          <a:prstGeom prst="rect">
            <a:avLst/>
          </a:prstGeom>
        </p:spPr>
        <p:txBody>
          <a:bodyPr>
            <a:normAutofit fontScale="85000" lnSpcReduction="10000"/>
          </a:bodyPr>
          <a:lstStyle/>
          <a:p>
            <a:pPr marL="0" indent="0" algn="ctr" defTabSz="332708">
              <a:spcBef>
                <a:spcPts val="0"/>
              </a:spcBef>
              <a:buSzTx/>
              <a:buNone/>
              <a:defRPr sz="4860">
                <a:latin typeface="+mn-lt"/>
                <a:ea typeface="+mn-ea"/>
                <a:cs typeface="+mn-cs"/>
                <a:sym typeface="Helvetica Neue Medium"/>
              </a:defRPr>
            </a:pPr>
            <a:r>
              <a:rPr dirty="0"/>
              <a:t>Digit Product Sequence</a:t>
            </a:r>
          </a:p>
          <a:p>
            <a:pPr marL="0" indent="0" algn="r" defTabSz="332708">
              <a:spcBef>
                <a:spcPts val="2391"/>
              </a:spcBef>
              <a:buSzTx/>
              <a:buNone/>
              <a:defRPr sz="2592"/>
            </a:pPr>
            <a:r>
              <a:rPr dirty="0"/>
              <a:t>R07922054 </a:t>
            </a:r>
            <a:r>
              <a:rPr dirty="0" err="1"/>
              <a:t>駱定暄</a:t>
            </a:r>
            <a:endParaRPr dirty="0"/>
          </a:p>
          <a:p>
            <a:pPr marL="253148" indent="-253148" defTabSz="332708">
              <a:spcBef>
                <a:spcPts val="2391"/>
              </a:spcBef>
              <a:defRPr sz="2592"/>
            </a:pPr>
            <a:r>
              <a:rPr dirty="0" err="1"/>
              <a:t>初始條件：從正數開始</a:t>
            </a:r>
            <a:endParaRPr dirty="0"/>
          </a:p>
          <a:p>
            <a:pPr marL="253148" indent="-253148" defTabSz="332708">
              <a:spcBef>
                <a:spcPts val="2391"/>
              </a:spcBef>
              <a:defRPr sz="2592"/>
            </a:pPr>
            <a:r>
              <a:rPr dirty="0" err="1"/>
              <a:t>數列遞迴規則：後一項數字為前一項數字非零位的乘積，加上前一項數字本身。ex</a:t>
            </a:r>
            <a:r>
              <a:rPr dirty="0"/>
              <a:t>. 102的下一項為(1*2)+102=104</a:t>
            </a:r>
          </a:p>
          <a:p>
            <a:pPr marL="253148" indent="-253148" defTabSz="332708">
              <a:spcBef>
                <a:spcPts val="2391"/>
              </a:spcBef>
              <a:defRPr sz="2592"/>
            </a:pPr>
            <a:r>
              <a:rPr dirty="0"/>
              <a:t>舉例，從1開始：1, 2, 4, 8, 16, 22, 26, 38, 62, 74, …</a:t>
            </a:r>
          </a:p>
          <a:p>
            <a:pPr marL="253148" indent="-253148" defTabSz="332708">
              <a:spcBef>
                <a:spcPts val="2391"/>
              </a:spcBef>
              <a:defRPr sz="2592"/>
            </a:pPr>
            <a:r>
              <a:rPr dirty="0"/>
              <a:t>有趣的事情是，所有正數起始的數列，最後都會與從1開始的數列重合，比方說，從3開始的數列，會在26與從1開始的數列重合</a:t>
            </a:r>
          </a:p>
          <a:p>
            <a:pPr marL="253148" indent="-253148" defTabSz="332708">
              <a:spcBef>
                <a:spcPts val="2391"/>
              </a:spcBef>
              <a:defRPr sz="2592"/>
            </a:pPr>
            <a:r>
              <a:rPr dirty="0" err="1"/>
              <a:t>參考資料</a:t>
            </a:r>
            <a:r>
              <a:rPr dirty="0" err="1" smtClean="0"/>
              <a:t>：</a:t>
            </a:r>
            <a:r>
              <a:rPr u="sng" dirty="0" err="1" smtClean="0">
                <a:hlinkClick r:id="rId2"/>
              </a:rPr>
              <a:t>https</a:t>
            </a:r>
            <a:r>
              <a:rPr u="sng" dirty="0">
                <a:hlinkClick r:id="rId2"/>
              </a:rPr>
              <a:t>://facstaff.bloomu.edu/ploomis/sequences.html</a:t>
            </a:r>
          </a:p>
        </p:txBody>
      </p:sp>
    </p:spTree>
    <p:extLst>
      <p:ext uri="{BB962C8B-B14F-4D97-AF65-F5344CB8AC3E}">
        <p14:creationId xmlns:p14="http://schemas.microsoft.com/office/powerpoint/2010/main" val="198611669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628-B14D-42B4-B270-50C56AE422B8}"/>
              </a:ext>
            </a:extLst>
          </p:cNvPr>
          <p:cNvSpPr>
            <a:spLocks noGrp="1"/>
          </p:cNvSpPr>
          <p:nvPr>
            <p:ph type="ctrTitle"/>
          </p:nvPr>
        </p:nvSpPr>
        <p:spPr>
          <a:xfrm>
            <a:off x="1143000" y="1162050"/>
            <a:ext cx="6858000" cy="522402"/>
          </a:xfrm>
        </p:spPr>
        <p:txBody>
          <a:bodyPr>
            <a:normAutofit fontScale="90000"/>
          </a:bodyPr>
          <a:lstStyle/>
          <a:p>
            <a:r>
              <a:rPr lang="de-DE" dirty="0" err="1"/>
              <a:t>Some</a:t>
            </a:r>
            <a:r>
              <a:rPr lang="de-DE" dirty="0"/>
              <a:t> </a:t>
            </a:r>
            <a:r>
              <a:rPr lang="de-DE" dirty="0" err="1"/>
              <a:t>math</a:t>
            </a:r>
            <a:endParaRPr lang="en-DE" dirty="0"/>
          </a:p>
        </p:txBody>
      </p:sp>
      <p:grpSp>
        <p:nvGrpSpPr>
          <p:cNvPr id="16" name="Group 15">
            <a:extLst>
              <a:ext uri="{FF2B5EF4-FFF2-40B4-BE49-F238E27FC236}">
                <a16:creationId xmlns:a16="http://schemas.microsoft.com/office/drawing/2014/main" id="{D706FACC-F7D2-4306-9CC1-BDEDA39DF7D1}"/>
              </a:ext>
            </a:extLst>
          </p:cNvPr>
          <p:cNvGrpSpPr/>
          <p:nvPr/>
        </p:nvGrpSpPr>
        <p:grpSpPr>
          <a:xfrm>
            <a:off x="1143000" y="1845418"/>
            <a:ext cx="736275" cy="784830"/>
            <a:chOff x="2191534" y="2059240"/>
            <a:chExt cx="981699" cy="1046439"/>
          </a:xfrm>
        </p:grpSpPr>
        <p:sp>
          <p:nvSpPr>
            <p:cNvPr id="6" name="TextBox 5">
              <a:extLst>
                <a:ext uri="{FF2B5EF4-FFF2-40B4-BE49-F238E27FC236}">
                  <a16:creationId xmlns:a16="http://schemas.microsoft.com/office/drawing/2014/main" id="{481462B3-0013-4999-AA37-31B9A8427506}"/>
                </a:ext>
              </a:extLst>
            </p:cNvPr>
            <p:cNvSpPr txBox="1"/>
            <p:nvPr/>
          </p:nvSpPr>
          <p:spPr>
            <a:xfrm>
              <a:off x="21915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1</a:t>
              </a:r>
              <a:endParaRPr lang="en-DE" sz="4500" dirty="0">
                <a:solidFill>
                  <a:prstClr val="black"/>
                </a:solidFill>
                <a:latin typeface="Verdana Pro" panose="020B0604030504040204" pitchFamily="34" charset="0"/>
              </a:endParaRPr>
            </a:p>
          </p:txBody>
        </p:sp>
        <p:sp>
          <p:nvSpPr>
            <p:cNvPr id="9" name="TextBox 8">
              <a:extLst>
                <a:ext uri="{FF2B5EF4-FFF2-40B4-BE49-F238E27FC236}">
                  <a16:creationId xmlns:a16="http://schemas.microsoft.com/office/drawing/2014/main" id="{0D0C9C16-F83F-4E22-9471-3206E74F6B3A}"/>
                </a:ext>
              </a:extLst>
            </p:cNvPr>
            <p:cNvSpPr txBox="1"/>
            <p:nvPr/>
          </p:nvSpPr>
          <p:spPr>
            <a:xfrm>
              <a:off x="2437562" y="2059240"/>
              <a:ext cx="735671" cy="1046439"/>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1</a:t>
              </a:r>
              <a:endParaRPr lang="en-DE" sz="4500" dirty="0">
                <a:solidFill>
                  <a:prstClr val="black"/>
                </a:solidFill>
                <a:latin typeface="Verdana Pro" panose="020B0604030504040204" pitchFamily="34" charset="0"/>
              </a:endParaRPr>
            </a:p>
          </p:txBody>
        </p:sp>
      </p:grpSp>
      <p:grpSp>
        <p:nvGrpSpPr>
          <p:cNvPr id="17" name="Group 16">
            <a:extLst>
              <a:ext uri="{FF2B5EF4-FFF2-40B4-BE49-F238E27FC236}">
                <a16:creationId xmlns:a16="http://schemas.microsoft.com/office/drawing/2014/main" id="{5814B167-C0E3-405A-986C-DA1EFBCA2D5D}"/>
              </a:ext>
            </a:extLst>
          </p:cNvPr>
          <p:cNvGrpSpPr/>
          <p:nvPr/>
        </p:nvGrpSpPr>
        <p:grpSpPr>
          <a:xfrm>
            <a:off x="2665005" y="1845420"/>
            <a:ext cx="802008" cy="784830"/>
            <a:chOff x="3982787" y="2059240"/>
            <a:chExt cx="1069343" cy="1046439"/>
          </a:xfrm>
        </p:grpSpPr>
        <p:sp>
          <p:nvSpPr>
            <p:cNvPr id="10" name="TextBox 9">
              <a:extLst>
                <a:ext uri="{FF2B5EF4-FFF2-40B4-BE49-F238E27FC236}">
                  <a16:creationId xmlns:a16="http://schemas.microsoft.com/office/drawing/2014/main" id="{5C1D5EAB-88B1-4CB3-9F45-546B78D45E68}"/>
                </a:ext>
              </a:extLst>
            </p:cNvPr>
            <p:cNvSpPr txBox="1"/>
            <p:nvPr/>
          </p:nvSpPr>
          <p:spPr>
            <a:xfrm>
              <a:off x="4316458" y="2059240"/>
              <a:ext cx="735672" cy="1046439"/>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3</a:t>
              </a:r>
              <a:endParaRPr lang="en-DE" sz="4500" dirty="0">
                <a:solidFill>
                  <a:prstClr val="black"/>
                </a:solidFill>
                <a:latin typeface="Verdana Pro" panose="020B0604030504040204" pitchFamily="34" charset="0"/>
              </a:endParaRPr>
            </a:p>
          </p:txBody>
        </p:sp>
        <p:sp>
          <p:nvSpPr>
            <p:cNvPr id="13" name="TextBox 12">
              <a:extLst>
                <a:ext uri="{FF2B5EF4-FFF2-40B4-BE49-F238E27FC236}">
                  <a16:creationId xmlns:a16="http://schemas.microsoft.com/office/drawing/2014/main" id="{EB206F53-DD62-403F-AF80-FD4A7D8F90D3}"/>
                </a:ext>
              </a:extLst>
            </p:cNvPr>
            <p:cNvSpPr txBox="1"/>
            <p:nvPr/>
          </p:nvSpPr>
          <p:spPr>
            <a:xfrm>
              <a:off x="3982787" y="2059240"/>
              <a:ext cx="735671" cy="1046439"/>
            </a:xfrm>
            <a:prstGeom prst="rect">
              <a:avLst/>
            </a:prstGeom>
            <a:noFill/>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3</a:t>
              </a:r>
              <a:endParaRPr lang="en-DE" sz="4500" dirty="0">
                <a:solidFill>
                  <a:prstClr val="black"/>
                </a:solidFill>
                <a:latin typeface="Verdana Pro" panose="020B0604030504040204" pitchFamily="34" charset="0"/>
              </a:endParaRPr>
            </a:p>
          </p:txBody>
        </p:sp>
      </p:grpSp>
      <p:grpSp>
        <p:nvGrpSpPr>
          <p:cNvPr id="18" name="Group 17">
            <a:extLst>
              <a:ext uri="{FF2B5EF4-FFF2-40B4-BE49-F238E27FC236}">
                <a16:creationId xmlns:a16="http://schemas.microsoft.com/office/drawing/2014/main" id="{650A7034-45DE-4584-BFBA-696E4A74C9A1}"/>
              </a:ext>
            </a:extLst>
          </p:cNvPr>
          <p:cNvGrpSpPr/>
          <p:nvPr/>
        </p:nvGrpSpPr>
        <p:grpSpPr>
          <a:xfrm>
            <a:off x="4252741" y="1845420"/>
            <a:ext cx="777258" cy="784830"/>
            <a:chOff x="5876359" y="2059240"/>
            <a:chExt cx="1036343" cy="1046439"/>
          </a:xfrm>
        </p:grpSpPr>
        <p:sp>
          <p:nvSpPr>
            <p:cNvPr id="11" name="TextBox 10">
              <a:extLst>
                <a:ext uri="{FF2B5EF4-FFF2-40B4-BE49-F238E27FC236}">
                  <a16:creationId xmlns:a16="http://schemas.microsoft.com/office/drawing/2014/main" id="{172D2C04-7923-4BE9-91DD-5307C921CB19}"/>
                </a:ext>
              </a:extLst>
            </p:cNvPr>
            <p:cNvSpPr txBox="1"/>
            <p:nvPr/>
          </p:nvSpPr>
          <p:spPr>
            <a:xfrm>
              <a:off x="6177030" y="2059240"/>
              <a:ext cx="735672" cy="1046439"/>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5</a:t>
              </a:r>
              <a:endParaRPr lang="en-DE" sz="4500" dirty="0">
                <a:solidFill>
                  <a:prstClr val="black"/>
                </a:solidFill>
                <a:latin typeface="Verdana Pro" panose="020B0604030504040204" pitchFamily="34" charset="0"/>
              </a:endParaRPr>
            </a:p>
          </p:txBody>
        </p:sp>
        <p:sp>
          <p:nvSpPr>
            <p:cNvPr id="14" name="TextBox 13">
              <a:extLst>
                <a:ext uri="{FF2B5EF4-FFF2-40B4-BE49-F238E27FC236}">
                  <a16:creationId xmlns:a16="http://schemas.microsoft.com/office/drawing/2014/main" id="{5D3C8B7D-3553-4EA6-8F4F-64C0C2CF5EFA}"/>
                </a:ext>
              </a:extLst>
            </p:cNvPr>
            <p:cNvSpPr txBox="1"/>
            <p:nvPr/>
          </p:nvSpPr>
          <p:spPr>
            <a:xfrm>
              <a:off x="5876359" y="2059240"/>
              <a:ext cx="735671" cy="1046439"/>
            </a:xfrm>
            <a:prstGeom prst="rect">
              <a:avLst/>
            </a:prstGeom>
            <a:noFill/>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5</a:t>
              </a:r>
              <a:endParaRPr lang="en-DE" sz="4500" dirty="0">
                <a:solidFill>
                  <a:prstClr val="black"/>
                </a:solidFill>
                <a:latin typeface="Verdana Pro" panose="020B0604030504040204" pitchFamily="34" charset="0"/>
              </a:endParaRPr>
            </a:p>
          </p:txBody>
        </p:sp>
      </p:grpSp>
      <p:grpSp>
        <p:nvGrpSpPr>
          <p:cNvPr id="19" name="Group 18">
            <a:extLst>
              <a:ext uri="{FF2B5EF4-FFF2-40B4-BE49-F238E27FC236}">
                <a16:creationId xmlns:a16="http://schemas.microsoft.com/office/drawing/2014/main" id="{152EF0A8-31F8-4540-9C2B-6C9B37C1DF62}"/>
              </a:ext>
            </a:extLst>
          </p:cNvPr>
          <p:cNvGrpSpPr/>
          <p:nvPr/>
        </p:nvGrpSpPr>
        <p:grpSpPr>
          <a:xfrm>
            <a:off x="5815727" y="1845419"/>
            <a:ext cx="712908" cy="784830"/>
            <a:chOff x="8073766" y="2059239"/>
            <a:chExt cx="950543" cy="1046441"/>
          </a:xfrm>
        </p:grpSpPr>
        <p:sp>
          <p:nvSpPr>
            <p:cNvPr id="12" name="TextBox 11">
              <a:extLst>
                <a:ext uri="{FF2B5EF4-FFF2-40B4-BE49-F238E27FC236}">
                  <a16:creationId xmlns:a16="http://schemas.microsoft.com/office/drawing/2014/main" id="{3A51B959-41B8-49BA-A6AF-AD54F6165F3A}"/>
                </a:ext>
              </a:extLst>
            </p:cNvPr>
            <p:cNvSpPr txBox="1"/>
            <p:nvPr/>
          </p:nvSpPr>
          <p:spPr>
            <a:xfrm>
              <a:off x="8288637" y="2059240"/>
              <a:ext cx="735672" cy="1046440"/>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7</a:t>
              </a:r>
              <a:endParaRPr lang="en-DE" sz="4500" dirty="0">
                <a:solidFill>
                  <a:prstClr val="black"/>
                </a:solidFill>
                <a:latin typeface="Verdana Pro" panose="020B0604030504040204" pitchFamily="34" charset="0"/>
              </a:endParaRPr>
            </a:p>
          </p:txBody>
        </p:sp>
        <p:sp>
          <p:nvSpPr>
            <p:cNvPr id="15" name="TextBox 14">
              <a:extLst>
                <a:ext uri="{FF2B5EF4-FFF2-40B4-BE49-F238E27FC236}">
                  <a16:creationId xmlns:a16="http://schemas.microsoft.com/office/drawing/2014/main" id="{00BC1D37-9B4C-4677-9483-D354355E89B0}"/>
                </a:ext>
              </a:extLst>
            </p:cNvPr>
            <p:cNvSpPr txBox="1"/>
            <p:nvPr/>
          </p:nvSpPr>
          <p:spPr>
            <a:xfrm>
              <a:off x="8073766" y="2059239"/>
              <a:ext cx="735671" cy="1046441"/>
            </a:xfrm>
            <a:prstGeom prst="rect">
              <a:avLst/>
            </a:prstGeom>
            <a:noFill/>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7</a:t>
              </a:r>
              <a:endParaRPr lang="en-DE" sz="4500" dirty="0">
                <a:solidFill>
                  <a:prstClr val="black"/>
                </a:solidFill>
                <a:latin typeface="Verdana Pro" panose="020B0604030504040204" pitchFamily="34" charset="0"/>
              </a:endParaRPr>
            </a:p>
          </p:txBody>
        </p:sp>
      </p:grpSp>
      <p:cxnSp>
        <p:nvCxnSpPr>
          <p:cNvPr id="22" name="Straight Connector 21">
            <a:extLst>
              <a:ext uri="{FF2B5EF4-FFF2-40B4-BE49-F238E27FC236}">
                <a16:creationId xmlns:a16="http://schemas.microsoft.com/office/drawing/2014/main" id="{D0474489-6B5E-43A3-B6AA-9C33D6166CD9}"/>
              </a:ext>
            </a:extLst>
          </p:cNvPr>
          <p:cNvCxnSpPr/>
          <p:nvPr/>
        </p:nvCxnSpPr>
        <p:spPr>
          <a:xfrm>
            <a:off x="733745" y="1814939"/>
            <a:ext cx="7863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7C9E04-ECD7-4610-BE4A-BDFF315B6645}"/>
              </a:ext>
            </a:extLst>
          </p:cNvPr>
          <p:cNvCxnSpPr/>
          <p:nvPr/>
        </p:nvCxnSpPr>
        <p:spPr>
          <a:xfrm>
            <a:off x="733745" y="2675999"/>
            <a:ext cx="786384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CB4316E-D513-40F9-9EC1-579BE057509E}"/>
              </a:ext>
            </a:extLst>
          </p:cNvPr>
          <p:cNvGrpSpPr/>
          <p:nvPr/>
        </p:nvGrpSpPr>
        <p:grpSpPr>
          <a:xfrm>
            <a:off x="7314357" y="1814939"/>
            <a:ext cx="919796" cy="861033"/>
            <a:chOff x="9752476" y="2953318"/>
            <a:chExt cx="1226394" cy="1148044"/>
          </a:xfrm>
        </p:grpSpPr>
        <p:sp>
          <p:nvSpPr>
            <p:cNvPr id="20" name="TextBox 19">
              <a:extLst>
                <a:ext uri="{FF2B5EF4-FFF2-40B4-BE49-F238E27FC236}">
                  <a16:creationId xmlns:a16="http://schemas.microsoft.com/office/drawing/2014/main" id="{7A2F6275-CF6E-47BB-A868-2A101DDE3BF2}"/>
                </a:ext>
              </a:extLst>
            </p:cNvPr>
            <p:cNvSpPr txBox="1"/>
            <p:nvPr/>
          </p:nvSpPr>
          <p:spPr>
            <a:xfrm>
              <a:off x="10063346" y="2993958"/>
              <a:ext cx="665140" cy="1046440"/>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a:t>
              </a:r>
              <a:endParaRPr lang="en-DE" sz="4500" dirty="0">
                <a:solidFill>
                  <a:prstClr val="black"/>
                </a:solidFill>
                <a:latin typeface="Verdana Pro" panose="020B0604030504040204" pitchFamily="34" charset="0"/>
              </a:endParaRPr>
            </a:p>
          </p:txBody>
        </p:sp>
        <p:sp>
          <p:nvSpPr>
            <p:cNvPr id="24" name="Rectangle 23">
              <a:extLst>
                <a:ext uri="{FF2B5EF4-FFF2-40B4-BE49-F238E27FC236}">
                  <a16:creationId xmlns:a16="http://schemas.microsoft.com/office/drawing/2014/main" id="{12BA1489-5A2E-406D-A008-260E4BA5473B}"/>
                </a:ext>
              </a:extLst>
            </p:cNvPr>
            <p:cNvSpPr/>
            <p:nvPr/>
          </p:nvSpPr>
          <p:spPr>
            <a:xfrm>
              <a:off x="9752476" y="2953318"/>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DE" sz="1350">
                <a:solidFill>
                  <a:prstClr val="white"/>
                </a:solidFill>
                <a:latin typeface="新細明體" panose="02020500000000000000" pitchFamily="18" charset="-120"/>
              </a:endParaRPr>
            </a:p>
          </p:txBody>
        </p:sp>
      </p:grpSp>
      <p:grpSp>
        <p:nvGrpSpPr>
          <p:cNvPr id="46" name="Group 45">
            <a:extLst>
              <a:ext uri="{FF2B5EF4-FFF2-40B4-BE49-F238E27FC236}">
                <a16:creationId xmlns:a16="http://schemas.microsoft.com/office/drawing/2014/main" id="{D6A247F7-C4C0-4531-91DB-008F78E1AC70}"/>
              </a:ext>
            </a:extLst>
          </p:cNvPr>
          <p:cNvGrpSpPr/>
          <p:nvPr/>
        </p:nvGrpSpPr>
        <p:grpSpPr>
          <a:xfrm>
            <a:off x="6467774" y="3880940"/>
            <a:ext cx="919796" cy="861033"/>
            <a:chOff x="8623699" y="4854547"/>
            <a:chExt cx="1226394" cy="1148044"/>
          </a:xfrm>
        </p:grpSpPr>
        <p:grpSp>
          <p:nvGrpSpPr>
            <p:cNvPr id="35" name="Group 34">
              <a:extLst>
                <a:ext uri="{FF2B5EF4-FFF2-40B4-BE49-F238E27FC236}">
                  <a16:creationId xmlns:a16="http://schemas.microsoft.com/office/drawing/2014/main" id="{C9D053B0-F884-4429-B2E0-3F4194AAB8F6}"/>
                </a:ext>
              </a:extLst>
            </p:cNvPr>
            <p:cNvGrpSpPr/>
            <p:nvPr/>
          </p:nvGrpSpPr>
          <p:grpSpPr>
            <a:xfrm>
              <a:off x="8725687" y="4920775"/>
              <a:ext cx="1123939" cy="1046440"/>
              <a:chOff x="2140734" y="2059240"/>
              <a:chExt cx="1123939" cy="1046440"/>
            </a:xfrm>
          </p:grpSpPr>
          <p:sp>
            <p:nvSpPr>
              <p:cNvPr id="36" name="TextBox 35">
                <a:extLst>
                  <a:ext uri="{FF2B5EF4-FFF2-40B4-BE49-F238E27FC236}">
                    <a16:creationId xmlns:a16="http://schemas.microsoft.com/office/drawing/2014/main" id="{78BCDF98-F8D6-4B0B-8831-18F2F558D4D2}"/>
                  </a:ext>
                </a:extLst>
              </p:cNvPr>
              <p:cNvSpPr txBox="1"/>
              <p:nvPr/>
            </p:nvSpPr>
            <p:spPr>
              <a:xfrm>
                <a:off x="21407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4</a:t>
                </a:r>
                <a:endParaRPr lang="en-DE" sz="4500" dirty="0">
                  <a:solidFill>
                    <a:prstClr val="black"/>
                  </a:solidFill>
                  <a:latin typeface="Verdana Pro" panose="020B0604030504040204" pitchFamily="34" charset="0"/>
                </a:endParaRPr>
              </a:p>
            </p:txBody>
          </p:sp>
          <p:sp>
            <p:nvSpPr>
              <p:cNvPr id="37" name="TextBox 36">
                <a:extLst>
                  <a:ext uri="{FF2B5EF4-FFF2-40B4-BE49-F238E27FC236}">
                    <a16:creationId xmlns:a16="http://schemas.microsoft.com/office/drawing/2014/main" id="{456D3F27-BA0D-4278-A3D9-C9BC353BCE66}"/>
                  </a:ext>
                </a:extLst>
              </p:cNvPr>
              <p:cNvSpPr txBox="1"/>
              <p:nvPr/>
            </p:nvSpPr>
            <p:spPr>
              <a:xfrm>
                <a:off x="2529002" y="2059240"/>
                <a:ext cx="735671" cy="1046440"/>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4</a:t>
                </a:r>
                <a:endParaRPr lang="en-DE" sz="4500" dirty="0">
                  <a:solidFill>
                    <a:prstClr val="black"/>
                  </a:solidFill>
                  <a:latin typeface="Verdana Pro" panose="020B0604030504040204" pitchFamily="34" charset="0"/>
                </a:endParaRPr>
              </a:p>
            </p:txBody>
          </p:sp>
        </p:grpSp>
        <p:sp>
          <p:nvSpPr>
            <p:cNvPr id="39" name="Rectangle 38">
              <a:extLst>
                <a:ext uri="{FF2B5EF4-FFF2-40B4-BE49-F238E27FC236}">
                  <a16:creationId xmlns:a16="http://schemas.microsoft.com/office/drawing/2014/main" id="{90FF7DEB-A464-4EAF-9427-CC377ECD4D4F}"/>
                </a:ext>
              </a:extLst>
            </p:cNvPr>
            <p:cNvSpPr/>
            <p:nvPr/>
          </p:nvSpPr>
          <p:spPr>
            <a:xfrm>
              <a:off x="8623699"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DE" sz="1350">
                <a:solidFill>
                  <a:prstClr val="white"/>
                </a:solidFill>
                <a:latin typeface="新細明體" panose="02020500000000000000" pitchFamily="18" charset="-120"/>
              </a:endParaRPr>
            </a:p>
          </p:txBody>
        </p:sp>
      </p:grpSp>
      <p:grpSp>
        <p:nvGrpSpPr>
          <p:cNvPr id="45" name="Group 44">
            <a:extLst>
              <a:ext uri="{FF2B5EF4-FFF2-40B4-BE49-F238E27FC236}">
                <a16:creationId xmlns:a16="http://schemas.microsoft.com/office/drawing/2014/main" id="{9C09FBB3-1274-4F6F-9E2D-0C07C6AA931D}"/>
              </a:ext>
            </a:extLst>
          </p:cNvPr>
          <p:cNvGrpSpPr/>
          <p:nvPr/>
        </p:nvGrpSpPr>
        <p:grpSpPr>
          <a:xfrm>
            <a:off x="4912966" y="3880940"/>
            <a:ext cx="919796" cy="861033"/>
            <a:chOff x="6527903" y="4854547"/>
            <a:chExt cx="1226394" cy="1148044"/>
          </a:xfrm>
        </p:grpSpPr>
        <p:grpSp>
          <p:nvGrpSpPr>
            <p:cNvPr id="26" name="Group 25">
              <a:extLst>
                <a:ext uri="{FF2B5EF4-FFF2-40B4-BE49-F238E27FC236}">
                  <a16:creationId xmlns:a16="http://schemas.microsoft.com/office/drawing/2014/main" id="{F9FCD931-F833-4535-8872-8994E4640F1B}"/>
                </a:ext>
              </a:extLst>
            </p:cNvPr>
            <p:cNvGrpSpPr/>
            <p:nvPr/>
          </p:nvGrpSpPr>
          <p:grpSpPr>
            <a:xfrm>
              <a:off x="6674587" y="4920775"/>
              <a:ext cx="1032499" cy="1046440"/>
              <a:chOff x="2140734" y="2059240"/>
              <a:chExt cx="1032499" cy="1046440"/>
            </a:xfrm>
          </p:grpSpPr>
          <p:sp>
            <p:nvSpPr>
              <p:cNvPr id="27" name="TextBox 26">
                <a:extLst>
                  <a:ext uri="{FF2B5EF4-FFF2-40B4-BE49-F238E27FC236}">
                    <a16:creationId xmlns:a16="http://schemas.microsoft.com/office/drawing/2014/main" id="{BB17EE2C-0496-4986-AF2A-B21AD7D8FDD7}"/>
                  </a:ext>
                </a:extLst>
              </p:cNvPr>
              <p:cNvSpPr txBox="1"/>
              <p:nvPr/>
            </p:nvSpPr>
            <p:spPr>
              <a:xfrm>
                <a:off x="21407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9</a:t>
                </a:r>
                <a:endParaRPr lang="en-DE" sz="4500" dirty="0">
                  <a:solidFill>
                    <a:prstClr val="black"/>
                  </a:solidFill>
                  <a:latin typeface="Verdana Pro" panose="020B0604030504040204" pitchFamily="34" charset="0"/>
                </a:endParaRPr>
              </a:p>
            </p:txBody>
          </p:sp>
          <p:sp>
            <p:nvSpPr>
              <p:cNvPr id="28" name="TextBox 27">
                <a:extLst>
                  <a:ext uri="{FF2B5EF4-FFF2-40B4-BE49-F238E27FC236}">
                    <a16:creationId xmlns:a16="http://schemas.microsoft.com/office/drawing/2014/main" id="{C79DE74A-3ABF-4CBF-A831-A2C35174F109}"/>
                  </a:ext>
                </a:extLst>
              </p:cNvPr>
              <p:cNvSpPr txBox="1"/>
              <p:nvPr/>
            </p:nvSpPr>
            <p:spPr>
              <a:xfrm>
                <a:off x="2437562" y="2059240"/>
                <a:ext cx="735671" cy="1046440"/>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9</a:t>
                </a:r>
                <a:endParaRPr lang="en-DE" sz="4500" dirty="0">
                  <a:solidFill>
                    <a:prstClr val="black"/>
                  </a:solidFill>
                  <a:latin typeface="Verdana Pro" panose="020B0604030504040204" pitchFamily="34" charset="0"/>
                </a:endParaRPr>
              </a:p>
            </p:txBody>
          </p:sp>
        </p:grpSp>
        <p:sp>
          <p:nvSpPr>
            <p:cNvPr id="40" name="Rectangle 39">
              <a:extLst>
                <a:ext uri="{FF2B5EF4-FFF2-40B4-BE49-F238E27FC236}">
                  <a16:creationId xmlns:a16="http://schemas.microsoft.com/office/drawing/2014/main" id="{EAF4AEC5-2945-4CF7-9331-E2BB924F303B}"/>
                </a:ext>
              </a:extLst>
            </p:cNvPr>
            <p:cNvSpPr/>
            <p:nvPr/>
          </p:nvSpPr>
          <p:spPr>
            <a:xfrm>
              <a:off x="6527903"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DE" sz="1350">
                <a:solidFill>
                  <a:prstClr val="white"/>
                </a:solidFill>
                <a:latin typeface="新細明體" panose="02020500000000000000" pitchFamily="18" charset="-120"/>
              </a:endParaRPr>
            </a:p>
          </p:txBody>
        </p:sp>
      </p:grpSp>
      <p:grpSp>
        <p:nvGrpSpPr>
          <p:cNvPr id="44" name="Group 43">
            <a:extLst>
              <a:ext uri="{FF2B5EF4-FFF2-40B4-BE49-F238E27FC236}">
                <a16:creationId xmlns:a16="http://schemas.microsoft.com/office/drawing/2014/main" id="{58210845-685A-4D40-940B-37E38D53CEC5}"/>
              </a:ext>
            </a:extLst>
          </p:cNvPr>
          <p:cNvGrpSpPr/>
          <p:nvPr/>
        </p:nvGrpSpPr>
        <p:grpSpPr>
          <a:xfrm>
            <a:off x="3358156" y="3880940"/>
            <a:ext cx="919796" cy="861033"/>
            <a:chOff x="4478015" y="4854547"/>
            <a:chExt cx="1226394" cy="1148044"/>
          </a:xfrm>
        </p:grpSpPr>
        <p:grpSp>
          <p:nvGrpSpPr>
            <p:cNvPr id="32" name="Group 31">
              <a:extLst>
                <a:ext uri="{FF2B5EF4-FFF2-40B4-BE49-F238E27FC236}">
                  <a16:creationId xmlns:a16="http://schemas.microsoft.com/office/drawing/2014/main" id="{EAB8E174-7CA8-464B-993D-36DA5C43827C}"/>
                </a:ext>
              </a:extLst>
            </p:cNvPr>
            <p:cNvGrpSpPr/>
            <p:nvPr/>
          </p:nvGrpSpPr>
          <p:grpSpPr>
            <a:xfrm>
              <a:off x="4593008" y="4920775"/>
              <a:ext cx="1062979" cy="1046440"/>
              <a:chOff x="2110254" y="2059240"/>
              <a:chExt cx="1062979" cy="1046440"/>
            </a:xfrm>
          </p:grpSpPr>
          <p:sp>
            <p:nvSpPr>
              <p:cNvPr id="33" name="TextBox 32">
                <a:extLst>
                  <a:ext uri="{FF2B5EF4-FFF2-40B4-BE49-F238E27FC236}">
                    <a16:creationId xmlns:a16="http://schemas.microsoft.com/office/drawing/2014/main" id="{94957FE1-A4C5-4B67-9767-5798E4EC79EE}"/>
                  </a:ext>
                </a:extLst>
              </p:cNvPr>
              <p:cNvSpPr txBox="1"/>
              <p:nvPr/>
            </p:nvSpPr>
            <p:spPr>
              <a:xfrm>
                <a:off x="211025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8</a:t>
                </a:r>
                <a:endParaRPr lang="en-DE" sz="4500" dirty="0">
                  <a:solidFill>
                    <a:prstClr val="black"/>
                  </a:solidFill>
                  <a:latin typeface="Verdana Pro" panose="020B0604030504040204" pitchFamily="34" charset="0"/>
                </a:endParaRPr>
              </a:p>
            </p:txBody>
          </p:sp>
          <p:sp>
            <p:nvSpPr>
              <p:cNvPr id="34" name="TextBox 33">
                <a:extLst>
                  <a:ext uri="{FF2B5EF4-FFF2-40B4-BE49-F238E27FC236}">
                    <a16:creationId xmlns:a16="http://schemas.microsoft.com/office/drawing/2014/main" id="{E034E105-F964-41E3-B617-94EE157C5C99}"/>
                  </a:ext>
                </a:extLst>
              </p:cNvPr>
              <p:cNvSpPr txBox="1"/>
              <p:nvPr/>
            </p:nvSpPr>
            <p:spPr>
              <a:xfrm>
                <a:off x="2437562" y="2059240"/>
                <a:ext cx="735671" cy="1046440"/>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8</a:t>
                </a:r>
                <a:endParaRPr lang="en-DE" sz="4500" dirty="0">
                  <a:solidFill>
                    <a:prstClr val="black"/>
                  </a:solidFill>
                  <a:latin typeface="Verdana Pro" panose="020B0604030504040204" pitchFamily="34" charset="0"/>
                </a:endParaRPr>
              </a:p>
            </p:txBody>
          </p:sp>
        </p:grpSp>
        <p:sp>
          <p:nvSpPr>
            <p:cNvPr id="41" name="Rectangle 40">
              <a:extLst>
                <a:ext uri="{FF2B5EF4-FFF2-40B4-BE49-F238E27FC236}">
                  <a16:creationId xmlns:a16="http://schemas.microsoft.com/office/drawing/2014/main" id="{0939F0C3-4A8A-485D-BB7F-F19BEB0762B5}"/>
                </a:ext>
              </a:extLst>
            </p:cNvPr>
            <p:cNvSpPr/>
            <p:nvPr/>
          </p:nvSpPr>
          <p:spPr>
            <a:xfrm>
              <a:off x="4478015"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DE" sz="1350">
                <a:solidFill>
                  <a:prstClr val="white"/>
                </a:solidFill>
                <a:latin typeface="新細明體" panose="02020500000000000000" pitchFamily="18" charset="-120"/>
              </a:endParaRPr>
            </a:p>
          </p:txBody>
        </p:sp>
      </p:grpSp>
      <p:grpSp>
        <p:nvGrpSpPr>
          <p:cNvPr id="43" name="Group 42">
            <a:extLst>
              <a:ext uri="{FF2B5EF4-FFF2-40B4-BE49-F238E27FC236}">
                <a16:creationId xmlns:a16="http://schemas.microsoft.com/office/drawing/2014/main" id="{BA89082B-9DC5-4B16-B887-56DDF629E5C9}"/>
              </a:ext>
            </a:extLst>
          </p:cNvPr>
          <p:cNvGrpSpPr/>
          <p:nvPr/>
        </p:nvGrpSpPr>
        <p:grpSpPr>
          <a:xfrm>
            <a:off x="1803347" y="3880940"/>
            <a:ext cx="919796" cy="861033"/>
            <a:chOff x="2404463" y="4854547"/>
            <a:chExt cx="1226394" cy="1148044"/>
          </a:xfrm>
        </p:grpSpPr>
        <p:grpSp>
          <p:nvGrpSpPr>
            <p:cNvPr id="29" name="Group 28">
              <a:extLst>
                <a:ext uri="{FF2B5EF4-FFF2-40B4-BE49-F238E27FC236}">
                  <a16:creationId xmlns:a16="http://schemas.microsoft.com/office/drawing/2014/main" id="{1BF026BB-8B9E-41BA-8312-20271F4DAF3E}"/>
                </a:ext>
              </a:extLst>
            </p:cNvPr>
            <p:cNvGrpSpPr/>
            <p:nvPr/>
          </p:nvGrpSpPr>
          <p:grpSpPr>
            <a:xfrm>
              <a:off x="2541909" y="4920775"/>
              <a:ext cx="1032499" cy="1046440"/>
              <a:chOff x="2140734" y="2059240"/>
              <a:chExt cx="1032499" cy="1046440"/>
            </a:xfrm>
          </p:grpSpPr>
          <p:sp>
            <p:nvSpPr>
              <p:cNvPr id="30" name="TextBox 29">
                <a:extLst>
                  <a:ext uri="{FF2B5EF4-FFF2-40B4-BE49-F238E27FC236}">
                    <a16:creationId xmlns:a16="http://schemas.microsoft.com/office/drawing/2014/main" id="{5EEF8414-EB9A-4C65-92F4-FEB3C8BD1013}"/>
                  </a:ext>
                </a:extLst>
              </p:cNvPr>
              <p:cNvSpPr txBox="1"/>
              <p:nvPr/>
            </p:nvSpPr>
            <p:spPr>
              <a:xfrm>
                <a:off x="21407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2</a:t>
                </a:r>
                <a:endParaRPr lang="en-DE" sz="4500" dirty="0">
                  <a:solidFill>
                    <a:prstClr val="black"/>
                  </a:solidFill>
                  <a:latin typeface="Verdana Pro" panose="020B0604030504040204" pitchFamily="34" charset="0"/>
                </a:endParaRPr>
              </a:p>
            </p:txBody>
          </p:sp>
          <p:sp>
            <p:nvSpPr>
              <p:cNvPr id="31" name="TextBox 30">
                <a:extLst>
                  <a:ext uri="{FF2B5EF4-FFF2-40B4-BE49-F238E27FC236}">
                    <a16:creationId xmlns:a16="http://schemas.microsoft.com/office/drawing/2014/main" id="{C7935E65-312E-47CE-A899-D9AECD5FD0DC}"/>
                  </a:ext>
                </a:extLst>
              </p:cNvPr>
              <p:cNvSpPr txBox="1"/>
              <p:nvPr/>
            </p:nvSpPr>
            <p:spPr>
              <a:xfrm>
                <a:off x="2437562" y="2059240"/>
                <a:ext cx="735671" cy="1046440"/>
              </a:xfrm>
              <a:prstGeom prst="rect">
                <a:avLst/>
              </a:prstGeom>
              <a:noFill/>
              <a:effectLst/>
              <a:scene3d>
                <a:camera prst="orthographicFront">
                  <a:rot lat="0" lon="0" rev="0"/>
                </a:camera>
                <a:lightRig rig="threePt" dir="t"/>
              </a:scene3d>
            </p:spPr>
            <p:txBody>
              <a:bodyPr wrap="none" rtlCol="0">
                <a:spAutoFit/>
              </a:bodyPr>
              <a:lstStyle/>
              <a:p>
                <a:pPr defTabSz="685800"/>
                <a:r>
                  <a:rPr lang="de-DE" sz="4500" dirty="0">
                    <a:solidFill>
                      <a:prstClr val="black"/>
                    </a:solidFill>
                    <a:latin typeface="Verdana Pro" panose="020B0604030504040204" pitchFamily="34" charset="0"/>
                  </a:rPr>
                  <a:t>2</a:t>
                </a:r>
                <a:endParaRPr lang="en-DE" sz="4500" dirty="0">
                  <a:solidFill>
                    <a:prstClr val="black"/>
                  </a:solidFill>
                  <a:latin typeface="Verdana Pro" panose="020B0604030504040204" pitchFamily="34" charset="0"/>
                </a:endParaRPr>
              </a:p>
            </p:txBody>
          </p:sp>
        </p:grpSp>
        <p:sp>
          <p:nvSpPr>
            <p:cNvPr id="42" name="Rectangle 41">
              <a:extLst>
                <a:ext uri="{FF2B5EF4-FFF2-40B4-BE49-F238E27FC236}">
                  <a16:creationId xmlns:a16="http://schemas.microsoft.com/office/drawing/2014/main" id="{A822F51C-C7A4-4D49-A8E6-C8590C338753}"/>
                </a:ext>
              </a:extLst>
            </p:cNvPr>
            <p:cNvSpPr/>
            <p:nvPr/>
          </p:nvSpPr>
          <p:spPr>
            <a:xfrm>
              <a:off x="2404463"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DE" sz="1350">
                <a:solidFill>
                  <a:prstClr val="white"/>
                </a:solidFill>
                <a:latin typeface="新細明體" panose="02020500000000000000" pitchFamily="18" charset="-120"/>
              </a:endParaRPr>
            </a:p>
          </p:txBody>
        </p:sp>
      </p:grpSp>
      <p:cxnSp>
        <p:nvCxnSpPr>
          <p:cNvPr id="48" name="Straight Arrow Connector 47">
            <a:extLst>
              <a:ext uri="{FF2B5EF4-FFF2-40B4-BE49-F238E27FC236}">
                <a16:creationId xmlns:a16="http://schemas.microsoft.com/office/drawing/2014/main" id="{BB7B6C1B-291C-4C37-A2EE-3D2451E73B29}"/>
              </a:ext>
            </a:extLst>
          </p:cNvPr>
          <p:cNvCxnSpPr>
            <a:stCxn id="42" idx="0"/>
            <a:endCxn id="24" idx="2"/>
          </p:cNvCxnSpPr>
          <p:nvPr/>
        </p:nvCxnSpPr>
        <p:spPr>
          <a:xfrm flipV="1">
            <a:off x="2263245" y="2675972"/>
            <a:ext cx="5511010" cy="1204969"/>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2602A18-D57B-471E-8AF4-28BC67F292A0}"/>
              </a:ext>
            </a:extLst>
          </p:cNvPr>
          <p:cNvCxnSpPr>
            <a:cxnSpLocks/>
            <a:stCxn id="41" idx="0"/>
            <a:endCxn id="24" idx="2"/>
          </p:cNvCxnSpPr>
          <p:nvPr/>
        </p:nvCxnSpPr>
        <p:spPr>
          <a:xfrm flipV="1">
            <a:off x="3818054" y="2675972"/>
            <a:ext cx="3956201" cy="1204969"/>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A1629ED-F6F4-4A1A-8016-EE87E450AC4E}"/>
              </a:ext>
            </a:extLst>
          </p:cNvPr>
          <p:cNvCxnSpPr>
            <a:cxnSpLocks/>
            <a:stCxn id="40" idx="0"/>
            <a:endCxn id="24" idx="2"/>
          </p:cNvCxnSpPr>
          <p:nvPr/>
        </p:nvCxnSpPr>
        <p:spPr>
          <a:xfrm flipV="1">
            <a:off x="5372864" y="2675972"/>
            <a:ext cx="2401391" cy="1204969"/>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3204210-6090-4A79-93C3-E056DA848A4B}"/>
              </a:ext>
            </a:extLst>
          </p:cNvPr>
          <p:cNvCxnSpPr>
            <a:cxnSpLocks/>
            <a:stCxn id="39" idx="0"/>
            <a:endCxn id="24" idx="2"/>
          </p:cNvCxnSpPr>
          <p:nvPr/>
        </p:nvCxnSpPr>
        <p:spPr>
          <a:xfrm flipV="1">
            <a:off x="6927672" y="2675972"/>
            <a:ext cx="846583" cy="1204969"/>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ADEE902-2B1B-4816-8FD4-8AFBC8450503}"/>
              </a:ext>
            </a:extLst>
          </p:cNvPr>
          <p:cNvSpPr txBox="1"/>
          <p:nvPr/>
        </p:nvSpPr>
        <p:spPr>
          <a:xfrm>
            <a:off x="733745" y="5162550"/>
            <a:ext cx="3956201" cy="715581"/>
          </a:xfrm>
          <a:prstGeom prst="rect">
            <a:avLst/>
          </a:prstGeom>
          <a:noFill/>
        </p:spPr>
        <p:txBody>
          <a:bodyPr wrap="square" rtlCol="0">
            <a:spAutoFit/>
          </a:bodyPr>
          <a:lstStyle/>
          <a:p>
            <a:pPr algn="ctr" defTabSz="685800"/>
            <a:r>
              <a:rPr lang="de-DE" sz="1350" dirty="0">
                <a:solidFill>
                  <a:prstClr val="black"/>
                </a:solidFill>
                <a:latin typeface="Calibri" panose="020F0502020204030204"/>
              </a:rPr>
              <a:t>I </a:t>
            </a:r>
            <a:r>
              <a:rPr lang="de-DE" sz="1350" dirty="0" err="1">
                <a:solidFill>
                  <a:prstClr val="black"/>
                </a:solidFill>
                <a:latin typeface="Calibri" panose="020F0502020204030204"/>
              </a:rPr>
              <a:t>found</a:t>
            </a:r>
            <a:r>
              <a:rPr lang="de-DE" sz="1350" dirty="0">
                <a:solidFill>
                  <a:prstClr val="black"/>
                </a:solidFill>
                <a:latin typeface="Calibri" panose="020F0502020204030204"/>
              </a:rPr>
              <a:t> </a:t>
            </a:r>
            <a:r>
              <a:rPr lang="de-DE" sz="1350" dirty="0" err="1">
                <a:solidFill>
                  <a:prstClr val="black"/>
                </a:solidFill>
                <a:latin typeface="Calibri" panose="020F0502020204030204"/>
              </a:rPr>
              <a:t>this</a:t>
            </a:r>
            <a:r>
              <a:rPr lang="de-DE" sz="1350" dirty="0">
                <a:solidFill>
                  <a:prstClr val="black"/>
                </a:solidFill>
                <a:latin typeface="Calibri" panose="020F0502020204030204"/>
              </a:rPr>
              <a:t> – </a:t>
            </a:r>
            <a:r>
              <a:rPr lang="de-DE" sz="1350" dirty="0" err="1">
                <a:solidFill>
                  <a:prstClr val="black"/>
                </a:solidFill>
                <a:latin typeface="Calibri" panose="020F0502020204030204"/>
              </a:rPr>
              <a:t>years</a:t>
            </a:r>
            <a:r>
              <a:rPr lang="de-DE" sz="1350" dirty="0">
                <a:solidFill>
                  <a:prstClr val="black"/>
                </a:solidFill>
                <a:latin typeface="Calibri" panose="020F0502020204030204"/>
              </a:rPr>
              <a:t> </a:t>
            </a:r>
            <a:r>
              <a:rPr lang="de-DE" sz="1350" dirty="0" err="1">
                <a:solidFill>
                  <a:prstClr val="black"/>
                </a:solidFill>
                <a:latin typeface="Calibri" panose="020F0502020204030204"/>
              </a:rPr>
              <a:t>ago</a:t>
            </a:r>
            <a:r>
              <a:rPr lang="de-DE" sz="1350" dirty="0">
                <a:solidFill>
                  <a:prstClr val="black"/>
                </a:solidFill>
                <a:latin typeface="Calibri" panose="020F0502020204030204"/>
              </a:rPr>
              <a:t> – in an </a:t>
            </a:r>
            <a:r>
              <a:rPr lang="de-DE" sz="1350" dirty="0" err="1">
                <a:solidFill>
                  <a:prstClr val="black"/>
                </a:solidFill>
                <a:latin typeface="Calibri" panose="020F0502020204030204"/>
              </a:rPr>
              <a:t>episode</a:t>
            </a:r>
            <a:r>
              <a:rPr lang="de-DE" sz="1350" dirty="0">
                <a:solidFill>
                  <a:prstClr val="black"/>
                </a:solidFill>
                <a:latin typeface="Calibri" panose="020F0502020204030204"/>
              </a:rPr>
              <a:t> </a:t>
            </a:r>
            <a:r>
              <a:rPr lang="de-DE" sz="1350" dirty="0" err="1">
                <a:solidFill>
                  <a:prstClr val="black"/>
                </a:solidFill>
                <a:latin typeface="Calibri" panose="020F0502020204030204"/>
              </a:rPr>
              <a:t>of</a:t>
            </a:r>
            <a:r>
              <a:rPr lang="de-DE" sz="1350" dirty="0">
                <a:solidFill>
                  <a:prstClr val="black"/>
                </a:solidFill>
                <a:latin typeface="Calibri" panose="020F0502020204030204"/>
              </a:rPr>
              <a:t> </a:t>
            </a:r>
            <a:r>
              <a:rPr lang="de-DE" sz="1350" dirty="0" err="1">
                <a:solidFill>
                  <a:prstClr val="black"/>
                </a:solidFill>
                <a:latin typeface="Calibri" panose="020F0502020204030204"/>
              </a:rPr>
              <a:t>simpsons</a:t>
            </a:r>
            <a:r>
              <a:rPr lang="de-DE" sz="1350" dirty="0">
                <a:solidFill>
                  <a:prstClr val="black"/>
                </a:solidFill>
                <a:latin typeface="Calibri" panose="020F0502020204030204"/>
              </a:rPr>
              <a:t> and </a:t>
            </a:r>
            <a:r>
              <a:rPr lang="de-DE" sz="1350" dirty="0" err="1">
                <a:solidFill>
                  <a:prstClr val="black"/>
                </a:solidFill>
                <a:latin typeface="Calibri" panose="020F0502020204030204"/>
              </a:rPr>
              <a:t>liked</a:t>
            </a:r>
            <a:r>
              <a:rPr lang="de-DE" sz="1350" dirty="0">
                <a:solidFill>
                  <a:prstClr val="black"/>
                </a:solidFill>
                <a:latin typeface="Calibri" panose="020F0502020204030204"/>
              </a:rPr>
              <a:t> </a:t>
            </a:r>
            <a:r>
              <a:rPr lang="de-DE" sz="1350" dirty="0" err="1">
                <a:solidFill>
                  <a:prstClr val="black"/>
                </a:solidFill>
                <a:latin typeface="Calibri" panose="020F0502020204030204"/>
              </a:rPr>
              <a:t>it</a:t>
            </a:r>
            <a:r>
              <a:rPr lang="de-DE" sz="1350" dirty="0">
                <a:solidFill>
                  <a:prstClr val="black"/>
                </a:solidFill>
                <a:latin typeface="Calibri" panose="020F0502020204030204"/>
              </a:rPr>
              <a:t> </a:t>
            </a:r>
            <a:r>
              <a:rPr lang="de-DE" sz="1350" dirty="0" err="1">
                <a:solidFill>
                  <a:prstClr val="black"/>
                </a:solidFill>
                <a:latin typeface="Calibri" panose="020F0502020204030204"/>
              </a:rPr>
              <a:t>very</a:t>
            </a:r>
            <a:r>
              <a:rPr lang="de-DE" sz="1350" dirty="0">
                <a:solidFill>
                  <a:prstClr val="black"/>
                </a:solidFill>
                <a:latin typeface="Calibri" panose="020F0502020204030204"/>
              </a:rPr>
              <a:t> </a:t>
            </a:r>
            <a:r>
              <a:rPr lang="de-DE" sz="1350" dirty="0" err="1">
                <a:solidFill>
                  <a:prstClr val="black"/>
                </a:solidFill>
                <a:latin typeface="Calibri" panose="020F0502020204030204"/>
              </a:rPr>
              <a:t>much</a:t>
            </a:r>
            <a:r>
              <a:rPr lang="de-DE" sz="1350" dirty="0">
                <a:solidFill>
                  <a:prstClr val="black"/>
                </a:solidFill>
                <a:latin typeface="Calibri" panose="020F0502020204030204"/>
              </a:rPr>
              <a:t> </a:t>
            </a:r>
            <a:r>
              <a:rPr lang="de-DE" sz="1350" dirty="0" err="1">
                <a:solidFill>
                  <a:prstClr val="black"/>
                </a:solidFill>
                <a:latin typeface="Calibri" panose="020F0502020204030204"/>
              </a:rPr>
              <a:t>since</a:t>
            </a:r>
            <a:r>
              <a:rPr lang="de-DE" sz="1350" dirty="0">
                <a:solidFill>
                  <a:prstClr val="black"/>
                </a:solidFill>
                <a:latin typeface="Calibri" panose="020F0502020204030204"/>
              </a:rPr>
              <a:t> in </a:t>
            </a:r>
            <a:r>
              <a:rPr lang="de-DE" sz="1350" dirty="0" err="1">
                <a:solidFill>
                  <a:prstClr val="black"/>
                </a:solidFill>
                <a:latin typeface="Calibri" panose="020F0502020204030204"/>
              </a:rPr>
              <a:t>this</a:t>
            </a:r>
            <a:r>
              <a:rPr lang="de-DE" sz="1350" dirty="0">
                <a:solidFill>
                  <a:prstClr val="black"/>
                </a:solidFill>
                <a:latin typeface="Calibri" panose="020F0502020204030204"/>
              </a:rPr>
              <a:t> </a:t>
            </a:r>
            <a:r>
              <a:rPr lang="de-DE" sz="1350" dirty="0" err="1">
                <a:solidFill>
                  <a:prstClr val="black"/>
                </a:solidFill>
                <a:latin typeface="Calibri" panose="020F0502020204030204"/>
              </a:rPr>
              <a:t>case</a:t>
            </a:r>
            <a:r>
              <a:rPr lang="de-DE" sz="1350" dirty="0">
                <a:solidFill>
                  <a:prstClr val="black"/>
                </a:solidFill>
                <a:latin typeface="Calibri" panose="020F0502020204030204"/>
              </a:rPr>
              <a:t> </a:t>
            </a:r>
            <a:r>
              <a:rPr lang="de-DE" sz="1350" dirty="0" err="1">
                <a:solidFill>
                  <a:prstClr val="black"/>
                </a:solidFill>
                <a:latin typeface="Calibri" panose="020F0502020204030204"/>
              </a:rPr>
              <a:t>intuition</a:t>
            </a:r>
            <a:r>
              <a:rPr lang="de-DE" sz="1350" dirty="0">
                <a:solidFill>
                  <a:prstClr val="black"/>
                </a:solidFill>
                <a:latin typeface="Calibri" panose="020F0502020204030204"/>
              </a:rPr>
              <a:t> and a </a:t>
            </a:r>
            <a:r>
              <a:rPr lang="de-DE" sz="1350" dirty="0" err="1">
                <a:solidFill>
                  <a:prstClr val="black"/>
                </a:solidFill>
                <a:latin typeface="Calibri" panose="020F0502020204030204"/>
              </a:rPr>
              <a:t>good</a:t>
            </a:r>
            <a:r>
              <a:rPr lang="de-DE" sz="1350" dirty="0">
                <a:solidFill>
                  <a:prstClr val="black"/>
                </a:solidFill>
                <a:latin typeface="Calibri" panose="020F0502020204030204"/>
              </a:rPr>
              <a:t> </a:t>
            </a:r>
            <a:r>
              <a:rPr lang="de-DE" sz="1350" dirty="0" err="1">
                <a:solidFill>
                  <a:prstClr val="black"/>
                </a:solidFill>
                <a:latin typeface="Calibri" panose="020F0502020204030204"/>
              </a:rPr>
              <a:t>eye</a:t>
            </a:r>
            <a:r>
              <a:rPr lang="de-DE" sz="1350" dirty="0">
                <a:solidFill>
                  <a:prstClr val="black"/>
                </a:solidFill>
                <a:latin typeface="Calibri" panose="020F0502020204030204"/>
              </a:rPr>
              <a:t> </a:t>
            </a:r>
            <a:r>
              <a:rPr lang="de-DE" sz="1350" dirty="0" err="1">
                <a:solidFill>
                  <a:prstClr val="black"/>
                </a:solidFill>
                <a:latin typeface="Calibri" panose="020F0502020204030204"/>
              </a:rPr>
              <a:t>is</a:t>
            </a:r>
            <a:r>
              <a:rPr lang="de-DE" sz="1350" dirty="0">
                <a:solidFill>
                  <a:prstClr val="black"/>
                </a:solidFill>
                <a:latin typeface="Calibri" panose="020F0502020204030204"/>
              </a:rPr>
              <a:t> all </a:t>
            </a:r>
            <a:r>
              <a:rPr lang="de-DE" sz="1350" dirty="0" err="1">
                <a:solidFill>
                  <a:prstClr val="black"/>
                </a:solidFill>
                <a:latin typeface="Calibri" panose="020F0502020204030204"/>
              </a:rPr>
              <a:t>you</a:t>
            </a:r>
            <a:r>
              <a:rPr lang="de-DE" sz="1350" dirty="0">
                <a:solidFill>
                  <a:prstClr val="black"/>
                </a:solidFill>
                <a:latin typeface="Calibri" panose="020F0502020204030204"/>
              </a:rPr>
              <a:t> </a:t>
            </a:r>
            <a:r>
              <a:rPr lang="de-DE" sz="1350" dirty="0" err="1">
                <a:solidFill>
                  <a:prstClr val="black"/>
                </a:solidFill>
                <a:latin typeface="Calibri" panose="020F0502020204030204"/>
              </a:rPr>
              <a:t>need</a:t>
            </a:r>
            <a:r>
              <a:rPr lang="de-DE" sz="1350" dirty="0">
                <a:solidFill>
                  <a:prstClr val="black"/>
                </a:solidFill>
                <a:latin typeface="Calibri" panose="020F0502020204030204"/>
              </a:rPr>
              <a:t>.</a:t>
            </a:r>
            <a:endParaRPr lang="en-DE" sz="1350" dirty="0">
              <a:solidFill>
                <a:prstClr val="black"/>
              </a:solidFill>
              <a:latin typeface="新細明體" panose="02020500000000000000" pitchFamily="18" charset="-120"/>
            </a:endParaRPr>
          </a:p>
        </p:txBody>
      </p:sp>
      <p:sp>
        <p:nvSpPr>
          <p:cNvPr id="59" name="TextBox 58">
            <a:extLst>
              <a:ext uri="{FF2B5EF4-FFF2-40B4-BE49-F238E27FC236}">
                <a16:creationId xmlns:a16="http://schemas.microsoft.com/office/drawing/2014/main" id="{714ECCD0-7E2F-4A09-8E7E-74875630C7CA}"/>
              </a:ext>
            </a:extLst>
          </p:cNvPr>
          <p:cNvSpPr txBox="1"/>
          <p:nvPr/>
        </p:nvSpPr>
        <p:spPr>
          <a:xfrm>
            <a:off x="6849049" y="5578093"/>
            <a:ext cx="1748536" cy="300082"/>
          </a:xfrm>
          <a:prstGeom prst="rect">
            <a:avLst/>
          </a:prstGeom>
          <a:noFill/>
        </p:spPr>
        <p:txBody>
          <a:bodyPr wrap="square" rtlCol="0">
            <a:spAutoFit/>
          </a:bodyPr>
          <a:lstStyle/>
          <a:p>
            <a:pPr algn="ctr" defTabSz="685800"/>
            <a:r>
              <a:rPr lang="de-DE" sz="1350" dirty="0">
                <a:solidFill>
                  <a:prstClr val="black"/>
                </a:solidFill>
                <a:latin typeface="Calibri" panose="020F0502020204030204"/>
              </a:rPr>
              <a:t>Sebastian Gütgemann</a:t>
            </a:r>
            <a:endParaRPr lang="en-DE" sz="1350" dirty="0">
              <a:solidFill>
                <a:prstClr val="black"/>
              </a:solidFill>
              <a:latin typeface="新細明體" panose="02020500000000000000" pitchFamily="18" charset="-120"/>
            </a:endParaRPr>
          </a:p>
        </p:txBody>
      </p:sp>
    </p:spTree>
    <p:extLst>
      <p:ext uri="{BB962C8B-B14F-4D97-AF65-F5344CB8AC3E}">
        <p14:creationId xmlns:p14="http://schemas.microsoft.com/office/powerpoint/2010/main" val="3023755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4795" y="1038521"/>
            <a:ext cx="5968748" cy="1208556"/>
          </a:xfrm>
        </p:spPr>
        <p:txBody>
          <a:bodyPr>
            <a:normAutofit/>
          </a:bodyPr>
          <a:lstStyle/>
          <a:p>
            <a:pPr algn="l"/>
            <a:r>
              <a:rPr lang="en-US" altLang="zh-TW" sz="2100" dirty="0">
                <a:ea typeface="微軟正黑體" panose="020B0604030504040204" pitchFamily="34" charset="-120"/>
              </a:rPr>
              <a:t>D07945011</a:t>
            </a:r>
            <a:r>
              <a:rPr lang="zh-TW" altLang="en-US" sz="2100" dirty="0">
                <a:ea typeface="微軟正黑體" panose="020B0604030504040204" pitchFamily="34" charset="-120"/>
              </a:rPr>
              <a:t>江尚瑀</a:t>
            </a:r>
            <a:r>
              <a:rPr lang="en-US" altLang="zh-TW" sz="2100" dirty="0">
                <a:ea typeface="微軟正黑體" panose="020B0604030504040204" pitchFamily="34" charset="-120"/>
              </a:rPr>
              <a:t/>
            </a:r>
            <a:br>
              <a:rPr lang="en-US" altLang="zh-TW" sz="2100" dirty="0">
                <a:ea typeface="微軟正黑體" panose="020B0604030504040204" pitchFamily="34" charset="-120"/>
              </a:rPr>
            </a:br>
            <a:r>
              <a:rPr lang="en-US" altLang="zh-TW" sz="2100" dirty="0">
                <a:ea typeface="微軟正黑體" panose="020B0604030504040204" pitchFamily="34" charset="-120"/>
              </a:rPr>
              <a:t>	</a:t>
            </a:r>
            <a:r>
              <a:rPr lang="zh-TW" altLang="en-US" sz="1500" dirty="0">
                <a:ea typeface="微軟正黑體" panose="020B0604030504040204" pitchFamily="34" charset="-120"/>
              </a:rPr>
              <a:t>中華文化傳承五千年，千變萬化的中國文字，</a:t>
            </a:r>
            <a:br>
              <a:rPr lang="zh-TW" altLang="en-US" sz="1500" dirty="0">
                <a:ea typeface="微軟正黑體" panose="020B0604030504040204" pitchFamily="34" charset="-120"/>
              </a:rPr>
            </a:br>
            <a:r>
              <a:rPr lang="en-US" altLang="zh-TW" sz="1500" dirty="0">
                <a:ea typeface="微軟正黑體" panose="020B0604030504040204" pitchFamily="34" charset="-120"/>
              </a:rPr>
              <a:t>	</a:t>
            </a:r>
            <a:r>
              <a:rPr lang="zh-TW" altLang="en-US" sz="1500" dirty="0">
                <a:ea typeface="微軟正黑體" panose="020B0604030504040204" pitchFamily="34" charset="-120"/>
              </a:rPr>
              <a:t>更是歷久不衰的藝術資產，瞭解中國文字之美</a:t>
            </a:r>
          </a:p>
        </p:txBody>
      </p:sp>
      <p:sp>
        <p:nvSpPr>
          <p:cNvPr id="9" name="內容版面配置區 2"/>
          <p:cNvSpPr txBox="1">
            <a:spLocks/>
          </p:cNvSpPr>
          <p:nvPr/>
        </p:nvSpPr>
        <p:spPr>
          <a:xfrm>
            <a:off x="5416919" y="5583126"/>
            <a:ext cx="3034558" cy="295181"/>
          </a:xfrm>
          <a:prstGeom prst="rect">
            <a:avLst/>
          </a:prstGeom>
        </p:spPr>
        <p:txBody>
          <a:bodyPr lIns="51435" tIns="25718" rIns="51435" bIns="2571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altLang="zh-TW" sz="1575" dirty="0">
                <a:solidFill>
                  <a:prstClr val="white"/>
                </a:solidFill>
                <a:latin typeface="Arial" panose="020B0604020202020204"/>
                <a:ea typeface="微軟正黑體" panose="020B0604030504040204" pitchFamily="34" charset="-120"/>
              </a:rPr>
              <a:t>Source: Internet</a:t>
            </a:r>
            <a:r>
              <a:rPr lang="zh-TW" altLang="en-US" sz="1575" dirty="0">
                <a:solidFill>
                  <a:prstClr val="white"/>
                </a:solidFill>
                <a:latin typeface="Arial" panose="020B0604020202020204"/>
                <a:ea typeface="微軟正黑體" panose="020B0604030504040204" pitchFamily="34" charset="-120"/>
              </a:rPr>
              <a:t>：</a:t>
            </a:r>
            <a:r>
              <a:rPr lang="zh-TW" altLang="en-US" sz="1575" dirty="0">
                <a:solidFill>
                  <a:prstClr val="white"/>
                </a:solidFill>
                <a:latin typeface="Arial" panose="020B0604020202020204"/>
                <a:ea typeface="微軟正黑體" panose="020B0604030504040204" pitchFamily="34" charset="-120"/>
                <a:hlinkClick r:id="rId2"/>
              </a:rPr>
              <a:t>中國文字之美</a:t>
            </a:r>
            <a:endParaRPr lang="zh-TW" altLang="en-US" sz="1575" dirty="0">
              <a:solidFill>
                <a:prstClr val="white"/>
              </a:solidFill>
              <a:latin typeface="Arial" panose="020B0604020202020204"/>
              <a:ea typeface="微軟正黑體" panose="020B0604030504040204" pitchFamily="34" charset="-120"/>
            </a:endParaRPr>
          </a:p>
        </p:txBody>
      </p:sp>
      <p:pic>
        <p:nvPicPr>
          <p:cNvPr id="10" name="圖片 9"/>
          <p:cNvPicPr>
            <a:picLocks noChangeAspect="1"/>
          </p:cNvPicPr>
          <p:nvPr/>
        </p:nvPicPr>
        <p:blipFill>
          <a:blip r:embed="rId3"/>
          <a:stretch>
            <a:fillRect/>
          </a:stretch>
        </p:blipFill>
        <p:spPr>
          <a:xfrm>
            <a:off x="1114795" y="1981549"/>
            <a:ext cx="1507607" cy="1620596"/>
          </a:xfrm>
          <a:prstGeom prst="rect">
            <a:avLst/>
          </a:prstGeom>
        </p:spPr>
      </p:pic>
      <p:pic>
        <p:nvPicPr>
          <p:cNvPr id="11" name="圖片 10"/>
          <p:cNvPicPr>
            <a:picLocks noChangeAspect="1"/>
          </p:cNvPicPr>
          <p:nvPr/>
        </p:nvPicPr>
        <p:blipFill>
          <a:blip r:embed="rId4"/>
          <a:stretch>
            <a:fillRect/>
          </a:stretch>
        </p:blipFill>
        <p:spPr>
          <a:xfrm>
            <a:off x="2786054" y="1981549"/>
            <a:ext cx="1786457" cy="1633019"/>
          </a:xfrm>
          <a:prstGeom prst="rect">
            <a:avLst/>
          </a:prstGeom>
        </p:spPr>
      </p:pic>
      <p:pic>
        <p:nvPicPr>
          <p:cNvPr id="12" name="圖片 11"/>
          <p:cNvPicPr>
            <a:picLocks noChangeAspect="1"/>
          </p:cNvPicPr>
          <p:nvPr/>
        </p:nvPicPr>
        <p:blipFill>
          <a:blip r:embed="rId5"/>
          <a:stretch>
            <a:fillRect/>
          </a:stretch>
        </p:blipFill>
        <p:spPr>
          <a:xfrm>
            <a:off x="4734402" y="1978975"/>
            <a:ext cx="1488649" cy="1638164"/>
          </a:xfrm>
          <a:prstGeom prst="rect">
            <a:avLst/>
          </a:prstGeom>
        </p:spPr>
      </p:pic>
      <p:pic>
        <p:nvPicPr>
          <p:cNvPr id="13" name="圖片 12"/>
          <p:cNvPicPr>
            <a:picLocks noChangeAspect="1"/>
          </p:cNvPicPr>
          <p:nvPr/>
        </p:nvPicPr>
        <p:blipFill>
          <a:blip r:embed="rId6"/>
          <a:stretch>
            <a:fillRect/>
          </a:stretch>
        </p:blipFill>
        <p:spPr>
          <a:xfrm>
            <a:off x="6491608" y="2001313"/>
            <a:ext cx="1643887" cy="1613255"/>
          </a:xfrm>
          <a:prstGeom prst="rect">
            <a:avLst/>
          </a:prstGeom>
        </p:spPr>
      </p:pic>
      <p:pic>
        <p:nvPicPr>
          <p:cNvPr id="15" name="圖片 14"/>
          <p:cNvPicPr>
            <a:picLocks noChangeAspect="1"/>
          </p:cNvPicPr>
          <p:nvPr/>
        </p:nvPicPr>
        <p:blipFill>
          <a:blip r:embed="rId7"/>
          <a:stretch>
            <a:fillRect/>
          </a:stretch>
        </p:blipFill>
        <p:spPr>
          <a:xfrm>
            <a:off x="3543987" y="4123323"/>
            <a:ext cx="1650547" cy="1753922"/>
          </a:xfrm>
          <a:prstGeom prst="rect">
            <a:avLst/>
          </a:prstGeom>
        </p:spPr>
      </p:pic>
      <p:grpSp>
        <p:nvGrpSpPr>
          <p:cNvPr id="17" name="群組 16"/>
          <p:cNvGrpSpPr/>
          <p:nvPr/>
        </p:nvGrpSpPr>
        <p:grpSpPr>
          <a:xfrm>
            <a:off x="1124273" y="4095982"/>
            <a:ext cx="1488649" cy="1753922"/>
            <a:chOff x="6106216" y="4410019"/>
            <a:chExt cx="1984865" cy="2338562"/>
          </a:xfrm>
        </p:grpSpPr>
        <p:pic>
          <p:nvPicPr>
            <p:cNvPr id="14" name="圖片 13"/>
            <p:cNvPicPr>
              <a:picLocks noChangeAspect="1"/>
            </p:cNvPicPr>
            <p:nvPr/>
          </p:nvPicPr>
          <p:blipFill>
            <a:blip r:embed="rId8"/>
            <a:stretch>
              <a:fillRect/>
            </a:stretch>
          </p:blipFill>
          <p:spPr>
            <a:xfrm>
              <a:off x="6106216" y="4410019"/>
              <a:ext cx="1984865" cy="2338562"/>
            </a:xfrm>
            <a:prstGeom prst="rect">
              <a:avLst/>
            </a:prstGeom>
          </p:spPr>
        </p:pic>
        <p:pic>
          <p:nvPicPr>
            <p:cNvPr id="16" name="圖片 15"/>
            <p:cNvPicPr>
              <a:picLocks noChangeAspect="1"/>
            </p:cNvPicPr>
            <p:nvPr/>
          </p:nvPicPr>
          <p:blipFill>
            <a:blip r:embed="rId9"/>
            <a:stretch>
              <a:fillRect/>
            </a:stretch>
          </p:blipFill>
          <p:spPr>
            <a:xfrm>
              <a:off x="6679548" y="6413562"/>
              <a:ext cx="838200" cy="333375"/>
            </a:xfrm>
            <a:prstGeom prst="rect">
              <a:avLst/>
            </a:prstGeom>
          </p:spPr>
        </p:pic>
      </p:grpSp>
      <p:sp>
        <p:nvSpPr>
          <p:cNvPr id="18" name="文字方塊 17"/>
          <p:cNvSpPr txBox="1"/>
          <p:nvPr/>
        </p:nvSpPr>
        <p:spPr>
          <a:xfrm>
            <a:off x="1222267" y="3602144"/>
            <a:ext cx="1338828" cy="369332"/>
          </a:xfrm>
          <a:prstGeom prst="rect">
            <a:avLst/>
          </a:prstGeom>
          <a:noFill/>
        </p:spPr>
        <p:txBody>
          <a:bodyPr wrap="none" rtlCol="0">
            <a:spAutoFit/>
          </a:bodyPr>
          <a:lstStyle/>
          <a:p>
            <a:pPr defTabSz="342900"/>
            <a:r>
              <a:rPr lang="zh-TW" altLang="en-US" dirty="0">
                <a:solidFill>
                  <a:srgbClr val="FFFF00"/>
                </a:solidFill>
                <a:latin typeface="微軟正黑體" panose="020B0604030504040204" pitchFamily="34" charset="-120"/>
                <a:ea typeface="微軟正黑體" panose="020B0604030504040204" pitchFamily="34" charset="-120"/>
              </a:rPr>
              <a:t>美麗的姑娘</a:t>
            </a:r>
          </a:p>
        </p:txBody>
      </p:sp>
      <p:sp>
        <p:nvSpPr>
          <p:cNvPr id="19" name="文字方塊 18"/>
          <p:cNvSpPr txBox="1"/>
          <p:nvPr/>
        </p:nvSpPr>
        <p:spPr>
          <a:xfrm>
            <a:off x="3147488" y="3602144"/>
            <a:ext cx="1107996" cy="369332"/>
          </a:xfrm>
          <a:prstGeom prst="rect">
            <a:avLst/>
          </a:prstGeom>
          <a:noFill/>
        </p:spPr>
        <p:txBody>
          <a:bodyPr wrap="none" rtlCol="0">
            <a:spAutoFit/>
          </a:bodyPr>
          <a:lstStyle/>
          <a:p>
            <a:pPr defTabSz="342900"/>
            <a:r>
              <a:rPr lang="zh-TW" altLang="en-US" dirty="0">
                <a:solidFill>
                  <a:srgbClr val="FFFF00"/>
                </a:solidFill>
                <a:latin typeface="微軟正黑體" panose="020B0604030504040204" pitchFamily="34" charset="-120"/>
                <a:ea typeface="微軟正黑體" panose="020B0604030504040204" pitchFamily="34" charset="-120"/>
              </a:rPr>
              <a:t>雄鷹翱翔</a:t>
            </a:r>
          </a:p>
        </p:txBody>
      </p:sp>
      <p:sp>
        <p:nvSpPr>
          <p:cNvPr id="20" name="文字方塊 19"/>
          <p:cNvSpPr txBox="1"/>
          <p:nvPr/>
        </p:nvSpPr>
        <p:spPr>
          <a:xfrm>
            <a:off x="4886004" y="3602143"/>
            <a:ext cx="1107996" cy="369332"/>
          </a:xfrm>
          <a:prstGeom prst="rect">
            <a:avLst/>
          </a:prstGeom>
          <a:noFill/>
        </p:spPr>
        <p:txBody>
          <a:bodyPr wrap="none" rtlCol="0">
            <a:spAutoFit/>
          </a:bodyPr>
          <a:lstStyle/>
          <a:p>
            <a:pPr defTabSz="342900"/>
            <a:r>
              <a:rPr lang="zh-TW" altLang="en-US" dirty="0">
                <a:solidFill>
                  <a:srgbClr val="FFFF00"/>
                </a:solidFill>
                <a:latin typeface="微軟正黑體" panose="020B0604030504040204" pitchFamily="34" charset="-120"/>
                <a:ea typeface="微軟正黑體" panose="020B0604030504040204" pitchFamily="34" charset="-120"/>
              </a:rPr>
              <a:t>長命百歲</a:t>
            </a:r>
          </a:p>
        </p:txBody>
      </p:sp>
      <p:sp>
        <p:nvSpPr>
          <p:cNvPr id="21" name="文字方塊 20"/>
          <p:cNvSpPr txBox="1"/>
          <p:nvPr/>
        </p:nvSpPr>
        <p:spPr>
          <a:xfrm>
            <a:off x="7128884" y="3602142"/>
            <a:ext cx="415498" cy="369332"/>
          </a:xfrm>
          <a:prstGeom prst="rect">
            <a:avLst/>
          </a:prstGeom>
          <a:noFill/>
        </p:spPr>
        <p:txBody>
          <a:bodyPr wrap="none" rtlCol="0">
            <a:spAutoFit/>
          </a:bodyPr>
          <a:lstStyle/>
          <a:p>
            <a:pPr defTabSz="342900"/>
            <a:r>
              <a:rPr lang="zh-TW" altLang="en-US" dirty="0">
                <a:solidFill>
                  <a:srgbClr val="FFFF00"/>
                </a:solidFill>
                <a:latin typeface="微軟正黑體" panose="020B0604030504040204" pitchFamily="34" charset="-120"/>
                <a:ea typeface="微軟正黑體" panose="020B0604030504040204" pitchFamily="34" charset="-120"/>
              </a:rPr>
              <a:t>雄</a:t>
            </a:r>
          </a:p>
        </p:txBody>
      </p:sp>
      <p:sp>
        <p:nvSpPr>
          <p:cNvPr id="22" name="文字方塊 21"/>
          <p:cNvSpPr txBox="1"/>
          <p:nvPr/>
        </p:nvSpPr>
        <p:spPr>
          <a:xfrm>
            <a:off x="2612922" y="4636181"/>
            <a:ext cx="877163" cy="369332"/>
          </a:xfrm>
          <a:prstGeom prst="rect">
            <a:avLst/>
          </a:prstGeom>
          <a:noFill/>
        </p:spPr>
        <p:txBody>
          <a:bodyPr wrap="none" rtlCol="0">
            <a:spAutoFit/>
          </a:bodyPr>
          <a:lstStyle/>
          <a:p>
            <a:pPr defTabSz="342900"/>
            <a:r>
              <a:rPr lang="zh-TW" altLang="en-US" dirty="0">
                <a:solidFill>
                  <a:srgbClr val="FFFF00"/>
                </a:solidFill>
                <a:latin typeface="微軟正黑體" panose="020B0604030504040204" pitchFamily="34" charset="-120"/>
                <a:ea typeface="微軟正黑體" panose="020B0604030504040204" pitchFamily="34" charset="-120"/>
              </a:rPr>
              <a:t>孫悟空</a:t>
            </a:r>
          </a:p>
        </p:txBody>
      </p:sp>
      <p:sp>
        <p:nvSpPr>
          <p:cNvPr id="23" name="文字方塊 22"/>
          <p:cNvSpPr txBox="1"/>
          <p:nvPr/>
        </p:nvSpPr>
        <p:spPr>
          <a:xfrm>
            <a:off x="5251071" y="4654035"/>
            <a:ext cx="646331" cy="369332"/>
          </a:xfrm>
          <a:prstGeom prst="rect">
            <a:avLst/>
          </a:prstGeom>
          <a:noFill/>
        </p:spPr>
        <p:txBody>
          <a:bodyPr wrap="none" rtlCol="0">
            <a:spAutoFit/>
          </a:bodyPr>
          <a:lstStyle/>
          <a:p>
            <a:pPr defTabSz="342900"/>
            <a:r>
              <a:rPr lang="zh-TW" altLang="en-US" dirty="0">
                <a:solidFill>
                  <a:srgbClr val="FFFF00"/>
                </a:solidFill>
                <a:latin typeface="微軟正黑體" panose="020B0604030504040204" pitchFamily="34" charset="-120"/>
                <a:ea typeface="微軟正黑體" panose="020B0604030504040204" pitchFamily="34" charset="-120"/>
              </a:rPr>
              <a:t>唐僧</a:t>
            </a:r>
          </a:p>
        </p:txBody>
      </p:sp>
    </p:spTree>
    <p:extLst>
      <p:ext uri="{BB962C8B-B14F-4D97-AF65-F5344CB8AC3E}">
        <p14:creationId xmlns:p14="http://schemas.microsoft.com/office/powerpoint/2010/main" val="2800113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6784042" y="5712236"/>
            <a:ext cx="2043000" cy="273825"/>
          </a:xfrm>
          <a:prstGeom prst="rect">
            <a:avLst/>
          </a:prstGeom>
        </p:spPr>
        <p:txBody>
          <a:bodyPr spcFirstLastPara="1" wrap="square" lIns="0" tIns="34275" rIns="0" bIns="34275" anchor="ctr" anchorCtr="0">
            <a:noAutofit/>
          </a:bodyPr>
          <a:lstStyle/>
          <a:p>
            <a:pPr defTabSz="685800">
              <a:buClr>
                <a:srgbClr val="000000"/>
              </a:buClr>
            </a:pPr>
            <a:fld id="{00000000-1234-1234-1234-123412341234}" type="slidenum">
              <a:rPr lang="en" kern="0">
                <a:solidFill>
                  <a:srgbClr val="000000"/>
                </a:solidFill>
              </a:rPr>
              <a:pPr defTabSz="685800">
                <a:buClr>
                  <a:srgbClr val="000000"/>
                </a:buClr>
              </a:pPr>
              <a:t>5</a:t>
            </a:fld>
            <a:endParaRPr kern="0">
              <a:solidFill>
                <a:srgbClr val="000000"/>
              </a:solidFill>
            </a:endParaRPr>
          </a:p>
        </p:txBody>
      </p:sp>
      <p:sp>
        <p:nvSpPr>
          <p:cNvPr id="33" name="Google Shape;33;p4"/>
          <p:cNvSpPr txBox="1">
            <a:spLocks noGrp="1"/>
          </p:cNvSpPr>
          <p:nvPr>
            <p:ph type="title"/>
          </p:nvPr>
        </p:nvSpPr>
        <p:spPr>
          <a:xfrm>
            <a:off x="254006" y="1505794"/>
            <a:ext cx="8572950" cy="401625"/>
          </a:xfrm>
          <a:prstGeom prst="rect">
            <a:avLst/>
          </a:prstGeom>
        </p:spPr>
        <p:txBody>
          <a:bodyPr spcFirstLastPara="1" wrap="square" lIns="68569" tIns="68569" rIns="68569" bIns="68569" anchor="t" anchorCtr="0">
            <a:noAutofit/>
          </a:bodyPr>
          <a:lstStyle/>
          <a:p>
            <a:r>
              <a:rPr lang="en" dirty="0"/>
              <a:t>Florian Heemeyer (A07945101)</a:t>
            </a:r>
            <a:endParaRPr dirty="0"/>
          </a:p>
        </p:txBody>
      </p:sp>
      <p:sp>
        <p:nvSpPr>
          <p:cNvPr id="34" name="Google Shape;34;p4"/>
          <p:cNvSpPr txBox="1">
            <a:spLocks noGrp="1"/>
          </p:cNvSpPr>
          <p:nvPr>
            <p:ph type="subTitle" idx="1"/>
          </p:nvPr>
        </p:nvSpPr>
        <p:spPr>
          <a:xfrm>
            <a:off x="254006" y="1907419"/>
            <a:ext cx="8572950" cy="401625"/>
          </a:xfrm>
          <a:prstGeom prst="rect">
            <a:avLst/>
          </a:prstGeom>
        </p:spPr>
        <p:txBody>
          <a:bodyPr spcFirstLastPara="1" wrap="square" lIns="68569" tIns="68569" rIns="68569" bIns="68569" anchor="t" anchorCtr="0">
            <a:noAutofit/>
          </a:bodyPr>
          <a:lstStyle/>
          <a:p>
            <a:r>
              <a:rPr lang="en" dirty="0"/>
              <a:t>Morris Number Sequence</a:t>
            </a:r>
            <a:endParaRPr dirty="0"/>
          </a:p>
        </p:txBody>
      </p:sp>
      <p:sp>
        <p:nvSpPr>
          <p:cNvPr id="35" name="Google Shape;35;p4"/>
          <p:cNvSpPr txBox="1">
            <a:spLocks noGrp="1"/>
          </p:cNvSpPr>
          <p:nvPr>
            <p:ph type="body" idx="2"/>
          </p:nvPr>
        </p:nvSpPr>
        <p:spPr>
          <a:xfrm>
            <a:off x="254006" y="2309044"/>
            <a:ext cx="8572950" cy="3172950"/>
          </a:xfrm>
          <a:prstGeom prst="rect">
            <a:avLst/>
          </a:prstGeom>
        </p:spPr>
        <p:txBody>
          <a:bodyPr spcFirstLastPara="1" wrap="square" lIns="68569" tIns="68569" rIns="68569" bIns="68569" anchor="t" anchorCtr="0">
            <a:noAutofit/>
          </a:bodyPr>
          <a:lstStyle/>
          <a:p>
            <a:pPr marL="0" indent="0">
              <a:buNone/>
            </a:pPr>
            <a:r>
              <a:rPr lang="en" sz="2250" dirty="0"/>
              <a:t>1, 11, 21, 1211, 111221, 312211, 13112221, 1113213211 …..</a:t>
            </a:r>
            <a:endParaRPr sz="2250" dirty="0"/>
          </a:p>
          <a:p>
            <a:pPr marL="0" indent="0">
              <a:buNone/>
            </a:pPr>
            <a:endParaRPr sz="1350" b="1" dirty="0">
              <a:solidFill>
                <a:schemeClr val="dk2"/>
              </a:solidFill>
            </a:endParaRPr>
          </a:p>
          <a:p>
            <a:pPr marL="0" indent="0">
              <a:buNone/>
            </a:pPr>
            <a:r>
              <a:rPr lang="en" sz="1350" b="1" dirty="0">
                <a:solidFill>
                  <a:schemeClr val="dk2"/>
                </a:solidFill>
              </a:rPr>
              <a:t>Explantation:</a:t>
            </a: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endParaRPr lang="en" sz="1350" b="1" dirty="0">
              <a:solidFill>
                <a:schemeClr val="dk2"/>
              </a:solidFill>
            </a:endParaRPr>
          </a:p>
          <a:p>
            <a:pPr marL="0" indent="0">
              <a:buNone/>
            </a:pPr>
            <a:r>
              <a:rPr lang="de-DE" sz="1350" dirty="0">
                <a:solidFill>
                  <a:schemeClr val="tx1"/>
                </a:solidFill>
              </a:rPr>
              <a:t>This </a:t>
            </a:r>
            <a:r>
              <a:rPr lang="de-DE" sz="1350" dirty="0" err="1">
                <a:solidFill>
                  <a:schemeClr val="tx1"/>
                </a:solidFill>
              </a:rPr>
              <a:t>sequence</a:t>
            </a:r>
            <a:r>
              <a:rPr lang="de-DE" sz="1350" dirty="0">
                <a:solidFill>
                  <a:schemeClr val="tx1"/>
                </a:solidFill>
              </a:rPr>
              <a:t> </a:t>
            </a:r>
            <a:r>
              <a:rPr lang="de-DE" sz="1350" dirty="0" err="1">
                <a:solidFill>
                  <a:schemeClr val="tx1"/>
                </a:solidFill>
              </a:rPr>
              <a:t>grows</a:t>
            </a:r>
            <a:r>
              <a:rPr lang="de-DE" sz="1350" dirty="0">
                <a:solidFill>
                  <a:schemeClr val="tx1"/>
                </a:solidFill>
              </a:rPr>
              <a:t> </a:t>
            </a:r>
            <a:r>
              <a:rPr lang="de-DE" sz="1350" dirty="0" err="1">
                <a:solidFill>
                  <a:schemeClr val="tx1"/>
                </a:solidFill>
              </a:rPr>
              <a:t>indefinitely</a:t>
            </a:r>
            <a:r>
              <a:rPr lang="de-DE" sz="1350" dirty="0">
                <a:solidFill>
                  <a:schemeClr val="tx1"/>
                </a:solidFill>
              </a:rPr>
              <a:t> but </a:t>
            </a:r>
            <a:r>
              <a:rPr lang="de-DE" sz="1350" dirty="0" err="1">
                <a:solidFill>
                  <a:schemeClr val="tx1"/>
                </a:solidFill>
              </a:rPr>
              <a:t>contains</a:t>
            </a:r>
            <a:r>
              <a:rPr lang="de-DE" sz="1350" dirty="0">
                <a:solidFill>
                  <a:schemeClr val="tx1"/>
                </a:solidFill>
              </a:rPr>
              <a:t> just </a:t>
            </a:r>
            <a:r>
              <a:rPr lang="de-DE" sz="1350" dirty="0" err="1">
                <a:solidFill>
                  <a:schemeClr val="tx1"/>
                </a:solidFill>
              </a:rPr>
              <a:t>the</a:t>
            </a:r>
            <a:r>
              <a:rPr lang="de-DE" sz="1350" dirty="0">
                <a:solidFill>
                  <a:schemeClr val="tx1"/>
                </a:solidFill>
              </a:rPr>
              <a:t> </a:t>
            </a:r>
            <a:r>
              <a:rPr lang="de-DE" sz="1350" dirty="0" err="1">
                <a:solidFill>
                  <a:schemeClr val="tx1"/>
                </a:solidFill>
              </a:rPr>
              <a:t>digits</a:t>
            </a:r>
            <a:r>
              <a:rPr lang="de-DE" sz="1350" dirty="0">
                <a:solidFill>
                  <a:schemeClr val="tx1"/>
                </a:solidFill>
              </a:rPr>
              <a:t> 1, 2 and 3.</a:t>
            </a:r>
            <a:endParaRPr sz="1350" dirty="0">
              <a:solidFill>
                <a:schemeClr val="tx1"/>
              </a:solidFill>
            </a:endParaRPr>
          </a:p>
          <a:p>
            <a:pPr marL="0" indent="0">
              <a:buNone/>
            </a:pPr>
            <a:endParaRPr sz="1350" dirty="0"/>
          </a:p>
          <a:p>
            <a:pPr marL="0" indent="0">
              <a:buNone/>
            </a:pPr>
            <a:endParaRPr sz="1350" dirty="0"/>
          </a:p>
          <a:p>
            <a:pPr marL="0" indent="0">
              <a:buNone/>
            </a:pPr>
            <a:endParaRPr sz="1350" dirty="0"/>
          </a:p>
          <a:p>
            <a:pPr marL="0" indent="0">
              <a:buNone/>
            </a:pPr>
            <a:endParaRPr sz="1350" dirty="0"/>
          </a:p>
          <a:p>
            <a:pPr marL="0" indent="0">
              <a:buNone/>
            </a:pPr>
            <a:endParaRPr sz="1350" dirty="0"/>
          </a:p>
          <a:p>
            <a:pPr marL="0" indent="0">
              <a:buNone/>
            </a:pPr>
            <a:endParaRPr sz="1350" dirty="0"/>
          </a:p>
          <a:p>
            <a:pPr marL="0" indent="0">
              <a:buNone/>
            </a:pPr>
            <a:endParaRPr sz="1350" dirty="0"/>
          </a:p>
          <a:p>
            <a:pPr marL="0" indent="0">
              <a:buNone/>
            </a:pPr>
            <a:endParaRPr sz="1350" dirty="0"/>
          </a:p>
          <a:p>
            <a:pPr marL="0" indent="0">
              <a:buNone/>
            </a:pPr>
            <a:endParaRPr sz="1350" dirty="0"/>
          </a:p>
          <a:p>
            <a:pPr marL="0" indent="0">
              <a:buNone/>
            </a:pPr>
            <a:endParaRPr sz="1350" dirty="0"/>
          </a:p>
        </p:txBody>
      </p:sp>
      <p:graphicFrame>
        <p:nvGraphicFramePr>
          <p:cNvPr id="36" name="Google Shape;36;p4"/>
          <p:cNvGraphicFramePr/>
          <p:nvPr>
            <p:extLst>
              <p:ext uri="{D42A27DB-BD31-4B8C-83A1-F6EECF244321}">
                <p14:modId xmlns:p14="http://schemas.microsoft.com/office/powerpoint/2010/main" val="2932222871"/>
              </p:ext>
            </p:extLst>
          </p:nvPr>
        </p:nvGraphicFramePr>
        <p:xfrm>
          <a:off x="254006" y="3181956"/>
          <a:ext cx="7592991" cy="1752490"/>
        </p:xfrm>
        <a:graphic>
          <a:graphicData uri="http://schemas.openxmlformats.org/drawingml/2006/table">
            <a:tbl>
              <a:tblPr>
                <a:noFill/>
              </a:tblPr>
              <a:tblGrid>
                <a:gridCol w="629538">
                  <a:extLst>
                    <a:ext uri="{9D8B030D-6E8A-4147-A177-3AD203B41FA5}">
                      <a16:colId xmlns:a16="http://schemas.microsoft.com/office/drawing/2014/main" val="20000"/>
                    </a:ext>
                  </a:extLst>
                </a:gridCol>
                <a:gridCol w="2286884">
                  <a:extLst>
                    <a:ext uri="{9D8B030D-6E8A-4147-A177-3AD203B41FA5}">
                      <a16:colId xmlns:a16="http://schemas.microsoft.com/office/drawing/2014/main" val="20001"/>
                    </a:ext>
                  </a:extLst>
                </a:gridCol>
                <a:gridCol w="4676569">
                  <a:extLst>
                    <a:ext uri="{9D8B030D-6E8A-4147-A177-3AD203B41FA5}">
                      <a16:colId xmlns:a16="http://schemas.microsoft.com/office/drawing/2014/main" val="20002"/>
                    </a:ext>
                  </a:extLst>
                </a:gridCol>
              </a:tblGrid>
              <a:tr h="342878">
                <a:tc>
                  <a:txBody>
                    <a:bodyPr/>
                    <a:lstStyle/>
                    <a:p>
                      <a:pPr marL="0" lvl="0" indent="0" algn="l" rtl="0">
                        <a:spcBef>
                          <a:spcPts val="0"/>
                        </a:spcBef>
                        <a:spcAft>
                          <a:spcPts val="0"/>
                        </a:spcAft>
                        <a:buNone/>
                      </a:pPr>
                      <a:r>
                        <a:rPr lang="en" sz="1400" b="1" i="1">
                          <a:latin typeface="Calibri"/>
                          <a:ea typeface="Calibri"/>
                          <a:cs typeface="Calibri"/>
                          <a:sym typeface="Calibri"/>
                        </a:rPr>
                        <a:t>n</a:t>
                      </a:r>
                      <a:endParaRPr sz="1400" b="1" i="1">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b="1">
                          <a:latin typeface="Calibri"/>
                          <a:ea typeface="Calibri"/>
                          <a:cs typeface="Calibri"/>
                          <a:sym typeface="Calibri"/>
                        </a:rPr>
                        <a:t>Previous value</a:t>
                      </a:r>
                      <a:endParaRPr sz="1400" b="1">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b="1" dirty="0">
                          <a:latin typeface="Calibri"/>
                          <a:ea typeface="Calibri"/>
                          <a:cs typeface="Calibri"/>
                          <a:sym typeface="Calibri"/>
                        </a:rPr>
                        <a:t>Value </a:t>
                      </a:r>
                      <a:r>
                        <a:rPr lang="en" sz="1400" b="1" i="1" dirty="0">
                          <a:latin typeface="Calibri"/>
                          <a:ea typeface="Calibri"/>
                          <a:cs typeface="Calibri"/>
                          <a:sym typeface="Calibri"/>
                        </a:rPr>
                        <a:t>n</a:t>
                      </a:r>
                      <a:endParaRPr sz="1400" b="1" i="1" dirty="0">
                        <a:latin typeface="Calibri"/>
                        <a:ea typeface="Calibri"/>
                        <a:cs typeface="Calibri"/>
                        <a:sym typeface="Calibri"/>
                      </a:endParaRPr>
                    </a:p>
                  </a:txBody>
                  <a:tcPr marL="68569" marR="68569" marT="68569" marB="68569"/>
                </a:tc>
                <a:extLst>
                  <a:ext uri="{0D108BD9-81ED-4DB2-BD59-A6C34878D82A}">
                    <a16:rowId xmlns:a16="http://schemas.microsoft.com/office/drawing/2014/main" val="10000"/>
                  </a:ext>
                </a:extLst>
              </a:tr>
              <a:tr h="342878">
                <a:tc>
                  <a:txBody>
                    <a:bodyPr/>
                    <a:lstStyle/>
                    <a:p>
                      <a:pPr marL="0" lvl="0" indent="0" algn="l" rtl="0">
                        <a:spcBef>
                          <a:spcPts val="0"/>
                        </a:spcBef>
                        <a:spcAft>
                          <a:spcPts val="0"/>
                        </a:spcAft>
                        <a:buNone/>
                      </a:pPr>
                      <a:r>
                        <a:rPr lang="en" sz="1400">
                          <a:latin typeface="Calibri"/>
                          <a:ea typeface="Calibri"/>
                          <a:cs typeface="Calibri"/>
                          <a:sym typeface="Calibri"/>
                        </a:rPr>
                        <a:t>1</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a:latin typeface="Calibri"/>
                          <a:ea typeface="Calibri"/>
                          <a:cs typeface="Calibri"/>
                          <a:sym typeface="Calibri"/>
                        </a:rPr>
                        <a:t>-</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a:latin typeface="Calibri"/>
                          <a:ea typeface="Calibri"/>
                          <a:cs typeface="Calibri"/>
                          <a:sym typeface="Calibri"/>
                        </a:rPr>
                        <a:t>1</a:t>
                      </a:r>
                      <a:endParaRPr sz="1400">
                        <a:latin typeface="Calibri"/>
                        <a:ea typeface="Calibri"/>
                        <a:cs typeface="Calibri"/>
                        <a:sym typeface="Calibri"/>
                      </a:endParaRPr>
                    </a:p>
                  </a:txBody>
                  <a:tcPr marL="68569" marR="68569" marT="68569" marB="68569"/>
                </a:tc>
                <a:extLst>
                  <a:ext uri="{0D108BD9-81ED-4DB2-BD59-A6C34878D82A}">
                    <a16:rowId xmlns:a16="http://schemas.microsoft.com/office/drawing/2014/main" val="10001"/>
                  </a:ext>
                </a:extLst>
              </a:tr>
              <a:tr h="342878">
                <a:tc>
                  <a:txBody>
                    <a:bodyPr/>
                    <a:lstStyle/>
                    <a:p>
                      <a:pPr marL="0" lvl="0" indent="0" algn="l" rtl="0">
                        <a:spcBef>
                          <a:spcPts val="0"/>
                        </a:spcBef>
                        <a:spcAft>
                          <a:spcPts val="0"/>
                        </a:spcAft>
                        <a:buNone/>
                      </a:pPr>
                      <a:r>
                        <a:rPr lang="en" sz="1400">
                          <a:latin typeface="Calibri"/>
                          <a:ea typeface="Calibri"/>
                          <a:cs typeface="Calibri"/>
                          <a:sym typeface="Calibri"/>
                        </a:rPr>
                        <a:t>2</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a:latin typeface="Calibri"/>
                          <a:ea typeface="Calibri"/>
                          <a:cs typeface="Calibri"/>
                          <a:sym typeface="Calibri"/>
                        </a:rPr>
                        <a:t>“One one”</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a:latin typeface="Calibri"/>
                          <a:ea typeface="Calibri"/>
                          <a:cs typeface="Calibri"/>
                          <a:sym typeface="Calibri"/>
                        </a:rPr>
                        <a:t>11</a:t>
                      </a:r>
                      <a:endParaRPr sz="1400">
                        <a:latin typeface="Calibri"/>
                        <a:ea typeface="Calibri"/>
                        <a:cs typeface="Calibri"/>
                        <a:sym typeface="Calibri"/>
                      </a:endParaRPr>
                    </a:p>
                  </a:txBody>
                  <a:tcPr marL="68569" marR="68569" marT="68569" marB="68569"/>
                </a:tc>
                <a:extLst>
                  <a:ext uri="{0D108BD9-81ED-4DB2-BD59-A6C34878D82A}">
                    <a16:rowId xmlns:a16="http://schemas.microsoft.com/office/drawing/2014/main" val="10002"/>
                  </a:ext>
                </a:extLst>
              </a:tr>
              <a:tr h="342878">
                <a:tc>
                  <a:txBody>
                    <a:bodyPr/>
                    <a:lstStyle/>
                    <a:p>
                      <a:pPr marL="0" lvl="0" indent="0" algn="l" rtl="0">
                        <a:spcBef>
                          <a:spcPts val="0"/>
                        </a:spcBef>
                        <a:spcAft>
                          <a:spcPts val="0"/>
                        </a:spcAft>
                        <a:buNone/>
                      </a:pPr>
                      <a:r>
                        <a:rPr lang="en" sz="1400">
                          <a:latin typeface="Calibri"/>
                          <a:ea typeface="Calibri"/>
                          <a:cs typeface="Calibri"/>
                          <a:sym typeface="Calibri"/>
                        </a:rPr>
                        <a:t>3</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a:latin typeface="Calibri"/>
                          <a:ea typeface="Calibri"/>
                          <a:cs typeface="Calibri"/>
                          <a:sym typeface="Calibri"/>
                        </a:rPr>
                        <a:t>“Two ones”</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a:latin typeface="Calibri"/>
                          <a:ea typeface="Calibri"/>
                          <a:cs typeface="Calibri"/>
                          <a:sym typeface="Calibri"/>
                        </a:rPr>
                        <a:t>21</a:t>
                      </a:r>
                      <a:endParaRPr sz="1400">
                        <a:latin typeface="Calibri"/>
                        <a:ea typeface="Calibri"/>
                        <a:cs typeface="Calibri"/>
                        <a:sym typeface="Calibri"/>
                      </a:endParaRPr>
                    </a:p>
                  </a:txBody>
                  <a:tcPr marL="68569" marR="68569" marT="68569" marB="68569"/>
                </a:tc>
                <a:extLst>
                  <a:ext uri="{0D108BD9-81ED-4DB2-BD59-A6C34878D82A}">
                    <a16:rowId xmlns:a16="http://schemas.microsoft.com/office/drawing/2014/main" val="10003"/>
                  </a:ext>
                </a:extLst>
              </a:tr>
              <a:tr h="342878">
                <a:tc>
                  <a:txBody>
                    <a:bodyPr/>
                    <a:lstStyle/>
                    <a:p>
                      <a:pPr marL="0" lvl="0" indent="0" algn="l" rtl="0">
                        <a:spcBef>
                          <a:spcPts val="0"/>
                        </a:spcBef>
                        <a:spcAft>
                          <a:spcPts val="0"/>
                        </a:spcAft>
                        <a:buNone/>
                      </a:pPr>
                      <a:r>
                        <a:rPr lang="en" sz="1400">
                          <a:latin typeface="Calibri"/>
                          <a:ea typeface="Calibri"/>
                          <a:cs typeface="Calibri"/>
                          <a:sym typeface="Calibri"/>
                        </a:rPr>
                        <a:t>4</a:t>
                      </a:r>
                      <a:endParaRPr sz="140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dirty="0">
                          <a:latin typeface="Calibri"/>
                          <a:ea typeface="Calibri"/>
                          <a:cs typeface="Calibri"/>
                          <a:sym typeface="Calibri"/>
                        </a:rPr>
                        <a:t>“One two &amp; one one”</a:t>
                      </a:r>
                      <a:endParaRPr sz="1400" dirty="0">
                        <a:latin typeface="Calibri"/>
                        <a:ea typeface="Calibri"/>
                        <a:cs typeface="Calibri"/>
                        <a:sym typeface="Calibri"/>
                      </a:endParaRPr>
                    </a:p>
                  </a:txBody>
                  <a:tcPr marL="68569" marR="68569" marT="68569" marB="68569"/>
                </a:tc>
                <a:tc>
                  <a:txBody>
                    <a:bodyPr/>
                    <a:lstStyle/>
                    <a:p>
                      <a:pPr marL="0" lvl="0" indent="0" algn="l" rtl="0">
                        <a:spcBef>
                          <a:spcPts val="0"/>
                        </a:spcBef>
                        <a:spcAft>
                          <a:spcPts val="0"/>
                        </a:spcAft>
                        <a:buNone/>
                      </a:pPr>
                      <a:r>
                        <a:rPr lang="en" sz="1400" dirty="0">
                          <a:latin typeface="Calibri"/>
                          <a:ea typeface="Calibri"/>
                          <a:cs typeface="Calibri"/>
                          <a:sym typeface="Calibri"/>
                        </a:rPr>
                        <a:t>1211</a:t>
                      </a:r>
                      <a:endParaRPr sz="1400" dirty="0">
                        <a:latin typeface="Calibri"/>
                        <a:ea typeface="Calibri"/>
                        <a:cs typeface="Calibri"/>
                        <a:sym typeface="Calibri"/>
                      </a:endParaRPr>
                    </a:p>
                  </a:txBody>
                  <a:tcPr marL="68569" marR="68569" marT="68569" marB="6856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48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1009650"/>
            <a:ext cx="1183500" cy="7230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 sz="1400" kern="0">
                <a:solidFill>
                  <a:srgbClr val="000000"/>
                </a:solidFill>
                <a:latin typeface="Arial"/>
                <a:cs typeface="Arial"/>
                <a:sym typeface="Arial"/>
              </a:rPr>
              <a:t>Keming Kao </a:t>
            </a:r>
            <a:endParaRPr sz="1400" kern="0">
              <a:solidFill>
                <a:srgbClr val="000000"/>
              </a:solidFill>
              <a:latin typeface="Arial"/>
              <a:cs typeface="Arial"/>
              <a:sym typeface="Arial"/>
            </a:endParaRPr>
          </a:p>
          <a:p>
            <a:pPr defTabSz="914400">
              <a:buClr>
                <a:srgbClr val="000000"/>
              </a:buClr>
            </a:pPr>
            <a:r>
              <a:rPr lang="en" sz="1400" kern="0">
                <a:solidFill>
                  <a:srgbClr val="000000"/>
                </a:solidFill>
                <a:latin typeface="Arial"/>
                <a:cs typeface="Arial"/>
                <a:sym typeface="Arial"/>
              </a:rPr>
              <a:t>T07902108</a:t>
            </a:r>
            <a:endParaRPr sz="1400" kern="0">
              <a:solidFill>
                <a:srgbClr val="000000"/>
              </a:solidFill>
              <a:latin typeface="Arial"/>
              <a:cs typeface="Arial"/>
              <a:sym typeface="Arial"/>
            </a:endParaRPr>
          </a:p>
        </p:txBody>
      </p:sp>
      <p:pic>
        <p:nvPicPr>
          <p:cNvPr id="55" name="Google Shape;55;p13"/>
          <p:cNvPicPr preferRelativeResize="0"/>
          <p:nvPr/>
        </p:nvPicPr>
        <p:blipFill>
          <a:blip r:embed="rId3">
            <a:alphaModFix/>
          </a:blip>
          <a:stretch>
            <a:fillRect/>
          </a:stretch>
        </p:blipFill>
        <p:spPr>
          <a:xfrm>
            <a:off x="1183500" y="1009650"/>
            <a:ext cx="6488106" cy="3506150"/>
          </a:xfrm>
          <a:prstGeom prst="rect">
            <a:avLst/>
          </a:prstGeom>
          <a:noFill/>
          <a:ln>
            <a:noFill/>
          </a:ln>
        </p:spPr>
      </p:pic>
      <p:sp>
        <p:nvSpPr>
          <p:cNvPr id="56" name="Google Shape;56;p13"/>
          <p:cNvSpPr txBox="1"/>
          <p:nvPr/>
        </p:nvSpPr>
        <p:spPr>
          <a:xfrm>
            <a:off x="1183500" y="4515800"/>
            <a:ext cx="7666500" cy="14850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 sz="1400" kern="0">
                <a:solidFill>
                  <a:srgbClr val="000000"/>
                </a:solidFill>
                <a:latin typeface="Arial"/>
                <a:cs typeface="Arial"/>
                <a:sym typeface="Arial"/>
              </a:rPr>
              <a:t>On the right is an interesting application of the Fibonacci sequence: When male bees are born, the egg is unfertilized, so there is only 1 parent. When female bees are born, the egg is fertilized, so they have 2 parents. After a few generations, we see that each one corresponds to sequential Fibonacci numbers! </a:t>
            </a:r>
            <a:endParaRPr sz="1400" kern="0">
              <a:solidFill>
                <a:srgbClr val="000000"/>
              </a:solidFill>
              <a:latin typeface="Arial"/>
              <a:cs typeface="Arial"/>
              <a:sym typeface="Arial"/>
            </a:endParaRPr>
          </a:p>
          <a:p>
            <a:pPr defTabSz="914400">
              <a:buClr>
                <a:srgbClr val="000000"/>
              </a:buClr>
            </a:pPr>
            <a:endParaRPr sz="1400" kern="0">
              <a:solidFill>
                <a:srgbClr val="000000"/>
              </a:solidFill>
              <a:latin typeface="Arial"/>
              <a:cs typeface="Arial"/>
              <a:sym typeface="Arial"/>
            </a:endParaRPr>
          </a:p>
          <a:p>
            <a:pPr defTabSz="914400">
              <a:buClr>
                <a:srgbClr val="000000"/>
              </a:buClr>
            </a:pPr>
            <a:r>
              <a:rPr lang="en" sz="1400" kern="0">
                <a:solidFill>
                  <a:srgbClr val="000000"/>
                </a:solidFill>
                <a:latin typeface="Arial"/>
                <a:cs typeface="Arial"/>
                <a:sym typeface="Arial"/>
              </a:rPr>
              <a:t>Credit: Internet</a:t>
            </a: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829970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HW#1</a:t>
            </a:r>
            <a:r>
              <a:rPr lang="zh-TW" altLang="en-US" dirty="0" smtClean="0"/>
              <a:t> </a:t>
            </a:r>
            <a:r>
              <a:rPr lang="en-US" altLang="zh-TW" dirty="0" smtClean="0"/>
              <a:t>Perfect Numbers Sequence</a:t>
            </a:r>
            <a:endParaRPr lang="zh-TW" altLang="en-US" dirty="0"/>
          </a:p>
        </p:txBody>
      </p:sp>
      <p:sp>
        <p:nvSpPr>
          <p:cNvPr id="3" name="內容版面配置區 2"/>
          <p:cNvSpPr>
            <a:spLocks noGrp="1"/>
          </p:cNvSpPr>
          <p:nvPr>
            <p:ph idx="1"/>
          </p:nvPr>
        </p:nvSpPr>
        <p:spPr>
          <a:xfrm>
            <a:off x="628650" y="2226469"/>
            <a:ext cx="8322845" cy="3263504"/>
          </a:xfrm>
        </p:spPr>
        <p:txBody>
          <a:bodyPr>
            <a:normAutofit fontScale="92500" lnSpcReduction="10000"/>
          </a:bodyPr>
          <a:lstStyle/>
          <a:p>
            <a:r>
              <a:rPr lang="en-US" altLang="zh-TW" dirty="0" smtClean="0"/>
              <a:t>The sequence: 6, 28, 496, 8128, 33550336, 8589869056, 137438691328 …</a:t>
            </a:r>
          </a:p>
          <a:p>
            <a:r>
              <a:rPr lang="en-US" altLang="zh-TW" dirty="0"/>
              <a:t>The sequence I want to introduce is perfect numbers.</a:t>
            </a:r>
            <a:endParaRPr lang="en-US" altLang="zh-TW" b="0" dirty="0" smtClean="0">
              <a:effectLst/>
            </a:endParaRPr>
          </a:p>
          <a:p>
            <a:r>
              <a:rPr lang="en-US" altLang="zh-TW" dirty="0" smtClean="0"/>
              <a:t>The </a:t>
            </a:r>
            <a:r>
              <a:rPr lang="en-US" altLang="zh-TW" dirty="0"/>
              <a:t>perfect numbers have some special </a:t>
            </a:r>
            <a:r>
              <a:rPr lang="en-US" altLang="zh-TW" dirty="0" smtClean="0"/>
              <a:t>properties.</a:t>
            </a:r>
            <a:endParaRPr lang="en-US" altLang="zh-TW" b="0" dirty="0" smtClean="0">
              <a:effectLst/>
            </a:endParaRPr>
          </a:p>
          <a:p>
            <a:pPr lvl="1"/>
            <a:r>
              <a:rPr lang="en-US" altLang="zh-TW" dirty="0"/>
              <a:t>1.The perfect number is equal to the sum of all of its factors.</a:t>
            </a:r>
            <a:endParaRPr lang="en-US" altLang="zh-TW" b="0" dirty="0" smtClean="0">
              <a:effectLst/>
            </a:endParaRPr>
          </a:p>
          <a:p>
            <a:pPr lvl="2"/>
            <a:r>
              <a:rPr lang="en-US" altLang="zh-TW" dirty="0"/>
              <a:t>for example:</a:t>
            </a:r>
            <a:endParaRPr lang="en-US" altLang="zh-TW" b="0" dirty="0" smtClean="0">
              <a:effectLst/>
            </a:endParaRPr>
          </a:p>
          <a:p>
            <a:pPr lvl="2"/>
            <a:r>
              <a:rPr lang="en-US" altLang="zh-TW" dirty="0"/>
              <a:t>factors of 6: 1, 2, 3. 6 = 1 + 2 + 3</a:t>
            </a:r>
            <a:endParaRPr lang="en-US" altLang="zh-TW" b="0" dirty="0" smtClean="0">
              <a:effectLst/>
            </a:endParaRPr>
          </a:p>
          <a:p>
            <a:pPr lvl="2"/>
            <a:r>
              <a:rPr lang="en-US" altLang="zh-TW" dirty="0"/>
              <a:t>factors of 28: 1, 2, 4, 7, 14, 28 = 1 + 2 + 4 + 7 + </a:t>
            </a:r>
            <a:r>
              <a:rPr lang="en-US" altLang="zh-TW"/>
              <a:t>14 </a:t>
            </a:r>
            <a:endParaRPr lang="en-US" altLang="zh-TW" b="0" dirty="0" smtClean="0">
              <a:effectLst/>
            </a:endParaRPr>
          </a:p>
          <a:p>
            <a:pPr lvl="1"/>
            <a:r>
              <a:rPr lang="en-US" altLang="zh-TW" dirty="0"/>
              <a:t>2.Perfect numbers (even perfect numbers) are all ended with ”6” or “28”.</a:t>
            </a:r>
            <a:endParaRPr lang="en-US" altLang="zh-TW" b="0" dirty="0" smtClean="0">
              <a:effectLst/>
            </a:endParaRPr>
          </a:p>
          <a:p>
            <a:pPr lvl="1"/>
            <a:r>
              <a:rPr lang="en-US" altLang="zh-TW" dirty="0"/>
              <a:t>3. They can be the sum of “consecutive integers”</a:t>
            </a:r>
            <a:endParaRPr lang="en-US" altLang="zh-TW" b="0" dirty="0" smtClean="0">
              <a:effectLst/>
            </a:endParaRPr>
          </a:p>
          <a:p>
            <a:pPr lvl="2"/>
            <a:r>
              <a:rPr lang="en-US" altLang="zh-TW" dirty="0"/>
              <a:t>for example:</a:t>
            </a:r>
            <a:endParaRPr lang="en-US" altLang="zh-TW" b="0" dirty="0" smtClean="0">
              <a:effectLst/>
            </a:endParaRPr>
          </a:p>
          <a:p>
            <a:pPr lvl="2"/>
            <a:r>
              <a:rPr lang="en-US" altLang="zh-TW" dirty="0"/>
              <a:t>6=1+2+3</a:t>
            </a:r>
            <a:br>
              <a:rPr lang="en-US" altLang="zh-TW" dirty="0"/>
            </a:br>
            <a:r>
              <a:rPr lang="en-US" altLang="zh-TW" dirty="0"/>
              <a:t>28=1+2+3+4+5+6+7</a:t>
            </a:r>
            <a:br>
              <a:rPr lang="en-US" altLang="zh-TW" dirty="0"/>
            </a:br>
            <a:r>
              <a:rPr lang="en-US" altLang="zh-TW" dirty="0"/>
              <a:t>496=1+2+3+…+</a:t>
            </a:r>
            <a:r>
              <a:rPr lang="en-US" altLang="zh-TW" dirty="0" smtClean="0"/>
              <a:t>30+31</a:t>
            </a:r>
            <a:endParaRPr lang="en-US" altLang="zh-TW" b="0" dirty="0" smtClean="0">
              <a:effectLst/>
            </a:endParaRPr>
          </a:p>
        </p:txBody>
      </p:sp>
      <p:sp>
        <p:nvSpPr>
          <p:cNvPr id="4" name="文字方塊 3"/>
          <p:cNvSpPr txBox="1"/>
          <p:nvPr/>
        </p:nvSpPr>
        <p:spPr>
          <a:xfrm>
            <a:off x="7021912" y="1131094"/>
            <a:ext cx="1542410" cy="300082"/>
          </a:xfrm>
          <a:prstGeom prst="rect">
            <a:avLst/>
          </a:prstGeom>
          <a:noFill/>
        </p:spPr>
        <p:txBody>
          <a:bodyPr wrap="none" rtlCol="0">
            <a:spAutoFit/>
          </a:bodyPr>
          <a:lstStyle/>
          <a:p>
            <a:pPr defTabSz="685800"/>
            <a:r>
              <a:rPr lang="en-US" altLang="zh-TW" sz="1350" dirty="0">
                <a:solidFill>
                  <a:prstClr val="black"/>
                </a:solidFill>
                <a:latin typeface="Calibri" panose="020F0502020204030204"/>
                <a:ea typeface="新細明體" panose="02020500000000000000" pitchFamily="18" charset="-120"/>
              </a:rPr>
              <a:t>R06945028 </a:t>
            </a:r>
            <a:r>
              <a:rPr lang="zh-TW" altLang="en-US" sz="1350" dirty="0">
                <a:solidFill>
                  <a:prstClr val="black"/>
                </a:solidFill>
                <a:latin typeface="Calibri" panose="020F0502020204030204"/>
                <a:ea typeface="新細明體" panose="02020500000000000000" pitchFamily="18" charset="-120"/>
              </a:rPr>
              <a:t>陳胤竹</a:t>
            </a:r>
          </a:p>
        </p:txBody>
      </p:sp>
    </p:spTree>
    <p:extLst>
      <p:ext uri="{BB962C8B-B14F-4D97-AF65-F5344CB8AC3E}">
        <p14:creationId xmlns:p14="http://schemas.microsoft.com/office/powerpoint/2010/main" val="405093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211385" y="1064899"/>
            <a:ext cx="8380898" cy="1208556"/>
          </a:xfrm>
        </p:spPr>
        <p:txBody>
          <a:bodyPr>
            <a:normAutofit/>
          </a:bodyPr>
          <a:lstStyle/>
          <a:p>
            <a:pPr algn="l"/>
            <a:r>
              <a:rPr lang="en-US" altLang="zh-TW" sz="2100" dirty="0">
                <a:latin typeface="Times New Roman" panose="02020603050405020304" pitchFamily="18" charset="0"/>
                <a:ea typeface="微軟正黑體" panose="020B0604030504040204" pitchFamily="34" charset="-120"/>
                <a:cs typeface="Times New Roman" panose="02020603050405020304" pitchFamily="18" charset="0"/>
              </a:rPr>
              <a:t>D07945011</a:t>
            </a:r>
            <a:r>
              <a:rPr lang="zh-TW" altLang="en-US" sz="2100" dirty="0">
                <a:latin typeface="Times New Roman" panose="02020603050405020304" pitchFamily="18" charset="0"/>
                <a:ea typeface="微軟正黑體" panose="020B0604030504040204" pitchFamily="34" charset="-120"/>
                <a:cs typeface="Times New Roman" panose="02020603050405020304" pitchFamily="18" charset="0"/>
              </a:rPr>
              <a:t>江尚瑀</a:t>
            </a:r>
            <a:r>
              <a:rPr lang="en-US" altLang="zh-TW" sz="21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1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100" dirty="0">
                <a:latin typeface="Times New Roman" panose="02020603050405020304" pitchFamily="18" charset="0"/>
                <a:ea typeface="微軟正黑體" panose="020B0604030504040204" pitchFamily="34" charset="-120"/>
                <a:cs typeface="Times New Roman" panose="02020603050405020304" pitchFamily="18" charset="0"/>
              </a:rPr>
              <a:t>It has three kinds way to find the answer.   </a:t>
            </a:r>
            <a:endPar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內容版面配置區 2"/>
          <p:cNvSpPr txBox="1">
            <a:spLocks/>
          </p:cNvSpPr>
          <p:nvPr/>
        </p:nvSpPr>
        <p:spPr>
          <a:xfrm>
            <a:off x="3331183" y="5692876"/>
            <a:ext cx="7114805" cy="295181"/>
          </a:xfrm>
          <a:prstGeom prst="rect">
            <a:avLst/>
          </a:prstGeom>
        </p:spPr>
        <p:txBody>
          <a:bodyPr lIns="51435" tIns="25718" rIns="51435" bIns="2571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altLang="zh-TW" sz="1575" dirty="0">
                <a:solidFill>
                  <a:prstClr val="black"/>
                </a:solidFill>
                <a:latin typeface="Calibri Light" panose="020F0302020204030204"/>
                <a:ea typeface="微軟正黑體" panose="020B0604030504040204" pitchFamily="34" charset="-120"/>
              </a:rPr>
              <a:t>Source: </a:t>
            </a:r>
            <a:r>
              <a:rPr lang="en-US" altLang="zh-TW" sz="1575" dirty="0">
                <a:solidFill>
                  <a:prstClr val="black"/>
                </a:solidFill>
                <a:latin typeface="Calibri Light" panose="020F0302020204030204"/>
                <a:ea typeface="微軟正黑體" panose="020B0604030504040204" pitchFamily="34" charset="-120"/>
              </a:rPr>
              <a:t>Internethttps</a:t>
            </a:r>
            <a:r>
              <a:rPr lang="en-US" altLang="zh-TW" sz="1575" dirty="0">
                <a:solidFill>
                  <a:prstClr val="black"/>
                </a:solidFill>
                <a:latin typeface="Calibri Light" panose="020F0302020204030204"/>
                <a:ea typeface="微軟正黑體" panose="020B0604030504040204" pitchFamily="34" charset="-120"/>
              </a:rPr>
              <a:t>://www.ettoday.net/news/20170608/940920.htm</a:t>
            </a:r>
            <a:endParaRPr lang="zh-TW" altLang="en-US" sz="1575" dirty="0">
              <a:solidFill>
                <a:prstClr val="black"/>
              </a:solidFill>
              <a:latin typeface="Calibri Light" panose="020F0302020204030204"/>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256741" y="2070914"/>
            <a:ext cx="1821656" cy="3286125"/>
          </a:xfrm>
          <a:prstGeom prst="rect">
            <a:avLst/>
          </a:prstGeom>
        </p:spPr>
      </p:pic>
      <p:pic>
        <p:nvPicPr>
          <p:cNvPr id="5" name="圖片 4"/>
          <p:cNvPicPr>
            <a:picLocks noChangeAspect="1"/>
          </p:cNvPicPr>
          <p:nvPr/>
        </p:nvPicPr>
        <p:blipFill>
          <a:blip r:embed="rId3"/>
          <a:stretch>
            <a:fillRect/>
          </a:stretch>
        </p:blipFill>
        <p:spPr>
          <a:xfrm>
            <a:off x="4459746" y="2617288"/>
            <a:ext cx="2258692" cy="1885622"/>
          </a:xfrm>
          <a:prstGeom prst="rect">
            <a:avLst/>
          </a:prstGeom>
        </p:spPr>
      </p:pic>
      <p:pic>
        <p:nvPicPr>
          <p:cNvPr id="6" name="圖片 5"/>
          <p:cNvPicPr>
            <a:picLocks noChangeAspect="1"/>
          </p:cNvPicPr>
          <p:nvPr/>
        </p:nvPicPr>
        <p:blipFill>
          <a:blip r:embed="rId4"/>
          <a:stretch>
            <a:fillRect/>
          </a:stretch>
        </p:blipFill>
        <p:spPr>
          <a:xfrm>
            <a:off x="2309477" y="2489036"/>
            <a:ext cx="2043411" cy="2142127"/>
          </a:xfrm>
          <a:prstGeom prst="rect">
            <a:avLst/>
          </a:prstGeom>
        </p:spPr>
      </p:pic>
      <p:pic>
        <p:nvPicPr>
          <p:cNvPr id="8" name="圖片 7"/>
          <p:cNvPicPr>
            <a:picLocks noChangeAspect="1"/>
          </p:cNvPicPr>
          <p:nvPr/>
        </p:nvPicPr>
        <p:blipFill>
          <a:blip r:embed="rId5"/>
          <a:stretch>
            <a:fillRect/>
          </a:stretch>
        </p:blipFill>
        <p:spPr>
          <a:xfrm>
            <a:off x="6825382" y="2700661"/>
            <a:ext cx="2083424" cy="1624105"/>
          </a:xfrm>
          <a:prstGeom prst="rect">
            <a:avLst/>
          </a:prstGeom>
        </p:spPr>
      </p:pic>
      <p:sp>
        <p:nvSpPr>
          <p:cNvPr id="24" name="矩形 23"/>
          <p:cNvSpPr/>
          <p:nvPr/>
        </p:nvSpPr>
        <p:spPr>
          <a:xfrm>
            <a:off x="2696111" y="4600756"/>
            <a:ext cx="1443774" cy="507831"/>
          </a:xfrm>
          <a:prstGeom prst="rect">
            <a:avLst/>
          </a:prstGeom>
        </p:spPr>
        <p:txBody>
          <a:bodyPr wrap="square">
            <a:spAutoFit/>
          </a:bodyPr>
          <a:lstStyle/>
          <a:p>
            <a:pPr defTabSz="342900"/>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The answer </a:t>
            </a:r>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is 6.</a:t>
            </a:r>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br>
            <a:endParaRPr lang="zh-TW" altLang="en-US" sz="1350" dirty="0">
              <a:solidFill>
                <a:prstClr val="black"/>
              </a:solidFill>
              <a:latin typeface="Calibri" panose="020F0502020204030204"/>
              <a:ea typeface="新細明體" panose="02020500000000000000" pitchFamily="18" charset="-120"/>
            </a:endParaRPr>
          </a:p>
        </p:txBody>
      </p:sp>
      <p:sp>
        <p:nvSpPr>
          <p:cNvPr id="25" name="矩形 24"/>
          <p:cNvSpPr/>
          <p:nvPr/>
        </p:nvSpPr>
        <p:spPr>
          <a:xfrm>
            <a:off x="4956068" y="4472453"/>
            <a:ext cx="1319592" cy="300082"/>
          </a:xfrm>
          <a:prstGeom prst="rect">
            <a:avLst/>
          </a:prstGeom>
        </p:spPr>
        <p:txBody>
          <a:bodyPr wrap="none">
            <a:spAutoFit/>
          </a:bodyPr>
          <a:lstStyle/>
          <a:p>
            <a:pPr defTabSz="342900"/>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The answer </a:t>
            </a:r>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is 9.</a:t>
            </a:r>
            <a:endParaRPr lang="zh-TW" altLang="en-US" sz="1350" dirty="0">
              <a:solidFill>
                <a:prstClr val="black"/>
              </a:solidFill>
              <a:latin typeface="Calibri" panose="020F0502020204030204"/>
              <a:ea typeface="新細明體" panose="02020500000000000000" pitchFamily="18" charset="-120"/>
            </a:endParaRPr>
          </a:p>
        </p:txBody>
      </p:sp>
      <p:sp>
        <p:nvSpPr>
          <p:cNvPr id="26" name="矩形 25"/>
          <p:cNvSpPr/>
          <p:nvPr/>
        </p:nvSpPr>
        <p:spPr>
          <a:xfrm>
            <a:off x="7013975" y="4324765"/>
            <a:ext cx="1406154" cy="300082"/>
          </a:xfrm>
          <a:prstGeom prst="rect">
            <a:avLst/>
          </a:prstGeom>
        </p:spPr>
        <p:txBody>
          <a:bodyPr wrap="none">
            <a:spAutoFit/>
          </a:bodyPr>
          <a:lstStyle/>
          <a:p>
            <a:pPr defTabSz="342900"/>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The answer </a:t>
            </a:r>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is 14</a:t>
            </a:r>
            <a:r>
              <a:rPr lang="en-US" altLang="zh-TW" sz="135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350" dirty="0">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517879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501021"/>
          </a:xfrm>
        </p:spPr>
        <p:txBody>
          <a:bodyPr>
            <a:normAutofit fontScale="90000"/>
          </a:bodyPr>
          <a:lstStyle/>
          <a:p>
            <a:r>
              <a:rPr lang="en-US" dirty="0" smtClean="0"/>
              <a:t>R07922061 </a:t>
            </a:r>
            <a:r>
              <a:rPr lang="zh-TW" altLang="en-US" dirty="0" smtClean="0"/>
              <a:t>陳力 </a:t>
            </a:r>
            <a:endParaRPr lang="en-US" dirty="0"/>
          </a:p>
        </p:txBody>
      </p:sp>
      <p:sp>
        <p:nvSpPr>
          <p:cNvPr id="3" name="Content Placeholder 2"/>
          <p:cNvSpPr>
            <a:spLocks noGrp="1"/>
          </p:cNvSpPr>
          <p:nvPr>
            <p:ph idx="1"/>
          </p:nvPr>
        </p:nvSpPr>
        <p:spPr>
          <a:xfrm>
            <a:off x="628650" y="2226467"/>
            <a:ext cx="7886700" cy="4351338"/>
          </a:xfrm>
        </p:spPr>
        <p:txBody>
          <a:bodyPr/>
          <a:lstStyle/>
          <a:p>
            <a:r>
              <a:rPr lang="cs-CZ" sz="4950" dirty="0"/>
              <a:t>1, 1, 2, 5, 14, 42, 132, 429</a:t>
            </a:r>
            <a:r>
              <a:rPr lang="mr-IN" sz="4950" dirty="0"/>
              <a:t>…</a:t>
            </a:r>
            <a:endParaRPr lang="en-US" sz="4950" dirty="0"/>
          </a:p>
          <a:p>
            <a:r>
              <a:rPr lang="en-US" sz="4950" dirty="0"/>
              <a:t>Reason:</a:t>
            </a:r>
          </a:p>
          <a:p>
            <a:pPr lvl="1"/>
            <a:r>
              <a:rPr lang="en-US" sz="3000" dirty="0"/>
              <a:t>Corresponds to counting of many combinatorial objects</a:t>
            </a:r>
          </a:p>
          <a:p>
            <a:pPr lvl="1"/>
            <a:r>
              <a:rPr lang="en-US" sz="3000" dirty="0"/>
              <a:t>Binary trees, bracket sequences</a:t>
            </a:r>
            <a:r>
              <a:rPr lang="mr-IN" sz="3000" dirty="0"/>
              <a:t>…</a:t>
            </a:r>
            <a:endParaRPr lang="en-US" sz="3000" dirty="0"/>
          </a:p>
          <a:p>
            <a:pPr lvl="1"/>
            <a:endParaRPr lang="en-US" sz="4650" dirty="0"/>
          </a:p>
          <a:p>
            <a:pPr lvl="1"/>
            <a:endParaRPr lang="en-US" sz="4650" dirty="0"/>
          </a:p>
          <a:p>
            <a:endParaRPr lang="en-US" dirty="0"/>
          </a:p>
        </p:txBody>
      </p:sp>
      <p:sp>
        <p:nvSpPr>
          <p:cNvPr id="4" name="Title 1"/>
          <p:cNvSpPr txBox="1">
            <a:spLocks/>
          </p:cNvSpPr>
          <p:nvPr/>
        </p:nvSpPr>
        <p:spPr>
          <a:xfrm>
            <a:off x="628650" y="1678781"/>
            <a:ext cx="7886700" cy="501021"/>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dirty="0">
                <a:solidFill>
                  <a:prstClr val="black"/>
                </a:solidFill>
                <a:latin typeface="Calibri Light" panose="020F0302020204030204"/>
              </a:rPr>
              <a:t>Catalan numbers </a:t>
            </a:r>
            <a:r>
              <a:rPr lang="en-US" sz="3300" dirty="0" err="1">
                <a:solidFill>
                  <a:prstClr val="black"/>
                </a:solidFill>
                <a:latin typeface="Calibri Light" panose="020F0302020204030204"/>
              </a:rPr>
              <a:t>oeis.org</a:t>
            </a:r>
            <a:r>
              <a:rPr lang="en-US" sz="3300" dirty="0">
                <a:solidFill>
                  <a:prstClr val="black"/>
                </a:solidFill>
                <a:latin typeface="Calibri Light" panose="020F0302020204030204"/>
              </a:rPr>
              <a:t>/A000108</a:t>
            </a:r>
          </a:p>
        </p:txBody>
      </p:sp>
    </p:spTree>
    <p:extLst>
      <p:ext uri="{BB962C8B-B14F-4D97-AF65-F5344CB8AC3E}">
        <p14:creationId xmlns:p14="http://schemas.microsoft.com/office/powerpoint/2010/main" val="927501093"/>
      </p:ext>
    </p:extLst>
  </p:cSld>
  <p:clrMapOvr>
    <a:masterClrMapping/>
  </p:clrMapOvr>
  <p:timing>
    <p:tnLst>
      <p:par>
        <p:cTn id="1" dur="indefinite" restart="never" nodeType="tmRoot"/>
      </p:par>
    </p:tnLst>
  </p:timing>
</p:sld>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1_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Calibri"/>
        <a:ea typeface="Calibri"/>
        <a:cs typeface="Calibri"/>
      </a:majorFont>
      <a:minorFont>
        <a:latin typeface="Helvetica"/>
        <a:ea typeface="Helvetica"/>
        <a:cs typeface="Helvetica"/>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0.xml><?xml version="1.0" encoding="utf-8"?>
<a:theme xmlns:a="http://schemas.openxmlformats.org/drawingml/2006/main" name="9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Titel 3">
  <a:themeElements>
    <a:clrScheme name="TUM">
      <a:dk1>
        <a:srgbClr val="000000"/>
      </a:dk1>
      <a:lt1>
        <a:srgbClr val="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Viola template">
  <a:themeElements>
    <a:clrScheme name="Viola template">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Viola template">
      <a:majorFont>
        <a:latin typeface="Helvetica Neue"/>
        <a:ea typeface="Helvetica Neue"/>
        <a:cs typeface="Helvetica Neue"/>
      </a:majorFont>
      <a:minorFont>
        <a:latin typeface="Helvetica"/>
        <a:ea typeface="Helvetica"/>
        <a:cs typeface="Helvetica"/>
      </a:minorFont>
    </a:fontScheme>
    <a:fmtScheme name="Viola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4.xml><?xml version="1.0" encoding="utf-8"?>
<a:theme xmlns:a="http://schemas.openxmlformats.org/drawingml/2006/main" name="飛機雲">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5.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6.xml><?xml version="1.0" encoding="utf-8"?>
<a:theme xmlns:a="http://schemas.openxmlformats.org/drawingml/2006/main" name="離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7.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8.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9.xml><?xml version="1.0" encoding="utf-8"?>
<a:theme xmlns:a="http://schemas.openxmlformats.org/drawingml/2006/main" name="10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1.xml><?xml version="1.0" encoding="utf-8"?>
<a:theme xmlns:a="http://schemas.openxmlformats.org/drawingml/2006/main" name="1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2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4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3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1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2895</Words>
  <Application>Microsoft Office PowerPoint</Application>
  <PresentationFormat>如螢幕大小 (4:3)</PresentationFormat>
  <Paragraphs>355</Paragraphs>
  <Slides>41</Slides>
  <Notes>5</Notes>
  <HiddenSlides>0</HiddenSlides>
  <MMClips>0</MMClips>
  <ScaleCrop>false</ScaleCrop>
  <HeadingPairs>
    <vt:vector size="6" baseType="variant">
      <vt:variant>
        <vt:lpstr>使用字型</vt:lpstr>
      </vt:variant>
      <vt:variant>
        <vt:i4>30</vt:i4>
      </vt:variant>
      <vt:variant>
        <vt:lpstr>佈景主題</vt:lpstr>
      </vt:variant>
      <vt:variant>
        <vt:i4>35</vt:i4>
      </vt:variant>
      <vt:variant>
        <vt:lpstr>投影片標題</vt:lpstr>
      </vt:variant>
      <vt:variant>
        <vt:i4>41</vt:i4>
      </vt:variant>
    </vt:vector>
  </HeadingPairs>
  <TitlesOfParts>
    <vt:vector size="106" baseType="lpstr">
      <vt:lpstr>Adobe 仿宋 Std R</vt:lpstr>
      <vt:lpstr>等线</vt:lpstr>
      <vt:lpstr>Heiti TC Medium</vt:lpstr>
      <vt:lpstr>Helvetica Light</vt:lpstr>
      <vt:lpstr>Helvetica Neue</vt:lpstr>
      <vt:lpstr>Helvetica Neue Light</vt:lpstr>
      <vt:lpstr>Helvetica Neue Medium</vt:lpstr>
      <vt:lpstr>Mangal</vt:lpstr>
      <vt:lpstr>ＭＳ Ｐゴシック</vt:lpstr>
      <vt:lpstr>Roboto</vt:lpstr>
      <vt:lpstr>Verdana Pro</vt:lpstr>
      <vt:lpstr>游ゴシック</vt:lpstr>
      <vt:lpstr>游ゴシック Light</vt:lpstr>
      <vt:lpstr>游ゴシック体 ミディアム</vt:lpstr>
      <vt:lpstr>Microsoft JhengHei</vt:lpstr>
      <vt:lpstr>Microsoft JhengHei</vt:lpstr>
      <vt:lpstr>新細明體</vt:lpstr>
      <vt:lpstr>DFKai-SB</vt:lpstr>
      <vt:lpstr>DFKai-SB</vt:lpstr>
      <vt:lpstr>Arial</vt:lpstr>
      <vt:lpstr>Arial Narrow</vt:lpstr>
      <vt:lpstr>Calibri</vt:lpstr>
      <vt:lpstr>Calibri Light</vt:lpstr>
      <vt:lpstr>Centaur</vt:lpstr>
      <vt:lpstr>Century Gothic</vt:lpstr>
      <vt:lpstr>Helvetica</vt:lpstr>
      <vt:lpstr>MS Shell Dlg 2</vt:lpstr>
      <vt:lpstr>Times New Roman</vt:lpstr>
      <vt:lpstr>Wingdings</vt:lpstr>
      <vt:lpstr>Wingdings 3</vt:lpstr>
      <vt:lpstr>Office 佈景主題</vt:lpstr>
      <vt:lpstr>1_Office 佈景主題</vt:lpstr>
      <vt:lpstr>Office Theme</vt:lpstr>
      <vt:lpstr>Geometric</vt:lpstr>
      <vt:lpstr>Larissa</vt:lpstr>
      <vt:lpstr>2_Office 佈景主題</vt:lpstr>
      <vt:lpstr>3_Office 佈景主題</vt:lpstr>
      <vt:lpstr>1_office theme</vt:lpstr>
      <vt:lpstr>4_Office 佈景主題</vt:lpstr>
      <vt:lpstr>Office テーマ</vt:lpstr>
      <vt:lpstr>Simple Light</vt:lpstr>
      <vt:lpstr>2_Office Theme</vt:lpstr>
      <vt:lpstr>Simple Dark</vt:lpstr>
      <vt:lpstr>3_Office Theme</vt:lpstr>
      <vt:lpstr>5_Office 佈景主題</vt:lpstr>
      <vt:lpstr>6_Office 佈景主題</vt:lpstr>
      <vt:lpstr>7_Office 佈景主題</vt:lpstr>
      <vt:lpstr>8_Office 佈景主題</vt:lpstr>
      <vt:lpstr>Madison</vt:lpstr>
      <vt:lpstr>9_Office 佈景主題</vt:lpstr>
      <vt:lpstr>Titel 3</vt:lpstr>
      <vt:lpstr>4_Office Theme</vt:lpstr>
      <vt:lpstr>Viola template</vt:lpstr>
      <vt:lpstr>飛機雲</vt:lpstr>
      <vt:lpstr>White</vt:lpstr>
      <vt:lpstr>離子</vt:lpstr>
      <vt:lpstr>1_White</vt:lpstr>
      <vt:lpstr>Fetzen</vt:lpstr>
      <vt:lpstr>10_Office 佈景主題</vt:lpstr>
      <vt:lpstr>2_White</vt:lpstr>
      <vt:lpstr>11_Office 佈景主題</vt:lpstr>
      <vt:lpstr>12_Office 佈景主題</vt:lpstr>
      <vt:lpstr>14_Office 佈景主題</vt:lpstr>
      <vt:lpstr>13_Office 佈景主題</vt:lpstr>
      <vt:lpstr>15_Office 佈景主題</vt:lpstr>
      <vt:lpstr>2018 HW1</vt:lpstr>
      <vt:lpstr>Number</vt:lpstr>
      <vt:lpstr>PowerPoint 簡報</vt:lpstr>
      <vt:lpstr>PowerPoint 簡報</vt:lpstr>
      <vt:lpstr>Florian Heemeyer (A07945101)</vt:lpstr>
      <vt:lpstr>PowerPoint 簡報</vt:lpstr>
      <vt:lpstr>HW#1 Perfect Numbers Sequence</vt:lpstr>
      <vt:lpstr>D07945011江尚瑀 It has three kinds way to find the answer.   </vt:lpstr>
      <vt:lpstr>R07922061 陳力 </vt:lpstr>
      <vt:lpstr>Interesting Sequence HW1</vt:lpstr>
      <vt:lpstr>PowerPoint 簡報</vt:lpstr>
      <vt:lpstr>Hexagonal Numbers </vt:lpstr>
      <vt:lpstr>Hw1</vt:lpstr>
      <vt:lpstr>[HW1] Freemasonry cipher</vt:lpstr>
      <vt:lpstr>poem</vt:lpstr>
      <vt:lpstr>趣言能適意，茶品可清心。 心清可品茶，意適能言趣。</vt:lpstr>
      <vt:lpstr>B04902084 王建元</vt:lpstr>
      <vt:lpstr>英文回文詩</vt:lpstr>
      <vt:lpstr>聯珠迴文詩</vt:lpstr>
      <vt:lpstr>PowerPoint 簡報</vt:lpstr>
      <vt:lpstr>PowerPoint 簡報</vt:lpstr>
      <vt:lpstr>PowerPoint 簡報</vt:lpstr>
      <vt:lpstr>HW1. an interesting sequence</vt:lpstr>
      <vt:lpstr>PowerPoint 簡報</vt:lpstr>
      <vt:lpstr>A sequence which is sort of interesting or inspiring.</vt:lpstr>
      <vt:lpstr>Led Zepplin's Stairway to Heaven</vt:lpstr>
      <vt:lpstr>BUSY</vt:lpstr>
      <vt:lpstr>童年諺語歌謠</vt:lpstr>
      <vt:lpstr>other</vt:lpstr>
      <vt:lpstr>Interesting Sequence</vt:lpstr>
      <vt:lpstr> [HW1] b03902125</vt:lpstr>
      <vt:lpstr>PowerPoint 簡報</vt:lpstr>
      <vt:lpstr>PowerPoint 簡報</vt:lpstr>
      <vt:lpstr>Alphabetical Sequence</vt:lpstr>
      <vt:lpstr>Adenosine Deaminase (ADA) Deficiency - a missense mutation in the adenosine deaminase enzyme </vt:lpstr>
      <vt:lpstr>Sometimes you have to think outside the box.</vt:lpstr>
      <vt:lpstr>PowerPoint 簡報</vt:lpstr>
      <vt:lpstr>PowerPoint 簡報</vt:lpstr>
      <vt:lpstr>PowerPoint 簡報</vt:lpstr>
      <vt:lpstr>Some math</vt:lpstr>
      <vt:lpstr>D07945011江尚瑀  中華文化傳承五千年，千變萬化的中國文字，  更是歷久不衰的藝術資產，瞭解中國文字之美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Sequence</dc:title>
  <dc:creator>mastader</dc:creator>
  <cp:lastModifiedBy>Windows 使用者</cp:lastModifiedBy>
  <cp:revision>17</cp:revision>
  <dcterms:created xsi:type="dcterms:W3CDTF">2018-09-22T07:07:22Z</dcterms:created>
  <dcterms:modified xsi:type="dcterms:W3CDTF">2018-11-26T03:46:47Z</dcterms:modified>
</cp:coreProperties>
</file>