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4.xml" ContentType="application/vnd.openxmlformats-officedocument.theme+xml"/>
  <Override PartName="/ppt/slideLayouts/slideLayout19.xml" ContentType="application/vnd.openxmlformats-officedocument.presentationml.slideLayout+xml"/>
  <Override PartName="/ppt/theme/theme1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6.xml" ContentType="application/vnd.openxmlformats-officedocument.theme+xml"/>
  <Override PartName="/ppt/slideLayouts/slideLayout22.xml" ContentType="application/vnd.openxmlformats-officedocument.presentationml.slideLayout+xml"/>
  <Override PartName="/ppt/theme/theme17.xml" ContentType="application/vnd.openxmlformats-officedocument.theme+xml"/>
  <Override PartName="/ppt/slideLayouts/slideLayout2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theme/theme19.xml" ContentType="application/vnd.openxmlformats-officedocument.theme+xml"/>
  <Override PartName="/ppt/slideLayouts/slideLayout25.xml" ContentType="application/vnd.openxmlformats-officedocument.presentationml.slideLayout+xml"/>
  <Override PartName="/ppt/theme/theme20.xml" ContentType="application/vnd.openxmlformats-officedocument.theme+xml"/>
  <Override PartName="/ppt/slideLayouts/slideLayout26.xml" ContentType="application/vnd.openxmlformats-officedocument.presentationml.slideLayout+xml"/>
  <Override PartName="/ppt/theme/theme21.xml" ContentType="application/vnd.openxmlformats-officedocument.theme+xml"/>
  <Override PartName="/ppt/slideLayouts/slideLayout27.xml" ContentType="application/vnd.openxmlformats-officedocument.presentationml.slideLayout+xml"/>
  <Override PartName="/ppt/theme/theme22.xml" ContentType="application/vnd.openxmlformats-officedocument.theme+xml"/>
  <Override PartName="/ppt/slideLayouts/slideLayout28.xml" ContentType="application/vnd.openxmlformats-officedocument.presentationml.slideLayout+xml"/>
  <Override PartName="/ppt/theme/theme23.xml" ContentType="application/vnd.openxmlformats-officedocument.theme+xml"/>
  <Override PartName="/ppt/slideLayouts/slideLayout29.xml" ContentType="application/vnd.openxmlformats-officedocument.presentationml.slideLayout+xml"/>
  <Override PartName="/ppt/theme/theme24.xml" ContentType="application/vnd.openxmlformats-officedocument.theme+xml"/>
  <Override PartName="/ppt/slideLayouts/slideLayout30.xml" ContentType="application/vnd.openxmlformats-officedocument.presentationml.slideLayout+xml"/>
  <Override PartName="/ppt/theme/theme25.xml" ContentType="application/vnd.openxmlformats-officedocument.theme+xml"/>
  <Override PartName="/ppt/slideLayouts/slideLayout31.xml" ContentType="application/vnd.openxmlformats-officedocument.presentationml.slideLayout+xml"/>
  <Override PartName="/ppt/theme/theme26.xml" ContentType="application/vnd.openxmlformats-officedocument.theme+xml"/>
  <Override PartName="/ppt/slideLayouts/slideLayout32.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media/image2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0" r:id="rId5"/>
    <p:sldMasterId id="2147483672" r:id="rId6"/>
    <p:sldMasterId id="2147483674" r:id="rId7"/>
    <p:sldMasterId id="2147483676" r:id="rId8"/>
    <p:sldMasterId id="2147483678" r:id="rId9"/>
    <p:sldMasterId id="2147483680" r:id="rId10"/>
    <p:sldMasterId id="2147483682" r:id="rId11"/>
    <p:sldMasterId id="2147483684" r:id="rId12"/>
    <p:sldMasterId id="2147483686" r:id="rId13"/>
    <p:sldMasterId id="2147483688" r:id="rId14"/>
    <p:sldMasterId id="2147483693" r:id="rId15"/>
    <p:sldMasterId id="2147483695" r:id="rId16"/>
    <p:sldMasterId id="2147483698" r:id="rId17"/>
    <p:sldMasterId id="2147483700" r:id="rId18"/>
    <p:sldMasterId id="2147483702" r:id="rId19"/>
    <p:sldMasterId id="2147483704" r:id="rId20"/>
    <p:sldMasterId id="2147483706" r:id="rId21"/>
    <p:sldMasterId id="2147483709" r:id="rId22"/>
    <p:sldMasterId id="2147483711" r:id="rId23"/>
    <p:sldMasterId id="2147483713" r:id="rId24"/>
    <p:sldMasterId id="2147483715" r:id="rId25"/>
    <p:sldMasterId id="2147483717" r:id="rId26"/>
    <p:sldMasterId id="2147483720" r:id="rId27"/>
  </p:sldMasterIdLst>
  <p:notesMasterIdLst>
    <p:notesMasterId r:id="rId72"/>
  </p:notesMasterIdLst>
  <p:sldIdLst>
    <p:sldId id="299" r:id="rId28"/>
    <p:sldId id="300" r:id="rId29"/>
    <p:sldId id="257" r:id="rId30"/>
    <p:sldId id="262" r:id="rId31"/>
    <p:sldId id="267" r:id="rId32"/>
    <p:sldId id="272" r:id="rId33"/>
    <p:sldId id="275" r:id="rId34"/>
    <p:sldId id="278" r:id="rId35"/>
    <p:sldId id="281" r:id="rId36"/>
    <p:sldId id="284" r:id="rId37"/>
    <p:sldId id="286" r:id="rId38"/>
    <p:sldId id="282" r:id="rId39"/>
    <p:sldId id="301" r:id="rId40"/>
    <p:sldId id="260" r:id="rId41"/>
    <p:sldId id="261" r:id="rId42"/>
    <p:sldId id="259" r:id="rId43"/>
    <p:sldId id="297" r:id="rId44"/>
    <p:sldId id="264" r:id="rId45"/>
    <p:sldId id="268" r:id="rId46"/>
    <p:sldId id="273" r:id="rId47"/>
    <p:sldId id="274" r:id="rId48"/>
    <p:sldId id="276" r:id="rId49"/>
    <p:sldId id="277" r:id="rId50"/>
    <p:sldId id="283" r:id="rId51"/>
    <p:sldId id="287" r:id="rId52"/>
    <p:sldId id="270" r:id="rId53"/>
    <p:sldId id="280" r:id="rId54"/>
    <p:sldId id="288" r:id="rId55"/>
    <p:sldId id="291" r:id="rId56"/>
    <p:sldId id="292" r:id="rId57"/>
    <p:sldId id="293" r:id="rId58"/>
    <p:sldId id="294" r:id="rId59"/>
    <p:sldId id="296" r:id="rId60"/>
    <p:sldId id="266" r:id="rId61"/>
    <p:sldId id="290" r:id="rId62"/>
    <p:sldId id="303" r:id="rId63"/>
    <p:sldId id="265" r:id="rId64"/>
    <p:sldId id="258" r:id="rId65"/>
    <p:sldId id="263" r:id="rId66"/>
    <p:sldId id="269" r:id="rId67"/>
    <p:sldId id="279" r:id="rId68"/>
    <p:sldId id="285" r:id="rId69"/>
    <p:sldId id="289" r:id="rId70"/>
    <p:sldId id="295" r:id="rId7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221" autoAdjust="0"/>
    <p:restoredTop sz="94660"/>
  </p:normalViewPr>
  <p:slideViewPr>
    <p:cSldViewPr snapToGrid="0">
      <p:cViewPr varScale="1">
        <p:scale>
          <a:sx n="103" d="100"/>
          <a:sy n="103" d="100"/>
        </p:scale>
        <p:origin x="132"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50FB2-21AB-4376-8E95-3B1E76248ACD}" type="datetimeFigureOut">
              <a:rPr lang="zh-TW" altLang="en-US" smtClean="0"/>
              <a:t>2017/9/1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A9D20-71F7-4FFF-9A8E-E63534A4127E}" type="slidenum">
              <a:rPr lang="zh-TW" altLang="en-US" smtClean="0"/>
              <a:t>‹#›</a:t>
            </a:fld>
            <a:endParaRPr lang="zh-TW" altLang="en-US"/>
          </a:p>
        </p:txBody>
      </p:sp>
    </p:spTree>
    <p:extLst>
      <p:ext uri="{BB962C8B-B14F-4D97-AF65-F5344CB8AC3E}">
        <p14:creationId xmlns:p14="http://schemas.microsoft.com/office/powerpoint/2010/main" val="258356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生物序列分析演算法</a:t>
            </a:r>
            <a:r>
              <a:rPr lang="en-US" altLang="zh-TW" dirty="0" smtClean="0"/>
              <a:t>/Algorithms for Biological Sequence Analysis] HW1</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3BC27-F6AA-4DB4-AB76-AABC35C24EF2}"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2129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標題投影片">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9/1/2017</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3249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標題投影片">
    <p:bg>
      <p:bgRef idx="1001">
        <a:schemeClr val="bg2"/>
      </p:bgRef>
    </p:bg>
    <p:spTree>
      <p:nvGrpSpPr>
        <p:cNvPr id="1" name=""/>
        <p:cNvGrpSpPr/>
        <p:nvPr/>
      </p:nvGrpSpPr>
      <p:grpSpPr>
        <a:xfrm>
          <a:off x="0" y="0"/>
          <a:ext cx="0" cy="0"/>
          <a:chOff x="0" y="0"/>
          <a:chExt cx="0" cy="0"/>
        </a:xfrm>
      </p:grpSpPr>
      <p:sp>
        <p:nvSpPr>
          <p:cNvPr id="15" name="矩形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矩形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矩形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矩形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矩形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子標題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按一下以編輯母片子標題樣式</a:t>
            </a:r>
            <a:endParaRPr kumimoji="0" lang="en-US"/>
          </a:p>
        </p:txBody>
      </p:sp>
      <p:sp>
        <p:nvSpPr>
          <p:cNvPr id="28" name="日期版面配置區 27"/>
          <p:cNvSpPr>
            <a:spLocks noGrp="1"/>
          </p:cNvSpPr>
          <p:nvPr>
            <p:ph type="dt" sz="half" idx="10"/>
          </p:nvPr>
        </p:nvSpPr>
        <p:spPr/>
        <p:txBody>
          <a:bodyPr/>
          <a:lstStyle/>
          <a:p>
            <a:fld id="{9D21D778-B565-4D7E-94D7-64010A445B68}" type="datetimeFigureOut">
              <a:rPr lang="en-US" smtClean="0"/>
              <a:pPr/>
              <a:t>9/1/2017</a:t>
            </a:fld>
            <a:endParaRPr lang="en-US"/>
          </a:p>
        </p:txBody>
      </p:sp>
      <p:sp>
        <p:nvSpPr>
          <p:cNvPr id="17" name="頁尾版面配置區 16"/>
          <p:cNvSpPr>
            <a:spLocks noGrp="1"/>
          </p:cNvSpPr>
          <p:nvPr>
            <p:ph type="ftr" sz="quarter" idx="11"/>
          </p:nvPr>
        </p:nvSpPr>
        <p:spPr/>
        <p:txBody>
          <a:bodyPr/>
          <a:lstStyle/>
          <a:p>
            <a:endParaRPr lang="en-US"/>
          </a:p>
        </p:txBody>
      </p:sp>
      <p:sp>
        <p:nvSpPr>
          <p:cNvPr id="7" name="直線接點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矩形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橢圓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橢圓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投影片編號版面配置區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2C6B1FF6-39B9-40F5-8B67-33C6354A3D4F}" type="slidenum">
              <a:rPr lang="en-US" smtClean="0">
                <a:solidFill>
                  <a:srgbClr val="8CADAE">
                    <a:shade val="75000"/>
                  </a:srgbClr>
                </a:solidFill>
              </a:rPr>
              <a:pPr/>
              <a:t>‹#›</a:t>
            </a:fld>
            <a:endParaRPr lang="en-US" dirty="0">
              <a:solidFill>
                <a:srgbClr val="8CADAE">
                  <a:shade val="75000"/>
                </a:srgbClr>
              </a:solidFill>
            </a:endParaRPr>
          </a:p>
        </p:txBody>
      </p:sp>
      <p:sp>
        <p:nvSpPr>
          <p:cNvPr id="8" name="標題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zh-TW" altLang="en-US" smtClean="0"/>
              <a:t>按一下以編輯母片標題樣式</a:t>
            </a:r>
            <a:endParaRPr kumimoji="0" lang="en-US"/>
          </a:p>
        </p:txBody>
      </p:sp>
    </p:spTree>
    <p:extLst>
      <p:ext uri="{BB962C8B-B14F-4D97-AF65-F5344CB8AC3E}">
        <p14:creationId xmlns:p14="http://schemas.microsoft.com/office/powerpoint/2010/main" val="81683137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4" name="日期版面配置區 3"/>
          <p:cNvSpPr>
            <a:spLocks noGrp="1"/>
          </p:cNvSpPr>
          <p:nvPr>
            <p:ph type="dt" sz="half" idx="10"/>
          </p:nvPr>
        </p:nvSpPr>
        <p:spPr/>
        <p:txBody>
          <a:bodyPr/>
          <a:lstStyle/>
          <a:p>
            <a:fld id="{57FA8D8C-045D-43A7-A6BC-EFF9045A1759}" type="datetimeFigureOut">
              <a:rPr lang="zh-TW" altLang="en-US" smtClean="0">
                <a:solidFill>
                  <a:srgbClr val="696464"/>
                </a:solidFill>
              </a:rPr>
              <a:pPr/>
              <a:t>2017/9/1</a:t>
            </a:fld>
            <a:endParaRPr lang="zh-TW" altLang="en-US">
              <a:solidFill>
                <a:srgbClr val="696464"/>
              </a:solidFill>
            </a:endParaRPr>
          </a:p>
        </p:txBody>
      </p:sp>
      <p:sp>
        <p:nvSpPr>
          <p:cNvPr id="5" name="頁尾版面配置區 4"/>
          <p:cNvSpPr>
            <a:spLocks noGrp="1"/>
          </p:cNvSpPr>
          <p:nvPr>
            <p:ph type="ftr" sz="quarter" idx="11"/>
          </p:nvPr>
        </p:nvSpPr>
        <p:spPr/>
        <p:txBody>
          <a:bodyPr/>
          <a:lstStyle/>
          <a:p>
            <a:endParaRPr lang="zh-TW" altLang="en-US">
              <a:solidFill>
                <a:srgbClr val="696464"/>
              </a:solidFill>
            </a:endParaRPr>
          </a:p>
        </p:txBody>
      </p:sp>
      <p:sp>
        <p:nvSpPr>
          <p:cNvPr id="6" name="投影片編號版面配置區 5"/>
          <p:cNvSpPr>
            <a:spLocks noGrp="1"/>
          </p:cNvSpPr>
          <p:nvPr>
            <p:ph type="sldNum" sz="quarter" idx="12"/>
          </p:nvPr>
        </p:nvSpPr>
        <p:spPr/>
        <p:txBody>
          <a:bodyPr/>
          <a:lstStyle/>
          <a:p>
            <a:fld id="{CAEE4CA5-7264-4F9C-8CA4-85FDE5C14D53}" type="slidenum">
              <a:rPr lang="zh-TW" altLang="en-US" smtClean="0"/>
              <a:pPr/>
              <a:t>‹#›</a:t>
            </a:fld>
            <a:endParaRPr lang="zh-TW" altLang="en-US"/>
          </a:p>
        </p:txBody>
      </p:sp>
      <p:sp>
        <p:nvSpPr>
          <p:cNvPr id="8" name="內容版面配置區 7"/>
          <p:cNvSpPr>
            <a:spLocks noGrp="1"/>
          </p:cNvSpPr>
          <p:nvPr>
            <p:ph sz="quarter" idx="1"/>
          </p:nvPr>
        </p:nvSpPr>
        <p:spPr>
          <a:xfrm>
            <a:off x="1219200" y="1447800"/>
            <a:ext cx="10363200" cy="4572000"/>
          </a:xfrm>
        </p:spPr>
        <p:txBody>
          <a:bodyPr vert="horz"/>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extLst>
      <p:ext uri="{BB962C8B-B14F-4D97-AF65-F5344CB8AC3E}">
        <p14:creationId xmlns:p14="http://schemas.microsoft.com/office/powerpoint/2010/main" val="115132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66A5F-E5F3-45DB-9ED1-47C8E8171D0F}" type="datetimeFigureOut">
              <a:rPr kumimoji="0" lang="zh-TW" altLang="en-US" sz="1000" b="0" i="0" u="none" strike="noStrike" kern="1200" cap="none" spc="0" normalizeH="0" baseline="0" noProof="0" smtClean="0">
                <a:ln>
                  <a:noFill/>
                </a:ln>
                <a:solidFill>
                  <a:prstClr val="black"/>
                </a:solidFill>
                <a:effectLst/>
                <a:uLnTx/>
                <a:uFillTx/>
                <a:latin typeface="Garamond" panose="02020404030301010803"/>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2017/9/1</a:t>
            </a:fld>
            <a:endParaRPr kumimoji="0" lang="zh-TW" altLang="en-US" sz="1000" b="0" i="0" u="none" strike="noStrike" kern="1200" cap="none" spc="0" normalizeH="0" baseline="0" noProof="0">
              <a:ln>
                <a:noFill/>
              </a:ln>
              <a:solidFill>
                <a:prstClr val="black"/>
              </a:solidFill>
              <a:effectLst/>
              <a:uLnTx/>
              <a:uFillTx/>
              <a:latin typeface="Garamond" panose="02020404030301010803"/>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000" b="0" i="0" u="none" strike="noStrike" kern="1200" cap="none" spc="0" normalizeH="0" baseline="0" noProof="0">
              <a:ln>
                <a:noFill/>
              </a:ln>
              <a:solidFill>
                <a:prstClr val="black"/>
              </a:solidFill>
              <a:effectLst/>
              <a:uLnTx/>
              <a:uFillTx/>
              <a:latin typeface="Garamond" panose="02020404030301010803"/>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F3212-0B7D-45D0-83A2-FC4B6215187A}" type="slidenum">
              <a:rPr kumimoji="0" lang="zh-TW" altLang="en-US" sz="1000" b="0" i="0" u="none" strike="noStrike" kern="1200" cap="none" spc="0" normalizeH="0" baseline="0" noProof="0" smtClean="0">
                <a:ln>
                  <a:noFill/>
                </a:ln>
                <a:solidFill>
                  <a:prstClr val="black"/>
                </a:solidFill>
                <a:effectLst/>
                <a:uLnTx/>
                <a:uFillTx/>
                <a:latin typeface="Garamond" panose="02020404030301010803"/>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0" i="0" u="none" strike="noStrike" kern="1200" cap="none" spc="0" normalizeH="0" baseline="0" noProof="0">
              <a:ln>
                <a:noFill/>
              </a:ln>
              <a:solidFill>
                <a:prstClr val="black"/>
              </a:solidFill>
              <a:effectLst/>
              <a:uLnTx/>
              <a:uFillTx/>
              <a:latin typeface="Garamond" panose="02020404030301010803"/>
              <a:ea typeface="新細明體" panose="02020500000000000000" pitchFamily="18" charset="-120"/>
              <a:cs typeface="+mn-cs"/>
            </a:endParaRPr>
          </a:p>
        </p:txBody>
      </p:sp>
    </p:spTree>
    <p:extLst>
      <p:ext uri="{BB962C8B-B14F-4D97-AF65-F5344CB8AC3E}">
        <p14:creationId xmlns:p14="http://schemas.microsoft.com/office/powerpoint/2010/main" val="2174385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4477E-1D4B-47B8-BD41-CA36E6874208}" type="datetimeFigureOut">
              <a:rPr kumimoji="0" lang="zh-TW" altLang="en-US" sz="900" b="0" i="0" u="none" strike="noStrike" kern="1200" cap="none" spc="0" normalizeH="0" baseline="0" noProof="0" smtClean="0">
                <a:ln>
                  <a:noFill/>
                </a:ln>
                <a:solidFill>
                  <a:srgbClr val="903163"/>
                </a:solidFill>
                <a:effectLst/>
                <a:uLnTx/>
                <a:uFillTx/>
                <a:latin typeface="Gill Sans MT" panose="020B0502020104020203"/>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2017/9/1</a:t>
            </a:fld>
            <a:endParaRPr kumimoji="0" lang="zh-TW" altLang="en-US" sz="900" b="0" i="0" u="none" strike="noStrike" kern="1200" cap="none" spc="0" normalizeH="0" baseline="0" noProof="0">
              <a:ln>
                <a:noFill/>
              </a:ln>
              <a:solidFill>
                <a:srgbClr val="903163"/>
              </a:solidFill>
              <a:effectLst/>
              <a:uLnTx/>
              <a:uFillTx/>
              <a:latin typeface="Gill Sans MT" panose="020B0502020104020203"/>
              <a:ea typeface="微軟正黑體" panose="020B0604030504040204" pitchFamily="34" charset="-120"/>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900" b="0" i="0" u="none" strike="noStrike" kern="1200" cap="all" spc="0" normalizeH="0" baseline="0" noProof="0">
              <a:ln>
                <a:noFill/>
              </a:ln>
              <a:solidFill>
                <a:srgbClr val="903163"/>
              </a:solidFill>
              <a:effectLst/>
              <a:uLnTx/>
              <a:uFillTx/>
              <a:latin typeface="Gill Sans MT" panose="020B0502020104020203"/>
              <a:ea typeface="微軟正黑體" panose="020B0604030504040204" pitchFamily="34" charset="-120"/>
              <a:cs typeface="+mn-cs"/>
            </a:endParaRPr>
          </a:p>
        </p:txBody>
      </p:sp>
      <p:sp>
        <p:nvSpPr>
          <p:cNvPr id="6" name="Slide Number Placeholder 5"/>
          <p:cNvSpPr>
            <a:spLocks noGrp="1"/>
          </p:cNvSpPr>
          <p:nvPr>
            <p:ph type="sldNum" sz="quarter" idx="12"/>
          </p:nvPr>
        </p:nvSpPr>
        <p:spPr>
          <a:xfrm>
            <a:off x="10558300" y="5956137"/>
            <a:ext cx="105250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ABB2F-322E-4616-8828-511E62320FDB}" type="slidenum">
              <a:rPr kumimoji="0" lang="zh-TW" altLang="en-US" sz="900" b="0" i="0" u="none" strike="noStrike" kern="1200" cap="none" spc="0" normalizeH="0" baseline="0" noProof="0" smtClean="0">
                <a:ln>
                  <a:noFill/>
                </a:ln>
                <a:solidFill>
                  <a:srgbClr val="903163"/>
                </a:solidFill>
                <a:effectLst/>
                <a:uLnTx/>
                <a:uFillTx/>
                <a:latin typeface="Gill Sans MT" panose="020B0502020104020203"/>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900" b="0" i="0" u="none" strike="noStrike" kern="1200" cap="none" spc="0" normalizeH="0" baseline="0" noProof="0">
              <a:ln>
                <a:noFill/>
              </a:ln>
              <a:solidFill>
                <a:srgbClr val="903163"/>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1919834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2017/9/1</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82161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大標題與副標題">
    <p:spTree>
      <p:nvGrpSpPr>
        <p:cNvPr id="1" name=""/>
        <p:cNvGrpSpPr/>
        <p:nvPr/>
      </p:nvGrpSpPr>
      <p:grpSpPr>
        <a:xfrm>
          <a:off x="0" y="0"/>
          <a:ext cx="0" cy="0"/>
          <a:chOff x="0" y="0"/>
          <a:chExt cx="0" cy="0"/>
        </a:xfrm>
      </p:grpSpPr>
      <p:sp>
        <p:nvSpPr>
          <p:cNvPr id="11" name="Shape 11"/>
          <p:cNvSpPr>
            <a:spLocks noGrp="1"/>
          </p:cNvSpPr>
          <p:nvPr>
            <p:ph type="title"/>
          </p:nvPr>
        </p:nvSpPr>
        <p:spPr>
          <a:xfrm>
            <a:off x="1190625" y="1151930"/>
            <a:ext cx="9810750" cy="2321719"/>
          </a:xfrm>
          <a:prstGeom prst="rect">
            <a:avLst/>
          </a:prstGeom>
        </p:spPr>
        <p:txBody>
          <a:bodyPr anchor="b"/>
          <a:lstStyle/>
          <a:p>
            <a:r>
              <a:t>大標題文字</a:t>
            </a:r>
          </a:p>
        </p:txBody>
      </p:sp>
      <p:sp>
        <p:nvSpPr>
          <p:cNvPr id="12" name="Shape 12"/>
          <p:cNvSpPr>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內文層級一</a:t>
            </a:r>
          </a:p>
          <a:p>
            <a:pPr lvl="1"/>
            <a:r>
              <a:t>內文層級二</a:t>
            </a:r>
          </a:p>
          <a:p>
            <a:pPr lvl="2"/>
            <a:r>
              <a:t>內文層級三</a:t>
            </a:r>
          </a:p>
          <a:p>
            <a:pPr lvl="3"/>
            <a:r>
              <a:t>內文層級四</a:t>
            </a:r>
          </a:p>
          <a:p>
            <a:pPr lvl="4"/>
            <a:r>
              <a:t>內文層級五</a:t>
            </a:r>
          </a:p>
        </p:txBody>
      </p:sp>
      <p:sp>
        <p:nvSpPr>
          <p:cNvPr id="13" name="Shape 13"/>
          <p:cNvSpPr>
            <a:spLocks noGrp="1"/>
          </p:cNvSpPr>
          <p:nvPr>
            <p:ph type="sldNum" sz="quarter" idx="2"/>
          </p:nvPr>
        </p:nvSpPr>
        <p:spPr>
          <a:prstGeom prst="rect">
            <a:avLst/>
          </a:prstGeom>
        </p:spPr>
        <p:txBody>
          <a:bodyPr/>
          <a:lstStyle/>
          <a:p>
            <a:pPr algn="ctr" defTabSz="410751" hangingPunct="0"/>
            <a:fld id="{86CB4B4D-7CA3-9044-876B-883B54F8677D}" type="slidenum">
              <a:rPr lang="en-US" altLang="zh-TW" kern="0" smtClean="0">
                <a:solidFill>
                  <a:srgbClr val="FFFFFF"/>
                </a:solidFill>
                <a:sym typeface="Helvetica Light"/>
              </a:rPr>
              <a:pPr algn="ctr" defTabSz="410751" hangingPunct="0"/>
              <a:t>‹#›</a:t>
            </a:fld>
            <a:endParaRPr lang="en-US" altLang="zh-TW" kern="0">
              <a:solidFill>
                <a:srgbClr val="FFFFFF"/>
              </a:solidFill>
              <a:sym typeface="Helvetica Light"/>
            </a:endParaRPr>
          </a:p>
        </p:txBody>
      </p:sp>
    </p:spTree>
    <p:extLst>
      <p:ext uri="{BB962C8B-B14F-4D97-AF65-F5344CB8AC3E}">
        <p14:creationId xmlns:p14="http://schemas.microsoft.com/office/powerpoint/2010/main" val="150660352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C1ECA9-CDC0-4191-9A1E-F507E81E32F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2017/9/1</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E8097-96AD-4960-BF69-008EAC914A3B}"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28418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4B92CD-7CB7-4123-8868-5D05C17F05F6}"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2017/9/1</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9B268-4A14-44CC-9E32-69B569143168}"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01639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1169BF-FA13-4707-BC80-397AC613FCD8}"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2017/9/1</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0ECE5-F70B-4430-8494-13722F0E2AB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09856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100" b="0" i="0" u="none" strike="noStrike" kern="1200" cap="none" spc="0" normalizeH="0" baseline="0" noProof="0" smtClean="0">
                <a:ln>
                  <a:noFill/>
                </a:ln>
                <a:solidFill>
                  <a:srgbClr val="000000">
                    <a:lumMod val="50000"/>
                    <a:lumOff val="50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9/1/2017</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5708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3CD939-55E0-44B8-9827-705EB07F1EDB}" type="datetime1">
              <a:rPr lang="zh-TW" altLang="en-US" smtClean="0">
                <a:solidFill>
                  <a:prstClr val="black">
                    <a:tint val="75000"/>
                  </a:prstClr>
                </a:solidFill>
              </a:rPr>
              <a:pPr/>
              <a:t>2017/9/1</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77505-B292-4AEE-9F29-38A81A60091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56466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33D710D-42A2-4FD9-A1F6-DF43F4C87E99}" type="datetimeFigureOut">
              <a:rPr lang="zh-TW" altLang="en-US" smtClean="0">
                <a:solidFill>
                  <a:prstClr val="black">
                    <a:tint val="75000"/>
                  </a:prstClr>
                </a:solidFill>
              </a:rPr>
              <a:pPr/>
              <a:t>2017/9/1</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ACAAF1B-E822-45C0-80BB-FFC4B91EAAF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38628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37F61B-E52D-4466-8F35-A70B059C56C8}" type="datetimeFigureOut">
              <a:rPr lang="zh-TW" altLang="en-US" smtClean="0">
                <a:solidFill>
                  <a:prstClr val="black">
                    <a:tint val="75000"/>
                  </a:prstClr>
                </a:solidFill>
              </a:rPr>
              <a:pPr/>
              <a:t>2017/9/1</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73A3D98-F895-4F83-8027-19F9F3BDC6D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04299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61E27-B749-CF40-B211-8DD54AF839B0}"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2017/9/1</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B662E-87FC-134B-81DC-25C2BBDFC549}" type="slidenum">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55921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404040"/>
                </a:solidFill>
                <a:latin typeface="Calibri Light"/>
                <a:cs typeface="Calibri Light"/>
              </a:defRPr>
            </a:lvl1pPr>
          </a:lstStyle>
          <a:p>
            <a:endParaRPr/>
          </a:p>
        </p:txBody>
      </p:sp>
      <p:sp>
        <p:nvSpPr>
          <p:cNvPr id="3" name="Holder 3"/>
          <p:cNvSpPr>
            <a:spLocks noGrp="1"/>
          </p:cNvSpPr>
          <p:nvPr>
            <p:ph sz="half" idx="2"/>
          </p:nvPr>
        </p:nvSpPr>
        <p:spPr>
          <a:xfrm>
            <a:off x="1176324" y="1845183"/>
            <a:ext cx="3954779" cy="3496945"/>
          </a:xfrm>
          <a:prstGeom prst="rect">
            <a:avLst/>
          </a:prstGeom>
        </p:spPr>
        <p:txBody>
          <a:bodyPr wrap="square" lIns="0" tIns="0" rIns="0" bIns="0">
            <a:spAutoFit/>
          </a:bodyPr>
          <a:lstStyle>
            <a:lvl1pPr>
              <a:defRPr sz="2000" b="0" i="0">
                <a:solidFill>
                  <a:srgbClr val="404040"/>
                </a:solidFill>
                <a:latin typeface="Calibri"/>
                <a:cs typeface="Calibri"/>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9/1/2017</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4487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49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5B61FA-8603-4DAA-BB03-E931B124427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2017/9/1</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16E6E-1A0B-480E-A5F2-79ECF796869F}"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08173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A6AEC48D-C69D-4E32-9BD5-97694AC1C3BB}" type="datetimeFigureOut">
              <a:rPr lang="zh-TW" altLang="en-US" smtClean="0">
                <a:solidFill>
                  <a:prstClr val="black">
                    <a:tint val="75000"/>
                  </a:prstClr>
                </a:solidFill>
              </a:rPr>
              <a:pPr>
                <a:defRPr/>
              </a:pPr>
              <a:t>2017/9/1</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D9B5EA-AC4B-4CDF-A974-307B04C7092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70545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1">
                <a:solidFill>
                  <a:srgbClr val="2B2B2B"/>
                </a:solidFill>
                <a:latin typeface="Franklin Gothic Medium"/>
                <a:cs typeface="Franklin Gothic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zh-TW" altLang="en-US">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9/1/2017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zh-TW" smtClean="0">
                <a:solidFill>
                  <a:prstClr val="black">
                    <a:tint val="75000"/>
                  </a:prstClr>
                </a:solidFill>
              </a:rPr>
              <a:pPr/>
              <a:t>‹#›</a:t>
            </a:fld>
            <a:endParaRPr lang="en-US" altLang="zh-TW">
              <a:solidFill>
                <a:prstClr val="black">
                  <a:tint val="75000"/>
                </a:prstClr>
              </a:solidFill>
            </a:endParaRPr>
          </a:p>
        </p:txBody>
      </p:sp>
    </p:spTree>
    <p:extLst>
      <p:ext uri="{BB962C8B-B14F-4D97-AF65-F5344CB8AC3E}">
        <p14:creationId xmlns:p14="http://schemas.microsoft.com/office/powerpoint/2010/main" val="3953199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7"/>
            <a:ext cx="8689976" cy="2509213"/>
          </a:xfrm>
        </p:spPr>
        <p:txBody>
          <a:bodyPr anchor="b">
            <a:normAutofit/>
          </a:bodyPr>
          <a:lstStyle>
            <a:lvl1pPr algn="ctr">
              <a:defRPr sz="48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751012" y="3886202"/>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13E3FB7-2818-41F7-94ED-9D47E07CB382}" type="datetimeFigureOut">
              <a:rPr lang="zh-TW" altLang="en-US" smtClean="0">
                <a:solidFill>
                  <a:prstClr val="black"/>
                </a:solidFill>
              </a:rPr>
              <a:pPr/>
              <a:t>2017/9/1</a:t>
            </a:fld>
            <a:endParaRPr lang="zh-TW" altLang="en-US">
              <a:solidFill>
                <a:prstClr val="black"/>
              </a:solidFill>
            </a:endParaRPr>
          </a:p>
        </p:txBody>
      </p:sp>
      <p:sp>
        <p:nvSpPr>
          <p:cNvPr id="5" name="Footer Placeholder 4"/>
          <p:cNvSpPr>
            <a:spLocks noGrp="1"/>
          </p:cNvSpPr>
          <p:nvPr>
            <p:ph type="ftr" sz="quarter" idx="11"/>
          </p:nvPr>
        </p:nvSpPr>
        <p:spPr/>
        <p:txBody>
          <a:bodyPr/>
          <a:lstStyle/>
          <a:p>
            <a:endParaRPr lang="zh-TW" altLang="en-US">
              <a:solidFill>
                <a:prstClr val="black"/>
              </a:solidFill>
            </a:endParaRPr>
          </a:p>
        </p:txBody>
      </p:sp>
      <p:sp>
        <p:nvSpPr>
          <p:cNvPr id="6" name="Slide Number Placeholder 5"/>
          <p:cNvSpPr>
            <a:spLocks noGrp="1"/>
          </p:cNvSpPr>
          <p:nvPr>
            <p:ph type="sldNum" sz="quarter" idx="12"/>
          </p:nvPr>
        </p:nvSpPr>
        <p:spPr/>
        <p:txBody>
          <a:bodyPr/>
          <a:lstStyle/>
          <a:p>
            <a:fld id="{670DDD06-D7CF-423E-9EBE-A4549C2B2B95}"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191859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4C7FB-C1CE-47F2-889D-63A987798C54}" type="datetimeFigureOut">
              <a:rPr kumimoji="0" lang="zh-TW" alt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2017/9/1</a:t>
            </a:fld>
            <a:endParaRPr kumimoji="0" lang="zh-TW" altLang="en-US" sz="1000" b="0"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微軟正黑體" panose="020B0604030504040204" pitchFamily="34" charset="-120"/>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000" b="0"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微軟正黑體" panose="020B0604030504040204" pitchFamily="34" charset="-120"/>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2E979-1865-459E-A8F1-9F96F8807A28}" type="slidenum">
              <a:rPr kumimoji="0" lang="zh-TW" alt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0"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微軟正黑體" panose="020B0604030504040204" pitchFamily="34" charset="-120"/>
              <a:cs typeface="+mn-cs"/>
            </a:endParaRPr>
          </a:p>
        </p:txBody>
      </p:sp>
    </p:spTree>
    <p:extLst>
      <p:ext uri="{BB962C8B-B14F-4D97-AF65-F5344CB8AC3E}">
        <p14:creationId xmlns:p14="http://schemas.microsoft.com/office/powerpoint/2010/main" val="166017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p>
            <a:fld id="{61DCFC58-7A21-4B7F-8B80-16DEE58386AC}" type="datetimeFigureOut">
              <a:rPr lang="en-US" smtClean="0">
                <a:solidFill>
                  <a:prstClr val="black">
                    <a:tint val="75000"/>
                  </a:prstClr>
                </a:solidFill>
              </a:rPr>
              <a:pPr/>
              <a:t>9/1/2017</a:t>
            </a:fld>
            <a:endParaRPr 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C54E1BC-16E4-49F2-88AE-95325F87A8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839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E5319D6-3891-4FE5-91DC-721ED42439A1}" type="datetimeFigureOut">
              <a:rPr lang="zh-TW" altLang="en-US" smtClean="0">
                <a:solidFill>
                  <a:srgbClr val="D4D2D0">
                    <a:shade val="50000"/>
                  </a:srgbClr>
                </a:solidFill>
              </a:rPr>
              <a:pPr/>
              <a:t>2017/9/1</a:t>
            </a:fld>
            <a:endParaRPr lang="zh-TW" altLang="en-US">
              <a:solidFill>
                <a:srgbClr val="D4D2D0">
                  <a:shade val="50000"/>
                </a:srgbClr>
              </a:solidFill>
            </a:endParaRPr>
          </a:p>
        </p:txBody>
      </p:sp>
      <p:sp>
        <p:nvSpPr>
          <p:cNvPr id="5" name="頁尾版面配置區 4"/>
          <p:cNvSpPr>
            <a:spLocks noGrp="1"/>
          </p:cNvSpPr>
          <p:nvPr>
            <p:ph type="ftr" sz="quarter" idx="11"/>
          </p:nvPr>
        </p:nvSpPr>
        <p:spPr/>
        <p:txBody>
          <a:bodyPr/>
          <a:lstStyle/>
          <a:p>
            <a:endParaRPr lang="zh-TW" altLang="en-US">
              <a:solidFill>
                <a:srgbClr val="D4D2D0">
                  <a:shade val="50000"/>
                </a:srgbClr>
              </a:solidFill>
            </a:endParaRPr>
          </a:p>
        </p:txBody>
      </p:sp>
      <p:sp>
        <p:nvSpPr>
          <p:cNvPr id="6" name="投影片編號版面配置區 5"/>
          <p:cNvSpPr>
            <a:spLocks noGrp="1"/>
          </p:cNvSpPr>
          <p:nvPr>
            <p:ph type="sldNum" sz="quarter" idx="12"/>
          </p:nvPr>
        </p:nvSpPr>
        <p:spPr/>
        <p:txBody>
          <a:bodyPr/>
          <a:lstStyle/>
          <a:p>
            <a:fld id="{0D7CEF9E-5283-49E4-ABE8-E8FA2A7CFE70}" type="slidenum">
              <a:rPr lang="zh-TW" altLang="en-US" smtClean="0">
                <a:solidFill>
                  <a:srgbClr val="D4D2D0">
                    <a:shade val="50000"/>
                  </a:srgbClr>
                </a:solidFill>
              </a:rPr>
              <a:pPr/>
              <a:t>‹#›</a:t>
            </a:fld>
            <a:endParaRPr lang="zh-TW" altLang="en-US">
              <a:solidFill>
                <a:srgbClr val="D4D2D0">
                  <a:shade val="50000"/>
                </a:srgbClr>
              </a:solidFill>
            </a:endParaRPr>
          </a:p>
        </p:txBody>
      </p:sp>
    </p:spTree>
    <p:extLst>
      <p:ext uri="{BB962C8B-B14F-4D97-AF65-F5344CB8AC3E}">
        <p14:creationId xmlns:p14="http://schemas.microsoft.com/office/powerpoint/2010/main" val="2566398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zh-TW" altLang="en-US">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9/1/2017</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altLang="zh-TW" smtClean="0">
                <a:solidFill>
                  <a:prstClr val="black">
                    <a:tint val="75000"/>
                  </a:prstClr>
                </a:solidFill>
              </a:rPr>
              <a:pPr/>
              <a:t>‹#›</a:t>
            </a:fld>
            <a:endParaRPr lang="en-US" altLang="zh-TW">
              <a:solidFill>
                <a:prstClr val="black">
                  <a:tint val="75000"/>
                </a:prstClr>
              </a:solidFill>
            </a:endParaRPr>
          </a:p>
        </p:txBody>
      </p:sp>
    </p:spTree>
    <p:extLst>
      <p:ext uri="{BB962C8B-B14F-4D97-AF65-F5344CB8AC3E}">
        <p14:creationId xmlns:p14="http://schemas.microsoft.com/office/powerpoint/2010/main" val="2449708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fontAlgn="base">
              <a:spcBef>
                <a:spcPct val="0"/>
              </a:spcBef>
              <a:spcAft>
                <a:spcPct val="0"/>
              </a:spcAft>
            </a:pPr>
            <a:endParaRPr lang="en-US" altLang="zh-TW">
              <a:solidFill>
                <a:srgbClr val="FFFFFF"/>
              </a:solidFill>
            </a:endParaRPr>
          </a:p>
        </p:txBody>
      </p:sp>
      <p:sp>
        <p:nvSpPr>
          <p:cNvPr id="5" name="頁尾版面配置區 4"/>
          <p:cNvSpPr>
            <a:spLocks noGrp="1"/>
          </p:cNvSpPr>
          <p:nvPr>
            <p:ph type="ftr" sz="quarter" idx="11"/>
          </p:nvPr>
        </p:nvSpPr>
        <p:spPr/>
        <p:txBody>
          <a:bodyPr/>
          <a:lstStyle>
            <a:lvl1pPr>
              <a:defRPr/>
            </a:lvl1pPr>
          </a:lstStyle>
          <a:p>
            <a:pPr fontAlgn="base">
              <a:spcBef>
                <a:spcPct val="0"/>
              </a:spcBef>
              <a:spcAft>
                <a:spcPct val="0"/>
              </a:spcAft>
            </a:pPr>
            <a:endParaRPr lang="en-US" altLang="zh-TW">
              <a:solidFill>
                <a:srgbClr val="FFFFFF"/>
              </a:solidFill>
            </a:endParaRPr>
          </a:p>
        </p:txBody>
      </p:sp>
      <p:sp>
        <p:nvSpPr>
          <p:cNvPr id="6" name="投影片編號版面配置區 5"/>
          <p:cNvSpPr>
            <a:spLocks noGrp="1"/>
          </p:cNvSpPr>
          <p:nvPr>
            <p:ph type="sldNum" sz="quarter" idx="12"/>
          </p:nvPr>
        </p:nvSpPr>
        <p:spPr/>
        <p:txBody>
          <a:bodyPr/>
          <a:lstStyle>
            <a:lvl1pPr>
              <a:defRPr/>
            </a:lvl1pPr>
          </a:lstStyle>
          <a:p>
            <a:pPr fontAlgn="base">
              <a:spcBef>
                <a:spcPct val="0"/>
              </a:spcBef>
              <a:spcAft>
                <a:spcPct val="0"/>
              </a:spcAft>
            </a:pPr>
            <a:fld id="{4F96F4DA-35BD-4C91-99C6-96AAD0F221F2}" type="slidenum">
              <a:rPr lang="en-US" altLang="zh-TW" smtClean="0">
                <a:solidFill>
                  <a:srgbClr val="FFFFFF"/>
                </a:solidFill>
              </a:rPr>
              <a:pPr fontAlgn="base">
                <a:spcBef>
                  <a:spcPct val="0"/>
                </a:spcBef>
                <a:spcAft>
                  <a:spcPct val="0"/>
                </a:spcAft>
              </a:pPr>
              <a:t>‹#›</a:t>
            </a:fld>
            <a:endParaRPr lang="en-US" altLang="zh-TW">
              <a:solidFill>
                <a:srgbClr val="FFFFFF"/>
              </a:solidFill>
            </a:endParaRPr>
          </a:p>
        </p:txBody>
      </p:sp>
    </p:spTree>
    <p:extLst>
      <p:ext uri="{BB962C8B-B14F-4D97-AF65-F5344CB8AC3E}">
        <p14:creationId xmlns:p14="http://schemas.microsoft.com/office/powerpoint/2010/main" val="2480507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defTabSz="457200" fontAlgn="base">
              <a:spcBef>
                <a:spcPct val="0"/>
              </a:spcBef>
              <a:spcAft>
                <a:spcPct val="0"/>
              </a:spcAft>
            </a:pPr>
            <a:fld id="{29B21DDD-9DFC-4B96-AEC7-735D59A0ADA1}" type="datetimeFigureOut">
              <a:rPr kumimoji="1" lang="zh-TW" altLang="en-US" smtClean="0"/>
              <a:pPr defTabSz="457200" fontAlgn="base">
                <a:spcBef>
                  <a:spcPct val="0"/>
                </a:spcBef>
                <a:spcAft>
                  <a:spcPct val="0"/>
                </a:spcAft>
              </a:pPr>
              <a:t>2017/9/1</a:t>
            </a:fld>
            <a:endParaRPr kumimoji="1" lang="zh-TW" altLang="en-US"/>
          </a:p>
        </p:txBody>
      </p:sp>
      <p:sp>
        <p:nvSpPr>
          <p:cNvPr id="5" name="頁尾版面配置區 4"/>
          <p:cNvSpPr>
            <a:spLocks noGrp="1"/>
          </p:cNvSpPr>
          <p:nvPr>
            <p:ph type="ftr" sz="quarter" idx="11"/>
          </p:nvPr>
        </p:nvSpPr>
        <p:spPr/>
        <p:txBody>
          <a:bodyPr/>
          <a:lstStyle>
            <a:lvl1pPr>
              <a:defRPr/>
            </a:lvl1pPr>
          </a:lstStyle>
          <a:p>
            <a:pPr defTabSz="457200">
              <a:defRPr/>
            </a:pPr>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defTabSz="457200" fontAlgn="base">
              <a:spcBef>
                <a:spcPct val="0"/>
              </a:spcBef>
              <a:spcAft>
                <a:spcPct val="0"/>
              </a:spcAft>
            </a:pPr>
            <a:fld id="{24BB8EC2-F19C-451C-875B-0318B8147F96}" type="slidenum">
              <a:rPr kumimoji="1" lang="zh-TW" altLang="en-US" smtClean="0"/>
              <a:pPr defTabSz="457200" fontAlgn="base">
                <a:spcBef>
                  <a:spcPct val="0"/>
                </a:spcBef>
                <a:spcAft>
                  <a:spcPct val="0"/>
                </a:spcAft>
              </a:pPr>
              <a:t>‹#›</a:t>
            </a:fld>
            <a:endParaRPr kumimoji="1" lang="zh-TW" altLang="en-US"/>
          </a:p>
        </p:txBody>
      </p:sp>
    </p:spTree>
    <p:extLst>
      <p:ext uri="{BB962C8B-B14F-4D97-AF65-F5344CB8AC3E}">
        <p14:creationId xmlns:p14="http://schemas.microsoft.com/office/powerpoint/2010/main" val="307187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1665B8D-3152-4A99-921D-E8DA619CA5E2}" type="slidenum">
              <a:rPr lang="en-US" altLang="zh-CN" smtClean="0">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44502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6B648B-5292-4643-B29B-6712741BB984}"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2017/9/1</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E39BF6-003B-4C5D-A61F-2C05D32E926A}"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4388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42BD51-DFF0-4B86-9E94-52B1AF085744}"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2017/9/1</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8051C-0E64-43D0-9937-CAC86ABE38E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2239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F03A5-52DC-4730-8905-9CD747086263}"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2017/9/1</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FF534-EE1C-471D-9A21-4C8CEB60C09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07480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3C0DEC40-2640-6B45-AACD-E5154111AC5E}" type="datetimeFigureOut">
              <a:rPr kumimoji="1" lang="zh-TW" altLang="en-US" smtClean="0">
                <a:solidFill>
                  <a:prstClr val="black">
                    <a:tint val="75000"/>
                  </a:prstClr>
                </a:solidFill>
              </a:rPr>
              <a:pPr/>
              <a:t>2017/9/1</a:t>
            </a:fld>
            <a:endParaRPr kumimoji="1"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8ECCD-BDE0-EA49-8DAB-290D0F433331}"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50240041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9.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2.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5.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6.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2.xml"/><Relationship Id="rId1" Type="http://schemas.openxmlformats.org/officeDocument/2006/relationships/slideLayout" Target="../slideLayouts/slideLayout2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23.xml"/><Relationship Id="rId1" Type="http://schemas.openxmlformats.org/officeDocument/2006/relationships/slideLayout" Target="../slideLayouts/slideLayout28.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9.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0.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1.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060364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1866A5F-E5F3-45DB-9ED1-47C8E8171D0F}" type="datetimeFigureOut">
              <a:rPr lang="zh-TW" altLang="en-US" smtClean="0"/>
              <a:t>2017/9/1</a:t>
            </a:fld>
            <a:endParaRPr lang="zh-TW"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TW"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0F3212-0B7D-45D0-83A2-FC4B6215187A}" type="slidenum">
              <a:rPr lang="zh-TW" altLang="en-US" smtClean="0"/>
              <a:t>‹#›</a:t>
            </a:fld>
            <a:endParaRPr lang="zh-TW" altLang="en-US"/>
          </a:p>
        </p:txBody>
      </p:sp>
    </p:spTree>
    <p:extLst>
      <p:ext uri="{BB962C8B-B14F-4D97-AF65-F5344CB8AC3E}">
        <p14:creationId xmlns:p14="http://schemas.microsoft.com/office/powerpoint/2010/main" val="3988000780"/>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0E4477E-1D4B-47B8-BD41-CA36E6874208}" type="datetimeFigureOut">
              <a:rPr lang="zh-TW" altLang="en-US" smtClean="0"/>
              <a:t>2017/9/1</a:t>
            </a:fld>
            <a:endParaRPr lang="zh-TW" alt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zh-TW" alt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FDFABB2F-322E-4616-8828-511E62320FDB}" type="slidenum">
              <a:rPr lang="zh-TW" altLang="en-US" smtClean="0"/>
              <a:t>‹#›</a:t>
            </a:fld>
            <a:endParaRPr lang="zh-TW" alt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86642120"/>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pPr/>
              <a:t>2017/9/1</a:t>
            </a:fld>
            <a:endParaRPr lang="zh-TW" altLang="en-US"/>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1950852698"/>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178594"/>
            <a:ext cx="10406063" cy="1518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大標題文字</a:t>
            </a:r>
          </a:p>
        </p:txBody>
      </p:sp>
      <p:sp>
        <p:nvSpPr>
          <p:cNvPr id="3" name="Shape 3"/>
          <p:cNvSpPr>
            <a:spLocks noGrp="1"/>
          </p:cNvSpPr>
          <p:nvPr>
            <p:ph type="body" idx="1"/>
          </p:nvPr>
        </p:nvSpPr>
        <p:spPr>
          <a:xfrm>
            <a:off x="892969" y="1821656"/>
            <a:ext cx="10406063" cy="44201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內文層級一</a:t>
            </a:r>
          </a:p>
          <a:p>
            <a:pPr lvl="1"/>
            <a:r>
              <a:t>內文層級二</a:t>
            </a:r>
          </a:p>
          <a:p>
            <a:pPr lvl="2"/>
            <a:r>
              <a:t>內文層級三</a:t>
            </a:r>
          </a:p>
          <a:p>
            <a:pPr lvl="3"/>
            <a:r>
              <a:t>內文層級四</a:t>
            </a:r>
          </a:p>
          <a:p>
            <a:pPr lvl="4"/>
            <a:r>
              <a:t>內文層級五</a:t>
            </a:r>
          </a:p>
        </p:txBody>
      </p:sp>
      <p:sp>
        <p:nvSpPr>
          <p:cNvPr id="4" name="Shape 4"/>
          <p:cNvSpPr>
            <a:spLocks noGrp="1"/>
          </p:cNvSpPr>
          <p:nvPr>
            <p:ph type="sldNum" sz="quarter" idx="2"/>
          </p:nvPr>
        </p:nvSpPr>
        <p:spPr>
          <a:xfrm>
            <a:off x="5917310" y="6509742"/>
            <a:ext cx="301365"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1189135884"/>
      </p:ext>
    </p:extLst>
  </p:cSld>
  <p:clrMap bg1="dk1" tx1="lt1" bg2="dk2" tx2="lt2" accent1="accent1" accent2="accent2" accent3="accent3" accent4="accent4" accent5="accent5" accent6="accent6" hlink="hlink" folHlink="folHlink"/>
  <p:sldLayoutIdLst>
    <p:sldLayoutId id="2147483687" r:id="rId1"/>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1ECA9-CDC0-4191-9A1E-F507E81E32F1}" type="datetimeFigureOut">
              <a:rPr lang="zh-TW" altLang="en-US" smtClean="0"/>
              <a:t>2017/9/1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E8097-96AD-4960-BF69-008EAC914A3B}" type="slidenum">
              <a:rPr lang="zh-TW" altLang="en-US" smtClean="0"/>
              <a:t>‹#›</a:t>
            </a:fld>
            <a:endParaRPr lang="zh-TW" altLang="en-US"/>
          </a:p>
        </p:txBody>
      </p:sp>
    </p:spTree>
    <p:extLst>
      <p:ext uri="{BB962C8B-B14F-4D97-AF65-F5344CB8AC3E}">
        <p14:creationId xmlns:p14="http://schemas.microsoft.com/office/powerpoint/2010/main" val="3081195505"/>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70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764DE79-268F-4C1A-8933-263129D2AF90}" type="datetimeFigureOut">
              <a:rPr lang="en-US" smtClean="0"/>
              <a:t>9/1/2017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913114425"/>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D710D-42A2-4FD9-A1F6-DF43F4C87E99}" type="datetimeFigureOut">
              <a:rPr lang="zh-TW" altLang="en-US" smtClean="0"/>
              <a:t>2017/9/1</a:t>
            </a:fld>
            <a:endParaRPr lang="zh-TW" altLang="en-US"/>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AAF1B-E822-45C0-80BB-FFC4B91EAAFB}" type="slidenum">
              <a:rPr lang="zh-TW" altLang="en-US" smtClean="0"/>
              <a:t>‹#›</a:t>
            </a:fld>
            <a:endParaRPr lang="zh-TW" altLang="en-US"/>
          </a:p>
        </p:txBody>
      </p:sp>
    </p:spTree>
    <p:extLst>
      <p:ext uri="{BB962C8B-B14F-4D97-AF65-F5344CB8AC3E}">
        <p14:creationId xmlns:p14="http://schemas.microsoft.com/office/powerpoint/2010/main" val="1329085764"/>
      </p:ext>
    </p:extLst>
  </p:cSld>
  <p:clrMap bg1="lt1" tx1="dk1" bg2="lt2" tx2="dk2" accent1="accent1" accent2="accent2" accent3="accent3" accent4="accent4" accent5="accent5" accent6="accent6" hlink="hlink" folHlink="folHlink"/>
  <p:sldLayoutIdLst>
    <p:sldLayoutId id="2147483696" r:id="rId1"/>
    <p:sldLayoutId id="214748371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61E27-B749-CF40-B211-8DD54AF839B0}" type="datetimeFigureOut">
              <a:rPr kumimoji="1" lang="zh-TW" altLang="en-US" smtClean="0"/>
              <a:t>2017/9/1</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B662E-87FC-134B-81DC-25C2BBDFC549}" type="slidenum">
              <a:rPr kumimoji="1" lang="zh-TW" altLang="en-US" smtClean="0"/>
              <a:t>‹#›</a:t>
            </a:fld>
            <a:endParaRPr kumimoji="1" lang="zh-TW" altLang="en-US"/>
          </a:p>
        </p:txBody>
      </p:sp>
    </p:spTree>
    <p:extLst>
      <p:ext uri="{BB962C8B-B14F-4D97-AF65-F5344CB8AC3E}">
        <p14:creationId xmlns:p14="http://schemas.microsoft.com/office/powerpoint/2010/main" val="422843123"/>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400799"/>
            <a:ext cx="12192000" cy="457200"/>
          </a:xfrm>
          <a:custGeom>
            <a:avLst/>
            <a:gdLst/>
            <a:ahLst/>
            <a:cxnLst/>
            <a:rect l="l" t="t" r="r" b="b"/>
            <a:pathLst>
              <a:path w="12192000" h="457200">
                <a:moveTo>
                  <a:pt x="0" y="457199"/>
                </a:moveTo>
                <a:lnTo>
                  <a:pt x="12192000" y="457199"/>
                </a:lnTo>
                <a:lnTo>
                  <a:pt x="12192000" y="0"/>
                </a:lnTo>
                <a:lnTo>
                  <a:pt x="0" y="0"/>
                </a:lnTo>
                <a:lnTo>
                  <a:pt x="0" y="457199"/>
                </a:lnTo>
                <a:close/>
              </a:path>
            </a:pathLst>
          </a:custGeom>
          <a:solidFill>
            <a:srgbClr val="BC572C"/>
          </a:solidFill>
        </p:spPr>
        <p:txBody>
          <a:bodyPr wrap="square" lIns="0" tIns="0" rIns="0" bIns="0" rtlCol="0"/>
          <a:lstStyle/>
          <a:p>
            <a:endParaRPr/>
          </a:p>
        </p:txBody>
      </p:sp>
      <p:sp>
        <p:nvSpPr>
          <p:cNvPr id="17" name="bk object 17"/>
          <p:cNvSpPr/>
          <p:nvPr/>
        </p:nvSpPr>
        <p:spPr>
          <a:xfrm>
            <a:off x="0" y="6333744"/>
            <a:ext cx="12192000" cy="67310"/>
          </a:xfrm>
          <a:custGeom>
            <a:avLst/>
            <a:gdLst/>
            <a:ahLst/>
            <a:cxnLst/>
            <a:rect l="l" t="t" r="r" b="b"/>
            <a:pathLst>
              <a:path w="12192000" h="67310">
                <a:moveTo>
                  <a:pt x="0" y="67055"/>
                </a:moveTo>
                <a:lnTo>
                  <a:pt x="12192000" y="67055"/>
                </a:lnTo>
                <a:lnTo>
                  <a:pt x="12192000" y="0"/>
                </a:lnTo>
                <a:lnTo>
                  <a:pt x="0" y="0"/>
                </a:lnTo>
                <a:lnTo>
                  <a:pt x="0" y="67055"/>
                </a:lnTo>
                <a:close/>
              </a:path>
            </a:pathLst>
          </a:custGeom>
          <a:solidFill>
            <a:srgbClr val="E38312"/>
          </a:solidFill>
        </p:spPr>
        <p:txBody>
          <a:bodyPr wrap="square" lIns="0" tIns="0" rIns="0" bIns="0" rtlCol="0"/>
          <a:lstStyle/>
          <a:p>
            <a:endParaRPr/>
          </a:p>
        </p:txBody>
      </p:sp>
      <p:sp>
        <p:nvSpPr>
          <p:cNvPr id="18" name="bk object 18"/>
          <p:cNvSpPr/>
          <p:nvPr/>
        </p:nvSpPr>
        <p:spPr>
          <a:xfrm>
            <a:off x="1193291" y="1737360"/>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endParaRPr/>
          </a:p>
        </p:txBody>
      </p:sp>
      <p:sp>
        <p:nvSpPr>
          <p:cNvPr id="2" name="Holder 2"/>
          <p:cNvSpPr>
            <a:spLocks noGrp="1"/>
          </p:cNvSpPr>
          <p:nvPr>
            <p:ph type="title"/>
          </p:nvPr>
        </p:nvSpPr>
        <p:spPr>
          <a:xfrm>
            <a:off x="1176324" y="921384"/>
            <a:ext cx="9839350" cy="775335"/>
          </a:xfrm>
          <a:prstGeom prst="rect">
            <a:avLst/>
          </a:prstGeom>
        </p:spPr>
        <p:txBody>
          <a:bodyPr wrap="square" lIns="0" tIns="0" rIns="0" bIns="0">
            <a:spAutoFit/>
          </a:bodyPr>
          <a:lstStyle>
            <a:lvl1pPr>
              <a:defRPr sz="4800" b="0" i="0">
                <a:solidFill>
                  <a:srgbClr val="404040"/>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9/1/2017</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65718065"/>
      </p:ext>
    </p:extLst>
  </p:cSld>
  <p:clrMap bg1="lt1" tx1="dk1" bg2="lt2" tx2="dk2" accent1="accent1" accent2="accent2" accent3="accent3" accent4="accent4" accent5="accent5" accent6="accent6" hlink="hlink" folHlink="folHlink"/>
  <p:sldLayoutIdLst>
    <p:sldLayoutId id="2147483701"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562" y="273352"/>
            <a:ext cx="10971249" cy="114468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3" name="PlaceHolder 2"/>
          <p:cNvSpPr>
            <a:spLocks noGrp="1"/>
          </p:cNvSpPr>
          <p:nvPr>
            <p:ph type="body"/>
          </p:nvPr>
        </p:nvSpPr>
        <p:spPr>
          <a:xfrm>
            <a:off x="609562" y="1604841"/>
            <a:ext cx="10971249" cy="3977158"/>
          </a:xfrm>
          <a:prstGeom prst="rect">
            <a:avLst/>
          </a:prstGeom>
        </p:spPr>
        <p:txBody>
          <a:bodyPr lIns="0" tIns="0" rIns="0" bIns="0"/>
          <a:lstStyle/>
          <a:p>
            <a:pPr marL="432000" indent="-324000">
              <a:buClr>
                <a:srgbClr val="000000"/>
              </a:buClr>
              <a:buSzPct val="45000"/>
              <a:buFont typeface="Wingdings" charset="2"/>
              <a:buChar char=""/>
            </a:pPr>
            <a:r>
              <a:rPr lang="en-US" sz="1633" b="0" strike="noStrike" spc="-1">
                <a:solidFill>
                  <a:srgbClr val="000000"/>
                </a:solidFill>
                <a:uFill>
                  <a:solidFill>
                    <a:srgbClr val="FFFFFF"/>
                  </a:solidFill>
                </a:uFill>
                <a:latin typeface="Arial"/>
              </a:rPr>
              <a:t>請按滑鼠，編輯大綱文字格式。</a:t>
            </a:r>
          </a:p>
          <a:p>
            <a:pPr marL="783821" lvl="1" indent="-293933">
              <a:buClr>
                <a:srgbClr val="000000"/>
              </a:buClr>
              <a:buSzPct val="75000"/>
              <a:buFont typeface="Symbol" charset="2"/>
              <a:buChar char=""/>
            </a:pPr>
            <a:r>
              <a:rPr lang="en-US" sz="1633" b="0" strike="noStrike" spc="-1">
                <a:solidFill>
                  <a:srgbClr val="000000"/>
                </a:solidFill>
                <a:uFill>
                  <a:solidFill>
                    <a:srgbClr val="FFFFFF"/>
                  </a:solidFill>
                </a:uFill>
                <a:latin typeface="Arial"/>
              </a:rPr>
              <a:t>第二個大綱層次</a:t>
            </a:r>
          </a:p>
          <a:p>
            <a:pPr marL="1175731" lvl="2" indent="-261274">
              <a:buClr>
                <a:srgbClr val="000000"/>
              </a:buClr>
              <a:buSzPct val="45000"/>
              <a:buFont typeface="Wingdings" charset="2"/>
              <a:buChar char=""/>
            </a:pPr>
            <a:r>
              <a:rPr lang="en-US" sz="1633" b="0" strike="noStrike" spc="-1">
                <a:solidFill>
                  <a:srgbClr val="000000"/>
                </a:solidFill>
                <a:uFill>
                  <a:solidFill>
                    <a:srgbClr val="FFFFFF"/>
                  </a:solidFill>
                </a:uFill>
                <a:latin typeface="Arial"/>
              </a:rPr>
              <a:t>第三個大綱層次</a:t>
            </a:r>
          </a:p>
          <a:p>
            <a:pPr marL="1567642" lvl="3" indent="-195955">
              <a:buClr>
                <a:srgbClr val="000000"/>
              </a:buClr>
              <a:buSzPct val="75000"/>
              <a:buFont typeface="Symbol" charset="2"/>
              <a:buChar char=""/>
            </a:pPr>
            <a:r>
              <a:rPr lang="en-US" sz="1633" b="0" strike="noStrike" spc="-1">
                <a:solidFill>
                  <a:srgbClr val="000000"/>
                </a:solidFill>
                <a:uFill>
                  <a:solidFill>
                    <a:srgbClr val="FFFFFF"/>
                  </a:solidFill>
                </a:uFill>
                <a:latin typeface="Arial"/>
              </a:rPr>
              <a:t>第四個大綱層次</a:t>
            </a:r>
          </a:p>
          <a:p>
            <a:pPr marL="1959552" lvl="4" indent="-195955">
              <a:buClr>
                <a:srgbClr val="000000"/>
              </a:buClr>
              <a:buSzPct val="45000"/>
              <a:buFont typeface="Wingdings" charset="2"/>
              <a:buChar char=""/>
            </a:pPr>
            <a:r>
              <a:rPr lang="en-US" sz="1633" b="0" strike="noStrike" spc="-1">
                <a:solidFill>
                  <a:srgbClr val="000000"/>
                </a:solidFill>
                <a:uFill>
                  <a:solidFill>
                    <a:srgbClr val="FFFFFF"/>
                  </a:solidFill>
                </a:uFill>
                <a:latin typeface="Arial"/>
              </a:rPr>
              <a:t>第五個大綱層次</a:t>
            </a:r>
          </a:p>
          <a:p>
            <a:pPr marL="2351462" lvl="5" indent="-195955">
              <a:buClr>
                <a:srgbClr val="000000"/>
              </a:buClr>
              <a:buSzPct val="45000"/>
              <a:buFont typeface="Wingdings" charset="2"/>
              <a:buChar char=""/>
            </a:pPr>
            <a:r>
              <a:rPr lang="en-US" sz="1633" b="0" strike="noStrike" spc="-1">
                <a:solidFill>
                  <a:srgbClr val="000000"/>
                </a:solidFill>
                <a:uFill>
                  <a:solidFill>
                    <a:srgbClr val="FFFFFF"/>
                  </a:solidFill>
                </a:uFill>
                <a:latin typeface="Arial"/>
              </a:rPr>
              <a:t>第六個大綱層次</a:t>
            </a:r>
          </a:p>
          <a:p>
            <a:pPr marL="2743373" lvl="6" indent="-195955">
              <a:buClr>
                <a:srgbClr val="000000"/>
              </a:buClr>
              <a:buSzPct val="45000"/>
              <a:buFont typeface="Wingdings" charset="2"/>
              <a:buChar char=""/>
            </a:pPr>
            <a:r>
              <a:rPr lang="en-US" sz="1633" b="0" strike="noStrike" spc="-1">
                <a:solidFill>
                  <a:srgbClr val="000000"/>
                </a:solidFill>
                <a:uFill>
                  <a:solidFill>
                    <a:srgbClr val="FFFFFF"/>
                  </a:solidFill>
                </a:uFill>
                <a:latin typeface="Arial"/>
              </a:rPr>
              <a:t>第七個大綱層次</a:t>
            </a:r>
          </a:p>
        </p:txBody>
      </p:sp>
    </p:spTree>
    <p:extLst>
      <p:ext uri="{BB962C8B-B14F-4D97-AF65-F5344CB8AC3E}">
        <p14:creationId xmlns:p14="http://schemas.microsoft.com/office/powerpoint/2010/main" val="2290928100"/>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907"/>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zh-TW"/>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F9E45-1D3A-405F-AA2E-A9CE67EAC44A}" type="datetime1">
              <a:rPr lang="zh-TW" altLang="en-US" smtClean="0"/>
              <a:t>2017/9/1</a:t>
            </a:fld>
            <a:endParaRPr lang="zh-TW"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77505-B292-4AEE-9F29-38A81A600917}" type="slidenum">
              <a:rPr lang="zh-TW" altLang="en-US" smtClean="0"/>
              <a:t>‹#›</a:t>
            </a:fld>
            <a:endParaRPr lang="zh-TW" altLang="en-US"/>
          </a:p>
        </p:txBody>
      </p:sp>
    </p:spTree>
    <p:extLst>
      <p:ext uri="{BB962C8B-B14F-4D97-AF65-F5344CB8AC3E}">
        <p14:creationId xmlns:p14="http://schemas.microsoft.com/office/powerpoint/2010/main" val="523100808"/>
      </p:ext>
    </p:extLst>
  </p:cSld>
  <p:clrMap bg1="lt1" tx1="dk1" bg2="lt2" tx2="dk2" accent1="accent1" accent2="accent2" accent3="accent3" accent4="accent4" accent5="accent5" accent6="accent6" hlink="hlink" folHlink="folHlink"/>
  <p:sldLayoutIdLst>
    <p:sldLayoutId id="214748366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B61FA-8603-4DAA-BB03-E931B1244279}" type="datetimeFigureOut">
              <a:rPr lang="zh-TW" altLang="en-US" smtClean="0">
                <a:solidFill>
                  <a:prstClr val="black">
                    <a:tint val="75000"/>
                  </a:prstClr>
                </a:solidFill>
              </a:rPr>
              <a:pPr/>
              <a:t>2017/9/1</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16E6E-1A0B-480E-A5F2-79ECF796869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58515423"/>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ltLang="zh-TW"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49C9D7C5-DCB7-4964-A04D-03F440DF2B16}" type="datetimeFigureOut">
              <a:rPr lang="zh-TW" altLang="en-US"/>
              <a:pPr>
                <a:defRPr/>
              </a:pPr>
              <a:t>2017/9/1</a:t>
            </a:fld>
            <a:endParaRPr lang="zh-TW"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TW"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849B34B1-EDB4-4286-95CE-BAA179DF40AE}" type="slidenum">
              <a:rPr lang="zh-TW" altLang="en-US"/>
              <a:pPr>
                <a:defRPr/>
              </a:pPr>
              <a:t>‹#›</a:t>
            </a:fld>
            <a:endParaRPr lang="zh-TW" altLang="en-US"/>
          </a:p>
        </p:txBody>
      </p:sp>
    </p:spTree>
    <p:extLst>
      <p:ext uri="{BB962C8B-B14F-4D97-AF65-F5344CB8AC3E}">
        <p14:creationId xmlns:p14="http://schemas.microsoft.com/office/powerpoint/2010/main" val="97514765"/>
      </p:ext>
    </p:extLst>
  </p:cSld>
  <p:clrMap bg1="lt1" tx1="dk1" bg2="lt2" tx2="dk2" accent1="accent1" accent2="accent2" accent3="accent3" accent4="accent4" accent5="accent5" accent6="accent6" hlink="hlink" folHlink="folHlink"/>
  <p:sldLayoutIdLst>
    <p:sldLayoutId id="214748370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961" y="4471"/>
            <a:ext cx="12186039" cy="6853529"/>
          </a:xfrm>
          <a:prstGeom prst="rect">
            <a:avLst/>
          </a:prstGeom>
          <a:blipFill>
            <a:blip r:embed="rId3" cstate="print"/>
            <a:stretch>
              <a:fillRect/>
            </a:stretch>
          </a:blipFill>
        </p:spPr>
        <p:txBody>
          <a:bodyPr wrap="square" lIns="0" tIns="0" rIns="0" bIns="0" rtlCol="0"/>
          <a:lstStyle/>
          <a:p>
            <a:endParaRPr sz="1800"/>
          </a:p>
        </p:txBody>
      </p:sp>
      <p:sp>
        <p:nvSpPr>
          <p:cNvPr id="17" name="bk object 17"/>
          <p:cNvSpPr/>
          <p:nvPr/>
        </p:nvSpPr>
        <p:spPr>
          <a:xfrm>
            <a:off x="0" y="6678004"/>
            <a:ext cx="12192000" cy="179997"/>
          </a:xfrm>
          <a:prstGeom prst="rect">
            <a:avLst/>
          </a:prstGeom>
          <a:blipFill>
            <a:blip r:embed="rId4" cstate="print"/>
            <a:stretch>
              <a:fillRect/>
            </a:stretch>
          </a:blipFill>
        </p:spPr>
        <p:txBody>
          <a:bodyPr wrap="square" lIns="0" tIns="0" rIns="0" bIns="0" rtlCol="0"/>
          <a:lstStyle/>
          <a:p>
            <a:endParaRPr sz="1800"/>
          </a:p>
        </p:txBody>
      </p:sp>
      <p:sp>
        <p:nvSpPr>
          <p:cNvPr id="18" name="bk object 18"/>
          <p:cNvSpPr/>
          <p:nvPr/>
        </p:nvSpPr>
        <p:spPr>
          <a:xfrm>
            <a:off x="0" y="0"/>
            <a:ext cx="12192000" cy="108000"/>
          </a:xfrm>
          <a:prstGeom prst="rect">
            <a:avLst/>
          </a:prstGeom>
          <a:blipFill>
            <a:blip r:embed="rId5" cstate="print"/>
            <a:stretch>
              <a:fillRect/>
            </a:stretch>
          </a:blipFill>
        </p:spPr>
        <p:txBody>
          <a:bodyPr wrap="square" lIns="0" tIns="0" rIns="0" bIns="0" rtlCol="0"/>
          <a:lstStyle/>
          <a:p>
            <a:endParaRPr sz="1800"/>
          </a:p>
        </p:txBody>
      </p:sp>
      <p:sp>
        <p:nvSpPr>
          <p:cNvPr id="19" name="bk object 19"/>
          <p:cNvSpPr/>
          <p:nvPr/>
        </p:nvSpPr>
        <p:spPr>
          <a:xfrm>
            <a:off x="914400" y="3196692"/>
            <a:ext cx="10363200" cy="17995"/>
          </a:xfrm>
          <a:prstGeom prst="rect">
            <a:avLst/>
          </a:prstGeom>
          <a:blipFill>
            <a:blip r:embed="rId6"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2356052" y="308076"/>
            <a:ext cx="7479893" cy="670560"/>
          </a:xfrm>
          <a:prstGeom prst="rect">
            <a:avLst/>
          </a:prstGeom>
        </p:spPr>
        <p:txBody>
          <a:bodyPr wrap="square" lIns="0" tIns="0" rIns="0" bIns="0">
            <a:spAutoFit/>
          </a:bodyPr>
          <a:lstStyle>
            <a:lvl1pPr>
              <a:defRPr sz="4400" b="0" i="1">
                <a:solidFill>
                  <a:srgbClr val="2B2B2B"/>
                </a:solidFill>
                <a:latin typeface="Franklin Gothic Medium"/>
                <a:cs typeface="Franklin Gothic Medium"/>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9/1/2017</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2318697"/>
      </p:ext>
    </p:extLst>
  </p:cSld>
  <p:clrMap bg1="lt1" tx1="dk1" bg2="lt2" tx2="dk2" accent1="accent1" accent2="accent2" accent3="accent3" accent4="accent4" accent5="accent5" accent6="accent6" hlink="hlink" folHlink="folHlink"/>
  <p:sldLayoutIdLst>
    <p:sldLayoutId id="214748371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6" y="618519"/>
            <a:ext cx="10364451" cy="1596177"/>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913775" y="2367095"/>
            <a:ext cx="10364452" cy="3424107"/>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7678737" y="5883277"/>
            <a:ext cx="2743200" cy="365125"/>
          </a:xfrm>
          <a:prstGeom prst="rect">
            <a:avLst/>
          </a:prstGeom>
        </p:spPr>
        <p:txBody>
          <a:bodyPr vert="horz" lIns="91440" tIns="45720" rIns="91440" bIns="45720" rtlCol="0" anchor="ctr"/>
          <a:lstStyle>
            <a:lvl1pPr algn="r">
              <a:defRPr sz="1000">
                <a:solidFill>
                  <a:schemeClr val="tx1"/>
                </a:solidFill>
              </a:defRPr>
            </a:lvl1pPr>
          </a:lstStyle>
          <a:p>
            <a:fld id="{A13E3FB7-2818-41F7-94ED-9D47E07CB382}" type="datetimeFigureOut">
              <a:rPr lang="zh-TW" altLang="en-US" smtClean="0"/>
              <a:t>2017/9/1</a:t>
            </a:fld>
            <a:endParaRPr lang="zh-TW" altLang="en-US"/>
          </a:p>
        </p:txBody>
      </p:sp>
      <p:sp>
        <p:nvSpPr>
          <p:cNvPr id="5" name="Footer Placeholder 4"/>
          <p:cNvSpPr>
            <a:spLocks noGrp="1"/>
          </p:cNvSpPr>
          <p:nvPr>
            <p:ph type="ftr" sz="quarter" idx="3"/>
          </p:nvPr>
        </p:nvSpPr>
        <p:spPr>
          <a:xfrm>
            <a:off x="913775" y="5883277"/>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zh-TW" altLang="en-US"/>
          </a:p>
        </p:txBody>
      </p:sp>
      <p:sp>
        <p:nvSpPr>
          <p:cNvPr id="6" name="Slide Number Placeholder 5"/>
          <p:cNvSpPr>
            <a:spLocks noGrp="1"/>
          </p:cNvSpPr>
          <p:nvPr>
            <p:ph type="sldNum" sz="quarter" idx="4"/>
          </p:nvPr>
        </p:nvSpPr>
        <p:spPr>
          <a:xfrm>
            <a:off x="10514013" y="5883277"/>
            <a:ext cx="764215" cy="365125"/>
          </a:xfrm>
          <a:prstGeom prst="rect">
            <a:avLst/>
          </a:prstGeom>
        </p:spPr>
        <p:txBody>
          <a:bodyPr vert="horz" lIns="91440" tIns="45720" rIns="91440" bIns="45720" rtlCol="0" anchor="ctr"/>
          <a:lstStyle>
            <a:lvl1pPr algn="r">
              <a:defRPr sz="1000">
                <a:solidFill>
                  <a:schemeClr val="tx1"/>
                </a:solidFill>
              </a:defRPr>
            </a:lvl1pPr>
          </a:lstStyle>
          <a:p>
            <a:fld id="{670DDD06-D7CF-423E-9EBE-A4549C2B2B95}" type="slidenum">
              <a:rPr lang="zh-TW" altLang="en-US" smtClean="0"/>
              <a:t>‹#›</a:t>
            </a:fld>
            <a:endParaRPr lang="zh-TW" altLang="en-US"/>
          </a:p>
        </p:txBody>
      </p:sp>
    </p:spTree>
    <p:extLst>
      <p:ext uri="{BB962C8B-B14F-4D97-AF65-F5344CB8AC3E}">
        <p14:creationId xmlns:p14="http://schemas.microsoft.com/office/powerpoint/2010/main" val="3782745413"/>
      </p:ext>
    </p:extLst>
  </p:cSld>
  <p:clrMap bg1="lt1" tx1="dk1" bg2="lt2" tx2="dk2" accent1="accent1" accent2="accent2" accent3="accent3" accent4="accent4" accent5="accent5" accent6="accent6" hlink="hlink" folHlink="folHlink"/>
  <p:sldLayoutIdLst>
    <p:sldLayoutId id="2147483712" r:id="rId1"/>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224C7FB-C1CE-47F2-889D-63A987798C54}" type="datetimeFigureOut">
              <a:rPr lang="zh-TW" altLang="en-US" smtClean="0"/>
              <a:t>2017/9/1</a:t>
            </a:fld>
            <a:endParaRPr lang="zh-TW"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zh-TW" alt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8F2E979-1865-459E-A8F1-9F96F8807A28}" type="slidenum">
              <a:rPr lang="zh-TW" altLang="en-US" smtClean="0"/>
              <a:t>‹#›</a:t>
            </a:fld>
            <a:endParaRPr lang="zh-TW" altLang="en-US"/>
          </a:p>
        </p:txBody>
      </p:sp>
    </p:spTree>
    <p:extLst>
      <p:ext uri="{BB962C8B-B14F-4D97-AF65-F5344CB8AC3E}">
        <p14:creationId xmlns:p14="http://schemas.microsoft.com/office/powerpoint/2010/main" val="3699206469"/>
      </p:ext>
    </p:extLst>
  </p:cSld>
  <p:clrMap bg1="dk1" tx1="lt1" bg2="dk2" tx2="lt2" accent1="accent1" accent2="accent2" accent3="accent3" accent4="accent4" accent5="accent5" accent6="accent6" hlink="hlink" folHlink="folHlink"/>
  <p:sldLayoutIdLst>
    <p:sldLayoutId id="2147483714" r:id="rId1"/>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手繪多邊形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16" name="手繪多邊形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標題版面配置區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CE5319D6-3891-4FE5-91DC-721ED42439A1}" type="datetimeFigureOut">
              <a:rPr lang="zh-TW" altLang="en-US" smtClean="0"/>
              <a:t>2017/9/1</a:t>
            </a:fld>
            <a:endParaRPr lang="zh-TW" altLang="en-US"/>
          </a:p>
        </p:txBody>
      </p:sp>
      <p:sp>
        <p:nvSpPr>
          <p:cNvPr id="22" name="頁尾版面配置區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zh-TW" altLang="en-US"/>
          </a:p>
        </p:txBody>
      </p:sp>
      <p:sp>
        <p:nvSpPr>
          <p:cNvPr id="18" name="投影片編號版面配置區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0D7CEF9E-5283-49E4-ABE8-E8FA2A7CFE70}" type="slidenum">
              <a:rPr lang="zh-TW" altLang="en-US" smtClean="0"/>
              <a:t>‹#›</a:t>
            </a:fld>
            <a:endParaRPr lang="zh-TW" altLang="en-US"/>
          </a:p>
        </p:txBody>
      </p:sp>
    </p:spTree>
    <p:extLst>
      <p:ext uri="{BB962C8B-B14F-4D97-AF65-F5344CB8AC3E}">
        <p14:creationId xmlns:p14="http://schemas.microsoft.com/office/powerpoint/2010/main" val="1572640791"/>
      </p:ext>
    </p:extLst>
  </p:cSld>
  <p:clrMap bg1="dk1" tx1="lt1" bg2="dk2" tx2="lt2" accent1="accent1" accent2="accent2" accent3="accent3" accent4="accent4" accent5="accent5" accent6="accent6" hlink="hlink" folHlink="folHlink"/>
  <p:sldLayoutIdLst>
    <p:sldLayoutId id="2147483716"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2192000" cy="6857999"/>
          </a:xfrm>
          <a:custGeom>
            <a:avLst/>
            <a:gdLst/>
            <a:ahLst/>
            <a:cxnLst/>
            <a:rect l="l" t="t" r="r" b="b"/>
            <a:pathLst>
              <a:path w="9144000" h="6857999">
                <a:moveTo>
                  <a:pt x="0" y="6858000"/>
                </a:moveTo>
                <a:lnTo>
                  <a:pt x="9144000" y="6858000"/>
                </a:lnTo>
                <a:lnTo>
                  <a:pt x="9144000" y="0"/>
                </a:lnTo>
                <a:lnTo>
                  <a:pt x="0" y="0"/>
                </a:lnTo>
                <a:lnTo>
                  <a:pt x="0" y="6858000"/>
                </a:lnTo>
              </a:path>
            </a:pathLst>
          </a:custGeom>
          <a:solidFill>
            <a:srgbClr val="88916B"/>
          </a:solidFill>
        </p:spPr>
        <p:txBody>
          <a:bodyPr wrap="square" lIns="0" tIns="0" rIns="0" bIns="0" rtlCol="0">
            <a:noAutofit/>
          </a:bodyPr>
          <a:lstStyle/>
          <a:p>
            <a:endParaRPr sz="1800"/>
          </a:p>
        </p:txBody>
      </p:sp>
      <p:sp>
        <p:nvSpPr>
          <p:cNvPr id="2" name="Holder 2"/>
          <p:cNvSpPr>
            <a:spLocks noGrp="1"/>
          </p:cNvSpPr>
          <p:nvPr>
            <p:ph type="title"/>
          </p:nvPr>
        </p:nvSpPr>
        <p:spPr>
          <a:xfrm>
            <a:off x="1294112" y="1401445"/>
            <a:ext cx="9603773" cy="381192"/>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1572430" y="2164841"/>
            <a:ext cx="9047140" cy="2039838"/>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4145281" y="6377940"/>
            <a:ext cx="3901439" cy="342900"/>
          </a:xfrm>
          <a:prstGeom prst="rect">
            <a:avLst/>
          </a:prstGeom>
        </p:spPr>
        <p:txBody>
          <a:bodyPr wrap="square" lIns="0" tIns="0" rIns="0" bIns="0">
            <a:no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9/1/2017</a:t>
            </a:fld>
            <a:endParaRPr lang="en-US" smtClean="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75437786"/>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Freeform 2"/>
          <p:cNvSpPr>
            <a:spLocks/>
          </p:cNvSpPr>
          <p:nvPr/>
        </p:nvSpPr>
        <p:spPr bwMode="hidden">
          <a:xfrm>
            <a:off x="8837084"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grpSp>
        <p:nvGrpSpPr>
          <p:cNvPr id="7171" name="Group 3"/>
          <p:cNvGrpSpPr>
            <a:grpSpLocks/>
          </p:cNvGrpSpPr>
          <p:nvPr/>
        </p:nvGrpSpPr>
        <p:grpSpPr bwMode="auto">
          <a:xfrm>
            <a:off x="4234" y="4267200"/>
            <a:ext cx="12187767" cy="2590800"/>
            <a:chOff x="2" y="2688"/>
            <a:chExt cx="5758" cy="1632"/>
          </a:xfrm>
        </p:grpSpPr>
        <p:sp>
          <p:nvSpPr>
            <p:cNvPr id="7172"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grpSp>
          <p:nvGrpSpPr>
            <p:cNvPr id="7173" name="Group 5"/>
            <p:cNvGrpSpPr>
              <a:grpSpLocks/>
            </p:cNvGrpSpPr>
            <p:nvPr userDrawn="1"/>
          </p:nvGrpSpPr>
          <p:grpSpPr bwMode="auto">
            <a:xfrm>
              <a:off x="3528" y="3715"/>
              <a:ext cx="792" cy="521"/>
              <a:chOff x="3527" y="3715"/>
              <a:chExt cx="792" cy="521"/>
            </a:xfrm>
          </p:grpSpPr>
          <p:sp>
            <p:nvSpPr>
              <p:cNvPr id="7174"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75"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76"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77"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78"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79"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80"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81"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82"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83"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84"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grpSp>
        <p:grpSp>
          <p:nvGrpSpPr>
            <p:cNvPr id="7185" name="Group 17"/>
            <p:cNvGrpSpPr>
              <a:grpSpLocks/>
            </p:cNvGrpSpPr>
            <p:nvPr userDrawn="1"/>
          </p:nvGrpSpPr>
          <p:grpSpPr bwMode="auto">
            <a:xfrm>
              <a:off x="1776" y="3631"/>
              <a:ext cx="1626" cy="683"/>
              <a:chOff x="1776" y="3631"/>
              <a:chExt cx="1626" cy="683"/>
            </a:xfrm>
          </p:grpSpPr>
          <p:sp>
            <p:nvSpPr>
              <p:cNvPr id="7186"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87"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88"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89"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90"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91"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92"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93"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194"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95"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96"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97"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98"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199"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00"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01"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02"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03"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grpSp>
        <p:grpSp>
          <p:nvGrpSpPr>
            <p:cNvPr id="7204" name="Group 36"/>
            <p:cNvGrpSpPr>
              <a:grpSpLocks/>
            </p:cNvGrpSpPr>
            <p:nvPr userDrawn="1"/>
          </p:nvGrpSpPr>
          <p:grpSpPr bwMode="auto">
            <a:xfrm>
              <a:off x="4128" y="3360"/>
              <a:ext cx="1351" cy="821"/>
              <a:chOff x="4128" y="3360"/>
              <a:chExt cx="1351" cy="821"/>
            </a:xfrm>
          </p:grpSpPr>
          <p:sp>
            <p:nvSpPr>
              <p:cNvPr id="7205"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06"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07"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08"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09"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10"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11"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12"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13"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14"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15"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16"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217"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218"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219"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220"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221"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grpSp>
        <p:grpSp>
          <p:nvGrpSpPr>
            <p:cNvPr id="7222" name="Group 54"/>
            <p:cNvGrpSpPr>
              <a:grpSpLocks/>
            </p:cNvGrpSpPr>
            <p:nvPr userDrawn="1"/>
          </p:nvGrpSpPr>
          <p:grpSpPr bwMode="auto">
            <a:xfrm>
              <a:off x="5280" y="3024"/>
              <a:ext cx="425" cy="258"/>
              <a:chOff x="5280" y="3024"/>
              <a:chExt cx="425" cy="258"/>
            </a:xfrm>
          </p:grpSpPr>
          <p:sp>
            <p:nvSpPr>
              <p:cNvPr id="7223"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24"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25"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26"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27"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28"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sp>
            <p:nvSpPr>
              <p:cNvPr id="7229"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z="1800"/>
              </a:p>
            </p:txBody>
          </p:sp>
          <p:grpSp>
            <p:nvGrpSpPr>
              <p:cNvPr id="7230" name="Group 62"/>
              <p:cNvGrpSpPr>
                <a:grpSpLocks/>
              </p:cNvGrpSpPr>
              <p:nvPr/>
            </p:nvGrpSpPr>
            <p:grpSpPr bwMode="auto">
              <a:xfrm>
                <a:off x="5381" y="3085"/>
                <a:ext cx="227" cy="132"/>
                <a:chOff x="5381" y="3085"/>
                <a:chExt cx="227" cy="132"/>
              </a:xfrm>
            </p:grpSpPr>
            <p:sp>
              <p:nvSpPr>
                <p:cNvPr id="7231"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232"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233"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sp>
              <p:nvSpPr>
                <p:cNvPr id="7234"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sz="1800"/>
                </a:p>
              </p:txBody>
            </p:sp>
          </p:grpSp>
        </p:grpSp>
      </p:grpSp>
      <p:sp>
        <p:nvSpPr>
          <p:cNvPr id="7235" name="Rectangle 67"/>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zh-TW" altLang="en-US" smtClean="0"/>
              <a:t>按一下以編輯母片標題樣式</a:t>
            </a:r>
          </a:p>
        </p:txBody>
      </p:sp>
      <p:sp>
        <p:nvSpPr>
          <p:cNvPr id="7236" name="Rectangle 68"/>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7237" name="Rectangle 69"/>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a:effectLst>
                  <a:outerShdw blurRad="38100" dist="38100" dir="2700000" algn="tl">
                    <a:srgbClr val="000000"/>
                  </a:outerShdw>
                </a:effectLst>
              </a:defRPr>
            </a:lvl1pPr>
          </a:lstStyle>
          <a:p>
            <a:endParaRPr lang="en-US" altLang="zh-TW"/>
          </a:p>
        </p:txBody>
      </p:sp>
      <p:sp>
        <p:nvSpPr>
          <p:cNvPr id="7238" name="Rectangle 70"/>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a:effectLst>
                  <a:outerShdw blurRad="38100" dist="38100" dir="2700000" algn="tl">
                    <a:srgbClr val="000000"/>
                  </a:outerShdw>
                </a:effectLst>
              </a:defRPr>
            </a:lvl1pPr>
          </a:lstStyle>
          <a:p>
            <a:endParaRPr lang="en-US" altLang="zh-TW"/>
          </a:p>
        </p:txBody>
      </p:sp>
      <p:sp>
        <p:nvSpPr>
          <p:cNvPr id="7239" name="Rectangle 71"/>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a:effectLst>
                  <a:outerShdw blurRad="38100" dist="38100" dir="2700000" algn="tl">
                    <a:srgbClr val="000000"/>
                  </a:outerShdw>
                </a:effectLst>
              </a:defRPr>
            </a:lvl1pPr>
          </a:lstStyle>
          <a:p>
            <a:fld id="{A0FC82C9-4841-4354-A9C8-5D8D737D0BD1}" type="slidenum">
              <a:rPr lang="en-US" altLang="zh-TW"/>
              <a:pPr/>
              <a:t>‹#›</a:t>
            </a:fld>
            <a:endParaRPr lang="en-US" altLang="zh-TW"/>
          </a:p>
        </p:txBody>
      </p:sp>
    </p:spTree>
    <p:extLst>
      <p:ext uri="{BB962C8B-B14F-4D97-AF65-F5344CB8AC3E}">
        <p14:creationId xmlns:p14="http://schemas.microsoft.com/office/powerpoint/2010/main" val="1157696860"/>
      </p:ext>
    </p:extLst>
  </p:cSld>
  <p:clrMap bg1="dk2" tx1="lt1" bg2="dk1" tx2="lt2" accent1="accent1" accent2="accent2" accent3="accent3" accent4="accent4" accent5="accent5" accent6="accent6" hlink="hlink" folHlink="folHlink"/>
  <p:sldLayoutIdLst>
    <p:sldLayoutId id="2147483721" r:id="rId1"/>
  </p:sldLayoutIdLst>
  <p:timing>
    <p:tnLst>
      <p:par>
        <p:cTn id="1" dur="indefinite" restart="never" nodeType="tmRoot"/>
      </p:par>
    </p:tnLst>
  </p:timing>
  <p:txStyles>
    <p:titleStyle>
      <a:lvl1pPr algn="ctr" rtl="0" fontAlgn="base">
        <a:spcBef>
          <a:spcPct val="0"/>
        </a:spcBef>
        <a:spcAft>
          <a:spcPct val="0"/>
        </a:spcAft>
        <a:defRPr kumimoji="1"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Ø"/>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anose="05000000000000000000" pitchFamily="2" charset="2"/>
        <a:buChar char="l"/>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Char char="•"/>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50000"/>
        <a:buFont typeface="Wingdings" panose="05000000000000000000" pitchFamily="2" charset="2"/>
        <a:buChar char="l"/>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Char char="•"/>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en-US"/>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CFC58-7A21-4B7F-8B80-16DEE58386AC}" type="datetimeFigureOut">
              <a:rPr lang="en-US" smtClean="0"/>
              <a:t>9/1/2017</a:t>
            </a:fld>
            <a:endParaRPr lang="en-US"/>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4E1BC-16E4-49F2-88AE-95325F87A8EF}" type="slidenum">
              <a:rPr lang="en-US" smtClean="0"/>
              <a:t>‹#›</a:t>
            </a:fld>
            <a:endParaRPr lang="en-US"/>
          </a:p>
        </p:txBody>
      </p:sp>
    </p:spTree>
    <p:extLst>
      <p:ext uri="{BB962C8B-B14F-4D97-AF65-F5344CB8AC3E}">
        <p14:creationId xmlns:p14="http://schemas.microsoft.com/office/powerpoint/2010/main" val="2826767034"/>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FBD8715E-A93F-4CF3-A2FC-484C75EFBB2B}" type="datetimeFigureOut">
              <a:rPr lang="zh-TW" altLang="en-US"/>
              <a:pPr/>
              <a:t>2017/9/1</a:t>
            </a:fld>
            <a:endParaRPr lang="zh-TW" altLang="en-US"/>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zh-TW" alt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B680BC1-3E9B-479F-A35B-80176D4FECEC}" type="slidenum">
              <a:rPr lang="zh-TW" altLang="en-US"/>
              <a:pPr/>
              <a:t>‹#›</a:t>
            </a:fld>
            <a:endParaRPr lang="zh-TW" altLang="en-US"/>
          </a:p>
        </p:txBody>
      </p:sp>
    </p:spTree>
    <p:extLst>
      <p:ext uri="{BB962C8B-B14F-4D97-AF65-F5344CB8AC3E}">
        <p14:creationId xmlns:p14="http://schemas.microsoft.com/office/powerpoint/2010/main" val="4196488299"/>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fontAlgn="base">
        <a:spcBef>
          <a:spcPct val="0"/>
        </a:spcBef>
        <a:spcAft>
          <a:spcPct val="0"/>
        </a:spcAft>
        <a:defRPr kumimoji="1" sz="4400" kern="1200">
          <a:solidFill>
            <a:schemeClr val="tx1"/>
          </a:solidFill>
          <a:latin typeface="+mj-lt"/>
          <a:ea typeface="+mj-ea"/>
          <a:cs typeface="新細明體" charset="0"/>
        </a:defRPr>
      </a:lvl1pPr>
      <a:lvl2pPr algn="ctr" defTabSz="457200" rtl="0" fontAlgn="base">
        <a:spcBef>
          <a:spcPct val="0"/>
        </a:spcBef>
        <a:spcAft>
          <a:spcPct val="0"/>
        </a:spcAft>
        <a:defRPr kumimoji="1" sz="4400">
          <a:solidFill>
            <a:schemeClr val="tx1"/>
          </a:solidFill>
          <a:latin typeface="Calibri" charset="0"/>
          <a:ea typeface="新細明體" charset="0"/>
          <a:cs typeface="新細明體" charset="0"/>
        </a:defRPr>
      </a:lvl2pPr>
      <a:lvl3pPr algn="ctr" defTabSz="457200" rtl="0" fontAlgn="base">
        <a:spcBef>
          <a:spcPct val="0"/>
        </a:spcBef>
        <a:spcAft>
          <a:spcPct val="0"/>
        </a:spcAft>
        <a:defRPr kumimoji="1" sz="4400">
          <a:solidFill>
            <a:schemeClr val="tx1"/>
          </a:solidFill>
          <a:latin typeface="Calibri" charset="0"/>
          <a:ea typeface="新細明體" charset="0"/>
          <a:cs typeface="新細明體" charset="0"/>
        </a:defRPr>
      </a:lvl3pPr>
      <a:lvl4pPr algn="ctr" defTabSz="457200" rtl="0" fontAlgn="base">
        <a:spcBef>
          <a:spcPct val="0"/>
        </a:spcBef>
        <a:spcAft>
          <a:spcPct val="0"/>
        </a:spcAft>
        <a:defRPr kumimoji="1" sz="4400">
          <a:solidFill>
            <a:schemeClr val="tx1"/>
          </a:solidFill>
          <a:latin typeface="Calibri" charset="0"/>
          <a:ea typeface="新細明體" charset="0"/>
          <a:cs typeface="新細明體" charset="0"/>
        </a:defRPr>
      </a:lvl4pPr>
      <a:lvl5pPr algn="ctr" defTabSz="457200" rtl="0" fontAlgn="base">
        <a:spcBef>
          <a:spcPct val="0"/>
        </a:spcBef>
        <a:spcAft>
          <a:spcPct val="0"/>
        </a:spcAft>
        <a:defRPr kumimoji="1" sz="4400">
          <a:solidFill>
            <a:schemeClr val="tx1"/>
          </a:solidFill>
          <a:latin typeface="Calibri" charset="0"/>
          <a:ea typeface="新細明體" charset="0"/>
          <a:cs typeface="新細明體" charset="0"/>
        </a:defRPr>
      </a:lvl5pPr>
      <a:lvl6pPr marL="457200" algn="ctr" defTabSz="457200" rtl="0" fontAlgn="base">
        <a:spcBef>
          <a:spcPct val="0"/>
        </a:spcBef>
        <a:spcAft>
          <a:spcPct val="0"/>
        </a:spcAft>
        <a:defRPr kumimoji="1" sz="4400">
          <a:solidFill>
            <a:schemeClr val="tx1"/>
          </a:solidFill>
          <a:latin typeface="Calibri" charset="0"/>
          <a:ea typeface="新細明體" charset="0"/>
          <a:cs typeface="新細明體" charset="0"/>
        </a:defRPr>
      </a:lvl6pPr>
      <a:lvl7pPr marL="914400" algn="ctr" defTabSz="457200" rtl="0" fontAlgn="base">
        <a:spcBef>
          <a:spcPct val="0"/>
        </a:spcBef>
        <a:spcAft>
          <a:spcPct val="0"/>
        </a:spcAft>
        <a:defRPr kumimoji="1" sz="4400">
          <a:solidFill>
            <a:schemeClr val="tx1"/>
          </a:solidFill>
          <a:latin typeface="Calibri" charset="0"/>
          <a:ea typeface="新細明體" charset="0"/>
          <a:cs typeface="新細明體" charset="0"/>
        </a:defRPr>
      </a:lvl7pPr>
      <a:lvl8pPr marL="1371600" algn="ctr" defTabSz="457200" rtl="0" fontAlgn="base">
        <a:spcBef>
          <a:spcPct val="0"/>
        </a:spcBef>
        <a:spcAft>
          <a:spcPct val="0"/>
        </a:spcAft>
        <a:defRPr kumimoji="1" sz="4400">
          <a:solidFill>
            <a:schemeClr val="tx1"/>
          </a:solidFill>
          <a:latin typeface="Calibri" charset="0"/>
          <a:ea typeface="新細明體" charset="0"/>
          <a:cs typeface="新細明體" charset="0"/>
        </a:defRPr>
      </a:lvl8pPr>
      <a:lvl9pPr marL="1828800" algn="ctr" defTabSz="457200" rtl="0" fontAlgn="base">
        <a:spcBef>
          <a:spcPct val="0"/>
        </a:spcBef>
        <a:spcAft>
          <a:spcPct val="0"/>
        </a:spcAft>
        <a:defRPr kumimoji="1" sz="4400">
          <a:solidFill>
            <a:schemeClr val="tx1"/>
          </a:solidFill>
          <a:latin typeface="Calibri" charset="0"/>
          <a:ea typeface="新細明體" charset="0"/>
          <a:cs typeface="新細明體" charset="0"/>
        </a:defRPr>
      </a:lvl9pPr>
    </p:titleStyle>
    <p:bodyStyle>
      <a:lvl1pPr marL="342900" indent="-342900" algn="l" defTabSz="457200" rtl="0" fontAlgn="base">
        <a:spcBef>
          <a:spcPct val="20000"/>
        </a:spcBef>
        <a:spcAft>
          <a:spcPct val="0"/>
        </a:spcAft>
        <a:buFont typeface="Arial" panose="020B0604020202020204" pitchFamily="34" charset="0"/>
        <a:buChar char="•"/>
        <a:defRPr kumimoji="1" sz="3200" kern="1200">
          <a:solidFill>
            <a:schemeClr val="tx1"/>
          </a:solidFill>
          <a:latin typeface="+mn-lt"/>
          <a:ea typeface="+mn-ea"/>
          <a:cs typeface="新細明體" charset="0"/>
        </a:defRPr>
      </a:lvl1pPr>
      <a:lvl2pPr marL="742950" indent="-285750" algn="l" defTabSz="457200" rtl="0" fontAlgn="base">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274952B-B559-4A82-8B37-6406689E8ACB}" type="slidenum">
              <a:rPr lang="en-US" altLang="zh-CN"/>
              <a:pPr/>
              <a:t>‹#›</a:t>
            </a:fld>
            <a:endParaRPr lang="en-US" altLang="zh-CN"/>
          </a:p>
        </p:txBody>
      </p:sp>
    </p:spTree>
    <p:extLst>
      <p:ext uri="{BB962C8B-B14F-4D97-AF65-F5344CB8AC3E}">
        <p14:creationId xmlns:p14="http://schemas.microsoft.com/office/powerpoint/2010/main" val="8518651"/>
      </p:ext>
    </p:extLst>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4400">
          <a:solidFill>
            <a:schemeClr val="tx2"/>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2"/>
          </a:solidFill>
          <a:latin typeface="Arial" charset="0"/>
          <a:ea typeface="SimSun" panose="02010600030101010101" pitchFamily="2" charset="-122"/>
        </a:defRPr>
      </a:lvl2pPr>
      <a:lvl3pPr algn="ctr" rtl="0" eaLnBrk="0" fontAlgn="base" hangingPunct="0">
        <a:spcBef>
          <a:spcPct val="0"/>
        </a:spcBef>
        <a:spcAft>
          <a:spcPct val="0"/>
        </a:spcAft>
        <a:defRPr sz="4400">
          <a:solidFill>
            <a:schemeClr val="tx2"/>
          </a:solidFill>
          <a:latin typeface="Arial" charset="0"/>
          <a:ea typeface="SimSun" panose="02010600030101010101" pitchFamily="2" charset="-122"/>
        </a:defRPr>
      </a:lvl3pPr>
      <a:lvl4pPr algn="ctr" rtl="0" eaLnBrk="0" fontAlgn="base" hangingPunct="0">
        <a:spcBef>
          <a:spcPct val="0"/>
        </a:spcBef>
        <a:spcAft>
          <a:spcPct val="0"/>
        </a:spcAft>
        <a:defRPr sz="4400">
          <a:solidFill>
            <a:schemeClr val="tx2"/>
          </a:solidFill>
          <a:latin typeface="Arial" charset="0"/>
          <a:ea typeface="SimSun" panose="02010600030101010101" pitchFamily="2" charset="-122"/>
        </a:defRPr>
      </a:lvl4pPr>
      <a:lvl5pPr algn="ctr" rtl="0" eaLnBrk="0" fontAlgn="base" hangingPunct="0">
        <a:spcBef>
          <a:spcPct val="0"/>
        </a:spcBef>
        <a:spcAft>
          <a:spcPct val="0"/>
        </a:spcAft>
        <a:defRPr sz="4400">
          <a:solidFill>
            <a:schemeClr val="tx2"/>
          </a:solidFill>
          <a:latin typeface="Arial" charset="0"/>
          <a:ea typeface="SimSun" panose="02010600030101010101"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SimSun" panose="02010600030101010101" pitchFamily="2"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B648B-5292-4643-B29B-6712741BB984}" type="datetimeFigureOut">
              <a:rPr lang="zh-TW" altLang="en-US" smtClean="0"/>
              <a:t>2017/9/1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39BF6-003B-4C5D-A61F-2C05D32E926A}" type="slidenum">
              <a:rPr lang="zh-TW" altLang="en-US" smtClean="0"/>
              <a:t>‹#›</a:t>
            </a:fld>
            <a:endParaRPr lang="zh-TW" altLang="en-US"/>
          </a:p>
        </p:txBody>
      </p:sp>
    </p:spTree>
    <p:extLst>
      <p:ext uri="{BB962C8B-B14F-4D97-AF65-F5344CB8AC3E}">
        <p14:creationId xmlns:p14="http://schemas.microsoft.com/office/powerpoint/2010/main" val="542769991"/>
      </p:ext>
    </p:extLst>
  </p:cSld>
  <p:clrMap bg1="lt1" tx1="dk1" bg2="lt2" tx2="dk2" accent1="accent1" accent2="accent2" accent3="accent3" accent4="accent4" accent5="accent5" accent6="accent6" hlink="hlink" folHlink="folHlink"/>
  <p:sldLayoutIdLst>
    <p:sldLayoutId id="2147483673" r:id="rId1"/>
    <p:sldLayoutId id="2147483691" r:id="rId2"/>
    <p:sldLayoutId id="214748369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EC40-2640-6B45-AACD-E5154111AC5E}" type="datetimeFigureOut">
              <a:rPr kumimoji="1" lang="zh-TW" altLang="en-US" smtClean="0"/>
              <a:t>2017/9/1</a:t>
            </a:fld>
            <a:endParaRPr kumimoji="1" lang="zh-TW"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8ECCD-BDE0-EA49-8DAB-290D0F433331}" type="slidenum">
              <a:rPr kumimoji="1" lang="zh-TW" altLang="en-US" smtClean="0"/>
              <a:t>‹#›</a:t>
            </a:fld>
            <a:endParaRPr kumimoji="1" lang="zh-TW" altLang="en-US"/>
          </a:p>
        </p:txBody>
      </p:sp>
    </p:spTree>
    <p:extLst>
      <p:ext uri="{BB962C8B-B14F-4D97-AF65-F5344CB8AC3E}">
        <p14:creationId xmlns:p14="http://schemas.microsoft.com/office/powerpoint/2010/main" val="2025047276"/>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矩形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矩形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矩形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矩形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日期版面配置區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9D21D778-B565-4D7E-94D7-64010A445B68}" type="datetimeFigureOut">
              <a:rPr lang="en-US" smtClean="0"/>
              <a:pPr algn="r" eaLnBrk="1" latinLnBrk="0" hangingPunct="1"/>
              <a:t>9/1/2017</a:t>
            </a:fld>
            <a:endParaRPr lang="en-US" sz="1400" dirty="0">
              <a:solidFill>
                <a:srgbClr val="FFFFFF"/>
              </a:solidFill>
            </a:endParaRPr>
          </a:p>
        </p:txBody>
      </p:sp>
      <p:sp>
        <p:nvSpPr>
          <p:cNvPr id="3" name="頁尾版面配置區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矩形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直線接點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橢圓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橢圓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投影片編號版面配置區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標題版面配置區 21"/>
          <p:cNvSpPr>
            <a:spLocks noGrp="1"/>
          </p:cNvSpPr>
          <p:nvPr>
            <p:ph type="title"/>
          </p:nvPr>
        </p:nvSpPr>
        <p:spPr>
          <a:xfrm>
            <a:off x="402336" y="228600"/>
            <a:ext cx="11379200" cy="758952"/>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Tree>
    <p:extLst>
      <p:ext uri="{BB962C8B-B14F-4D97-AF65-F5344CB8AC3E}">
        <p14:creationId xmlns:p14="http://schemas.microsoft.com/office/powerpoint/2010/main" val="3836983669"/>
      </p:ext>
    </p:extLst>
  </p:cSld>
  <p:clrMap bg1="lt1" tx1="dk1" bg2="lt2" tx2="dk2" accent1="accent1" accent2="accent2" accent3="accent3" accent4="accent4" accent5="accent5" accent6="accent6" hlink="hlink" folHlink="folHlink"/>
  <p:sldLayoutIdLst>
    <p:sldLayoutId id="2147483677" r:id="rId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圓角矩形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標題版面配置區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57FA8D8C-045D-43A7-A6BC-EFF9045A1759}" type="datetimeFigureOut">
              <a:rPr lang="zh-TW" altLang="en-US" smtClean="0"/>
              <a:pPr/>
              <a:t>2017/9/1</a:t>
            </a:fld>
            <a:endParaRPr lang="zh-TW" altLang="en-US"/>
          </a:p>
        </p:txBody>
      </p:sp>
      <p:sp>
        <p:nvSpPr>
          <p:cNvPr id="3" name="頁尾版面配置區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zh-TW" altLang="en-US"/>
          </a:p>
        </p:txBody>
      </p:sp>
      <p:sp>
        <p:nvSpPr>
          <p:cNvPr id="23" name="投影片編號版面配置區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CAEE4CA5-7264-4F9C-8CA4-85FDE5C14D53}" type="slidenum">
              <a:rPr lang="zh-TW" altLang="en-US" smtClean="0"/>
              <a:pPr/>
              <a:t>‹#›</a:t>
            </a:fld>
            <a:endParaRPr lang="zh-TW" altLang="en-US"/>
          </a:p>
        </p:txBody>
      </p:sp>
    </p:spTree>
    <p:extLst>
      <p:ext uri="{BB962C8B-B14F-4D97-AF65-F5344CB8AC3E}">
        <p14:creationId xmlns:p14="http://schemas.microsoft.com/office/powerpoint/2010/main" val="802657630"/>
      </p:ext>
    </p:extLst>
  </p:cSld>
  <p:clrMap bg1="lt1" tx1="dk1" bg2="lt2" tx2="dk2" accent1="accent1" accent2="accent2" accent3="accent3" accent4="accent4" accent5="accent5" accent6="accent6" hlink="hlink" folHlink="folHlink"/>
  <p:sldLayoutIdLst>
    <p:sldLayoutId id="2147483679"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cd.org.tw/becute/big5/special/special_78.ht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cd.org.tw/becute/big5/special/special.htm" TargetMode="Externa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hyperlink" Target="http://mentalfloss.com/article/49238/7-sentences-sound-crazy-are-still-grammatical"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Interesting Sequences</a:t>
            </a:r>
            <a:endParaRPr lang="zh-TW" altLang="en-US" dirty="0"/>
          </a:p>
        </p:txBody>
      </p:sp>
      <p:sp>
        <p:nvSpPr>
          <p:cNvPr id="3" name="副標題 2"/>
          <p:cNvSpPr>
            <a:spLocks noGrp="1"/>
          </p:cNvSpPr>
          <p:nvPr>
            <p:ph type="subTitle" idx="1"/>
          </p:nvPr>
        </p:nvSpPr>
        <p:spPr/>
        <p:txBody>
          <a:bodyPr/>
          <a:lstStyle/>
          <a:p>
            <a:r>
              <a:rPr lang="zh-TW" altLang="en-US" dirty="0" smtClean="0"/>
              <a:t>生物序列演算法作業一</a:t>
            </a:r>
            <a:endParaRPr lang="zh-TW" altLang="en-US" dirty="0"/>
          </a:p>
        </p:txBody>
      </p:sp>
    </p:spTree>
    <p:extLst>
      <p:ext uri="{BB962C8B-B14F-4D97-AF65-F5344CB8AC3E}">
        <p14:creationId xmlns:p14="http://schemas.microsoft.com/office/powerpoint/2010/main" val="714978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2444666668888888</a:t>
            </a:r>
            <a:endParaRPr lang="zh-TW" altLang="en-US" dirty="0"/>
          </a:p>
        </p:txBody>
      </p:sp>
      <p:sp>
        <p:nvSpPr>
          <p:cNvPr id="3" name="內容版面配置區 2"/>
          <p:cNvSpPr>
            <a:spLocks noGrp="1"/>
          </p:cNvSpPr>
          <p:nvPr>
            <p:ph idx="1"/>
          </p:nvPr>
        </p:nvSpPr>
        <p:spPr/>
        <p:txBody>
          <a:bodyPr/>
          <a:lstStyle/>
          <a:p>
            <a:r>
              <a:rPr lang="en-US" altLang="zh-TW" dirty="0" smtClean="0"/>
              <a:t>My </a:t>
            </a:r>
            <a:r>
              <a:rPr lang="en-US" altLang="zh-TW" dirty="0" err="1" smtClean="0"/>
              <a:t>wifi</a:t>
            </a:r>
            <a:r>
              <a:rPr lang="en-US" altLang="zh-TW" dirty="0" smtClean="0"/>
              <a:t> password is one two three four five six seven eight</a:t>
            </a:r>
          </a:p>
          <a:p>
            <a:endParaRPr lang="en-US" altLang="zh-TW" dirty="0"/>
          </a:p>
          <a:p>
            <a:r>
              <a:rPr lang="en-US" altLang="zh-TW" dirty="0" smtClean="0"/>
              <a:t>Not 12345678</a:t>
            </a:r>
          </a:p>
          <a:p>
            <a:endParaRPr lang="en-US" altLang="zh-TW" dirty="0"/>
          </a:p>
          <a:p>
            <a:r>
              <a:rPr lang="en-US" altLang="zh-TW" dirty="0"/>
              <a:t>O</a:t>
            </a:r>
            <a:r>
              <a:rPr lang="en-US" altLang="zh-TW" dirty="0" smtClean="0"/>
              <a:t>ne 2, three 4, five 6, seven 8 ! </a:t>
            </a:r>
            <a:endParaRPr lang="zh-TW" altLang="en-US" dirty="0"/>
          </a:p>
        </p:txBody>
      </p:sp>
      <p:sp>
        <p:nvSpPr>
          <p:cNvPr id="4" name="Text Box 28"/>
          <p:cNvSpPr txBox="1">
            <a:spLocks noChangeArrowheads="1"/>
          </p:cNvSpPr>
          <p:nvPr/>
        </p:nvSpPr>
        <p:spPr bwMode="auto">
          <a:xfrm>
            <a:off x="569002" y="5156799"/>
            <a:ext cx="5867400"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TW"/>
            </a:defPPr>
            <a:lvl1pPr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Verdana" panose="020B060403050404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Verdana" panose="020B060403050404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Verdana" panose="020B060403050404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Verdana" panose="020B0604030504040204" pitchFamily="34" charset="0"/>
                <a:ea typeface="新細明體" panose="02020500000000000000" pitchFamily="18" charset="-120"/>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mn-cs"/>
              </a:rPr>
              <a:t>B04902112 </a:t>
            </a:r>
            <a:r>
              <a:rPr kumimoji="1" lang="zh-TW" altLang="en-US"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mn-cs"/>
              </a:rPr>
              <a:t>張凱捷</a:t>
            </a:r>
            <a:endParaRPr kumimoji="1" lang="en-US" altLang="zh-TW"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mn-cs"/>
              </a:rPr>
              <a:t>Source: </a:t>
            </a:r>
            <a:r>
              <a:rPr kumimoji="1" lang="en-US" altLang="zh-TW" sz="25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標楷體" panose="03000509000000000000" pitchFamily="65" charset="-120"/>
                <a:cs typeface="+mn-cs"/>
              </a:rPr>
              <a:t>facebook</a:t>
            </a:r>
            <a:endParaRPr kumimoji="1" lang="zh-TW" altLang="en-US" sz="25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mn-cs"/>
            </a:endParaRPr>
          </a:p>
        </p:txBody>
      </p:sp>
    </p:spTree>
    <p:extLst>
      <p:ext uri="{BB962C8B-B14F-4D97-AF65-F5344CB8AC3E}">
        <p14:creationId xmlns:p14="http://schemas.microsoft.com/office/powerpoint/2010/main" val="394107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210820"/>
            <a:r>
              <a:rPr dirty="0"/>
              <a:t>Thue–Morse</a:t>
            </a:r>
            <a:r>
              <a:rPr spc="-60" dirty="0"/>
              <a:t> </a:t>
            </a:r>
            <a:r>
              <a:rPr spc="-5" dirty="0"/>
              <a:t>sequence</a:t>
            </a:r>
          </a:p>
        </p:txBody>
      </p:sp>
      <p:sp>
        <p:nvSpPr>
          <p:cNvPr id="3" name="object 3"/>
          <p:cNvSpPr txBox="1"/>
          <p:nvPr/>
        </p:nvSpPr>
        <p:spPr>
          <a:xfrm>
            <a:off x="1959899" y="1174292"/>
            <a:ext cx="1367155" cy="1154162"/>
          </a:xfrm>
          <a:prstGeom prst="rect">
            <a:avLst/>
          </a:prstGeom>
        </p:spPr>
        <p:txBody>
          <a:bodyPr vert="horz" wrap="square" lIns="0" tIns="0" rIns="0" bIns="0" rtlCol="0">
            <a:spAutoFit/>
          </a:bodyPr>
          <a:lstStyle/>
          <a:p>
            <a:pPr marL="12700"/>
            <a:r>
              <a:rPr sz="2500" i="1" spc="5" dirty="0">
                <a:solidFill>
                  <a:srgbClr val="FF0000"/>
                </a:solidFill>
                <a:latin typeface="Franklin Gothic Book"/>
                <a:cs typeface="Franklin Gothic Book"/>
              </a:rPr>
              <a:t>T</a:t>
            </a:r>
            <a:r>
              <a:rPr sz="2475" spc="7" baseline="-20202" dirty="0">
                <a:solidFill>
                  <a:srgbClr val="FF0000"/>
                </a:solidFill>
                <a:latin typeface="Franklin Gothic Book"/>
                <a:cs typeface="Franklin Gothic Book"/>
              </a:rPr>
              <a:t>0 </a:t>
            </a:r>
            <a:r>
              <a:rPr sz="2500" dirty="0">
                <a:solidFill>
                  <a:srgbClr val="FF0000"/>
                </a:solidFill>
                <a:latin typeface="Franklin Gothic Book"/>
                <a:cs typeface="Franklin Gothic Book"/>
              </a:rPr>
              <a:t>=</a:t>
            </a:r>
            <a:r>
              <a:rPr sz="2500" spc="-114" dirty="0">
                <a:solidFill>
                  <a:srgbClr val="FF0000"/>
                </a:solidFill>
                <a:latin typeface="Franklin Gothic Book"/>
                <a:cs typeface="Franklin Gothic Book"/>
              </a:rPr>
              <a:t> </a:t>
            </a:r>
            <a:r>
              <a:rPr sz="2500" dirty="0">
                <a:solidFill>
                  <a:srgbClr val="FF0000"/>
                </a:solidFill>
                <a:latin typeface="Franklin Gothic Book"/>
                <a:cs typeface="Franklin Gothic Book"/>
              </a:rPr>
              <a:t>0</a:t>
            </a:r>
            <a:endParaRPr sz="2500">
              <a:solidFill>
                <a:prstClr val="black"/>
              </a:solidFill>
              <a:latin typeface="Franklin Gothic Book"/>
              <a:cs typeface="Franklin Gothic Book"/>
            </a:endParaRPr>
          </a:p>
          <a:p>
            <a:pPr marL="12700"/>
            <a:r>
              <a:rPr sz="2500" i="1" spc="5" dirty="0">
                <a:solidFill>
                  <a:srgbClr val="FF0000"/>
                </a:solidFill>
                <a:latin typeface="Franklin Gothic Book"/>
                <a:cs typeface="Franklin Gothic Book"/>
              </a:rPr>
              <a:t>T</a:t>
            </a:r>
            <a:r>
              <a:rPr sz="2475" spc="7" baseline="-20202" dirty="0">
                <a:solidFill>
                  <a:srgbClr val="FF0000"/>
                </a:solidFill>
                <a:latin typeface="Franklin Gothic Book"/>
                <a:cs typeface="Franklin Gothic Book"/>
              </a:rPr>
              <a:t>1 </a:t>
            </a:r>
            <a:r>
              <a:rPr sz="2500" dirty="0">
                <a:solidFill>
                  <a:srgbClr val="FF0000"/>
                </a:solidFill>
                <a:latin typeface="Franklin Gothic Book"/>
                <a:cs typeface="Franklin Gothic Book"/>
              </a:rPr>
              <a:t>=</a:t>
            </a:r>
            <a:r>
              <a:rPr sz="2500" spc="-110" dirty="0">
                <a:solidFill>
                  <a:srgbClr val="FF0000"/>
                </a:solidFill>
                <a:latin typeface="Franklin Gothic Book"/>
                <a:cs typeface="Franklin Gothic Book"/>
              </a:rPr>
              <a:t> </a:t>
            </a:r>
            <a:r>
              <a:rPr sz="2500" spc="-95" dirty="0">
                <a:solidFill>
                  <a:srgbClr val="FF0000"/>
                </a:solidFill>
                <a:latin typeface="Franklin Gothic Book"/>
                <a:cs typeface="Franklin Gothic Book"/>
              </a:rPr>
              <a:t>01</a:t>
            </a:r>
            <a:endParaRPr sz="2500">
              <a:solidFill>
                <a:prstClr val="black"/>
              </a:solidFill>
              <a:latin typeface="Franklin Gothic Book"/>
              <a:cs typeface="Franklin Gothic Book"/>
            </a:endParaRPr>
          </a:p>
          <a:p>
            <a:pPr marL="12700"/>
            <a:r>
              <a:rPr sz="2500" i="1" spc="5" dirty="0">
                <a:solidFill>
                  <a:srgbClr val="FF0000"/>
                </a:solidFill>
                <a:latin typeface="Franklin Gothic Book"/>
                <a:cs typeface="Franklin Gothic Book"/>
              </a:rPr>
              <a:t>T</a:t>
            </a:r>
            <a:r>
              <a:rPr sz="2475" spc="7" baseline="-20202" dirty="0">
                <a:solidFill>
                  <a:srgbClr val="FF0000"/>
                </a:solidFill>
                <a:latin typeface="Franklin Gothic Book"/>
                <a:cs typeface="Franklin Gothic Book"/>
              </a:rPr>
              <a:t>2 </a:t>
            </a:r>
            <a:r>
              <a:rPr sz="2500" dirty="0">
                <a:solidFill>
                  <a:srgbClr val="FF0000"/>
                </a:solidFill>
                <a:latin typeface="Franklin Gothic Book"/>
                <a:cs typeface="Franklin Gothic Book"/>
              </a:rPr>
              <a:t>=</a:t>
            </a:r>
            <a:r>
              <a:rPr sz="2500" spc="-114" dirty="0">
                <a:solidFill>
                  <a:srgbClr val="FF0000"/>
                </a:solidFill>
                <a:latin typeface="Franklin Gothic Book"/>
                <a:cs typeface="Franklin Gothic Book"/>
              </a:rPr>
              <a:t> </a:t>
            </a:r>
            <a:r>
              <a:rPr sz="2500" spc="-55" dirty="0">
                <a:solidFill>
                  <a:srgbClr val="FF0000"/>
                </a:solidFill>
                <a:latin typeface="Franklin Gothic Book"/>
                <a:cs typeface="Franklin Gothic Book"/>
              </a:rPr>
              <a:t>0110</a:t>
            </a:r>
            <a:endParaRPr sz="2500">
              <a:solidFill>
                <a:prstClr val="black"/>
              </a:solidFill>
              <a:latin typeface="Franklin Gothic Book"/>
              <a:cs typeface="Franklin Gothic Book"/>
            </a:endParaRPr>
          </a:p>
        </p:txBody>
      </p:sp>
      <p:sp>
        <p:nvSpPr>
          <p:cNvPr id="4" name="object 4"/>
          <p:cNvSpPr txBox="1"/>
          <p:nvPr/>
        </p:nvSpPr>
        <p:spPr>
          <a:xfrm>
            <a:off x="1959931" y="2317280"/>
            <a:ext cx="3495675" cy="1021080"/>
          </a:xfrm>
          <a:prstGeom prst="rect">
            <a:avLst/>
          </a:prstGeom>
        </p:spPr>
        <p:txBody>
          <a:bodyPr vert="horz" wrap="square" lIns="0" tIns="0" rIns="0" bIns="0" rtlCol="0">
            <a:spAutoFit/>
          </a:bodyPr>
          <a:lstStyle/>
          <a:p>
            <a:pPr marL="12700"/>
            <a:r>
              <a:rPr sz="2500" i="1" spc="5" dirty="0">
                <a:solidFill>
                  <a:srgbClr val="FF0000"/>
                </a:solidFill>
                <a:latin typeface="Franklin Gothic Book"/>
                <a:cs typeface="Franklin Gothic Book"/>
              </a:rPr>
              <a:t>T</a:t>
            </a:r>
            <a:r>
              <a:rPr sz="2475" spc="7" baseline="-20202" dirty="0">
                <a:solidFill>
                  <a:srgbClr val="FF0000"/>
                </a:solidFill>
                <a:latin typeface="Franklin Gothic Book"/>
                <a:cs typeface="Franklin Gothic Book"/>
              </a:rPr>
              <a:t>3 </a:t>
            </a:r>
            <a:r>
              <a:rPr sz="2500" dirty="0">
                <a:solidFill>
                  <a:srgbClr val="FF0000"/>
                </a:solidFill>
                <a:latin typeface="Franklin Gothic Book"/>
                <a:cs typeface="Franklin Gothic Book"/>
              </a:rPr>
              <a:t>=</a:t>
            </a:r>
            <a:r>
              <a:rPr sz="2500" spc="-105" dirty="0">
                <a:solidFill>
                  <a:srgbClr val="FF0000"/>
                </a:solidFill>
                <a:latin typeface="Franklin Gothic Book"/>
                <a:cs typeface="Franklin Gothic Book"/>
              </a:rPr>
              <a:t> </a:t>
            </a:r>
            <a:r>
              <a:rPr sz="2500" spc="-65" dirty="0">
                <a:solidFill>
                  <a:srgbClr val="FF0000"/>
                </a:solidFill>
                <a:latin typeface="Franklin Gothic Book"/>
                <a:cs typeface="Franklin Gothic Book"/>
              </a:rPr>
              <a:t>01101001</a:t>
            </a:r>
            <a:endParaRPr sz="2500">
              <a:solidFill>
                <a:prstClr val="black"/>
              </a:solidFill>
              <a:latin typeface="Franklin Gothic Book"/>
              <a:cs typeface="Franklin Gothic Book"/>
            </a:endParaRPr>
          </a:p>
          <a:p>
            <a:pPr marL="12700"/>
            <a:r>
              <a:rPr sz="2500" i="1" spc="5" dirty="0">
                <a:solidFill>
                  <a:srgbClr val="FF0000"/>
                </a:solidFill>
                <a:latin typeface="Franklin Gothic Book"/>
                <a:cs typeface="Franklin Gothic Book"/>
              </a:rPr>
              <a:t>T</a:t>
            </a:r>
            <a:r>
              <a:rPr sz="2475" spc="7" baseline="-20202" dirty="0">
                <a:solidFill>
                  <a:srgbClr val="FF0000"/>
                </a:solidFill>
                <a:latin typeface="Franklin Gothic Book"/>
                <a:cs typeface="Franklin Gothic Book"/>
              </a:rPr>
              <a:t>4 </a:t>
            </a:r>
            <a:r>
              <a:rPr sz="2500" dirty="0">
                <a:solidFill>
                  <a:srgbClr val="FF0000"/>
                </a:solidFill>
                <a:latin typeface="Franklin Gothic Book"/>
                <a:cs typeface="Franklin Gothic Book"/>
              </a:rPr>
              <a:t>=</a:t>
            </a:r>
            <a:r>
              <a:rPr sz="2500" spc="-80" dirty="0">
                <a:solidFill>
                  <a:srgbClr val="FF0000"/>
                </a:solidFill>
                <a:latin typeface="Franklin Gothic Book"/>
                <a:cs typeface="Franklin Gothic Book"/>
              </a:rPr>
              <a:t> </a:t>
            </a:r>
            <a:r>
              <a:rPr sz="2500" spc="-70" dirty="0">
                <a:solidFill>
                  <a:srgbClr val="FF0000"/>
                </a:solidFill>
                <a:latin typeface="Franklin Gothic Book"/>
                <a:cs typeface="Franklin Gothic Book"/>
              </a:rPr>
              <a:t>0110100110010110</a:t>
            </a:r>
            <a:endParaRPr sz="2500">
              <a:solidFill>
                <a:prstClr val="black"/>
              </a:solidFill>
              <a:latin typeface="Franklin Gothic Book"/>
              <a:cs typeface="Franklin Gothic Book"/>
            </a:endParaRPr>
          </a:p>
          <a:p>
            <a:pPr marR="668020" algn="ctr">
              <a:spcBef>
                <a:spcPts val="30"/>
              </a:spcBef>
            </a:pPr>
            <a:r>
              <a:rPr sz="1600" dirty="0">
                <a:solidFill>
                  <a:srgbClr val="FF0000"/>
                </a:solidFill>
                <a:latin typeface="Franklin Gothic Book"/>
                <a:cs typeface="Franklin Gothic Book"/>
              </a:rPr>
              <a:t>.</a:t>
            </a:r>
            <a:endParaRPr sz="1600">
              <a:solidFill>
                <a:prstClr val="black"/>
              </a:solidFill>
              <a:latin typeface="Franklin Gothic Book"/>
              <a:cs typeface="Franklin Gothic Book"/>
            </a:endParaRPr>
          </a:p>
        </p:txBody>
      </p:sp>
      <p:sp>
        <p:nvSpPr>
          <p:cNvPr id="5" name="object 5"/>
          <p:cNvSpPr txBox="1"/>
          <p:nvPr/>
        </p:nvSpPr>
        <p:spPr>
          <a:xfrm>
            <a:off x="3331503" y="3326942"/>
            <a:ext cx="76835" cy="255270"/>
          </a:xfrm>
          <a:prstGeom prst="rect">
            <a:avLst/>
          </a:prstGeom>
        </p:spPr>
        <p:txBody>
          <a:bodyPr vert="horz" wrap="square" lIns="0" tIns="0" rIns="0" bIns="0" rtlCol="0">
            <a:spAutoFit/>
          </a:bodyPr>
          <a:lstStyle/>
          <a:p>
            <a:pPr marL="12700"/>
            <a:r>
              <a:rPr sz="1600" dirty="0">
                <a:solidFill>
                  <a:srgbClr val="FF0000"/>
                </a:solidFill>
                <a:latin typeface="Franklin Gothic Book"/>
                <a:cs typeface="Franklin Gothic Book"/>
              </a:rPr>
              <a:t>.</a:t>
            </a:r>
            <a:endParaRPr sz="1600">
              <a:solidFill>
                <a:prstClr val="black"/>
              </a:solidFill>
              <a:latin typeface="Franklin Gothic Book"/>
              <a:cs typeface="Franklin Gothic Book"/>
            </a:endParaRPr>
          </a:p>
        </p:txBody>
      </p:sp>
      <p:sp>
        <p:nvSpPr>
          <p:cNvPr id="6" name="object 6"/>
          <p:cNvSpPr txBox="1"/>
          <p:nvPr/>
        </p:nvSpPr>
        <p:spPr>
          <a:xfrm>
            <a:off x="3331503" y="3570782"/>
            <a:ext cx="76835" cy="255270"/>
          </a:xfrm>
          <a:prstGeom prst="rect">
            <a:avLst/>
          </a:prstGeom>
        </p:spPr>
        <p:txBody>
          <a:bodyPr vert="horz" wrap="square" lIns="0" tIns="0" rIns="0" bIns="0" rtlCol="0">
            <a:spAutoFit/>
          </a:bodyPr>
          <a:lstStyle/>
          <a:p>
            <a:pPr marL="12700"/>
            <a:r>
              <a:rPr sz="1600" dirty="0">
                <a:solidFill>
                  <a:srgbClr val="FF0000"/>
                </a:solidFill>
                <a:latin typeface="Franklin Gothic Book"/>
                <a:cs typeface="Franklin Gothic Book"/>
              </a:rPr>
              <a:t>.</a:t>
            </a:r>
            <a:endParaRPr sz="1600">
              <a:solidFill>
                <a:prstClr val="black"/>
              </a:solidFill>
              <a:latin typeface="Franklin Gothic Book"/>
              <a:cs typeface="Franklin Gothic Book"/>
            </a:endParaRPr>
          </a:p>
        </p:txBody>
      </p:sp>
      <p:sp>
        <p:nvSpPr>
          <p:cNvPr id="7" name="object 7"/>
          <p:cNvSpPr txBox="1"/>
          <p:nvPr/>
        </p:nvSpPr>
        <p:spPr>
          <a:xfrm>
            <a:off x="5603036" y="1180833"/>
            <a:ext cx="4916170" cy="609600"/>
          </a:xfrm>
          <a:prstGeom prst="rect">
            <a:avLst/>
          </a:prstGeom>
        </p:spPr>
        <p:txBody>
          <a:bodyPr vert="horz" wrap="square" lIns="0" tIns="0" rIns="0" bIns="0" rtlCol="0">
            <a:spAutoFit/>
          </a:bodyPr>
          <a:lstStyle/>
          <a:p>
            <a:pPr marL="12700" marR="5080"/>
            <a:r>
              <a:rPr sz="2000" spc="-50" dirty="0">
                <a:solidFill>
                  <a:prstClr val="black"/>
                </a:solidFill>
                <a:latin typeface="Franklin Gothic Book"/>
                <a:cs typeface="Franklin Gothic Book"/>
              </a:rPr>
              <a:t>Take </a:t>
            </a:r>
            <a:r>
              <a:rPr sz="2000" spc="-5" dirty="0">
                <a:solidFill>
                  <a:prstClr val="black"/>
                </a:solidFill>
                <a:latin typeface="Franklin Gothic Book"/>
                <a:cs typeface="Franklin Gothic Book"/>
              </a:rPr>
              <a:t>a look at </a:t>
            </a:r>
            <a:r>
              <a:rPr sz="2000" i="1" spc="5" dirty="0">
                <a:solidFill>
                  <a:srgbClr val="FF0000"/>
                </a:solidFill>
                <a:latin typeface="Franklin Gothic Book"/>
                <a:cs typeface="Franklin Gothic Book"/>
              </a:rPr>
              <a:t>T</a:t>
            </a:r>
            <a:r>
              <a:rPr sz="1950" spc="7" baseline="-21367" dirty="0">
                <a:solidFill>
                  <a:srgbClr val="FF0000"/>
                </a:solidFill>
                <a:latin typeface="Franklin Gothic Book"/>
                <a:cs typeface="Franklin Gothic Book"/>
              </a:rPr>
              <a:t>3 </a:t>
            </a:r>
            <a:r>
              <a:rPr sz="2000" spc="-5" dirty="0">
                <a:solidFill>
                  <a:srgbClr val="FF0000"/>
                </a:solidFill>
                <a:latin typeface="Franklin Gothic Book"/>
                <a:cs typeface="Franklin Gothic Book"/>
              </a:rPr>
              <a:t>= </a:t>
            </a:r>
            <a:r>
              <a:rPr sz="2000" spc="-50" dirty="0">
                <a:solidFill>
                  <a:srgbClr val="FF0000"/>
                </a:solidFill>
                <a:latin typeface="Franklin Gothic Book"/>
                <a:cs typeface="Franklin Gothic Book"/>
              </a:rPr>
              <a:t>01101001</a:t>
            </a:r>
            <a:r>
              <a:rPr sz="2000" spc="-50" dirty="0">
                <a:solidFill>
                  <a:prstClr val="black"/>
                </a:solidFill>
                <a:latin typeface="Franklin Gothic Book"/>
                <a:cs typeface="Franklin Gothic Book"/>
              </a:rPr>
              <a:t>. </a:t>
            </a:r>
            <a:r>
              <a:rPr sz="2000" spc="-5" dirty="0">
                <a:solidFill>
                  <a:prstClr val="black"/>
                </a:solidFill>
                <a:latin typeface="Franklin Gothic Book"/>
                <a:cs typeface="Franklin Gothic Book"/>
              </a:rPr>
              <a:t>The position </a:t>
            </a:r>
            <a:r>
              <a:rPr sz="2000" spc="-10" dirty="0">
                <a:solidFill>
                  <a:prstClr val="black"/>
                </a:solidFill>
                <a:latin typeface="Franklin Gothic Book"/>
                <a:cs typeface="Franklin Gothic Book"/>
              </a:rPr>
              <a:t>of  </a:t>
            </a:r>
            <a:r>
              <a:rPr sz="2000" spc="-5" dirty="0">
                <a:solidFill>
                  <a:prstClr val="black"/>
                </a:solidFill>
                <a:latin typeface="Franklin Gothic Book"/>
                <a:cs typeface="Franklin Gothic Book"/>
              </a:rPr>
              <a:t>digit “0” and “1” can build a great</a:t>
            </a:r>
            <a:r>
              <a:rPr sz="2000" spc="60" dirty="0">
                <a:solidFill>
                  <a:prstClr val="black"/>
                </a:solidFill>
                <a:latin typeface="Franklin Gothic Book"/>
                <a:cs typeface="Franklin Gothic Book"/>
              </a:rPr>
              <a:t> </a:t>
            </a:r>
            <a:r>
              <a:rPr sz="2000" spc="-10" dirty="0">
                <a:solidFill>
                  <a:prstClr val="black"/>
                </a:solidFill>
                <a:latin typeface="Franklin Gothic Book"/>
                <a:cs typeface="Franklin Gothic Book"/>
              </a:rPr>
              <a:t>equality:</a:t>
            </a:r>
            <a:endParaRPr sz="2000">
              <a:solidFill>
                <a:prstClr val="black"/>
              </a:solidFill>
              <a:latin typeface="Franklin Gothic Book"/>
              <a:cs typeface="Franklin Gothic Book"/>
            </a:endParaRPr>
          </a:p>
        </p:txBody>
      </p:sp>
      <p:sp>
        <p:nvSpPr>
          <p:cNvPr id="8" name="object 8"/>
          <p:cNvSpPr txBox="1"/>
          <p:nvPr/>
        </p:nvSpPr>
        <p:spPr>
          <a:xfrm>
            <a:off x="5603037" y="2095082"/>
            <a:ext cx="4962525" cy="315595"/>
          </a:xfrm>
          <a:prstGeom prst="rect">
            <a:avLst/>
          </a:prstGeom>
        </p:spPr>
        <p:txBody>
          <a:bodyPr vert="horz" wrap="square" lIns="0" tIns="0" rIns="0" bIns="0" rtlCol="0">
            <a:spAutoFit/>
          </a:bodyPr>
          <a:lstStyle/>
          <a:p>
            <a:pPr marL="12700"/>
            <a:r>
              <a:rPr sz="2000" spc="-5" dirty="0">
                <a:solidFill>
                  <a:prstClr val="black"/>
                </a:solidFill>
                <a:latin typeface="Franklin Gothic Book"/>
                <a:cs typeface="Franklin Gothic Book"/>
              </a:rPr>
              <a:t>1</a:t>
            </a:r>
            <a:r>
              <a:rPr sz="2000" spc="-5" dirty="0">
                <a:solidFill>
                  <a:prstClr val="black"/>
                </a:solidFill>
                <a:latin typeface="Microsoft JhengHei"/>
                <a:cs typeface="Microsoft JhengHei"/>
              </a:rPr>
              <a:t>² + 4² + 6² + 7² = 2² + 3² + 5² + 8² =</a:t>
            </a:r>
            <a:r>
              <a:rPr sz="2000" spc="105" dirty="0">
                <a:solidFill>
                  <a:prstClr val="black"/>
                </a:solidFill>
                <a:latin typeface="Microsoft JhengHei"/>
                <a:cs typeface="Microsoft JhengHei"/>
              </a:rPr>
              <a:t> </a:t>
            </a:r>
            <a:r>
              <a:rPr sz="2000" spc="-5" dirty="0">
                <a:solidFill>
                  <a:prstClr val="black"/>
                </a:solidFill>
                <a:latin typeface="Microsoft JhengHei"/>
                <a:cs typeface="Microsoft JhengHei"/>
              </a:rPr>
              <a:t>102</a:t>
            </a:r>
            <a:endParaRPr sz="2000">
              <a:solidFill>
                <a:prstClr val="black"/>
              </a:solidFill>
              <a:latin typeface="Microsoft JhengHei"/>
              <a:cs typeface="Microsoft JhengHei"/>
            </a:endParaRPr>
          </a:p>
        </p:txBody>
      </p:sp>
      <p:sp>
        <p:nvSpPr>
          <p:cNvPr id="9" name="object 9"/>
          <p:cNvSpPr txBox="1"/>
          <p:nvPr/>
        </p:nvSpPr>
        <p:spPr>
          <a:xfrm>
            <a:off x="5603036" y="2704580"/>
            <a:ext cx="4951730" cy="620395"/>
          </a:xfrm>
          <a:prstGeom prst="rect">
            <a:avLst/>
          </a:prstGeom>
        </p:spPr>
        <p:txBody>
          <a:bodyPr vert="horz" wrap="square" lIns="0" tIns="0" rIns="0" bIns="0" rtlCol="0">
            <a:spAutoFit/>
          </a:bodyPr>
          <a:lstStyle/>
          <a:p>
            <a:pPr marL="12700" marR="5080" indent="-635"/>
            <a:r>
              <a:rPr sz="2000" spc="-5" dirty="0">
                <a:solidFill>
                  <a:prstClr val="black"/>
                </a:solidFill>
                <a:latin typeface="Franklin Gothic Book"/>
                <a:cs typeface="Franklin Gothic Book"/>
              </a:rPr>
              <a:t>It turns out that the </a:t>
            </a:r>
            <a:r>
              <a:rPr sz="2000" spc="-10" dirty="0">
                <a:solidFill>
                  <a:prstClr val="black"/>
                </a:solidFill>
                <a:latin typeface="Franklin Gothic Book"/>
                <a:cs typeface="Franklin Gothic Book"/>
              </a:rPr>
              <a:t>equality </a:t>
            </a:r>
            <a:r>
              <a:rPr sz="2000" spc="-5" dirty="0" smtClean="0">
                <a:solidFill>
                  <a:prstClr val="black"/>
                </a:solidFill>
                <a:latin typeface="Franklin Gothic Book"/>
                <a:cs typeface="Franklin Gothic Book"/>
              </a:rPr>
              <a:t>hold</a:t>
            </a:r>
            <a:r>
              <a:rPr lang="en-US" sz="2000" spc="-5" dirty="0" smtClean="0">
                <a:solidFill>
                  <a:prstClr val="black"/>
                </a:solidFill>
                <a:latin typeface="Franklin Gothic Book"/>
                <a:cs typeface="Franklin Gothic Book"/>
              </a:rPr>
              <a:t>s</a:t>
            </a:r>
            <a:r>
              <a:rPr sz="2000" spc="-5" dirty="0" smtClean="0">
                <a:solidFill>
                  <a:prstClr val="black"/>
                </a:solidFill>
                <a:latin typeface="Franklin Gothic Book"/>
                <a:cs typeface="Franklin Gothic Book"/>
              </a:rPr>
              <a:t> when </a:t>
            </a:r>
            <a:r>
              <a:rPr sz="2000" spc="-5" dirty="0">
                <a:solidFill>
                  <a:prstClr val="black"/>
                </a:solidFill>
                <a:latin typeface="Franklin Gothic Book"/>
                <a:cs typeface="Franklin Gothic Book"/>
              </a:rPr>
              <a:t>the </a:t>
            </a:r>
            <a:r>
              <a:rPr sz="2000" spc="-15" dirty="0">
                <a:solidFill>
                  <a:prstClr val="black"/>
                </a:solidFill>
                <a:latin typeface="Franklin Gothic Book"/>
                <a:cs typeface="Franklin Gothic Book"/>
              </a:rPr>
              <a:t>power </a:t>
            </a:r>
            <a:r>
              <a:rPr sz="2000" spc="-5" dirty="0">
                <a:solidFill>
                  <a:prstClr val="black"/>
                </a:solidFill>
                <a:latin typeface="Franklin Gothic Book"/>
                <a:cs typeface="Franklin Gothic Book"/>
              </a:rPr>
              <a:t>is </a:t>
            </a:r>
            <a:r>
              <a:rPr sz="2000" spc="-10" dirty="0">
                <a:solidFill>
                  <a:prstClr val="black"/>
                </a:solidFill>
                <a:latin typeface="Franklin Gothic Book"/>
                <a:cs typeface="Franklin Gothic Book"/>
              </a:rPr>
              <a:t>between </a:t>
            </a:r>
            <a:r>
              <a:rPr sz="2000" spc="-5" dirty="0">
                <a:solidFill>
                  <a:prstClr val="black"/>
                </a:solidFill>
                <a:latin typeface="Franklin Gothic Book"/>
                <a:cs typeface="Franklin Gothic Book"/>
              </a:rPr>
              <a:t>1 </a:t>
            </a:r>
            <a:r>
              <a:rPr sz="2000" spc="-20" dirty="0">
                <a:solidFill>
                  <a:prstClr val="black"/>
                </a:solidFill>
                <a:latin typeface="Franklin Gothic Book"/>
                <a:cs typeface="Franklin Gothic Book"/>
              </a:rPr>
              <a:t>to </a:t>
            </a:r>
            <a:r>
              <a:rPr sz="2000" spc="-5" dirty="0">
                <a:solidFill>
                  <a:prstClr val="black"/>
                </a:solidFill>
                <a:latin typeface="Franklin Gothic Book"/>
                <a:cs typeface="Franklin Gothic Book"/>
              </a:rPr>
              <a:t>(n - 1</a:t>
            </a:r>
            <a:r>
              <a:rPr sz="2000" spc="-5" dirty="0" smtClean="0">
                <a:solidFill>
                  <a:prstClr val="black"/>
                </a:solidFill>
                <a:latin typeface="Franklin Gothic Book"/>
                <a:cs typeface="Franklin Gothic Book"/>
              </a:rPr>
              <a:t>)</a:t>
            </a:r>
            <a:r>
              <a:rPr lang="en-US" sz="2000" spc="-5" dirty="0" smtClean="0">
                <a:solidFill>
                  <a:prstClr val="black"/>
                </a:solidFill>
                <a:latin typeface="Franklin Gothic Book"/>
                <a:cs typeface="Franklin Gothic Book"/>
              </a:rPr>
              <a:t> </a:t>
            </a:r>
            <a:r>
              <a:rPr sz="2000" spc="-5" dirty="0" smtClean="0">
                <a:solidFill>
                  <a:prstClr val="black"/>
                </a:solidFill>
                <a:latin typeface="Franklin Gothic Book"/>
                <a:cs typeface="Franklin Gothic Book"/>
              </a:rPr>
              <a:t>where </a:t>
            </a:r>
            <a:r>
              <a:rPr sz="2000" spc="-20" dirty="0">
                <a:solidFill>
                  <a:prstClr val="black"/>
                </a:solidFill>
                <a:latin typeface="Franklin Gothic Book"/>
                <a:cs typeface="Franklin Gothic Book"/>
              </a:rPr>
              <a:t>for</a:t>
            </a:r>
            <a:r>
              <a:rPr sz="2000" spc="25" dirty="0">
                <a:solidFill>
                  <a:prstClr val="black"/>
                </a:solidFill>
                <a:latin typeface="Franklin Gothic Book"/>
                <a:cs typeface="Franklin Gothic Book"/>
              </a:rPr>
              <a:t> </a:t>
            </a:r>
            <a:r>
              <a:rPr sz="2000" spc="-5" dirty="0">
                <a:solidFill>
                  <a:prstClr val="black"/>
                </a:solidFill>
                <a:latin typeface="Franklin Gothic Book"/>
                <a:cs typeface="Franklin Gothic Book"/>
              </a:rPr>
              <a:t>this</a:t>
            </a:r>
            <a:endParaRPr sz="2000" dirty="0">
              <a:solidFill>
                <a:prstClr val="black"/>
              </a:solidFill>
              <a:latin typeface="Franklin Gothic Book"/>
              <a:cs typeface="Franklin Gothic Book"/>
            </a:endParaRPr>
          </a:p>
        </p:txBody>
      </p:sp>
      <p:sp>
        <p:nvSpPr>
          <p:cNvPr id="10" name="object 10"/>
          <p:cNvSpPr txBox="1"/>
          <p:nvPr/>
        </p:nvSpPr>
        <p:spPr>
          <a:xfrm>
            <a:off x="5603291" y="3314078"/>
            <a:ext cx="1614805" cy="315595"/>
          </a:xfrm>
          <a:prstGeom prst="rect">
            <a:avLst/>
          </a:prstGeom>
        </p:spPr>
        <p:txBody>
          <a:bodyPr vert="horz" wrap="square" lIns="0" tIns="0" rIns="0" bIns="0" rtlCol="0">
            <a:spAutoFit/>
          </a:bodyPr>
          <a:lstStyle/>
          <a:p>
            <a:pPr marL="12700"/>
            <a:r>
              <a:rPr sz="2000" spc="-15" dirty="0">
                <a:solidFill>
                  <a:prstClr val="black"/>
                </a:solidFill>
                <a:latin typeface="Franklin Gothic Book"/>
                <a:cs typeface="Franklin Gothic Book"/>
              </a:rPr>
              <a:t>example </a:t>
            </a:r>
            <a:r>
              <a:rPr sz="2000" spc="-5" dirty="0">
                <a:solidFill>
                  <a:prstClr val="black"/>
                </a:solidFill>
                <a:latin typeface="Franklin Gothic Book"/>
                <a:cs typeface="Franklin Gothic Book"/>
              </a:rPr>
              <a:t>n =</a:t>
            </a:r>
            <a:r>
              <a:rPr sz="2000" spc="-45" dirty="0">
                <a:solidFill>
                  <a:prstClr val="black"/>
                </a:solidFill>
                <a:latin typeface="Franklin Gothic Book"/>
                <a:cs typeface="Franklin Gothic Book"/>
              </a:rPr>
              <a:t> </a:t>
            </a:r>
            <a:r>
              <a:rPr sz="2000" spc="-5" dirty="0">
                <a:solidFill>
                  <a:prstClr val="black"/>
                </a:solidFill>
                <a:latin typeface="Franklin Gothic Book"/>
                <a:cs typeface="Franklin Gothic Book"/>
              </a:rPr>
              <a:t>3.</a:t>
            </a:r>
            <a:endParaRPr sz="2000">
              <a:solidFill>
                <a:prstClr val="black"/>
              </a:solidFill>
              <a:latin typeface="Franklin Gothic Book"/>
              <a:cs typeface="Franklin Gothic Book"/>
            </a:endParaRPr>
          </a:p>
        </p:txBody>
      </p:sp>
      <p:sp>
        <p:nvSpPr>
          <p:cNvPr id="11" name="object 11"/>
          <p:cNvSpPr txBox="1"/>
          <p:nvPr/>
        </p:nvSpPr>
        <p:spPr>
          <a:xfrm>
            <a:off x="1959898" y="3753104"/>
            <a:ext cx="4197350" cy="292388"/>
          </a:xfrm>
          <a:prstGeom prst="rect">
            <a:avLst/>
          </a:prstGeom>
        </p:spPr>
        <p:txBody>
          <a:bodyPr vert="horz" wrap="square" lIns="0" tIns="0" rIns="0" bIns="0" rtlCol="0">
            <a:spAutoFit/>
          </a:bodyPr>
          <a:lstStyle/>
          <a:p>
            <a:pPr marL="12700"/>
            <a:r>
              <a:rPr sz="1900" dirty="0">
                <a:solidFill>
                  <a:prstClr val="black"/>
                </a:solidFill>
                <a:latin typeface="Franklin Gothic Book"/>
                <a:cs typeface="Franklin Gothic Book"/>
              </a:rPr>
              <a:t>Choose n = 4, </a:t>
            </a:r>
            <a:r>
              <a:rPr sz="1900" i="1" spc="5" dirty="0">
                <a:solidFill>
                  <a:srgbClr val="FF0000"/>
                </a:solidFill>
                <a:latin typeface="Franklin Gothic Book"/>
                <a:cs typeface="Franklin Gothic Book"/>
              </a:rPr>
              <a:t>T</a:t>
            </a:r>
            <a:r>
              <a:rPr sz="1875" spc="7" baseline="-20000" dirty="0">
                <a:solidFill>
                  <a:srgbClr val="FF0000"/>
                </a:solidFill>
                <a:latin typeface="Franklin Gothic Book"/>
                <a:cs typeface="Franklin Gothic Book"/>
              </a:rPr>
              <a:t>4 </a:t>
            </a:r>
            <a:r>
              <a:rPr sz="1900" dirty="0">
                <a:solidFill>
                  <a:srgbClr val="FF0000"/>
                </a:solidFill>
                <a:latin typeface="Franklin Gothic Book"/>
                <a:cs typeface="Franklin Gothic Book"/>
              </a:rPr>
              <a:t>=</a:t>
            </a:r>
            <a:r>
              <a:rPr sz="1900" spc="-114" dirty="0">
                <a:solidFill>
                  <a:srgbClr val="FF0000"/>
                </a:solidFill>
                <a:latin typeface="Franklin Gothic Book"/>
                <a:cs typeface="Franklin Gothic Book"/>
              </a:rPr>
              <a:t> </a:t>
            </a:r>
            <a:r>
              <a:rPr sz="1900" spc="-50" dirty="0">
                <a:solidFill>
                  <a:srgbClr val="FF0000"/>
                </a:solidFill>
                <a:latin typeface="Franklin Gothic Book"/>
                <a:cs typeface="Franklin Gothic Book"/>
              </a:rPr>
              <a:t>0110100110010110</a:t>
            </a:r>
            <a:r>
              <a:rPr sz="1900" spc="-50" dirty="0">
                <a:solidFill>
                  <a:prstClr val="black"/>
                </a:solidFill>
                <a:latin typeface="Franklin Gothic Book"/>
                <a:cs typeface="Franklin Gothic Book"/>
              </a:rPr>
              <a:t>.</a:t>
            </a:r>
            <a:endParaRPr sz="1900">
              <a:solidFill>
                <a:prstClr val="black"/>
              </a:solidFill>
              <a:latin typeface="Franklin Gothic Book"/>
              <a:cs typeface="Franklin Gothic Book"/>
            </a:endParaRPr>
          </a:p>
        </p:txBody>
      </p:sp>
      <p:sp>
        <p:nvSpPr>
          <p:cNvPr id="12" name="object 12"/>
          <p:cNvSpPr txBox="1"/>
          <p:nvPr/>
        </p:nvSpPr>
        <p:spPr>
          <a:xfrm>
            <a:off x="1959855" y="4332110"/>
            <a:ext cx="4370070" cy="589915"/>
          </a:xfrm>
          <a:prstGeom prst="rect">
            <a:avLst/>
          </a:prstGeom>
        </p:spPr>
        <p:txBody>
          <a:bodyPr vert="horz" wrap="square" lIns="0" tIns="0" rIns="0" bIns="0" rtlCol="0">
            <a:spAutoFit/>
          </a:bodyPr>
          <a:lstStyle/>
          <a:p>
            <a:pPr marL="12700"/>
            <a:r>
              <a:rPr sz="1900" dirty="0">
                <a:solidFill>
                  <a:prstClr val="black"/>
                </a:solidFill>
                <a:latin typeface="Franklin Gothic Book"/>
                <a:cs typeface="Franklin Gothic Book"/>
              </a:rPr>
              <a:t>1 </a:t>
            </a:r>
            <a:r>
              <a:rPr sz="1900" dirty="0">
                <a:solidFill>
                  <a:prstClr val="black"/>
                </a:solidFill>
                <a:latin typeface="Microsoft JhengHei"/>
                <a:cs typeface="Microsoft JhengHei"/>
              </a:rPr>
              <a:t>+ 4 + 6 + 7 + 10 + 11 + 13 + 16 =</a:t>
            </a:r>
            <a:r>
              <a:rPr sz="1900" spc="-195" dirty="0">
                <a:solidFill>
                  <a:prstClr val="black"/>
                </a:solidFill>
                <a:latin typeface="Microsoft JhengHei"/>
                <a:cs typeface="Microsoft JhengHei"/>
              </a:rPr>
              <a:t> </a:t>
            </a:r>
            <a:r>
              <a:rPr sz="1900" dirty="0">
                <a:solidFill>
                  <a:prstClr val="black"/>
                </a:solidFill>
                <a:latin typeface="Microsoft JhengHei"/>
                <a:cs typeface="Microsoft JhengHei"/>
              </a:rPr>
              <a:t>68</a:t>
            </a:r>
            <a:endParaRPr sz="1900">
              <a:solidFill>
                <a:prstClr val="black"/>
              </a:solidFill>
              <a:latin typeface="Microsoft JhengHei"/>
              <a:cs typeface="Microsoft JhengHei"/>
            </a:endParaRPr>
          </a:p>
          <a:p>
            <a:pPr marL="12700"/>
            <a:r>
              <a:rPr sz="1900" dirty="0">
                <a:solidFill>
                  <a:prstClr val="black"/>
                </a:solidFill>
                <a:latin typeface="Microsoft JhengHei"/>
                <a:cs typeface="Microsoft JhengHei"/>
              </a:rPr>
              <a:t>2 + 3 + 5 + 8 + 9 +12 + 14 + 15 =</a:t>
            </a:r>
            <a:r>
              <a:rPr sz="1900" spc="-175" dirty="0">
                <a:solidFill>
                  <a:prstClr val="black"/>
                </a:solidFill>
                <a:latin typeface="Microsoft JhengHei"/>
                <a:cs typeface="Microsoft JhengHei"/>
              </a:rPr>
              <a:t> </a:t>
            </a:r>
            <a:r>
              <a:rPr sz="1900" dirty="0">
                <a:solidFill>
                  <a:prstClr val="black"/>
                </a:solidFill>
                <a:latin typeface="Microsoft JhengHei"/>
                <a:cs typeface="Microsoft JhengHei"/>
              </a:rPr>
              <a:t>68</a:t>
            </a:r>
            <a:endParaRPr sz="1900">
              <a:solidFill>
                <a:prstClr val="black"/>
              </a:solidFill>
              <a:latin typeface="Microsoft JhengHei"/>
              <a:cs typeface="Microsoft JhengHei"/>
            </a:endParaRPr>
          </a:p>
        </p:txBody>
      </p:sp>
      <p:sp>
        <p:nvSpPr>
          <p:cNvPr id="13" name="object 13"/>
          <p:cNvSpPr txBox="1"/>
          <p:nvPr/>
        </p:nvSpPr>
        <p:spPr>
          <a:xfrm>
            <a:off x="1959856" y="5200740"/>
            <a:ext cx="5272405" cy="589915"/>
          </a:xfrm>
          <a:prstGeom prst="rect">
            <a:avLst/>
          </a:prstGeom>
        </p:spPr>
        <p:txBody>
          <a:bodyPr vert="horz" wrap="square" lIns="0" tIns="0" rIns="0" bIns="0" rtlCol="0">
            <a:spAutoFit/>
          </a:bodyPr>
          <a:lstStyle/>
          <a:p>
            <a:pPr marL="12700"/>
            <a:r>
              <a:rPr sz="1900" dirty="0">
                <a:solidFill>
                  <a:prstClr val="black"/>
                </a:solidFill>
                <a:latin typeface="Franklin Gothic Book"/>
                <a:cs typeface="Franklin Gothic Book"/>
              </a:rPr>
              <a:t>1</a:t>
            </a:r>
            <a:r>
              <a:rPr sz="1900" dirty="0">
                <a:solidFill>
                  <a:prstClr val="black"/>
                </a:solidFill>
                <a:latin typeface="Microsoft JhengHei"/>
                <a:cs typeface="Microsoft JhengHei"/>
              </a:rPr>
              <a:t>² + 4² + 6² + 7² + 10² + 11² + 13² + 16² =</a:t>
            </a:r>
            <a:r>
              <a:rPr sz="1900" spc="-160" dirty="0">
                <a:solidFill>
                  <a:prstClr val="black"/>
                </a:solidFill>
                <a:latin typeface="Microsoft JhengHei"/>
                <a:cs typeface="Microsoft JhengHei"/>
              </a:rPr>
              <a:t> </a:t>
            </a:r>
            <a:r>
              <a:rPr sz="1900" dirty="0">
                <a:solidFill>
                  <a:prstClr val="black"/>
                </a:solidFill>
                <a:latin typeface="Microsoft JhengHei"/>
                <a:cs typeface="Microsoft JhengHei"/>
              </a:rPr>
              <a:t>748</a:t>
            </a:r>
            <a:endParaRPr sz="1900">
              <a:solidFill>
                <a:prstClr val="black"/>
              </a:solidFill>
              <a:latin typeface="Microsoft JhengHei"/>
              <a:cs typeface="Microsoft JhengHei"/>
            </a:endParaRPr>
          </a:p>
          <a:p>
            <a:pPr marL="12700"/>
            <a:r>
              <a:rPr sz="1900" dirty="0">
                <a:solidFill>
                  <a:prstClr val="black"/>
                </a:solidFill>
                <a:latin typeface="Microsoft JhengHei"/>
                <a:cs typeface="Microsoft JhengHei"/>
              </a:rPr>
              <a:t>2² + 3² + 5² + 8² + 9² +12² + 14² + 15² =</a:t>
            </a:r>
            <a:r>
              <a:rPr sz="1900" spc="-150" dirty="0">
                <a:solidFill>
                  <a:prstClr val="black"/>
                </a:solidFill>
                <a:latin typeface="Microsoft JhengHei"/>
                <a:cs typeface="Microsoft JhengHei"/>
              </a:rPr>
              <a:t> </a:t>
            </a:r>
            <a:r>
              <a:rPr sz="1900" dirty="0">
                <a:solidFill>
                  <a:prstClr val="black"/>
                </a:solidFill>
                <a:latin typeface="Microsoft JhengHei"/>
                <a:cs typeface="Microsoft JhengHei"/>
              </a:rPr>
              <a:t>748</a:t>
            </a:r>
            <a:endParaRPr sz="1900">
              <a:solidFill>
                <a:prstClr val="black"/>
              </a:solidFill>
              <a:latin typeface="Microsoft JhengHei"/>
              <a:cs typeface="Microsoft JhengHei"/>
            </a:endParaRPr>
          </a:p>
        </p:txBody>
      </p:sp>
      <p:sp>
        <p:nvSpPr>
          <p:cNvPr id="14" name="object 14"/>
          <p:cNvSpPr txBox="1"/>
          <p:nvPr/>
        </p:nvSpPr>
        <p:spPr>
          <a:xfrm>
            <a:off x="1959855" y="6069367"/>
            <a:ext cx="5412740" cy="589915"/>
          </a:xfrm>
          <a:prstGeom prst="rect">
            <a:avLst/>
          </a:prstGeom>
        </p:spPr>
        <p:txBody>
          <a:bodyPr vert="horz" wrap="square" lIns="0" tIns="0" rIns="0" bIns="0" rtlCol="0">
            <a:spAutoFit/>
          </a:bodyPr>
          <a:lstStyle/>
          <a:p>
            <a:pPr marL="12700"/>
            <a:r>
              <a:rPr sz="1900" dirty="0">
                <a:solidFill>
                  <a:prstClr val="black"/>
                </a:solidFill>
                <a:latin typeface="Franklin Gothic Book"/>
                <a:cs typeface="Franklin Gothic Book"/>
              </a:rPr>
              <a:t>1</a:t>
            </a:r>
            <a:r>
              <a:rPr sz="1900" dirty="0">
                <a:solidFill>
                  <a:prstClr val="black"/>
                </a:solidFill>
                <a:latin typeface="Microsoft JhengHei"/>
                <a:cs typeface="Microsoft JhengHei"/>
              </a:rPr>
              <a:t>³ + 4³ + 6³ + 7³ + 10³ + 11³ + 13³ + 16³ =</a:t>
            </a:r>
            <a:r>
              <a:rPr sz="1900" spc="-160" dirty="0">
                <a:solidFill>
                  <a:prstClr val="black"/>
                </a:solidFill>
                <a:latin typeface="Microsoft JhengHei"/>
                <a:cs typeface="Microsoft JhengHei"/>
              </a:rPr>
              <a:t> </a:t>
            </a:r>
            <a:r>
              <a:rPr sz="1900" dirty="0">
                <a:solidFill>
                  <a:prstClr val="black"/>
                </a:solidFill>
                <a:latin typeface="Microsoft JhengHei"/>
                <a:cs typeface="Microsoft JhengHei"/>
              </a:rPr>
              <a:t>9248</a:t>
            </a:r>
            <a:endParaRPr sz="1900">
              <a:solidFill>
                <a:prstClr val="black"/>
              </a:solidFill>
              <a:latin typeface="Microsoft JhengHei"/>
              <a:cs typeface="Microsoft JhengHei"/>
            </a:endParaRPr>
          </a:p>
          <a:p>
            <a:pPr marL="12700"/>
            <a:r>
              <a:rPr sz="1900" dirty="0">
                <a:solidFill>
                  <a:prstClr val="black"/>
                </a:solidFill>
                <a:latin typeface="Microsoft JhengHei"/>
                <a:cs typeface="Microsoft JhengHei"/>
              </a:rPr>
              <a:t>2³ + 3³ + 5³ + 8³ + 9³ +12³ + 14³ + 15³ =</a:t>
            </a:r>
            <a:r>
              <a:rPr sz="1900" spc="-145" dirty="0">
                <a:solidFill>
                  <a:prstClr val="black"/>
                </a:solidFill>
                <a:latin typeface="Microsoft JhengHei"/>
                <a:cs typeface="Microsoft JhengHei"/>
              </a:rPr>
              <a:t> </a:t>
            </a:r>
            <a:r>
              <a:rPr sz="1900" dirty="0">
                <a:solidFill>
                  <a:prstClr val="black"/>
                </a:solidFill>
                <a:latin typeface="Microsoft JhengHei"/>
                <a:cs typeface="Microsoft JhengHei"/>
              </a:rPr>
              <a:t>9248</a:t>
            </a:r>
            <a:endParaRPr sz="1900">
              <a:solidFill>
                <a:prstClr val="black"/>
              </a:solidFill>
              <a:latin typeface="Microsoft JhengHei"/>
              <a:cs typeface="Microsoft JhengHei"/>
            </a:endParaRPr>
          </a:p>
        </p:txBody>
      </p:sp>
      <p:sp>
        <p:nvSpPr>
          <p:cNvPr id="15" name="object 15"/>
          <p:cNvSpPr txBox="1"/>
          <p:nvPr/>
        </p:nvSpPr>
        <p:spPr>
          <a:xfrm>
            <a:off x="7960690" y="6318017"/>
            <a:ext cx="2373630" cy="246221"/>
          </a:xfrm>
          <a:prstGeom prst="rect">
            <a:avLst/>
          </a:prstGeom>
        </p:spPr>
        <p:txBody>
          <a:bodyPr vert="horz" wrap="square" lIns="0" tIns="0" rIns="0" bIns="0" rtlCol="0">
            <a:spAutoFit/>
          </a:bodyPr>
          <a:lstStyle/>
          <a:p>
            <a:pPr marL="12700"/>
            <a:r>
              <a:rPr sz="1600" b="1" dirty="0">
                <a:solidFill>
                  <a:prstClr val="black"/>
                </a:solidFill>
                <a:latin typeface="Microsoft JhengHei UI"/>
                <a:cs typeface="Microsoft JhengHei UI"/>
              </a:rPr>
              <a:t>資訊四 </a:t>
            </a:r>
            <a:r>
              <a:rPr sz="1600" b="1" spc="-55" dirty="0">
                <a:solidFill>
                  <a:prstClr val="black"/>
                </a:solidFill>
                <a:latin typeface="Microsoft JhengHei UI"/>
                <a:cs typeface="Microsoft JhengHei UI"/>
              </a:rPr>
              <a:t>B02902053</a:t>
            </a:r>
            <a:r>
              <a:rPr sz="1600" b="1" spc="-185" dirty="0">
                <a:solidFill>
                  <a:prstClr val="black"/>
                </a:solidFill>
                <a:latin typeface="Microsoft JhengHei UI"/>
                <a:cs typeface="Microsoft JhengHei UI"/>
              </a:rPr>
              <a:t> </a:t>
            </a:r>
            <a:r>
              <a:rPr sz="1600" b="1" dirty="0">
                <a:solidFill>
                  <a:prstClr val="black"/>
                </a:solidFill>
                <a:latin typeface="Microsoft JhengHei UI"/>
                <a:cs typeface="Microsoft JhengHei UI"/>
              </a:rPr>
              <a:t>黃亦晨</a:t>
            </a:r>
            <a:endParaRPr sz="1600">
              <a:solidFill>
                <a:prstClr val="black"/>
              </a:solidFill>
              <a:latin typeface="Microsoft JhengHei UI"/>
              <a:cs typeface="Microsoft JhengHei UI"/>
            </a:endParaRPr>
          </a:p>
        </p:txBody>
      </p:sp>
      <p:sp>
        <p:nvSpPr>
          <p:cNvPr id="16" name="object 16"/>
          <p:cNvSpPr txBox="1"/>
          <p:nvPr/>
        </p:nvSpPr>
        <p:spPr>
          <a:xfrm>
            <a:off x="7596201" y="4071938"/>
            <a:ext cx="2858135" cy="1686359"/>
          </a:xfrm>
          <a:prstGeom prst="rect">
            <a:avLst/>
          </a:prstGeom>
          <a:ln w="28575">
            <a:solidFill>
              <a:srgbClr val="C1901A"/>
            </a:solidFill>
          </a:ln>
        </p:spPr>
        <p:txBody>
          <a:bodyPr vert="horz" wrap="square" lIns="0" tIns="24130" rIns="0" bIns="0" rtlCol="0">
            <a:spAutoFit/>
          </a:bodyPr>
          <a:lstStyle/>
          <a:p>
            <a:pPr marL="76835" marR="69850" algn="just">
              <a:spcBef>
                <a:spcPts val="190"/>
              </a:spcBef>
            </a:pPr>
            <a:r>
              <a:rPr spc="-5" dirty="0">
                <a:solidFill>
                  <a:prstClr val="black"/>
                </a:solidFill>
                <a:latin typeface="Microsoft JhengHei"/>
                <a:cs typeface="Microsoft JhengHei"/>
              </a:rPr>
              <a:t>This </a:t>
            </a:r>
            <a:r>
              <a:rPr spc="-10" dirty="0">
                <a:solidFill>
                  <a:prstClr val="black"/>
                </a:solidFill>
                <a:latin typeface="Microsoft JhengHei"/>
                <a:cs typeface="Microsoft JhengHei"/>
              </a:rPr>
              <a:t>interesting </a:t>
            </a:r>
            <a:r>
              <a:rPr dirty="0">
                <a:solidFill>
                  <a:prstClr val="black"/>
                </a:solidFill>
                <a:latin typeface="Microsoft JhengHei"/>
                <a:cs typeface="Microsoft JhengHei"/>
              </a:rPr>
              <a:t>property  </a:t>
            </a:r>
            <a:r>
              <a:rPr spc="-5" dirty="0">
                <a:solidFill>
                  <a:prstClr val="black"/>
                </a:solidFill>
                <a:latin typeface="Microsoft JhengHei"/>
                <a:cs typeface="Microsoft JhengHei"/>
              </a:rPr>
              <a:t>might have something  </a:t>
            </a:r>
            <a:r>
              <a:rPr spc="-10" dirty="0">
                <a:solidFill>
                  <a:prstClr val="black"/>
                </a:solidFill>
                <a:latin typeface="Microsoft JhengHei"/>
                <a:cs typeface="Microsoft JhengHei"/>
              </a:rPr>
              <a:t>to </a:t>
            </a:r>
            <a:r>
              <a:rPr spc="-5" dirty="0">
                <a:solidFill>
                  <a:prstClr val="black"/>
                </a:solidFill>
                <a:latin typeface="Microsoft JhengHei"/>
                <a:cs typeface="Microsoft JhengHei"/>
              </a:rPr>
              <a:t>do with </a:t>
            </a:r>
            <a:r>
              <a:rPr dirty="0">
                <a:solidFill>
                  <a:prstClr val="black"/>
                </a:solidFill>
                <a:latin typeface="Microsoft JhengHei"/>
                <a:cs typeface="Microsoft JhengHei"/>
              </a:rPr>
              <a:t>the </a:t>
            </a:r>
            <a:r>
              <a:rPr spc="-10" dirty="0">
                <a:solidFill>
                  <a:prstClr val="black"/>
                </a:solidFill>
                <a:latin typeface="Microsoft JhengHei"/>
                <a:cs typeface="Microsoft JhengHei"/>
              </a:rPr>
              <a:t>procedure  </a:t>
            </a:r>
            <a:r>
              <a:rPr spc="-5" dirty="0">
                <a:solidFill>
                  <a:prstClr val="black"/>
                </a:solidFill>
                <a:latin typeface="Microsoft JhengHei"/>
                <a:cs typeface="Microsoft JhengHei"/>
              </a:rPr>
              <a:t>that </a:t>
            </a:r>
            <a:r>
              <a:rPr spc="-5" dirty="0" smtClean="0">
                <a:solidFill>
                  <a:prstClr val="black"/>
                </a:solidFill>
                <a:latin typeface="Microsoft JhengHei"/>
                <a:cs typeface="Microsoft JhengHei"/>
              </a:rPr>
              <a:t>yield</a:t>
            </a:r>
            <a:r>
              <a:rPr lang="en-US" spc="-5" dirty="0" smtClean="0">
                <a:solidFill>
                  <a:prstClr val="black"/>
                </a:solidFill>
                <a:latin typeface="Microsoft JhengHei"/>
                <a:cs typeface="Microsoft JhengHei"/>
              </a:rPr>
              <a:t>s</a:t>
            </a:r>
            <a:r>
              <a:rPr spc="-5" dirty="0" smtClean="0">
                <a:solidFill>
                  <a:prstClr val="black"/>
                </a:solidFill>
                <a:latin typeface="Microsoft JhengHei"/>
                <a:cs typeface="Microsoft JhengHei"/>
              </a:rPr>
              <a:t> </a:t>
            </a:r>
            <a:r>
              <a:rPr spc="-5" dirty="0">
                <a:solidFill>
                  <a:prstClr val="black"/>
                </a:solidFill>
                <a:latin typeface="Microsoft JhengHei"/>
                <a:cs typeface="Microsoft JhengHei"/>
              </a:rPr>
              <a:t>the sequence.  </a:t>
            </a:r>
            <a:r>
              <a:rPr spc="-15" dirty="0">
                <a:solidFill>
                  <a:prstClr val="black"/>
                </a:solidFill>
                <a:latin typeface="Microsoft JhengHei"/>
                <a:cs typeface="Microsoft JhengHei"/>
              </a:rPr>
              <a:t>Anyway, </a:t>
            </a:r>
            <a:r>
              <a:rPr dirty="0">
                <a:solidFill>
                  <a:prstClr val="black"/>
                </a:solidFill>
                <a:latin typeface="Microsoft JhengHei"/>
                <a:cs typeface="Microsoft JhengHei"/>
              </a:rPr>
              <a:t>it </a:t>
            </a:r>
            <a:r>
              <a:rPr spc="-10" dirty="0">
                <a:solidFill>
                  <a:prstClr val="black"/>
                </a:solidFill>
                <a:latin typeface="Microsoft JhengHei"/>
                <a:cs typeface="Microsoft JhengHei"/>
              </a:rPr>
              <a:t>quite </a:t>
            </a:r>
            <a:r>
              <a:rPr spc="-5" dirty="0">
                <a:solidFill>
                  <a:prstClr val="black"/>
                </a:solidFill>
                <a:latin typeface="Microsoft JhengHei"/>
                <a:cs typeface="Microsoft JhengHei"/>
              </a:rPr>
              <a:t>appeals  </a:t>
            </a:r>
            <a:r>
              <a:rPr spc="-10" dirty="0">
                <a:solidFill>
                  <a:prstClr val="black"/>
                </a:solidFill>
                <a:latin typeface="Microsoft JhengHei"/>
                <a:cs typeface="Microsoft JhengHei"/>
              </a:rPr>
              <a:t>to</a:t>
            </a:r>
            <a:r>
              <a:rPr spc="-100" dirty="0">
                <a:solidFill>
                  <a:prstClr val="black"/>
                </a:solidFill>
                <a:latin typeface="Microsoft JhengHei"/>
                <a:cs typeface="Microsoft JhengHei"/>
              </a:rPr>
              <a:t> </a:t>
            </a:r>
            <a:r>
              <a:rPr spc="-5" dirty="0">
                <a:solidFill>
                  <a:prstClr val="black"/>
                </a:solidFill>
                <a:latin typeface="Microsoft JhengHei"/>
                <a:cs typeface="Microsoft JhengHei"/>
              </a:rPr>
              <a:t>me.</a:t>
            </a:r>
            <a:endParaRPr dirty="0">
              <a:solidFill>
                <a:prstClr val="black"/>
              </a:solidFill>
              <a:latin typeface="Microsoft JhengHei"/>
              <a:cs typeface="Microsoft JhengHei"/>
            </a:endParaRPr>
          </a:p>
        </p:txBody>
      </p:sp>
    </p:spTree>
    <p:extLst>
      <p:ext uri="{BB962C8B-B14F-4D97-AF65-F5344CB8AC3E}">
        <p14:creationId xmlns:p14="http://schemas.microsoft.com/office/powerpoint/2010/main" val="1887621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09600" y="-55842"/>
            <a:ext cx="10972800" cy="1143000"/>
          </a:xfrm>
        </p:spPr>
        <p:txBody>
          <a:bodyPr/>
          <a:lstStyle/>
          <a:p>
            <a:r>
              <a:rPr lang="zh-TW" altLang="en-US" dirty="0" smtClean="0">
                <a:latin typeface="標楷體" pitchFamily="65" charset="-120"/>
                <a:ea typeface="標楷體" pitchFamily="65" charset="-120"/>
              </a:rPr>
              <a:t>有趣的回文數</a:t>
            </a:r>
            <a:endParaRPr lang="zh-TW" altLang="en-US" dirty="0">
              <a:latin typeface="標楷體" pitchFamily="65" charset="-120"/>
              <a:ea typeface="標楷體" pitchFamily="65" charset="-120"/>
            </a:endParaRPr>
          </a:p>
        </p:txBody>
      </p:sp>
      <p:sp>
        <p:nvSpPr>
          <p:cNvPr id="5" name="內容版面配置區 4"/>
          <p:cNvSpPr>
            <a:spLocks noGrp="1"/>
          </p:cNvSpPr>
          <p:nvPr>
            <p:ph idx="1"/>
          </p:nvPr>
        </p:nvSpPr>
        <p:spPr>
          <a:xfrm>
            <a:off x="16531" y="905799"/>
            <a:ext cx="12179146" cy="4955174"/>
          </a:xfrm>
        </p:spPr>
        <p:txBody>
          <a:bodyPr>
            <a:noAutofit/>
          </a:bodyPr>
          <a:lstStyle/>
          <a:p>
            <a:r>
              <a:rPr lang="zh-TW" altLang="en-US" sz="2000" u="sng" dirty="0" smtClean="0">
                <a:ea typeface="標楷體" pitchFamily="65" charset="-120"/>
              </a:rPr>
              <a:t>發現一</a:t>
            </a:r>
            <a:r>
              <a:rPr lang="en-US" altLang="zh-TW" sz="2000" u="sng" dirty="0" smtClean="0">
                <a:ea typeface="標楷體" pitchFamily="65" charset="-120"/>
              </a:rPr>
              <a:t>:</a:t>
            </a:r>
            <a:r>
              <a:rPr lang="zh-TW" altLang="en-US" sz="2000" u="sng" dirty="0" smtClean="0">
                <a:ea typeface="標楷體" pitchFamily="65" charset="-120"/>
              </a:rPr>
              <a:t> 回文數全是</a:t>
            </a:r>
            <a:r>
              <a:rPr lang="en-US" altLang="zh-TW" sz="2000" u="sng" dirty="0" smtClean="0">
                <a:ea typeface="標楷體" pitchFamily="65" charset="-120"/>
              </a:rPr>
              <a:t>11</a:t>
            </a:r>
            <a:r>
              <a:rPr lang="zh-TW" altLang="en-US" sz="2000" u="sng" dirty="0" smtClean="0">
                <a:ea typeface="標楷體" pitchFamily="65" charset="-120"/>
              </a:rPr>
              <a:t>的倍數</a:t>
            </a:r>
            <a:endParaRPr lang="en-US" altLang="zh-TW" sz="2000" u="sng" dirty="0" smtClean="0">
              <a:ea typeface="標楷體" pitchFamily="65" charset="-120"/>
            </a:endParaRPr>
          </a:p>
          <a:p>
            <a:pPr marL="0" indent="0">
              <a:buNone/>
            </a:pPr>
            <a:r>
              <a:rPr lang="zh-TW" altLang="en-US" sz="1800" dirty="0" smtClean="0">
                <a:ea typeface="標楷體" pitchFamily="65" charset="-120"/>
              </a:rPr>
              <a:t>      就</a:t>
            </a:r>
            <a:r>
              <a:rPr lang="zh-TW" altLang="en-US" sz="1800" dirty="0">
                <a:ea typeface="標楷體" pitchFamily="65" charset="-120"/>
              </a:rPr>
              <a:t>西元年份而言，在</a:t>
            </a:r>
            <a:r>
              <a:rPr lang="en-US" altLang="zh-TW" sz="1800" dirty="0">
                <a:ea typeface="標楷體" pitchFamily="65" charset="-120"/>
              </a:rPr>
              <a:t>21</a:t>
            </a:r>
            <a:r>
              <a:rPr lang="zh-TW" altLang="en-US" sz="1800" dirty="0" smtClean="0">
                <a:ea typeface="標楷體" pitchFamily="65" charset="-120"/>
              </a:rPr>
              <a:t>世紀只有</a:t>
            </a:r>
            <a:r>
              <a:rPr lang="en-US" altLang="zh-TW" sz="1800" dirty="0" smtClean="0">
                <a:ea typeface="標楷體" pitchFamily="65" charset="-120"/>
              </a:rPr>
              <a:t>2002</a:t>
            </a:r>
            <a:r>
              <a:rPr lang="zh-TW" altLang="en-US" sz="1800" dirty="0">
                <a:ea typeface="標楷體" pitchFamily="65" charset="-120"/>
              </a:rPr>
              <a:t>年 </a:t>
            </a:r>
            <a:r>
              <a:rPr lang="zh-TW" altLang="en-US" sz="1800" dirty="0" smtClean="0">
                <a:ea typeface="標楷體" pitchFamily="65" charset="-120"/>
              </a:rPr>
              <a:t>是</a:t>
            </a:r>
            <a:r>
              <a:rPr lang="zh-TW" altLang="en-US" sz="1800" dirty="0">
                <a:ea typeface="標楷體" pitchFamily="65" charset="-120"/>
              </a:rPr>
              <a:t>回文數。過了</a:t>
            </a:r>
            <a:r>
              <a:rPr lang="en-US" altLang="zh-TW" sz="1800" dirty="0">
                <a:ea typeface="標楷體" pitchFamily="65" charset="-120"/>
              </a:rPr>
              <a:t>2002</a:t>
            </a:r>
            <a:r>
              <a:rPr lang="zh-TW" altLang="en-US" sz="1800" dirty="0">
                <a:ea typeface="標楷體" pitchFamily="65" charset="-120"/>
              </a:rPr>
              <a:t>年，則需再過</a:t>
            </a:r>
            <a:r>
              <a:rPr lang="en-US" altLang="zh-TW" sz="1800" dirty="0">
                <a:ea typeface="標楷體" pitchFamily="65" charset="-120"/>
              </a:rPr>
              <a:t>110</a:t>
            </a:r>
            <a:r>
              <a:rPr lang="zh-TW" altLang="en-US" sz="1800" dirty="0">
                <a:ea typeface="標楷體" pitchFamily="65" charset="-120"/>
              </a:rPr>
              <a:t>年，才會出現下一個回文數</a:t>
            </a:r>
            <a:r>
              <a:rPr lang="en-US" altLang="zh-TW" sz="1800" dirty="0" smtClean="0">
                <a:ea typeface="標楷體" pitchFamily="65" charset="-120"/>
              </a:rPr>
              <a:t>2112</a:t>
            </a:r>
            <a:r>
              <a:rPr lang="zh-TW" altLang="en-US" sz="1800" dirty="0" smtClean="0">
                <a:ea typeface="標楷體" pitchFamily="65" charset="-120"/>
              </a:rPr>
              <a:t>。</a:t>
            </a:r>
            <a:endParaRPr lang="en-US" altLang="zh-TW" sz="1800" dirty="0" smtClean="0">
              <a:ea typeface="標楷體" pitchFamily="65" charset="-120"/>
            </a:endParaRPr>
          </a:p>
          <a:p>
            <a:pPr marL="0" indent="0">
              <a:buNone/>
            </a:pPr>
            <a:r>
              <a:rPr lang="zh-TW" altLang="en-US" sz="1800" dirty="0" smtClean="0">
                <a:ea typeface="標楷體" pitchFamily="65" charset="-120"/>
              </a:rPr>
              <a:t>此外</a:t>
            </a:r>
            <a:r>
              <a:rPr lang="zh-TW" altLang="en-US" sz="1800" dirty="0">
                <a:ea typeface="標楷體" pitchFamily="65" charset="-120"/>
              </a:rPr>
              <a:t>，</a:t>
            </a:r>
            <a:r>
              <a:rPr lang="en-US" altLang="zh-TW" sz="1800" dirty="0">
                <a:ea typeface="標楷體" pitchFamily="65" charset="-120"/>
              </a:rPr>
              <a:t>2222</a:t>
            </a:r>
            <a:r>
              <a:rPr lang="zh-TW" altLang="en-US" sz="1800" dirty="0">
                <a:ea typeface="標楷體" pitchFamily="65" charset="-120"/>
              </a:rPr>
              <a:t>、</a:t>
            </a:r>
            <a:r>
              <a:rPr lang="en-US" altLang="zh-TW" sz="1800" dirty="0">
                <a:ea typeface="標楷體" pitchFamily="65" charset="-120"/>
              </a:rPr>
              <a:t>2332</a:t>
            </a:r>
            <a:r>
              <a:rPr lang="zh-TW" altLang="en-US" sz="1800" dirty="0">
                <a:ea typeface="標楷體" pitchFamily="65" charset="-120"/>
              </a:rPr>
              <a:t>、</a:t>
            </a:r>
            <a:r>
              <a:rPr lang="en-US" altLang="zh-TW" sz="1800" dirty="0">
                <a:ea typeface="標楷體" pitchFamily="65" charset="-120"/>
              </a:rPr>
              <a:t>2442</a:t>
            </a:r>
            <a:r>
              <a:rPr lang="zh-TW" altLang="en-US" sz="1800" dirty="0">
                <a:ea typeface="標楷體" pitchFamily="65" charset="-120"/>
              </a:rPr>
              <a:t>、</a:t>
            </a:r>
            <a:r>
              <a:rPr lang="en-US" altLang="zh-TW" sz="1800" dirty="0">
                <a:ea typeface="標楷體" pitchFamily="65" charset="-120"/>
              </a:rPr>
              <a:t>2552</a:t>
            </a:r>
            <a:r>
              <a:rPr lang="zh-TW" altLang="en-US" sz="1800" dirty="0">
                <a:ea typeface="標楷體" pitchFamily="65" charset="-120"/>
              </a:rPr>
              <a:t>、</a:t>
            </a:r>
            <a:r>
              <a:rPr lang="en-US" altLang="zh-TW" sz="1800" dirty="0">
                <a:ea typeface="標楷體" pitchFamily="65" charset="-120"/>
              </a:rPr>
              <a:t>2662</a:t>
            </a:r>
            <a:r>
              <a:rPr lang="zh-TW" altLang="en-US" sz="1800" dirty="0">
                <a:ea typeface="標楷體" pitchFamily="65" charset="-120"/>
              </a:rPr>
              <a:t>、</a:t>
            </a:r>
            <a:r>
              <a:rPr lang="en-US" altLang="zh-TW" sz="1800" dirty="0">
                <a:ea typeface="標楷體" pitchFamily="65" charset="-120"/>
              </a:rPr>
              <a:t>2772</a:t>
            </a:r>
            <a:r>
              <a:rPr lang="zh-TW" altLang="en-US" sz="1800" dirty="0">
                <a:ea typeface="標楷體" pitchFamily="65" charset="-120"/>
              </a:rPr>
              <a:t>、</a:t>
            </a:r>
            <a:r>
              <a:rPr lang="en-US" altLang="zh-TW" sz="1800" dirty="0">
                <a:ea typeface="標楷體" pitchFamily="65" charset="-120"/>
              </a:rPr>
              <a:t>2882</a:t>
            </a:r>
            <a:r>
              <a:rPr lang="zh-TW" altLang="en-US" sz="1800" dirty="0">
                <a:ea typeface="標楷體" pitchFamily="65" charset="-120"/>
              </a:rPr>
              <a:t>、</a:t>
            </a:r>
            <a:r>
              <a:rPr lang="en-US" altLang="zh-TW" sz="1800" dirty="0">
                <a:ea typeface="標楷體" pitchFamily="65" charset="-120"/>
              </a:rPr>
              <a:t>2992</a:t>
            </a:r>
            <a:r>
              <a:rPr lang="zh-TW" altLang="en-US" sz="1800" dirty="0">
                <a:ea typeface="標楷體" pitchFamily="65" charset="-120"/>
              </a:rPr>
              <a:t>也都是回文數</a:t>
            </a:r>
            <a:r>
              <a:rPr lang="zh-TW" altLang="en-US" sz="1800" dirty="0" smtClean="0">
                <a:ea typeface="標楷體" pitchFamily="65" charset="-120"/>
              </a:rPr>
              <a:t>。</a:t>
            </a:r>
            <a:endParaRPr lang="en-US" altLang="zh-TW" sz="1800" dirty="0" smtClean="0">
              <a:ea typeface="標楷體" pitchFamily="65" charset="-120"/>
            </a:endParaRPr>
          </a:p>
          <a:p>
            <a:pPr marL="0" indent="0">
              <a:buNone/>
            </a:pPr>
            <a:r>
              <a:rPr lang="zh-TW" altLang="en-US" sz="1800" dirty="0" smtClean="0">
                <a:ea typeface="標楷體" pitchFamily="65" charset="-120"/>
              </a:rPr>
              <a:t>例如</a:t>
            </a:r>
            <a:r>
              <a:rPr lang="en-US" altLang="zh-TW" sz="1800" dirty="0" smtClean="0">
                <a:ea typeface="標楷體" pitchFamily="65" charset="-120"/>
              </a:rPr>
              <a:t>:</a:t>
            </a:r>
            <a:endParaRPr lang="en-US" altLang="zh-TW" sz="1800" dirty="0">
              <a:ea typeface="標楷體" pitchFamily="65" charset="-120"/>
            </a:endParaRPr>
          </a:p>
          <a:p>
            <a:pPr marL="0" indent="0">
              <a:buNone/>
            </a:pPr>
            <a:r>
              <a:rPr lang="zh-TW" altLang="en-US" sz="1800" dirty="0" smtClean="0">
                <a:ea typeface="標楷體" pitchFamily="65" charset="-120"/>
              </a:rPr>
              <a:t> </a:t>
            </a:r>
            <a:endParaRPr lang="en-US" altLang="zh-TW" sz="1800" dirty="0" smtClean="0">
              <a:ea typeface="標楷體" pitchFamily="65" charset="-120"/>
            </a:endParaRPr>
          </a:p>
          <a:p>
            <a:endParaRPr lang="en-US" altLang="zh-TW" sz="1800" dirty="0" smtClean="0">
              <a:ea typeface="標楷體" pitchFamily="65" charset="-120"/>
            </a:endParaRPr>
          </a:p>
          <a:p>
            <a:endParaRPr lang="en-US" altLang="zh-TW" sz="1800" dirty="0">
              <a:ea typeface="標楷體" pitchFamily="65" charset="-120"/>
            </a:endParaRPr>
          </a:p>
          <a:p>
            <a:endParaRPr lang="en-US" altLang="zh-TW" sz="1800" dirty="0" smtClean="0">
              <a:ea typeface="標楷體" pitchFamily="65" charset="-120"/>
            </a:endParaRPr>
          </a:p>
          <a:p>
            <a:pPr marL="0" indent="0">
              <a:buNone/>
            </a:pPr>
            <a:endParaRPr lang="en-US" altLang="zh-TW" sz="2200" dirty="0">
              <a:ea typeface="標楷體" pitchFamily="65" charset="-120"/>
            </a:endParaRPr>
          </a:p>
          <a:p>
            <a:endParaRPr lang="en-US" altLang="zh-TW" sz="1800" dirty="0" smtClean="0">
              <a:ea typeface="標楷體" pitchFamily="65" charset="-120"/>
            </a:endParaRPr>
          </a:p>
          <a:p>
            <a:endParaRPr lang="en-US" altLang="zh-TW" sz="1200" dirty="0" smtClean="0">
              <a:ea typeface="標楷體" pitchFamily="65" charset="-120"/>
            </a:endParaRPr>
          </a:p>
          <a:p>
            <a:r>
              <a:rPr lang="zh-TW" altLang="en-US" sz="2000" u="sng" dirty="0">
                <a:ea typeface="標楷體" pitchFamily="65" charset="-120"/>
              </a:rPr>
              <a:t>發現二</a:t>
            </a:r>
            <a:r>
              <a:rPr lang="en-US" altLang="zh-TW" sz="2000" u="sng" dirty="0">
                <a:ea typeface="標楷體" pitchFamily="65" charset="-120"/>
              </a:rPr>
              <a:t>:</a:t>
            </a:r>
            <a:r>
              <a:rPr lang="zh-TW" altLang="en-US" sz="2000" u="sng" dirty="0">
                <a:ea typeface="標楷體" pitchFamily="65" charset="-120"/>
              </a:rPr>
              <a:t>任何一個正整數與它的倒序數相加，所得的和再與和的倒序數相加</a:t>
            </a:r>
            <a:r>
              <a:rPr lang="zh-TW" altLang="en-US" sz="2000" u="sng" dirty="0" smtClean="0">
                <a:ea typeface="標楷體" pitchFamily="65" charset="-120"/>
              </a:rPr>
              <a:t>，如此反覆進行</a:t>
            </a:r>
            <a:r>
              <a:rPr lang="zh-TW" altLang="en-US" sz="2000" u="sng" dirty="0">
                <a:ea typeface="標楷體" pitchFamily="65" charset="-120"/>
              </a:rPr>
              <a:t>下去，經過有限次步驟後，最後必定能得到一個回文數。</a:t>
            </a:r>
            <a:endParaRPr lang="en-US" altLang="zh-TW" sz="2000" u="sng" dirty="0">
              <a:ea typeface="標楷體" pitchFamily="65" charset="-120"/>
            </a:endParaRPr>
          </a:p>
          <a:p>
            <a:pPr marL="0" indent="0">
              <a:buNone/>
            </a:pPr>
            <a:r>
              <a:rPr lang="zh-TW" altLang="en-US" sz="1800" dirty="0" smtClean="0">
                <a:ea typeface="標楷體" pitchFamily="65" charset="-120"/>
              </a:rPr>
              <a:t>       例如</a:t>
            </a:r>
            <a:r>
              <a:rPr lang="en-US" altLang="zh-TW" sz="1800" dirty="0" smtClean="0">
                <a:ea typeface="標楷體" pitchFamily="65" charset="-120"/>
              </a:rPr>
              <a:t>:(</a:t>
            </a:r>
            <a:r>
              <a:rPr lang="en-US" altLang="zh-TW" sz="1800" dirty="0">
                <a:ea typeface="標楷體" pitchFamily="65" charset="-120"/>
              </a:rPr>
              <a:t>1) 38</a:t>
            </a:r>
            <a:r>
              <a:rPr lang="zh-TW" altLang="en-US" sz="1800" dirty="0">
                <a:ea typeface="標楷體" pitchFamily="65" charset="-120"/>
              </a:rPr>
              <a:t>＋</a:t>
            </a:r>
            <a:r>
              <a:rPr lang="en-US" altLang="zh-TW" sz="1800" dirty="0">
                <a:ea typeface="標楷體" pitchFamily="65" charset="-120"/>
              </a:rPr>
              <a:t>83</a:t>
            </a:r>
            <a:r>
              <a:rPr lang="zh-TW" altLang="en-US" sz="1800" dirty="0">
                <a:ea typeface="標楷體" pitchFamily="65" charset="-120"/>
              </a:rPr>
              <a:t>＝</a:t>
            </a:r>
            <a:r>
              <a:rPr lang="en-US" altLang="zh-TW" sz="1800" dirty="0">
                <a:ea typeface="標楷體" pitchFamily="65" charset="-120"/>
              </a:rPr>
              <a:t>121  </a:t>
            </a:r>
            <a:r>
              <a:rPr lang="en-US" altLang="zh-TW" sz="1800" dirty="0" smtClean="0">
                <a:ea typeface="標楷體" pitchFamily="65" charset="-120"/>
              </a:rPr>
              <a:t>(</a:t>
            </a:r>
            <a:r>
              <a:rPr lang="en-US" altLang="zh-TW" sz="1800" dirty="0">
                <a:ea typeface="標楷體" pitchFamily="65" charset="-120"/>
              </a:rPr>
              <a:t>2) 69</a:t>
            </a:r>
            <a:r>
              <a:rPr lang="zh-TW" altLang="en-US" sz="1800" dirty="0">
                <a:ea typeface="標楷體" pitchFamily="65" charset="-120"/>
              </a:rPr>
              <a:t>＋</a:t>
            </a:r>
            <a:r>
              <a:rPr lang="en-US" altLang="zh-TW" sz="1800" dirty="0">
                <a:ea typeface="標楷體" pitchFamily="65" charset="-120"/>
              </a:rPr>
              <a:t>96</a:t>
            </a:r>
            <a:r>
              <a:rPr lang="zh-TW" altLang="en-US" sz="1800" dirty="0">
                <a:ea typeface="標楷體" pitchFamily="65" charset="-120"/>
              </a:rPr>
              <a:t>＝</a:t>
            </a:r>
            <a:r>
              <a:rPr lang="en-US" altLang="zh-TW" sz="1800" dirty="0">
                <a:ea typeface="標楷體" pitchFamily="65" charset="-120"/>
              </a:rPr>
              <a:t>165</a:t>
            </a:r>
            <a:r>
              <a:rPr lang="zh-TW" altLang="en-US" sz="1800" dirty="0">
                <a:ea typeface="標楷體" pitchFamily="65" charset="-120"/>
              </a:rPr>
              <a:t>，</a:t>
            </a:r>
            <a:r>
              <a:rPr lang="en-US" altLang="zh-TW" sz="1800" dirty="0">
                <a:ea typeface="標楷體" pitchFamily="65" charset="-120"/>
              </a:rPr>
              <a:t>165</a:t>
            </a:r>
            <a:r>
              <a:rPr lang="zh-TW" altLang="en-US" sz="1800" dirty="0">
                <a:ea typeface="標楷體" pitchFamily="65" charset="-120"/>
              </a:rPr>
              <a:t>＋</a:t>
            </a:r>
            <a:r>
              <a:rPr lang="en-US" altLang="zh-TW" sz="1800" dirty="0">
                <a:ea typeface="標楷體" pitchFamily="65" charset="-120"/>
              </a:rPr>
              <a:t>561</a:t>
            </a:r>
            <a:r>
              <a:rPr lang="zh-TW" altLang="en-US" sz="1800" dirty="0">
                <a:ea typeface="標楷體" pitchFamily="65" charset="-120"/>
              </a:rPr>
              <a:t>＝</a:t>
            </a:r>
            <a:r>
              <a:rPr lang="en-US" altLang="zh-TW" sz="1800" dirty="0">
                <a:ea typeface="標楷體" pitchFamily="65" charset="-120"/>
              </a:rPr>
              <a:t>726</a:t>
            </a:r>
            <a:r>
              <a:rPr lang="zh-TW" altLang="en-US" sz="1800" dirty="0">
                <a:ea typeface="標楷體" pitchFamily="65" charset="-120"/>
              </a:rPr>
              <a:t>，</a:t>
            </a:r>
            <a:r>
              <a:rPr lang="en-US" altLang="zh-TW" sz="1800" dirty="0">
                <a:ea typeface="標楷體" pitchFamily="65" charset="-120"/>
              </a:rPr>
              <a:t>726</a:t>
            </a:r>
            <a:r>
              <a:rPr lang="zh-TW" altLang="en-US" sz="1800" dirty="0">
                <a:ea typeface="標楷體" pitchFamily="65" charset="-120"/>
              </a:rPr>
              <a:t>＋</a:t>
            </a:r>
            <a:r>
              <a:rPr lang="en-US" altLang="zh-TW" sz="1800" dirty="0">
                <a:ea typeface="標楷體" pitchFamily="65" charset="-120"/>
              </a:rPr>
              <a:t>627</a:t>
            </a:r>
            <a:r>
              <a:rPr lang="zh-TW" altLang="en-US" sz="1800" dirty="0">
                <a:ea typeface="標楷體" pitchFamily="65" charset="-120"/>
              </a:rPr>
              <a:t>＝</a:t>
            </a:r>
            <a:r>
              <a:rPr lang="en-US" altLang="zh-TW" sz="1800" dirty="0">
                <a:ea typeface="標楷體" pitchFamily="65" charset="-120"/>
              </a:rPr>
              <a:t>1353</a:t>
            </a:r>
            <a:r>
              <a:rPr lang="zh-TW" altLang="en-US" sz="1800" dirty="0">
                <a:ea typeface="標楷體" pitchFamily="65" charset="-120"/>
              </a:rPr>
              <a:t>，</a:t>
            </a:r>
            <a:r>
              <a:rPr lang="en-US" altLang="zh-TW" sz="1800" dirty="0">
                <a:ea typeface="標楷體" pitchFamily="65" charset="-120"/>
              </a:rPr>
              <a:t>1353</a:t>
            </a:r>
            <a:r>
              <a:rPr lang="zh-TW" altLang="en-US" sz="1800" dirty="0">
                <a:ea typeface="標楷體" pitchFamily="65" charset="-120"/>
              </a:rPr>
              <a:t>＋</a:t>
            </a:r>
            <a:r>
              <a:rPr lang="en-US" altLang="zh-TW" sz="1800" dirty="0" smtClean="0">
                <a:ea typeface="標楷體" pitchFamily="65" charset="-120"/>
              </a:rPr>
              <a:t>3531</a:t>
            </a:r>
            <a:r>
              <a:rPr lang="zh-TW" altLang="en-US" sz="1800" dirty="0" smtClean="0">
                <a:ea typeface="標楷體" pitchFamily="65" charset="-120"/>
              </a:rPr>
              <a:t>＝</a:t>
            </a:r>
            <a:r>
              <a:rPr lang="en-US" altLang="zh-TW" sz="1800" dirty="0" smtClean="0">
                <a:ea typeface="標楷體" pitchFamily="65" charset="-120"/>
              </a:rPr>
              <a:t>4884</a:t>
            </a:r>
            <a:r>
              <a:rPr lang="en-US" altLang="zh-TW" sz="1800" dirty="0">
                <a:ea typeface="標楷體" pitchFamily="65" charset="-120"/>
              </a:rPr>
              <a:t>        </a:t>
            </a:r>
          </a:p>
          <a:p>
            <a:pPr marL="0" indent="0">
              <a:buNone/>
            </a:pPr>
            <a:r>
              <a:rPr lang="zh-TW" altLang="en-US" sz="1800" dirty="0" smtClean="0">
                <a:ea typeface="標楷體" pitchFamily="65" charset="-120"/>
              </a:rPr>
              <a:t>       根據一篇數學期刊，目前</a:t>
            </a:r>
            <a:r>
              <a:rPr lang="zh-TW" altLang="en-US" sz="1800" dirty="0">
                <a:ea typeface="標楷體" pitchFamily="65" charset="-120"/>
              </a:rPr>
              <a:t>數學家還沒有證明是否在有限次步驟後，就一定可以得到回文數。但是， </a:t>
            </a:r>
            <a:r>
              <a:rPr lang="zh-TW" altLang="en-US" sz="1800" dirty="0" smtClean="0">
                <a:ea typeface="標楷體" pitchFamily="65" charset="-120"/>
              </a:rPr>
              <a:t>在電腦</a:t>
            </a:r>
            <a:r>
              <a:rPr lang="zh-TW" altLang="en-US" sz="1800" dirty="0">
                <a:ea typeface="標楷體" pitchFamily="65" charset="-120"/>
              </a:rPr>
              <a:t>的運算下</a:t>
            </a:r>
            <a:r>
              <a:rPr lang="zh-TW" altLang="en-US" sz="1800" dirty="0" smtClean="0">
                <a:ea typeface="標楷體" pitchFamily="65" charset="-120"/>
              </a:rPr>
              <a:t>，  </a:t>
            </a:r>
            <a:endParaRPr lang="en-US" altLang="zh-TW" sz="1800" dirty="0" smtClean="0">
              <a:ea typeface="標楷體" pitchFamily="65" charset="-120"/>
            </a:endParaRPr>
          </a:p>
          <a:p>
            <a:pPr marL="0" indent="0">
              <a:buNone/>
            </a:pPr>
            <a:r>
              <a:rPr lang="zh-TW" altLang="en-US" sz="1800" dirty="0">
                <a:ea typeface="標楷體" pitchFamily="65" charset="-120"/>
              </a:rPr>
              <a:t> </a:t>
            </a:r>
            <a:r>
              <a:rPr lang="zh-TW" altLang="en-US" sz="1800" dirty="0" smtClean="0">
                <a:ea typeface="標楷體" pitchFamily="65" charset="-120"/>
              </a:rPr>
              <a:t>發現</a:t>
            </a:r>
            <a:r>
              <a:rPr lang="en-US" altLang="zh-TW" sz="1800" dirty="0" smtClean="0">
                <a:ea typeface="標楷體" pitchFamily="65" charset="-120"/>
              </a:rPr>
              <a:t>10,000</a:t>
            </a:r>
            <a:r>
              <a:rPr lang="zh-TW" altLang="en-US" sz="1800" dirty="0">
                <a:ea typeface="標楷體" pitchFamily="65" charset="-120"/>
              </a:rPr>
              <a:t>以內的數大約 </a:t>
            </a:r>
            <a:r>
              <a:rPr lang="en-US" altLang="zh-TW" sz="1800" dirty="0">
                <a:ea typeface="標楷體" pitchFamily="65" charset="-120"/>
              </a:rPr>
              <a:t>80% </a:t>
            </a:r>
            <a:r>
              <a:rPr lang="zh-TW" altLang="en-US" sz="1800" dirty="0">
                <a:ea typeface="標楷體" pitchFamily="65" charset="-120"/>
              </a:rPr>
              <a:t>經過</a:t>
            </a:r>
            <a:r>
              <a:rPr lang="en-US" altLang="zh-TW" sz="1800" dirty="0">
                <a:ea typeface="標楷體" pitchFamily="65" charset="-120"/>
              </a:rPr>
              <a:t>4</a:t>
            </a:r>
            <a:r>
              <a:rPr lang="zh-TW" altLang="en-US" sz="1800" dirty="0">
                <a:ea typeface="標楷體" pitchFamily="65" charset="-120"/>
              </a:rPr>
              <a:t>次或更少的步驟就可以</a:t>
            </a:r>
            <a:r>
              <a:rPr lang="zh-TW" altLang="en-US" sz="1800" dirty="0" smtClean="0">
                <a:ea typeface="標楷體" pitchFamily="65" charset="-120"/>
              </a:rPr>
              <a:t>得到</a:t>
            </a:r>
            <a:r>
              <a:rPr lang="zh-TW" altLang="en-US" sz="1800" dirty="0">
                <a:ea typeface="標楷體" pitchFamily="65" charset="-120"/>
              </a:rPr>
              <a:t>回文數</a:t>
            </a:r>
            <a:r>
              <a:rPr lang="zh-TW" altLang="en-US" sz="1800" dirty="0" smtClean="0">
                <a:ea typeface="標楷體" pitchFamily="65" charset="-120"/>
              </a:rPr>
              <a:t>。</a:t>
            </a:r>
            <a:r>
              <a:rPr lang="zh-TW" altLang="en-US" sz="1800" dirty="0">
                <a:ea typeface="標楷體" pitchFamily="65" charset="-120"/>
              </a:rPr>
              <a:t>只有</a:t>
            </a:r>
            <a:r>
              <a:rPr lang="en-US" altLang="zh-TW" sz="1800" dirty="0" smtClean="0">
                <a:ea typeface="標楷體" pitchFamily="65" charset="-120"/>
              </a:rPr>
              <a:t>196</a:t>
            </a:r>
            <a:r>
              <a:rPr lang="zh-TW" altLang="en-US" sz="1800" dirty="0">
                <a:ea typeface="標楷體" pitchFamily="65" charset="-120"/>
              </a:rPr>
              <a:t>這個數，按照上述</a:t>
            </a:r>
            <a:r>
              <a:rPr lang="zh-TW" altLang="en-US" sz="1800" dirty="0" smtClean="0">
                <a:ea typeface="標楷體" pitchFamily="65" charset="-120"/>
              </a:rPr>
              <a:t>變換規則</a:t>
            </a:r>
            <a:r>
              <a:rPr lang="zh-TW" altLang="en-US" sz="1800" dirty="0">
                <a:ea typeface="標楷體" pitchFamily="65" charset="-120"/>
              </a:rPr>
              <a:t>重複運算</a:t>
            </a:r>
            <a:r>
              <a:rPr lang="zh-TW" altLang="en-US" sz="1800" dirty="0" smtClean="0">
                <a:ea typeface="標楷體" pitchFamily="65" charset="-120"/>
              </a:rPr>
              <a:t>，</a:t>
            </a:r>
            <a:endParaRPr lang="en-US" altLang="zh-TW" sz="1800" dirty="0" smtClean="0">
              <a:ea typeface="標楷體" pitchFamily="65" charset="-120"/>
            </a:endParaRPr>
          </a:p>
          <a:p>
            <a:pPr marL="0" indent="0">
              <a:buNone/>
            </a:pPr>
            <a:r>
              <a:rPr lang="zh-TW" altLang="en-US" sz="1800" dirty="0">
                <a:ea typeface="標楷體" pitchFamily="65" charset="-120"/>
              </a:rPr>
              <a:t> </a:t>
            </a:r>
            <a:r>
              <a:rPr lang="zh-TW" altLang="en-US" sz="1800" dirty="0" smtClean="0">
                <a:ea typeface="標楷體" pitchFamily="65" charset="-120"/>
              </a:rPr>
              <a:t>至今</a:t>
            </a:r>
            <a:r>
              <a:rPr lang="zh-TW" altLang="en-US" sz="1800" dirty="0">
                <a:ea typeface="標楷體" pitchFamily="65" charset="-120"/>
              </a:rPr>
              <a:t>仍未得到回文數</a:t>
            </a:r>
            <a:r>
              <a:rPr lang="zh-TW" altLang="en-US" sz="1800" dirty="0" smtClean="0">
                <a:ea typeface="標楷體" pitchFamily="65" charset="-120"/>
              </a:rPr>
              <a:t>。</a:t>
            </a:r>
            <a:endParaRPr lang="en-US" altLang="zh-TW" sz="1800" dirty="0">
              <a:ea typeface="標楷體" pitchFamily="65" charset="-120"/>
            </a:endParaRPr>
          </a:p>
        </p:txBody>
      </p:sp>
      <p:sp>
        <p:nvSpPr>
          <p:cNvPr id="6" name="文字方塊 5"/>
          <p:cNvSpPr txBox="1"/>
          <p:nvPr/>
        </p:nvSpPr>
        <p:spPr>
          <a:xfrm>
            <a:off x="6648766" y="6185376"/>
            <a:ext cx="53270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0070C0"/>
                </a:solidFill>
                <a:effectLst/>
                <a:uLnTx/>
                <a:uFillTx/>
                <a:latin typeface="Calibri"/>
                <a:ea typeface="新細明體" panose="02020500000000000000" pitchFamily="18" charset="-120"/>
                <a:cs typeface="+mn-cs"/>
              </a:rPr>
              <a:t>資工碩一  簡上祐  </a:t>
            </a:r>
            <a:r>
              <a:rPr kumimoji="0" lang="en-US" altLang="zh-TW" sz="3200" b="1" i="0" u="none" strike="noStrike" kern="1200" cap="none" spc="0" normalizeH="0" baseline="0" noProof="0" dirty="0" smtClean="0">
                <a:ln>
                  <a:noFill/>
                </a:ln>
                <a:solidFill>
                  <a:srgbClr val="0070C0"/>
                </a:solidFill>
                <a:effectLst/>
                <a:uLnTx/>
                <a:uFillTx/>
                <a:latin typeface="Calibri"/>
                <a:ea typeface="新細明體" panose="02020500000000000000" pitchFamily="18" charset="-120"/>
                <a:cs typeface="+mn-cs"/>
              </a:rPr>
              <a:t>R05922030</a:t>
            </a:r>
            <a:endParaRPr kumimoji="0" lang="zh-TW" altLang="en-US" sz="3200" b="1" i="0" u="none" strike="noStrike" kern="1200" cap="none" spc="0" normalizeH="0" baseline="0" noProof="0" dirty="0">
              <a:ln>
                <a:noFill/>
              </a:ln>
              <a:solidFill>
                <a:srgbClr val="0070C0"/>
              </a:solidFill>
              <a:effectLst/>
              <a:uLnTx/>
              <a:uFillTx/>
              <a:latin typeface="Calibri"/>
              <a:ea typeface="新細明體" panose="02020500000000000000" pitchFamily="18" charset="-120"/>
              <a:cs typeface="+mn-cs"/>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523" y="1917587"/>
            <a:ext cx="6362222" cy="2709852"/>
          </a:xfrm>
          <a:prstGeom prst="rect">
            <a:avLst/>
          </a:prstGeom>
        </p:spPr>
      </p:pic>
    </p:spTree>
    <p:extLst>
      <p:ext uri="{BB962C8B-B14F-4D97-AF65-F5344CB8AC3E}">
        <p14:creationId xmlns:p14="http://schemas.microsoft.com/office/powerpoint/2010/main" val="2105264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詩文</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386473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981200" y="0"/>
            <a:ext cx="8229600" cy="1143000"/>
          </a:xfrm>
        </p:spPr>
        <p:txBody>
          <a:bodyPr/>
          <a:lstStyle/>
          <a:p>
            <a:r>
              <a:rPr lang="en-US" dirty="0" smtClean="0"/>
              <a:t>Palindrome in Languages</a:t>
            </a:r>
            <a:endParaRPr lang="en-US" dirty="0"/>
          </a:p>
        </p:txBody>
      </p:sp>
      <p:sp>
        <p:nvSpPr>
          <p:cNvPr id="7" name="內容版面配置區 6"/>
          <p:cNvSpPr>
            <a:spLocks noGrp="1"/>
          </p:cNvSpPr>
          <p:nvPr>
            <p:ph idx="1"/>
          </p:nvPr>
        </p:nvSpPr>
        <p:spPr>
          <a:xfrm>
            <a:off x="1981200" y="1143001"/>
            <a:ext cx="8229600" cy="2133599"/>
          </a:xfrm>
        </p:spPr>
        <p:txBody>
          <a:bodyPr>
            <a:normAutofit fontScale="85000" lnSpcReduction="20000"/>
          </a:bodyPr>
          <a:lstStyle/>
          <a:p>
            <a:pPr>
              <a:buNone/>
            </a:pPr>
            <a:r>
              <a:rPr lang="en-US" dirty="0" smtClean="0"/>
              <a:t>Palindrome is any pattern (or sequence) which reads the same either backward or forward. </a:t>
            </a:r>
          </a:p>
          <a:p>
            <a:r>
              <a:rPr lang="en-US" dirty="0" smtClean="0"/>
              <a:t>Nouns, ex.: noon, radar, refer, reviver, level, madam</a:t>
            </a:r>
          </a:p>
          <a:p>
            <a:r>
              <a:rPr lang="en-US" dirty="0" smtClean="0"/>
              <a:t>Names, ex.: Anna, Bob, Hannah</a:t>
            </a:r>
          </a:p>
          <a:p>
            <a:r>
              <a:rPr lang="en-US" dirty="0" smtClean="0"/>
              <a:t>Modern expressions, ex.: wow, </a:t>
            </a:r>
            <a:r>
              <a:rPr lang="en-US" dirty="0" err="1" smtClean="0"/>
              <a:t>yay</a:t>
            </a:r>
            <a:r>
              <a:rPr lang="en-US" dirty="0" smtClean="0"/>
              <a:t>, </a:t>
            </a:r>
            <a:r>
              <a:rPr lang="en-US" dirty="0" err="1" smtClean="0"/>
              <a:t>lol</a:t>
            </a:r>
            <a:endParaRPr lang="en-US" dirty="0"/>
          </a:p>
        </p:txBody>
      </p:sp>
      <p:sp>
        <p:nvSpPr>
          <p:cNvPr id="5" name="文字方塊 4"/>
          <p:cNvSpPr txBox="1"/>
          <p:nvPr/>
        </p:nvSpPr>
        <p:spPr>
          <a:xfrm>
            <a:off x="8534400" y="6488668"/>
            <a:ext cx="2133600" cy="369332"/>
          </a:xfrm>
          <a:prstGeom prst="rect">
            <a:avLst/>
          </a:prstGeom>
          <a:noFill/>
        </p:spPr>
        <p:txBody>
          <a:bodyPr wrap="square" rtlCol="0">
            <a:spAutoFit/>
          </a:bodyPr>
          <a:lstStyle/>
          <a:p>
            <a:r>
              <a:rPr lang="zh-TW" altLang="en-US" dirty="0">
                <a:solidFill>
                  <a:prstClr val="black"/>
                </a:solidFill>
                <a:latin typeface="Calibri"/>
                <a:ea typeface="新細明體" panose="02020500000000000000" pitchFamily="18" charset="-120"/>
              </a:rPr>
              <a:t>林盈安 </a:t>
            </a:r>
            <a:r>
              <a:rPr lang="en-US" altLang="zh-TW" dirty="0">
                <a:solidFill>
                  <a:prstClr val="black"/>
                </a:solidFill>
                <a:latin typeface="Calibri"/>
                <a:ea typeface="新細明體" panose="02020500000000000000" pitchFamily="18" charset="-120"/>
              </a:rPr>
              <a:t>D05945011</a:t>
            </a:r>
            <a:endParaRPr lang="en-US" dirty="0">
              <a:solidFill>
                <a:prstClr val="black"/>
              </a:solidFill>
              <a:latin typeface="Calibri"/>
            </a:endParaRPr>
          </a:p>
        </p:txBody>
      </p:sp>
      <p:sp>
        <p:nvSpPr>
          <p:cNvPr id="8" name="內容版面配置區 6"/>
          <p:cNvSpPr txBox="1">
            <a:spLocks/>
          </p:cNvSpPr>
          <p:nvPr/>
        </p:nvSpPr>
        <p:spPr>
          <a:xfrm>
            <a:off x="1981200" y="3429000"/>
            <a:ext cx="8229600" cy="914400"/>
          </a:xfrm>
          <a:prstGeom prst="rect">
            <a:avLst/>
          </a:prstGeom>
        </p:spPr>
        <p:txBody>
          <a:bodyPr vert="horz" lIns="91440" tIns="45720" rIns="91440" bIns="45720" rtlCol="0">
            <a:normAutofit fontScale="70000" lnSpcReduction="20000"/>
          </a:bodyPr>
          <a:lstStyle/>
          <a:p>
            <a:pPr marL="342900" indent="-342900">
              <a:spcBef>
                <a:spcPct val="20000"/>
              </a:spcBef>
            </a:pPr>
            <a:r>
              <a:rPr lang="en-US" sz="3200" dirty="0">
                <a:solidFill>
                  <a:prstClr val="black"/>
                </a:solidFill>
                <a:latin typeface="Calibri"/>
              </a:rPr>
              <a:t>I chose palindrome for this HW assignment because the following phrase has stuck with me ever since I watched the movie: The Three Musketeers:</a:t>
            </a:r>
          </a:p>
          <a:p>
            <a:pPr marL="342900" indent="-342900">
              <a:spcBef>
                <a:spcPct val="20000"/>
              </a:spcBef>
              <a:defRPr/>
            </a:pPr>
            <a:endParaRPr lang="en-US" sz="3200" dirty="0">
              <a:solidFill>
                <a:prstClr val="black"/>
              </a:solidFill>
              <a:latin typeface="Calibri"/>
            </a:endParaRPr>
          </a:p>
        </p:txBody>
      </p:sp>
      <p:sp>
        <p:nvSpPr>
          <p:cNvPr id="9" name="內容版面配置區 6"/>
          <p:cNvSpPr txBox="1">
            <a:spLocks/>
          </p:cNvSpPr>
          <p:nvPr/>
        </p:nvSpPr>
        <p:spPr>
          <a:xfrm>
            <a:off x="1981200" y="4419600"/>
            <a:ext cx="8229600" cy="838200"/>
          </a:xfrm>
          <a:prstGeom prst="rect">
            <a:avLst/>
          </a:prstGeom>
        </p:spPr>
        <p:txBody>
          <a:bodyPr vert="horz" lIns="91440" tIns="45720" rIns="91440" bIns="45720" rtlCol="0">
            <a:normAutofit fontScale="85000" lnSpcReduction="20000"/>
          </a:bodyPr>
          <a:lstStyle/>
          <a:p>
            <a:pPr marL="342900" indent="-342900" algn="ctr">
              <a:spcBef>
                <a:spcPct val="20000"/>
              </a:spcBef>
              <a:defRPr/>
            </a:pPr>
            <a:r>
              <a:rPr lang="en-US" sz="3200" dirty="0">
                <a:solidFill>
                  <a:prstClr val="black"/>
                </a:solidFill>
                <a:latin typeface="Calibri"/>
              </a:rPr>
              <a:t>“One for all, all for one.”</a:t>
            </a:r>
          </a:p>
          <a:p>
            <a:pPr marL="342900" indent="-342900" algn="ctr">
              <a:spcBef>
                <a:spcPct val="20000"/>
              </a:spcBef>
              <a:defRPr/>
            </a:pPr>
            <a:r>
              <a:rPr lang="zh-TW" altLang="en-US" sz="3200" dirty="0">
                <a:solidFill>
                  <a:prstClr val="black"/>
                </a:solidFill>
                <a:latin typeface="Calibri"/>
                <a:ea typeface="新細明體" panose="02020500000000000000" pitchFamily="18" charset="-120"/>
              </a:rPr>
              <a:t>我為人人，人人為我。</a:t>
            </a:r>
            <a:endParaRPr lang="en-US" sz="3200" dirty="0">
              <a:solidFill>
                <a:prstClr val="black"/>
              </a:solidFill>
              <a:latin typeface="Calibri"/>
            </a:endParaRPr>
          </a:p>
          <a:p>
            <a:pPr marL="342900" indent="-342900">
              <a:spcBef>
                <a:spcPct val="20000"/>
              </a:spcBef>
              <a:defRPr/>
            </a:pPr>
            <a:endParaRPr lang="en-US" sz="3200" dirty="0">
              <a:solidFill>
                <a:prstClr val="black"/>
              </a:solidFill>
              <a:latin typeface="Calibri"/>
            </a:endParaRPr>
          </a:p>
        </p:txBody>
      </p:sp>
      <p:sp>
        <p:nvSpPr>
          <p:cNvPr id="10" name="內容版面配置區 6"/>
          <p:cNvSpPr txBox="1">
            <a:spLocks/>
          </p:cNvSpPr>
          <p:nvPr/>
        </p:nvSpPr>
        <p:spPr>
          <a:xfrm>
            <a:off x="1981200" y="5410200"/>
            <a:ext cx="8229600" cy="1219200"/>
          </a:xfrm>
          <a:prstGeom prst="rect">
            <a:avLst/>
          </a:prstGeom>
        </p:spPr>
        <p:txBody>
          <a:bodyPr vert="horz" lIns="91440" tIns="45720" rIns="91440" bIns="45720" rtlCol="0">
            <a:normAutofit fontScale="62500" lnSpcReduction="20000"/>
          </a:bodyPr>
          <a:lstStyle/>
          <a:p>
            <a:pPr marL="342900" indent="-342900">
              <a:spcBef>
                <a:spcPct val="20000"/>
              </a:spcBef>
              <a:defRPr/>
            </a:pPr>
            <a:r>
              <a:rPr lang="en-US" sz="3200" dirty="0">
                <a:solidFill>
                  <a:prstClr val="black"/>
                </a:solidFill>
                <a:latin typeface="Calibri"/>
              </a:rPr>
              <a:t>This was fascinating to me because a simple phrase with three repeating words could carry such a powerful message. DNA sequences are the same. Some short repeating sequences may seen inconsequential and unimportant, but they could play a crucial role in an individual’s health!</a:t>
            </a:r>
          </a:p>
          <a:p>
            <a:pPr marL="342900" indent="-342900">
              <a:spcBef>
                <a:spcPct val="20000"/>
              </a:spcBef>
              <a:defRPr/>
            </a:pPr>
            <a:endParaRPr lang="en-US" sz="3200" dirty="0">
              <a:solidFill>
                <a:prstClr val="black"/>
              </a:solidFill>
              <a:latin typeface="Calibri"/>
            </a:endParaRPr>
          </a:p>
        </p:txBody>
      </p:sp>
    </p:spTree>
    <p:extLst>
      <p:ext uri="{BB962C8B-B14F-4D97-AF65-F5344CB8AC3E}">
        <p14:creationId xmlns:p14="http://schemas.microsoft.com/office/powerpoint/2010/main" val="3127021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標題 3"/>
          <p:cNvSpPr>
            <a:spLocks noGrp="1"/>
          </p:cNvSpPr>
          <p:nvPr>
            <p:ph type="title"/>
          </p:nvPr>
        </p:nvSpPr>
        <p:spPr/>
        <p:txBody>
          <a:bodyPr/>
          <a:lstStyle/>
          <a:p>
            <a:r>
              <a:rPr lang="zh-TW" altLang="en-US" smtClean="0"/>
              <a:t>中永和之歌</a:t>
            </a:r>
          </a:p>
        </p:txBody>
      </p:sp>
      <p:sp>
        <p:nvSpPr>
          <p:cNvPr id="13314" name="內容版面配置區 4"/>
          <p:cNvSpPr>
            <a:spLocks noGrp="1"/>
          </p:cNvSpPr>
          <p:nvPr>
            <p:ph idx="1"/>
          </p:nvPr>
        </p:nvSpPr>
        <p:spPr>
          <a:xfrm>
            <a:off x="1981200" y="1360489"/>
            <a:ext cx="8229600" cy="3444875"/>
          </a:xfrm>
        </p:spPr>
        <p:txBody>
          <a:bodyPr/>
          <a:lstStyle/>
          <a:p>
            <a:pPr>
              <a:lnSpc>
                <a:spcPct val="120000"/>
              </a:lnSpc>
            </a:pPr>
            <a:r>
              <a:rPr lang="zh-TW" altLang="en-US" sz="1300"/>
              <a:t>永和有永和路，中和也有永和路，中和有中和路，永和也有中和路；中和的中和路有接永 和的中和路，永和的永和路沒接中和的永和路；永和的中和路有接永和的永和路，中和的永和路沒接中和的中和路。</a:t>
            </a:r>
          </a:p>
          <a:p>
            <a:pPr>
              <a:lnSpc>
                <a:spcPct val="120000"/>
              </a:lnSpc>
            </a:pPr>
            <a:r>
              <a:rPr lang="zh-TW" altLang="en-US" sz="1300"/>
              <a:t>永和有中正路，中和也有中正路；永和的中正路用景平路接中和的中正路。永和有中山路，中和也有中山路；永和的中山路直接接上了中和 的中山路。永和的中正路接上了永和的中山路；中和的中正路卻不接中和的中山路。</a:t>
            </a:r>
          </a:p>
          <a:p>
            <a:pPr>
              <a:lnSpc>
                <a:spcPct val="120000"/>
              </a:lnSpc>
            </a:pPr>
            <a:r>
              <a:rPr lang="zh-TW" altLang="en-US" sz="1300"/>
              <a:t>中正橋下來不是中正路，但永和有中正路；秀朗橋下來不是秀朗路，但永和有秀朗路。永福橋下來不是永福路，永和沒有永福路；福和橋下來不是福和路，但福和路接的卻是永福橋。</a:t>
            </a:r>
          </a:p>
          <a:p>
            <a:pPr>
              <a:lnSpc>
                <a:spcPct val="120000"/>
              </a:lnSpc>
            </a:pPr>
            <a:r>
              <a:rPr lang="zh-TW" altLang="en-US" sz="1300"/>
              <a:t>有永和的安樂路，有中和的安樂路，也有永和加中和的安樂路；永和的安樂路很大，中和的安樂路很大，永和跟中和的安樂路有小也有大；永和的安樂路可以直接接上中和的安樂路，中和的安樂路沒法直接接上永和的安樂路。</a:t>
            </a:r>
          </a:p>
          <a:p>
            <a:pPr>
              <a:lnSpc>
                <a:spcPct val="120000"/>
              </a:lnSpc>
            </a:pPr>
            <a:r>
              <a:rPr lang="zh-TW" altLang="en-US" sz="1300"/>
              <a:t>有永和的永貞路，有中和的永貞路，但是沒有永和加中和的永貞路；永和的永貞路可以接上中和的永貞路，中和的永貞路也可以接上永和的永貞路。</a:t>
            </a:r>
          </a:p>
          <a:p>
            <a:pPr>
              <a:lnSpc>
                <a:spcPct val="120000"/>
              </a:lnSpc>
            </a:pPr>
            <a:r>
              <a:rPr lang="zh-TW" altLang="en-US" sz="1300"/>
              <a:t>有永和的秀朗路，有中和的秀朗路，但是沒有永和加中和的秀朗路；永和的秀朗路跟永和的成功路沒碰到一次，中和的秀朗路卻跟中和的成功路碰兩次。永和 的秀朗路有兩段，中和的秀朗路卻只有一段。</a:t>
            </a:r>
          </a:p>
          <a:p>
            <a:pPr>
              <a:lnSpc>
                <a:spcPct val="120000"/>
              </a:lnSpc>
            </a:pPr>
            <a:r>
              <a:rPr lang="zh-TW" altLang="en-US" sz="1300"/>
              <a:t>有永和的成功路，也有中和的成功路；永和的成功路可以接上中和的成功路，永和的成功路有分段。中和的成功路卻沒有分段；永和的成功路可以上福和橋，中和的成功路可以上秀朗橋，但是中永和沒有成功橋</a:t>
            </a:r>
          </a:p>
        </p:txBody>
      </p:sp>
      <p:sp>
        <p:nvSpPr>
          <p:cNvPr id="13315" name="文字方塊 6"/>
          <p:cNvSpPr txBox="1">
            <a:spLocks noChangeArrowheads="1"/>
          </p:cNvSpPr>
          <p:nvPr/>
        </p:nvSpPr>
        <p:spPr bwMode="auto">
          <a:xfrm>
            <a:off x="1981200" y="5546725"/>
            <a:ext cx="82296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defTabSz="457200" fontAlgn="base">
              <a:spcBef>
                <a:spcPct val="0"/>
              </a:spcBef>
              <a:spcAft>
                <a:spcPct val="0"/>
              </a:spcAft>
            </a:pPr>
            <a:r>
              <a:rPr lang="zh-TW" altLang="en-US" sz="1800">
                <a:solidFill>
                  <a:prstClr val="black"/>
                </a:solidFill>
              </a:rPr>
              <a:t>理由：永和區為台灣人口密度最高的直轄市市轄區，而永和區與隔壁的中和區有時被統稱為雙和地區，因其交界地段道路命名複雜，故有人發明了此一繞口令。曾經住在永和的我，看著這段雙和區的繞口令，不知道究竟是幫助記憶，還讓人更混淆了呢？</a:t>
            </a:r>
            <a:r>
              <a:rPr lang="en-US" altLang="zh-TW" sz="1800">
                <a:solidFill>
                  <a:prstClr val="black"/>
                </a:solidFill>
              </a:rPr>
              <a:t>XD</a:t>
            </a:r>
          </a:p>
        </p:txBody>
      </p:sp>
      <p:sp>
        <p:nvSpPr>
          <p:cNvPr id="13316" name="文字方塊 1"/>
          <p:cNvSpPr txBox="1">
            <a:spLocks noChangeArrowheads="1"/>
          </p:cNvSpPr>
          <p:nvPr/>
        </p:nvSpPr>
        <p:spPr bwMode="auto">
          <a:xfrm>
            <a:off x="7850188" y="6581776"/>
            <a:ext cx="2817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algn="r" defTabSz="457200" fontAlgn="base">
              <a:spcBef>
                <a:spcPct val="0"/>
              </a:spcBef>
              <a:spcAft>
                <a:spcPct val="0"/>
              </a:spcAft>
            </a:pPr>
            <a:r>
              <a:rPr lang="en-US" altLang="zh-TW" sz="1200">
                <a:solidFill>
                  <a:prstClr val="black"/>
                </a:solidFill>
              </a:rPr>
              <a:t>r05b48003 </a:t>
            </a:r>
            <a:r>
              <a:rPr lang="zh-TW" altLang="en-US" sz="1200">
                <a:solidFill>
                  <a:prstClr val="black"/>
                </a:solidFill>
              </a:rPr>
              <a:t>劉倢伶</a:t>
            </a:r>
            <a:r>
              <a:rPr lang="en-US" altLang="zh-TW" sz="1200">
                <a:solidFill>
                  <a:prstClr val="black"/>
                </a:solidFill>
              </a:rPr>
              <a:t>    Source: wikipedia</a:t>
            </a:r>
            <a:endParaRPr lang="zh-TW" altLang="en-US" sz="1200">
              <a:solidFill>
                <a:prstClr val="black"/>
              </a:solidFill>
            </a:endParaRPr>
          </a:p>
        </p:txBody>
      </p:sp>
    </p:spTree>
    <p:extLst>
      <p:ext uri="{BB962C8B-B14F-4D97-AF65-F5344CB8AC3E}">
        <p14:creationId xmlns:p14="http://schemas.microsoft.com/office/powerpoint/2010/main" val="354728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群組 36"/>
          <p:cNvGrpSpPr/>
          <p:nvPr/>
        </p:nvGrpSpPr>
        <p:grpSpPr>
          <a:xfrm>
            <a:off x="1560000" y="72001"/>
            <a:ext cx="9074400" cy="6391777"/>
            <a:chOff x="36000" y="72000"/>
            <a:chExt cx="9074400" cy="6391777"/>
          </a:xfrm>
        </p:grpSpPr>
        <p:grpSp>
          <p:nvGrpSpPr>
            <p:cNvPr id="34" name="群組 33"/>
            <p:cNvGrpSpPr/>
            <p:nvPr/>
          </p:nvGrpSpPr>
          <p:grpSpPr>
            <a:xfrm>
              <a:off x="4320000" y="720000"/>
              <a:ext cx="4790400" cy="5743777"/>
              <a:chOff x="4320000" y="720000"/>
              <a:chExt cx="4790400" cy="5743777"/>
            </a:xfrm>
          </p:grpSpPr>
          <p:grpSp>
            <p:nvGrpSpPr>
              <p:cNvPr id="23" name="群組 22"/>
              <p:cNvGrpSpPr/>
              <p:nvPr/>
            </p:nvGrpSpPr>
            <p:grpSpPr>
              <a:xfrm>
                <a:off x="5148000" y="720000"/>
                <a:ext cx="3962400" cy="5577840"/>
                <a:chOff x="5148000" y="720000"/>
                <a:chExt cx="3962400" cy="5577840"/>
              </a:xfrm>
            </p:grpSpPr>
            <p:pic>
              <p:nvPicPr>
                <p:cNvPr id="2" name="圖片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00" y="720000"/>
                  <a:ext cx="3962400" cy="5577840"/>
                </a:xfrm>
                <a:prstGeom prst="rect">
                  <a:avLst/>
                </a:prstGeom>
              </p:spPr>
            </p:pic>
            <p:sp>
              <p:nvSpPr>
                <p:cNvPr id="14" name="圓角矩形 13"/>
                <p:cNvSpPr/>
                <p:nvPr/>
              </p:nvSpPr>
              <p:spPr>
                <a:xfrm>
                  <a:off x="5580000" y="1116000"/>
                  <a:ext cx="3024000" cy="306000"/>
                </a:xfrm>
                <a:prstGeom prst="round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grpSp>
          <p:sp>
            <p:nvSpPr>
              <p:cNvPr id="10" name="文字方塊 9"/>
              <p:cNvSpPr txBox="1"/>
              <p:nvPr/>
            </p:nvSpPr>
            <p:spPr>
              <a:xfrm>
                <a:off x="4320000" y="6156000"/>
                <a:ext cx="4654929" cy="307777"/>
              </a:xfrm>
              <a:prstGeom prst="rect">
                <a:avLst/>
              </a:prstGeom>
              <a:noFill/>
            </p:spPr>
            <p:txBody>
              <a:bodyPr wrap="none" rtlCol="0">
                <a:spAutoFit/>
              </a:bodyPr>
              <a:lstStyle/>
              <a:p>
                <a:r>
                  <a:rPr lang="zh-TW" altLang="en-US" sz="1400" b="1" dirty="0">
                    <a:solidFill>
                      <a:prstClr val="black"/>
                    </a:solidFill>
                    <a:latin typeface="Calibri" panose="020F0502020204030204"/>
                    <a:ea typeface="新細明體" panose="02020500000000000000" pitchFamily="18" charset="-120"/>
                  </a:rPr>
                  <a:t>來源</a:t>
                </a:r>
                <a:r>
                  <a:rPr lang="en-US" altLang="zh-TW" sz="1400" b="1" dirty="0">
                    <a:solidFill>
                      <a:prstClr val="black"/>
                    </a:solidFill>
                    <a:latin typeface="Calibri" panose="020F0502020204030204"/>
                    <a:ea typeface="新細明體" panose="02020500000000000000" pitchFamily="18" charset="-120"/>
                  </a:rPr>
                  <a:t>:</a:t>
                </a:r>
                <a:r>
                  <a:rPr lang="zh-TW" altLang="en-US" sz="1400" b="1" dirty="0">
                    <a:solidFill>
                      <a:prstClr val="black"/>
                    </a:solidFill>
                    <a:latin typeface="Calibri" panose="020F0502020204030204"/>
                    <a:ea typeface="新細明體" panose="02020500000000000000" pitchFamily="18" charset="-120"/>
                  </a:rPr>
                  <a:t> </a:t>
                </a:r>
                <a:r>
                  <a:rPr lang="en-US" altLang="zh-TW" sz="1400" dirty="0">
                    <a:solidFill>
                      <a:prstClr val="black"/>
                    </a:solidFill>
                    <a:latin typeface="Calibri" panose="020F0502020204030204"/>
                    <a:ea typeface="新細明體" panose="02020500000000000000" pitchFamily="18" charset="-120"/>
                    <a:hlinkClick r:id="rId5"/>
                  </a:rPr>
                  <a:t>http://www.cd.org.tw/becute/big5/special/special.htm</a:t>
                </a:r>
                <a:endParaRPr lang="en-US" altLang="zh-TW" sz="1400" dirty="0">
                  <a:solidFill>
                    <a:prstClr val="black"/>
                  </a:solidFill>
                  <a:latin typeface="Calibri" panose="020F0502020204030204"/>
                  <a:ea typeface="新細明體" panose="02020500000000000000" pitchFamily="18" charset="-120"/>
                </a:endParaRPr>
              </a:p>
            </p:txBody>
          </p:sp>
        </p:grpSp>
        <p:grpSp>
          <p:nvGrpSpPr>
            <p:cNvPr id="36" name="群組 35"/>
            <p:cNvGrpSpPr/>
            <p:nvPr/>
          </p:nvGrpSpPr>
          <p:grpSpPr>
            <a:xfrm>
              <a:off x="6480000" y="72000"/>
              <a:ext cx="1586811" cy="1027777"/>
              <a:chOff x="6480000" y="72000"/>
              <a:chExt cx="1586811" cy="1027777"/>
            </a:xfrm>
          </p:grpSpPr>
          <p:grpSp>
            <p:nvGrpSpPr>
              <p:cNvPr id="26" name="群組 25"/>
              <p:cNvGrpSpPr/>
              <p:nvPr/>
            </p:nvGrpSpPr>
            <p:grpSpPr>
              <a:xfrm>
                <a:off x="7002000" y="792000"/>
                <a:ext cx="1064811" cy="307777"/>
                <a:chOff x="7002000" y="792000"/>
                <a:chExt cx="1064811" cy="307777"/>
              </a:xfrm>
            </p:grpSpPr>
            <p:sp>
              <p:nvSpPr>
                <p:cNvPr id="15" name="上-下雙向箭號 14"/>
                <p:cNvSpPr/>
                <p:nvPr/>
              </p:nvSpPr>
              <p:spPr>
                <a:xfrm>
                  <a:off x="7002000" y="792000"/>
                  <a:ext cx="180000" cy="288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sp>
              <p:nvSpPr>
                <p:cNvPr id="22" name="文字方塊 21"/>
                <p:cNvSpPr txBox="1"/>
                <p:nvPr/>
              </p:nvSpPr>
              <p:spPr>
                <a:xfrm>
                  <a:off x="7164000" y="792000"/>
                  <a:ext cx="902811" cy="307777"/>
                </a:xfrm>
                <a:prstGeom prst="rect">
                  <a:avLst/>
                </a:prstGeom>
                <a:noFill/>
              </p:spPr>
              <p:txBody>
                <a:bodyPr wrap="none" rtlCol="0">
                  <a:spAutoFit/>
                </a:bodyPr>
                <a:lstStyle/>
                <a:p>
                  <a:r>
                    <a:rPr lang="zh-TW" altLang="en-US" sz="1400" b="1" dirty="0">
                      <a:solidFill>
                        <a:prstClr val="black"/>
                      </a:solidFill>
                      <a:latin typeface="Calibri" panose="020F0502020204030204"/>
                      <a:ea typeface="新細明體" panose="02020500000000000000" pitchFamily="18" charset="-120"/>
                    </a:rPr>
                    <a:t>從右至左</a:t>
                  </a:r>
                </a:p>
              </p:txBody>
            </p:sp>
          </p:grpSp>
          <p:sp>
            <p:nvSpPr>
              <p:cNvPr id="5" name="文字方塊 4"/>
              <p:cNvSpPr txBox="1"/>
              <p:nvPr/>
            </p:nvSpPr>
            <p:spPr>
              <a:xfrm>
                <a:off x="6480000" y="72000"/>
                <a:ext cx="1261884" cy="738664"/>
              </a:xfrm>
              <a:prstGeom prst="rect">
                <a:avLst/>
              </a:prstGeom>
              <a:noFill/>
            </p:spPr>
            <p:txBody>
              <a:bodyPr wrap="none" rtlCol="0">
                <a:spAutoFit/>
              </a:bodyPr>
              <a:lstStyle/>
              <a:p>
                <a:r>
                  <a:rPr lang="en-US" altLang="zh-TW" sz="1400" dirty="0">
                    <a:solidFill>
                      <a:prstClr val="black"/>
                    </a:solidFill>
                    <a:latin typeface="Calibri" panose="020F0502020204030204"/>
                    <a:ea typeface="新細明體" panose="02020500000000000000" pitchFamily="18" charset="-120"/>
                  </a:rPr>
                  <a:t>【</a:t>
                </a:r>
                <a:r>
                  <a:rPr lang="zh-TW" altLang="en-US" sz="1400" dirty="0">
                    <a:solidFill>
                      <a:prstClr val="black"/>
                    </a:solidFill>
                    <a:latin typeface="Calibri" panose="020F0502020204030204"/>
                    <a:ea typeface="新細明體" panose="02020500000000000000" pitchFamily="18" charset="-120"/>
                  </a:rPr>
                  <a:t>禪</a:t>
                </a:r>
                <a:r>
                  <a:rPr lang="en-US" altLang="zh-TW" sz="1400" dirty="0">
                    <a:solidFill>
                      <a:prstClr val="black"/>
                    </a:solidFill>
                    <a:latin typeface="Calibri" panose="020F0502020204030204"/>
                    <a:ea typeface="新細明體" panose="02020500000000000000" pitchFamily="18" charset="-120"/>
                  </a:rPr>
                  <a:t>】</a:t>
                </a:r>
                <a:r>
                  <a:rPr lang="zh-TW" altLang="en-US" sz="1400" b="1" dirty="0">
                    <a:solidFill>
                      <a:srgbClr val="0000FF"/>
                    </a:solidFill>
                    <a:latin typeface="Calibri" panose="020F0502020204030204"/>
                    <a:ea typeface="新細明體" panose="02020500000000000000" pitchFamily="18" charset="-120"/>
                  </a:rPr>
                  <a:t>冠頂訓</a:t>
                </a:r>
                <a:r>
                  <a:rPr lang="zh-TW" altLang="en-US" sz="1400" dirty="0">
                    <a:solidFill>
                      <a:srgbClr val="0000FF"/>
                    </a:solidFill>
                    <a:latin typeface="Calibri" panose="020F0502020204030204"/>
                    <a:ea typeface="新細明體" panose="02020500000000000000" pitchFamily="18" charset="-120"/>
                  </a:rPr>
                  <a:t/>
                </a:r>
                <a:br>
                  <a:rPr lang="zh-TW" altLang="en-US" sz="1400" dirty="0">
                    <a:solidFill>
                      <a:srgbClr val="0000FF"/>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坐禪豈成佛道</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行禪渡眾為妙</a:t>
                </a:r>
              </a:p>
            </p:txBody>
          </p:sp>
        </p:grpSp>
        <p:grpSp>
          <p:nvGrpSpPr>
            <p:cNvPr id="30" name="群組 29"/>
            <p:cNvGrpSpPr/>
            <p:nvPr/>
          </p:nvGrpSpPr>
          <p:grpSpPr>
            <a:xfrm>
              <a:off x="36000" y="72000"/>
              <a:ext cx="5544000" cy="3706623"/>
              <a:chOff x="36000" y="72000"/>
              <a:chExt cx="5544000" cy="3706623"/>
            </a:xfrm>
          </p:grpSpPr>
          <p:sp>
            <p:nvSpPr>
              <p:cNvPr id="3" name="文字方塊 2"/>
              <p:cNvSpPr txBox="1"/>
              <p:nvPr/>
            </p:nvSpPr>
            <p:spPr>
              <a:xfrm>
                <a:off x="36000" y="72000"/>
                <a:ext cx="4134465" cy="2893100"/>
              </a:xfrm>
              <a:prstGeom prst="rect">
                <a:avLst/>
              </a:prstGeom>
              <a:noFill/>
            </p:spPr>
            <p:txBody>
              <a:bodyPr wrap="none" rtlCol="0">
                <a:spAutoFit/>
              </a:bodyPr>
              <a:lstStyle/>
              <a:p>
                <a:r>
                  <a:rPr lang="en-US" altLang="zh-TW" sz="1400" dirty="0">
                    <a:solidFill>
                      <a:prstClr val="black"/>
                    </a:solidFill>
                    <a:latin typeface="Calibri" panose="020F0502020204030204"/>
                    <a:ea typeface="新細明體" panose="02020500000000000000" pitchFamily="18" charset="-120"/>
                  </a:rPr>
                  <a:t>【</a:t>
                </a:r>
                <a:r>
                  <a:rPr lang="zh-TW" altLang="en-US" sz="1400" dirty="0">
                    <a:solidFill>
                      <a:prstClr val="black"/>
                    </a:solidFill>
                    <a:latin typeface="Calibri" panose="020F0502020204030204"/>
                    <a:ea typeface="新細明體" panose="02020500000000000000" pitchFamily="18" charset="-120"/>
                  </a:rPr>
                  <a:t>禪</a:t>
                </a:r>
                <a:r>
                  <a:rPr lang="en-US" altLang="zh-TW" sz="1400" dirty="0">
                    <a:solidFill>
                      <a:prstClr val="black"/>
                    </a:solidFill>
                    <a:latin typeface="Calibri" panose="020F0502020204030204"/>
                    <a:ea typeface="新細明體" panose="02020500000000000000" pitchFamily="18" charset="-120"/>
                  </a:rPr>
                  <a:t>】</a:t>
                </a:r>
                <a:r>
                  <a:rPr lang="zh-TW" altLang="en-US" sz="1400" b="1" dirty="0">
                    <a:solidFill>
                      <a:prstClr val="black"/>
                    </a:solidFill>
                    <a:latin typeface="Calibri" panose="020F0502020204030204"/>
                    <a:ea typeface="新細明體" panose="02020500000000000000" pitchFamily="18" charset="-120"/>
                  </a:rPr>
                  <a:t>本訓</a:t>
                </a:r>
                <a:r>
                  <a:rPr lang="zh-TW" altLang="en-US" sz="1400" dirty="0">
                    <a:solidFill>
                      <a:prstClr val="black"/>
                    </a:solidFill>
                    <a:latin typeface="Calibri" panose="020F0502020204030204"/>
                    <a:ea typeface="新細明體" panose="02020500000000000000" pitchFamily="18" charset="-120"/>
                  </a:rPr>
                  <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坐臥行住。道在其日常。涵容有度。觀自在倘佯。</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禪意乃是自然體。妙有藏隱微。自定便曉芬芳。</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豈可存邪妄念頭。靜品道真味。淨無染。蓮清香。</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成之在己守菩提。清明皈空一。謁佛性無住法。</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佛原自身覓。即根本心法。萬念自滅。無慾明朗。</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道善則得心平執丟。提智慧慎思。安而慮不盲。</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行言合中節。五蘊不起。掃三飛四。頓悟古黃羊。</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禪無為莫著空。內不亂為定。善惡境界念提防。</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度己苦海離。惟禪修功夫。動弗慌。靜亦保平常。</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眾境皆屬外物。為考驗其火候。心至善日月長。</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為人知止秉正。形相虛幻終勿迷。矢志駕慈航。</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妙諦真常今洞澈。須臾不離。當下直心是道場。</a:t>
                </a:r>
              </a:p>
            </p:txBody>
          </p:sp>
          <p:grpSp>
            <p:nvGrpSpPr>
              <p:cNvPr id="27" name="群組 26"/>
              <p:cNvGrpSpPr/>
              <p:nvPr/>
            </p:nvGrpSpPr>
            <p:grpSpPr>
              <a:xfrm>
                <a:off x="1801906" y="2965098"/>
                <a:ext cx="3778094" cy="813525"/>
                <a:chOff x="1801906" y="2965098"/>
                <a:chExt cx="3778094" cy="813525"/>
              </a:xfrm>
            </p:grpSpPr>
            <p:sp>
              <p:nvSpPr>
                <p:cNvPr id="20" name="右彎箭號 19"/>
                <p:cNvSpPr/>
                <p:nvPr/>
              </p:nvSpPr>
              <p:spPr>
                <a:xfrm flipV="1">
                  <a:off x="1801906" y="2965098"/>
                  <a:ext cx="3778094" cy="813525"/>
                </a:xfrm>
                <a:prstGeom prst="bentArrow">
                  <a:avLst>
                    <a:gd name="adj1" fmla="val 25000"/>
                    <a:gd name="adj2" fmla="val 23271"/>
                    <a:gd name="adj3" fmla="val 27469"/>
                    <a:gd name="adj4" fmla="val 43750"/>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latin typeface="Calibri" panose="020F0502020204030204"/>
                    <a:ea typeface="新細明體" panose="02020500000000000000" pitchFamily="18" charset="-120"/>
                  </a:endParaRPr>
                </a:p>
              </p:txBody>
            </p:sp>
            <p:sp>
              <p:nvSpPr>
                <p:cNvPr id="24" name="文字方塊 23"/>
                <p:cNvSpPr txBox="1"/>
                <p:nvPr/>
              </p:nvSpPr>
              <p:spPr>
                <a:xfrm>
                  <a:off x="2088000" y="3132000"/>
                  <a:ext cx="1773242" cy="307777"/>
                </a:xfrm>
                <a:prstGeom prst="rect">
                  <a:avLst/>
                </a:prstGeom>
                <a:noFill/>
              </p:spPr>
              <p:txBody>
                <a:bodyPr wrap="none" rtlCol="0">
                  <a:spAutoFit/>
                </a:bodyPr>
                <a:lstStyle/>
                <a:p>
                  <a:r>
                    <a:rPr lang="zh-TW" altLang="en-US" sz="1400" b="1" dirty="0">
                      <a:solidFill>
                        <a:prstClr val="black"/>
                      </a:solidFill>
                      <a:latin typeface="Calibri" panose="020F0502020204030204"/>
                      <a:ea typeface="新細明體" panose="02020500000000000000" pitchFamily="18" charset="-120"/>
                    </a:rPr>
                    <a:t>從右上至左下 </a:t>
                  </a:r>
                  <a:r>
                    <a:rPr lang="en-US" altLang="zh-TW" sz="1400" b="1" dirty="0">
                      <a:solidFill>
                        <a:prstClr val="black"/>
                      </a:solidFill>
                      <a:latin typeface="Calibri" panose="020F0502020204030204"/>
                      <a:ea typeface="新細明體" panose="02020500000000000000" pitchFamily="18" charset="-120"/>
                    </a:rPr>
                    <a:t>(</a:t>
                  </a:r>
                  <a:r>
                    <a:rPr lang="zh-TW" altLang="en-US" sz="1400" b="1" dirty="0">
                      <a:solidFill>
                        <a:prstClr val="black"/>
                      </a:solidFill>
                      <a:latin typeface="Calibri" panose="020F0502020204030204"/>
                      <a:ea typeface="新細明體" panose="02020500000000000000" pitchFamily="18" charset="-120"/>
                    </a:rPr>
                    <a:t>黑字</a:t>
                  </a:r>
                  <a:r>
                    <a:rPr lang="en-US" altLang="zh-TW" sz="1400" b="1" dirty="0">
                      <a:solidFill>
                        <a:prstClr val="black"/>
                      </a:solidFill>
                      <a:latin typeface="Calibri" panose="020F0502020204030204"/>
                      <a:ea typeface="新細明體" panose="02020500000000000000" pitchFamily="18" charset="-120"/>
                    </a:rPr>
                    <a:t>)</a:t>
                  </a:r>
                  <a:endParaRPr lang="zh-TW" altLang="en-US" sz="1400" b="1" dirty="0">
                    <a:solidFill>
                      <a:prstClr val="black"/>
                    </a:solidFill>
                    <a:latin typeface="Calibri" panose="020F0502020204030204"/>
                    <a:ea typeface="新細明體" panose="02020500000000000000" pitchFamily="18" charset="-120"/>
                  </a:endParaRPr>
                </a:p>
              </p:txBody>
            </p:sp>
          </p:grpSp>
        </p:grpSp>
        <p:grpSp>
          <p:nvGrpSpPr>
            <p:cNvPr id="31" name="群組 30"/>
            <p:cNvGrpSpPr/>
            <p:nvPr/>
          </p:nvGrpSpPr>
          <p:grpSpPr>
            <a:xfrm>
              <a:off x="4032000" y="72000"/>
              <a:ext cx="1620957" cy="2755220"/>
              <a:chOff x="4032000" y="72000"/>
              <a:chExt cx="1620957" cy="2755220"/>
            </a:xfrm>
          </p:grpSpPr>
          <p:sp>
            <p:nvSpPr>
              <p:cNvPr id="4" name="文字方塊 3"/>
              <p:cNvSpPr txBox="1"/>
              <p:nvPr/>
            </p:nvSpPr>
            <p:spPr>
              <a:xfrm>
                <a:off x="4032000" y="72000"/>
                <a:ext cx="1620957" cy="2031325"/>
              </a:xfrm>
              <a:prstGeom prst="rect">
                <a:avLst/>
              </a:prstGeom>
              <a:noFill/>
            </p:spPr>
            <p:txBody>
              <a:bodyPr wrap="none" rtlCol="0">
                <a:spAutoFit/>
              </a:bodyPr>
              <a:lstStyle/>
              <a:p>
                <a:r>
                  <a:rPr lang="en-US" altLang="zh-TW" sz="1400" dirty="0">
                    <a:solidFill>
                      <a:prstClr val="black"/>
                    </a:solidFill>
                    <a:latin typeface="Calibri" panose="020F0502020204030204"/>
                    <a:ea typeface="新細明體" panose="02020500000000000000" pitchFamily="18" charset="-120"/>
                  </a:rPr>
                  <a:t>【</a:t>
                </a:r>
                <a:r>
                  <a:rPr lang="zh-TW" altLang="en-US" sz="1400" dirty="0">
                    <a:solidFill>
                      <a:prstClr val="black"/>
                    </a:solidFill>
                    <a:latin typeface="Calibri" panose="020F0502020204030204"/>
                    <a:ea typeface="新細明體" panose="02020500000000000000" pitchFamily="18" charset="-120"/>
                  </a:rPr>
                  <a:t>禪</a:t>
                </a:r>
                <a:r>
                  <a:rPr lang="en-US" altLang="zh-TW" sz="1400" dirty="0">
                    <a:solidFill>
                      <a:prstClr val="black"/>
                    </a:solidFill>
                    <a:latin typeface="Calibri" panose="020F0502020204030204"/>
                    <a:ea typeface="新細明體" panose="02020500000000000000" pitchFamily="18" charset="-120"/>
                  </a:rPr>
                  <a:t>】</a:t>
                </a:r>
                <a:r>
                  <a:rPr lang="zh-TW" altLang="en-US" sz="1400" b="1" dirty="0">
                    <a:solidFill>
                      <a:srgbClr val="FF0000"/>
                    </a:solidFill>
                    <a:latin typeface="Calibri" panose="020F0502020204030204"/>
                    <a:ea typeface="新細明體" panose="02020500000000000000" pitchFamily="18" charset="-120"/>
                  </a:rPr>
                  <a:t>訓中訓</a:t>
                </a:r>
                <a:r>
                  <a:rPr lang="zh-TW" altLang="en-US" sz="1400" b="1" dirty="0">
                    <a:solidFill>
                      <a:prstClr val="black"/>
                    </a:solidFill>
                    <a:latin typeface="Calibri" panose="020F0502020204030204"/>
                    <a:ea typeface="新細明體" panose="02020500000000000000" pitchFamily="18" charset="-120"/>
                  </a:rPr>
                  <a:t/>
                </a:r>
                <a:br>
                  <a:rPr lang="zh-TW" altLang="en-US" sz="1400" b="1"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外離相為禪</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內不亂為定</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善惡境界心弗動</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起心即是妄</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菩提本清靜</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妙有藏真空</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萬法皈一謁佛性</a:t>
                </a:r>
                <a:br>
                  <a:rPr lang="zh-TW" altLang="en-US" sz="1400" dirty="0">
                    <a:solidFill>
                      <a:prstClr val="black"/>
                    </a:solidFill>
                    <a:latin typeface="Calibri" panose="020F0502020204030204"/>
                    <a:ea typeface="新細明體" panose="02020500000000000000" pitchFamily="18" charset="-120"/>
                  </a:rPr>
                </a:br>
                <a:r>
                  <a:rPr lang="zh-TW" altLang="en-US" sz="1400" dirty="0">
                    <a:solidFill>
                      <a:prstClr val="black"/>
                    </a:solidFill>
                    <a:latin typeface="Calibri" panose="020F0502020204030204"/>
                    <a:ea typeface="新細明體" panose="02020500000000000000" pitchFamily="18" charset="-120"/>
                  </a:rPr>
                  <a:t>無慾而安自淨自定</a:t>
                </a:r>
              </a:p>
            </p:txBody>
          </p:sp>
          <p:grpSp>
            <p:nvGrpSpPr>
              <p:cNvPr id="29" name="群組 28"/>
              <p:cNvGrpSpPr/>
              <p:nvPr/>
            </p:nvGrpSpPr>
            <p:grpSpPr>
              <a:xfrm>
                <a:off x="4032000" y="2106000"/>
                <a:ext cx="1593706" cy="721220"/>
                <a:chOff x="4032000" y="2106000"/>
                <a:chExt cx="1593706" cy="721220"/>
              </a:xfrm>
            </p:grpSpPr>
            <p:sp>
              <p:nvSpPr>
                <p:cNvPr id="25" name="文字方塊 24"/>
                <p:cNvSpPr txBox="1"/>
                <p:nvPr/>
              </p:nvSpPr>
              <p:spPr>
                <a:xfrm>
                  <a:off x="4032000" y="2304000"/>
                  <a:ext cx="1593706" cy="523220"/>
                </a:xfrm>
                <a:prstGeom prst="rect">
                  <a:avLst/>
                </a:prstGeom>
                <a:noFill/>
              </p:spPr>
              <p:txBody>
                <a:bodyPr wrap="none" rtlCol="0">
                  <a:spAutoFit/>
                </a:bodyPr>
                <a:lstStyle/>
                <a:p>
                  <a:r>
                    <a:rPr lang="zh-TW" altLang="en-US" sz="1400" b="1" dirty="0">
                      <a:solidFill>
                        <a:prstClr val="black"/>
                      </a:solidFill>
                      <a:latin typeface="Calibri" panose="020F0502020204030204"/>
                      <a:ea typeface="新細明體" panose="02020500000000000000" pitchFamily="18" charset="-120"/>
                    </a:rPr>
                    <a:t>沿著</a:t>
                  </a:r>
                  <a:r>
                    <a:rPr lang="en-US" altLang="zh-TW" sz="1400" b="1" dirty="0">
                      <a:solidFill>
                        <a:prstClr val="black"/>
                      </a:solidFill>
                      <a:latin typeface="Calibri" panose="020F0502020204030204"/>
                      <a:ea typeface="新細明體" panose="02020500000000000000" pitchFamily="18" charset="-120"/>
                    </a:rPr>
                    <a:t>【</a:t>
                  </a:r>
                  <a:r>
                    <a:rPr lang="zh-TW" altLang="en-US" sz="1400" b="1" dirty="0">
                      <a:solidFill>
                        <a:srgbClr val="FF0000"/>
                      </a:solidFill>
                      <a:latin typeface="Calibri" panose="020F0502020204030204"/>
                      <a:ea typeface="新細明體" panose="02020500000000000000" pitchFamily="18" charset="-120"/>
                    </a:rPr>
                    <a:t>禪</a:t>
                  </a:r>
                  <a:r>
                    <a:rPr lang="en-US" altLang="zh-TW" sz="1400" b="1" dirty="0">
                      <a:solidFill>
                        <a:prstClr val="black"/>
                      </a:solidFill>
                      <a:latin typeface="Calibri" panose="020F0502020204030204"/>
                      <a:ea typeface="新細明體" panose="02020500000000000000" pitchFamily="18" charset="-120"/>
                    </a:rPr>
                    <a:t>】</a:t>
                  </a:r>
                  <a:r>
                    <a:rPr lang="zh-TW" altLang="en-US" sz="1400" b="1" dirty="0">
                      <a:solidFill>
                        <a:prstClr val="black"/>
                      </a:solidFill>
                      <a:latin typeface="Calibri" panose="020F0502020204030204"/>
                      <a:ea typeface="新細明體" panose="02020500000000000000" pitchFamily="18" charset="-120"/>
                    </a:rPr>
                    <a:t>字</a:t>
                  </a:r>
                  <a:endParaRPr lang="en-US" altLang="zh-TW" sz="1400" b="1" dirty="0">
                    <a:solidFill>
                      <a:prstClr val="black"/>
                    </a:solidFill>
                    <a:latin typeface="Calibri" panose="020F0502020204030204"/>
                    <a:ea typeface="新細明體" panose="02020500000000000000" pitchFamily="18" charset="-120"/>
                  </a:endParaRPr>
                </a:p>
                <a:p>
                  <a:r>
                    <a:rPr lang="zh-TW" altLang="en-US" sz="1400" b="1" dirty="0">
                      <a:solidFill>
                        <a:prstClr val="black"/>
                      </a:solidFill>
                      <a:latin typeface="Calibri" panose="020F0502020204030204"/>
                      <a:ea typeface="新細明體" panose="02020500000000000000" pitchFamily="18" charset="-120"/>
                    </a:rPr>
                    <a:t>的筆劃順序 </a:t>
                  </a:r>
                  <a:r>
                    <a:rPr lang="en-US" altLang="zh-TW" sz="1400" b="1" dirty="0">
                      <a:solidFill>
                        <a:prstClr val="black"/>
                      </a:solidFill>
                      <a:latin typeface="Calibri" panose="020F0502020204030204"/>
                      <a:ea typeface="新細明體" panose="02020500000000000000" pitchFamily="18" charset="-120"/>
                    </a:rPr>
                    <a:t>(</a:t>
                  </a:r>
                  <a:r>
                    <a:rPr lang="zh-TW" altLang="en-US" sz="1400" b="1" dirty="0">
                      <a:solidFill>
                        <a:srgbClr val="FF0000"/>
                      </a:solidFill>
                      <a:latin typeface="Calibri" panose="020F0502020204030204"/>
                      <a:ea typeface="新細明體" panose="02020500000000000000" pitchFamily="18" charset="-120"/>
                    </a:rPr>
                    <a:t>紅字</a:t>
                  </a:r>
                  <a:r>
                    <a:rPr lang="en-US" altLang="zh-TW" sz="1400" b="1" dirty="0">
                      <a:solidFill>
                        <a:prstClr val="black"/>
                      </a:solidFill>
                      <a:latin typeface="Calibri" panose="020F0502020204030204"/>
                      <a:ea typeface="新細明體" panose="02020500000000000000" pitchFamily="18" charset="-120"/>
                    </a:rPr>
                    <a:t>)</a:t>
                  </a:r>
                  <a:endParaRPr lang="zh-TW" altLang="en-US" sz="1400" b="1" dirty="0">
                    <a:solidFill>
                      <a:prstClr val="black"/>
                    </a:solidFill>
                    <a:latin typeface="Calibri" panose="020F0502020204030204"/>
                    <a:ea typeface="新細明體" panose="02020500000000000000" pitchFamily="18" charset="-120"/>
                  </a:endParaRPr>
                </a:p>
              </p:txBody>
            </p:sp>
            <p:sp>
              <p:nvSpPr>
                <p:cNvPr id="28" name="向右箭號 27"/>
                <p:cNvSpPr/>
                <p:nvPr/>
              </p:nvSpPr>
              <p:spPr>
                <a:xfrm rot="2700000">
                  <a:off x="5112000" y="2196000"/>
                  <a:ext cx="468000" cy="2880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grpSp>
        </p:grpSp>
      </p:grpSp>
      <p:grpSp>
        <p:nvGrpSpPr>
          <p:cNvPr id="38" name="群組 37"/>
          <p:cNvGrpSpPr/>
          <p:nvPr/>
        </p:nvGrpSpPr>
        <p:grpSpPr>
          <a:xfrm>
            <a:off x="1560000" y="3780000"/>
            <a:ext cx="5493812" cy="2709332"/>
            <a:chOff x="36000" y="3780000"/>
            <a:chExt cx="5493812" cy="2709332"/>
          </a:xfrm>
        </p:grpSpPr>
        <p:sp>
          <p:nvSpPr>
            <p:cNvPr id="12" name="文字方塊 11"/>
            <p:cNvSpPr txBox="1"/>
            <p:nvPr/>
          </p:nvSpPr>
          <p:spPr>
            <a:xfrm>
              <a:off x="36000" y="6120000"/>
              <a:ext cx="3624710" cy="369332"/>
            </a:xfrm>
            <a:prstGeom prst="rect">
              <a:avLst/>
            </a:prstGeom>
            <a:noFill/>
          </p:spPr>
          <p:txBody>
            <a:bodyPr wrap="none" rtlCol="0">
              <a:spAutoFit/>
            </a:bodyPr>
            <a:lstStyle/>
            <a:p>
              <a:r>
                <a:rPr lang="zh-TW" altLang="en-US" b="1" dirty="0">
                  <a:solidFill>
                    <a:prstClr val="black"/>
                  </a:solidFill>
                  <a:latin typeface="Calibri" panose="020F0502020204030204"/>
                  <a:ea typeface="新細明體" panose="02020500000000000000" pitchFamily="18" charset="-120"/>
                </a:rPr>
                <a:t>姓名</a:t>
              </a:r>
              <a:r>
                <a:rPr lang="en-US" altLang="zh-TW" b="1" dirty="0">
                  <a:solidFill>
                    <a:prstClr val="black"/>
                  </a:solidFill>
                  <a:latin typeface="Calibri" panose="020F0502020204030204"/>
                  <a:ea typeface="新細明體" panose="02020500000000000000" pitchFamily="18" charset="-120"/>
                </a:rPr>
                <a:t>:</a:t>
              </a:r>
              <a:r>
                <a:rPr lang="zh-TW" altLang="en-US" b="1" dirty="0">
                  <a:solidFill>
                    <a:prstClr val="black"/>
                  </a:solidFill>
                  <a:latin typeface="Calibri" panose="020F0502020204030204"/>
                  <a:ea typeface="新細明體" panose="02020500000000000000" pitchFamily="18" charset="-120"/>
                </a:rPr>
                <a:t> </a:t>
              </a:r>
              <a:r>
                <a:rPr lang="zh-TW" altLang="en-US" dirty="0">
                  <a:solidFill>
                    <a:prstClr val="black"/>
                  </a:solidFill>
                  <a:latin typeface="Calibri" panose="020F0502020204030204"/>
                  <a:ea typeface="新細明體" panose="02020500000000000000" pitchFamily="18" charset="-120"/>
                </a:rPr>
                <a:t>徐銘聰 </a:t>
              </a:r>
              <a:r>
                <a:rPr lang="en-US" altLang="zh-TW" dirty="0">
                  <a:solidFill>
                    <a:prstClr val="black"/>
                  </a:solidFill>
                  <a:latin typeface="Calibri" panose="020F0502020204030204"/>
                  <a:ea typeface="新細明體" panose="02020500000000000000" pitchFamily="18" charset="-120"/>
                </a:rPr>
                <a:t>D00B48004 </a:t>
              </a:r>
              <a:r>
                <a:rPr lang="zh-TW" altLang="en-US">
                  <a:solidFill>
                    <a:prstClr val="black"/>
                  </a:solidFill>
                  <a:latin typeface="Calibri" panose="020F0502020204030204"/>
                  <a:ea typeface="新細明體" panose="02020500000000000000" pitchFamily="18" charset="-120"/>
                </a:rPr>
                <a:t>系統生物</a:t>
              </a:r>
              <a:endParaRPr lang="en-US" altLang="zh-TW" dirty="0">
                <a:solidFill>
                  <a:prstClr val="black"/>
                </a:solidFill>
                <a:latin typeface="Calibri" panose="020F0502020204030204"/>
                <a:ea typeface="新細明體" panose="02020500000000000000" pitchFamily="18" charset="-120"/>
              </a:endParaRPr>
            </a:p>
          </p:txBody>
        </p:sp>
        <p:sp>
          <p:nvSpPr>
            <p:cNvPr id="21" name="文字方塊 20"/>
            <p:cNvSpPr txBox="1"/>
            <p:nvPr/>
          </p:nvSpPr>
          <p:spPr>
            <a:xfrm>
              <a:off x="36000" y="3780000"/>
              <a:ext cx="5493812" cy="2031325"/>
            </a:xfrm>
            <a:prstGeom prst="rect">
              <a:avLst/>
            </a:prstGeom>
            <a:noFill/>
          </p:spPr>
          <p:txBody>
            <a:bodyPr wrap="none" rtlCol="0">
              <a:spAutoFit/>
            </a:bodyPr>
            <a:lstStyle/>
            <a:p>
              <a:r>
                <a:rPr lang="zh-TW" altLang="en-US" b="1" dirty="0">
                  <a:solidFill>
                    <a:prstClr val="black"/>
                  </a:solidFill>
                  <a:latin typeface="Calibri" panose="020F0502020204030204"/>
                  <a:ea typeface="新細明體" panose="02020500000000000000" pitchFamily="18" charset="-120"/>
                </a:rPr>
                <a:t>理由</a:t>
              </a:r>
              <a:r>
                <a:rPr lang="en-US" altLang="zh-TW" b="1"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 </a:t>
              </a:r>
              <a:endParaRPr lang="en-US" altLang="zh-TW" b="1" dirty="0">
                <a:solidFill>
                  <a:prstClr val="black"/>
                </a:solidFill>
                <a:latin typeface="Calibri" panose="020F0502020204030204"/>
                <a:ea typeface="新細明體" panose="02020500000000000000" pitchFamily="18" charset="-120"/>
              </a:endParaRPr>
            </a:p>
            <a:p>
              <a:r>
                <a:rPr lang="zh-TW" altLang="en-US" dirty="0">
                  <a:solidFill>
                    <a:prstClr val="black"/>
                  </a:solidFill>
                  <a:latin typeface="Calibri" panose="020F0502020204030204"/>
                  <a:ea typeface="新細明體" panose="02020500000000000000" pitchFamily="18" charset="-120"/>
                </a:rPr>
                <a:t>仙佛菩薩的智慧極其奧妙</a:t>
              </a:r>
              <a:endParaRPr lang="en-US" altLang="zh-TW" dirty="0">
                <a:solidFill>
                  <a:prstClr val="black"/>
                </a:solidFill>
                <a:latin typeface="Calibri" panose="020F0502020204030204"/>
                <a:ea typeface="新細明體" panose="02020500000000000000" pitchFamily="18" charset="-120"/>
              </a:endParaRPr>
            </a:p>
            <a:p>
              <a:r>
                <a:rPr lang="zh-TW" altLang="en-US" dirty="0">
                  <a:solidFill>
                    <a:prstClr val="black"/>
                  </a:solidFill>
                  <a:latin typeface="Calibri" panose="020F0502020204030204"/>
                  <a:ea typeface="新細明體" panose="02020500000000000000" pitchFamily="18" charset="-120"/>
                </a:rPr>
                <a:t>將教化人心的道理顯露在</a:t>
              </a:r>
              <a:r>
                <a:rPr lang="zh-TW" altLang="en-US" b="1" dirty="0">
                  <a:solidFill>
                    <a:prstClr val="black"/>
                  </a:solidFill>
                  <a:latin typeface="Calibri" panose="020F0502020204030204"/>
                  <a:ea typeface="新細明體" panose="02020500000000000000" pitchFamily="18" charset="-120"/>
                </a:rPr>
                <a:t>本訓</a:t>
              </a:r>
              <a:r>
                <a:rPr lang="zh-TW" altLang="en-US" dirty="0">
                  <a:solidFill>
                    <a:prstClr val="black"/>
                  </a:solidFill>
                  <a:latin typeface="Calibri" panose="020F0502020204030204"/>
                  <a:ea typeface="新細明體" panose="02020500000000000000" pitchFamily="18" charset="-120"/>
                </a:rPr>
                <a:t>、</a:t>
              </a:r>
              <a:r>
                <a:rPr lang="zh-TW" altLang="en-US" b="1" dirty="0">
                  <a:solidFill>
                    <a:srgbClr val="FF0000"/>
                  </a:solidFill>
                  <a:latin typeface="Calibri" panose="020F0502020204030204"/>
                  <a:ea typeface="新細明體" panose="02020500000000000000" pitchFamily="18" charset="-120"/>
                </a:rPr>
                <a:t>訓中訓</a:t>
              </a:r>
              <a:r>
                <a:rPr lang="zh-TW" altLang="en-US" dirty="0">
                  <a:solidFill>
                    <a:prstClr val="black"/>
                  </a:solidFill>
                  <a:latin typeface="Calibri" panose="020F0502020204030204"/>
                  <a:ea typeface="新細明體" panose="02020500000000000000" pitchFamily="18" charset="-120"/>
                </a:rPr>
                <a:t>、</a:t>
              </a:r>
              <a:r>
                <a:rPr lang="zh-TW" altLang="en-US" b="1" dirty="0">
                  <a:solidFill>
                    <a:srgbClr val="0000FF"/>
                  </a:solidFill>
                  <a:latin typeface="Calibri" panose="020F0502020204030204"/>
                  <a:ea typeface="新細明體" panose="02020500000000000000" pitchFamily="18" charset="-120"/>
                </a:rPr>
                <a:t>冠頂訓</a:t>
              </a:r>
              <a:r>
                <a:rPr lang="zh-TW" altLang="en-US" dirty="0">
                  <a:solidFill>
                    <a:prstClr val="black"/>
                  </a:solidFill>
                  <a:latin typeface="Calibri" panose="020F0502020204030204"/>
                  <a:ea typeface="新細明體" panose="02020500000000000000" pitchFamily="18" charset="-120"/>
                </a:rPr>
                <a:t>之中</a:t>
              </a:r>
              <a:endParaRPr lang="en-US" altLang="zh-TW" dirty="0">
                <a:solidFill>
                  <a:prstClr val="black"/>
                </a:solidFill>
                <a:latin typeface="Calibri" panose="020F0502020204030204"/>
                <a:ea typeface="新細明體" panose="02020500000000000000" pitchFamily="18" charset="-120"/>
              </a:endParaRPr>
            </a:p>
            <a:p>
              <a:r>
                <a:rPr lang="zh-TW" altLang="en-US" dirty="0">
                  <a:solidFill>
                    <a:prstClr val="black"/>
                  </a:solidFill>
                  <a:latin typeface="Calibri" panose="020F0502020204030204"/>
                  <a:ea typeface="新細明體" panose="02020500000000000000" pitchFamily="18" charset="-120"/>
                </a:rPr>
                <a:t>除以神蹟體現文字之美之外</a:t>
              </a:r>
              <a:endParaRPr lang="en-US" altLang="zh-TW" dirty="0">
                <a:solidFill>
                  <a:prstClr val="black"/>
                </a:solidFill>
                <a:latin typeface="Calibri" panose="020F0502020204030204"/>
                <a:ea typeface="新細明體" panose="02020500000000000000" pitchFamily="18" charset="-120"/>
              </a:endParaRPr>
            </a:p>
            <a:p>
              <a:r>
                <a:rPr lang="zh-TW" altLang="en-US" dirty="0">
                  <a:solidFill>
                    <a:prstClr val="black"/>
                  </a:solidFill>
                  <a:latin typeface="Calibri" panose="020F0502020204030204"/>
                  <a:ea typeface="新細明體" panose="02020500000000000000" pitchFamily="18" charset="-120"/>
                </a:rPr>
                <a:t>更重要的是</a:t>
              </a:r>
              <a:endParaRPr lang="en-US" altLang="zh-TW" dirty="0">
                <a:solidFill>
                  <a:prstClr val="black"/>
                </a:solidFill>
                <a:latin typeface="Calibri" panose="020F0502020204030204"/>
                <a:ea typeface="新細明體" panose="02020500000000000000" pitchFamily="18" charset="-120"/>
              </a:endParaRPr>
            </a:p>
            <a:p>
              <a:r>
                <a:rPr lang="zh-TW" altLang="en-US" dirty="0">
                  <a:solidFill>
                    <a:prstClr val="black"/>
                  </a:solidFill>
                  <a:latin typeface="Calibri" panose="020F0502020204030204"/>
                  <a:ea typeface="新細明體" panose="02020500000000000000" pitchFamily="18" charset="-120"/>
                </a:rPr>
                <a:t>藉以指導世人修身養性之道</a:t>
              </a:r>
              <a:endParaRPr lang="en-US" altLang="zh-TW" dirty="0">
                <a:solidFill>
                  <a:prstClr val="black"/>
                </a:solidFill>
                <a:latin typeface="Calibri" panose="020F0502020204030204"/>
                <a:ea typeface="新細明體" panose="02020500000000000000" pitchFamily="18" charset="-120"/>
              </a:endParaRPr>
            </a:p>
            <a:p>
              <a:r>
                <a:rPr lang="zh-TW" altLang="en-US" dirty="0">
                  <a:solidFill>
                    <a:prstClr val="black"/>
                  </a:solidFill>
                  <a:latin typeface="Calibri" panose="020F0502020204030204"/>
                  <a:ea typeface="新細明體" panose="02020500000000000000" pitchFamily="18" charset="-120"/>
                </a:rPr>
                <a:t>勸化世人行善助人、修福積德</a:t>
              </a:r>
              <a:endParaRPr lang="en-US" altLang="zh-TW" dirty="0">
                <a:solidFill>
                  <a:prstClr val="black"/>
                </a:solidFill>
                <a:latin typeface="Calibri" panose="020F0502020204030204"/>
                <a:ea typeface="新細明體" panose="02020500000000000000" pitchFamily="18" charset="-120"/>
              </a:endParaRPr>
            </a:p>
          </p:txBody>
        </p:sp>
      </p:grpSp>
    </p:spTree>
    <p:extLst>
      <p:ext uri="{BB962C8B-B14F-4D97-AF65-F5344CB8AC3E}">
        <p14:creationId xmlns:p14="http://schemas.microsoft.com/office/powerpoint/2010/main" val="1980125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200025"/>
            <a:ext cx="10515600" cy="5976938"/>
          </a:xfrm>
        </p:spPr>
        <p:txBody>
          <a:bodyPr/>
          <a:lstStyle/>
          <a:p>
            <a:r>
              <a:rPr lang="en-US" altLang="zh-TW" dirty="0">
                <a:latin typeface="+mn-ea"/>
              </a:rPr>
              <a:t>R05642007 </a:t>
            </a:r>
            <a:r>
              <a:rPr lang="zh-TW" altLang="zh-TW" dirty="0">
                <a:latin typeface="+mn-ea"/>
              </a:rPr>
              <a:t>莊立宇 生物科技</a:t>
            </a:r>
            <a:r>
              <a:rPr lang="zh-TW" altLang="zh-TW" dirty="0" smtClean="0">
                <a:latin typeface="+mn-ea"/>
              </a:rPr>
              <a:t>研究所</a:t>
            </a:r>
            <a:endParaRPr lang="en-US" altLang="zh-TW" dirty="0" smtClean="0">
              <a:latin typeface="+mn-ea"/>
            </a:endParaRPr>
          </a:p>
          <a:p>
            <a:r>
              <a:rPr lang="zh-TW" altLang="zh-TW" dirty="0" smtClean="0">
                <a:latin typeface="+mn-ea"/>
              </a:rPr>
              <a:t>國中</a:t>
            </a:r>
            <a:r>
              <a:rPr lang="zh-TW" altLang="zh-TW" dirty="0">
                <a:latin typeface="+mn-ea"/>
              </a:rPr>
              <a:t>的時候讀唐詩，看到這首非常有印象，以前會背但是現在沒辦法背了</a:t>
            </a:r>
            <a:r>
              <a:rPr lang="en-US" altLang="zh-TW" dirty="0">
                <a:latin typeface="+mn-ea"/>
              </a:rPr>
              <a:t>XD </a:t>
            </a:r>
            <a:r>
              <a:rPr lang="zh-TW" altLang="zh-TW" dirty="0">
                <a:latin typeface="+mn-ea"/>
              </a:rPr>
              <a:t>這首詩不論從前面念還是從後面念文字順序都是一樣的，算是看過比較有趣的序列．</a:t>
            </a:r>
            <a:endParaRPr lang="zh-TW" altLang="en-US" dirty="0">
              <a:latin typeface="+mn-ea"/>
            </a:endParaRPr>
          </a:p>
        </p:txBody>
      </p:sp>
      <p:pic>
        <p:nvPicPr>
          <p:cNvPr id="5" name="圖片 4"/>
          <p:cNvPicPr/>
          <p:nvPr/>
        </p:nvPicPr>
        <p:blipFill>
          <a:blip r:embed="rId2">
            <a:extLst>
              <a:ext uri="{28A0092B-C50C-407E-A947-70E740481C1C}">
                <a14:useLocalDpi xmlns:a14="http://schemas.microsoft.com/office/drawing/2010/main" val="0"/>
              </a:ext>
            </a:extLst>
          </a:blip>
          <a:stretch>
            <a:fillRect/>
          </a:stretch>
        </p:blipFill>
        <p:spPr>
          <a:xfrm>
            <a:off x="2503486" y="1950084"/>
            <a:ext cx="6469063" cy="4858032"/>
          </a:xfrm>
          <a:prstGeom prst="rect">
            <a:avLst/>
          </a:prstGeom>
        </p:spPr>
      </p:pic>
    </p:spTree>
    <p:extLst>
      <p:ext uri="{BB962C8B-B14F-4D97-AF65-F5344CB8AC3E}">
        <p14:creationId xmlns:p14="http://schemas.microsoft.com/office/powerpoint/2010/main" val="381489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466246" y="2807158"/>
            <a:ext cx="6858000" cy="1790700"/>
          </a:xfrm>
        </p:spPr>
        <p:txBody>
          <a:bodyPr>
            <a:noAutofit/>
          </a:bodyPr>
          <a:lstStyle/>
          <a:p>
            <a:pPr algn="l"/>
            <a:r>
              <a:rPr lang="zh-CN" altLang="en-US" sz="2100" b="1" dirty="0">
                <a:latin typeface="+mn-lt"/>
              </a:rPr>
              <a:t/>
            </a:r>
            <a:br>
              <a:rPr lang="zh-CN" altLang="en-US" sz="2100" b="1" dirty="0">
                <a:latin typeface="+mn-lt"/>
              </a:rPr>
            </a:br>
            <a:r>
              <a:rPr lang="en-US" altLang="zh-TW" sz="2000" u="sng" dirty="0">
                <a:latin typeface="+mn-lt"/>
              </a:rPr>
              <a:t>Only the fool would take trouble to verify that his sentence was composed of ten a‘s, three b’s, four c‘s, four d’s, forty-six e‘s, sixteen f’s, four g‘s, thirteen h’s, fifteen i‘s, two k’s, nine l‘s, four m’s, twenty-five n‘s, twenty-four o’s, five p‘s, sixteen r’s, forty-one s‘s, thirty-seven t’s, ten u‘s, eight v’s, eight w‘s, four x’s, eleven y‘s, twenty-seven commas, twenty-three apostrophes, seven hyphens and, last but not least, </a:t>
            </a:r>
            <a:r>
              <a:rPr lang="en-US" altLang="zh-TW" sz="2000" u="sng">
                <a:latin typeface="+mn-lt"/>
              </a:rPr>
              <a:t>a </a:t>
            </a:r>
            <a:r>
              <a:rPr lang="en-US" altLang="zh-TW" sz="2000" u="sng" smtClean="0">
                <a:latin typeface="+mn-lt"/>
              </a:rPr>
              <a:t>single!</a:t>
            </a:r>
            <a:r>
              <a:rPr lang="zh-TW" altLang="en-US" sz="2000" u="sng" dirty="0">
                <a:latin typeface="+mn-lt"/>
              </a:rPr>
              <a:t/>
            </a:r>
            <a:br>
              <a:rPr lang="zh-TW" altLang="en-US" sz="2000" u="sng" dirty="0">
                <a:latin typeface="+mn-lt"/>
              </a:rPr>
            </a:br>
            <a:r>
              <a:rPr lang="zh-TW" altLang="en-US" sz="2000" u="sng" dirty="0">
                <a:latin typeface="+mn-lt"/>
              </a:rPr>
              <a:t/>
            </a:r>
            <a:br>
              <a:rPr lang="zh-TW" altLang="en-US" sz="2000" u="sng" dirty="0">
                <a:latin typeface="+mn-lt"/>
              </a:rPr>
            </a:br>
            <a:r>
              <a:rPr lang="zh-TW" altLang="en-US" sz="1800" dirty="0">
                <a:latin typeface="+mn-lt"/>
              </a:rPr>
              <a:t>						</a:t>
            </a:r>
            <a:r>
              <a:rPr lang="zh-TW" altLang="en-US" sz="1800" u="sng" dirty="0">
                <a:latin typeface="+mn-lt"/>
              </a:rPr>
              <a:t/>
            </a:r>
            <a:br>
              <a:rPr lang="zh-TW" altLang="en-US" sz="1800" u="sng" dirty="0">
                <a:latin typeface="+mn-lt"/>
              </a:rPr>
            </a:br>
            <a:r>
              <a:rPr lang="zh-TW" altLang="en-US" sz="1800" u="sng" dirty="0">
                <a:latin typeface="+mn-lt"/>
              </a:rPr>
              <a:t/>
            </a:r>
            <a:br>
              <a:rPr lang="zh-TW" altLang="en-US" sz="1800" u="sng" dirty="0">
                <a:latin typeface="+mn-lt"/>
              </a:rPr>
            </a:br>
            <a:endParaRPr kumimoji="1" lang="zh-TW" altLang="en-US" sz="1800" u="sng" dirty="0">
              <a:latin typeface="+mn-lt"/>
            </a:endParaRPr>
          </a:p>
        </p:txBody>
      </p:sp>
      <p:sp>
        <p:nvSpPr>
          <p:cNvPr id="4" name="矩形 3"/>
          <p:cNvSpPr/>
          <p:nvPr/>
        </p:nvSpPr>
        <p:spPr>
          <a:xfrm>
            <a:off x="7285113" y="3629083"/>
            <a:ext cx="4572000" cy="715581"/>
          </a:xfrm>
          <a:prstGeom prst="rect">
            <a:avLst/>
          </a:prstGeom>
        </p:spPr>
        <p:txBody>
          <a:bodyPr>
            <a:spAutoFit/>
          </a:bodyPr>
          <a:lstStyle/>
          <a:p>
            <a:r>
              <a:rPr lang="en-US" altLang="zh-TW" sz="1350" i="1" dirty="0">
                <a:solidFill>
                  <a:prstClr val="black"/>
                </a:solidFill>
                <a:latin typeface="Calibri" panose="020F0502020204030204"/>
                <a:ea typeface="新細明體" panose="02020500000000000000" pitchFamily="18" charset="-120"/>
              </a:rPr>
              <a:t>Source:</a:t>
            </a:r>
            <a:r>
              <a:rPr lang="zh-TW" altLang="en-US" sz="1350" i="1" dirty="0">
                <a:solidFill>
                  <a:prstClr val="black"/>
                </a:solidFill>
                <a:latin typeface="Calibri" panose="020F0502020204030204"/>
                <a:ea typeface="新細明體" panose="02020500000000000000" pitchFamily="18" charset="-120"/>
              </a:rPr>
              <a:t> </a:t>
            </a:r>
            <a:r>
              <a:rPr lang="en-US" altLang="zh-TW" sz="1350" i="1" dirty="0">
                <a:solidFill>
                  <a:prstClr val="black"/>
                </a:solidFill>
                <a:latin typeface="Calibri" panose="020F0502020204030204"/>
                <a:ea typeface="新細明體" panose="02020500000000000000" pitchFamily="18" charset="-120"/>
              </a:rPr>
              <a:t>Scientific</a:t>
            </a:r>
            <a:r>
              <a:rPr lang="zh-TW" altLang="en-US" sz="1350" i="1" dirty="0">
                <a:solidFill>
                  <a:prstClr val="black"/>
                </a:solidFill>
                <a:latin typeface="Calibri" panose="020F0502020204030204"/>
                <a:ea typeface="新細明體" panose="02020500000000000000" pitchFamily="18" charset="-120"/>
              </a:rPr>
              <a:t> </a:t>
            </a:r>
            <a:r>
              <a:rPr lang="en-US" altLang="zh-TW" sz="1350" i="1" dirty="0">
                <a:solidFill>
                  <a:prstClr val="black"/>
                </a:solidFill>
                <a:latin typeface="Calibri" panose="020F0502020204030204"/>
                <a:ea typeface="新細明體" panose="02020500000000000000" pitchFamily="18" charset="-120"/>
              </a:rPr>
              <a:t>American,</a:t>
            </a:r>
            <a:r>
              <a:rPr lang="zh-TW" altLang="en-US" sz="1350" i="1" dirty="0">
                <a:solidFill>
                  <a:prstClr val="black"/>
                </a:solidFill>
                <a:latin typeface="Calibri" panose="020F0502020204030204"/>
                <a:ea typeface="新細明體" panose="02020500000000000000" pitchFamily="18" charset="-120"/>
              </a:rPr>
              <a:t> </a:t>
            </a:r>
            <a:r>
              <a:rPr lang="en-US" altLang="zh-TW" sz="1350" i="1" dirty="0">
                <a:solidFill>
                  <a:prstClr val="black"/>
                </a:solidFill>
                <a:latin typeface="Calibri" panose="020F0502020204030204"/>
                <a:ea typeface="新細明體" panose="02020500000000000000" pitchFamily="18" charset="-120"/>
              </a:rPr>
              <a:t>1982</a:t>
            </a:r>
            <a:r>
              <a:rPr lang="zh-TW" altLang="en-US" sz="1350" i="1" dirty="0">
                <a:solidFill>
                  <a:prstClr val="black"/>
                </a:solidFill>
                <a:latin typeface="Calibri" panose="020F0502020204030204"/>
                <a:ea typeface="新細明體" panose="02020500000000000000" pitchFamily="18" charset="-120"/>
              </a:rPr>
              <a:t/>
            </a:r>
            <a:br>
              <a:rPr lang="zh-TW" altLang="en-US" sz="1350" i="1" dirty="0">
                <a:solidFill>
                  <a:prstClr val="black"/>
                </a:solidFill>
                <a:latin typeface="Calibri" panose="020F0502020204030204"/>
                <a:ea typeface="新細明體" panose="02020500000000000000" pitchFamily="18" charset="-120"/>
              </a:rPr>
            </a:br>
            <a:r>
              <a:rPr lang="zh-TW" altLang="en-US" sz="1350" u="sng" dirty="0">
                <a:solidFill>
                  <a:prstClr val="black"/>
                </a:solidFill>
                <a:latin typeface="Calibri" panose="020F0502020204030204"/>
                <a:ea typeface="新細明體" panose="02020500000000000000" pitchFamily="18" charset="-120"/>
              </a:rPr>
              <a:t/>
            </a:r>
            <a:br>
              <a:rPr lang="zh-TW" altLang="en-US" sz="1350" u="sng" dirty="0">
                <a:solidFill>
                  <a:prstClr val="black"/>
                </a:solidFill>
                <a:latin typeface="Calibri" panose="020F0502020204030204"/>
                <a:ea typeface="新細明體" panose="02020500000000000000" pitchFamily="18" charset="-120"/>
              </a:rPr>
            </a:br>
            <a:endParaRPr lang="zh-TW" altLang="en-US" sz="1350" dirty="0">
              <a:solidFill>
                <a:prstClr val="black"/>
              </a:solidFill>
              <a:latin typeface="Calibri" panose="020F0502020204030204"/>
              <a:ea typeface="新細明體" panose="02020500000000000000" pitchFamily="18" charset="-120"/>
            </a:endParaRPr>
          </a:p>
        </p:txBody>
      </p:sp>
      <p:sp>
        <p:nvSpPr>
          <p:cNvPr id="5" name="矩形 4"/>
          <p:cNvSpPr/>
          <p:nvPr/>
        </p:nvSpPr>
        <p:spPr>
          <a:xfrm>
            <a:off x="2555390" y="4177625"/>
            <a:ext cx="6926581" cy="1754326"/>
          </a:xfrm>
          <a:prstGeom prst="rect">
            <a:avLst/>
          </a:prstGeom>
        </p:spPr>
        <p:txBody>
          <a:bodyPr wrap="square">
            <a:spAutoFit/>
          </a:bodyPr>
          <a:lstStyle/>
          <a:p>
            <a:r>
              <a:rPr lang="en-US" altLang="zh-TW" dirty="0">
                <a:solidFill>
                  <a:prstClr val="black"/>
                </a:solidFill>
                <a:latin typeface="Calibri" panose="020F0502020204030204"/>
                <a:ea typeface="新細明體" panose="02020500000000000000" pitchFamily="18" charset="-120"/>
              </a:rPr>
              <a:t>An</a:t>
            </a:r>
            <a:r>
              <a:rPr lang="zh-TW" altLang="en-US" dirty="0">
                <a:solidFill>
                  <a:prstClr val="black"/>
                </a:solidFill>
                <a:latin typeface="Calibri" panose="020F0502020204030204"/>
                <a:ea typeface="新細明體" panose="02020500000000000000" pitchFamily="18" charset="-120"/>
              </a:rPr>
              <a:t> </a:t>
            </a:r>
            <a:r>
              <a:rPr lang="en-US" altLang="zh-TW" dirty="0" err="1">
                <a:solidFill>
                  <a:prstClr val="black"/>
                </a:solidFill>
                <a:latin typeface="Calibri" panose="020F0502020204030204"/>
                <a:ea typeface="新細明體" panose="02020500000000000000" pitchFamily="18" charset="-120"/>
              </a:rPr>
              <a:t>autogram</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means</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a</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sentence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that</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describes</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itself.</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From</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the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example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above,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the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numbers</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of</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each</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alphabet</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in</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the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sentence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were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designed</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to</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fit</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the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amounts</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indicated</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by</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the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contents.</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I</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think</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this</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kind</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of</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sentences</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is</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so</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amazing</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due</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to</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its</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perfect</a:t>
            </a:r>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coordination.</a:t>
            </a:r>
            <a:r>
              <a:rPr lang="zh-TW" altLang="en-US" dirty="0">
                <a:solidFill>
                  <a:prstClr val="black"/>
                </a:solidFill>
                <a:latin typeface="Calibri" panose="020F0502020204030204"/>
                <a:ea typeface="新細明體" panose="02020500000000000000" pitchFamily="18" charset="-120"/>
              </a:rPr>
              <a:t> </a:t>
            </a:r>
          </a:p>
          <a:p>
            <a:endParaRPr lang="zh-TW" altLang="en-US" dirty="0">
              <a:solidFill>
                <a:prstClr val="black"/>
              </a:solidFill>
              <a:latin typeface="Calibri" panose="020F0502020204030204"/>
              <a:ea typeface="新細明體" panose="02020500000000000000" pitchFamily="18" charset="-120"/>
            </a:endParaRPr>
          </a:p>
          <a:p>
            <a:r>
              <a:rPr lang="zh-TW" altLang="en-US" dirty="0">
                <a:solidFill>
                  <a:prstClr val="black"/>
                </a:solidFill>
                <a:latin typeface="Calibri" panose="020F0502020204030204"/>
                <a:ea typeface="新細明體" panose="02020500000000000000" pitchFamily="18" charset="-120"/>
              </a:rPr>
              <a:t>                                                                                       </a:t>
            </a:r>
            <a:r>
              <a:rPr lang="en-US" altLang="zh-TW" dirty="0">
                <a:solidFill>
                  <a:prstClr val="black"/>
                </a:solidFill>
                <a:latin typeface="Calibri" panose="020F0502020204030204"/>
                <a:ea typeface="新細明體" panose="02020500000000000000" pitchFamily="18" charset="-120"/>
              </a:rPr>
              <a:t>R04945020</a:t>
            </a:r>
            <a:r>
              <a:rPr lang="zh-TW" altLang="en-US" dirty="0">
                <a:solidFill>
                  <a:prstClr val="black"/>
                </a:solidFill>
                <a:latin typeface="Calibri" panose="020F0502020204030204"/>
                <a:ea typeface="新細明體" panose="02020500000000000000" pitchFamily="18" charset="-120"/>
              </a:rPr>
              <a:t>  吳季芸</a:t>
            </a:r>
          </a:p>
        </p:txBody>
      </p:sp>
      <p:sp>
        <p:nvSpPr>
          <p:cNvPr id="6" name="矩形 5"/>
          <p:cNvSpPr/>
          <p:nvPr/>
        </p:nvSpPr>
        <p:spPr>
          <a:xfrm>
            <a:off x="4973968" y="767894"/>
            <a:ext cx="1842556" cy="461665"/>
          </a:xfrm>
          <a:prstGeom prst="rect">
            <a:avLst/>
          </a:prstGeom>
        </p:spPr>
        <p:txBody>
          <a:bodyPr wrap="none">
            <a:spAutoFit/>
          </a:bodyPr>
          <a:lstStyle/>
          <a:p>
            <a:r>
              <a:rPr lang="en-US" altLang="zh-TW" sz="2400" b="1" dirty="0">
                <a:solidFill>
                  <a:prstClr val="black"/>
                </a:solidFill>
                <a:latin typeface="Calibri" panose="020F0502020204030204"/>
                <a:ea typeface="新細明體" panose="02020500000000000000" pitchFamily="18" charset="-120"/>
              </a:rPr>
              <a:t>An</a:t>
            </a:r>
            <a:r>
              <a:rPr lang="zh-TW" altLang="en-US" sz="2400" b="1" dirty="0">
                <a:solidFill>
                  <a:prstClr val="black"/>
                </a:solidFill>
                <a:latin typeface="Calibri" panose="020F0502020204030204"/>
                <a:ea typeface="新細明體" panose="02020500000000000000" pitchFamily="18" charset="-120"/>
              </a:rPr>
              <a:t> </a:t>
            </a:r>
            <a:r>
              <a:rPr lang="en-US" altLang="zh-TW" sz="2400" b="1" dirty="0" err="1">
                <a:solidFill>
                  <a:prstClr val="black"/>
                </a:solidFill>
                <a:latin typeface="Calibri" panose="020F0502020204030204"/>
                <a:ea typeface="新細明體" panose="02020500000000000000" pitchFamily="18" charset="-120"/>
              </a:rPr>
              <a:t>autogram</a:t>
            </a:r>
            <a:endParaRPr lang="zh-TW" altLang="en-US" sz="2400"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059845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The quick brown fox jumps over the lazy dog</a:t>
            </a:r>
            <a:endParaRPr lang="zh-TW" altLang="en-US" dirty="0"/>
          </a:p>
        </p:txBody>
      </p:sp>
      <p:sp>
        <p:nvSpPr>
          <p:cNvPr id="3" name="內容版面配置區 2"/>
          <p:cNvSpPr>
            <a:spLocks noGrp="1"/>
          </p:cNvSpPr>
          <p:nvPr>
            <p:ph idx="1"/>
          </p:nvPr>
        </p:nvSpPr>
        <p:spPr/>
        <p:txBody>
          <a:bodyPr/>
          <a:lstStyle/>
          <a:p>
            <a:r>
              <a:rPr lang="en-US" altLang="zh-TW" dirty="0" smtClean="0">
                <a:ea typeface="微軟正黑體" panose="020B0604030504040204" pitchFamily="34" charset="-120"/>
              </a:rPr>
              <a:t>Pangram </a:t>
            </a:r>
            <a:r>
              <a:rPr lang="zh-TW" altLang="en-US" dirty="0" smtClean="0">
                <a:ea typeface="微軟正黑體" panose="020B0604030504040204" pitchFamily="34" charset="-120"/>
              </a:rPr>
              <a:t>全字母句</a:t>
            </a:r>
            <a:endParaRPr lang="en-US" altLang="zh-TW" dirty="0" smtClean="0">
              <a:ea typeface="微軟正黑體" panose="020B0604030504040204" pitchFamily="34" charset="-120"/>
            </a:endParaRPr>
          </a:p>
          <a:p>
            <a:r>
              <a:rPr lang="zh-TW" altLang="en-US" dirty="0" smtClean="0">
                <a:ea typeface="微軟正黑體" panose="020B0604030504040204" pitchFamily="34" charset="-120"/>
              </a:rPr>
              <a:t>一個句子內包含</a:t>
            </a:r>
            <a:r>
              <a:rPr lang="en-US" altLang="zh-TW" dirty="0" smtClean="0">
                <a:ea typeface="微軟正黑體" panose="020B0604030504040204" pitchFamily="34" charset="-120"/>
              </a:rPr>
              <a:t>A</a:t>
            </a:r>
            <a:r>
              <a:rPr lang="zh-TW" altLang="en-US" dirty="0" smtClean="0">
                <a:ea typeface="微軟正黑體" panose="020B0604030504040204" pitchFamily="34" charset="-120"/>
              </a:rPr>
              <a:t>～</a:t>
            </a:r>
            <a:r>
              <a:rPr lang="en-US" altLang="zh-TW" dirty="0" smtClean="0">
                <a:ea typeface="微軟正黑體" panose="020B0604030504040204" pitchFamily="34" charset="-120"/>
              </a:rPr>
              <a:t>Z</a:t>
            </a:r>
            <a:r>
              <a:rPr lang="zh-TW" altLang="en-US" dirty="0" smtClean="0">
                <a:ea typeface="微軟正黑體" panose="020B0604030504040204" pitchFamily="34" charset="-120"/>
              </a:rPr>
              <a:t>所有字母</a:t>
            </a:r>
            <a:endParaRPr lang="en-US" altLang="zh-TW" dirty="0" smtClean="0">
              <a:ea typeface="微軟正黑體" panose="020B0604030504040204" pitchFamily="34" charset="-120"/>
            </a:endParaRPr>
          </a:p>
          <a:p>
            <a:r>
              <a:rPr lang="zh-TW" altLang="en-US" dirty="0" smtClean="0">
                <a:ea typeface="微軟正黑體" panose="020B0604030504040204" pitchFamily="34" charset="-120"/>
              </a:rPr>
              <a:t>早期曾用來測試打字機、電報等各字母是否運作正常</a:t>
            </a:r>
            <a:endParaRPr lang="en-US" altLang="zh-TW" dirty="0" smtClean="0">
              <a:ea typeface="微軟正黑體" panose="020B0604030504040204" pitchFamily="34" charset="-120"/>
            </a:endParaRPr>
          </a:p>
          <a:p>
            <a:r>
              <a:rPr lang="zh-TW" altLang="en-US" dirty="0" smtClean="0">
                <a:ea typeface="微軟正黑體" panose="020B0604030504040204" pitchFamily="34" charset="-120"/>
              </a:rPr>
              <a:t>現在常用於展示電腦</a:t>
            </a:r>
            <a:r>
              <a:rPr lang="zh-TW" altLang="en-US" dirty="0">
                <a:ea typeface="微軟正黑體" panose="020B0604030504040204" pitchFamily="34" charset="-120"/>
              </a:rPr>
              <a:t>字型</a:t>
            </a:r>
          </a:p>
        </p:txBody>
      </p:sp>
      <p:sp>
        <p:nvSpPr>
          <p:cNvPr id="5" name="矩形 4"/>
          <p:cNvSpPr/>
          <p:nvPr/>
        </p:nvSpPr>
        <p:spPr>
          <a:xfrm>
            <a:off x="581192" y="5858799"/>
            <a:ext cx="17732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Gill Sans MT" panose="020B0502020104020203"/>
                <a:ea typeface="微軟正黑體" panose="020B0604030504040204" pitchFamily="34" charset="-120"/>
                <a:cs typeface="+mn-cs"/>
              </a:rPr>
              <a:t>R05945040 許靖</a:t>
            </a:r>
          </a:p>
        </p:txBody>
      </p:sp>
    </p:spTree>
    <p:extLst>
      <p:ext uri="{BB962C8B-B14F-4D97-AF65-F5344CB8AC3E}">
        <p14:creationId xmlns:p14="http://schemas.microsoft.com/office/powerpoint/2010/main" val="1305086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數字</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4289916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419725"/>
            <a:ext cx="10515600" cy="5757238"/>
          </a:xfrm>
        </p:spPr>
        <p:txBody>
          <a:bodyPr>
            <a:normAutofit lnSpcReduction="10000"/>
          </a:bodyPr>
          <a:lstStyle/>
          <a:p>
            <a:r>
              <a:rPr lang="en-US" altLang="zh-TW" dirty="0"/>
              <a:t>R04922137	</a:t>
            </a:r>
            <a:r>
              <a:rPr lang="zh-TW" altLang="zh-TW" dirty="0"/>
              <a:t>王景逸</a:t>
            </a:r>
          </a:p>
          <a:p>
            <a:r>
              <a:rPr lang="zh-TW" altLang="zh-TW" dirty="0"/>
              <a:t>Multiple Center </a:t>
            </a:r>
            <a:r>
              <a:rPr lang="zh-TW" altLang="zh-TW" dirty="0" smtClean="0"/>
              <a:t>embedding</a:t>
            </a:r>
            <a:r>
              <a:rPr lang="en-US" altLang="zh-TW" b="1" dirty="0" smtClean="0"/>
              <a:t/>
            </a:r>
            <a:br>
              <a:rPr lang="en-US" altLang="zh-TW" b="1" dirty="0" smtClean="0"/>
            </a:br>
            <a:r>
              <a:rPr lang="en-US" altLang="zh-TW" b="1" cap="all" dirty="0" smtClean="0"/>
              <a:t>THE </a:t>
            </a:r>
            <a:r>
              <a:rPr lang="en-US" altLang="zh-TW" b="1" cap="all" dirty="0"/>
              <a:t>RAT THE CAT THE DOG CHASED KILLED ATE THE MALT</a:t>
            </a:r>
            <a:endParaRPr lang="zh-TW" altLang="zh-TW" dirty="0"/>
          </a:p>
          <a:p>
            <a:r>
              <a:rPr lang="zh-TW" altLang="zh-TW" dirty="0"/>
              <a:t>在文法上是可行的，有趣的是這種兩層以上的</a:t>
            </a:r>
            <a:r>
              <a:rPr lang="en-US" altLang="zh-TW" dirty="0"/>
              <a:t>embedding</a:t>
            </a:r>
            <a:r>
              <a:rPr lang="zh-TW" altLang="zh-TW" dirty="0"/>
              <a:t>會造成辨識上的困難，很難一眼就明白句子的意思，雖然只有一層的子句相當容易辨識，</a:t>
            </a:r>
            <a:r>
              <a:rPr lang="zh-TW" altLang="zh-TW" dirty="0" smtClean="0"/>
              <a:t>如</a:t>
            </a:r>
            <a:r>
              <a:rPr lang="en-US" altLang="zh-TW" dirty="0" smtClean="0"/>
              <a:t/>
            </a:r>
            <a:br>
              <a:rPr lang="en-US" altLang="zh-TW" dirty="0" smtClean="0"/>
            </a:br>
            <a:r>
              <a:rPr lang="en-US" altLang="zh-TW" b="1" cap="all" dirty="0" smtClean="0"/>
              <a:t>THE </a:t>
            </a:r>
            <a:r>
              <a:rPr lang="en-US" altLang="zh-TW" b="1" cap="all" dirty="0"/>
              <a:t>CAT THE DOG </a:t>
            </a:r>
            <a:r>
              <a:rPr lang="en-US" altLang="zh-TW" b="1" cap="all" dirty="0" smtClean="0"/>
              <a:t>CHASED</a:t>
            </a:r>
            <a:r>
              <a:rPr lang="en-US" altLang="zh-TW" dirty="0" smtClean="0"/>
              <a:t/>
            </a:r>
            <a:br>
              <a:rPr lang="en-US" altLang="zh-TW" dirty="0" smtClean="0"/>
            </a:br>
            <a:r>
              <a:rPr lang="zh-TW" altLang="zh-TW" b="1" cap="all" dirty="0" smtClean="0"/>
              <a:t>或是</a:t>
            </a:r>
            <a:r>
              <a:rPr lang="zh-TW" altLang="zh-TW" b="1" cap="all" dirty="0"/>
              <a:t>忽略掉形容貓的</a:t>
            </a:r>
            <a:r>
              <a:rPr lang="zh-TW" altLang="zh-TW" b="1" cap="all" dirty="0" smtClean="0"/>
              <a:t>子句</a:t>
            </a:r>
            <a:r>
              <a:rPr lang="en-US" altLang="zh-TW" dirty="0" smtClean="0"/>
              <a:t/>
            </a:r>
            <a:br>
              <a:rPr lang="en-US" altLang="zh-TW" dirty="0" smtClean="0"/>
            </a:br>
            <a:r>
              <a:rPr lang="en-US" altLang="zh-TW" b="1" cap="all" dirty="0" smtClean="0"/>
              <a:t>THE </a:t>
            </a:r>
            <a:r>
              <a:rPr lang="en-US" altLang="zh-TW" b="1" cap="all" dirty="0"/>
              <a:t>RAT THE CAT KILLED ATE THE MALT</a:t>
            </a:r>
            <a:endParaRPr lang="zh-TW" altLang="zh-TW" dirty="0"/>
          </a:p>
          <a:p>
            <a:r>
              <a:rPr lang="zh-TW" altLang="zh-TW" dirty="0"/>
              <a:t>是相同的邏輯，讓我覺得雖然只是簡單的邏輯，但只是單純的堆疊起來便造成辨識的困難度增加許多。</a:t>
            </a:r>
          </a:p>
          <a:p>
            <a:r>
              <a:rPr lang="zh-TW" altLang="zh-TW" dirty="0"/>
              <a:t>例句來源</a:t>
            </a:r>
            <a:r>
              <a:rPr lang="en-US" altLang="zh-TW" dirty="0"/>
              <a:t>: </a:t>
            </a:r>
            <a:r>
              <a:rPr lang="en-US" altLang="zh-TW" dirty="0" smtClean="0"/>
              <a:t/>
            </a:r>
            <a:br>
              <a:rPr lang="en-US" altLang="zh-TW" dirty="0" smtClean="0"/>
            </a:br>
            <a:r>
              <a:rPr lang="en-US" altLang="zh-TW" u="sng" dirty="0" smtClean="0">
                <a:hlinkClick r:id="rId2"/>
              </a:rPr>
              <a:t>http</a:t>
            </a:r>
            <a:r>
              <a:rPr lang="en-US" altLang="zh-TW" u="sng" dirty="0">
                <a:hlinkClick r:id="rId2"/>
              </a:rPr>
              <a:t>://</a:t>
            </a:r>
            <a:r>
              <a:rPr lang="en-US" altLang="zh-TW" u="sng" dirty="0" smtClean="0">
                <a:hlinkClick r:id="rId2"/>
              </a:rPr>
              <a:t>mentalfloss.com/article/49238/7-sentences-sound-crazy-are-still-grammatical</a:t>
            </a:r>
            <a:endParaRPr lang="zh-TW" altLang="zh-TW" dirty="0"/>
          </a:p>
        </p:txBody>
      </p:sp>
    </p:spTree>
    <p:extLst>
      <p:ext uri="{BB962C8B-B14F-4D97-AF65-F5344CB8AC3E}">
        <p14:creationId xmlns:p14="http://schemas.microsoft.com/office/powerpoint/2010/main" val="4011815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文字方塊 5"/>
          <p:cNvSpPr txBox="1"/>
          <p:nvPr/>
        </p:nvSpPr>
        <p:spPr>
          <a:xfrm>
            <a:off x="10160675" y="6344433"/>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R04945040</a:t>
            </a:r>
            <a:r>
              <a:rPr kumimoji="0" lang="zh-TW" altLang="en-US"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 沈予涵</a:t>
            </a:r>
            <a:endParaRPr kumimoji="0"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nvGrpSpPr>
          <p:cNvPr id="22" name="群組 21"/>
          <p:cNvGrpSpPr/>
          <p:nvPr/>
        </p:nvGrpSpPr>
        <p:grpSpPr>
          <a:xfrm>
            <a:off x="759984" y="428053"/>
            <a:ext cx="5664263" cy="633374"/>
            <a:chOff x="759984" y="428053"/>
            <a:chExt cx="5664263" cy="633374"/>
          </a:xfrm>
        </p:grpSpPr>
        <p:sp>
          <p:nvSpPr>
            <p:cNvPr id="18" name="文字方塊 17"/>
            <p:cNvSpPr txBox="1"/>
            <p:nvPr/>
          </p:nvSpPr>
          <p:spPr>
            <a:xfrm>
              <a:off x="759984" y="692095"/>
              <a:ext cx="5664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最</a:t>
              </a:r>
              <a:r>
                <a:rPr kumimoji="0"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近</a:t>
              </a:r>
              <a:r>
                <a:rPr kumimoji="0" lang="zh-TW" altLang="en-US"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看到的有趣的</a:t>
              </a:r>
              <a:r>
                <a:rPr kumimoji="0" lang="en-US" altLang="zh-TW"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0" lang="zh-TW" altLang="en-US"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日文回文</a:t>
              </a:r>
              <a:r>
                <a:rPr kumimoji="0" lang="en-US" altLang="zh-TW"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0"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nvGrpSpPr>
            <p:cNvPr id="21" name="群組 20"/>
            <p:cNvGrpSpPr/>
            <p:nvPr/>
          </p:nvGrpSpPr>
          <p:grpSpPr>
            <a:xfrm>
              <a:off x="1941814" y="446205"/>
              <a:ext cx="518396" cy="361637"/>
              <a:chOff x="4002843" y="2162470"/>
              <a:chExt cx="518396" cy="361637"/>
            </a:xfrm>
          </p:grpSpPr>
          <p:sp>
            <p:nvSpPr>
              <p:cNvPr id="20" name="矩形 19"/>
              <p:cNvSpPr/>
              <p:nvPr/>
            </p:nvSpPr>
            <p:spPr>
              <a:xfrm>
                <a:off x="4002843" y="2162470"/>
                <a:ext cx="346249" cy="361637"/>
              </a:xfrm>
              <a:prstGeom prst="rect">
                <a:avLst/>
              </a:prstGeom>
            </p:spPr>
            <p:txBody>
              <a:bodyPr vert="ea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ㄈㄨ</a:t>
                </a:r>
                <a:endParaRPr kumimoji="0" lang="zh-TW" altLang="en-US" sz="105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22"/>
              <p:cNvSpPr/>
              <p:nvPr/>
            </p:nvSpPr>
            <p:spPr>
              <a:xfrm>
                <a:off x="4174990" y="2270191"/>
                <a:ext cx="346249" cy="253916"/>
              </a:xfrm>
              <a:prstGeom prst="rect">
                <a:avLst/>
              </a:prstGeom>
            </p:spPr>
            <p:txBody>
              <a:bodyPr vert="horz"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1200" cap="none" spc="0" normalizeH="0" baseline="0" noProof="0" smtClean="0">
                    <a:ln>
                      <a:noFill/>
                    </a:ln>
                    <a:solidFill>
                      <a:prstClr val="white"/>
                    </a:solidFill>
                    <a:effectLst/>
                    <a:uLnTx/>
                    <a:uFillTx/>
                    <a:latin typeface="Calibri" panose="020F0502020204030204"/>
                    <a:ea typeface="新細明體" panose="02020500000000000000" pitchFamily="18" charset="-120"/>
                    <a:cs typeface="+mn-cs"/>
                  </a:rPr>
                  <a:t>ˋ  </a:t>
                </a:r>
                <a:endParaRPr kumimoji="0" lang="zh-TW" altLang="en-US" sz="105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5" name="群組 24"/>
            <p:cNvGrpSpPr/>
            <p:nvPr/>
          </p:nvGrpSpPr>
          <p:grpSpPr>
            <a:xfrm>
              <a:off x="2179241" y="457310"/>
              <a:ext cx="518396" cy="361637"/>
              <a:chOff x="4002843" y="2162470"/>
              <a:chExt cx="518396" cy="361637"/>
            </a:xfrm>
          </p:grpSpPr>
          <p:sp>
            <p:nvSpPr>
              <p:cNvPr id="26" name="矩形 25"/>
              <p:cNvSpPr/>
              <p:nvPr/>
            </p:nvSpPr>
            <p:spPr>
              <a:xfrm>
                <a:off x="4002843" y="2162470"/>
                <a:ext cx="346249" cy="361637"/>
              </a:xfrm>
              <a:prstGeom prst="rect">
                <a:avLst/>
              </a:prstGeom>
            </p:spPr>
            <p:txBody>
              <a:bodyPr vert="ea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1200" cap="none" spc="0" normalizeH="0" baseline="0" noProof="0" dirty="0" smtClean="0">
                    <a:ln>
                      <a:noFill/>
                    </a:ln>
                    <a:solidFill>
                      <a:prstClr val="white"/>
                    </a:solidFill>
                    <a:effectLst/>
                    <a:uLnTx/>
                    <a:uFillTx/>
                    <a:latin typeface="Calibri" panose="020F0502020204030204"/>
                    <a:ea typeface="新細明體" panose="02020500000000000000" pitchFamily="18" charset="-120"/>
                    <a:cs typeface="+mn-cs"/>
                  </a:rPr>
                  <a:t>ㄋㄥ</a:t>
                </a:r>
                <a:endParaRPr kumimoji="0" lang="zh-TW" altLang="en-US" sz="105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7" name="矩形 26"/>
              <p:cNvSpPr/>
              <p:nvPr/>
            </p:nvSpPr>
            <p:spPr>
              <a:xfrm>
                <a:off x="4174990" y="2243893"/>
                <a:ext cx="346249" cy="253916"/>
              </a:xfrm>
              <a:prstGeom prst="rect">
                <a:avLst/>
              </a:prstGeom>
            </p:spPr>
            <p:txBody>
              <a:bodyPr vert="horz"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1200" cap="none" spc="0" normalizeH="0" baseline="0" noProof="0" dirty="0" smtClean="0">
                    <a:ln>
                      <a:noFill/>
                    </a:ln>
                    <a:solidFill>
                      <a:prstClr val="white"/>
                    </a:solidFill>
                    <a:effectLst/>
                    <a:uLnTx/>
                    <a:uFillTx/>
                    <a:latin typeface="Calibri" panose="020F0502020204030204"/>
                    <a:ea typeface="新細明體" panose="02020500000000000000" pitchFamily="18" charset="-120"/>
                    <a:cs typeface="+mn-cs"/>
                  </a:rPr>
                  <a:t>ˊ   </a:t>
                </a:r>
                <a:endParaRPr kumimoji="0" lang="zh-TW" altLang="en-US" sz="105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8" name="群組 27"/>
            <p:cNvGrpSpPr/>
            <p:nvPr/>
          </p:nvGrpSpPr>
          <p:grpSpPr>
            <a:xfrm>
              <a:off x="2403073" y="428053"/>
              <a:ext cx="519373" cy="401839"/>
              <a:chOff x="4002843" y="2162470"/>
              <a:chExt cx="519373" cy="401839"/>
            </a:xfrm>
          </p:grpSpPr>
          <p:sp>
            <p:nvSpPr>
              <p:cNvPr id="29" name="矩形 28"/>
              <p:cNvSpPr/>
              <p:nvPr/>
            </p:nvSpPr>
            <p:spPr>
              <a:xfrm>
                <a:off x="4002843" y="2162470"/>
                <a:ext cx="346249" cy="380873"/>
              </a:xfrm>
              <a:prstGeom prst="rect">
                <a:avLst/>
              </a:prstGeom>
            </p:spPr>
            <p:txBody>
              <a:bodyPr vert="ea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1200" cap="none" spc="-300" normalizeH="0" baseline="0" noProof="0" dirty="0" smtClean="0">
                    <a:ln>
                      <a:noFill/>
                    </a:ln>
                    <a:solidFill>
                      <a:prstClr val="white"/>
                    </a:solidFill>
                    <a:effectLst/>
                    <a:uLnTx/>
                    <a:uFillTx/>
                    <a:latin typeface="Calibri" panose="020F0502020204030204"/>
                    <a:ea typeface="新細明體" panose="02020500000000000000" pitchFamily="18" charset="-120"/>
                    <a:cs typeface="+mn-cs"/>
                  </a:rPr>
                  <a:t>ㄌㄧㄤ</a:t>
                </a:r>
                <a:endParaRPr kumimoji="0" lang="zh-TW" altLang="en-US" sz="1050" b="0" i="0" u="none" strike="noStrike" kern="1200" cap="none" spc="-30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29"/>
              <p:cNvSpPr/>
              <p:nvPr/>
            </p:nvSpPr>
            <p:spPr>
              <a:xfrm>
                <a:off x="4175967" y="2310393"/>
                <a:ext cx="346249" cy="253916"/>
              </a:xfrm>
              <a:prstGeom prst="rect">
                <a:avLst/>
              </a:prstGeom>
            </p:spPr>
            <p:txBody>
              <a:bodyPr vert="horz"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1200" cap="none" spc="0" normalizeH="0" baseline="0" noProof="0" dirty="0" smtClean="0">
                    <a:ln>
                      <a:noFill/>
                    </a:ln>
                    <a:solidFill>
                      <a:prstClr val="white"/>
                    </a:solidFill>
                    <a:effectLst/>
                    <a:uLnTx/>
                    <a:uFillTx/>
                    <a:latin typeface="Calibri" panose="020F0502020204030204"/>
                    <a:ea typeface="新細明體" panose="02020500000000000000" pitchFamily="18" charset="-120"/>
                    <a:cs typeface="+mn-cs"/>
                  </a:rPr>
                  <a:t>ˋ  </a:t>
                </a:r>
                <a:endParaRPr kumimoji="0" lang="zh-TW" altLang="en-US" sz="105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grpSp>
        <p:nvGrpSpPr>
          <p:cNvPr id="34" name="群組 33"/>
          <p:cNvGrpSpPr/>
          <p:nvPr/>
        </p:nvGrpSpPr>
        <p:grpSpPr>
          <a:xfrm>
            <a:off x="1458810" y="1441022"/>
            <a:ext cx="9274380" cy="3975957"/>
            <a:chOff x="683760" y="1361722"/>
            <a:chExt cx="9274380" cy="3975957"/>
          </a:xfrm>
        </p:grpSpPr>
        <p:grpSp>
          <p:nvGrpSpPr>
            <p:cNvPr id="31" name="群組 30"/>
            <p:cNvGrpSpPr/>
            <p:nvPr/>
          </p:nvGrpSpPr>
          <p:grpSpPr>
            <a:xfrm>
              <a:off x="683760" y="1361722"/>
              <a:ext cx="4346801" cy="3975957"/>
              <a:chOff x="683760" y="1361722"/>
              <a:chExt cx="4346801" cy="3975957"/>
            </a:xfrm>
          </p:grpSpPr>
          <p:grpSp>
            <p:nvGrpSpPr>
              <p:cNvPr id="12" name="群組 11"/>
              <p:cNvGrpSpPr/>
              <p:nvPr/>
            </p:nvGrpSpPr>
            <p:grpSpPr>
              <a:xfrm>
                <a:off x="683760" y="1361722"/>
                <a:ext cx="2707973" cy="3975957"/>
                <a:chOff x="2026331" y="1361722"/>
                <a:chExt cx="2707973" cy="3975957"/>
              </a:xfrm>
            </p:grpSpPr>
            <p:pic>
              <p:nvPicPr>
                <p:cNvPr id="1026" name="Picture 2" descr="http://rr.img.naver.jp/mig?src=http%3A%2F%2Fimgcc.naver.jp%2Fkaze%2Fmission%2FUSER%2F20130224%2F47%2F4737%2F73%2F240x320x6de92634f40036d396910be7.jpg%2F300%2F600&amp;twidth=300&amp;theight=600&amp;qlt=80&amp;res_format=jpg&amp;o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318" y="1361722"/>
                  <a:ext cx="2286000" cy="304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群組 7"/>
                <p:cNvGrpSpPr/>
                <p:nvPr/>
              </p:nvGrpSpPr>
              <p:grpSpPr>
                <a:xfrm>
                  <a:off x="2026331" y="4539208"/>
                  <a:ext cx="2707973" cy="798471"/>
                  <a:chOff x="2909055" y="791644"/>
                  <a:chExt cx="2707973" cy="798471"/>
                </a:xfrm>
              </p:grpSpPr>
              <p:sp>
                <p:nvSpPr>
                  <p:cNvPr id="7" name="矩形 6"/>
                  <p:cNvSpPr/>
                  <p:nvPr/>
                </p:nvSpPr>
                <p:spPr>
                  <a:xfrm>
                    <a:off x="2909055" y="1005340"/>
                    <a:ext cx="270797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カツラが落下</a:t>
                    </a:r>
                    <a:endParaRPr kumimoji="0" lang="zh-TW" altLang="en-US" sz="32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9" name="矩形 8"/>
                  <p:cNvSpPr/>
                  <p:nvPr/>
                </p:nvSpPr>
                <p:spPr>
                  <a:xfrm>
                    <a:off x="4578200" y="791644"/>
                    <a:ext cx="9541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らっか</a:t>
                    </a:r>
                    <a:endParaRPr kumimoji="0"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sp>
            <p:nvSpPr>
              <p:cNvPr id="24" name="文字方塊 23"/>
              <p:cNvSpPr txBox="1"/>
              <p:nvPr/>
            </p:nvSpPr>
            <p:spPr>
              <a:xfrm>
                <a:off x="3307012" y="1661885"/>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←假髮落下</a:t>
                </a:r>
                <a:endParaRPr kumimoji="0" lang="zh-TW" altLang="en-US" sz="24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32" name="群組 31"/>
            <p:cNvGrpSpPr/>
            <p:nvPr/>
          </p:nvGrpSpPr>
          <p:grpSpPr>
            <a:xfrm>
              <a:off x="3517998" y="1361722"/>
              <a:ext cx="6440142" cy="3975957"/>
              <a:chOff x="5093196" y="1361722"/>
              <a:chExt cx="6440142" cy="3975957"/>
            </a:xfrm>
          </p:grpSpPr>
          <p:grpSp>
            <p:nvGrpSpPr>
              <p:cNvPr id="17" name="群組 16"/>
              <p:cNvGrpSpPr/>
              <p:nvPr/>
            </p:nvGrpSpPr>
            <p:grpSpPr>
              <a:xfrm>
                <a:off x="6424247" y="1361722"/>
                <a:ext cx="5109091" cy="3975957"/>
                <a:chOff x="5981562" y="1361722"/>
                <a:chExt cx="5109091" cy="3975957"/>
              </a:xfrm>
            </p:grpSpPr>
            <p:pic>
              <p:nvPicPr>
                <p:cNvPr id="1028" name="Picture 4" descr="http://img.p-kit.com/kyouyuukumamoto/keizai-shakai/1314862119071141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143" y="1361722"/>
                  <a:ext cx="4589931" cy="304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p:cNvGrpSpPr/>
                <p:nvPr/>
              </p:nvGrpSpPr>
              <p:grpSpPr>
                <a:xfrm>
                  <a:off x="5981562" y="4532127"/>
                  <a:ext cx="5109091" cy="805552"/>
                  <a:chOff x="5981562" y="4511405"/>
                  <a:chExt cx="5109091" cy="805552"/>
                </a:xfrm>
              </p:grpSpPr>
              <p:sp>
                <p:nvSpPr>
                  <p:cNvPr id="10" name="矩形 9"/>
                  <p:cNvSpPr/>
                  <p:nvPr/>
                </p:nvSpPr>
                <p:spPr>
                  <a:xfrm>
                    <a:off x="5981562" y="4732182"/>
                    <a:ext cx="510909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世の中ね顔かお金かなのよ</a:t>
                    </a:r>
                    <a:endParaRPr kumimoji="0" lang="zh-TW" altLang="en-US" sz="32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3" name="矩形 12"/>
                  <p:cNvSpPr/>
                  <p:nvPr/>
                </p:nvSpPr>
                <p:spPr>
                  <a:xfrm>
                    <a:off x="6066283" y="4511405"/>
                    <a:ext cx="44114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よ</a:t>
                    </a:r>
                    <a:endParaRPr kumimoji="0"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4" name="矩形 13"/>
                  <p:cNvSpPr/>
                  <p:nvPr/>
                </p:nvSpPr>
                <p:spPr>
                  <a:xfrm>
                    <a:off x="6727647" y="4514025"/>
                    <a:ext cx="6976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なか</a:t>
                    </a:r>
                    <a:endParaRPr kumimoji="0"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5" name="矩形 14"/>
                  <p:cNvSpPr/>
                  <p:nvPr/>
                </p:nvSpPr>
                <p:spPr>
                  <a:xfrm>
                    <a:off x="7567563" y="4514025"/>
                    <a:ext cx="6976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かお</a:t>
                    </a:r>
                    <a:endParaRPr kumimoji="0"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矩形 15"/>
                  <p:cNvSpPr/>
                  <p:nvPr/>
                </p:nvSpPr>
                <p:spPr>
                  <a:xfrm>
                    <a:off x="8770806" y="4514025"/>
                    <a:ext cx="6976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かね</a:t>
                    </a:r>
                    <a:endParaRPr kumimoji="0"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sp>
            <p:nvSpPr>
              <p:cNvPr id="33" name="文字方塊 32"/>
              <p:cNvSpPr txBox="1"/>
              <p:nvPr/>
            </p:nvSpPr>
            <p:spPr>
              <a:xfrm>
                <a:off x="5093196" y="3331798"/>
                <a:ext cx="141577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這世上→</a:t>
                </a:r>
                <a:endParaRPr kumimoji="0" lang="en-US" altLang="zh-TW" sz="24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不是靠臉</a:t>
                </a:r>
                <a:endParaRPr kumimoji="0" lang="en-US" altLang="zh-TW" sz="24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就是靠錢</a:t>
                </a:r>
                <a:endParaRPr kumimoji="0" lang="zh-TW" altLang="en-US" sz="24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sp>
        <p:nvSpPr>
          <p:cNvPr id="35" name="文字方塊 34"/>
          <p:cNvSpPr txBox="1"/>
          <p:nvPr/>
        </p:nvSpPr>
        <p:spPr>
          <a:xfrm>
            <a:off x="1458810" y="5608479"/>
            <a:ext cx="91871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對的真的很整齊又很有趣的回文</a:t>
            </a:r>
            <a:endParaRPr kumimoji="0" lang="en-US" altLang="zh-TW"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但是在日本這</a:t>
            </a:r>
            <a:r>
              <a:rPr kumimoji="0" lang="zh-TW" altLang="en-US"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種笑話說出來可能跟</a:t>
            </a:r>
            <a:r>
              <a:rPr kumimoji="0" lang="ja-JP" altLang="en-US"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ダジャレ</a:t>
            </a:r>
            <a:r>
              <a:rPr kumimoji="0" lang="zh-TW" altLang="en-US"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（同音異字冷笑話）一樣，會被白眼吧</a:t>
            </a:r>
            <a:r>
              <a:rPr kumimoji="0"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0" lang="zh-TW" altLang="en-US" sz="1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哈哈</a:t>
            </a:r>
            <a:endParaRPr kumimoji="0"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563083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421" y="97270"/>
            <a:ext cx="4507342" cy="1306657"/>
          </a:xfrm>
        </p:spPr>
        <p:txBody>
          <a:bodyPr>
            <a:normAutofit/>
          </a:bodyPr>
          <a:lstStyle/>
          <a:p>
            <a:r>
              <a:rPr lang="zh-TW" altLang="en-US" sz="4400" b="1" dirty="0" smtClean="0">
                <a:solidFill>
                  <a:srgbClr val="002060"/>
                </a:solidFill>
                <a:latin typeface="微軟正黑體" panose="020B0604030504040204" pitchFamily="34" charset="-120"/>
                <a:ea typeface="微軟正黑體" panose="020B0604030504040204" pitchFamily="34" charset="-120"/>
              </a:rPr>
              <a:t>坎</a:t>
            </a:r>
            <a:r>
              <a:rPr lang="zh-TW" altLang="en-US" sz="4400" b="1" dirty="0">
                <a:solidFill>
                  <a:srgbClr val="002060"/>
                </a:solidFill>
                <a:latin typeface="微軟正黑體" panose="020B0604030504040204" pitchFamily="34" charset="-120"/>
                <a:ea typeface="微軟正黑體" panose="020B0604030504040204" pitchFamily="34" charset="-120"/>
              </a:rPr>
              <a:t>特</a:t>
            </a:r>
            <a:r>
              <a:rPr lang="zh-TW" altLang="en-US" sz="4400" b="1" dirty="0" smtClean="0">
                <a:solidFill>
                  <a:srgbClr val="002060"/>
                </a:solidFill>
                <a:latin typeface="微軟正黑體" panose="020B0604030504040204" pitchFamily="34" charset="-120"/>
                <a:ea typeface="微軟正黑體" panose="020B0604030504040204" pitchFamily="34" charset="-120"/>
              </a:rPr>
              <a:t>雷的</a:t>
            </a:r>
            <a:r>
              <a:rPr lang="en-US" altLang="zh-TW" sz="4400" b="1" dirty="0" smtClean="0">
                <a:solidFill>
                  <a:srgbClr val="002060"/>
                </a:solidFill>
                <a:latin typeface="微軟正黑體" panose="020B0604030504040204" pitchFamily="34" charset="-120"/>
                <a:ea typeface="微軟正黑體" panose="020B0604030504040204" pitchFamily="34" charset="-120"/>
              </a:rPr>
              <a:t>			</a:t>
            </a:r>
            <a:r>
              <a:rPr lang="zh-TW" altLang="en-US" sz="3200" b="1" dirty="0" smtClean="0">
                <a:solidFill>
                  <a:srgbClr val="002060"/>
                </a:solidFill>
                <a:latin typeface="微軟正黑體" panose="020B0604030504040204" pitchFamily="34" charset="-120"/>
              </a:rPr>
              <a:t>一</a:t>
            </a:r>
            <a:r>
              <a:rPr lang="zh-TW" altLang="en-US" sz="3200" b="1" dirty="0">
                <a:solidFill>
                  <a:srgbClr val="002060"/>
                </a:solidFill>
                <a:latin typeface="微軟正黑體" panose="020B0604030504040204" pitchFamily="34" charset="-120"/>
              </a:rPr>
              <a:t>首對稱詩</a:t>
            </a:r>
            <a:endParaRPr lang="zh-TW" altLang="en-US" sz="3200" dirty="0">
              <a:solidFill>
                <a:srgbClr val="00206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572656" y="1403927"/>
            <a:ext cx="3472872" cy="4773036"/>
          </a:xfrm>
        </p:spPr>
        <p:txBody>
          <a:bodyPr>
            <a:normAutofit/>
          </a:bodyPr>
          <a:lstStyle/>
          <a:p>
            <a:pPr marL="0" indent="0">
              <a:buNone/>
            </a:pPr>
            <a:r>
              <a:rPr lang="en-US" altLang="zh-CN" sz="2400" dirty="0">
                <a:latin typeface="微軟正黑體" panose="020B0604030504040204" pitchFamily="34" charset="-120"/>
                <a:ea typeface="微軟正黑體" panose="020B0604030504040204" pitchFamily="34" charset="-120"/>
              </a:rPr>
              <a:t>……</a:t>
            </a:r>
            <a:r>
              <a:rPr lang="zh-CN" altLang="en-US" sz="2400" dirty="0">
                <a:latin typeface="微軟正黑體" panose="020B0604030504040204" pitchFamily="34" charset="-120"/>
                <a:ea typeface="微軟正黑體" panose="020B0604030504040204" pitchFamily="34" charset="-120"/>
              </a:rPr>
              <a:t>那喀索斯：</a:t>
            </a:r>
            <a:br>
              <a:rPr lang="zh-CN" altLang="en-US" sz="2400" dirty="0">
                <a:latin typeface="微軟正黑體" panose="020B0604030504040204" pitchFamily="34" charset="-120"/>
                <a:ea typeface="微軟正黑體" panose="020B0604030504040204" pitchFamily="34" charset="-120"/>
              </a:rPr>
            </a:br>
            <a:r>
              <a:rPr lang="zh-CN" altLang="en-US" sz="2400" dirty="0" smtClean="0">
                <a:latin typeface="微軟正黑體" panose="020B0604030504040204" pitchFamily="34" charset="-120"/>
                <a:ea typeface="微軟正黑體" panose="020B0604030504040204" pitchFamily="34" charset="-120"/>
              </a:rPr>
              <a:t>燈關著</a:t>
            </a:r>
            <a:r>
              <a:rPr lang="zh-CN" altLang="en-US" sz="2400" dirty="0">
                <a:latin typeface="微軟正黑體" panose="020B0604030504040204" pitchFamily="34" charset="-120"/>
                <a:ea typeface="微軟正黑體" panose="020B0604030504040204" pitchFamily="34" charset="-120"/>
              </a:rPr>
              <a:t/>
            </a:r>
            <a:br>
              <a:rPr lang="zh-CN" altLang="en-US" sz="2400" dirty="0">
                <a:latin typeface="微軟正黑體" panose="020B0604030504040204" pitchFamily="34" charset="-120"/>
                <a:ea typeface="微軟正黑體" panose="020B0604030504040204" pitchFamily="34" charset="-120"/>
              </a:rPr>
            </a:br>
            <a:r>
              <a:rPr lang="zh-CN" altLang="en-US" sz="2400" dirty="0">
                <a:latin typeface="微軟正黑體" panose="020B0604030504040204" pitchFamily="34" charset="-120"/>
                <a:ea typeface="微軟正黑體" panose="020B0604030504040204" pitchFamily="34" charset="-120"/>
              </a:rPr>
              <a:t>你的唇落入</a:t>
            </a:r>
            <a:br>
              <a:rPr lang="zh-CN" altLang="en-US" sz="2400" dirty="0">
                <a:latin typeface="微軟正黑體" panose="020B0604030504040204" pitchFamily="34" charset="-120"/>
                <a:ea typeface="微軟正黑體" panose="020B0604030504040204" pitchFamily="34" charset="-120"/>
              </a:rPr>
            </a:br>
            <a:r>
              <a:rPr lang="zh-CN" altLang="en-US" sz="2400" dirty="0" smtClean="0">
                <a:latin typeface="微軟正黑體" panose="020B0604030504040204" pitchFamily="34" charset="-120"/>
                <a:ea typeface="微軟正黑體" panose="020B0604030504040204" pitchFamily="34" charset="-120"/>
              </a:rPr>
              <a:t>另一雙唇，</a:t>
            </a:r>
            <a:r>
              <a:rPr lang="zh-CN" altLang="en-US" sz="2400" dirty="0">
                <a:latin typeface="微軟正黑體" panose="020B0604030504040204" pitchFamily="34" charset="-120"/>
                <a:ea typeface="微軟正黑體" panose="020B0604030504040204" pitchFamily="34" charset="-120"/>
              </a:rPr>
              <a:t/>
            </a:r>
            <a:br>
              <a:rPr lang="zh-CN" altLang="en-US" sz="2400" dirty="0">
                <a:latin typeface="微軟正黑體" panose="020B0604030504040204" pitchFamily="34" charset="-120"/>
                <a:ea typeface="微軟正黑體" panose="020B0604030504040204" pitchFamily="34" charset="-120"/>
              </a:rPr>
            </a:br>
            <a:r>
              <a:rPr lang="zh-CN" altLang="en-US" sz="2400" dirty="0" smtClean="0">
                <a:latin typeface="微軟正黑體" panose="020B0604030504040204" pitchFamily="34" charset="-120"/>
                <a:ea typeface="微軟正黑體" panose="020B0604030504040204" pitchFamily="34" charset="-120"/>
              </a:rPr>
              <a:t>想像那是</a:t>
            </a:r>
            <a:r>
              <a:rPr lang="zh-CN" altLang="en-US" sz="2400" dirty="0">
                <a:latin typeface="微軟正黑體" panose="020B0604030504040204" pitchFamily="34" charset="-120"/>
                <a:ea typeface="微軟正黑體" panose="020B0604030504040204" pitchFamily="34" charset="-120"/>
              </a:rPr>
              <a:t/>
            </a:r>
            <a:br>
              <a:rPr lang="zh-CN" altLang="en-US" sz="2400" dirty="0">
                <a:latin typeface="微軟正黑體" panose="020B0604030504040204" pitchFamily="34" charset="-120"/>
                <a:ea typeface="微軟正黑體" panose="020B0604030504040204" pitchFamily="34" charset="-120"/>
              </a:rPr>
            </a:br>
            <a:r>
              <a:rPr lang="zh-CN" altLang="en-US" sz="2400" dirty="0" smtClean="0">
                <a:latin typeface="微軟正黑體" panose="020B0604030504040204" pitchFamily="34" charset="-120"/>
                <a:ea typeface="微軟正黑體" panose="020B0604030504040204" pitchFamily="34" charset="-120"/>
              </a:rPr>
              <a:t>親吻自己。</a:t>
            </a:r>
            <a:r>
              <a:rPr lang="zh-CN" altLang="en-US" sz="2400" dirty="0">
                <a:latin typeface="微軟正黑體" panose="020B0604030504040204" pitchFamily="34" charset="-120"/>
                <a:ea typeface="微軟正黑體" panose="020B0604030504040204" pitchFamily="34" charset="-120"/>
              </a:rPr>
              <a:t/>
            </a:r>
            <a:br>
              <a:rPr lang="zh-CN" altLang="en-US" sz="2400" dirty="0">
                <a:latin typeface="微軟正黑體" panose="020B0604030504040204" pitchFamily="34" charset="-120"/>
                <a:ea typeface="微軟正黑體" panose="020B0604030504040204" pitchFamily="34" charset="-120"/>
              </a:rPr>
            </a:br>
            <a:r>
              <a:rPr lang="zh-CN" altLang="en-US" sz="2400" dirty="0">
                <a:latin typeface="微軟正黑體" panose="020B0604030504040204" pitchFamily="34" charset="-120"/>
                <a:ea typeface="微軟正黑體" panose="020B0604030504040204" pitchFamily="34" charset="-120"/>
              </a:rPr>
              <a:t/>
            </a:r>
            <a:br>
              <a:rPr lang="zh-CN" altLang="en-US" sz="2400" dirty="0">
                <a:latin typeface="微軟正黑體" panose="020B0604030504040204" pitchFamily="34" charset="-120"/>
                <a:ea typeface="微軟正黑體" panose="020B0604030504040204" pitchFamily="34" charset="-120"/>
              </a:rPr>
            </a:br>
            <a:r>
              <a:rPr lang="zh-CN" altLang="en-US" sz="2400" dirty="0" smtClean="0">
                <a:latin typeface="微軟正黑體" panose="020B0604030504040204" pitchFamily="34" charset="-120"/>
                <a:ea typeface="微軟正黑體" panose="020B0604030504040204" pitchFamily="34" charset="-120"/>
              </a:rPr>
              <a:t>親吻自己</a:t>
            </a:r>
            <a:r>
              <a:rPr lang="zh-CN" altLang="en-US" sz="2400" dirty="0">
                <a:latin typeface="微軟正黑體" panose="020B0604030504040204" pitchFamily="34" charset="-120"/>
                <a:ea typeface="微軟正黑體" panose="020B0604030504040204" pitchFamily="34" charset="-120"/>
              </a:rPr>
              <a:t/>
            </a:r>
            <a:br>
              <a:rPr lang="zh-CN" altLang="en-US" sz="2400" dirty="0">
                <a:latin typeface="微軟正黑體" panose="020B0604030504040204" pitchFamily="34" charset="-120"/>
                <a:ea typeface="微軟正黑體" panose="020B0604030504040204" pitchFamily="34" charset="-120"/>
              </a:rPr>
            </a:br>
            <a:r>
              <a:rPr lang="zh-CN" altLang="en-US" sz="2400" dirty="0" smtClean="0">
                <a:latin typeface="微軟正黑體" panose="020B0604030504040204" pitchFamily="34" charset="-120"/>
                <a:ea typeface="微軟正黑體" panose="020B0604030504040204" pitchFamily="34" charset="-120"/>
              </a:rPr>
              <a:t>想像那是</a:t>
            </a:r>
            <a:r>
              <a:rPr lang="zh-CN" altLang="en-US" sz="2400" dirty="0">
                <a:latin typeface="微軟正黑體" panose="020B0604030504040204" pitchFamily="34" charset="-120"/>
                <a:ea typeface="微軟正黑體" panose="020B0604030504040204" pitchFamily="34" charset="-120"/>
              </a:rPr>
              <a:t/>
            </a:r>
            <a:br>
              <a:rPr lang="zh-CN" altLang="en-US" sz="2400" dirty="0">
                <a:latin typeface="微軟正黑體" panose="020B0604030504040204" pitchFamily="34" charset="-120"/>
                <a:ea typeface="微軟正黑體" panose="020B0604030504040204" pitchFamily="34" charset="-120"/>
              </a:rPr>
            </a:br>
            <a:r>
              <a:rPr lang="zh-CN" altLang="en-US" sz="2400" dirty="0" smtClean="0">
                <a:latin typeface="微軟正黑體" panose="020B0604030504040204" pitchFamily="34" charset="-120"/>
                <a:ea typeface="微軟正黑體" panose="020B0604030504040204" pitchFamily="34" charset="-120"/>
              </a:rPr>
              <a:t>另一雙唇，</a:t>
            </a:r>
            <a:r>
              <a:rPr lang="zh-CN" altLang="en-US" sz="2400" dirty="0">
                <a:latin typeface="微軟正黑體" panose="020B0604030504040204" pitchFamily="34" charset="-120"/>
                <a:ea typeface="微軟正黑體" panose="020B0604030504040204" pitchFamily="34" charset="-120"/>
              </a:rPr>
              <a:t/>
            </a:r>
            <a:br>
              <a:rPr lang="zh-CN" altLang="en-US" sz="2400" dirty="0">
                <a:latin typeface="微軟正黑體" panose="020B0604030504040204" pitchFamily="34" charset="-120"/>
                <a:ea typeface="微軟正黑體" panose="020B0604030504040204" pitchFamily="34" charset="-120"/>
              </a:rPr>
            </a:br>
            <a:r>
              <a:rPr lang="zh-CN" altLang="en-US" sz="2400" dirty="0">
                <a:latin typeface="微軟正黑體" panose="020B0604030504040204" pitchFamily="34" charset="-120"/>
                <a:ea typeface="微軟正黑體" panose="020B0604030504040204" pitchFamily="34" charset="-120"/>
              </a:rPr>
              <a:t>你的唇落入</a:t>
            </a:r>
            <a:br>
              <a:rPr lang="zh-CN" altLang="en-US" sz="2400" dirty="0">
                <a:latin typeface="微軟正黑體" panose="020B0604030504040204" pitchFamily="34" charset="-120"/>
                <a:ea typeface="微軟正黑體" panose="020B0604030504040204" pitchFamily="34" charset="-120"/>
              </a:rPr>
            </a:br>
            <a:r>
              <a:rPr lang="zh-CN" altLang="en-US" sz="2400" dirty="0" smtClean="0">
                <a:latin typeface="微軟正黑體" panose="020B0604030504040204" pitchFamily="34" charset="-120"/>
                <a:ea typeface="微軟正黑體" panose="020B0604030504040204" pitchFamily="34" charset="-120"/>
              </a:rPr>
              <a:t>燈關著：</a:t>
            </a:r>
            <a:r>
              <a:rPr lang="zh-CN" altLang="en-US" sz="2400" dirty="0">
                <a:latin typeface="微軟正黑體" panose="020B0604030504040204" pitchFamily="34" charset="-120"/>
                <a:ea typeface="微軟正黑體" panose="020B0604030504040204" pitchFamily="34" charset="-120"/>
              </a:rPr>
              <a:t/>
            </a:r>
            <a:br>
              <a:rPr lang="zh-CN" altLang="en-US" sz="2400" dirty="0">
                <a:latin typeface="微軟正黑體" panose="020B0604030504040204" pitchFamily="34" charset="-120"/>
                <a:ea typeface="微軟正黑體" panose="020B0604030504040204" pitchFamily="34" charset="-120"/>
              </a:rPr>
            </a:br>
            <a:r>
              <a:rPr lang="zh-CN" altLang="en-US" sz="2400" dirty="0">
                <a:latin typeface="微軟正黑體" panose="020B0604030504040204" pitchFamily="34" charset="-120"/>
                <a:ea typeface="微軟正黑體" panose="020B0604030504040204" pitchFamily="34" charset="-120"/>
              </a:rPr>
              <a:t>那喀索斯</a:t>
            </a:r>
            <a:r>
              <a:rPr lang="en-US" altLang="zh-CN"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239490" y="889360"/>
            <a:ext cx="6724073"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心得：</a:t>
            </a:r>
            <a:endParaRPr kumimoji="0"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一樣的詞句，對稱式的重組後，卻有著截然不同的意涵。</a:t>
            </a:r>
            <a:endParaRPr kumimoji="0"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第一段說的是吻了別人，卻想像成是在親吻自己。</a:t>
            </a:r>
            <a:endParaRPr kumimoji="0"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也許親吻這個人是出於不情願</a:t>
            </a:r>
            <a:r>
              <a:rPr kumimoji="0"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第二段則是吻了自己，卻想成是在親吻別人。</a:t>
            </a:r>
            <a:endParaRPr kumimoji="0"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幻想親吻的對象也許是自己喜歡的人</a:t>
            </a:r>
            <a:r>
              <a:rPr kumimoji="0"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同樣的字句，兩段卻意義迥異，對稱詩真的非常神奇！</a:t>
            </a:r>
            <a:endParaRPr kumimoji="0" lang="en-US" altLang="zh-TW"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000000"/>
              </a:solidFill>
              <a:effectLst/>
              <a:uLnTx/>
              <a:uFillTx/>
              <a:latin typeface="Corbel" panose="020B0503020204020204"/>
              <a:ea typeface="微軟正黑體" panose="020B0604030504040204" pitchFamily="34" charset="-120"/>
              <a:cs typeface="+mn-cs"/>
            </a:endParaRPr>
          </a:p>
        </p:txBody>
      </p:sp>
      <p:sp>
        <p:nvSpPr>
          <p:cNvPr id="6" name="矩形 5"/>
          <p:cNvSpPr/>
          <p:nvPr/>
        </p:nvSpPr>
        <p:spPr>
          <a:xfrm>
            <a:off x="7835784" y="5875340"/>
            <a:ext cx="31277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R05922079 </a:t>
            </a:r>
            <a:r>
              <a:rPr kumimoji="0" lang="zh-TW" altLang="en-US" sz="18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資工碩一 翁婉倩</a:t>
            </a:r>
            <a:endParaRPr kumimoji="0" lang="zh-TW" altLang="en-US" sz="1800" b="0" i="0" u="none" strike="noStrike" kern="1200" cap="none" spc="0" normalizeH="0" baseline="0" noProof="0" dirty="0">
              <a:ln>
                <a:noFill/>
              </a:ln>
              <a:solidFill>
                <a:srgbClr val="000000"/>
              </a:solidFill>
              <a:effectLst/>
              <a:uLnTx/>
              <a:uFillTx/>
              <a:latin typeface="Corbel" panose="020B0503020204020204"/>
              <a:ea typeface="微軟正黑體" panose="020B0604030504040204" pitchFamily="34" charset="-120"/>
              <a:cs typeface="+mn-cs"/>
            </a:endParaRPr>
          </a:p>
        </p:txBody>
      </p:sp>
    </p:spTree>
    <p:extLst>
      <p:ext uri="{BB962C8B-B14F-4D97-AF65-F5344CB8AC3E}">
        <p14:creationId xmlns:p14="http://schemas.microsoft.com/office/powerpoint/2010/main" val="2065705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400" dirty="0"/>
              <a:t>R05922125</a:t>
            </a:r>
            <a:r>
              <a:rPr lang="zh-TW" altLang="en-US" sz="2400" dirty="0"/>
              <a:t> 陳柏銓</a:t>
            </a:r>
            <a:r>
              <a:rPr lang="en-US" altLang="zh-TW" sz="2400" dirty="0"/>
              <a:t/>
            </a:r>
            <a:br>
              <a:rPr lang="en-US" altLang="zh-TW" sz="2400" dirty="0"/>
            </a:br>
            <a:r>
              <a:rPr lang="en-US" altLang="zh-TW" sz="2400" dirty="0"/>
              <a:t>source: </a:t>
            </a:r>
            <a:r>
              <a:rPr lang="zh-TW" altLang="en-US" sz="2400" dirty="0"/>
              <a:t>永不退潮流的好電影</a:t>
            </a:r>
          </a:p>
        </p:txBody>
      </p:sp>
      <p:sp>
        <p:nvSpPr>
          <p:cNvPr id="3" name="內容版面配置區 2"/>
          <p:cNvSpPr>
            <a:spLocks noGrp="1"/>
          </p:cNvSpPr>
          <p:nvPr>
            <p:ph idx="1"/>
          </p:nvPr>
        </p:nvSpPr>
        <p:spPr>
          <a:xfrm>
            <a:off x="1991544" y="1412776"/>
            <a:ext cx="8229600" cy="4608512"/>
          </a:xfrm>
        </p:spPr>
        <p:txBody>
          <a:bodyPr>
            <a:normAutofit fontScale="62500" lnSpcReduction="20000"/>
          </a:bodyPr>
          <a:lstStyle/>
          <a:p>
            <a:pPr marL="0" indent="0">
              <a:buNone/>
            </a:pPr>
            <a:r>
              <a:rPr lang="zh-TW" altLang="en-US" dirty="0" smtClean="0"/>
              <a:t>　</a:t>
            </a:r>
            <a:r>
              <a:rPr lang="en-US" altLang="zh-TW" dirty="0" smtClean="0"/>
              <a:t>[</a:t>
            </a:r>
            <a:r>
              <a:rPr lang="zh-TW" altLang="en-US" dirty="0"/>
              <a:t>唐伯虎點秋香對聯</a:t>
            </a:r>
            <a:r>
              <a:rPr lang="en-US" altLang="zh-TW" dirty="0"/>
              <a:t>]</a:t>
            </a:r>
          </a:p>
          <a:p>
            <a:r>
              <a:rPr lang="zh-TW" altLang="en-US" dirty="0"/>
              <a:t>對穿腸上聯：鶯鶯燕燕翠翠紅紅處處融融洽洽</a:t>
            </a:r>
          </a:p>
          <a:p>
            <a:r>
              <a:rPr lang="zh-TW" altLang="en-US" dirty="0"/>
              <a:t>唐伯虎下聯：雨雨風風花花葉葉年年暮暮朝朝</a:t>
            </a:r>
          </a:p>
          <a:p>
            <a:pPr marL="0" indent="0">
              <a:buNone/>
            </a:pPr>
            <a:endParaRPr lang="en-US" altLang="zh-TW" dirty="0"/>
          </a:p>
          <a:p>
            <a:r>
              <a:rPr lang="zh-TW" altLang="en-US" dirty="0"/>
              <a:t>對穿腸上聯：十口心思，思君思國思社稷</a:t>
            </a:r>
          </a:p>
          <a:p>
            <a:r>
              <a:rPr lang="zh-TW" altLang="en-US" dirty="0"/>
              <a:t>唐伯虎下聯：八目共賞，賞花賞月賞秋香</a:t>
            </a:r>
          </a:p>
          <a:p>
            <a:pPr marL="0" indent="0">
              <a:buNone/>
            </a:pPr>
            <a:endParaRPr lang="en-US" altLang="zh-TW" dirty="0"/>
          </a:p>
          <a:p>
            <a:r>
              <a:rPr lang="zh-TW" altLang="en-US" dirty="0"/>
              <a:t>對穿腸上聯：我上等威風，顯現一身虎膽</a:t>
            </a:r>
          </a:p>
          <a:p>
            <a:r>
              <a:rPr lang="zh-TW" altLang="en-US" dirty="0" smtClean="0"/>
              <a:t>唐伯虎下聯</a:t>
            </a:r>
            <a:r>
              <a:rPr lang="zh-TW" altLang="en-US" dirty="0"/>
              <a:t>：你下流賤格，</a:t>
            </a:r>
            <a:r>
              <a:rPr lang="zh-TW" altLang="en-US"/>
              <a:t>露出</a:t>
            </a:r>
            <a:r>
              <a:rPr lang="zh-TW" altLang="en-US" smtClean="0"/>
              <a:t>半個</a:t>
            </a:r>
            <a:r>
              <a:rPr lang="zh-TW" altLang="en-US"/>
              <a:t>龜頭</a:t>
            </a:r>
            <a:endParaRPr lang="zh-TW" altLang="en-US" dirty="0"/>
          </a:p>
          <a:p>
            <a:pPr marL="0" indent="0">
              <a:buNone/>
            </a:pPr>
            <a:endParaRPr lang="en-US" altLang="zh-TW" dirty="0"/>
          </a:p>
          <a:p>
            <a:r>
              <a:rPr lang="zh-TW" altLang="en-US" dirty="0"/>
              <a:t>唐伯虎上聯：一鄉二里共三才子，不識伯虎枝山風流倜儻，十分大膽！</a:t>
            </a:r>
          </a:p>
          <a:p>
            <a:r>
              <a:rPr lang="zh-TW" altLang="en-US" dirty="0" smtClean="0"/>
              <a:t>秋 </a:t>
            </a:r>
            <a:r>
              <a:rPr lang="zh-TW" altLang="en-US" dirty="0"/>
              <a:t>香下聯：三心二意一等下流，六分五毫四厘敢稱大款，井底蠢蛙！</a:t>
            </a:r>
          </a:p>
          <a:p>
            <a:pPr marL="0" indent="0">
              <a:buNone/>
            </a:pPr>
            <a:endParaRPr lang="en-US" altLang="zh-TW" dirty="0"/>
          </a:p>
          <a:p>
            <a:r>
              <a:rPr lang="zh-TW" altLang="en-US" dirty="0"/>
              <a:t>對穿腸上聯：圖畫里，龍不吟，虎不嘯，小小書童可笑可笑</a:t>
            </a:r>
          </a:p>
          <a:p>
            <a:r>
              <a:rPr lang="zh-TW" altLang="en-US" dirty="0"/>
              <a:t>唐伯虎下聯：棋盤裡，車無輪，馬無糧，叫聲將軍提防提防</a:t>
            </a:r>
          </a:p>
          <a:p>
            <a:endParaRPr lang="zh-TW" altLang="en-US" dirty="0"/>
          </a:p>
        </p:txBody>
      </p:sp>
    </p:spTree>
    <p:extLst>
      <p:ext uri="{BB962C8B-B14F-4D97-AF65-F5344CB8AC3E}">
        <p14:creationId xmlns:p14="http://schemas.microsoft.com/office/powerpoint/2010/main" val="1563629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內容版面配置區 4"/>
          <p:cNvSpPr>
            <a:spLocks noGrp="1"/>
          </p:cNvSpPr>
          <p:nvPr>
            <p:ph idx="1"/>
          </p:nvPr>
        </p:nvSpPr>
        <p:spPr>
          <a:xfrm>
            <a:off x="2152650" y="727075"/>
            <a:ext cx="7886700" cy="5449888"/>
          </a:xfrm>
        </p:spPr>
        <p:txBody>
          <a:bodyPr/>
          <a:lstStyle/>
          <a:p>
            <a:pPr marL="0" indent="0" algn="ctr" eaLnBrk="1" hangingPunct="1">
              <a:buNone/>
              <a:defRPr/>
            </a:pPr>
            <a:r>
              <a:rPr lang="zh-TW" altLang="en-US" sz="2400" dirty="0"/>
              <a:t>一張床</a:t>
            </a:r>
            <a:r>
              <a:rPr lang="en-US" altLang="zh-TW" sz="2400" dirty="0"/>
              <a:t/>
            </a:r>
            <a:br>
              <a:rPr lang="en-US" altLang="zh-TW" sz="2400" dirty="0"/>
            </a:br>
            <a:r>
              <a:rPr lang="zh-TW" altLang="en-US" sz="2400" dirty="0"/>
              <a:t>兩人睡</a:t>
            </a:r>
            <a:r>
              <a:rPr lang="en-US" altLang="zh-TW" sz="2400" dirty="0"/>
              <a:t/>
            </a:r>
            <a:br>
              <a:rPr lang="en-US" altLang="zh-TW" sz="2400" dirty="0"/>
            </a:br>
            <a:r>
              <a:rPr lang="zh-TW" altLang="en-US" sz="2400" dirty="0"/>
              <a:t>三更半夜</a:t>
            </a:r>
            <a:r>
              <a:rPr lang="en-US" altLang="zh-TW" sz="2400" dirty="0"/>
              <a:t/>
            </a:r>
            <a:br>
              <a:rPr lang="en-US" altLang="zh-TW" sz="2400" dirty="0"/>
            </a:br>
            <a:r>
              <a:rPr lang="zh-TW" altLang="en-US" sz="2400" dirty="0"/>
              <a:t>四腳朝天</a:t>
            </a:r>
            <a:r>
              <a:rPr lang="en-US" altLang="zh-TW" sz="2400" dirty="0"/>
              <a:t/>
            </a:r>
            <a:br>
              <a:rPr lang="en-US" altLang="zh-TW" sz="2400" dirty="0"/>
            </a:br>
            <a:r>
              <a:rPr lang="zh-TW" altLang="en-US" sz="2400" dirty="0"/>
              <a:t>五福臨門</a:t>
            </a:r>
            <a:r>
              <a:rPr lang="en-US" altLang="zh-TW" sz="2400" dirty="0"/>
              <a:t/>
            </a:r>
            <a:br>
              <a:rPr lang="en-US" altLang="zh-TW" sz="2400" dirty="0"/>
            </a:br>
            <a:r>
              <a:rPr lang="zh-TW" altLang="en-US" sz="2400" dirty="0"/>
              <a:t>六六大順</a:t>
            </a:r>
            <a:r>
              <a:rPr lang="en-US" altLang="zh-TW" sz="2400" dirty="0"/>
              <a:t/>
            </a:r>
            <a:br>
              <a:rPr lang="en-US" altLang="zh-TW" sz="2400" dirty="0"/>
            </a:br>
            <a:r>
              <a:rPr lang="zh-TW" altLang="en-US" sz="2400" dirty="0"/>
              <a:t>七上八下</a:t>
            </a:r>
            <a:r>
              <a:rPr lang="en-US" altLang="zh-TW" sz="2400" dirty="0"/>
              <a:t/>
            </a:r>
            <a:br>
              <a:rPr lang="en-US" altLang="zh-TW" sz="2400" dirty="0"/>
            </a:br>
            <a:r>
              <a:rPr lang="zh-TW" altLang="en-US" sz="2400" dirty="0"/>
              <a:t>八仙過海</a:t>
            </a:r>
            <a:r>
              <a:rPr lang="en-US" altLang="zh-TW" sz="2400" dirty="0"/>
              <a:t/>
            </a:r>
            <a:br>
              <a:rPr lang="en-US" altLang="zh-TW" sz="2400" dirty="0"/>
            </a:br>
            <a:r>
              <a:rPr lang="zh-TW" altLang="en-US" sz="2400" dirty="0"/>
              <a:t>九九乘法</a:t>
            </a:r>
            <a:r>
              <a:rPr lang="en-US" altLang="zh-TW" sz="2400" dirty="0"/>
              <a:t/>
            </a:r>
            <a:br>
              <a:rPr lang="en-US" altLang="zh-TW" sz="2400" dirty="0"/>
            </a:br>
            <a:r>
              <a:rPr lang="zh-TW" altLang="en-US" sz="2400" dirty="0"/>
              <a:t>十全十美</a:t>
            </a:r>
            <a:endParaRPr lang="en-US" altLang="zh-TW" sz="2400" dirty="0"/>
          </a:p>
          <a:p>
            <a:pPr eaLnBrk="1" hangingPunct="1">
              <a:defRPr/>
            </a:pPr>
            <a:r>
              <a:rPr lang="zh-TW" altLang="en-US" sz="2400" dirty="0"/>
              <a:t>這是小時候常聽到的一首打油詩，以一到九作為開頭，念起來有點像順口溜，雖然本身並沒有甚麼特別的意義，也不全都是吉祥話，但還是挺有趣的。</a:t>
            </a:r>
            <a:endParaRPr lang="en-US" altLang="zh-TW" sz="2400" dirty="0"/>
          </a:p>
          <a:p>
            <a:pPr eaLnBrk="1" hangingPunct="1">
              <a:defRPr/>
            </a:pPr>
            <a:r>
              <a:rPr lang="en-US" altLang="zh-TW" sz="2400" dirty="0"/>
              <a:t>R05921040 </a:t>
            </a:r>
            <a:r>
              <a:rPr lang="zh-TW" altLang="en-US" sz="2400" dirty="0"/>
              <a:t>謝友恆</a:t>
            </a:r>
            <a:endParaRPr lang="en-US" altLang="zh-TW" sz="2400" dirty="0"/>
          </a:p>
          <a:p>
            <a:pPr eaLnBrk="1" hangingPunct="1">
              <a:defRPr/>
            </a:pPr>
            <a:r>
              <a:rPr lang="zh-TW" altLang="en-US" sz="2400" dirty="0"/>
              <a:t>來源</a:t>
            </a:r>
            <a:r>
              <a:rPr lang="en-US" altLang="zh-TW" sz="2400" dirty="0"/>
              <a:t>: </a:t>
            </a:r>
            <a:r>
              <a:rPr lang="zh-TW" altLang="en-US" sz="2400" dirty="0"/>
              <a:t>小時候的記憶</a:t>
            </a:r>
            <a:r>
              <a:rPr lang="en-US" altLang="zh-TW" sz="2400" dirty="0"/>
              <a:t>+</a:t>
            </a:r>
            <a:r>
              <a:rPr lang="zh-TW" altLang="en-US" sz="2400" dirty="0"/>
              <a:t>網路</a:t>
            </a:r>
            <a:endParaRPr lang="en-US" altLang="zh-TW" sz="2400" dirty="0"/>
          </a:p>
        </p:txBody>
      </p:sp>
    </p:spTree>
    <p:extLst>
      <p:ext uri="{BB962C8B-B14F-4D97-AF65-F5344CB8AC3E}">
        <p14:creationId xmlns:p14="http://schemas.microsoft.com/office/powerpoint/2010/main" val="2746144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163997" y="560728"/>
            <a:ext cx="4698244" cy="1114164"/>
          </a:xfrm>
        </p:spPr>
        <p:txBody>
          <a:bodyPr>
            <a:normAutofit/>
          </a:bodyPr>
          <a:lstStyle/>
          <a:p>
            <a:r>
              <a:rPr lang="en-US" altLang="zh-TW" sz="3200" dirty="0">
                <a:latin typeface="Calibri" panose="020F0502020204030204" pitchFamily="34" charset="0"/>
                <a:cs typeface="Calibri" panose="020F0502020204030204" pitchFamily="34" charset="0"/>
              </a:rPr>
              <a:t>Not nil: Clinton</a:t>
            </a:r>
            <a:r>
              <a:rPr lang="en-US" altLang="zh-TW" sz="3200" dirty="0"/>
              <a:t>.</a:t>
            </a:r>
            <a:r>
              <a:rPr lang="zh-TW" altLang="en-US" sz="3200" dirty="0"/>
              <a:t>　</a:t>
            </a:r>
            <a:r>
              <a:rPr lang="en-US" altLang="zh-TW" sz="3200" dirty="0"/>
              <a:t/>
            </a:r>
            <a:br>
              <a:rPr lang="en-US" altLang="zh-TW" sz="3200" dirty="0"/>
            </a:br>
            <a:r>
              <a:rPr lang="zh-TW" altLang="en-US" sz="3200" dirty="0">
                <a:latin typeface="標楷體" panose="03000509000000000000" pitchFamily="65" charset="-120"/>
                <a:ea typeface="標楷體" panose="03000509000000000000" pitchFamily="65" charset="-120"/>
              </a:rPr>
              <a:t>並非一無是處：柯林頓。</a:t>
            </a:r>
          </a:p>
        </p:txBody>
      </p:sp>
      <p:sp>
        <p:nvSpPr>
          <p:cNvPr id="3" name="副標題 2"/>
          <p:cNvSpPr>
            <a:spLocks noGrp="1"/>
          </p:cNvSpPr>
          <p:nvPr>
            <p:ph type="subTitle" idx="1"/>
          </p:nvPr>
        </p:nvSpPr>
        <p:spPr>
          <a:xfrm>
            <a:off x="2547548" y="5785164"/>
            <a:ext cx="7450495" cy="830656"/>
          </a:xfrm>
        </p:spPr>
        <p:txBody>
          <a:bodyPr>
            <a:normAutofit/>
          </a:bodyPr>
          <a:lstStyle/>
          <a:p>
            <a:r>
              <a:rPr lang="en-US" altLang="zh-TW" b="1" dirty="0" smtClean="0">
                <a:solidFill>
                  <a:schemeClr val="accent1">
                    <a:lumMod val="50000"/>
                  </a:schemeClr>
                </a:solidFill>
                <a:latin typeface="標楷體" panose="03000509000000000000" pitchFamily="65" charset="-120"/>
                <a:ea typeface="標楷體" panose="03000509000000000000" pitchFamily="65" charset="-120"/>
              </a:rPr>
              <a:t>R04725007 </a:t>
            </a:r>
            <a:r>
              <a:rPr lang="zh-TW" altLang="en-US" b="1" dirty="0" smtClean="0">
                <a:solidFill>
                  <a:schemeClr val="accent1">
                    <a:lumMod val="50000"/>
                  </a:schemeClr>
                </a:solidFill>
                <a:latin typeface="標楷體" panose="03000509000000000000" pitchFamily="65" charset="-120"/>
                <a:ea typeface="標楷體" panose="03000509000000000000" pitchFamily="65" charset="-120"/>
              </a:rPr>
              <a:t>資管所碩二  陳星妘 </a:t>
            </a:r>
            <a:endParaRPr lang="en-US" altLang="zh-TW" b="1" dirty="0" smtClean="0">
              <a:solidFill>
                <a:schemeClr val="accent1">
                  <a:lumMod val="50000"/>
                </a:schemeClr>
              </a:solidFill>
              <a:latin typeface="標楷體" panose="03000509000000000000" pitchFamily="65" charset="-120"/>
              <a:ea typeface="標楷體" panose="03000509000000000000" pitchFamily="65" charset="-120"/>
            </a:endParaRPr>
          </a:p>
        </p:txBody>
      </p:sp>
      <p:pic>
        <p:nvPicPr>
          <p:cNvPr id="4" name="Picture 2" descr="「柯林頓」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660" y="560727"/>
            <a:ext cx="2804909" cy="21074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船夫」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660" y="3075532"/>
            <a:ext cx="2758949" cy="225666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988867" y="3026792"/>
            <a:ext cx="5174749" cy="911019"/>
          </a:xfrm>
          <a:prstGeom prst="rect">
            <a:avLst/>
          </a:prstGeom>
        </p:spPr>
        <p:txBody>
          <a:bodyPr wrap="square">
            <a:spAutoFit/>
          </a:bodyPr>
          <a:lstStyle/>
          <a:p>
            <a:r>
              <a:rPr lang="en-US" altLang="zh-TW" sz="2800" dirty="0">
                <a:solidFill>
                  <a:prstClr val="black"/>
                </a:solidFill>
                <a:latin typeface="Tw Cen MT" panose="020B0602020104020603"/>
                <a:ea typeface="新細明體" panose="02020500000000000000" pitchFamily="18" charset="-120"/>
              </a:rPr>
              <a:t> Lewd did I live,&amp; evil I </a:t>
            </a:r>
            <a:r>
              <a:rPr lang="en-US" altLang="zh-TW" sz="2800" dirty="0" err="1">
                <a:solidFill>
                  <a:prstClr val="black"/>
                </a:solidFill>
                <a:latin typeface="Tw Cen MT" panose="020B0602020104020603"/>
                <a:ea typeface="新細明體" panose="02020500000000000000" pitchFamily="18" charset="-120"/>
              </a:rPr>
              <a:t>dwel</a:t>
            </a:r>
            <a:r>
              <a:rPr lang="en-US" altLang="zh-TW" sz="2800" dirty="0">
                <a:solidFill>
                  <a:prstClr val="black"/>
                </a:solidFill>
                <a:latin typeface="Tw Cen MT" panose="020B0602020104020603"/>
                <a:ea typeface="新細明體" panose="02020500000000000000" pitchFamily="18" charset="-120"/>
              </a:rPr>
              <a:t>.</a:t>
            </a:r>
          </a:p>
          <a:p>
            <a:pPr algn="ctr">
              <a:lnSpc>
                <a:spcPct val="90000"/>
              </a:lnSpc>
              <a:spcBef>
                <a:spcPct val="0"/>
              </a:spcBef>
            </a:pPr>
            <a:r>
              <a:rPr lang="zh-TW" altLang="en-US" sz="2800" cap="all" dirty="0">
                <a:solidFill>
                  <a:prstClr val="black"/>
                </a:solidFill>
                <a:latin typeface="標楷體" panose="03000509000000000000" pitchFamily="65" charset="-120"/>
                <a:ea typeface="標楷體" panose="03000509000000000000" pitchFamily="65" charset="-120"/>
              </a:rPr>
              <a:t>我活得淫穢，過得罪惡。</a:t>
            </a:r>
          </a:p>
        </p:txBody>
      </p:sp>
      <p:sp>
        <p:nvSpPr>
          <p:cNvPr id="8" name="矩形 7"/>
          <p:cNvSpPr/>
          <p:nvPr/>
        </p:nvSpPr>
        <p:spPr>
          <a:xfrm>
            <a:off x="5290241" y="1824508"/>
            <a:ext cx="4572000" cy="923330"/>
          </a:xfrm>
          <a:prstGeom prst="rect">
            <a:avLst/>
          </a:prstGeom>
        </p:spPr>
        <p:txBody>
          <a:bodyPr>
            <a:spAutoFit/>
          </a:bodyPr>
          <a:lstStyle/>
          <a:p>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原因</a:t>
            </a:r>
            <a:r>
              <a:rPr lang="en-US" altLang="zh-TW" b="1" dirty="0">
                <a:solidFill>
                  <a:srgbClr val="274FA4">
                    <a:lumMod val="60000"/>
                    <a:lumOff val="40000"/>
                  </a:srgbClr>
                </a:solidFill>
                <a:latin typeface="標楷體" panose="03000509000000000000" pitchFamily="65" charset="-120"/>
                <a:ea typeface="標楷體" panose="03000509000000000000" pitchFamily="65" charset="-120"/>
              </a:rPr>
              <a:t>:</a:t>
            </a:r>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 因英文回文較少見</a:t>
            </a:r>
            <a:r>
              <a:rPr lang="en-US" altLang="zh-TW" b="1" dirty="0">
                <a:solidFill>
                  <a:srgbClr val="274FA4">
                    <a:lumMod val="60000"/>
                    <a:lumOff val="40000"/>
                  </a:srgbClr>
                </a:solidFill>
                <a:latin typeface="標楷體" panose="03000509000000000000" pitchFamily="65" charset="-120"/>
                <a:ea typeface="標楷體" panose="03000509000000000000" pitchFamily="65" charset="-120"/>
              </a:rPr>
              <a:t>,</a:t>
            </a:r>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 故對其特別好奇</a:t>
            </a:r>
            <a:r>
              <a:rPr lang="en-US" altLang="zh-TW" b="1" dirty="0">
                <a:solidFill>
                  <a:srgbClr val="274FA4">
                    <a:lumMod val="60000"/>
                    <a:lumOff val="40000"/>
                  </a:srgbClr>
                </a:solidFill>
                <a:latin typeface="標楷體" panose="03000509000000000000" pitchFamily="65" charset="-120"/>
                <a:ea typeface="標楷體" panose="03000509000000000000" pitchFamily="65" charset="-120"/>
              </a:rPr>
              <a:t>,</a:t>
            </a:r>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 找了相關資料</a:t>
            </a:r>
            <a:r>
              <a:rPr lang="en-US" altLang="zh-TW" b="1" dirty="0">
                <a:solidFill>
                  <a:srgbClr val="274FA4">
                    <a:lumMod val="60000"/>
                    <a:lumOff val="40000"/>
                  </a:srgbClr>
                </a:solidFill>
                <a:latin typeface="標楷體" panose="03000509000000000000" pitchFamily="65" charset="-120"/>
                <a:ea typeface="標楷體" panose="03000509000000000000" pitchFamily="65" charset="-120"/>
              </a:rPr>
              <a:t>,</a:t>
            </a:r>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 覺得人名這樣雙關的特別有趣</a:t>
            </a:r>
            <a:r>
              <a:rPr lang="en-US" altLang="zh-TW" b="1" dirty="0">
                <a:solidFill>
                  <a:srgbClr val="274FA4">
                    <a:lumMod val="60000"/>
                    <a:lumOff val="40000"/>
                  </a:srgbClr>
                </a:solidFill>
                <a:latin typeface="標楷體" panose="03000509000000000000" pitchFamily="65" charset="-120"/>
                <a:ea typeface="標楷體" panose="03000509000000000000" pitchFamily="65" charset="-120"/>
              </a:rPr>
              <a:t>,</a:t>
            </a:r>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 故選擇這一個 。</a:t>
            </a:r>
            <a:endParaRPr lang="en-US" altLang="zh-TW" b="1" dirty="0">
              <a:solidFill>
                <a:srgbClr val="274FA4">
                  <a:lumMod val="60000"/>
                  <a:lumOff val="40000"/>
                </a:srgbClr>
              </a:solidFill>
              <a:latin typeface="標楷體" panose="03000509000000000000" pitchFamily="65" charset="-120"/>
              <a:ea typeface="標楷體" panose="03000509000000000000" pitchFamily="65" charset="-120"/>
            </a:endParaRPr>
          </a:p>
        </p:txBody>
      </p:sp>
      <p:sp>
        <p:nvSpPr>
          <p:cNvPr id="9" name="矩形 8"/>
          <p:cNvSpPr/>
          <p:nvPr/>
        </p:nvSpPr>
        <p:spPr>
          <a:xfrm>
            <a:off x="5072957" y="3922350"/>
            <a:ext cx="5015621" cy="1477328"/>
          </a:xfrm>
          <a:prstGeom prst="rect">
            <a:avLst/>
          </a:prstGeom>
        </p:spPr>
        <p:txBody>
          <a:bodyPr wrap="square">
            <a:spAutoFit/>
          </a:bodyPr>
          <a:lstStyle/>
          <a:p>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原因</a:t>
            </a:r>
            <a:r>
              <a:rPr lang="en-US" altLang="zh-TW" b="1" dirty="0">
                <a:solidFill>
                  <a:srgbClr val="274FA4">
                    <a:lumMod val="60000"/>
                    <a:lumOff val="40000"/>
                  </a:srgbClr>
                </a:solidFill>
                <a:latin typeface="標楷體" panose="03000509000000000000" pitchFamily="65" charset="-120"/>
                <a:ea typeface="標楷體" panose="03000509000000000000" pitchFamily="65" charset="-120"/>
              </a:rPr>
              <a:t>:</a:t>
            </a:r>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 這是十六、七世紀間的英國詩人所做，平常的職業是在秦晤士河上做船伕。創造出這一句充滿懺悔意味的迴文，流傳至今，覺得雙關語義很特別，故選擇這個。</a:t>
            </a:r>
            <a:endParaRPr lang="en-US" altLang="zh-TW" b="1" dirty="0">
              <a:solidFill>
                <a:srgbClr val="274FA4">
                  <a:lumMod val="60000"/>
                  <a:lumOff val="40000"/>
                </a:srgbClr>
              </a:solidFill>
              <a:latin typeface="標楷體" panose="03000509000000000000" pitchFamily="65" charset="-120"/>
              <a:ea typeface="標楷體" panose="03000509000000000000" pitchFamily="65" charset="-120"/>
            </a:endParaRPr>
          </a:p>
          <a:p>
            <a:r>
              <a:rPr lang="en-US" altLang="zh-TW" b="1" dirty="0" err="1">
                <a:solidFill>
                  <a:srgbClr val="274FA4">
                    <a:lumMod val="60000"/>
                    <a:lumOff val="40000"/>
                  </a:srgbClr>
                </a:solidFill>
                <a:latin typeface="標楷體" panose="03000509000000000000" pitchFamily="65" charset="-120"/>
                <a:ea typeface="標楷體" panose="03000509000000000000" pitchFamily="65" charset="-120"/>
              </a:rPr>
              <a:t>Ps.dwel</a:t>
            </a:r>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是十七世紀拼法，現代拼成</a:t>
            </a:r>
            <a:r>
              <a:rPr lang="en-US" altLang="zh-TW" b="1" dirty="0">
                <a:solidFill>
                  <a:srgbClr val="274FA4">
                    <a:lumMod val="60000"/>
                    <a:lumOff val="40000"/>
                  </a:srgbClr>
                </a:solidFill>
                <a:latin typeface="標楷體" panose="03000509000000000000" pitchFamily="65" charset="-120"/>
                <a:ea typeface="標楷體" panose="03000509000000000000" pitchFamily="65" charset="-120"/>
              </a:rPr>
              <a:t>dwell</a:t>
            </a:r>
            <a:r>
              <a:rPr lang="zh-TW" altLang="en-US" b="1" dirty="0">
                <a:solidFill>
                  <a:srgbClr val="274FA4">
                    <a:lumMod val="60000"/>
                    <a:lumOff val="40000"/>
                  </a:srgbClr>
                </a:solidFill>
                <a:latin typeface="標楷體" panose="03000509000000000000" pitchFamily="65" charset="-120"/>
                <a:ea typeface="標楷體" panose="03000509000000000000" pitchFamily="65" charset="-120"/>
              </a:rPr>
              <a:t>（居住）</a:t>
            </a:r>
          </a:p>
        </p:txBody>
      </p:sp>
      <p:sp>
        <p:nvSpPr>
          <p:cNvPr id="10" name="副標題 2"/>
          <p:cNvSpPr txBox="1">
            <a:spLocks/>
          </p:cNvSpPr>
          <p:nvPr/>
        </p:nvSpPr>
        <p:spPr>
          <a:xfrm>
            <a:off x="8214512" y="6295237"/>
            <a:ext cx="2272419" cy="43984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pPr>
              <a:buClr>
                <a:prstClr val="black"/>
              </a:buClr>
            </a:pPr>
            <a:r>
              <a:rPr lang="en-US" altLang="zh-TW" b="1" dirty="0">
                <a:solidFill>
                  <a:srgbClr val="274FA4">
                    <a:lumMod val="50000"/>
                  </a:srgbClr>
                </a:solidFill>
                <a:latin typeface="標楷體" panose="03000509000000000000" pitchFamily="65" charset="-120"/>
                <a:ea typeface="標楷體" panose="03000509000000000000" pitchFamily="65" charset="-120"/>
              </a:rPr>
              <a:t>Source from </a:t>
            </a:r>
            <a:r>
              <a:rPr lang="zh-TW" altLang="en-US" b="1" dirty="0">
                <a:solidFill>
                  <a:srgbClr val="274FA4">
                    <a:lumMod val="50000"/>
                  </a:srgbClr>
                </a:solidFill>
                <a:latin typeface="標楷體" panose="03000509000000000000" pitchFamily="65" charset="-120"/>
                <a:ea typeface="標楷體" panose="03000509000000000000" pitchFamily="65" charset="-120"/>
              </a:rPr>
              <a:t>網路 </a:t>
            </a:r>
            <a:endParaRPr lang="en-US" altLang="zh-TW" b="1" dirty="0">
              <a:solidFill>
                <a:srgbClr val="274FA4">
                  <a:lumMod val="50000"/>
                </a:srgb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96405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ctrTitle"/>
          </p:nvPr>
        </p:nvSpPr>
        <p:spPr>
          <a:prstGeom prst="rect">
            <a:avLst/>
          </a:prstGeom>
        </p:spPr>
        <p:txBody>
          <a:bodyPr/>
          <a:lstStyle/>
          <a:p>
            <a:pPr>
              <a:defRPr sz="3000"/>
            </a:pPr>
            <a:r>
              <a:t>關金鵲、關錯鳥（金昔鳥）</a:t>
            </a:r>
          </a:p>
          <a:p>
            <a:pPr>
              <a:defRPr sz="3000"/>
            </a:pPr>
            <a:r>
              <a:t>林昆、木棍（木木昆）</a:t>
            </a:r>
          </a:p>
          <a:p>
            <a:pPr>
              <a:defRPr sz="3000"/>
            </a:pPr>
            <a:r>
              <a:t>朱月坡、朱肚皮（月土皮）</a:t>
            </a:r>
          </a:p>
        </p:txBody>
      </p:sp>
      <p:sp>
        <p:nvSpPr>
          <p:cNvPr id="120" name="Shape 120"/>
          <p:cNvSpPr/>
          <p:nvPr/>
        </p:nvSpPr>
        <p:spPr>
          <a:xfrm>
            <a:off x="2210958" y="5460582"/>
            <a:ext cx="7358063" cy="79474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ormAutofit/>
          </a:bodyPr>
          <a:lstStyle>
            <a:lvl1pPr>
              <a:defRPr sz="3200"/>
            </a:lvl1pPr>
          </a:lstStyle>
          <a:p>
            <a:pPr algn="ctr" defTabSz="410751" hangingPunct="0"/>
            <a:r>
              <a:rPr sz="2250" kern="0">
                <a:solidFill>
                  <a:srgbClr val="FFFFFF"/>
                </a:solidFill>
                <a:latin typeface="Helvetica Light"/>
                <a:sym typeface="Helvetica Light"/>
              </a:rPr>
              <a:t>資工三 B03902026 徐新凱</a:t>
            </a:r>
          </a:p>
        </p:txBody>
      </p:sp>
      <p:sp>
        <p:nvSpPr>
          <p:cNvPr id="121" name="Shape 121"/>
          <p:cNvSpPr/>
          <p:nvPr/>
        </p:nvSpPr>
        <p:spPr>
          <a:xfrm>
            <a:off x="2210958" y="4847245"/>
            <a:ext cx="7358063" cy="79474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ormAutofit/>
          </a:bodyPr>
          <a:lstStyle>
            <a:lvl1pPr>
              <a:defRPr sz="3200"/>
            </a:lvl1pPr>
          </a:lstStyle>
          <a:p>
            <a:pPr algn="ctr" defTabSz="410751" hangingPunct="0"/>
            <a:r>
              <a:rPr sz="2250" kern="0">
                <a:solidFill>
                  <a:srgbClr val="FFFFFF"/>
                </a:solidFill>
                <a:latin typeface="Helvetica Light"/>
                <a:sym typeface="Helvetica Light"/>
              </a:rPr>
              <a:t>來源：網路</a:t>
            </a:r>
          </a:p>
        </p:txBody>
      </p:sp>
      <p:sp>
        <p:nvSpPr>
          <p:cNvPr id="122" name="Shape 122"/>
          <p:cNvSpPr/>
          <p:nvPr/>
        </p:nvSpPr>
        <p:spPr>
          <a:xfrm>
            <a:off x="2210958" y="3635300"/>
            <a:ext cx="7483058" cy="105029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ormAutofit/>
          </a:bodyPr>
          <a:lstStyle>
            <a:lvl1pPr algn="l" defTabSz="473201">
              <a:defRPr sz="2592"/>
            </a:lvl1pPr>
          </a:lstStyle>
          <a:p>
            <a:pPr defTabSz="332708" hangingPunct="0"/>
            <a:r>
              <a:rPr sz="1822" kern="0">
                <a:solidFill>
                  <a:srgbClr val="FFFFFF"/>
                </a:solidFill>
                <a:latin typeface="Helvetica Light"/>
                <a:sym typeface="Helvetica Light"/>
              </a:rPr>
              <a:t>理由及感想：書寫字使人解讀錯誤時，有時會變成很奇怪的意思，也會鬧出笑話。因此，在閱讀時若解讀出奇怪的意思，最好看一下前後並重新排列試試，作為確認。</a:t>
            </a:r>
          </a:p>
        </p:txBody>
      </p:sp>
      <p:sp>
        <p:nvSpPr>
          <p:cNvPr id="123" name="Shape 123"/>
          <p:cNvSpPr/>
          <p:nvPr/>
        </p:nvSpPr>
        <p:spPr>
          <a:xfrm>
            <a:off x="2210958" y="413629"/>
            <a:ext cx="7358063" cy="79474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ormAutofit/>
          </a:bodyPr>
          <a:lstStyle>
            <a:lvl1pPr>
              <a:defRPr sz="4500"/>
            </a:lvl1pPr>
          </a:lstStyle>
          <a:p>
            <a:pPr algn="ctr" defTabSz="410751" hangingPunct="0"/>
            <a:r>
              <a:rPr sz="3164" kern="0">
                <a:solidFill>
                  <a:srgbClr val="FFFFFF"/>
                </a:solidFill>
                <a:latin typeface="Helvetica Light"/>
                <a:sym typeface="Helvetica Light"/>
              </a:rPr>
              <a:t>書寫字時字寫的讓人容易解讀錯誤</a:t>
            </a:r>
          </a:p>
        </p:txBody>
      </p:sp>
    </p:spTree>
    <p:extLst>
      <p:ext uri="{BB962C8B-B14F-4D97-AF65-F5344CB8AC3E}">
        <p14:creationId xmlns:p14="http://schemas.microsoft.com/office/powerpoint/2010/main" val="199125548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70" dirty="0"/>
              <a:t>Palindrome </a:t>
            </a:r>
            <a:r>
              <a:rPr spc="-30" dirty="0"/>
              <a:t>in</a:t>
            </a:r>
            <a:r>
              <a:rPr spc="-150" dirty="0"/>
              <a:t> </a:t>
            </a:r>
            <a:r>
              <a:rPr spc="-45" dirty="0"/>
              <a:t>English</a:t>
            </a:r>
          </a:p>
        </p:txBody>
      </p:sp>
      <p:sp>
        <p:nvSpPr>
          <p:cNvPr id="3" name="object 3"/>
          <p:cNvSpPr txBox="1">
            <a:spLocks noGrp="1"/>
          </p:cNvSpPr>
          <p:nvPr>
            <p:ph sz="half" idx="2"/>
          </p:nvPr>
        </p:nvSpPr>
        <p:spPr>
          <a:prstGeom prst="rect">
            <a:avLst/>
          </a:prstGeom>
        </p:spPr>
        <p:txBody>
          <a:bodyPr vert="horz" wrap="square" lIns="0" tIns="0" rIns="0" bIns="0" rtlCol="0">
            <a:spAutoFit/>
          </a:bodyPr>
          <a:lstStyle/>
          <a:p>
            <a:pPr marL="481330" indent="-468630">
              <a:lnSpc>
                <a:spcPct val="100000"/>
              </a:lnSpc>
              <a:buAutoNum type="arabicParenBoth" startAt="3"/>
              <a:tabLst>
                <a:tab pos="481965" algn="l"/>
              </a:tabLst>
            </a:pPr>
            <a:r>
              <a:rPr spc="-10" dirty="0"/>
              <a:t>eye, eve,</a:t>
            </a:r>
            <a:r>
              <a:rPr spc="-80" dirty="0"/>
              <a:t> </a:t>
            </a:r>
            <a:r>
              <a:rPr dirty="0"/>
              <a:t>…</a:t>
            </a:r>
          </a:p>
          <a:p>
            <a:pPr marL="480695" indent="-467995">
              <a:lnSpc>
                <a:spcPct val="100000"/>
              </a:lnSpc>
              <a:spcBef>
                <a:spcPts val="1160"/>
              </a:spcBef>
              <a:buAutoNum type="arabicParenBoth" startAt="3"/>
              <a:tabLst>
                <a:tab pos="481330" algn="l"/>
              </a:tabLst>
            </a:pPr>
            <a:r>
              <a:rPr spc="-5" dirty="0"/>
              <a:t>peep</a:t>
            </a:r>
          </a:p>
          <a:p>
            <a:pPr marL="481330" indent="-468630">
              <a:lnSpc>
                <a:spcPct val="100000"/>
              </a:lnSpc>
              <a:spcBef>
                <a:spcPts val="1155"/>
              </a:spcBef>
              <a:buAutoNum type="arabicParenBoth" startAt="3"/>
              <a:tabLst>
                <a:tab pos="481965" algn="l"/>
              </a:tabLst>
            </a:pPr>
            <a:r>
              <a:rPr spc="-10" dirty="0"/>
              <a:t>level,</a:t>
            </a:r>
            <a:r>
              <a:rPr spc="-45" dirty="0"/>
              <a:t> </a:t>
            </a:r>
            <a:r>
              <a:rPr spc="-10" dirty="0"/>
              <a:t>radar</a:t>
            </a:r>
          </a:p>
          <a:p>
            <a:pPr marL="481330" indent="-468630">
              <a:lnSpc>
                <a:spcPct val="100000"/>
              </a:lnSpc>
              <a:spcBef>
                <a:spcPts val="1160"/>
              </a:spcBef>
              <a:buAutoNum type="arabicParenBoth" startAt="3"/>
              <a:tabLst>
                <a:tab pos="481965" algn="l"/>
              </a:tabLst>
            </a:pPr>
            <a:r>
              <a:rPr spc="-10" dirty="0"/>
              <a:t>marram </a:t>
            </a:r>
            <a:r>
              <a:rPr dirty="0"/>
              <a:t>– a type </a:t>
            </a:r>
            <a:r>
              <a:rPr spc="-5" dirty="0"/>
              <a:t>of</a:t>
            </a:r>
            <a:r>
              <a:rPr spc="-45" dirty="0"/>
              <a:t> </a:t>
            </a:r>
            <a:r>
              <a:rPr spc="-10" dirty="0"/>
              <a:t>grass</a:t>
            </a:r>
          </a:p>
          <a:p>
            <a:pPr marL="480695" indent="-467995">
              <a:lnSpc>
                <a:spcPct val="100000"/>
              </a:lnSpc>
              <a:spcBef>
                <a:spcPts val="1165"/>
              </a:spcBef>
              <a:buAutoNum type="arabicParenBoth" startAt="3"/>
              <a:tabLst>
                <a:tab pos="481330" algn="l"/>
              </a:tabLst>
            </a:pPr>
            <a:r>
              <a:rPr spc="-15" dirty="0"/>
              <a:t>reviver</a:t>
            </a:r>
          </a:p>
          <a:p>
            <a:pPr marL="481965" indent="-469265">
              <a:lnSpc>
                <a:spcPct val="100000"/>
              </a:lnSpc>
              <a:spcBef>
                <a:spcPts val="1155"/>
              </a:spcBef>
              <a:buAutoNum type="arabicParenBoth" startAt="3"/>
              <a:tabLst>
                <a:tab pos="482600" algn="l"/>
              </a:tabLst>
            </a:pPr>
            <a:r>
              <a:rPr spc="-10" dirty="0"/>
              <a:t>deleveled</a:t>
            </a:r>
          </a:p>
          <a:p>
            <a:pPr marL="481965" indent="-469265">
              <a:lnSpc>
                <a:spcPct val="100000"/>
              </a:lnSpc>
              <a:spcBef>
                <a:spcPts val="1160"/>
              </a:spcBef>
              <a:buAutoNum type="arabicParenBoth" startAt="11"/>
              <a:tabLst>
                <a:tab pos="482600" algn="l"/>
              </a:tabLst>
            </a:pPr>
            <a:r>
              <a:rPr dirty="0"/>
              <a:t>aibohphobia – </a:t>
            </a:r>
            <a:r>
              <a:rPr spc="-15" dirty="0"/>
              <a:t>fear </a:t>
            </a:r>
            <a:r>
              <a:rPr spc="-5" dirty="0"/>
              <a:t>of</a:t>
            </a:r>
            <a:r>
              <a:rPr spc="-45" dirty="0"/>
              <a:t> </a:t>
            </a:r>
            <a:r>
              <a:rPr spc="-10" dirty="0"/>
              <a:t>palindrome</a:t>
            </a:r>
          </a:p>
          <a:p>
            <a:pPr marL="481965" indent="-469265">
              <a:lnSpc>
                <a:spcPct val="100000"/>
              </a:lnSpc>
              <a:spcBef>
                <a:spcPts val="1165"/>
              </a:spcBef>
              <a:buAutoNum type="arabicParenBoth" startAt="11"/>
              <a:tabLst>
                <a:tab pos="482600" algn="l"/>
              </a:tabLst>
            </a:pPr>
            <a:r>
              <a:rPr spc="-20" dirty="0"/>
              <a:t>tattarrattat </a:t>
            </a:r>
            <a:r>
              <a:rPr dirty="0"/>
              <a:t>– a knock </a:t>
            </a:r>
            <a:r>
              <a:rPr spc="-5" dirty="0"/>
              <a:t>on </a:t>
            </a:r>
            <a:r>
              <a:rPr dirty="0"/>
              <a:t>the</a:t>
            </a:r>
            <a:r>
              <a:rPr spc="-20" dirty="0"/>
              <a:t> </a:t>
            </a:r>
            <a:r>
              <a:rPr spc="-5" dirty="0"/>
              <a:t>door</a:t>
            </a:r>
          </a:p>
        </p:txBody>
      </p:sp>
      <p:sp>
        <p:nvSpPr>
          <p:cNvPr id="4" name="object 4"/>
          <p:cNvSpPr txBox="1"/>
          <p:nvPr/>
        </p:nvSpPr>
        <p:spPr>
          <a:xfrm>
            <a:off x="9270238" y="1379854"/>
            <a:ext cx="1814830" cy="29845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R04922156</a:t>
            </a:r>
            <a:r>
              <a:rPr kumimoji="0" sz="1800" b="0" i="0" u="none" strike="noStrike" kern="1200" cap="none" spc="-6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PMingLiU"/>
                <a:ea typeface="+mn-ea"/>
                <a:cs typeface="PMingLiU"/>
              </a:rPr>
              <a:t>許凱翔</a:t>
            </a:r>
            <a:endParaRPr kumimoji="0" sz="1800" b="0" i="0" u="none" strike="noStrike" kern="1200" cap="none" spc="0" normalizeH="0" baseline="0" noProof="0">
              <a:ln>
                <a:noFill/>
              </a:ln>
              <a:solidFill>
                <a:prstClr val="black"/>
              </a:solidFill>
              <a:effectLst/>
              <a:uLnTx/>
              <a:uFillTx/>
              <a:latin typeface="PMingLiU"/>
              <a:ea typeface="+mn-ea"/>
              <a:cs typeface="PMingLiU"/>
            </a:endParaRPr>
          </a:p>
        </p:txBody>
      </p:sp>
      <p:sp>
        <p:nvSpPr>
          <p:cNvPr id="5" name="object 5"/>
          <p:cNvSpPr txBox="1"/>
          <p:nvPr/>
        </p:nvSpPr>
        <p:spPr>
          <a:xfrm>
            <a:off x="9270238" y="6009436"/>
            <a:ext cx="1791970" cy="29845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Source:</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Wiktionary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6714743" y="3596640"/>
            <a:ext cx="4440936" cy="184708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6886956" y="2217420"/>
            <a:ext cx="4083557" cy="84810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txBox="1"/>
          <p:nvPr/>
        </p:nvSpPr>
        <p:spPr>
          <a:xfrm>
            <a:off x="7043419" y="2302509"/>
            <a:ext cx="3387725" cy="57277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5" normalizeH="0" baseline="0" noProof="0" dirty="0">
                <a:ln>
                  <a:noFill/>
                </a:ln>
                <a:solidFill>
                  <a:srgbClr val="FFFFFF"/>
                </a:solidFill>
                <a:effectLst/>
                <a:uLnTx/>
                <a:uFillTx/>
                <a:latin typeface="Calibri"/>
                <a:ea typeface="+mn-ea"/>
                <a:cs typeface="Calibri"/>
              </a:rPr>
              <a:t>Any </a:t>
            </a:r>
            <a:r>
              <a:rPr kumimoji="0" sz="1800" b="0" i="0" u="none" strike="noStrike" kern="1200" cap="none" spc="-10" normalizeH="0" baseline="0" noProof="0" dirty="0">
                <a:ln>
                  <a:noFill/>
                </a:ln>
                <a:solidFill>
                  <a:srgbClr val="FFFFFF"/>
                </a:solidFill>
                <a:effectLst/>
                <a:uLnTx/>
                <a:uFillTx/>
                <a:latin typeface="Calibri"/>
                <a:ea typeface="+mn-ea"/>
                <a:cs typeface="Calibri"/>
              </a:rPr>
              <a:t>symmetric </a:t>
            </a:r>
            <a:r>
              <a:rPr kumimoji="0" sz="1800" b="0" i="0" u="none" strike="noStrike" kern="1200" cap="none" spc="0" normalizeH="0" baseline="0" noProof="0" dirty="0">
                <a:ln>
                  <a:noFill/>
                </a:ln>
                <a:solidFill>
                  <a:srgbClr val="FFFFFF"/>
                </a:solidFill>
                <a:effectLst/>
                <a:uLnTx/>
                <a:uFillTx/>
                <a:latin typeface="Calibri"/>
                <a:ea typeface="+mn-ea"/>
                <a:cs typeface="Calibri"/>
              </a:rPr>
              <a:t>things </a:t>
            </a:r>
            <a:r>
              <a:rPr kumimoji="0" sz="1800" b="0" i="0" u="none" strike="noStrike" kern="1200" cap="none" spc="-5" normalizeH="0" baseline="0" noProof="0" dirty="0">
                <a:ln>
                  <a:noFill/>
                </a:ln>
                <a:solidFill>
                  <a:srgbClr val="FFFFFF"/>
                </a:solidFill>
                <a:effectLst/>
                <a:uLnTx/>
                <a:uFillTx/>
                <a:latin typeface="Calibri"/>
                <a:ea typeface="+mn-ea"/>
                <a:cs typeface="Calibri"/>
              </a:rPr>
              <a:t>in </a:t>
            </a:r>
            <a:r>
              <a:rPr kumimoji="0" sz="1800" b="0" i="0" u="none" strike="noStrike" kern="1200" cap="none" spc="0" normalizeH="0" baseline="0" noProof="0" dirty="0">
                <a:ln>
                  <a:noFill/>
                </a:ln>
                <a:solidFill>
                  <a:srgbClr val="FFFFFF"/>
                </a:solidFill>
                <a:effectLst/>
                <a:uLnTx/>
                <a:uFillTx/>
                <a:latin typeface="Calibri"/>
                <a:ea typeface="+mn-ea"/>
                <a:cs typeface="Calibri"/>
              </a:rPr>
              <a:t>the </a:t>
            </a:r>
            <a:r>
              <a:rPr kumimoji="0" sz="1800" b="0" i="0" u="none" strike="noStrike" kern="1200" cap="none" spc="-10" normalizeH="0" baseline="0" noProof="0" dirty="0">
                <a:ln>
                  <a:noFill/>
                </a:ln>
                <a:solidFill>
                  <a:srgbClr val="FFFFFF"/>
                </a:solidFill>
                <a:effectLst/>
                <a:uLnTx/>
                <a:uFillTx/>
                <a:latin typeface="Calibri"/>
                <a:ea typeface="+mn-ea"/>
                <a:cs typeface="Calibri"/>
              </a:rPr>
              <a:t>world </a:t>
            </a:r>
            <a:r>
              <a:rPr kumimoji="0" sz="1800" b="0" i="0" u="none" strike="noStrike" kern="1200" cap="none" spc="-5" normalizeH="0" baseline="0" noProof="0" dirty="0">
                <a:ln>
                  <a:noFill/>
                </a:ln>
                <a:solidFill>
                  <a:srgbClr val="FFFFFF"/>
                </a:solidFill>
                <a:effectLst/>
                <a:uLnTx/>
                <a:uFillTx/>
                <a:latin typeface="Calibri"/>
                <a:ea typeface="+mn-ea"/>
                <a:cs typeface="Calibri"/>
              </a:rPr>
              <a:t>is  </a:t>
            </a:r>
            <a:r>
              <a:rPr kumimoji="0" sz="1800" b="0" i="0" u="none" strike="noStrike" kern="1200" cap="none" spc="-10" normalizeH="0" baseline="0" noProof="0" dirty="0">
                <a:ln>
                  <a:noFill/>
                </a:ln>
                <a:solidFill>
                  <a:srgbClr val="FFFFFF"/>
                </a:solidFill>
                <a:effectLst/>
                <a:uLnTx/>
                <a:uFillTx/>
                <a:latin typeface="Calibri"/>
                <a:ea typeface="+mn-ea"/>
                <a:cs typeface="Calibri"/>
              </a:rPr>
              <a:t>inherently elegant </a:t>
            </a:r>
            <a:r>
              <a:rPr kumimoji="0" sz="1800" b="0" i="0" u="none" strike="noStrike" kern="1200" cap="none" spc="0" normalizeH="0" baseline="0" noProof="0" dirty="0">
                <a:ln>
                  <a:noFill/>
                </a:ln>
                <a:solidFill>
                  <a:srgbClr val="FFFFFF"/>
                </a:solidFill>
                <a:effectLst/>
                <a:uLnTx/>
                <a:uFillTx/>
                <a:latin typeface="Calibri"/>
                <a:ea typeface="+mn-ea"/>
                <a:cs typeface="Calibri"/>
              </a:rPr>
              <a:t>and</a:t>
            </a:r>
            <a:r>
              <a:rPr kumimoji="0" sz="1800" b="0" i="0" u="none" strike="noStrike" kern="1200" cap="none" spc="10" normalizeH="0" baseline="0" noProof="0" dirty="0">
                <a:ln>
                  <a:noFill/>
                </a:ln>
                <a:solidFill>
                  <a:srgbClr val="FFFFFF"/>
                </a:solidFill>
                <a:effectLst/>
                <a:uLnTx/>
                <a:uFillTx/>
                <a:latin typeface="Calibri"/>
                <a:ea typeface="+mn-ea"/>
                <a:cs typeface="Calibri"/>
              </a:rPr>
              <a:t> </a:t>
            </a:r>
            <a:r>
              <a:rPr kumimoji="0" sz="1800" b="0" i="0" u="none" strike="noStrike" kern="1200" cap="none" spc="0" normalizeH="0" baseline="0" noProof="0" dirty="0">
                <a:ln>
                  <a:noFill/>
                </a:ln>
                <a:solidFill>
                  <a:srgbClr val="FFFFFF"/>
                </a:solidFill>
                <a:effectLst/>
                <a:uLnTx/>
                <a:uFillTx/>
                <a:latin typeface="Calibri"/>
                <a:ea typeface="+mn-ea"/>
                <a:cs typeface="Calibri"/>
              </a:rPr>
              <a:t>beautiful.</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0210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Interesting Sequence-HW1</a:t>
            </a:r>
            <a:endParaRPr lang="zh-TW" altLang="en-US" dirty="0"/>
          </a:p>
        </p:txBody>
      </p:sp>
      <p:sp>
        <p:nvSpPr>
          <p:cNvPr id="3" name="內容版面配置區 2"/>
          <p:cNvSpPr>
            <a:spLocks noGrp="1"/>
          </p:cNvSpPr>
          <p:nvPr>
            <p:ph idx="1"/>
          </p:nvPr>
        </p:nvSpPr>
        <p:spPr>
          <a:xfrm>
            <a:off x="1981200" y="1340768"/>
            <a:ext cx="8229600" cy="5184576"/>
          </a:xfrm>
        </p:spPr>
        <p:txBody>
          <a:bodyPr>
            <a:normAutofit/>
          </a:bodyPr>
          <a:lstStyle/>
          <a:p>
            <a:pPr algn="ctr">
              <a:buNone/>
            </a:pPr>
            <a:r>
              <a:rPr lang="ja-JP" altLang="en-US" dirty="0" smtClean="0"/>
              <a:t>「</a:t>
            </a:r>
            <a:r>
              <a:rPr lang="ja-JP" altLang="en-US" dirty="0" smtClean="0">
                <a:solidFill>
                  <a:schemeClr val="tx2">
                    <a:lumMod val="60000"/>
                    <a:lumOff val="40000"/>
                  </a:schemeClr>
                </a:solidFill>
              </a:rPr>
              <a:t>美しい国</a:t>
            </a:r>
            <a:r>
              <a:rPr lang="ja-JP" altLang="en-US" dirty="0" smtClean="0"/>
              <a:t>　</a:t>
            </a:r>
            <a:r>
              <a:rPr lang="ja-JP" altLang="en-US" dirty="0" smtClean="0">
                <a:solidFill>
                  <a:schemeClr val="accent2"/>
                </a:solidFill>
              </a:rPr>
              <a:t>憎いし、苦痛！</a:t>
            </a:r>
            <a:r>
              <a:rPr lang="ja-JP" altLang="en-US" dirty="0" smtClean="0"/>
              <a:t> 」</a:t>
            </a:r>
            <a:endParaRPr lang="en-US" altLang="ja-JP" dirty="0" smtClean="0"/>
          </a:p>
          <a:p>
            <a:pPr algn="ctr">
              <a:buNone/>
            </a:pPr>
            <a:r>
              <a:rPr lang="ja-JP" altLang="en-US" dirty="0" smtClean="0"/>
              <a:t>（</a:t>
            </a:r>
            <a:r>
              <a:rPr lang="ja-JP" altLang="en-US" dirty="0" smtClean="0">
                <a:solidFill>
                  <a:schemeClr val="tx2">
                    <a:lumMod val="60000"/>
                    <a:lumOff val="40000"/>
                  </a:schemeClr>
                </a:solidFill>
              </a:rPr>
              <a:t>うつくしいくに</a:t>
            </a:r>
            <a:r>
              <a:rPr lang="ja-JP" altLang="en-US" dirty="0" smtClean="0"/>
              <a:t>　</a:t>
            </a:r>
            <a:r>
              <a:rPr lang="ja-JP" altLang="en-US" dirty="0" smtClean="0">
                <a:solidFill>
                  <a:schemeClr val="accent2"/>
                </a:solidFill>
              </a:rPr>
              <a:t>にくいし、くつう！</a:t>
            </a:r>
            <a:r>
              <a:rPr lang="ja-JP" altLang="en-US" dirty="0" smtClean="0"/>
              <a:t> ）</a:t>
            </a:r>
            <a:endParaRPr lang="en-US" altLang="ja-JP" dirty="0" smtClean="0"/>
          </a:p>
          <a:p>
            <a:pPr algn="ctr">
              <a:buNone/>
            </a:pPr>
            <a:r>
              <a:rPr lang="ja-JP" altLang="en-US" dirty="0" smtClean="0"/>
              <a:t>（</a:t>
            </a:r>
            <a:r>
              <a:rPr lang="en-US" altLang="ja-JP" dirty="0" err="1" smtClean="0">
                <a:solidFill>
                  <a:schemeClr val="accent1"/>
                </a:solidFill>
              </a:rPr>
              <a:t>utsukusiikuni</a:t>
            </a:r>
            <a:r>
              <a:rPr lang="en-US" altLang="ja-JP" dirty="0" smtClean="0"/>
              <a:t> </a:t>
            </a:r>
            <a:r>
              <a:rPr lang="en-US" altLang="ja-JP" dirty="0" err="1" smtClean="0">
                <a:solidFill>
                  <a:schemeClr val="accent2"/>
                </a:solidFill>
              </a:rPr>
              <a:t>nikuisi</a:t>
            </a:r>
            <a:r>
              <a:rPr lang="en-US" altLang="ja-JP" dirty="0" smtClean="0">
                <a:solidFill>
                  <a:schemeClr val="accent2"/>
                </a:solidFill>
              </a:rPr>
              <a:t> </a:t>
            </a:r>
            <a:r>
              <a:rPr lang="en-US" altLang="ja-JP" dirty="0" err="1" smtClean="0">
                <a:solidFill>
                  <a:schemeClr val="accent2"/>
                </a:solidFill>
              </a:rPr>
              <a:t>kutsuu</a:t>
            </a:r>
            <a:r>
              <a:rPr lang="ja-JP" altLang="en-US" dirty="0" smtClean="0"/>
              <a:t>）</a:t>
            </a:r>
            <a:endParaRPr lang="en-US" altLang="ja-JP" dirty="0" smtClean="0"/>
          </a:p>
          <a:p>
            <a:pPr>
              <a:buNone/>
            </a:pPr>
            <a:r>
              <a:rPr lang="zh-TW" altLang="en-US" sz="2400" dirty="0"/>
              <a:t>　日文的平假名回文例子，前半段正讀過去是</a:t>
            </a:r>
            <a:r>
              <a:rPr lang="en-US" altLang="zh-TW" sz="2400" dirty="0"/>
              <a:t>2006</a:t>
            </a:r>
            <a:r>
              <a:rPr lang="zh-TW" altLang="en-US" sz="2400" dirty="0"/>
              <a:t>年安倍晉三第一次政權時提出的口號，要打造</a:t>
            </a:r>
            <a:r>
              <a:rPr lang="ja-JP" altLang="en-US" sz="2400" dirty="0"/>
              <a:t>「</a:t>
            </a:r>
            <a:r>
              <a:rPr lang="ja-JP" altLang="en-US" sz="2400" dirty="0">
                <a:solidFill>
                  <a:schemeClr val="accent1"/>
                </a:solidFill>
              </a:rPr>
              <a:t>美しい国</a:t>
            </a:r>
            <a:r>
              <a:rPr lang="ja-JP" altLang="en-US" sz="2400" dirty="0"/>
              <a:t>」</a:t>
            </a:r>
            <a:r>
              <a:rPr lang="zh-TW" altLang="en-US" sz="2400" dirty="0"/>
              <a:t>，也就是美麗的國家，但是實際上在此政權下的日本當時貧富差距擴大、自殺人數高、閣員失職、年金問題嚴重，而被律師大山勇一將安倍提出的口號發音倒過來唸，成為</a:t>
            </a:r>
            <a:r>
              <a:rPr lang="ja-JP" altLang="en-US" sz="2400" dirty="0"/>
              <a:t>「</a:t>
            </a:r>
            <a:r>
              <a:rPr lang="ja-JP" altLang="en-US" sz="2400" dirty="0">
                <a:solidFill>
                  <a:schemeClr val="accent2"/>
                </a:solidFill>
              </a:rPr>
              <a:t>憎いし、苦痛！</a:t>
            </a:r>
            <a:r>
              <a:rPr lang="ja-JP" altLang="en-US" sz="2400" dirty="0"/>
              <a:t> 」</a:t>
            </a:r>
            <a:r>
              <a:rPr lang="zh-TW" altLang="en-US" sz="2400" dirty="0"/>
              <a:t>，作為諷刺，並接在原句後頭，成為政治諷刺意味濃厚的回文作品</a:t>
            </a:r>
            <a:r>
              <a:rPr lang="ja-JP" altLang="en-US" sz="2400" dirty="0"/>
              <a:t>「 </a:t>
            </a:r>
            <a:r>
              <a:rPr lang="zh-TW" altLang="en-US" sz="2400" dirty="0"/>
              <a:t>美麗的國家，令人憎恨而痛苦！</a:t>
            </a:r>
            <a:r>
              <a:rPr lang="ja-JP" altLang="en-US" sz="2400" dirty="0"/>
              <a:t>」 </a:t>
            </a:r>
            <a:r>
              <a:rPr lang="zh-TW" altLang="en-US" sz="2400" dirty="0"/>
              <a:t>。</a:t>
            </a:r>
            <a:endParaRPr lang="en-US" altLang="zh-TW" sz="2400" dirty="0"/>
          </a:p>
          <a:p>
            <a:pPr>
              <a:buNone/>
            </a:pPr>
            <a:r>
              <a:rPr lang="zh-TW" altLang="en-US" sz="2400" dirty="0"/>
              <a:t>　</a:t>
            </a:r>
            <a:r>
              <a:rPr lang="zh-TW" altLang="en-US" sz="1800" dirty="0"/>
              <a:t>來源：日版維基百科</a:t>
            </a:r>
            <a:endParaRPr lang="en-US" altLang="zh-TW" sz="1800" dirty="0"/>
          </a:p>
          <a:p>
            <a:pPr>
              <a:buNone/>
            </a:pPr>
            <a:r>
              <a:rPr lang="en-US" altLang="zh-TW" sz="1800" dirty="0"/>
              <a:t>	R05945010 </a:t>
            </a:r>
            <a:r>
              <a:rPr lang="zh-TW" altLang="en-US" sz="1800" dirty="0"/>
              <a:t>李沂芳</a:t>
            </a:r>
            <a:endParaRPr lang="en-US" altLang="zh-TW" sz="1800" dirty="0"/>
          </a:p>
          <a:p>
            <a:pPr>
              <a:buNone/>
            </a:pPr>
            <a:endParaRPr lang="zh-TW" altLang="en-US" sz="2400" dirty="0"/>
          </a:p>
        </p:txBody>
      </p:sp>
    </p:spTree>
    <p:extLst>
      <p:ext uri="{BB962C8B-B14F-4D97-AF65-F5344CB8AC3E}">
        <p14:creationId xmlns:p14="http://schemas.microsoft.com/office/powerpoint/2010/main" val="3456179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430306"/>
            <a:ext cx="9144000" cy="2387600"/>
          </a:xfrm>
        </p:spPr>
        <p:txBody>
          <a:bodyPr>
            <a:normAutofit/>
          </a:bodyPr>
          <a:lstStyle/>
          <a:p>
            <a:r>
              <a:rPr lang="en-US" altLang="zh-TW" sz="6600" b="1" dirty="0">
                <a:effectLst/>
                <a:latin typeface="+mj-ea"/>
              </a:rPr>
              <a:t>S</a:t>
            </a:r>
            <a:r>
              <a:rPr lang="en-US" altLang="zh-TW" sz="6600" b="1" dirty="0" smtClean="0">
                <a:effectLst/>
                <a:latin typeface="+mj-ea"/>
              </a:rPr>
              <a:t>pelling </a:t>
            </a:r>
            <a:r>
              <a:rPr lang="en-US" altLang="zh-TW" sz="6600" b="1" dirty="0">
                <a:effectLst/>
                <a:latin typeface="+mj-ea"/>
              </a:rPr>
              <a:t>the </a:t>
            </a:r>
            <a:r>
              <a:rPr lang="en-US" altLang="zh-TW" sz="6600" b="1" dirty="0" smtClean="0">
                <a:effectLst/>
                <a:latin typeface="+mj-ea"/>
              </a:rPr>
              <a:t>Word</a:t>
            </a:r>
            <a:endParaRPr lang="zh-TW" altLang="en-US" sz="6600" b="1" dirty="0">
              <a:latin typeface="+mj-ea"/>
            </a:endParaRPr>
          </a:p>
        </p:txBody>
      </p:sp>
      <p:sp>
        <p:nvSpPr>
          <p:cNvPr id="3" name="副標題 2"/>
          <p:cNvSpPr>
            <a:spLocks noGrp="1"/>
          </p:cNvSpPr>
          <p:nvPr>
            <p:ph type="subTitle" idx="1"/>
          </p:nvPr>
        </p:nvSpPr>
        <p:spPr>
          <a:xfrm>
            <a:off x="1375983" y="2778068"/>
            <a:ext cx="9440034" cy="1049867"/>
          </a:xfrm>
        </p:spPr>
        <p:txBody>
          <a:bodyPr>
            <a:noAutofit/>
          </a:bodyPr>
          <a:lstStyle/>
          <a:p>
            <a:r>
              <a:rPr lang="en-US" altLang="zh-TW" sz="3200" dirty="0" smtClean="0">
                <a:latin typeface="+mn-ea"/>
              </a:rPr>
              <a:t>Together = To get her</a:t>
            </a:r>
          </a:p>
          <a:p>
            <a:r>
              <a:rPr lang="zh-TW" altLang="en-US" sz="3200" dirty="0" smtClean="0">
                <a:latin typeface="+mn-ea"/>
              </a:rPr>
              <a:t>在一起 </a:t>
            </a:r>
            <a:r>
              <a:rPr lang="en-US" altLang="zh-TW" sz="3200" dirty="0" smtClean="0">
                <a:latin typeface="+mn-ea"/>
              </a:rPr>
              <a:t>=</a:t>
            </a:r>
            <a:r>
              <a:rPr lang="zh-TW" altLang="en-US" sz="3200" dirty="0" smtClean="0">
                <a:latin typeface="+mn-ea"/>
              </a:rPr>
              <a:t> 去 把 她</a:t>
            </a:r>
            <a:endParaRPr lang="en-US" altLang="zh-TW" sz="3200" dirty="0" smtClean="0">
              <a:latin typeface="+mn-ea"/>
            </a:endParaRPr>
          </a:p>
          <a:p>
            <a:endParaRPr lang="en-US" altLang="zh-TW" sz="3200" dirty="0" smtClean="0">
              <a:latin typeface="+mn-ea"/>
            </a:endParaRPr>
          </a:p>
          <a:p>
            <a:r>
              <a:rPr lang="zh-TW" altLang="en-US" sz="3200" dirty="0" smtClean="0">
                <a:latin typeface="+mn-ea"/>
              </a:rPr>
              <a:t>有時一個</a:t>
            </a:r>
            <a:r>
              <a:rPr lang="en-US" altLang="zh-TW" sz="3200" dirty="0" smtClean="0">
                <a:latin typeface="+mn-ea"/>
              </a:rPr>
              <a:t>word</a:t>
            </a:r>
            <a:r>
              <a:rPr lang="zh-TW" altLang="en-US" sz="3200" dirty="0" smtClean="0">
                <a:latin typeface="+mn-ea"/>
              </a:rPr>
              <a:t>拆解成一串句子也很意思。</a:t>
            </a:r>
            <a:endParaRPr lang="en-US" altLang="zh-TW" sz="3200" dirty="0" smtClean="0">
              <a:latin typeface="+mn-ea"/>
            </a:endParaRPr>
          </a:p>
          <a:p>
            <a:endParaRPr lang="en-US" altLang="zh-TW" sz="3200" dirty="0" smtClean="0">
              <a:latin typeface="+mn-ea"/>
            </a:endParaRPr>
          </a:p>
          <a:p>
            <a:pPr algn="r"/>
            <a:r>
              <a:rPr lang="en-US" altLang="zh-TW" dirty="0" smtClean="0">
                <a:latin typeface="+mn-ea"/>
              </a:rPr>
              <a:t>R05944029 </a:t>
            </a:r>
            <a:r>
              <a:rPr lang="zh-TW" altLang="en-US" dirty="0" smtClean="0">
                <a:latin typeface="+mn-ea"/>
              </a:rPr>
              <a:t>黃皇堯</a:t>
            </a:r>
            <a:endParaRPr lang="zh-TW" altLang="en-US" dirty="0">
              <a:latin typeface="+mn-ea"/>
            </a:endParaRPr>
          </a:p>
        </p:txBody>
      </p:sp>
    </p:spTree>
    <p:extLst>
      <p:ext uri="{BB962C8B-B14F-4D97-AF65-F5344CB8AC3E}">
        <p14:creationId xmlns:p14="http://schemas.microsoft.com/office/powerpoint/2010/main" val="1900223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07067" y="2421229"/>
            <a:ext cx="7766936" cy="965916"/>
          </a:xfrm>
        </p:spPr>
        <p:txBody>
          <a:bodyPr/>
          <a:lstStyle/>
          <a:p>
            <a:pPr algn="ctr"/>
            <a:r>
              <a:rPr lang="en-US" altLang="zh-TW" sz="1200" dirty="0" smtClean="0"/>
              <a:t/>
            </a:r>
            <a:br>
              <a:rPr lang="en-US" altLang="zh-TW" sz="1200" dirty="0" smtClean="0"/>
            </a:br>
            <a:endParaRPr lang="zh-TW" altLang="en-US" sz="1200" dirty="0"/>
          </a:p>
        </p:txBody>
      </p:sp>
      <p:sp>
        <p:nvSpPr>
          <p:cNvPr id="3" name="副標題 2"/>
          <p:cNvSpPr>
            <a:spLocks noGrp="1"/>
          </p:cNvSpPr>
          <p:nvPr>
            <p:ph type="subTitle" idx="1"/>
          </p:nvPr>
        </p:nvSpPr>
        <p:spPr>
          <a:xfrm>
            <a:off x="1507067" y="1472219"/>
            <a:ext cx="9581643" cy="4139153"/>
          </a:xfrm>
        </p:spPr>
        <p:txBody>
          <a:bodyPr/>
          <a:lstStyle/>
          <a:p>
            <a:pPr algn="l"/>
            <a:r>
              <a:rPr lang="en-US" altLang="zh-TW" dirty="0" smtClean="0"/>
              <a:t>To me, the most interesting sequence is the sequence of Fibonacci. There are two reasons about why this sequence is special to me.</a:t>
            </a:r>
          </a:p>
          <a:p>
            <a:pPr algn="l"/>
            <a:r>
              <a:rPr lang="en-US" altLang="zh-TW" dirty="0" smtClean="0"/>
              <a:t>1.</a:t>
            </a:r>
          </a:p>
          <a:p>
            <a:pPr algn="l"/>
            <a:r>
              <a:rPr lang="en-US" altLang="zh-TW" dirty="0" smtClean="0"/>
              <a:t>In programming, sequence of </a:t>
            </a:r>
            <a:r>
              <a:rPr lang="en-US" altLang="zh-TW" dirty="0" err="1" smtClean="0"/>
              <a:t>Finonacci</a:t>
            </a:r>
            <a:r>
              <a:rPr lang="en-US" altLang="zh-TW" dirty="0" smtClean="0"/>
              <a:t> can be implemented by recursive coding style. This is very cool when I first started to learn C code.</a:t>
            </a:r>
          </a:p>
          <a:p>
            <a:pPr algn="l"/>
            <a:r>
              <a:rPr lang="en-US" altLang="zh-TW" dirty="0" smtClean="0"/>
              <a:t>2.</a:t>
            </a:r>
          </a:p>
          <a:p>
            <a:pPr algn="l"/>
            <a:r>
              <a:rPr lang="en-US" altLang="zh-TW" dirty="0" smtClean="0"/>
              <a:t>Leonardo Fibonacci described the growth of rabbit population as this sequence. If we assume that rabbits don’t die, and there are “a” rabbits in (n)</a:t>
            </a:r>
            <a:r>
              <a:rPr lang="en-US" altLang="zh-TW" dirty="0" err="1" smtClean="0"/>
              <a:t>th</a:t>
            </a:r>
            <a:r>
              <a:rPr lang="en-US" altLang="zh-TW" dirty="0" smtClean="0"/>
              <a:t> month, ‘b” rabbits in (n+1)</a:t>
            </a:r>
            <a:r>
              <a:rPr lang="en-US" altLang="zh-TW" dirty="0" err="1" smtClean="0"/>
              <a:t>th</a:t>
            </a:r>
            <a:r>
              <a:rPr lang="en-US" altLang="zh-TW" dirty="0" smtClean="0"/>
              <a:t> month. We know that rabbits don’t give birth to new rabbits until they are one month old, then we can get the result that there are “</a:t>
            </a:r>
            <a:r>
              <a:rPr lang="en-US" altLang="zh-TW" dirty="0" err="1" smtClean="0"/>
              <a:t>a+b</a:t>
            </a:r>
            <a:r>
              <a:rPr lang="en-US" altLang="zh-TW" dirty="0" smtClean="0"/>
              <a:t>” rabbits in (n+2)</a:t>
            </a:r>
            <a:r>
              <a:rPr lang="en-US" altLang="zh-TW" dirty="0" err="1" smtClean="0"/>
              <a:t>th</a:t>
            </a:r>
            <a:r>
              <a:rPr lang="en-US" altLang="zh-TW" dirty="0" smtClean="0"/>
              <a:t> month. This is the origin of the sequence of Fibonacci.</a:t>
            </a:r>
          </a:p>
          <a:p>
            <a:pPr algn="ctr"/>
            <a:endParaRPr lang="en-US" altLang="zh-TW" dirty="0" smtClean="0"/>
          </a:p>
        </p:txBody>
      </p:sp>
      <p:sp>
        <p:nvSpPr>
          <p:cNvPr id="5" name="矩形 4"/>
          <p:cNvSpPr/>
          <p:nvPr/>
        </p:nvSpPr>
        <p:spPr>
          <a:xfrm>
            <a:off x="5272606" y="475976"/>
            <a:ext cx="205056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陳宗涵 </a:t>
            </a:r>
            <a:r>
              <a:rPr kumimoji="0" lang="en-US" altLang="zh-TW"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B02902038</a:t>
            </a:r>
            <a:endPar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205967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圖形詩</a:t>
            </a:r>
            <a:endParaRPr lang="zh-TW"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7568" y="2181395"/>
            <a:ext cx="751888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063552" y="1196753"/>
            <a:ext cx="7704856" cy="1015663"/>
          </a:xfrm>
          <a:prstGeom prst="rect">
            <a:avLst/>
          </a:prstGeom>
          <a:noFill/>
        </p:spPr>
        <p:txBody>
          <a:bodyPr wrap="square" rtlCol="0">
            <a:spAutoFit/>
          </a:bodyPr>
          <a:lstStyle/>
          <a:p>
            <a:r>
              <a:rPr lang="zh-TW" altLang="en-US" sz="2000" b="1" dirty="0">
                <a:solidFill>
                  <a:prstClr val="white"/>
                </a:solidFill>
                <a:latin typeface="Arial"/>
                <a:ea typeface="微軟正黑體" panose="020B0604030504040204" pitchFamily="34" charset="-120"/>
              </a:rPr>
              <a:t>詹冰</a:t>
            </a:r>
            <a:r>
              <a:rPr lang="en-US" altLang="zh-TW" sz="2000" b="1" dirty="0">
                <a:solidFill>
                  <a:prstClr val="white"/>
                </a:solidFill>
                <a:latin typeface="Arial"/>
                <a:ea typeface="微軟正黑體" panose="020B0604030504040204" pitchFamily="34" charset="-120"/>
              </a:rPr>
              <a:t>〈</a:t>
            </a:r>
            <a:r>
              <a:rPr lang="zh-TW" altLang="en-US" sz="2000" b="1" dirty="0">
                <a:solidFill>
                  <a:prstClr val="white"/>
                </a:solidFill>
                <a:latin typeface="Arial"/>
                <a:ea typeface="微軟正黑體" panose="020B0604030504040204" pitchFamily="34" charset="-120"/>
              </a:rPr>
              <a:t>水牛圖</a:t>
            </a:r>
            <a:r>
              <a:rPr lang="en-US" altLang="zh-TW" sz="2000" b="1" dirty="0">
                <a:solidFill>
                  <a:prstClr val="white"/>
                </a:solidFill>
                <a:latin typeface="Arial"/>
                <a:ea typeface="微軟正黑體" panose="020B0604030504040204" pitchFamily="34" charset="-120"/>
              </a:rPr>
              <a:t>〉</a:t>
            </a:r>
          </a:p>
          <a:p>
            <a:r>
              <a:rPr lang="zh-TW" altLang="en-US" sz="2000" b="1" dirty="0">
                <a:solidFill>
                  <a:prstClr val="white"/>
                </a:solidFill>
                <a:latin typeface="Arial"/>
                <a:ea typeface="微軟正黑體" panose="020B0604030504040204" pitchFamily="34" charset="-120"/>
              </a:rPr>
              <a:t>利用詩句排列成想敘述的具體形象，讓人在閱讀之前就可以隱約猜到敘述對象。</a:t>
            </a:r>
          </a:p>
        </p:txBody>
      </p:sp>
      <p:sp>
        <p:nvSpPr>
          <p:cNvPr id="5" name="文字方塊 4"/>
          <p:cNvSpPr txBox="1"/>
          <p:nvPr/>
        </p:nvSpPr>
        <p:spPr>
          <a:xfrm>
            <a:off x="8336102" y="6309320"/>
            <a:ext cx="2133918" cy="369332"/>
          </a:xfrm>
          <a:prstGeom prst="rect">
            <a:avLst/>
          </a:prstGeom>
          <a:noFill/>
        </p:spPr>
        <p:txBody>
          <a:bodyPr wrap="none" rtlCol="0">
            <a:spAutoFit/>
          </a:bodyPr>
          <a:lstStyle/>
          <a:p>
            <a:r>
              <a:rPr lang="en-US" altLang="zh-TW" dirty="0">
                <a:solidFill>
                  <a:prstClr val="white"/>
                </a:solidFill>
                <a:latin typeface="Arial"/>
                <a:ea typeface="微軟正黑體" panose="020B0604030504040204" pitchFamily="34" charset="-120"/>
              </a:rPr>
              <a:t>R05945018</a:t>
            </a:r>
            <a:r>
              <a:rPr lang="zh-TW" altLang="en-US" dirty="0">
                <a:solidFill>
                  <a:prstClr val="white"/>
                </a:solidFill>
                <a:latin typeface="Arial"/>
                <a:ea typeface="微軟正黑體" panose="020B0604030504040204" pitchFamily="34" charset="-120"/>
              </a:rPr>
              <a:t> 林資皓</a:t>
            </a:r>
          </a:p>
        </p:txBody>
      </p:sp>
    </p:spTree>
    <p:extLst>
      <p:ext uri="{BB962C8B-B14F-4D97-AF65-F5344CB8AC3E}">
        <p14:creationId xmlns:p14="http://schemas.microsoft.com/office/powerpoint/2010/main" val="2735525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sz="2400" dirty="0">
                <a:latin typeface="Microsoft YaHei"/>
                <a:cs typeface="Microsoft YaHei"/>
              </a:rPr>
              <a:t>生物演算法</a:t>
            </a:r>
            <a:r>
              <a:rPr sz="2400" spc="-175" dirty="0">
                <a:latin typeface="Microsoft YaHei"/>
                <a:cs typeface="Microsoft YaHei"/>
              </a:rPr>
              <a:t> </a:t>
            </a:r>
            <a:r>
              <a:rPr sz="2400" b="1" spc="60" dirty="0">
                <a:latin typeface="Segoe UI"/>
                <a:cs typeface="Segoe UI"/>
              </a:rPr>
              <a:t>Homework</a:t>
            </a:r>
            <a:r>
              <a:rPr sz="2400" b="1" spc="5" dirty="0">
                <a:latin typeface="Segoe UI"/>
                <a:cs typeface="Segoe UI"/>
              </a:rPr>
              <a:t> </a:t>
            </a:r>
            <a:r>
              <a:rPr sz="2400" b="1" spc="65" dirty="0">
                <a:latin typeface="Segoe UI"/>
                <a:cs typeface="Segoe UI"/>
              </a:rPr>
              <a:t>I</a:t>
            </a:r>
            <a:endParaRPr sz="2400">
              <a:latin typeface="Segoe UI"/>
              <a:cs typeface="Segoe UI"/>
            </a:endParaRPr>
          </a:p>
        </p:txBody>
      </p:sp>
      <p:sp>
        <p:nvSpPr>
          <p:cNvPr id="3" name="object 3"/>
          <p:cNvSpPr txBox="1">
            <a:spLocks noGrp="1"/>
          </p:cNvSpPr>
          <p:nvPr>
            <p:ph type="body" idx="1"/>
          </p:nvPr>
        </p:nvSpPr>
        <p:spPr>
          <a:prstGeom prst="rect">
            <a:avLst/>
          </a:prstGeom>
        </p:spPr>
        <p:txBody>
          <a:bodyPr vert="horz" wrap="square" lIns="0" tIns="0" rIns="0" bIns="0" rtlCol="0">
            <a:noAutofit/>
          </a:bodyPr>
          <a:lstStyle/>
          <a:p>
            <a:pPr marL="1471295">
              <a:lnSpc>
                <a:spcPct val="100000"/>
              </a:lnSpc>
            </a:pPr>
            <a:r>
              <a:rPr sz="1900" spc="-20" dirty="0">
                <a:latin typeface="Microsoft YaHei"/>
                <a:cs typeface="Microsoft YaHei"/>
              </a:rPr>
              <a:t>我選了一個自己腦海中印象最深刻</a:t>
            </a:r>
            <a:r>
              <a:rPr sz="1900" spc="-15" dirty="0">
                <a:latin typeface="Microsoft YaHei"/>
                <a:cs typeface="Microsoft YaHei"/>
              </a:rPr>
              <a:t>的</a:t>
            </a:r>
            <a:r>
              <a:rPr sz="1900" spc="-20" dirty="0">
                <a:latin typeface="Microsoft YaHei"/>
                <a:cs typeface="Microsoft YaHei"/>
              </a:rPr>
              <a:t>英文</a:t>
            </a:r>
            <a:r>
              <a:rPr sz="1900" spc="-15" dirty="0">
                <a:latin typeface="Microsoft YaHei"/>
                <a:cs typeface="Microsoft YaHei"/>
              </a:rPr>
              <a:t>繞</a:t>
            </a:r>
            <a:r>
              <a:rPr sz="1900" spc="-20" dirty="0">
                <a:latin typeface="Microsoft YaHei"/>
                <a:cs typeface="Microsoft YaHei"/>
              </a:rPr>
              <a:t>口令，</a:t>
            </a:r>
            <a:endParaRPr sz="1900">
              <a:latin typeface="Microsoft YaHei"/>
              <a:cs typeface="Microsoft YaHei"/>
            </a:endParaRPr>
          </a:p>
          <a:p>
            <a:pPr marL="1471295" marR="12700">
              <a:lnSpc>
                <a:spcPct val="100000"/>
              </a:lnSpc>
            </a:pPr>
            <a:r>
              <a:rPr sz="1900" spc="-25" dirty="0">
                <a:latin typeface="Microsoft YaHei"/>
                <a:cs typeface="Microsoft YaHei"/>
              </a:rPr>
              <a:t>「</a:t>
            </a:r>
            <a:r>
              <a:rPr sz="1900" b="1" spc="-10" dirty="0">
                <a:solidFill>
                  <a:srgbClr val="944945"/>
                </a:solidFill>
                <a:latin typeface="Calibri"/>
                <a:cs typeface="Calibri"/>
              </a:rPr>
              <a:t>Can</a:t>
            </a:r>
            <a:r>
              <a:rPr sz="1900" b="1" spc="5" dirty="0">
                <a:solidFill>
                  <a:srgbClr val="944945"/>
                </a:solidFill>
                <a:latin typeface="Calibri"/>
                <a:cs typeface="Calibri"/>
              </a:rPr>
              <a:t> </a:t>
            </a:r>
            <a:r>
              <a:rPr sz="1900" b="1" spc="-35" dirty="0">
                <a:solidFill>
                  <a:srgbClr val="944945"/>
                </a:solidFill>
                <a:latin typeface="Calibri"/>
                <a:cs typeface="Calibri"/>
              </a:rPr>
              <a:t>y</a:t>
            </a:r>
            <a:r>
              <a:rPr sz="1900" b="1" spc="-15" dirty="0">
                <a:solidFill>
                  <a:srgbClr val="944945"/>
                </a:solidFill>
                <a:latin typeface="Calibri"/>
                <a:cs typeface="Calibri"/>
              </a:rPr>
              <a:t>ou c</a:t>
            </a:r>
            <a:r>
              <a:rPr sz="1900" b="1" spc="-10" dirty="0">
                <a:solidFill>
                  <a:srgbClr val="944945"/>
                </a:solidFill>
                <a:latin typeface="Calibri"/>
                <a:cs typeface="Calibri"/>
              </a:rPr>
              <a:t>an</a:t>
            </a:r>
            <a:r>
              <a:rPr sz="1900" b="1" spc="10" dirty="0">
                <a:solidFill>
                  <a:srgbClr val="944945"/>
                </a:solidFill>
                <a:latin typeface="Calibri"/>
                <a:cs typeface="Calibri"/>
              </a:rPr>
              <a:t> </a:t>
            </a:r>
            <a:r>
              <a:rPr sz="1900" b="1" spc="-10" dirty="0">
                <a:solidFill>
                  <a:srgbClr val="944945"/>
                </a:solidFill>
                <a:latin typeface="Calibri"/>
                <a:cs typeface="Calibri"/>
              </a:rPr>
              <a:t>a</a:t>
            </a:r>
            <a:r>
              <a:rPr sz="1900" b="1" spc="-15" dirty="0">
                <a:solidFill>
                  <a:srgbClr val="944945"/>
                </a:solidFill>
                <a:latin typeface="Calibri"/>
                <a:cs typeface="Calibri"/>
              </a:rPr>
              <a:t> c</a:t>
            </a:r>
            <a:r>
              <a:rPr sz="1900" b="1" spc="-10" dirty="0">
                <a:solidFill>
                  <a:srgbClr val="944945"/>
                </a:solidFill>
                <a:latin typeface="Calibri"/>
                <a:cs typeface="Calibri"/>
              </a:rPr>
              <a:t>an</a:t>
            </a:r>
            <a:r>
              <a:rPr sz="1900" b="1" spc="10" dirty="0">
                <a:solidFill>
                  <a:srgbClr val="944945"/>
                </a:solidFill>
                <a:latin typeface="Calibri"/>
                <a:cs typeface="Calibri"/>
              </a:rPr>
              <a:t> </a:t>
            </a:r>
            <a:r>
              <a:rPr sz="1900" b="1" spc="-10" dirty="0">
                <a:solidFill>
                  <a:srgbClr val="944945"/>
                </a:solidFill>
                <a:latin typeface="Calibri"/>
                <a:cs typeface="Calibri"/>
              </a:rPr>
              <a:t>as a </a:t>
            </a:r>
            <a:r>
              <a:rPr sz="1900" b="1" spc="-15" dirty="0">
                <a:solidFill>
                  <a:srgbClr val="944945"/>
                </a:solidFill>
                <a:latin typeface="Calibri"/>
                <a:cs typeface="Calibri"/>
              </a:rPr>
              <a:t>c</a:t>
            </a:r>
            <a:r>
              <a:rPr sz="1900" b="1" spc="-10" dirty="0">
                <a:solidFill>
                  <a:srgbClr val="944945"/>
                </a:solidFill>
                <a:latin typeface="Calibri"/>
                <a:cs typeface="Calibri"/>
              </a:rPr>
              <a:t>anner</a:t>
            </a:r>
            <a:r>
              <a:rPr sz="1900" b="1" spc="15" dirty="0">
                <a:solidFill>
                  <a:srgbClr val="944945"/>
                </a:solidFill>
                <a:latin typeface="Calibri"/>
                <a:cs typeface="Calibri"/>
              </a:rPr>
              <a:t> </a:t>
            </a:r>
            <a:r>
              <a:rPr sz="1900" b="1" spc="-15" dirty="0">
                <a:solidFill>
                  <a:srgbClr val="944945"/>
                </a:solidFill>
                <a:latin typeface="Calibri"/>
                <a:cs typeface="Calibri"/>
              </a:rPr>
              <a:t>c</a:t>
            </a:r>
            <a:r>
              <a:rPr sz="1900" b="1" spc="-10" dirty="0">
                <a:solidFill>
                  <a:srgbClr val="944945"/>
                </a:solidFill>
                <a:latin typeface="Calibri"/>
                <a:cs typeface="Calibri"/>
              </a:rPr>
              <a:t>an</a:t>
            </a:r>
            <a:r>
              <a:rPr sz="1900" b="1" spc="25" dirty="0">
                <a:solidFill>
                  <a:srgbClr val="944945"/>
                </a:solidFill>
                <a:latin typeface="Calibri"/>
                <a:cs typeface="Calibri"/>
              </a:rPr>
              <a:t> </a:t>
            </a:r>
            <a:r>
              <a:rPr sz="1900" b="1" spc="-15" dirty="0">
                <a:solidFill>
                  <a:srgbClr val="944945"/>
                </a:solidFill>
                <a:latin typeface="Calibri"/>
                <a:cs typeface="Calibri"/>
              </a:rPr>
              <a:t>c</a:t>
            </a:r>
            <a:r>
              <a:rPr sz="1900" b="1" spc="-10" dirty="0">
                <a:solidFill>
                  <a:srgbClr val="944945"/>
                </a:solidFill>
                <a:latin typeface="Calibri"/>
                <a:cs typeface="Calibri"/>
              </a:rPr>
              <a:t>an</a:t>
            </a:r>
            <a:r>
              <a:rPr sz="1900" b="1" spc="10" dirty="0">
                <a:solidFill>
                  <a:srgbClr val="944945"/>
                </a:solidFill>
                <a:latin typeface="Calibri"/>
                <a:cs typeface="Calibri"/>
              </a:rPr>
              <a:t> </a:t>
            </a:r>
            <a:r>
              <a:rPr sz="1900" b="1" spc="-10" dirty="0">
                <a:solidFill>
                  <a:srgbClr val="944945"/>
                </a:solidFill>
                <a:latin typeface="Calibri"/>
                <a:cs typeface="Calibri"/>
              </a:rPr>
              <a:t>a</a:t>
            </a:r>
            <a:r>
              <a:rPr sz="1900" b="1" spc="-15" dirty="0">
                <a:solidFill>
                  <a:srgbClr val="944945"/>
                </a:solidFill>
                <a:latin typeface="Calibri"/>
                <a:cs typeface="Calibri"/>
              </a:rPr>
              <a:t> c</a:t>
            </a:r>
            <a:r>
              <a:rPr sz="1900" b="1" spc="-10" dirty="0">
                <a:solidFill>
                  <a:srgbClr val="944945"/>
                </a:solidFill>
                <a:latin typeface="Calibri"/>
                <a:cs typeface="Calibri"/>
              </a:rPr>
              <a:t>an</a:t>
            </a:r>
            <a:r>
              <a:rPr sz="1900" b="1" spc="-15" dirty="0">
                <a:solidFill>
                  <a:srgbClr val="944945"/>
                </a:solidFill>
                <a:latin typeface="Calibri"/>
                <a:cs typeface="Calibri"/>
              </a:rPr>
              <a:t>?</a:t>
            </a:r>
            <a:r>
              <a:rPr sz="1900" spc="-25" dirty="0">
                <a:latin typeface="Microsoft YaHei"/>
                <a:cs typeface="Microsoft YaHei"/>
              </a:rPr>
              <a:t>」</a:t>
            </a:r>
            <a:r>
              <a:rPr sz="1900" spc="-10" dirty="0">
                <a:latin typeface="Calibri"/>
                <a:cs typeface="Calibri"/>
              </a:rPr>
              <a:t>(</a:t>
            </a:r>
            <a:r>
              <a:rPr sz="1900" spc="-20" dirty="0">
                <a:latin typeface="Microsoft YaHei"/>
                <a:cs typeface="Microsoft YaHei"/>
              </a:rPr>
              <a:t>你 能夠像裝罐工人把罐頭裝入罐頭一</a:t>
            </a:r>
            <a:r>
              <a:rPr sz="1900" spc="-15" dirty="0">
                <a:latin typeface="Microsoft YaHei"/>
                <a:cs typeface="Microsoft YaHei"/>
              </a:rPr>
              <a:t>樣</a:t>
            </a:r>
            <a:r>
              <a:rPr sz="1900" spc="-20" dirty="0">
                <a:latin typeface="Microsoft YaHei"/>
                <a:cs typeface="Microsoft YaHei"/>
              </a:rPr>
              <a:t>的把</a:t>
            </a:r>
            <a:r>
              <a:rPr sz="1900" spc="-15" dirty="0">
                <a:latin typeface="Microsoft YaHei"/>
                <a:cs typeface="Microsoft YaHei"/>
              </a:rPr>
              <a:t>罐頭</a:t>
            </a:r>
            <a:r>
              <a:rPr sz="1900" spc="-20" dirty="0">
                <a:latin typeface="Microsoft YaHei"/>
                <a:cs typeface="Microsoft YaHei"/>
              </a:rPr>
              <a:t>裝 入罐頭嗎？</a:t>
            </a:r>
            <a:r>
              <a:rPr sz="1900" spc="-10" dirty="0">
                <a:latin typeface="Calibri"/>
                <a:cs typeface="Calibri"/>
              </a:rPr>
              <a:t>)</a:t>
            </a:r>
            <a:r>
              <a:rPr sz="1900" spc="-20" dirty="0">
                <a:latin typeface="Microsoft YaHei"/>
                <a:cs typeface="Microsoft YaHei"/>
              </a:rPr>
              <a:t>。 因為國中那個時候對於</a:t>
            </a:r>
            <a:r>
              <a:rPr sz="1900" spc="-20" dirty="0">
                <a:latin typeface="Calibri"/>
                <a:cs typeface="Calibri"/>
              </a:rPr>
              <a:t>c</a:t>
            </a:r>
            <a:r>
              <a:rPr sz="1900" spc="-10" dirty="0">
                <a:latin typeface="Calibri"/>
                <a:cs typeface="Calibri"/>
              </a:rPr>
              <a:t>an</a:t>
            </a:r>
            <a:r>
              <a:rPr sz="1900" spc="-20" dirty="0">
                <a:latin typeface="Microsoft YaHei"/>
                <a:cs typeface="Microsoft YaHei"/>
              </a:rPr>
              <a:t>這個單字的認</a:t>
            </a:r>
            <a:r>
              <a:rPr sz="1900" spc="-15" dirty="0">
                <a:latin typeface="Microsoft YaHei"/>
                <a:cs typeface="Microsoft YaHei"/>
              </a:rPr>
              <a:t>識</a:t>
            </a:r>
            <a:r>
              <a:rPr sz="1900" spc="-20" dirty="0">
                <a:latin typeface="Microsoft YaHei"/>
                <a:cs typeface="Microsoft YaHei"/>
              </a:rPr>
              <a:t>僅侷限 在助動詞：能夠，名詞：罐頭，沒</a:t>
            </a:r>
            <a:r>
              <a:rPr sz="1900" spc="-15" dirty="0">
                <a:latin typeface="Microsoft YaHei"/>
                <a:cs typeface="Microsoft YaHei"/>
              </a:rPr>
              <a:t>想到</a:t>
            </a:r>
            <a:r>
              <a:rPr sz="1900" spc="-20" dirty="0">
                <a:latin typeface="Microsoft YaHei"/>
                <a:cs typeface="Microsoft YaHei"/>
              </a:rPr>
              <a:t>竟</a:t>
            </a:r>
            <a:r>
              <a:rPr sz="1900" spc="-10" dirty="0">
                <a:latin typeface="Microsoft YaHei"/>
                <a:cs typeface="Microsoft YaHei"/>
              </a:rPr>
              <a:t>然</a:t>
            </a:r>
            <a:r>
              <a:rPr sz="1900" spc="-20" dirty="0">
                <a:latin typeface="Microsoft YaHei"/>
                <a:cs typeface="Microsoft YaHei"/>
              </a:rPr>
              <a:t>還有動 詞的意思，也因此就順理成章的記</a:t>
            </a:r>
            <a:r>
              <a:rPr sz="1900" spc="-15" dirty="0">
                <a:latin typeface="Microsoft YaHei"/>
                <a:cs typeface="Microsoft YaHei"/>
              </a:rPr>
              <a:t>起</a:t>
            </a:r>
            <a:r>
              <a:rPr sz="1900" spc="-20" dirty="0">
                <a:latin typeface="Microsoft YaHei"/>
                <a:cs typeface="Microsoft YaHei"/>
              </a:rPr>
              <a:t>來了。</a:t>
            </a:r>
            <a:endParaRPr sz="1900">
              <a:latin typeface="Microsoft YaHei"/>
              <a:cs typeface="Microsoft YaHei"/>
            </a:endParaRPr>
          </a:p>
        </p:txBody>
      </p:sp>
      <p:sp>
        <p:nvSpPr>
          <p:cNvPr id="4" name="object 4"/>
          <p:cNvSpPr txBox="1"/>
          <p:nvPr/>
        </p:nvSpPr>
        <p:spPr>
          <a:xfrm>
            <a:off x="7831963" y="832992"/>
            <a:ext cx="1814830" cy="298450"/>
          </a:xfrm>
          <a:prstGeom prst="rect">
            <a:avLst/>
          </a:prstGeom>
        </p:spPr>
        <p:txBody>
          <a:bodyPr vert="horz" wrap="square" lIns="0" tIns="0" rIns="0" bIns="0" rtlCol="0">
            <a:noAutofit/>
          </a:bodyPr>
          <a:lstStyle/>
          <a:p>
            <a:pPr marL="12700"/>
            <a:r>
              <a:rPr spc="-10" dirty="0">
                <a:solidFill>
                  <a:prstClr val="black"/>
                </a:solidFill>
                <a:latin typeface="Calibri"/>
                <a:cs typeface="Calibri"/>
              </a:rPr>
              <a:t>R</a:t>
            </a:r>
            <a:r>
              <a:rPr spc="-15" dirty="0">
                <a:solidFill>
                  <a:prstClr val="black"/>
                </a:solidFill>
                <a:latin typeface="Calibri"/>
                <a:cs typeface="Calibri"/>
              </a:rPr>
              <a:t>0</a:t>
            </a:r>
            <a:r>
              <a:rPr spc="-10" dirty="0">
                <a:solidFill>
                  <a:prstClr val="black"/>
                </a:solidFill>
                <a:latin typeface="Calibri"/>
                <a:cs typeface="Calibri"/>
              </a:rPr>
              <a:t>5945037</a:t>
            </a:r>
            <a:r>
              <a:rPr spc="10" dirty="0">
                <a:solidFill>
                  <a:prstClr val="black"/>
                </a:solidFill>
                <a:latin typeface="Calibri"/>
                <a:cs typeface="Calibri"/>
              </a:rPr>
              <a:t> </a:t>
            </a:r>
            <a:r>
              <a:rPr dirty="0">
                <a:solidFill>
                  <a:prstClr val="black"/>
                </a:solidFill>
                <a:latin typeface="Microsoft YaHei"/>
                <a:cs typeface="Microsoft YaHei"/>
              </a:rPr>
              <a:t>黃堂榮</a:t>
            </a:r>
            <a:endParaRPr>
              <a:solidFill>
                <a:prstClr val="black"/>
              </a:solidFill>
              <a:latin typeface="Microsoft YaHei"/>
              <a:cs typeface="Microsoft YaHei"/>
            </a:endParaRPr>
          </a:p>
        </p:txBody>
      </p:sp>
      <p:sp>
        <p:nvSpPr>
          <p:cNvPr id="5" name="object 5"/>
          <p:cNvSpPr/>
          <p:nvPr/>
        </p:nvSpPr>
        <p:spPr>
          <a:xfrm>
            <a:off x="1591056" y="3723132"/>
            <a:ext cx="2552700" cy="3134866"/>
          </a:xfrm>
          <a:prstGeom prst="rect">
            <a:avLst/>
          </a:prstGeom>
          <a:blipFill>
            <a:blip r:embed="rId2" cstate="print"/>
            <a:stretch>
              <a:fillRect/>
            </a:stretch>
          </a:blipFill>
        </p:spPr>
        <p:txBody>
          <a:bodyPr wrap="square" lIns="0" tIns="0" rIns="0" bIns="0" rtlCol="0">
            <a:noAutofit/>
          </a:bodyPr>
          <a:lstStyle/>
          <a:p>
            <a:endParaRPr>
              <a:solidFill>
                <a:prstClr val="black"/>
              </a:solidFill>
              <a:latin typeface="Calibri"/>
            </a:endParaRPr>
          </a:p>
        </p:txBody>
      </p:sp>
    </p:spTree>
    <p:extLst>
      <p:ext uri="{BB962C8B-B14F-4D97-AF65-F5344CB8AC3E}">
        <p14:creationId xmlns:p14="http://schemas.microsoft.com/office/powerpoint/2010/main" val="2383756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司馬相如給卓文君之家書</a:t>
            </a:r>
            <a:endParaRPr lang="zh-TW" altLang="en-US" dirty="0"/>
          </a:p>
        </p:txBody>
      </p:sp>
      <p:sp>
        <p:nvSpPr>
          <p:cNvPr id="3" name="內容版面配置區 2"/>
          <p:cNvSpPr>
            <a:spLocks noGrp="1"/>
          </p:cNvSpPr>
          <p:nvPr>
            <p:ph idx="1"/>
          </p:nvPr>
        </p:nvSpPr>
        <p:spPr/>
        <p:txBody>
          <a:bodyPr/>
          <a:lstStyle/>
          <a:p>
            <a:pPr marL="0" indent="0">
              <a:buNone/>
            </a:pPr>
            <a:r>
              <a:rPr lang="zh-TW" altLang="en-US" dirty="0" smtClean="0"/>
              <a:t>「一二三四五六七八九十百千萬」</a:t>
            </a:r>
            <a:endParaRPr lang="en-US" altLang="zh-TW" dirty="0" smtClean="0"/>
          </a:p>
          <a:p>
            <a:pPr marL="0" indent="0">
              <a:buNone/>
            </a:pPr>
            <a:endParaRPr lang="en-US" altLang="zh-TW" dirty="0" smtClean="0"/>
          </a:p>
          <a:p>
            <a:pPr marL="0" indent="0">
              <a:buNone/>
            </a:pPr>
            <a:r>
              <a:rPr lang="zh-TW" altLang="en-US" dirty="0" smtClean="0"/>
              <a:t>司馬相如受到皇帝的賞識之後，逐漸耽溺於享樂，而開始對妻子卓文君冷淡。卓文君日夜期盼得到司馬相如的來信，卻只得到這十三個字，她馬上明白丈夫的意思：數字中缺少「億」，表示丈夫已經沒有情義了。卓文君馬上提筆寫了</a:t>
            </a:r>
            <a:r>
              <a:rPr lang="en-US" altLang="zh-TW" dirty="0" smtClean="0"/>
              <a:t>《</a:t>
            </a:r>
            <a:r>
              <a:rPr lang="zh-TW" altLang="en-US" dirty="0" smtClean="0"/>
              <a:t>白頭吟</a:t>
            </a:r>
            <a:r>
              <a:rPr lang="en-US" altLang="zh-TW" dirty="0" smtClean="0"/>
              <a:t>》</a:t>
            </a:r>
            <a:r>
              <a:rPr lang="zh-TW" altLang="en-US" dirty="0" smtClean="0"/>
              <a:t>和</a:t>
            </a:r>
            <a:r>
              <a:rPr lang="en-US" altLang="zh-TW" dirty="0" smtClean="0"/>
              <a:t>《</a:t>
            </a:r>
            <a:r>
              <a:rPr lang="zh-TW" altLang="en-US" dirty="0" smtClean="0"/>
              <a:t>訣別書</a:t>
            </a:r>
            <a:r>
              <a:rPr lang="en-US" altLang="zh-TW" dirty="0" smtClean="0"/>
              <a:t>》</a:t>
            </a:r>
            <a:r>
              <a:rPr lang="zh-TW" altLang="en-US" dirty="0" smtClean="0"/>
              <a:t>，司馬相如回憶起當初的夫婦情深，就打消了納妾的念頭了。</a:t>
            </a:r>
            <a:endParaRPr lang="en-US" altLang="zh-TW" dirty="0"/>
          </a:p>
          <a:p>
            <a:pPr marL="0" indent="0">
              <a:buNone/>
            </a:pPr>
            <a:endParaRPr lang="zh-TW" altLang="en-US" dirty="0"/>
          </a:p>
        </p:txBody>
      </p:sp>
      <p:sp>
        <p:nvSpPr>
          <p:cNvPr id="4" name="頁尾版面配置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smtClean="0">
                <a:ln>
                  <a:noFill/>
                </a:ln>
                <a:solidFill>
                  <a:prstClr val="black">
                    <a:tint val="75000"/>
                  </a:prstClr>
                </a:solidFill>
                <a:effectLst/>
                <a:uLnTx/>
                <a:uFillTx/>
                <a:latin typeface="Calibri" panose="020F0502020204030204"/>
                <a:ea typeface="新細明體" panose="02020500000000000000" pitchFamily="18" charset="-120"/>
                <a:cs typeface="+mn-cs"/>
              </a:rPr>
              <a:t>R04922088 </a:t>
            </a:r>
            <a:r>
              <a:rPr kumimoji="0" lang="zh-TW" alt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新細明體" panose="02020500000000000000" pitchFamily="18" charset="-120"/>
                <a:cs typeface="+mn-cs"/>
              </a:rPr>
              <a:t>黃家富</a:t>
            </a:r>
            <a:endParaRPr kumimoji="0" lang="zh-TW"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3032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zh-TW" altLang="en-US"/>
              <a:t>看起來、聽起來，別有一番滋味</a:t>
            </a:r>
          </a:p>
        </p:txBody>
      </p:sp>
      <p:sp>
        <p:nvSpPr>
          <p:cNvPr id="3077" name="Rectangle 5"/>
          <p:cNvSpPr>
            <a:spLocks noGrp="1" noChangeArrowheads="1"/>
          </p:cNvSpPr>
          <p:nvPr>
            <p:ph type="body" idx="1"/>
          </p:nvPr>
        </p:nvSpPr>
        <p:spPr>
          <a:xfrm>
            <a:off x="1981200" y="1600201"/>
            <a:ext cx="4114800" cy="4525963"/>
          </a:xfrm>
        </p:spPr>
        <p:txBody>
          <a:bodyPr/>
          <a:lstStyle/>
          <a:p>
            <a:r>
              <a:rPr lang="en-US" altLang="zh-TW" sz="2800" b="1"/>
              <a:t>《</a:t>
            </a:r>
            <a:r>
              <a:rPr lang="zh-TW" altLang="en-US" sz="2800" b="1"/>
              <a:t>臥春</a:t>
            </a:r>
            <a:r>
              <a:rPr lang="en-US" altLang="zh-TW" sz="2800" b="1"/>
              <a:t>》</a:t>
            </a:r>
            <a:br>
              <a:rPr lang="en-US" altLang="zh-TW" sz="2800" b="1"/>
            </a:br>
            <a:endParaRPr lang="en-US" altLang="zh-TW" sz="2800" b="1"/>
          </a:p>
          <a:p>
            <a:r>
              <a:rPr lang="zh-TW" altLang="en-US" sz="2800" b="1"/>
              <a:t>岸梅幽聞花，</a:t>
            </a:r>
            <a:br>
              <a:rPr lang="zh-TW" altLang="en-US" sz="2800" b="1"/>
            </a:br>
            <a:r>
              <a:rPr lang="zh-TW" altLang="en-US" sz="2800" b="1"/>
              <a:t>臥枝傷恨底，</a:t>
            </a:r>
            <a:br>
              <a:rPr lang="zh-TW" altLang="en-US" sz="2800" b="1"/>
            </a:br>
            <a:r>
              <a:rPr lang="zh-TW" altLang="en-US" sz="2800" b="1"/>
              <a:t>遙聞臥似水，</a:t>
            </a:r>
            <a:br>
              <a:rPr lang="zh-TW" altLang="en-US" sz="2800" b="1"/>
            </a:br>
            <a:r>
              <a:rPr lang="zh-TW" altLang="en-US" sz="2800" b="1"/>
              <a:t>易透達春綠。</a:t>
            </a:r>
            <a:br>
              <a:rPr lang="zh-TW" altLang="en-US" sz="2800" b="1"/>
            </a:br>
            <a:r>
              <a:rPr lang="zh-TW" altLang="en-US" sz="2800" b="1"/>
              <a:t/>
            </a:r>
            <a:br>
              <a:rPr lang="zh-TW" altLang="en-US" sz="2800" b="1"/>
            </a:br>
            <a:r>
              <a:rPr lang="zh-TW" altLang="en-US" sz="2800" b="1"/>
              <a:t>岸似綠，</a:t>
            </a:r>
            <a:br>
              <a:rPr lang="zh-TW" altLang="en-US" sz="2800" b="1"/>
            </a:br>
            <a:r>
              <a:rPr lang="zh-TW" altLang="en-US" sz="2800" b="1"/>
              <a:t>岸似透綠，</a:t>
            </a:r>
            <a:br>
              <a:rPr lang="zh-TW" altLang="en-US" sz="2800" b="1"/>
            </a:br>
            <a:r>
              <a:rPr lang="zh-TW" altLang="en-US" sz="2800" b="1"/>
              <a:t>岸似透黛綠。</a:t>
            </a:r>
          </a:p>
        </p:txBody>
      </p:sp>
      <p:sp>
        <p:nvSpPr>
          <p:cNvPr id="3078" name="文字方塊 3"/>
          <p:cNvSpPr txBox="1">
            <a:spLocks noChangeArrowheads="1"/>
          </p:cNvSpPr>
          <p:nvPr/>
        </p:nvSpPr>
        <p:spPr bwMode="auto">
          <a:xfrm>
            <a:off x="6096001" y="6237288"/>
            <a:ext cx="3571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kumimoji="1" sz="32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1pPr>
            <a:lvl2pPr marL="742950" indent="-285750">
              <a:spcBef>
                <a:spcPct val="20000"/>
              </a:spcBef>
              <a:buClr>
                <a:schemeClr val="tx2"/>
              </a:buClr>
              <a:buSzPct val="50000"/>
              <a:buFont typeface="Wingdings" panose="05000000000000000000" pitchFamily="2" charset="2"/>
              <a:buChar char="l"/>
              <a:defRPr kumimoji="1" sz="28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marL="1143000" indent="-228600">
              <a:spcBef>
                <a:spcPct val="20000"/>
              </a:spcBef>
              <a:buClr>
                <a:schemeClr val="accent2"/>
              </a:buClr>
              <a:buChar char="•"/>
              <a:defRPr kumimoji="1" sz="24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marL="1600200" indent="-228600">
              <a:spcBef>
                <a:spcPct val="20000"/>
              </a:spcBef>
              <a:buClr>
                <a:schemeClr val="folHlink"/>
              </a:buClr>
              <a:buSzPct val="50000"/>
              <a:buFont typeface="Wingdings" panose="05000000000000000000" pitchFamily="2" charset="2"/>
              <a:buChar char="l"/>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marL="2057400" indent="-228600">
              <a:spcBef>
                <a:spcPct val="20000"/>
              </a:spcBef>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2514600" indent="-228600" fontAlgn="base">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2971800" indent="-228600" fontAlgn="base">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3429000" indent="-228600" fontAlgn="base">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3886200" indent="-228600" fontAlgn="base">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a:lstStyle>
          <a:p>
            <a:pPr fontAlgn="base">
              <a:spcBef>
                <a:spcPct val="0"/>
              </a:spcBef>
              <a:spcAft>
                <a:spcPct val="0"/>
              </a:spcAft>
              <a:buClr>
                <a:srgbClr val="99FF99"/>
              </a:buClr>
              <a:buNone/>
            </a:pPr>
            <a:r>
              <a:rPr kumimoji="0" lang="zh-TW" altLang="en-US" sz="1800">
                <a:solidFill>
                  <a:srgbClr val="FFFFFF"/>
                </a:solidFill>
                <a:ea typeface="微軟正黑體" panose="020B0604030504040204" pitchFamily="34" charset="-120"/>
              </a:rPr>
              <a:t>生資所  碩一  陳奕均   </a:t>
            </a:r>
            <a:r>
              <a:rPr kumimoji="0" lang="en-US" altLang="zh-TW" sz="1800">
                <a:solidFill>
                  <a:srgbClr val="FFFFFF"/>
                </a:solidFill>
                <a:ea typeface="微軟正黑體" panose="020B0604030504040204" pitchFamily="34" charset="-120"/>
              </a:rPr>
              <a:t>r05945027</a:t>
            </a:r>
          </a:p>
        </p:txBody>
      </p:sp>
      <p:sp>
        <p:nvSpPr>
          <p:cNvPr id="3079" name="Rectangle 7"/>
          <p:cNvSpPr>
            <a:spLocks noChangeArrowheads="1"/>
          </p:cNvSpPr>
          <p:nvPr/>
        </p:nvSpPr>
        <p:spPr bwMode="auto">
          <a:xfrm>
            <a:off x="6084888" y="1495426"/>
            <a:ext cx="4114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Ø"/>
              <a:defRPr kumimoji="1" sz="32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1pPr>
            <a:lvl2pPr marL="742950" indent="-285750">
              <a:spcBef>
                <a:spcPct val="20000"/>
              </a:spcBef>
              <a:buClr>
                <a:schemeClr val="tx2"/>
              </a:buClr>
              <a:buSzPct val="50000"/>
              <a:buFont typeface="Wingdings" panose="05000000000000000000" pitchFamily="2" charset="2"/>
              <a:buChar char="l"/>
              <a:defRPr kumimoji="1" sz="28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marL="1143000" indent="-228600">
              <a:spcBef>
                <a:spcPct val="20000"/>
              </a:spcBef>
              <a:buClr>
                <a:schemeClr val="accent2"/>
              </a:buClr>
              <a:buChar char="•"/>
              <a:defRPr kumimoji="1" sz="24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marL="1600200" indent="-228600">
              <a:spcBef>
                <a:spcPct val="20000"/>
              </a:spcBef>
              <a:buClr>
                <a:schemeClr val="folHlink"/>
              </a:buClr>
              <a:buSzPct val="50000"/>
              <a:buFont typeface="Wingdings" panose="05000000000000000000" pitchFamily="2" charset="2"/>
              <a:buChar char="l"/>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marL="2057400" indent="-228600">
              <a:spcBef>
                <a:spcPct val="20000"/>
              </a:spcBef>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2514600" indent="-228600" fontAlgn="base">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2971800" indent="-228600" fontAlgn="base">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3429000" indent="-228600" fontAlgn="base">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3886200" indent="-228600" fontAlgn="base">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a:lstStyle>
          <a:p>
            <a:pPr fontAlgn="base">
              <a:spcAft>
                <a:spcPct val="0"/>
              </a:spcAft>
              <a:buClr>
                <a:srgbClr val="99FF99"/>
              </a:buClr>
            </a:pPr>
            <a:r>
              <a:rPr lang="en-US" altLang="zh-TW" sz="2800" b="1">
                <a:solidFill>
                  <a:srgbClr val="FFFFFF"/>
                </a:solidFill>
              </a:rPr>
              <a:t>《</a:t>
            </a:r>
            <a:r>
              <a:rPr lang="zh-TW" altLang="en-US" sz="2800" b="1">
                <a:solidFill>
                  <a:srgbClr val="FFFFFF"/>
                </a:solidFill>
              </a:rPr>
              <a:t>我蠢</a:t>
            </a:r>
            <a:r>
              <a:rPr lang="en-US" altLang="zh-TW" sz="2800" b="1">
                <a:solidFill>
                  <a:srgbClr val="FFFFFF"/>
                </a:solidFill>
              </a:rPr>
              <a:t>》</a:t>
            </a:r>
            <a:br>
              <a:rPr lang="en-US" altLang="zh-TW" sz="2800" b="1">
                <a:solidFill>
                  <a:srgbClr val="FFFFFF"/>
                </a:solidFill>
              </a:rPr>
            </a:br>
            <a:endParaRPr lang="en-US" altLang="zh-TW" sz="2800" b="1">
              <a:solidFill>
                <a:srgbClr val="FFFFFF"/>
              </a:solidFill>
            </a:endParaRPr>
          </a:p>
          <a:p>
            <a:pPr fontAlgn="base">
              <a:spcAft>
                <a:spcPct val="0"/>
              </a:spcAft>
              <a:buClr>
                <a:srgbClr val="99FF99"/>
              </a:buClr>
            </a:pPr>
            <a:r>
              <a:rPr lang="zh-TW" altLang="en-US" sz="2800" b="1">
                <a:solidFill>
                  <a:srgbClr val="FFFFFF"/>
                </a:solidFill>
              </a:rPr>
              <a:t>俺沒有文化，</a:t>
            </a:r>
            <a:br>
              <a:rPr lang="zh-TW" altLang="en-US" sz="2800" b="1">
                <a:solidFill>
                  <a:srgbClr val="FFFFFF"/>
                </a:solidFill>
              </a:rPr>
            </a:br>
            <a:r>
              <a:rPr lang="zh-TW" altLang="en-US" sz="2800" b="1">
                <a:solidFill>
                  <a:srgbClr val="FFFFFF"/>
                </a:solidFill>
              </a:rPr>
              <a:t>我智商很低，</a:t>
            </a:r>
            <a:br>
              <a:rPr lang="zh-TW" altLang="en-US" sz="2800" b="1">
                <a:solidFill>
                  <a:srgbClr val="FFFFFF"/>
                </a:solidFill>
              </a:rPr>
            </a:br>
            <a:r>
              <a:rPr lang="zh-TW" altLang="en-US" sz="2800" b="1">
                <a:solidFill>
                  <a:srgbClr val="FFFFFF"/>
                </a:solidFill>
              </a:rPr>
              <a:t>要問我是誰，</a:t>
            </a:r>
            <a:br>
              <a:rPr lang="zh-TW" altLang="en-US" sz="2800" b="1">
                <a:solidFill>
                  <a:srgbClr val="FFFFFF"/>
                </a:solidFill>
              </a:rPr>
            </a:br>
            <a:r>
              <a:rPr lang="zh-TW" altLang="en-US" sz="2800" b="1">
                <a:solidFill>
                  <a:srgbClr val="FFFFFF"/>
                </a:solidFill>
              </a:rPr>
              <a:t>一頭大蠢驢。</a:t>
            </a:r>
            <a:br>
              <a:rPr lang="zh-TW" altLang="en-US" sz="2800" b="1">
                <a:solidFill>
                  <a:srgbClr val="FFFFFF"/>
                </a:solidFill>
              </a:rPr>
            </a:br>
            <a:r>
              <a:rPr lang="zh-TW" altLang="en-US" sz="2800" b="1">
                <a:solidFill>
                  <a:srgbClr val="FFFFFF"/>
                </a:solidFill>
              </a:rPr>
              <a:t/>
            </a:r>
            <a:br>
              <a:rPr lang="zh-TW" altLang="en-US" sz="2800" b="1">
                <a:solidFill>
                  <a:srgbClr val="FFFFFF"/>
                </a:solidFill>
              </a:rPr>
            </a:br>
            <a:r>
              <a:rPr lang="zh-TW" altLang="en-US" sz="2800" b="1">
                <a:solidFill>
                  <a:srgbClr val="FFFFFF"/>
                </a:solidFill>
              </a:rPr>
              <a:t>俺是驢，</a:t>
            </a:r>
            <a:br>
              <a:rPr lang="zh-TW" altLang="en-US" sz="2800" b="1">
                <a:solidFill>
                  <a:srgbClr val="FFFFFF"/>
                </a:solidFill>
              </a:rPr>
            </a:br>
            <a:r>
              <a:rPr lang="zh-TW" altLang="en-US" sz="2800" b="1">
                <a:solidFill>
                  <a:srgbClr val="FFFFFF"/>
                </a:solidFill>
              </a:rPr>
              <a:t>俺是頭驢，</a:t>
            </a:r>
            <a:br>
              <a:rPr lang="zh-TW" altLang="en-US" sz="2800" b="1">
                <a:solidFill>
                  <a:srgbClr val="FFFFFF"/>
                </a:solidFill>
              </a:rPr>
            </a:br>
            <a:r>
              <a:rPr lang="zh-TW" altLang="en-US" sz="2800" b="1">
                <a:solidFill>
                  <a:srgbClr val="FFFFFF"/>
                </a:solidFill>
              </a:rPr>
              <a:t>俺是頭呆驢。 </a:t>
            </a:r>
            <a:r>
              <a:rPr lang="zh-TW" altLang="en-US">
                <a:solidFill>
                  <a:srgbClr val="FFFFFF"/>
                </a:solidFill>
              </a:rPr>
              <a:t> </a:t>
            </a:r>
          </a:p>
        </p:txBody>
      </p:sp>
    </p:spTree>
    <p:extLst>
      <p:ext uri="{BB962C8B-B14F-4D97-AF65-F5344CB8AC3E}">
        <p14:creationId xmlns:p14="http://schemas.microsoft.com/office/powerpoint/2010/main" val="2846880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0"/>
            <a:ext cx="8229600" cy="1143000"/>
          </a:xfrm>
        </p:spPr>
        <p:txBody>
          <a:bodyPr/>
          <a:lstStyle/>
          <a:p>
            <a:r>
              <a:rPr lang="zh-TW" altLang="zh-TW" dirty="0" smtClean="0"/>
              <a:t>Acronym</a:t>
            </a:r>
            <a:endParaRPr lang="zh-TW" altLang="en-US" dirty="0"/>
          </a:p>
        </p:txBody>
      </p:sp>
      <p:sp>
        <p:nvSpPr>
          <p:cNvPr id="3" name="內容版面配置區 2"/>
          <p:cNvSpPr>
            <a:spLocks noGrp="1"/>
          </p:cNvSpPr>
          <p:nvPr>
            <p:ph sz="quarter" idx="1"/>
          </p:nvPr>
        </p:nvSpPr>
        <p:spPr>
          <a:xfrm>
            <a:off x="1524000" y="1196752"/>
            <a:ext cx="9144000" cy="1440160"/>
          </a:xfrm>
        </p:spPr>
        <p:txBody>
          <a:bodyPr>
            <a:noAutofit/>
          </a:bodyPr>
          <a:lstStyle/>
          <a:p>
            <a:pPr algn="ctr">
              <a:buNone/>
            </a:pPr>
            <a:r>
              <a:rPr lang="en-US" altLang="zh-TW" sz="2400" dirty="0">
                <a:solidFill>
                  <a:srgbClr val="FF0000"/>
                </a:solidFill>
              </a:rPr>
              <a:t>S</a:t>
            </a:r>
            <a:r>
              <a:rPr lang="en-US" altLang="zh-TW" sz="2400" dirty="0"/>
              <a:t>trategic </a:t>
            </a:r>
            <a:r>
              <a:rPr lang="en-US" altLang="zh-TW" sz="2400" dirty="0">
                <a:solidFill>
                  <a:srgbClr val="FF0000"/>
                </a:solidFill>
              </a:rPr>
              <a:t>H</a:t>
            </a:r>
            <a:r>
              <a:rPr lang="en-US" altLang="zh-TW" sz="2400" dirty="0"/>
              <a:t>omeland </a:t>
            </a:r>
            <a:r>
              <a:rPr lang="en-US" altLang="zh-TW" sz="2400" dirty="0" err="1">
                <a:solidFill>
                  <a:srgbClr val="FF0000"/>
                </a:solidFill>
              </a:rPr>
              <a:t>I</a:t>
            </a:r>
            <a:r>
              <a:rPr lang="en-US" altLang="zh-TW" sz="2400" dirty="0" err="1"/>
              <a:t>ntervention,</a:t>
            </a:r>
            <a:r>
              <a:rPr lang="en-US" altLang="zh-TW" sz="2400" dirty="0" err="1">
                <a:solidFill>
                  <a:srgbClr val="FF0000"/>
                </a:solidFill>
              </a:rPr>
              <a:t>E</a:t>
            </a:r>
            <a:r>
              <a:rPr lang="en-US" altLang="zh-TW" sz="2400" dirty="0" err="1"/>
              <a:t>nforcement</a:t>
            </a:r>
            <a:r>
              <a:rPr lang="en-US" altLang="zh-TW" sz="2400" dirty="0"/>
              <a:t> and </a:t>
            </a:r>
            <a:r>
              <a:rPr lang="en-US" altLang="zh-TW" sz="2400" dirty="0">
                <a:solidFill>
                  <a:srgbClr val="FF0000"/>
                </a:solidFill>
              </a:rPr>
              <a:t>L</a:t>
            </a:r>
            <a:r>
              <a:rPr lang="en-US" altLang="zh-TW" sz="2400" dirty="0"/>
              <a:t>ogistics </a:t>
            </a:r>
            <a:r>
              <a:rPr lang="en-US" altLang="zh-TW" sz="2400" dirty="0">
                <a:solidFill>
                  <a:srgbClr val="FF0000"/>
                </a:solidFill>
              </a:rPr>
              <a:t>D</a:t>
            </a:r>
            <a:r>
              <a:rPr lang="en-US" altLang="zh-TW" sz="2400" dirty="0"/>
              <a:t>ivision</a:t>
            </a:r>
          </a:p>
          <a:p>
            <a:pPr algn="ctr">
              <a:buNone/>
            </a:pPr>
            <a:r>
              <a:rPr lang="en-US" altLang="zh-TW" sz="2400" dirty="0"/>
              <a:t>(</a:t>
            </a:r>
            <a:r>
              <a:rPr lang="zh-TW" altLang="en-US" sz="2400" dirty="0"/>
              <a:t>國土戰略防禦攻擊與後勤保障局</a:t>
            </a:r>
            <a:r>
              <a:rPr lang="en-US" altLang="zh-TW" sz="2400" dirty="0"/>
              <a:t>)</a:t>
            </a:r>
            <a:endParaRPr lang="en-US" altLang="zh-TW" sz="2400" dirty="0">
              <a:solidFill>
                <a:srgbClr val="FF0000"/>
              </a:solidFill>
            </a:endParaRPr>
          </a:p>
          <a:p>
            <a:pPr algn="ctr">
              <a:buNone/>
            </a:pPr>
            <a:r>
              <a:rPr lang="en-US" altLang="zh-TW" sz="3200" dirty="0">
                <a:solidFill>
                  <a:srgbClr val="FF0000"/>
                </a:solidFill>
              </a:rPr>
              <a:t>S.H.I.E.L.D</a:t>
            </a:r>
          </a:p>
          <a:p>
            <a:pPr>
              <a:buNone/>
            </a:pPr>
            <a:endParaRPr lang="en-US" altLang="zh-TW" sz="2400" dirty="0">
              <a:solidFill>
                <a:srgbClr val="FF0000"/>
              </a:solidFill>
            </a:endParaRPr>
          </a:p>
          <a:p>
            <a:pPr>
              <a:buNone/>
            </a:pPr>
            <a:r>
              <a:rPr lang="zh-TW" altLang="en-US" sz="2400" dirty="0"/>
              <a:t>　　</a:t>
            </a:r>
            <a:endParaRPr lang="en-US" altLang="zh-TW" sz="2400" dirty="0"/>
          </a:p>
          <a:p>
            <a:pPr algn="ctr">
              <a:buNone/>
            </a:pPr>
            <a:r>
              <a:rPr lang="en-US" altLang="zh-TW" dirty="0" smtClean="0"/>
              <a:t>    </a:t>
            </a:r>
          </a:p>
          <a:p>
            <a:pPr>
              <a:buNone/>
            </a:pPr>
            <a:endParaRPr lang="en-US" altLang="zh-TW" dirty="0"/>
          </a:p>
          <a:p>
            <a:pPr>
              <a:buNone/>
            </a:pPr>
            <a:endParaRPr lang="en-US" altLang="zh-TW" dirty="0" smtClean="0"/>
          </a:p>
          <a:p>
            <a:pPr>
              <a:buNone/>
            </a:pPr>
            <a:endParaRPr lang="en-US" altLang="zh-TW" dirty="0"/>
          </a:p>
          <a:p>
            <a:pPr>
              <a:buNone/>
            </a:pPr>
            <a:endParaRPr lang="en-US" altLang="zh-TW" dirty="0" smtClean="0"/>
          </a:p>
          <a:p>
            <a:pPr>
              <a:buNone/>
            </a:pPr>
            <a:endParaRPr lang="en-US" altLang="zh-TW" dirty="0"/>
          </a:p>
          <a:p>
            <a:pPr>
              <a:buNone/>
            </a:pPr>
            <a:endParaRPr lang="en-US" altLang="zh-TW" dirty="0" smtClean="0"/>
          </a:p>
        </p:txBody>
      </p:sp>
      <p:sp>
        <p:nvSpPr>
          <p:cNvPr id="5" name="文字方塊 4"/>
          <p:cNvSpPr txBox="1"/>
          <p:nvPr/>
        </p:nvSpPr>
        <p:spPr>
          <a:xfrm>
            <a:off x="1847528" y="2636913"/>
            <a:ext cx="5544616" cy="2215991"/>
          </a:xfrm>
          <a:prstGeom prst="rect">
            <a:avLst/>
          </a:prstGeom>
          <a:noFill/>
        </p:spPr>
        <p:txBody>
          <a:bodyPr wrap="square" rtlCol="0">
            <a:spAutoFit/>
          </a:bodyPr>
          <a:lstStyle/>
          <a:p>
            <a:r>
              <a:rPr lang="zh-TW" altLang="en-US" sz="2400" dirty="0">
                <a:solidFill>
                  <a:prstClr val="black"/>
                </a:solidFill>
                <a:latin typeface="Perpetua"/>
                <a:ea typeface="新細明體" panose="02020500000000000000" pitchFamily="18" charset="-120"/>
              </a:rPr>
              <a:t>國土戰略防禦攻擊與後勤保障局的縮寫</a:t>
            </a:r>
            <a:r>
              <a:rPr lang="en-US" altLang="zh-TW" sz="2400" dirty="0">
                <a:solidFill>
                  <a:prstClr val="black"/>
                </a:solidFill>
                <a:latin typeface="Perpetua"/>
                <a:ea typeface="新細明體" panose="02020500000000000000" pitchFamily="18" charset="-120"/>
              </a:rPr>
              <a:t>S.H.I.E.L.D(</a:t>
            </a:r>
            <a:r>
              <a:rPr lang="zh-TW" altLang="en-US" sz="2400" dirty="0">
                <a:solidFill>
                  <a:prstClr val="black"/>
                </a:solidFill>
                <a:latin typeface="Perpetua"/>
                <a:ea typeface="新細明體" panose="02020500000000000000" pitchFamily="18" charset="-120"/>
              </a:rPr>
              <a:t>神盾局</a:t>
            </a:r>
            <a:r>
              <a:rPr lang="en-US" altLang="zh-TW" sz="2400" dirty="0">
                <a:solidFill>
                  <a:prstClr val="black"/>
                </a:solidFill>
                <a:latin typeface="Perpetua"/>
                <a:ea typeface="新細明體" panose="02020500000000000000" pitchFamily="18" charset="-120"/>
              </a:rPr>
              <a:t>)</a:t>
            </a:r>
            <a:r>
              <a:rPr lang="zh-TW" altLang="en-US" sz="2400" dirty="0">
                <a:solidFill>
                  <a:prstClr val="black"/>
                </a:solidFill>
                <a:latin typeface="Perpetua"/>
                <a:ea typeface="新細明體" panose="02020500000000000000" pitchFamily="18" charset="-120"/>
              </a:rPr>
              <a:t>一樣也有保護的意思，雖然英文的縮寫隨處可見但是像這種縮寫後跟全名意思相似的似乎很少見，讓我覺得非常有趣。</a:t>
            </a:r>
            <a:endParaRPr lang="en-US" altLang="zh-TW" sz="2400" dirty="0">
              <a:solidFill>
                <a:srgbClr val="FF0000"/>
              </a:solidFill>
              <a:latin typeface="Perpetua"/>
              <a:ea typeface="新細明體" panose="02020500000000000000" pitchFamily="18" charset="-120"/>
            </a:endParaRPr>
          </a:p>
          <a:p>
            <a:endParaRPr lang="zh-TW" altLang="en-US" dirty="0">
              <a:solidFill>
                <a:prstClr val="black"/>
              </a:solidFill>
              <a:latin typeface="Perpetua"/>
              <a:ea typeface="新細明體" panose="02020500000000000000" pitchFamily="18" charset="-120"/>
            </a:endParaRPr>
          </a:p>
        </p:txBody>
      </p:sp>
      <p:sp>
        <p:nvSpPr>
          <p:cNvPr id="6" name="文字方塊 5"/>
          <p:cNvSpPr txBox="1"/>
          <p:nvPr/>
        </p:nvSpPr>
        <p:spPr>
          <a:xfrm>
            <a:off x="8112224" y="5805264"/>
            <a:ext cx="2304256" cy="400110"/>
          </a:xfrm>
          <a:prstGeom prst="rect">
            <a:avLst/>
          </a:prstGeom>
          <a:noFill/>
        </p:spPr>
        <p:txBody>
          <a:bodyPr wrap="square" rtlCol="0">
            <a:spAutoFit/>
          </a:bodyPr>
          <a:lstStyle/>
          <a:p>
            <a:r>
              <a:rPr lang="en-US" altLang="zh-TW" sz="2000" dirty="0">
                <a:solidFill>
                  <a:prstClr val="black"/>
                </a:solidFill>
                <a:latin typeface="Perpetua"/>
                <a:ea typeface="新細明體" panose="02020500000000000000" pitchFamily="18" charset="-120"/>
              </a:rPr>
              <a:t>R05922057</a:t>
            </a:r>
            <a:r>
              <a:rPr lang="zh-TW" altLang="en-US" sz="2000" dirty="0">
                <a:solidFill>
                  <a:prstClr val="black"/>
                </a:solidFill>
                <a:latin typeface="Perpetua"/>
                <a:ea typeface="新細明體" panose="02020500000000000000" pitchFamily="18" charset="-120"/>
              </a:rPr>
              <a:t> 張育銓</a:t>
            </a:r>
          </a:p>
        </p:txBody>
      </p:sp>
      <p:sp>
        <p:nvSpPr>
          <p:cNvPr id="7" name="文字方塊 6"/>
          <p:cNvSpPr txBox="1"/>
          <p:nvPr/>
        </p:nvSpPr>
        <p:spPr>
          <a:xfrm>
            <a:off x="8003704" y="5229200"/>
            <a:ext cx="2664296" cy="400110"/>
          </a:xfrm>
          <a:prstGeom prst="rect">
            <a:avLst/>
          </a:prstGeom>
          <a:noFill/>
        </p:spPr>
        <p:txBody>
          <a:bodyPr wrap="square" rtlCol="0">
            <a:spAutoFit/>
          </a:bodyPr>
          <a:lstStyle/>
          <a:p>
            <a:r>
              <a:rPr lang="en-US" altLang="zh-TW" sz="2000" dirty="0">
                <a:solidFill>
                  <a:prstClr val="black"/>
                </a:solidFill>
                <a:latin typeface="Perpetua"/>
                <a:ea typeface="新細明體" panose="02020500000000000000" pitchFamily="18" charset="-120"/>
              </a:rPr>
              <a:t>Source: Internet, Marvel</a:t>
            </a:r>
            <a:endParaRPr lang="zh-TW" altLang="en-US" sz="2000" dirty="0">
              <a:solidFill>
                <a:prstClr val="black"/>
              </a:solidFill>
              <a:latin typeface="Perpetua"/>
              <a:ea typeface="新細明體" panose="02020500000000000000" pitchFamily="18" charset="-120"/>
            </a:endParaRPr>
          </a:p>
        </p:txBody>
      </p:sp>
    </p:spTree>
    <p:extLst>
      <p:ext uri="{BB962C8B-B14F-4D97-AF65-F5344CB8AC3E}">
        <p14:creationId xmlns:p14="http://schemas.microsoft.com/office/powerpoint/2010/main" val="245666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395047" y="6192838"/>
            <a:ext cx="9144000" cy="489316"/>
          </a:xfrm>
        </p:spPr>
        <p:txBody>
          <a:bodyPr/>
          <a:lstStyle/>
          <a:p>
            <a:r>
              <a:rPr lang="en-US" altLang="zh-TW" dirty="0" smtClean="0"/>
              <a:t>R04922063</a:t>
            </a:r>
            <a:r>
              <a:rPr lang="zh-TW" altLang="en-US" dirty="0" smtClean="0"/>
              <a:t> 雷晏</a:t>
            </a:r>
            <a:r>
              <a:rPr lang="zh-TW" altLang="en-US" dirty="0"/>
              <a:t>菁</a:t>
            </a:r>
            <a:endParaRPr lang="en-US" altLang="zh-TW" dirty="0" smtClean="0"/>
          </a:p>
        </p:txBody>
      </p:sp>
      <p:sp>
        <p:nvSpPr>
          <p:cNvPr id="4" name="文字方塊 3"/>
          <p:cNvSpPr txBox="1"/>
          <p:nvPr/>
        </p:nvSpPr>
        <p:spPr>
          <a:xfrm>
            <a:off x="1148862" y="1224924"/>
            <a:ext cx="9823939" cy="42473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住慣城市的人不易知道季節的變遷</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看見</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葉子掉知道是秋，看見葉子綠知道是春</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天冷</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了裝爐子，天熱了拆爐子；脫下棉袍，換上夾袍，脫下夾袍，穿上單袍</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不過如此</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罷了</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天上</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星斗的消息，地下泥土裏的消息，空中風吹的消息，都不關我們的事</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我所知道的康橋</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徐志摩</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解析：有許多文章或詩詞都有用到排比的技巧，利用類似的形式或</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pattern</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去建構文字，這讓我想到不論是生活中還是自然界中，都有許多這種重複的形式，也讓我感到很特別，就像是生活周遭一定可以找到與你相似的個性，或是有共同基因片段的人們。</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在逛街途中看到的店家「襪大師，師大襪」</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解析：不同順序的文字編排，有著不同的意義，</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襪子的大師與師大的襪店</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p:cNvSpPr txBox="1"/>
          <p:nvPr/>
        </p:nvSpPr>
        <p:spPr>
          <a:xfrm>
            <a:off x="691662" y="234462"/>
            <a:ext cx="107383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0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Algorithms for Biological Sequence </a:t>
            </a:r>
            <a:r>
              <a:rPr kumimoji="0" lang="en-US" altLang="zh-TW"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Analysis</a:t>
            </a:r>
            <a:r>
              <a:rPr kumimoji="0" lang="zh-TW" altLang="en-US"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HW1</a:t>
            </a:r>
            <a:endParaRPr kumimoji="0" lang="zh-TW" altLang="en-US" sz="40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6" name="圖片 5"/>
          <p:cNvPicPr>
            <a:picLocks noChangeAspect="1"/>
          </p:cNvPicPr>
          <p:nvPr/>
        </p:nvPicPr>
        <p:blipFill rotWithShape="1">
          <a:blip r:embed="rId2"/>
          <a:srcRect l="4062" t="47284" r="13888"/>
          <a:stretch/>
        </p:blipFill>
        <p:spPr>
          <a:xfrm>
            <a:off x="6486253" y="4455219"/>
            <a:ext cx="4228639" cy="1526937"/>
          </a:xfrm>
          <a:prstGeom prst="rect">
            <a:avLst/>
          </a:prstGeom>
        </p:spPr>
      </p:pic>
    </p:spTree>
    <p:extLst>
      <p:ext uri="{BB962C8B-B14F-4D97-AF65-F5344CB8AC3E}">
        <p14:creationId xmlns:p14="http://schemas.microsoft.com/office/powerpoint/2010/main" val="4241555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綜</a:t>
            </a:r>
            <a:r>
              <a:rPr lang="zh-TW" altLang="en-US" dirty="0"/>
              <a:t>合</a:t>
            </a:r>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600084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子標題 1"/>
          <p:cNvSpPr>
            <a:spLocks noGrp="1"/>
          </p:cNvSpPr>
          <p:nvPr>
            <p:ph type="subTitle" idx="1"/>
          </p:nvPr>
        </p:nvSpPr>
        <p:spPr/>
        <p:txBody>
          <a:bodyPr/>
          <a:lstStyle/>
          <a:p>
            <a:r>
              <a:rPr kumimoji="1" lang="en-US" altLang="zh-TW" dirty="0" smtClean="0"/>
              <a:t>Ean-13</a:t>
            </a:r>
            <a:r>
              <a:rPr kumimoji="1" lang="zh-TW" altLang="en-US" dirty="0" smtClean="0"/>
              <a:t>條碼的編碼內容由四個部分組成</a:t>
            </a:r>
            <a:endParaRPr kumimoji="1" lang="en-US" altLang="zh-TW" dirty="0" smtClean="0"/>
          </a:p>
          <a:p>
            <a:pPr marL="342900" indent="-342900" algn="l">
              <a:buAutoNum type="arabicPeriod"/>
            </a:pPr>
            <a:r>
              <a:rPr kumimoji="1" lang="zh-TW" altLang="en-US" dirty="0" smtClean="0"/>
              <a:t>國家代碼：前面三碼，台灣所出商品為</a:t>
            </a:r>
            <a:r>
              <a:rPr kumimoji="1" lang="en-US" altLang="zh-TW" dirty="0" smtClean="0"/>
              <a:t>471</a:t>
            </a:r>
            <a:r>
              <a:rPr kumimoji="1" lang="zh-TW" altLang="en-US" dirty="0" smtClean="0"/>
              <a:t>，香港</a:t>
            </a:r>
            <a:r>
              <a:rPr kumimoji="1" lang="en-US" altLang="zh-TW" dirty="0" smtClean="0"/>
              <a:t>489</a:t>
            </a:r>
          </a:p>
          <a:p>
            <a:pPr marL="342900" indent="-342900" algn="l">
              <a:buAutoNum type="arabicPeriod"/>
            </a:pPr>
            <a:r>
              <a:rPr kumimoji="1" lang="zh-TW" altLang="en-US" dirty="0" smtClean="0"/>
              <a:t>廠商代碼：接著四碼，由商品條碼策進會核發</a:t>
            </a:r>
            <a:endParaRPr kumimoji="1" lang="en-US" altLang="zh-TW" dirty="0" smtClean="0"/>
          </a:p>
          <a:p>
            <a:pPr marL="342900" indent="-342900" algn="l">
              <a:buAutoNum type="arabicPeriod"/>
            </a:pPr>
            <a:r>
              <a:rPr kumimoji="1" lang="zh-TW" altLang="en-US" dirty="0" smtClean="0"/>
              <a:t>商品代碼：再來舞碼為廠商自行編碼</a:t>
            </a:r>
            <a:endParaRPr kumimoji="1" lang="en-US" altLang="zh-TW" dirty="0" smtClean="0"/>
          </a:p>
          <a:p>
            <a:pPr marL="342900" indent="-342900" algn="l">
              <a:buAutoNum type="arabicPeriod"/>
            </a:pPr>
            <a:r>
              <a:rPr kumimoji="1" lang="zh-TW" altLang="en-US" dirty="0" smtClean="0"/>
              <a:t>檢查碼：最後一碼由公式計算而得</a:t>
            </a:r>
            <a:endParaRPr kumimoji="1" lang="zh-TW" altLang="en-US" dirty="0"/>
          </a:p>
        </p:txBody>
      </p:sp>
      <p:sp>
        <p:nvSpPr>
          <p:cNvPr id="3" name="標題 2"/>
          <p:cNvSpPr>
            <a:spLocks noGrp="1"/>
          </p:cNvSpPr>
          <p:nvPr>
            <p:ph type="ctrTitle"/>
          </p:nvPr>
        </p:nvSpPr>
        <p:spPr/>
        <p:txBody>
          <a:bodyPr/>
          <a:lstStyle/>
          <a:p>
            <a:r>
              <a:rPr kumimoji="1" lang="zh-TW" altLang="en-US" dirty="0" smtClean="0"/>
              <a:t>一維條碼</a:t>
            </a:r>
            <a:r>
              <a:rPr kumimoji="1" lang="en-US" altLang="zh-TW" dirty="0" smtClean="0"/>
              <a:t> </a:t>
            </a:r>
            <a:r>
              <a:rPr kumimoji="1" lang="zh-TW" altLang="en-US" dirty="0" smtClean="0"/>
              <a:t>（</a:t>
            </a:r>
            <a:r>
              <a:rPr kumimoji="1" lang="en-US" altLang="zh-TW" dirty="0" smtClean="0"/>
              <a:t>ean-13</a:t>
            </a:r>
            <a:r>
              <a:rPr kumimoji="1" lang="zh-TW" altLang="en-US" dirty="0" smtClean="0"/>
              <a:t>編碼）</a:t>
            </a:r>
            <a:endParaRPr kumimoji="1" lang="zh-TW" altLang="en-US" dirty="0"/>
          </a:p>
        </p:txBody>
      </p:sp>
      <p:pic>
        <p:nvPicPr>
          <p:cNvPr id="6" name="圖片 5"/>
          <p:cNvPicPr>
            <a:picLocks noChangeAspect="1"/>
          </p:cNvPicPr>
          <p:nvPr/>
        </p:nvPicPr>
        <p:blipFill>
          <a:blip r:embed="rId2"/>
          <a:stretch>
            <a:fillRect/>
          </a:stretch>
        </p:blipFill>
        <p:spPr>
          <a:xfrm>
            <a:off x="4510891" y="132589"/>
            <a:ext cx="2787169" cy="1416811"/>
          </a:xfrm>
          <a:prstGeom prst="rect">
            <a:avLst/>
          </a:prstGeom>
        </p:spPr>
      </p:pic>
      <p:sp>
        <p:nvSpPr>
          <p:cNvPr id="8" name="文字方塊 7"/>
          <p:cNvSpPr txBox="1"/>
          <p:nvPr/>
        </p:nvSpPr>
        <p:spPr>
          <a:xfrm>
            <a:off x="2895600" y="4794116"/>
            <a:ext cx="6873650" cy="646331"/>
          </a:xfrm>
          <a:prstGeom prst="rect">
            <a:avLst/>
          </a:prstGeom>
          <a:noFill/>
        </p:spPr>
        <p:txBody>
          <a:bodyPr wrap="square" rtlCol="0">
            <a:spAutoFit/>
          </a:bodyPr>
          <a:lstStyle/>
          <a:p>
            <a:r>
              <a:rPr kumimoji="1" lang="zh-TW" altLang="en-US" dirty="0">
                <a:solidFill>
                  <a:prstClr val="black"/>
                </a:solidFill>
                <a:latin typeface="Georgia"/>
                <a:ea typeface="新細明體" panose="02020500000000000000" pitchFamily="18" charset="-120"/>
              </a:rPr>
              <a:t>現在才知道條碼的數字不是隨便一組編碼每個位置都是有個別的意義的，可以從條碼中獲得很多資訊</a:t>
            </a:r>
          </a:p>
        </p:txBody>
      </p:sp>
      <p:sp>
        <p:nvSpPr>
          <p:cNvPr id="9" name="文字方塊 8"/>
          <p:cNvSpPr txBox="1"/>
          <p:nvPr/>
        </p:nvSpPr>
        <p:spPr>
          <a:xfrm>
            <a:off x="6370992" y="5724318"/>
            <a:ext cx="3827513" cy="646331"/>
          </a:xfrm>
          <a:prstGeom prst="rect">
            <a:avLst/>
          </a:prstGeom>
          <a:noFill/>
        </p:spPr>
        <p:txBody>
          <a:bodyPr wrap="square" rtlCol="0">
            <a:spAutoFit/>
          </a:bodyPr>
          <a:lstStyle/>
          <a:p>
            <a:r>
              <a:rPr kumimoji="1" lang="en-US" altLang="zh-TW" dirty="0">
                <a:solidFill>
                  <a:prstClr val="black"/>
                </a:solidFill>
                <a:latin typeface="Georgia"/>
                <a:ea typeface="新細明體" panose="02020500000000000000" pitchFamily="18" charset="-120"/>
              </a:rPr>
              <a:t>Source:</a:t>
            </a:r>
            <a:r>
              <a:rPr kumimoji="1" lang="zh-TW" altLang="en-US" dirty="0">
                <a:solidFill>
                  <a:prstClr val="black"/>
                </a:solidFill>
                <a:latin typeface="Georgia"/>
                <a:ea typeface="新細明體" panose="02020500000000000000" pitchFamily="18" charset="-120"/>
              </a:rPr>
              <a:t> </a:t>
            </a:r>
            <a:r>
              <a:rPr kumimoji="1" lang="en-US" altLang="zh-TW" dirty="0" err="1">
                <a:solidFill>
                  <a:prstClr val="black"/>
                </a:solidFill>
                <a:latin typeface="Georgia"/>
                <a:ea typeface="新細明體" panose="02020500000000000000" pitchFamily="18" charset="-120"/>
              </a:rPr>
              <a:t>appsbarcode</a:t>
            </a:r>
            <a:endParaRPr kumimoji="1" lang="en-US" altLang="zh-TW" dirty="0">
              <a:solidFill>
                <a:prstClr val="black"/>
              </a:solidFill>
              <a:latin typeface="Georgia"/>
              <a:ea typeface="新細明體" panose="02020500000000000000" pitchFamily="18" charset="-120"/>
            </a:endParaRPr>
          </a:p>
          <a:p>
            <a:r>
              <a:rPr kumimoji="1" lang="en-US" altLang="zh-TW" dirty="0">
                <a:solidFill>
                  <a:prstClr val="black"/>
                </a:solidFill>
                <a:latin typeface="Georgia"/>
                <a:ea typeface="新細明體" panose="02020500000000000000" pitchFamily="18" charset="-120"/>
              </a:rPr>
              <a:t>R05921043 </a:t>
            </a:r>
            <a:r>
              <a:rPr kumimoji="1" lang="zh-TW" altLang="en-US" dirty="0">
                <a:solidFill>
                  <a:prstClr val="black"/>
                </a:solidFill>
                <a:latin typeface="Georgia"/>
                <a:ea typeface="新細明體" panose="02020500000000000000" pitchFamily="18" charset="-120"/>
              </a:rPr>
              <a:t>林哲賢</a:t>
            </a:r>
          </a:p>
        </p:txBody>
      </p:sp>
    </p:spTree>
    <p:extLst>
      <p:ext uri="{BB962C8B-B14F-4D97-AF65-F5344CB8AC3E}">
        <p14:creationId xmlns:p14="http://schemas.microsoft.com/office/powerpoint/2010/main" val="1996799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Game of life</a:t>
            </a:r>
            <a:r>
              <a:rPr lang="zh-TW" altLang="en-US" dirty="0" smtClean="0"/>
              <a:t>　</a:t>
            </a:r>
            <a:r>
              <a:rPr lang="en-US" altLang="zh-TW" dirty="0" smtClean="0"/>
              <a:t>B04902012 </a:t>
            </a:r>
            <a:r>
              <a:rPr lang="zh-TW" altLang="en-US" dirty="0" smtClean="0"/>
              <a:t>劉瀚聲</a:t>
            </a:r>
            <a:endParaRPr lang="en-US" dirty="0"/>
          </a:p>
        </p:txBody>
      </p:sp>
      <p:sp>
        <p:nvSpPr>
          <p:cNvPr id="3" name="Content Placeholder 2"/>
          <p:cNvSpPr>
            <a:spLocks noGrp="1"/>
          </p:cNvSpPr>
          <p:nvPr>
            <p:ph idx="1"/>
          </p:nvPr>
        </p:nvSpPr>
        <p:spPr/>
        <p:txBody>
          <a:bodyPr/>
          <a:lstStyle/>
          <a:p>
            <a:pPr marL="0" indent="0">
              <a:buNone/>
            </a:pPr>
            <a:r>
              <a:rPr lang="zh-TW" altLang="en-US" dirty="0" smtClean="0"/>
              <a:t>我不確定這算不算是一個序列，如果把狀態作為元素，那麼元素前後的遞迴關係明確而簡單。但在這樣簡單的規則下，形成的圖案彷彿有了生命一般，從混亂中漸漸產生秩序。</a:t>
            </a:r>
            <a:endParaRPr lang="en-US" dirty="0"/>
          </a:p>
        </p:txBody>
      </p:sp>
      <p:pic>
        <p:nvPicPr>
          <p:cNvPr id="4" name="Picture 3"/>
          <p:cNvPicPr>
            <a:picLocks noChangeAspect="1"/>
          </p:cNvPicPr>
          <p:nvPr/>
        </p:nvPicPr>
        <p:blipFill>
          <a:blip r:embed="rId2"/>
          <a:stretch>
            <a:fillRect/>
          </a:stretch>
        </p:blipFill>
        <p:spPr>
          <a:xfrm>
            <a:off x="5719486" y="3388887"/>
            <a:ext cx="5634314" cy="3181730"/>
          </a:xfrm>
          <a:prstGeom prst="rect">
            <a:avLst/>
          </a:prstGeom>
        </p:spPr>
      </p:pic>
    </p:spTree>
    <p:extLst>
      <p:ext uri="{BB962C8B-B14F-4D97-AF65-F5344CB8AC3E}">
        <p14:creationId xmlns:p14="http://schemas.microsoft.com/office/powerpoint/2010/main" val="3734171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24801"/>
            <a:ext cx="384048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R04944036</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王毅</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風水</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是探索至今還無法科學證明的生氣，然後以此生氣造福人群。風水是中華文化的哲學的應用部分，是中華傳統文化之一，對世界的影響已經受到重新的關注，特別是華人聚居的地方</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朱熹</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素信風水，常請教其門人蔡西山。朱熹還提出了自己的見解：「卜其宅兆，卜其地之美惡。地之美則神靈安，其子孫盛。」趙與時</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賓退錄</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，記載朱熹和賓客談論風水的話：「冀州好一風水：雲中諸山，來龍也；岱嶽，青龍也；華山，白虎也；嵩山，案也；淮南諸山，案外山也。</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風水理論是綜合自然科學，從民居、村鎮、城市、宮殿、陵墓等的建築過程，都會以風水乘生氣和納生氣的原則營造，並運用當代建築藝術與文化風俗意識以表現之，可說是影響深遠，在世界建築歷史上獨樹一幟</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0480" y="207159"/>
            <a:ext cx="8351520" cy="6550295"/>
          </a:xfrm>
          <a:prstGeom prst="rect">
            <a:avLst/>
          </a:prstGeom>
        </p:spPr>
      </p:pic>
    </p:spTree>
    <p:extLst>
      <p:ext uri="{BB962C8B-B14F-4D97-AF65-F5344CB8AC3E}">
        <p14:creationId xmlns:p14="http://schemas.microsoft.com/office/powerpoint/2010/main" val="285098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7"/>
          <p:cNvSpPr txBox="1">
            <a:spLocks noChangeArrowheads="1"/>
          </p:cNvSpPr>
          <p:nvPr/>
        </p:nvSpPr>
        <p:spPr bwMode="auto">
          <a:xfrm>
            <a:off x="2279650" y="404814"/>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fontAlgn="base">
              <a:spcBef>
                <a:spcPct val="0"/>
              </a:spcBef>
              <a:spcAft>
                <a:spcPct val="0"/>
              </a:spcAft>
              <a:buNone/>
            </a:pPr>
            <a:r>
              <a:rPr lang="zh-TW" altLang="en-US" sz="2800">
                <a:solidFill>
                  <a:srgbClr val="35451F"/>
                </a:solidFill>
                <a:latin typeface="標楷體" panose="03000509000000000000" pitchFamily="65" charset="-120"/>
                <a:ea typeface="標楷體" panose="03000509000000000000" pitchFamily="65" charset="-120"/>
              </a:rPr>
              <a:t>序列</a:t>
            </a:r>
            <a:endParaRPr lang="en-US" altLang="zh-CN" sz="2800">
              <a:solidFill>
                <a:srgbClr val="35451F"/>
              </a:solidFill>
              <a:latin typeface="標楷體" panose="03000509000000000000" pitchFamily="65" charset="-120"/>
              <a:ea typeface="標楷體" panose="03000509000000000000" pitchFamily="65" charset="-120"/>
            </a:endParaRPr>
          </a:p>
        </p:txBody>
      </p:sp>
      <p:sp>
        <p:nvSpPr>
          <p:cNvPr id="3075" name="Text Box 9"/>
          <p:cNvSpPr txBox="1">
            <a:spLocks noChangeArrowheads="1"/>
          </p:cNvSpPr>
          <p:nvPr/>
        </p:nvSpPr>
        <p:spPr bwMode="auto">
          <a:xfrm>
            <a:off x="2301876" y="1773239"/>
            <a:ext cx="75596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0" fontAlgn="base" hangingPunct="0">
              <a:spcAft>
                <a:spcPct val="0"/>
              </a:spcAft>
              <a:buClr>
                <a:srgbClr val="2D2D8A"/>
              </a:buClr>
              <a:buFont typeface="Wingdings" panose="05000000000000000000" pitchFamily="2" charset="2"/>
              <a:buChar char="n"/>
            </a:pPr>
            <a:r>
              <a:rPr lang="en-US" altLang="zh-TW" sz="2400">
                <a:solidFill>
                  <a:srgbClr val="000000"/>
                </a:solidFill>
              </a:rPr>
              <a:t>1×8+1=9</a:t>
            </a:r>
            <a:br>
              <a:rPr lang="en-US" altLang="zh-TW" sz="2400">
                <a:solidFill>
                  <a:srgbClr val="000000"/>
                </a:solidFill>
              </a:rPr>
            </a:br>
            <a:r>
              <a:rPr lang="en-US" altLang="zh-TW" sz="2400">
                <a:solidFill>
                  <a:srgbClr val="000000"/>
                </a:solidFill>
              </a:rPr>
              <a:t>12×8+2=98</a:t>
            </a:r>
            <a:br>
              <a:rPr lang="en-US" altLang="zh-TW" sz="2400">
                <a:solidFill>
                  <a:srgbClr val="000000"/>
                </a:solidFill>
              </a:rPr>
            </a:br>
            <a:r>
              <a:rPr lang="en-US" altLang="zh-TW" sz="2400">
                <a:solidFill>
                  <a:srgbClr val="000000"/>
                </a:solidFill>
              </a:rPr>
              <a:t>123×8+3=987</a:t>
            </a:r>
            <a:br>
              <a:rPr lang="en-US" altLang="zh-TW" sz="2400">
                <a:solidFill>
                  <a:srgbClr val="000000"/>
                </a:solidFill>
              </a:rPr>
            </a:br>
            <a:r>
              <a:rPr lang="en-US" altLang="zh-TW" sz="2400">
                <a:solidFill>
                  <a:srgbClr val="000000"/>
                </a:solidFill>
              </a:rPr>
              <a:t>1234×8+4=9876</a:t>
            </a:r>
            <a:br>
              <a:rPr lang="en-US" altLang="zh-TW" sz="2400">
                <a:solidFill>
                  <a:srgbClr val="000000"/>
                </a:solidFill>
              </a:rPr>
            </a:br>
            <a:r>
              <a:rPr lang="en-US" altLang="zh-TW" sz="2400">
                <a:solidFill>
                  <a:srgbClr val="000000"/>
                </a:solidFill>
              </a:rPr>
              <a:t>12345×8+5=98765</a:t>
            </a:r>
            <a:br>
              <a:rPr lang="en-US" altLang="zh-TW" sz="2400">
                <a:solidFill>
                  <a:srgbClr val="000000"/>
                </a:solidFill>
              </a:rPr>
            </a:br>
            <a:r>
              <a:rPr lang="en-US" altLang="zh-TW" sz="2400">
                <a:solidFill>
                  <a:srgbClr val="000000"/>
                </a:solidFill>
              </a:rPr>
              <a:t>123456×8+6=987654</a:t>
            </a:r>
            <a:br>
              <a:rPr lang="en-US" altLang="zh-TW" sz="2400">
                <a:solidFill>
                  <a:srgbClr val="000000"/>
                </a:solidFill>
              </a:rPr>
            </a:br>
            <a:r>
              <a:rPr lang="en-US" altLang="zh-TW" sz="2400">
                <a:solidFill>
                  <a:srgbClr val="000000"/>
                </a:solidFill>
              </a:rPr>
              <a:t>1234567×8+7=9876543</a:t>
            </a:r>
            <a:br>
              <a:rPr lang="en-US" altLang="zh-TW" sz="2400">
                <a:solidFill>
                  <a:srgbClr val="000000"/>
                </a:solidFill>
              </a:rPr>
            </a:br>
            <a:r>
              <a:rPr lang="en-US" altLang="zh-TW" sz="2400">
                <a:solidFill>
                  <a:srgbClr val="000000"/>
                </a:solidFill>
              </a:rPr>
              <a:t>12345678×8+8=98765432</a:t>
            </a:r>
            <a:br>
              <a:rPr lang="en-US" altLang="zh-TW" sz="2400">
                <a:solidFill>
                  <a:srgbClr val="000000"/>
                </a:solidFill>
              </a:rPr>
            </a:br>
            <a:r>
              <a:rPr lang="en-US" altLang="zh-TW" sz="2400">
                <a:solidFill>
                  <a:srgbClr val="000000"/>
                </a:solidFill>
              </a:rPr>
              <a:t>123456789×8+9=987654321</a:t>
            </a:r>
            <a:endParaRPr lang="en-US" altLang="zh-CN" sz="2400">
              <a:solidFill>
                <a:srgbClr val="000000"/>
              </a:solidFill>
              <a:latin typeface="標楷體" panose="03000509000000000000" pitchFamily="65" charset="-120"/>
              <a:ea typeface="標楷體" panose="03000509000000000000" pitchFamily="65" charset="-120"/>
            </a:endParaRPr>
          </a:p>
          <a:p>
            <a:pPr fontAlgn="base">
              <a:spcBef>
                <a:spcPct val="0"/>
              </a:spcBef>
              <a:spcAft>
                <a:spcPct val="0"/>
              </a:spcAft>
              <a:buClr>
                <a:srgbClr val="000066"/>
              </a:buClr>
              <a:buFont typeface="Wingdings" panose="05000000000000000000" pitchFamily="2" charset="2"/>
              <a:buChar char="n"/>
            </a:pPr>
            <a:endParaRPr lang="en-US" altLang="zh-CN" sz="2400">
              <a:solidFill>
                <a:srgbClr val="000000"/>
              </a:solidFill>
              <a:latin typeface="標楷體" panose="03000509000000000000" pitchFamily="65" charset="-120"/>
              <a:ea typeface="標楷體" panose="03000509000000000000" pitchFamily="65" charset="-120"/>
            </a:endParaRPr>
          </a:p>
          <a:p>
            <a:pPr fontAlgn="base">
              <a:spcBef>
                <a:spcPct val="0"/>
              </a:spcBef>
              <a:spcAft>
                <a:spcPct val="0"/>
              </a:spcAft>
              <a:buClr>
                <a:srgbClr val="333399"/>
              </a:buClr>
              <a:buFont typeface="Wingdings" panose="05000000000000000000" pitchFamily="2" charset="2"/>
              <a:buChar char="n"/>
            </a:pPr>
            <a:r>
              <a:rPr lang="zh-TW" altLang="en-US" sz="2400">
                <a:solidFill>
                  <a:srgbClr val="000000"/>
                </a:solidFill>
                <a:latin typeface="標楷體" panose="03000509000000000000" pitchFamily="65" charset="-120"/>
                <a:ea typeface="標楷體" panose="03000509000000000000" pitchFamily="65" charset="-120"/>
              </a:rPr>
              <a:t>理由</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規律的</a:t>
            </a:r>
            <a:r>
              <a:rPr lang="en-US" altLang="zh-TW" sz="2400">
                <a:solidFill>
                  <a:srgbClr val="000000"/>
                </a:solidFill>
                <a:latin typeface="標楷體" panose="03000509000000000000" pitchFamily="65" charset="-120"/>
                <a:ea typeface="標楷體" panose="03000509000000000000" pitchFamily="65" charset="-120"/>
              </a:rPr>
              <a:t>input</a:t>
            </a:r>
            <a:r>
              <a:rPr lang="zh-TW" altLang="en-US" sz="2400">
                <a:solidFill>
                  <a:srgbClr val="000000"/>
                </a:solidFill>
                <a:latin typeface="標楷體" panose="03000509000000000000" pitchFamily="65" charset="-120"/>
                <a:ea typeface="標楷體" panose="03000509000000000000" pitchFamily="65" charset="-120"/>
              </a:rPr>
              <a:t>，規律的</a:t>
            </a:r>
            <a:r>
              <a:rPr lang="en-US" altLang="zh-TW" sz="2400">
                <a:solidFill>
                  <a:srgbClr val="000000"/>
                </a:solidFill>
                <a:latin typeface="標楷體" panose="03000509000000000000" pitchFamily="65" charset="-120"/>
                <a:ea typeface="標楷體" panose="03000509000000000000" pitchFamily="65" charset="-120"/>
              </a:rPr>
              <a:t>function</a:t>
            </a:r>
            <a:r>
              <a:rPr lang="zh-TW" altLang="en-US" sz="2400">
                <a:solidFill>
                  <a:srgbClr val="000000"/>
                </a:solidFill>
                <a:latin typeface="標楷體" panose="03000509000000000000" pitchFamily="65" charset="-120"/>
                <a:ea typeface="標楷體" panose="03000509000000000000" pitchFamily="65" charset="-120"/>
              </a:rPr>
              <a:t>，產生規律的</a:t>
            </a:r>
            <a:r>
              <a:rPr lang="en-US" altLang="zh-TW" sz="2400">
                <a:solidFill>
                  <a:srgbClr val="000000"/>
                </a:solidFill>
                <a:latin typeface="標楷體" panose="03000509000000000000" pitchFamily="65" charset="-120"/>
                <a:ea typeface="標楷體" panose="03000509000000000000" pitchFamily="65" charset="-120"/>
              </a:rPr>
              <a:t>output</a:t>
            </a:r>
            <a:endParaRPr lang="en-US" altLang="zh-CN" sz="2400">
              <a:solidFill>
                <a:srgbClr val="000000"/>
              </a:solidFill>
              <a:latin typeface="標楷體" panose="03000509000000000000" pitchFamily="65" charset="-120"/>
              <a:ea typeface="標楷體" panose="03000509000000000000" pitchFamily="65" charset="-120"/>
            </a:endParaRPr>
          </a:p>
        </p:txBody>
      </p:sp>
      <p:sp>
        <p:nvSpPr>
          <p:cNvPr id="2052" name="Text Box 7"/>
          <p:cNvSpPr txBox="1">
            <a:spLocks noChangeArrowheads="1"/>
          </p:cNvSpPr>
          <p:nvPr/>
        </p:nvSpPr>
        <p:spPr bwMode="auto">
          <a:xfrm>
            <a:off x="6600825" y="404814"/>
            <a:ext cx="3455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fontAlgn="base">
              <a:spcBef>
                <a:spcPct val="0"/>
              </a:spcBef>
              <a:spcAft>
                <a:spcPct val="0"/>
              </a:spcAft>
              <a:buNone/>
            </a:pPr>
            <a:r>
              <a:rPr lang="zh-TW" altLang="en-US" sz="2800">
                <a:solidFill>
                  <a:srgbClr val="35451F"/>
                </a:solidFill>
                <a:latin typeface="標楷體" panose="03000509000000000000" pitchFamily="65" charset="-120"/>
                <a:ea typeface="標楷體" panose="03000509000000000000" pitchFamily="65" charset="-120"/>
              </a:rPr>
              <a:t>張乘若 </a:t>
            </a:r>
            <a:r>
              <a:rPr lang="en-US" altLang="zh-TW" sz="2800">
                <a:solidFill>
                  <a:srgbClr val="35451F"/>
                </a:solidFill>
                <a:latin typeface="標楷體" panose="03000509000000000000" pitchFamily="65" charset="-120"/>
                <a:ea typeface="標楷體" panose="03000509000000000000" pitchFamily="65" charset="-120"/>
              </a:rPr>
              <a:t>R04922100</a:t>
            </a:r>
            <a:endParaRPr lang="en-US" altLang="zh-CN" sz="2800">
              <a:solidFill>
                <a:srgbClr val="35451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634302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latin typeface="標楷體" pitchFamily="65" charset="-120"/>
                <a:ea typeface="標楷體" pitchFamily="65" charset="-120"/>
              </a:rPr>
              <a:t>電機四 </a:t>
            </a:r>
            <a:r>
              <a:rPr lang="en-US" altLang="zh-TW" sz="3600" dirty="0">
                <a:ea typeface="標楷體" pitchFamily="65" charset="-120"/>
              </a:rPr>
              <a:t>B02901063</a:t>
            </a:r>
            <a:r>
              <a:rPr lang="zh-TW" altLang="en-US" sz="3600" dirty="0">
                <a:latin typeface="標楷體" pitchFamily="65" charset="-120"/>
                <a:ea typeface="標楷體" pitchFamily="65" charset="-120"/>
              </a:rPr>
              <a:t> 陳岳昇</a:t>
            </a:r>
          </a:p>
        </p:txBody>
      </p:sp>
      <p:cxnSp>
        <p:nvCxnSpPr>
          <p:cNvPr id="5" name="直線接點 4"/>
          <p:cNvCxnSpPr/>
          <p:nvPr/>
        </p:nvCxnSpPr>
        <p:spPr>
          <a:xfrm>
            <a:off x="1775520" y="1412776"/>
            <a:ext cx="8640960" cy="0"/>
          </a:xfrm>
          <a:prstGeom prst="line">
            <a:avLst/>
          </a:prstGeom>
          <a:ln w="28575"/>
          <a:effectLst>
            <a:softEdge rad="12700"/>
          </a:effectLst>
        </p:spPr>
        <p:style>
          <a:lnRef idx="1">
            <a:schemeClr val="accent1"/>
          </a:lnRef>
          <a:fillRef idx="0">
            <a:schemeClr val="accent1"/>
          </a:fillRef>
          <a:effectRef idx="0">
            <a:schemeClr val="accent1"/>
          </a:effectRef>
          <a:fontRef idx="minor">
            <a:schemeClr val="tx1"/>
          </a:fontRef>
        </p:style>
      </p:cxnSp>
      <p:sp>
        <p:nvSpPr>
          <p:cNvPr id="12" name="內容版面配置區 2"/>
          <p:cNvSpPr>
            <a:spLocks noGrp="1"/>
          </p:cNvSpPr>
          <p:nvPr>
            <p:ph idx="1"/>
          </p:nvPr>
        </p:nvSpPr>
        <p:spPr>
          <a:xfrm>
            <a:off x="1981200" y="1600201"/>
            <a:ext cx="8229600" cy="4525963"/>
          </a:xfrm>
        </p:spPr>
        <p:txBody>
          <a:bodyPr>
            <a:normAutofit/>
          </a:bodyPr>
          <a:lstStyle/>
          <a:p>
            <a:pPr>
              <a:buNone/>
            </a:pPr>
            <a:r>
              <a:rPr lang="zh-TW" altLang="en-US" sz="2400" dirty="0">
                <a:latin typeface="標楷體" pitchFamily="65" charset="-120"/>
                <a:ea typeface="標楷體" pitchFamily="65" charset="-120"/>
              </a:rPr>
              <a:t>五行：金木水火土的正確順序？</a:t>
            </a:r>
            <a:endParaRPr lang="en-US" altLang="zh-TW" sz="2400" dirty="0">
              <a:latin typeface="標楷體" pitchFamily="65" charset="-120"/>
              <a:ea typeface="標楷體" pitchFamily="65" charset="-120"/>
            </a:endParaRPr>
          </a:p>
          <a:p>
            <a:pPr>
              <a:buNone/>
            </a:pPr>
            <a:r>
              <a:rPr lang="zh-TW" altLang="en-US" sz="2400" dirty="0">
                <a:latin typeface="標楷體" pitchFamily="65" charset="-120"/>
                <a:ea typeface="標楷體" pitchFamily="65" charset="-120"/>
              </a:rPr>
              <a:t>火→水→木→金→土</a:t>
            </a:r>
            <a:endParaRPr lang="en-US" altLang="zh-TW" sz="2400" dirty="0">
              <a:latin typeface="標楷體" pitchFamily="65" charset="-120"/>
              <a:ea typeface="標楷體" pitchFamily="65" charset="-120"/>
            </a:endParaRPr>
          </a:p>
          <a:p>
            <a:pPr>
              <a:buNone/>
            </a:pPr>
            <a:r>
              <a:rPr lang="en-US" altLang="zh-TW" sz="2400" dirty="0">
                <a:latin typeface="標楷體" pitchFamily="65" charset="-120"/>
                <a:ea typeface="標楷體" pitchFamily="65" charset="-120"/>
              </a:rPr>
              <a:t>Why? </a:t>
            </a:r>
          </a:p>
          <a:p>
            <a:pPr>
              <a:buNone/>
            </a:pPr>
            <a:endParaRPr lang="en-US" altLang="zh-TW" sz="2800" dirty="0">
              <a:latin typeface="標楷體" pitchFamily="65" charset="-120"/>
              <a:ea typeface="標楷體" pitchFamily="65" charset="-120"/>
            </a:endParaRPr>
          </a:p>
          <a:p>
            <a:pPr>
              <a:buNone/>
            </a:pPr>
            <a:endParaRPr lang="en-US" altLang="zh-TW" sz="2800" dirty="0">
              <a:latin typeface="標楷體" pitchFamily="65" charset="-120"/>
              <a:ea typeface="標楷體" pitchFamily="65" charset="-120"/>
            </a:endParaRPr>
          </a:p>
          <a:p>
            <a:pPr>
              <a:buNone/>
            </a:pPr>
            <a:endParaRPr lang="en-US" altLang="zh-TW" sz="2800" dirty="0">
              <a:latin typeface="標楷體" pitchFamily="65" charset="-120"/>
              <a:ea typeface="標楷體" pitchFamily="65" charset="-120"/>
            </a:endParaRPr>
          </a:p>
          <a:p>
            <a:pPr>
              <a:buNone/>
            </a:pPr>
            <a:r>
              <a:rPr lang="zh-TW" altLang="en-US" sz="2000" dirty="0">
                <a:latin typeface="標楷體" pitchFamily="65" charset="-120"/>
                <a:ea typeface="標楷體" pitchFamily="65" charset="-120"/>
              </a:rPr>
              <a:t>這是我開始學日文時自己意外發現的。</a:t>
            </a:r>
            <a:endParaRPr lang="en-US" altLang="zh-TW" sz="2000" dirty="0">
              <a:latin typeface="標楷體" pitchFamily="65" charset="-120"/>
              <a:ea typeface="標楷體" pitchFamily="65" charset="-120"/>
            </a:endParaRPr>
          </a:p>
          <a:p>
            <a:pPr>
              <a:buNone/>
            </a:pPr>
            <a:endParaRPr lang="en-US" altLang="zh-TW" sz="2000" dirty="0">
              <a:latin typeface="標楷體" pitchFamily="65" charset="-120"/>
              <a:ea typeface="標楷體" pitchFamily="65" charset="-120"/>
            </a:endParaRPr>
          </a:p>
          <a:p>
            <a:pPr>
              <a:buNone/>
            </a:pPr>
            <a:r>
              <a:rPr lang="zh-TW" altLang="en-US" sz="2000" dirty="0">
                <a:latin typeface="標楷體" pitchFamily="65" charset="-120"/>
                <a:ea typeface="標楷體" pitchFamily="65" charset="-120"/>
              </a:rPr>
              <a:t>沒想到這樣有趣的序列藏在我們平常不會注意到的地方。有時候拿來當</a:t>
            </a:r>
            <a:endParaRPr lang="en-US" altLang="zh-TW" sz="2000" dirty="0">
              <a:latin typeface="標楷體" pitchFamily="65" charset="-120"/>
              <a:ea typeface="標楷體" pitchFamily="65" charset="-120"/>
            </a:endParaRPr>
          </a:p>
          <a:p>
            <a:pPr>
              <a:buNone/>
            </a:pPr>
            <a:r>
              <a:rPr lang="zh-TW" altLang="en-US" sz="2000" dirty="0">
                <a:latin typeface="標楷體" pitchFamily="65" charset="-120"/>
                <a:ea typeface="標楷體" pitchFamily="65" charset="-120"/>
              </a:rPr>
              <a:t>腦筋急轉彎還蠻好玩的，讓自己動動腦，活絡思考能力！</a:t>
            </a:r>
            <a:endParaRPr lang="en-US" altLang="zh-TW" sz="2000" dirty="0">
              <a:latin typeface="標楷體" pitchFamily="65" charset="-120"/>
              <a:ea typeface="標楷體" pitchFamily="65" charset="-120"/>
            </a:endParaRPr>
          </a:p>
        </p:txBody>
      </p:sp>
      <p:grpSp>
        <p:nvGrpSpPr>
          <p:cNvPr id="7" name="群組 6"/>
          <p:cNvGrpSpPr/>
          <p:nvPr/>
        </p:nvGrpSpPr>
        <p:grpSpPr>
          <a:xfrm>
            <a:off x="2927649" y="2708920"/>
            <a:ext cx="6336141" cy="1152128"/>
            <a:chOff x="1115616" y="2708920"/>
            <a:chExt cx="6336141" cy="1152128"/>
          </a:xfrm>
        </p:grpSpPr>
        <p:pic>
          <p:nvPicPr>
            <p:cNvPr id="1026" name="Picture 2" descr="C:\Users\user1\Desktop\1368036005-890450892_m.gif"/>
            <p:cNvPicPr>
              <a:picLocks noChangeAspect="1" noChangeArrowheads="1"/>
            </p:cNvPicPr>
            <p:nvPr/>
          </p:nvPicPr>
          <p:blipFill>
            <a:blip r:embed="rId2" cstate="print"/>
            <a:srcRect l="20160" t="27794" r="23814" b="42619"/>
            <a:stretch>
              <a:fillRect/>
            </a:stretch>
          </p:blipFill>
          <p:spPr bwMode="auto">
            <a:xfrm>
              <a:off x="1115616" y="2780928"/>
              <a:ext cx="3383813" cy="1080120"/>
            </a:xfrm>
            <a:prstGeom prst="rect">
              <a:avLst/>
            </a:prstGeom>
            <a:noFill/>
          </p:spPr>
        </p:pic>
        <p:pic>
          <p:nvPicPr>
            <p:cNvPr id="6" name="Picture 2" descr="C:\Users\user1\Desktop\1368036005-890450892_m.gif"/>
            <p:cNvPicPr>
              <a:picLocks noChangeAspect="1" noChangeArrowheads="1"/>
            </p:cNvPicPr>
            <p:nvPr/>
          </p:nvPicPr>
          <p:blipFill>
            <a:blip r:embed="rId2" cstate="print"/>
            <a:srcRect l="27313" t="57381" r="23814" b="11060"/>
            <a:stretch>
              <a:fillRect/>
            </a:stretch>
          </p:blipFill>
          <p:spPr bwMode="auto">
            <a:xfrm>
              <a:off x="4499992" y="2708920"/>
              <a:ext cx="2951765" cy="1152128"/>
            </a:xfrm>
            <a:prstGeom prst="rect">
              <a:avLst/>
            </a:prstGeom>
            <a:noFill/>
          </p:spPr>
        </p:pic>
      </p:grpSp>
      <p:sp>
        <p:nvSpPr>
          <p:cNvPr id="8" name="框架 7"/>
          <p:cNvSpPr/>
          <p:nvPr/>
        </p:nvSpPr>
        <p:spPr>
          <a:xfrm>
            <a:off x="3719736" y="2636912"/>
            <a:ext cx="4392488" cy="1296144"/>
          </a:xfrm>
          <a:prstGeom prst="frame">
            <a:avLst>
              <a:gd name="adj1" fmla="val 348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35162924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kumimoji="1" lang="en-US" altLang="zh-TW" dirty="0" smtClean="0"/>
              <a:t>[HW1]</a:t>
            </a:r>
            <a:r>
              <a:rPr kumimoji="1" lang="zh-TW" altLang="en-US" dirty="0" smtClean="0"/>
              <a:t> </a:t>
            </a:r>
            <a:r>
              <a:rPr kumimoji="1" lang="en-US" altLang="zh-TW" dirty="0" smtClean="0"/>
              <a:t>Interesting</a:t>
            </a:r>
            <a:r>
              <a:rPr kumimoji="1" lang="zh-TW" altLang="en-US" dirty="0" smtClean="0"/>
              <a:t> </a:t>
            </a:r>
            <a:r>
              <a:rPr kumimoji="1" lang="en-US" altLang="zh-TW" dirty="0" smtClean="0"/>
              <a:t>sequence:</a:t>
            </a:r>
            <a:r>
              <a:rPr kumimoji="1" lang="zh-TW" altLang="en-US" dirty="0" smtClean="0"/>
              <a:t> </a:t>
            </a:r>
            <a:endParaRPr kumimoji="1" lang="zh-TW" altLang="en-US" dirty="0"/>
          </a:p>
        </p:txBody>
      </p:sp>
      <p:sp>
        <p:nvSpPr>
          <p:cNvPr id="5" name="內容版面配置區 4"/>
          <p:cNvSpPr>
            <a:spLocks noGrp="1"/>
          </p:cNvSpPr>
          <p:nvPr>
            <p:ph idx="1"/>
          </p:nvPr>
        </p:nvSpPr>
        <p:spPr>
          <a:xfrm>
            <a:off x="838200" y="1825625"/>
            <a:ext cx="10515600" cy="4351338"/>
          </a:xfrm>
        </p:spPr>
        <p:txBody>
          <a:bodyPr>
            <a:noAutofit/>
          </a:bodyPr>
          <a:lstStyle/>
          <a:p>
            <a:r>
              <a:rPr kumimoji="1" lang="en-US" altLang="zh-TW" sz="2400" dirty="0" smtClean="0"/>
              <a:t>R04945025</a:t>
            </a:r>
            <a:r>
              <a:rPr kumimoji="1" lang="zh-TW" altLang="en-US" sz="2400" dirty="0" smtClean="0"/>
              <a:t> 謝秉翰</a:t>
            </a:r>
            <a:endParaRPr kumimoji="1" lang="en-US" altLang="zh-TW" sz="2400" dirty="0" smtClean="0"/>
          </a:p>
          <a:p>
            <a:r>
              <a:rPr kumimoji="1" lang="en-US" altLang="zh-TW" sz="2400" dirty="0" smtClean="0"/>
              <a:t>VAIO</a:t>
            </a:r>
            <a:r>
              <a:rPr kumimoji="1" lang="zh-TW" altLang="en-US" sz="2400" dirty="0" smtClean="0"/>
              <a:t> 原本是 </a:t>
            </a:r>
            <a:r>
              <a:rPr kumimoji="1" lang="en-US" altLang="zh-TW" sz="2400" dirty="0" smtClean="0"/>
              <a:t>Sony</a:t>
            </a:r>
            <a:r>
              <a:rPr kumimoji="1" lang="zh-TW" altLang="en-US" sz="2400" dirty="0" smtClean="0"/>
              <a:t> 旗下的電腦子品牌，最剛開始這四個字母代表的是「</a:t>
            </a:r>
            <a:r>
              <a:rPr kumimoji="1" lang="en-US" altLang="zh-TW" sz="2400" dirty="0" smtClean="0"/>
              <a:t>Video</a:t>
            </a:r>
            <a:r>
              <a:rPr kumimoji="1" lang="zh-TW" altLang="en-US" sz="2400" dirty="0" smtClean="0"/>
              <a:t> </a:t>
            </a:r>
            <a:r>
              <a:rPr kumimoji="1" lang="en-US" altLang="zh-TW" sz="2400" dirty="0" smtClean="0"/>
              <a:t>Audio</a:t>
            </a:r>
            <a:r>
              <a:rPr kumimoji="1" lang="zh-TW" altLang="en-US" sz="2400" dirty="0" smtClean="0"/>
              <a:t> </a:t>
            </a:r>
            <a:r>
              <a:rPr kumimoji="1" lang="en-US" altLang="zh-TW" sz="2400" dirty="0" smtClean="0"/>
              <a:t>Integrated</a:t>
            </a:r>
            <a:r>
              <a:rPr kumimoji="1" lang="zh-TW" altLang="en-US" sz="2400" dirty="0" smtClean="0"/>
              <a:t> </a:t>
            </a:r>
            <a:r>
              <a:rPr kumimoji="1" lang="en-US" altLang="zh-TW" sz="2400" dirty="0" smtClean="0"/>
              <a:t>Operation</a:t>
            </a:r>
            <a:r>
              <a:rPr kumimoji="1" lang="zh-TW" altLang="en-US" sz="2400" dirty="0" smtClean="0"/>
              <a:t>」，但在 </a:t>
            </a:r>
            <a:r>
              <a:rPr kumimoji="1" lang="en-US" altLang="zh-TW" sz="2400" dirty="0" smtClean="0"/>
              <a:t>2008</a:t>
            </a:r>
            <a:r>
              <a:rPr kumimoji="1" lang="zh-TW" altLang="en-US" sz="2400" dirty="0" smtClean="0"/>
              <a:t> 年被重新定義成「</a:t>
            </a:r>
            <a:r>
              <a:rPr kumimoji="1" lang="en-US" altLang="zh-TW" sz="2400" dirty="0" smtClean="0"/>
              <a:t>Visual</a:t>
            </a:r>
            <a:r>
              <a:rPr kumimoji="1" lang="zh-TW" altLang="en-US" sz="2400" dirty="0" smtClean="0"/>
              <a:t> </a:t>
            </a:r>
            <a:r>
              <a:rPr kumimoji="1" lang="en-US" altLang="zh-TW" sz="2400" dirty="0" smtClean="0"/>
              <a:t>Audio</a:t>
            </a:r>
            <a:r>
              <a:rPr kumimoji="1" lang="zh-TW" altLang="en-US" sz="2400" dirty="0" smtClean="0"/>
              <a:t> </a:t>
            </a:r>
            <a:r>
              <a:rPr kumimoji="1" lang="en-US" altLang="zh-TW" sz="2400" dirty="0" smtClean="0"/>
              <a:t>Intelligence</a:t>
            </a:r>
            <a:r>
              <a:rPr kumimoji="1" lang="zh-TW" altLang="en-US" sz="2400" dirty="0" smtClean="0"/>
              <a:t> </a:t>
            </a:r>
            <a:r>
              <a:rPr kumimoji="1" lang="en-US" altLang="zh-TW" sz="2400" dirty="0" smtClean="0"/>
              <a:t>Organizer</a:t>
            </a:r>
            <a:r>
              <a:rPr kumimoji="1" lang="zh-TW" altLang="en-US" sz="2400" dirty="0" smtClean="0"/>
              <a:t>」 </a:t>
            </a:r>
            <a:endParaRPr kumimoji="1" lang="en-US" altLang="zh-TW" sz="2400" dirty="0" smtClean="0"/>
          </a:p>
          <a:p>
            <a:r>
              <a:rPr kumimoji="1" lang="zh-TW" altLang="en-US" sz="2400" dirty="0" smtClean="0"/>
              <a:t>這一串字元的序列除了可以代表字串的組合，結合商標的設計，賦予字串圖像的意義後，又可以將 </a:t>
            </a:r>
            <a:r>
              <a:rPr kumimoji="1" lang="en-US" altLang="zh-TW" sz="2400" dirty="0" smtClean="0"/>
              <a:t>VA</a:t>
            </a:r>
            <a:r>
              <a:rPr kumimoji="1" lang="zh-TW" altLang="en-US" sz="2400" dirty="0" smtClean="0"/>
              <a:t> 視為過去電子系統所採用的類比訊號，而後面的 </a:t>
            </a:r>
            <a:r>
              <a:rPr kumimoji="1" lang="en-US" altLang="zh-TW" sz="2400" dirty="0" smtClean="0"/>
              <a:t>IO</a:t>
            </a:r>
            <a:r>
              <a:rPr kumimoji="1" lang="zh-TW" altLang="en-US" sz="2400" dirty="0" smtClean="0"/>
              <a:t> 則是代表現今較常採用的數位訊號，象徵著電子資訊產業從過去到現在的發展。</a:t>
            </a:r>
            <a:endParaRPr kumimoji="1" lang="en-US" altLang="zh-TW" sz="2400" dirty="0" smtClean="0"/>
          </a:p>
          <a:p>
            <a:r>
              <a:rPr kumimoji="1" lang="zh-TW" altLang="en-US" sz="2400" dirty="0" smtClean="0"/>
              <a:t>很有趣的是這一個簡單的四個字元的串列，可以利用字串的縮寫去解釋，也可以用圖像的意義去發掘品牌背後所代表的精神。</a:t>
            </a:r>
            <a:endParaRPr kumimoji="1" lang="zh-TW" altLang="en-US" sz="2400" dirty="0"/>
          </a:p>
        </p:txBody>
      </p:sp>
      <p:pic>
        <p:nvPicPr>
          <p:cNvPr id="7" name="圖片 6"/>
          <p:cNvPicPr>
            <a:picLocks noChangeAspect="1"/>
          </p:cNvPicPr>
          <p:nvPr/>
        </p:nvPicPr>
        <p:blipFill>
          <a:blip r:embed="rId2"/>
          <a:stretch>
            <a:fillRect/>
          </a:stretch>
        </p:blipFill>
        <p:spPr>
          <a:xfrm>
            <a:off x="6781800" y="-127001"/>
            <a:ext cx="3213100" cy="2409825"/>
          </a:xfrm>
          <a:prstGeom prst="rect">
            <a:avLst/>
          </a:prstGeom>
        </p:spPr>
      </p:pic>
    </p:spTree>
    <p:extLst>
      <p:ext uri="{BB962C8B-B14F-4D97-AF65-F5344CB8AC3E}">
        <p14:creationId xmlns:p14="http://schemas.microsoft.com/office/powerpoint/2010/main" val="1464293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147918"/>
            <a:ext cx="10515600" cy="1325563"/>
          </a:xfrm>
        </p:spPr>
        <p:txBody>
          <a:bodyPr/>
          <a:lstStyle/>
          <a:p>
            <a:pPr algn="ctr"/>
            <a:r>
              <a:rPr lang="en-US" altLang="zh-TW" dirty="0" smtClean="0"/>
              <a:t>Pigeons in a row</a:t>
            </a:r>
            <a:endParaRPr lang="zh-TW" altLang="en-US" dirty="0"/>
          </a:p>
        </p:txBody>
      </p:sp>
      <p:pic>
        <p:nvPicPr>
          <p:cNvPr id="4" name="內容版面配置區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135471" y="906328"/>
            <a:ext cx="3106270" cy="5641891"/>
          </a:xfrm>
        </p:spPr>
      </p:pic>
      <p:sp>
        <p:nvSpPr>
          <p:cNvPr id="5" name="內容版面配置區 4"/>
          <p:cNvSpPr>
            <a:spLocks noGrp="1"/>
          </p:cNvSpPr>
          <p:nvPr>
            <p:ph sz="half" idx="2"/>
          </p:nvPr>
        </p:nvSpPr>
        <p:spPr>
          <a:xfrm>
            <a:off x="954741" y="1516343"/>
            <a:ext cx="5867400" cy="4351338"/>
          </a:xfrm>
        </p:spPr>
        <p:txBody>
          <a:bodyPr/>
          <a:lstStyle/>
          <a:p>
            <a:r>
              <a:rPr lang="en-US" altLang="zh-TW" dirty="0" smtClean="0"/>
              <a:t>Source: internet</a:t>
            </a:r>
          </a:p>
          <a:p>
            <a:r>
              <a:rPr lang="en-US" altLang="zh-TW" dirty="0" smtClean="0"/>
              <a:t>Pigeons were not walking in a row.  They were actually standing under the shadow of a electric pole because of the extremely </a:t>
            </a:r>
            <a:r>
              <a:rPr lang="en-US" altLang="zh-TW" smtClean="0"/>
              <a:t>hot weather</a:t>
            </a:r>
            <a:r>
              <a:rPr lang="en-US" altLang="zh-TW" dirty="0" smtClean="0"/>
              <a:t>.</a:t>
            </a:r>
            <a:endParaRPr lang="zh-TW" altLang="en-US" dirty="0"/>
          </a:p>
        </p:txBody>
      </p:sp>
    </p:spTree>
    <p:extLst>
      <p:ext uri="{BB962C8B-B14F-4D97-AF65-F5344CB8AC3E}">
        <p14:creationId xmlns:p14="http://schemas.microsoft.com/office/powerpoint/2010/main" val="504616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8610600" y="6072810"/>
            <a:ext cx="3445565" cy="546652"/>
          </a:xfrm>
        </p:spPr>
        <p:txBody>
          <a:bodyPr/>
          <a:lstStyle/>
          <a:p>
            <a:r>
              <a:rPr lang="en-US" altLang="zh-TW" dirty="0" smtClean="0"/>
              <a:t>R04725019 </a:t>
            </a:r>
            <a:r>
              <a:rPr lang="zh-TW" altLang="en-US" dirty="0" smtClean="0"/>
              <a:t>周詮儒</a:t>
            </a: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16" y="188843"/>
            <a:ext cx="8292984" cy="3437819"/>
          </a:xfrm>
          <a:prstGeom prst="rect">
            <a:avLst/>
          </a:prstGeom>
        </p:spPr>
      </p:pic>
      <p:sp>
        <p:nvSpPr>
          <p:cNvPr id="5" name="副標題 2"/>
          <p:cNvSpPr txBox="1">
            <a:spLocks/>
          </p:cNvSpPr>
          <p:nvPr/>
        </p:nvSpPr>
        <p:spPr>
          <a:xfrm>
            <a:off x="2054087" y="3810001"/>
            <a:ext cx="7239000" cy="26206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這是網路上找到有人創作的文字，文字是</a:t>
            </a:r>
            <a:r>
              <a:rPr kumimoji="0" lang="en-US" altLang="zh-TW"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palindrome</a:t>
            </a:r>
            <a:r>
              <a:rPr kumimoji="0" lang="zh-TW" altLang="en-US"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，也就是回文的意思，如果把這張文字圖翻轉</a:t>
            </a:r>
            <a:r>
              <a:rPr kumimoji="0" lang="en-US" altLang="zh-TW"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180</a:t>
            </a:r>
            <a:r>
              <a:rPr kumimoji="0" lang="zh-TW" altLang="en-US"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度，會發現他是一樣的，跟回文有異曲同工之妙，我個人覺得還蠻有趣的。</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14509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268760"/>
            <a:ext cx="7936508" cy="1904762"/>
          </a:xfrm>
          <a:prstGeom prst="rect">
            <a:avLst/>
          </a:prstGeom>
        </p:spPr>
      </p:pic>
      <p:sp>
        <p:nvSpPr>
          <p:cNvPr id="10" name="文字方塊 9"/>
          <p:cNvSpPr txBox="1"/>
          <p:nvPr/>
        </p:nvSpPr>
        <p:spPr>
          <a:xfrm>
            <a:off x="2059896" y="4630490"/>
            <a:ext cx="1723549" cy="400110"/>
          </a:xfrm>
          <a:prstGeom prst="rect">
            <a:avLst/>
          </a:prstGeom>
          <a:noFill/>
        </p:spPr>
        <p:txBody>
          <a:bodyPr wrap="none" rtlCol="0">
            <a:spAutoFit/>
          </a:bodyPr>
          <a:lstStyle/>
          <a:p>
            <a:r>
              <a:rPr lang="zh-TW" altLang="en-US" sz="2000" b="1" dirty="0">
                <a:solidFill>
                  <a:prstClr val="black"/>
                </a:solidFill>
                <a:latin typeface="微軟正黑體" panose="020B0604030504040204" pitchFamily="34" charset="-120"/>
                <a:ea typeface="微軟正黑體" panose="020B0604030504040204" pitchFamily="34" charset="-120"/>
              </a:rPr>
              <a:t>姓名：夏維良</a:t>
            </a:r>
          </a:p>
        </p:txBody>
      </p:sp>
      <p:sp>
        <p:nvSpPr>
          <p:cNvPr id="11" name="文字方塊 10"/>
          <p:cNvSpPr txBox="1"/>
          <p:nvPr/>
        </p:nvSpPr>
        <p:spPr>
          <a:xfrm>
            <a:off x="2059896" y="4999822"/>
            <a:ext cx="2343911" cy="400110"/>
          </a:xfrm>
          <a:prstGeom prst="rect">
            <a:avLst/>
          </a:prstGeom>
          <a:noFill/>
        </p:spPr>
        <p:txBody>
          <a:bodyPr wrap="none" rtlCol="0">
            <a:spAutoFit/>
          </a:bodyPr>
          <a:lstStyle/>
          <a:p>
            <a:r>
              <a:rPr lang="zh-TW" altLang="en-US" sz="2000" b="1" dirty="0">
                <a:solidFill>
                  <a:prstClr val="black"/>
                </a:solidFill>
                <a:latin typeface="微軟正黑體" panose="020B0604030504040204" pitchFamily="34" charset="-120"/>
                <a:ea typeface="微軟正黑體" panose="020B0604030504040204" pitchFamily="34" charset="-120"/>
              </a:rPr>
              <a:t>學號：</a:t>
            </a:r>
            <a:r>
              <a:rPr lang="en-US" altLang="zh-TW" sz="2000" b="1" dirty="0">
                <a:solidFill>
                  <a:prstClr val="black"/>
                </a:solidFill>
                <a:latin typeface="微軟正黑體" panose="020B0604030504040204" pitchFamily="34" charset="-120"/>
                <a:ea typeface="微軟正黑體" panose="020B0604030504040204" pitchFamily="34" charset="-120"/>
              </a:rPr>
              <a:t>R05922075</a:t>
            </a:r>
            <a:endParaRPr lang="zh-TW" altLang="en-US" sz="2000" b="1" dirty="0">
              <a:solidFill>
                <a:prstClr val="black"/>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2059895" y="5413286"/>
            <a:ext cx="5827236" cy="400110"/>
          </a:xfrm>
          <a:prstGeom prst="rect">
            <a:avLst/>
          </a:prstGeom>
          <a:noFill/>
        </p:spPr>
        <p:txBody>
          <a:bodyPr wrap="none" rtlCol="0">
            <a:spAutoFit/>
          </a:bodyPr>
          <a:lstStyle/>
          <a:p>
            <a:r>
              <a:rPr lang="zh-TW" altLang="en-US" sz="2000" b="1" dirty="0">
                <a:solidFill>
                  <a:prstClr val="black"/>
                </a:solidFill>
                <a:latin typeface="微軟正黑體" panose="020B0604030504040204" pitchFamily="34" charset="-120"/>
                <a:ea typeface="微軟正黑體" panose="020B0604030504040204" pitchFamily="34" charset="-120"/>
              </a:rPr>
              <a:t>有趣的點：貨幣由小到大的方向，頭像會由側轉正</a:t>
            </a:r>
          </a:p>
        </p:txBody>
      </p:sp>
      <p:sp>
        <p:nvSpPr>
          <p:cNvPr id="14" name="文字方塊 13"/>
          <p:cNvSpPr txBox="1"/>
          <p:nvPr/>
        </p:nvSpPr>
        <p:spPr>
          <a:xfrm>
            <a:off x="2059895" y="4261158"/>
            <a:ext cx="1980029" cy="400110"/>
          </a:xfrm>
          <a:prstGeom prst="rect">
            <a:avLst/>
          </a:prstGeom>
          <a:noFill/>
        </p:spPr>
        <p:txBody>
          <a:bodyPr wrap="none" rtlCol="0">
            <a:spAutoFit/>
          </a:bodyPr>
          <a:lstStyle>
            <a:defPPr>
              <a:defRPr lang="zh-TW"/>
            </a:defPPr>
            <a:lvl1pPr>
              <a:defRPr sz="2000" b="1">
                <a:latin typeface="微軟正黑體" panose="020B0604030504040204" pitchFamily="34" charset="-120"/>
                <a:ea typeface="微軟正黑體" panose="020B0604030504040204" pitchFamily="34" charset="-120"/>
              </a:defRPr>
            </a:lvl1pPr>
          </a:lstStyle>
          <a:p>
            <a:r>
              <a:rPr lang="zh-TW" altLang="en-US" dirty="0">
                <a:solidFill>
                  <a:prstClr val="black"/>
                </a:solidFill>
              </a:rPr>
              <a:t>生物序列作業一</a:t>
            </a:r>
          </a:p>
        </p:txBody>
      </p:sp>
      <p:sp>
        <p:nvSpPr>
          <p:cNvPr id="15" name="文字方塊 14"/>
          <p:cNvSpPr txBox="1"/>
          <p:nvPr/>
        </p:nvSpPr>
        <p:spPr>
          <a:xfrm>
            <a:off x="2059896" y="5908630"/>
            <a:ext cx="5362365" cy="400110"/>
          </a:xfrm>
          <a:prstGeom prst="rect">
            <a:avLst/>
          </a:prstGeom>
          <a:noFill/>
        </p:spPr>
        <p:txBody>
          <a:bodyPr wrap="none" rtlCol="0">
            <a:spAutoFit/>
          </a:bodyPr>
          <a:lstStyle>
            <a:defPPr>
              <a:defRPr lang="zh-TW"/>
            </a:defPPr>
            <a:lvl1pPr>
              <a:defRPr sz="2000" b="1">
                <a:latin typeface="微軟正黑體" panose="020B0604030504040204" pitchFamily="34" charset="-120"/>
                <a:ea typeface="微軟正黑體" panose="020B0604030504040204" pitchFamily="34" charset="-120"/>
              </a:defRPr>
            </a:lvl1pPr>
          </a:lstStyle>
          <a:p>
            <a:r>
              <a:rPr lang="zh-TW" altLang="en-US" dirty="0">
                <a:solidFill>
                  <a:prstClr val="black"/>
                </a:solidFill>
              </a:rPr>
              <a:t>來源：</a:t>
            </a:r>
            <a:r>
              <a:rPr lang="en-US" altLang="zh-TW" dirty="0">
                <a:solidFill>
                  <a:prstClr val="black"/>
                </a:solidFill>
              </a:rPr>
              <a:t>http://gameschool.cc/puzzle/3846/</a:t>
            </a:r>
            <a:endParaRPr lang="zh-TW" altLang="en-US" dirty="0">
              <a:solidFill>
                <a:prstClr val="black"/>
              </a:solidFill>
            </a:endParaRPr>
          </a:p>
        </p:txBody>
      </p:sp>
    </p:spTree>
    <p:extLst>
      <p:ext uri="{BB962C8B-B14F-4D97-AF65-F5344CB8AC3E}">
        <p14:creationId xmlns:p14="http://schemas.microsoft.com/office/powerpoint/2010/main" val="2435279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27471" y="5031618"/>
            <a:ext cx="4294414" cy="1303867"/>
          </a:xfrm>
        </p:spPr>
        <p:txBody>
          <a:bodyPr>
            <a:normAutofit/>
          </a:bodyPr>
          <a:lstStyle/>
          <a:p>
            <a:r>
              <a:rPr lang="en-US" altLang="zh-TW" sz="2800" dirty="0" smtClean="0"/>
              <a:t>Source </a:t>
            </a:r>
            <a:r>
              <a:rPr lang="en-US" altLang="zh-TW" sz="2800" dirty="0"/>
              <a:t>: </a:t>
            </a:r>
            <a:r>
              <a:rPr lang="en-US" altLang="zh-TW" sz="2800" dirty="0" err="1"/>
              <a:t>ptt</a:t>
            </a:r>
            <a:r>
              <a:rPr lang="en-US" altLang="zh-TW" sz="2800" dirty="0"/>
              <a:t/>
            </a:r>
            <a:br>
              <a:rPr lang="en-US" altLang="zh-TW" sz="2800" dirty="0"/>
            </a:br>
            <a:r>
              <a:rPr lang="en-US" altLang="zh-TW" sz="2800" dirty="0" smtClean="0"/>
              <a:t>R05944040 </a:t>
            </a:r>
            <a:r>
              <a:rPr lang="zh-TW" altLang="en-US" sz="2800" dirty="0" smtClean="0"/>
              <a:t>周柳村</a:t>
            </a:r>
            <a:endParaRPr lang="zh-TW" altLang="en-US" sz="2800" dirty="0"/>
          </a:p>
        </p:txBody>
      </p:sp>
      <p:sp>
        <p:nvSpPr>
          <p:cNvPr id="3" name="內容版面配置區 2"/>
          <p:cNvSpPr>
            <a:spLocks noGrp="1"/>
          </p:cNvSpPr>
          <p:nvPr>
            <p:ph idx="1"/>
          </p:nvPr>
        </p:nvSpPr>
        <p:spPr>
          <a:xfrm>
            <a:off x="1115787" y="809775"/>
            <a:ext cx="9601196" cy="4692954"/>
          </a:xfrm>
        </p:spPr>
        <p:txBody>
          <a:bodyPr>
            <a:normAutofit/>
          </a:bodyPr>
          <a:lstStyle/>
          <a:p>
            <a:r>
              <a:rPr lang="zh-TW" altLang="en-US" dirty="0"/>
              <a:t>如果將字母 </a:t>
            </a:r>
            <a:r>
              <a:rPr lang="en-US" altLang="zh-TW" dirty="0"/>
              <a:t>A </a:t>
            </a:r>
            <a:r>
              <a:rPr lang="zh-TW" altLang="en-US" dirty="0"/>
              <a:t>到 </a:t>
            </a:r>
            <a:r>
              <a:rPr lang="en-US" altLang="zh-TW" dirty="0"/>
              <a:t>Z </a:t>
            </a:r>
            <a:r>
              <a:rPr lang="zh-TW" altLang="en-US" dirty="0"/>
              <a:t>分別編上 </a:t>
            </a:r>
            <a:r>
              <a:rPr lang="en-US" altLang="zh-TW" dirty="0"/>
              <a:t>1 </a:t>
            </a:r>
            <a:r>
              <a:rPr lang="zh-TW" altLang="en-US" dirty="0"/>
              <a:t>到 </a:t>
            </a:r>
            <a:r>
              <a:rPr lang="en-US" altLang="zh-TW" dirty="0"/>
              <a:t>26 </a:t>
            </a:r>
            <a:r>
              <a:rPr lang="zh-TW" altLang="en-US" dirty="0"/>
              <a:t>的分數，</a:t>
            </a:r>
            <a:r>
              <a:rPr lang="en-US" altLang="zh-TW" dirty="0"/>
              <a:t>(A=1,B=2...,Z=26)</a:t>
            </a:r>
          </a:p>
          <a:p>
            <a:r>
              <a:rPr lang="zh-TW" altLang="en-US" dirty="0"/>
              <a:t>你的知識</a:t>
            </a:r>
            <a:r>
              <a:rPr lang="en-US" altLang="zh-TW" dirty="0"/>
              <a:t>(KNOWLEDGE)</a:t>
            </a:r>
            <a:r>
              <a:rPr lang="zh-TW" altLang="en-US" dirty="0"/>
              <a:t>得到 </a:t>
            </a:r>
            <a:r>
              <a:rPr lang="en-US" altLang="zh-TW" dirty="0"/>
              <a:t>96 </a:t>
            </a:r>
            <a:r>
              <a:rPr lang="zh-TW" altLang="en-US" dirty="0"/>
              <a:t>分</a:t>
            </a:r>
            <a:r>
              <a:rPr lang="en-US" altLang="zh-TW" dirty="0"/>
              <a:t>(11+14+15+23+12+5+4+7+5=96)</a:t>
            </a:r>
          </a:p>
          <a:p>
            <a:r>
              <a:rPr lang="zh-TW" altLang="en-US" dirty="0"/>
              <a:t>你的努力</a:t>
            </a:r>
            <a:r>
              <a:rPr lang="en-US" altLang="zh-TW" dirty="0"/>
              <a:t>(HARDWORK)</a:t>
            </a:r>
            <a:r>
              <a:rPr lang="zh-TW" altLang="en-US" dirty="0"/>
              <a:t>也只得到 </a:t>
            </a:r>
            <a:r>
              <a:rPr lang="en-US" altLang="zh-TW" dirty="0"/>
              <a:t>98 </a:t>
            </a:r>
            <a:r>
              <a:rPr lang="zh-TW" altLang="en-US" dirty="0"/>
              <a:t>分</a:t>
            </a:r>
            <a:r>
              <a:rPr lang="en-US" altLang="zh-TW" dirty="0"/>
              <a:t>(8+1+18+4+23+15+18+11=98</a:t>
            </a:r>
            <a:r>
              <a:rPr lang="en-US" altLang="zh-TW" dirty="0" smtClean="0"/>
              <a:t>)</a:t>
            </a:r>
          </a:p>
          <a:p>
            <a:endParaRPr lang="en-US" altLang="zh-TW" dirty="0"/>
          </a:p>
          <a:p>
            <a:r>
              <a:rPr lang="zh-TW" altLang="en-US" dirty="0"/>
              <a:t>但是加入兄弟象以後你可以</a:t>
            </a:r>
            <a:r>
              <a:rPr lang="zh-TW" altLang="en-US" dirty="0" smtClean="0"/>
              <a:t>得到</a:t>
            </a:r>
            <a:endParaRPr lang="zh-TW" altLang="en-US" dirty="0"/>
          </a:p>
          <a:p>
            <a:r>
              <a:rPr lang="en-US" altLang="zh-TW" dirty="0"/>
              <a:t>ELEPHANTS = 5 + 12 + 5 + 16 + 8 + 1 + 14 + 20 + 19 = 100 </a:t>
            </a:r>
            <a:r>
              <a:rPr lang="zh-TW" altLang="en-US" dirty="0" smtClean="0"/>
              <a:t>分 </a:t>
            </a:r>
            <a:r>
              <a:rPr lang="en-US" altLang="zh-TW" dirty="0" smtClean="0"/>
              <a:t>!!</a:t>
            </a:r>
          </a:p>
          <a:p>
            <a:endParaRPr lang="en-US" altLang="zh-TW" dirty="0"/>
          </a:p>
          <a:p>
            <a:r>
              <a:rPr lang="zh-TW" altLang="en-US" dirty="0" smtClean="0"/>
              <a:t>心得</a:t>
            </a:r>
            <a:r>
              <a:rPr lang="en-US" altLang="zh-TW" dirty="0" smtClean="0"/>
              <a:t>:</a:t>
            </a:r>
            <a:r>
              <a:rPr lang="zh-TW" altLang="en-US" dirty="0" smtClean="0"/>
              <a:t> 知識和努力的確很重要，但在生活中或許有更多美好的事物值得發現 </a:t>
            </a:r>
            <a:r>
              <a:rPr lang="en-US" altLang="zh-TW" dirty="0" smtClean="0"/>
              <a:t>(</a:t>
            </a:r>
            <a:r>
              <a:rPr lang="zh-TW" altLang="en-US" dirty="0" smtClean="0"/>
              <a:t>雖然我不是象迷</a:t>
            </a:r>
            <a:r>
              <a:rPr lang="en-US" altLang="zh-TW" dirty="0" smtClean="0"/>
              <a:t>)</a:t>
            </a:r>
          </a:p>
        </p:txBody>
      </p:sp>
    </p:spTree>
    <p:extLst>
      <p:ext uri="{BB962C8B-B14F-4D97-AF65-F5344CB8AC3E}">
        <p14:creationId xmlns:p14="http://schemas.microsoft.com/office/powerpoint/2010/main" val="655617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				1+2+3+…..</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306869838"/>
              </p:ext>
            </p:extLst>
          </p:nvPr>
        </p:nvGraphicFramePr>
        <p:xfrm>
          <a:off x="838200" y="1825625"/>
          <a:ext cx="10515605" cy="741680"/>
        </p:xfrm>
        <a:graphic>
          <a:graphicData uri="http://schemas.openxmlformats.org/drawingml/2006/table">
            <a:tbl>
              <a:tblPr firstRow="1" bandRow="1">
                <a:tableStyleId>{BDBED569-4797-4DF1-A0F4-6AAB3CD982D8}</a:tableStyleId>
              </a:tblPr>
              <a:tblGrid>
                <a:gridCol w="618565">
                  <a:extLst>
                    <a:ext uri="{9D8B030D-6E8A-4147-A177-3AD203B41FA5}">
                      <a16:colId xmlns:a16="http://schemas.microsoft.com/office/drawing/2014/main" xmlns="" val="20000"/>
                    </a:ext>
                  </a:extLst>
                </a:gridCol>
                <a:gridCol w="618565">
                  <a:extLst>
                    <a:ext uri="{9D8B030D-6E8A-4147-A177-3AD203B41FA5}">
                      <a16:colId xmlns:a16="http://schemas.microsoft.com/office/drawing/2014/main" xmlns="" val="20001"/>
                    </a:ext>
                  </a:extLst>
                </a:gridCol>
                <a:gridCol w="618565">
                  <a:extLst>
                    <a:ext uri="{9D8B030D-6E8A-4147-A177-3AD203B41FA5}">
                      <a16:colId xmlns:a16="http://schemas.microsoft.com/office/drawing/2014/main" xmlns="" val="20002"/>
                    </a:ext>
                  </a:extLst>
                </a:gridCol>
                <a:gridCol w="618565">
                  <a:extLst>
                    <a:ext uri="{9D8B030D-6E8A-4147-A177-3AD203B41FA5}">
                      <a16:colId xmlns:a16="http://schemas.microsoft.com/office/drawing/2014/main" xmlns="" val="20003"/>
                    </a:ext>
                  </a:extLst>
                </a:gridCol>
                <a:gridCol w="618565">
                  <a:extLst>
                    <a:ext uri="{9D8B030D-6E8A-4147-A177-3AD203B41FA5}">
                      <a16:colId xmlns:a16="http://schemas.microsoft.com/office/drawing/2014/main" xmlns="" val="20004"/>
                    </a:ext>
                  </a:extLst>
                </a:gridCol>
                <a:gridCol w="618565">
                  <a:extLst>
                    <a:ext uri="{9D8B030D-6E8A-4147-A177-3AD203B41FA5}">
                      <a16:colId xmlns:a16="http://schemas.microsoft.com/office/drawing/2014/main" xmlns="" val="20005"/>
                    </a:ext>
                  </a:extLst>
                </a:gridCol>
                <a:gridCol w="618565">
                  <a:extLst>
                    <a:ext uri="{9D8B030D-6E8A-4147-A177-3AD203B41FA5}">
                      <a16:colId xmlns:a16="http://schemas.microsoft.com/office/drawing/2014/main" xmlns="" val="20006"/>
                    </a:ext>
                  </a:extLst>
                </a:gridCol>
                <a:gridCol w="618565">
                  <a:extLst>
                    <a:ext uri="{9D8B030D-6E8A-4147-A177-3AD203B41FA5}">
                      <a16:colId xmlns:a16="http://schemas.microsoft.com/office/drawing/2014/main" xmlns="" val="20007"/>
                    </a:ext>
                  </a:extLst>
                </a:gridCol>
                <a:gridCol w="618565">
                  <a:extLst>
                    <a:ext uri="{9D8B030D-6E8A-4147-A177-3AD203B41FA5}">
                      <a16:colId xmlns:a16="http://schemas.microsoft.com/office/drawing/2014/main" xmlns="" val="20008"/>
                    </a:ext>
                  </a:extLst>
                </a:gridCol>
                <a:gridCol w="618565">
                  <a:extLst>
                    <a:ext uri="{9D8B030D-6E8A-4147-A177-3AD203B41FA5}">
                      <a16:colId xmlns:a16="http://schemas.microsoft.com/office/drawing/2014/main" xmlns="" val="20009"/>
                    </a:ext>
                  </a:extLst>
                </a:gridCol>
                <a:gridCol w="618565">
                  <a:extLst>
                    <a:ext uri="{9D8B030D-6E8A-4147-A177-3AD203B41FA5}">
                      <a16:colId xmlns:a16="http://schemas.microsoft.com/office/drawing/2014/main" xmlns="" val="20010"/>
                    </a:ext>
                  </a:extLst>
                </a:gridCol>
                <a:gridCol w="618565">
                  <a:extLst>
                    <a:ext uri="{9D8B030D-6E8A-4147-A177-3AD203B41FA5}">
                      <a16:colId xmlns:a16="http://schemas.microsoft.com/office/drawing/2014/main" xmlns="" val="20011"/>
                    </a:ext>
                  </a:extLst>
                </a:gridCol>
                <a:gridCol w="618565">
                  <a:extLst>
                    <a:ext uri="{9D8B030D-6E8A-4147-A177-3AD203B41FA5}">
                      <a16:colId xmlns:a16="http://schemas.microsoft.com/office/drawing/2014/main" xmlns="" val="20012"/>
                    </a:ext>
                  </a:extLst>
                </a:gridCol>
                <a:gridCol w="618565">
                  <a:extLst>
                    <a:ext uri="{9D8B030D-6E8A-4147-A177-3AD203B41FA5}">
                      <a16:colId xmlns:a16="http://schemas.microsoft.com/office/drawing/2014/main" xmlns="" val="20013"/>
                    </a:ext>
                  </a:extLst>
                </a:gridCol>
                <a:gridCol w="618565">
                  <a:extLst>
                    <a:ext uri="{9D8B030D-6E8A-4147-A177-3AD203B41FA5}">
                      <a16:colId xmlns:a16="http://schemas.microsoft.com/office/drawing/2014/main" xmlns="" val="20014"/>
                    </a:ext>
                  </a:extLst>
                </a:gridCol>
                <a:gridCol w="618565">
                  <a:extLst>
                    <a:ext uri="{9D8B030D-6E8A-4147-A177-3AD203B41FA5}">
                      <a16:colId xmlns:a16="http://schemas.microsoft.com/office/drawing/2014/main" xmlns="" val="20015"/>
                    </a:ext>
                  </a:extLst>
                </a:gridCol>
                <a:gridCol w="618565">
                  <a:extLst>
                    <a:ext uri="{9D8B030D-6E8A-4147-A177-3AD203B41FA5}">
                      <a16:colId xmlns:a16="http://schemas.microsoft.com/office/drawing/2014/main" xmlns="" val="20016"/>
                    </a:ext>
                  </a:extLst>
                </a:gridCol>
              </a:tblGrid>
              <a:tr h="370840">
                <a:tc>
                  <a:txBody>
                    <a:bodyPr/>
                    <a:lstStyle/>
                    <a:p>
                      <a:pPr algn="ctr"/>
                      <a:r>
                        <a:rPr lang="en-US" altLang="zh-TW" dirty="0" err="1" smtClean="0"/>
                        <a:t>i</a:t>
                      </a:r>
                      <a:endParaRPr lang="zh-TW" altLang="en-US" dirty="0"/>
                    </a:p>
                  </a:txBody>
                  <a:tcPr>
                    <a:solidFill>
                      <a:schemeClr val="accent1">
                        <a:lumMod val="60000"/>
                        <a:lumOff val="40000"/>
                      </a:schemeClr>
                    </a:solidFill>
                  </a:tcPr>
                </a:tc>
                <a:tc>
                  <a:txBody>
                    <a:bodyPr/>
                    <a:lstStyle/>
                    <a:p>
                      <a:pPr algn="ctr"/>
                      <a:r>
                        <a:rPr lang="en-US" altLang="zh-TW" dirty="0" smtClean="0"/>
                        <a:t>1</a:t>
                      </a:r>
                      <a:endParaRPr lang="zh-TW" altLang="en-US" dirty="0"/>
                    </a:p>
                  </a:txBody>
                  <a:tcPr/>
                </a:tc>
                <a:tc>
                  <a:txBody>
                    <a:bodyPr/>
                    <a:lstStyle/>
                    <a:p>
                      <a:pPr algn="ctr"/>
                      <a:r>
                        <a:rPr lang="en-US" altLang="zh-TW" dirty="0" smtClean="0"/>
                        <a:t>2</a:t>
                      </a:r>
                      <a:endParaRPr lang="zh-TW" altLang="en-US" dirty="0"/>
                    </a:p>
                  </a:txBody>
                  <a:tcPr/>
                </a:tc>
                <a:tc>
                  <a:txBody>
                    <a:bodyPr/>
                    <a:lstStyle/>
                    <a:p>
                      <a:pPr algn="ctr"/>
                      <a:r>
                        <a:rPr lang="en-US" altLang="zh-TW" dirty="0" smtClean="0"/>
                        <a:t>3</a:t>
                      </a:r>
                      <a:endParaRPr lang="zh-TW" altLang="en-US" dirty="0"/>
                    </a:p>
                  </a:txBody>
                  <a:tcPr/>
                </a:tc>
                <a:tc>
                  <a:txBody>
                    <a:bodyPr/>
                    <a:lstStyle/>
                    <a:p>
                      <a:pPr algn="ctr"/>
                      <a:r>
                        <a:rPr lang="en-US" altLang="zh-TW" dirty="0" smtClean="0"/>
                        <a:t>4</a:t>
                      </a:r>
                      <a:endParaRPr lang="zh-TW" altLang="en-US" dirty="0"/>
                    </a:p>
                  </a:txBody>
                  <a:tcPr/>
                </a:tc>
                <a:tc>
                  <a:txBody>
                    <a:bodyPr/>
                    <a:lstStyle/>
                    <a:p>
                      <a:pPr algn="ctr"/>
                      <a:r>
                        <a:rPr lang="en-US" altLang="zh-TW" dirty="0" smtClean="0"/>
                        <a:t>5</a:t>
                      </a:r>
                      <a:endParaRPr lang="zh-TW" altLang="en-US" dirty="0"/>
                    </a:p>
                  </a:txBody>
                  <a:tcPr/>
                </a:tc>
                <a:tc>
                  <a:txBody>
                    <a:bodyPr/>
                    <a:lstStyle/>
                    <a:p>
                      <a:pPr algn="ctr"/>
                      <a:r>
                        <a:rPr lang="en-US" altLang="zh-TW" dirty="0" smtClean="0"/>
                        <a:t>6</a:t>
                      </a:r>
                      <a:endParaRPr lang="zh-TW" altLang="en-US" dirty="0"/>
                    </a:p>
                  </a:txBody>
                  <a:tcPr/>
                </a:tc>
                <a:tc>
                  <a:txBody>
                    <a:bodyPr/>
                    <a:lstStyle/>
                    <a:p>
                      <a:pPr algn="ctr"/>
                      <a:r>
                        <a:rPr lang="en-US" altLang="zh-TW" dirty="0" smtClean="0"/>
                        <a:t>7</a:t>
                      </a:r>
                      <a:endParaRPr lang="zh-TW" altLang="en-US" dirty="0"/>
                    </a:p>
                  </a:txBody>
                  <a:tcPr/>
                </a:tc>
                <a:tc>
                  <a:txBody>
                    <a:bodyPr/>
                    <a:lstStyle/>
                    <a:p>
                      <a:pPr algn="ctr"/>
                      <a:r>
                        <a:rPr lang="en-US" altLang="zh-TW" dirty="0" smtClean="0"/>
                        <a:t>8</a:t>
                      </a:r>
                      <a:endParaRPr lang="zh-TW" altLang="en-US" dirty="0"/>
                    </a:p>
                  </a:txBody>
                  <a:tcPr/>
                </a:tc>
                <a:tc>
                  <a:txBody>
                    <a:bodyPr/>
                    <a:lstStyle/>
                    <a:p>
                      <a:pPr algn="ctr"/>
                      <a:r>
                        <a:rPr lang="en-US" altLang="zh-TW" dirty="0" smtClean="0"/>
                        <a:t>9</a:t>
                      </a:r>
                      <a:endParaRPr lang="zh-TW" altLang="en-US" dirty="0"/>
                    </a:p>
                  </a:txBody>
                  <a:tcPr/>
                </a:tc>
                <a:tc>
                  <a:txBody>
                    <a:bodyPr/>
                    <a:lstStyle/>
                    <a:p>
                      <a:pPr algn="ctr"/>
                      <a:r>
                        <a:rPr lang="en-US" altLang="zh-TW" dirty="0" smtClean="0"/>
                        <a:t>10</a:t>
                      </a:r>
                      <a:endParaRPr lang="zh-TW" altLang="en-US" dirty="0"/>
                    </a:p>
                  </a:txBody>
                  <a:tcPr/>
                </a:tc>
                <a:tc>
                  <a:txBody>
                    <a:bodyPr/>
                    <a:lstStyle/>
                    <a:p>
                      <a:pPr algn="ctr"/>
                      <a:r>
                        <a:rPr lang="en-US" altLang="zh-TW" dirty="0" smtClean="0"/>
                        <a:t>11</a:t>
                      </a:r>
                      <a:endParaRPr lang="zh-TW" altLang="en-US" dirty="0"/>
                    </a:p>
                  </a:txBody>
                  <a:tcPr/>
                </a:tc>
                <a:tc>
                  <a:txBody>
                    <a:bodyPr/>
                    <a:lstStyle/>
                    <a:p>
                      <a:pPr algn="ctr"/>
                      <a:r>
                        <a:rPr lang="en-US" altLang="zh-TW" dirty="0" smtClean="0"/>
                        <a:t>12</a:t>
                      </a:r>
                      <a:endParaRPr lang="zh-TW" altLang="en-US" dirty="0"/>
                    </a:p>
                  </a:txBody>
                  <a:tcPr/>
                </a:tc>
                <a:tc>
                  <a:txBody>
                    <a:bodyPr/>
                    <a:lstStyle/>
                    <a:p>
                      <a:pPr algn="ctr"/>
                      <a:r>
                        <a:rPr lang="en-US" altLang="zh-TW" dirty="0" smtClean="0"/>
                        <a:t>13</a:t>
                      </a:r>
                      <a:endParaRPr lang="zh-TW" altLang="en-US" dirty="0"/>
                    </a:p>
                  </a:txBody>
                  <a:tcPr/>
                </a:tc>
                <a:tc>
                  <a:txBody>
                    <a:bodyPr/>
                    <a:lstStyle/>
                    <a:p>
                      <a:pPr algn="ctr"/>
                      <a:r>
                        <a:rPr lang="en-US" altLang="zh-TW" dirty="0" smtClean="0"/>
                        <a:t>14</a:t>
                      </a:r>
                      <a:endParaRPr lang="zh-TW" altLang="en-US" dirty="0"/>
                    </a:p>
                  </a:txBody>
                  <a:tcPr/>
                </a:tc>
                <a:tc>
                  <a:txBody>
                    <a:bodyPr/>
                    <a:lstStyle/>
                    <a:p>
                      <a:pPr algn="ctr"/>
                      <a:r>
                        <a:rPr lang="en-US" altLang="zh-TW" dirty="0" smtClean="0"/>
                        <a:t>15</a:t>
                      </a:r>
                      <a:endParaRPr lang="zh-TW" altLang="en-US" dirty="0"/>
                    </a:p>
                  </a:txBody>
                  <a:tcPr/>
                </a:tc>
                <a:tc>
                  <a:txBody>
                    <a:bodyPr/>
                    <a:lstStyle/>
                    <a:p>
                      <a:pPr algn="ctr"/>
                      <a:r>
                        <a:rPr lang="en-US" altLang="zh-TW" dirty="0" smtClean="0"/>
                        <a:t>…</a:t>
                      </a:r>
                      <a:endParaRPr lang="zh-TW" altLang="en-US" dirty="0"/>
                    </a:p>
                  </a:txBody>
                  <a:tcPr/>
                </a:tc>
                <a:extLst>
                  <a:ext uri="{0D108BD9-81ED-4DB2-BD59-A6C34878D82A}">
                    <a16:rowId xmlns:a16="http://schemas.microsoft.com/office/drawing/2014/main" xmlns="" val="10000"/>
                  </a:ext>
                </a:extLst>
              </a:tr>
              <a:tr h="370840">
                <a:tc>
                  <a:txBody>
                    <a:bodyPr/>
                    <a:lstStyle/>
                    <a:p>
                      <a:pPr algn="ctr"/>
                      <a:r>
                        <a:rPr lang="en-US" altLang="zh-TW" dirty="0" smtClean="0"/>
                        <a:t>A[</a:t>
                      </a:r>
                      <a:r>
                        <a:rPr lang="en-US" altLang="zh-TW" dirty="0" err="1" smtClean="0"/>
                        <a:t>i</a:t>
                      </a:r>
                      <a:r>
                        <a:rPr lang="en-US" altLang="zh-TW" dirty="0" smtClean="0"/>
                        <a:t>]</a:t>
                      </a:r>
                      <a:endParaRPr lang="zh-TW" altLang="en-US" dirty="0"/>
                    </a:p>
                  </a:txBody>
                  <a:tcPr>
                    <a:solidFill>
                      <a:schemeClr val="accent1">
                        <a:lumMod val="60000"/>
                        <a:lumOff val="40000"/>
                      </a:schemeClr>
                    </a:solidFill>
                  </a:tcPr>
                </a:tc>
                <a:tc>
                  <a:txBody>
                    <a:bodyPr/>
                    <a:lstStyle/>
                    <a:p>
                      <a:pPr algn="ctr"/>
                      <a:r>
                        <a:rPr lang="en-US" altLang="zh-TW" dirty="0" smtClean="0"/>
                        <a:t>1</a:t>
                      </a:r>
                      <a:endParaRPr lang="zh-TW" altLang="en-US" dirty="0"/>
                    </a:p>
                  </a:txBody>
                  <a:tcPr/>
                </a:tc>
                <a:tc>
                  <a:txBody>
                    <a:bodyPr/>
                    <a:lstStyle/>
                    <a:p>
                      <a:pPr algn="ctr"/>
                      <a:r>
                        <a:rPr lang="en-US" altLang="zh-TW" dirty="0" smtClean="0"/>
                        <a:t>3</a:t>
                      </a:r>
                      <a:endParaRPr lang="zh-TW" altLang="en-US" dirty="0"/>
                    </a:p>
                  </a:txBody>
                  <a:tcPr/>
                </a:tc>
                <a:tc>
                  <a:txBody>
                    <a:bodyPr/>
                    <a:lstStyle/>
                    <a:p>
                      <a:pPr algn="ctr"/>
                      <a:r>
                        <a:rPr lang="en-US" altLang="zh-TW" dirty="0" smtClean="0"/>
                        <a:t>6</a:t>
                      </a:r>
                      <a:endParaRPr lang="zh-TW" altLang="en-US" dirty="0"/>
                    </a:p>
                  </a:txBody>
                  <a:tcPr/>
                </a:tc>
                <a:tc>
                  <a:txBody>
                    <a:bodyPr/>
                    <a:lstStyle/>
                    <a:p>
                      <a:pPr algn="ctr"/>
                      <a:r>
                        <a:rPr lang="en-US" altLang="zh-TW" dirty="0" smtClean="0"/>
                        <a:t>10</a:t>
                      </a:r>
                      <a:endParaRPr lang="zh-TW" altLang="en-US" dirty="0"/>
                    </a:p>
                  </a:txBody>
                  <a:tcPr/>
                </a:tc>
                <a:tc>
                  <a:txBody>
                    <a:bodyPr/>
                    <a:lstStyle/>
                    <a:p>
                      <a:pPr algn="ctr"/>
                      <a:r>
                        <a:rPr lang="en-US" altLang="zh-TW" dirty="0" smtClean="0"/>
                        <a:t>15</a:t>
                      </a:r>
                      <a:endParaRPr lang="zh-TW" altLang="en-US" dirty="0"/>
                    </a:p>
                  </a:txBody>
                  <a:tcPr/>
                </a:tc>
                <a:tc>
                  <a:txBody>
                    <a:bodyPr/>
                    <a:lstStyle/>
                    <a:p>
                      <a:pPr algn="ctr"/>
                      <a:r>
                        <a:rPr lang="en-US" altLang="zh-TW" dirty="0" smtClean="0"/>
                        <a:t>21</a:t>
                      </a:r>
                      <a:endParaRPr lang="zh-TW" altLang="en-US" dirty="0"/>
                    </a:p>
                  </a:txBody>
                  <a:tcPr/>
                </a:tc>
                <a:tc>
                  <a:txBody>
                    <a:bodyPr/>
                    <a:lstStyle/>
                    <a:p>
                      <a:pPr algn="ctr"/>
                      <a:r>
                        <a:rPr lang="en-US" altLang="zh-TW" dirty="0" smtClean="0"/>
                        <a:t>28</a:t>
                      </a:r>
                      <a:endParaRPr lang="zh-TW" altLang="en-US" dirty="0"/>
                    </a:p>
                  </a:txBody>
                  <a:tcPr/>
                </a:tc>
                <a:tc>
                  <a:txBody>
                    <a:bodyPr/>
                    <a:lstStyle/>
                    <a:p>
                      <a:pPr algn="ctr"/>
                      <a:r>
                        <a:rPr lang="en-US" altLang="zh-TW" dirty="0" smtClean="0"/>
                        <a:t>36</a:t>
                      </a:r>
                      <a:endParaRPr lang="zh-TW" altLang="en-US" dirty="0"/>
                    </a:p>
                  </a:txBody>
                  <a:tcPr/>
                </a:tc>
                <a:tc>
                  <a:txBody>
                    <a:bodyPr/>
                    <a:lstStyle/>
                    <a:p>
                      <a:pPr algn="ctr"/>
                      <a:r>
                        <a:rPr lang="en-US" altLang="zh-TW" dirty="0" smtClean="0"/>
                        <a:t>45</a:t>
                      </a:r>
                      <a:endParaRPr lang="zh-TW" altLang="en-US" dirty="0"/>
                    </a:p>
                  </a:txBody>
                  <a:tcPr/>
                </a:tc>
                <a:tc>
                  <a:txBody>
                    <a:bodyPr/>
                    <a:lstStyle/>
                    <a:p>
                      <a:pPr algn="ctr"/>
                      <a:r>
                        <a:rPr lang="en-US" altLang="zh-TW" dirty="0" smtClean="0"/>
                        <a:t>55</a:t>
                      </a:r>
                      <a:endParaRPr lang="zh-TW" altLang="en-US" dirty="0"/>
                    </a:p>
                  </a:txBody>
                  <a:tcPr/>
                </a:tc>
                <a:tc>
                  <a:txBody>
                    <a:bodyPr/>
                    <a:lstStyle/>
                    <a:p>
                      <a:pPr algn="ctr"/>
                      <a:r>
                        <a:rPr lang="en-US" altLang="zh-TW" dirty="0" smtClean="0"/>
                        <a:t>66</a:t>
                      </a:r>
                      <a:endParaRPr lang="zh-TW" altLang="en-US" dirty="0"/>
                    </a:p>
                  </a:txBody>
                  <a:tcPr/>
                </a:tc>
                <a:tc>
                  <a:txBody>
                    <a:bodyPr/>
                    <a:lstStyle/>
                    <a:p>
                      <a:pPr algn="ctr"/>
                      <a:r>
                        <a:rPr lang="en-US" altLang="zh-TW" dirty="0" smtClean="0"/>
                        <a:t>78</a:t>
                      </a:r>
                      <a:endParaRPr lang="zh-TW" altLang="en-US" dirty="0"/>
                    </a:p>
                  </a:txBody>
                  <a:tcPr/>
                </a:tc>
                <a:tc>
                  <a:txBody>
                    <a:bodyPr/>
                    <a:lstStyle/>
                    <a:p>
                      <a:pPr algn="ctr"/>
                      <a:r>
                        <a:rPr lang="en-US" altLang="zh-TW" dirty="0" smtClean="0"/>
                        <a:t>91</a:t>
                      </a:r>
                      <a:endParaRPr lang="zh-TW" altLang="en-US" dirty="0"/>
                    </a:p>
                  </a:txBody>
                  <a:tcPr/>
                </a:tc>
                <a:tc>
                  <a:txBody>
                    <a:bodyPr/>
                    <a:lstStyle/>
                    <a:p>
                      <a:pPr algn="ctr"/>
                      <a:r>
                        <a:rPr lang="en-US" altLang="zh-TW" dirty="0" smtClean="0"/>
                        <a:t>105</a:t>
                      </a:r>
                      <a:endParaRPr lang="zh-TW" altLang="en-US" dirty="0"/>
                    </a:p>
                  </a:txBody>
                  <a:tcPr/>
                </a:tc>
                <a:tc>
                  <a:txBody>
                    <a:bodyPr/>
                    <a:lstStyle/>
                    <a:p>
                      <a:pPr algn="ctr"/>
                      <a:r>
                        <a:rPr lang="en-US" altLang="zh-TW" dirty="0" smtClean="0"/>
                        <a:t>120</a:t>
                      </a:r>
                      <a:endParaRPr lang="zh-TW" altLang="en-US" dirty="0"/>
                    </a:p>
                  </a:txBody>
                  <a:tcPr/>
                </a:tc>
                <a:tc>
                  <a:txBody>
                    <a:bodyPr/>
                    <a:lstStyle/>
                    <a:p>
                      <a:pPr algn="ctr"/>
                      <a:r>
                        <a:rPr lang="en-US" altLang="zh-TW" dirty="0" smtClean="0"/>
                        <a:t>…</a:t>
                      </a:r>
                      <a:endParaRPr lang="zh-TW" altLang="en-US" dirty="0"/>
                    </a:p>
                  </a:txBody>
                  <a:tcPr/>
                </a:tc>
                <a:extLst>
                  <a:ext uri="{0D108BD9-81ED-4DB2-BD59-A6C34878D82A}">
                    <a16:rowId xmlns:a16="http://schemas.microsoft.com/office/drawing/2014/main" xmlns="" val="10001"/>
                  </a:ext>
                </a:extLst>
              </a:tr>
            </a:tbl>
          </a:graphicData>
        </a:graphic>
      </p:graphicFrame>
      <p:sp>
        <p:nvSpPr>
          <p:cNvPr id="6" name="文字方塊 5"/>
          <p:cNvSpPr txBox="1"/>
          <p:nvPr/>
        </p:nvSpPr>
        <p:spPr>
          <a:xfrm>
            <a:off x="838200" y="1321356"/>
            <a:ext cx="16097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a:t>
            </a:r>
            <a:r>
              <a:rPr kumimoji="0" lang="en-US" altLang="zh-TW" sz="1800" b="0" i="0" u="none" strike="noStrike" kern="1200" cap="none" spc="0" normalizeH="0" baseline="0" noProof="0" dirty="0" err="1" smtClean="0">
                <a:ln>
                  <a:noFill/>
                </a:ln>
                <a:solidFill>
                  <a:prstClr val="black"/>
                </a:solidFill>
                <a:effectLst/>
                <a:uLnTx/>
                <a:uFillTx/>
                <a:latin typeface="Calibri" panose="020F0502020204030204"/>
                <a:ea typeface="新細明體" panose="02020500000000000000" pitchFamily="18" charset="-120"/>
                <a:cs typeface="+mn-cs"/>
              </a:rPr>
              <a:t>i</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1 + … + </a:t>
            </a:r>
            <a:r>
              <a:rPr kumimoji="0" lang="en-US" altLang="zh-TW" sz="1800" b="0" i="0" u="none" strike="noStrike" kern="1200" cap="none" spc="0" normalizeH="0" baseline="0" noProof="0" dirty="0" err="1" smtClean="0">
                <a:ln>
                  <a:noFill/>
                </a:ln>
                <a:solidFill>
                  <a:prstClr val="black"/>
                </a:solidFill>
                <a:effectLst/>
                <a:uLnTx/>
                <a:uFillTx/>
                <a:latin typeface="Calibri" panose="020F0502020204030204"/>
                <a:ea typeface="新細明體" panose="02020500000000000000" pitchFamily="18" charset="-120"/>
                <a:cs typeface="+mn-cs"/>
              </a:rPr>
              <a:t>i</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p:cNvSpPr txBox="1"/>
          <p:nvPr/>
        </p:nvSpPr>
        <p:spPr>
          <a:xfrm>
            <a:off x="942392" y="3079102"/>
            <a:ext cx="11432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當 </a:t>
            </a:r>
            <a:r>
              <a:rPr kumimoji="0" lang="en-US" altLang="zh-TW" sz="1800" b="0" i="0" u="none" strike="noStrike" kern="1200" cap="none" spc="0" normalizeH="0" baseline="0" noProof="0" dirty="0" err="1" smtClean="0">
                <a:ln>
                  <a:noFill/>
                </a:ln>
                <a:solidFill>
                  <a:prstClr val="black"/>
                </a:solidFill>
                <a:effectLst/>
                <a:uLnTx/>
                <a:uFillTx/>
                <a:latin typeface="Calibri" panose="020F0502020204030204"/>
                <a:ea typeface="新細明體" panose="02020500000000000000" pitchFamily="18" charset="-120"/>
                <a:cs typeface="+mn-cs"/>
              </a:rPr>
              <a:t>i</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&gt; 5 </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時</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文字方塊 7"/>
          <p:cNvSpPr txBox="1"/>
          <p:nvPr/>
        </p:nvSpPr>
        <p:spPr>
          <a:xfrm>
            <a:off x="998376" y="3825551"/>
            <a:ext cx="7362913" cy="2862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A[ 6 ]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21</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   6  +   15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A[3] +  A[5]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A[ 7 ]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28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   1  +     6  +  21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A[1] +  A[3]  + A[6]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A[ 8 ]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 36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15  +   21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A[5] +  A[6]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A[ 9 ]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 45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3  +     6  +  36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A[2] +  A[3]  + A[8]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A[10]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55</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 10  +   45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A[4] +  A[9]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A[11]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66</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   1  +   10  +  55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A[1] +  A[4]  + A[10]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A[12]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 78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1  +     3  +  10  +  28  + 36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A[1] +  A[2]  + A[4]   + A[7]   + A[8]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A[13]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 91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3  +   10  +  91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A[2] +  A[4]  + A[12]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A[14]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105</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   1  +     3  +  10  +  91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A[1] +  A[2]  +  A[4]   + A[13]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4472C4">
                    <a:lumMod val="75000"/>
                  </a:srgbClr>
                </a:solidFill>
                <a:effectLst/>
                <a:uLnTx/>
                <a:uFillTx/>
                <a:latin typeface="Calibri" panose="020F0502020204030204"/>
                <a:ea typeface="新細明體" panose="02020500000000000000" pitchFamily="18" charset="-120"/>
                <a:cs typeface="+mn-cs"/>
              </a:rPr>
              <a:t>A[15]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1" i="0" u="none" strike="noStrike" kern="1200" cap="none" spc="0" normalizeH="0" baseline="0" noProof="0" dirty="0" smtClean="0">
                <a:ln>
                  <a:noFill/>
                </a:ln>
                <a:solidFill>
                  <a:srgbClr val="FF0000"/>
                </a:solidFill>
                <a:effectLst/>
                <a:uLnTx/>
                <a:uFillTx/>
                <a:latin typeface="Calibri" panose="020F0502020204030204"/>
                <a:ea typeface="新細明體" panose="02020500000000000000" pitchFamily="18" charset="-120"/>
                <a:cs typeface="+mn-cs"/>
              </a:rPr>
              <a:t>120</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 15  + 105                                =  </a:t>
            </a:r>
            <a:r>
              <a:rPr kumimoji="0" lang="en-US" altLang="zh-TW" sz="1800" b="0" i="0" u="none" strike="noStrike" kern="1200" cap="none" spc="0" normalizeH="0" baseline="0" noProof="0" dirty="0" smtClean="0">
                <a:ln>
                  <a:noFill/>
                </a:ln>
                <a:solidFill>
                  <a:srgbClr val="70AD47">
                    <a:lumMod val="50000"/>
                  </a:srgbClr>
                </a:solidFill>
                <a:effectLst/>
                <a:uLnTx/>
                <a:uFillTx/>
                <a:latin typeface="Calibri" panose="020F0502020204030204"/>
                <a:ea typeface="新細明體" panose="02020500000000000000" pitchFamily="18" charset="-120"/>
                <a:cs typeface="+mn-cs"/>
              </a:rPr>
              <a:t>A[5] +  A[14] </a:t>
            </a:r>
            <a:endParaRPr kumimoji="0" lang="zh-TW" altLang="en-US" sz="1800" b="0" i="0" u="none" strike="noStrike" kern="1200" cap="none" spc="0" normalizeH="0" baseline="0" noProof="0" dirty="0">
              <a:ln>
                <a:noFill/>
              </a:ln>
              <a:solidFill>
                <a:srgbClr val="70AD47">
                  <a:lumMod val="50000"/>
                </a:srgbClr>
              </a:solidFill>
              <a:effectLst/>
              <a:uLnTx/>
              <a:uFillTx/>
              <a:latin typeface="Calibri" panose="020F0502020204030204"/>
              <a:ea typeface="新細明體" panose="02020500000000000000" pitchFamily="18" charset="-120"/>
              <a:cs typeface="+mn-cs"/>
            </a:endParaRPr>
          </a:p>
        </p:txBody>
      </p:sp>
      <p:sp>
        <p:nvSpPr>
          <p:cNvPr id="10" name="文字方塊 9"/>
          <p:cNvSpPr txBox="1"/>
          <p:nvPr/>
        </p:nvSpPr>
        <p:spPr>
          <a:xfrm>
            <a:off x="8901404" y="3263768"/>
            <a:ext cx="3631122" cy="36933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可能這不算有趣序列，但我就想</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說， 一個本身就是總和序列的數</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列，有沒有辦法被自己前幾項所</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組成</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就開始</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try</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，很意外地發現，</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當 </a:t>
            </a:r>
            <a:r>
              <a:rPr kumimoji="0" lang="en-US" altLang="zh-TW" sz="1800" b="0" i="0" u="none" strike="noStrike" kern="1200" cap="none" spc="0" normalizeH="0" baseline="0" noProof="0" dirty="0" err="1" smtClean="0">
                <a:ln>
                  <a:noFill/>
                </a:ln>
                <a:solidFill>
                  <a:prstClr val="black"/>
                </a:solidFill>
                <a:effectLst/>
                <a:uLnTx/>
                <a:uFillTx/>
                <a:latin typeface="Calibri" panose="020F0502020204030204"/>
                <a:ea typeface="新細明體" panose="02020500000000000000" pitchFamily="18" charset="-120"/>
                <a:cs typeface="+mn-cs"/>
              </a:rPr>
              <a:t>i</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&gt;5 </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時，至少</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15</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項都可被前面</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所生成，雖然沒數學證明，但我</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相信後面所有項皆可被生成。</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簡單說就是一個總和數列可以被</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自己的前面項數在和成的概念。</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EX.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I      =   100</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A[100] = 5050  =  45   +    55   + 4950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 A[9] + A[10] + A[99]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p:cNvSpPr txBox="1"/>
          <p:nvPr/>
        </p:nvSpPr>
        <p:spPr>
          <a:xfrm>
            <a:off x="8592035" y="567379"/>
            <a:ext cx="29674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R04922025</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資工碩二 簡少凡</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8921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副標題 2"/>
              <p:cNvSpPr>
                <a:spLocks noGrp="1"/>
              </p:cNvSpPr>
              <p:nvPr>
                <p:ph type="subTitle" idx="1"/>
              </p:nvPr>
            </p:nvSpPr>
            <p:spPr>
              <a:xfrm>
                <a:off x="1204301" y="473925"/>
                <a:ext cx="9445592" cy="3833261"/>
              </a:xfrm>
            </p:spPr>
            <p:txBody>
              <a:bodyPr>
                <a:normAutofit/>
              </a:bodyPr>
              <a:lstStyle/>
              <a:p>
                <a:r>
                  <a:rPr lang="en-US" altLang="zh-TW" sz="4000" dirty="0" smtClean="0"/>
                  <a:t>4  16  37  58  89  145  42  20</a:t>
                </a:r>
              </a:p>
              <a:p>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4</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rPr>
                      <m:t>=</m:t>
                    </m:r>
                  </m:oMath>
                </a14:m>
                <a:r>
                  <a:rPr lang="en-US" altLang="zh-TW" dirty="0" smtClean="0"/>
                  <a:t>16</a:t>
                </a:r>
              </a:p>
              <a:p>
                <a14:m>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1</m:t>
                        </m:r>
                      </m:e>
                      <m:sup>
                        <m:r>
                          <a:rPr lang="en-US" altLang="zh-TW" i="1">
                            <a:latin typeface="Cambria Math" panose="02040503050406030204" pitchFamily="18" charset="0"/>
                          </a:rPr>
                          <m:t>2</m:t>
                        </m:r>
                      </m:sup>
                    </m:sSup>
                  </m:oMath>
                </a14:m>
                <a:r>
                  <a:rPr lang="en-US" altLang="zh-TW" dirty="0" smtClean="0"/>
                  <a:t>+</a:t>
                </a:r>
                <a14:m>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6</m:t>
                        </m:r>
                      </m:e>
                      <m:sup>
                        <m:r>
                          <a:rPr lang="en-US" altLang="zh-TW" i="1">
                            <a:latin typeface="Cambria Math" panose="02040503050406030204" pitchFamily="18" charset="0"/>
                          </a:rPr>
                          <m:t>2</m:t>
                        </m:r>
                      </m:sup>
                    </m:sSup>
                  </m:oMath>
                </a14:m>
                <a:r>
                  <a:rPr lang="en-US" altLang="zh-TW" dirty="0" smtClean="0"/>
                  <a:t>=37</a:t>
                </a:r>
              </a:p>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3</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7</m:t>
                          </m:r>
                        </m:e>
                        <m:sup>
                          <m:r>
                            <a:rPr lang="en-US" altLang="zh-TW" i="1">
                              <a:latin typeface="Cambria Math" panose="02040503050406030204" pitchFamily="18" charset="0"/>
                            </a:rPr>
                            <m:t>2</m:t>
                          </m:r>
                        </m:sup>
                      </m:sSup>
                      <m:r>
                        <a:rPr lang="en-US" altLang="zh-TW" b="0" i="1" smtClean="0">
                          <a:latin typeface="Cambria Math" panose="02040503050406030204" pitchFamily="18" charset="0"/>
                        </a:rPr>
                        <m:t>=58</m:t>
                      </m:r>
                    </m:oMath>
                  </m:oMathPara>
                </a14:m>
                <a:endParaRPr lang="en-US" altLang="zh-TW" dirty="0" smtClean="0"/>
              </a:p>
              <a:p>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5</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8</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oMath>
                </a14:m>
                <a:r>
                  <a:rPr lang="zh-TW" altLang="en-US" dirty="0" smtClean="0"/>
                  <a:t> </a:t>
                </a:r>
                <a:r>
                  <a:rPr lang="en-US" altLang="zh-TW" dirty="0" smtClean="0"/>
                  <a:t>89</a:t>
                </a:r>
                <a:endParaRPr lang="en-US" altLang="zh-TW" dirty="0"/>
              </a:p>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1</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4</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5</m:t>
                          </m:r>
                        </m:e>
                        <m:sup>
                          <m:r>
                            <a:rPr lang="en-US" altLang="zh-TW" i="1">
                              <a:latin typeface="Cambria Math" panose="02040503050406030204" pitchFamily="18" charset="0"/>
                            </a:rPr>
                            <m:t>2</m:t>
                          </m:r>
                        </m:sup>
                      </m:sSup>
                      <m:r>
                        <a:rPr lang="en-US" altLang="zh-TW" b="0" i="1" smtClean="0">
                          <a:latin typeface="Cambria Math" panose="02040503050406030204" pitchFamily="18" charset="0"/>
                        </a:rPr>
                        <m:t>=42</m:t>
                      </m:r>
                    </m:oMath>
                  </m:oMathPara>
                </a14:m>
                <a:endParaRPr lang="en-US" altLang="zh-TW" b="0" dirty="0" smtClean="0"/>
              </a:p>
              <a:p>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4</m:t>
                        </m:r>
                      </m:e>
                      <m:sup>
                        <m:r>
                          <a:rPr lang="en-US" altLang="zh-TW" i="1">
                            <a:latin typeface="Cambria Math" panose="02040503050406030204" pitchFamily="18" charset="0"/>
                          </a:rPr>
                          <m:t>2</m:t>
                        </m:r>
                      </m:sup>
                    </m:sSup>
                  </m:oMath>
                </a14:m>
                <a:r>
                  <a:rPr lang="en-US" altLang="zh-TW" dirty="0" smtClean="0"/>
                  <a:t>+</a:t>
                </a:r>
                <a14:m>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2</m:t>
                        </m:r>
                      </m:e>
                      <m:sup>
                        <m:r>
                          <a:rPr lang="en-US" altLang="zh-TW" i="1">
                            <a:latin typeface="Cambria Math" panose="02040503050406030204" pitchFamily="18" charset="0"/>
                          </a:rPr>
                          <m:t>2</m:t>
                        </m:r>
                      </m:sup>
                    </m:sSup>
                    <m:r>
                      <a:rPr lang="en-US" altLang="zh-TW" b="0" i="0" smtClean="0">
                        <a:latin typeface="Cambria Math" panose="02040503050406030204" pitchFamily="18" charset="0"/>
                      </a:rPr>
                      <m:t>=</m:t>
                    </m:r>
                  </m:oMath>
                </a14:m>
                <a:r>
                  <a:rPr lang="en-US" altLang="zh-TW" dirty="0" smtClean="0"/>
                  <a:t>20</a:t>
                </a:r>
              </a:p>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2</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0</m:t>
                          </m:r>
                        </m:e>
                        <m:sup>
                          <m:r>
                            <a:rPr lang="en-US" altLang="zh-TW" i="1">
                              <a:latin typeface="Cambria Math" panose="02040503050406030204" pitchFamily="18" charset="0"/>
                            </a:rPr>
                            <m:t>2</m:t>
                          </m:r>
                        </m:sup>
                      </m:sSup>
                      <m:r>
                        <a:rPr lang="en-US" altLang="zh-TW" b="0" i="1" smtClean="0">
                          <a:latin typeface="Cambria Math" panose="02040503050406030204" pitchFamily="18" charset="0"/>
                        </a:rPr>
                        <m:t>=4</m:t>
                      </m:r>
                    </m:oMath>
                  </m:oMathPara>
                </a14:m>
                <a:endParaRPr lang="en-US" altLang="zh-TW" dirty="0"/>
              </a:p>
            </p:txBody>
          </p:sp>
        </mc:Choice>
        <mc:Fallback xmlns="">
          <p:sp>
            <p:nvSpPr>
              <p:cNvPr id="3" name="副標題 2"/>
              <p:cNvSpPr>
                <a:spLocks noGrp="1" noRot="1" noChangeAspect="1" noMove="1" noResize="1" noEditPoints="1" noAdjustHandles="1" noChangeArrowheads="1" noChangeShapeType="1" noTextEdit="1"/>
              </p:cNvSpPr>
              <p:nvPr>
                <p:ph type="subTitle" idx="1"/>
              </p:nvPr>
            </p:nvSpPr>
            <p:spPr>
              <a:xfrm>
                <a:off x="1204301" y="473925"/>
                <a:ext cx="9445592" cy="3833261"/>
              </a:xfrm>
              <a:blipFill rotWithShape="0">
                <a:blip r:embed="rId2"/>
                <a:stretch>
                  <a:fillRect t="-4452"/>
                </a:stretch>
              </a:blipFill>
            </p:spPr>
            <p:txBody>
              <a:bodyPr/>
              <a:lstStyle/>
              <a:p>
                <a:r>
                  <a:rPr lang="zh-TW" altLang="en-US">
                    <a:noFill/>
                  </a:rPr>
                  <a:t> </a:t>
                </a:r>
              </a:p>
            </p:txBody>
          </p:sp>
        </mc:Fallback>
      </mc:AlternateContent>
      <p:sp>
        <p:nvSpPr>
          <p:cNvPr id="4" name="文字方塊 3"/>
          <p:cNvSpPr txBox="1"/>
          <p:nvPr/>
        </p:nvSpPr>
        <p:spPr>
          <a:xfrm>
            <a:off x="8656256" y="5813658"/>
            <a:ext cx="3333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R05921103 </a:t>
            </a:r>
            <a:r>
              <a:rPr kumimoji="0" lang="zh-TW" altLang="en-US" sz="2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李景立</a:t>
            </a:r>
            <a:endParaRPr kumimoji="0" lang="zh-TW" altLang="en-US" sz="20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p:cNvSpPr txBox="1"/>
          <p:nvPr/>
        </p:nvSpPr>
        <p:spPr>
          <a:xfrm>
            <a:off x="1911426" y="4090925"/>
            <a:ext cx="6186309"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每個數字各位數的平方和是下一個數字，</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而且最後成為了一個循環，這些數字被稱作不快樂數。</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如果收斂到</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1</a:t>
            </a: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的話稱作為快樂數。</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我覺得有趣的地方是我大約用程式比較了不快樂數的比例，</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大約是八成，湊巧符合人生不如意事十之八九。</a:t>
            </a:r>
            <a:endPar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73976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265" y="365125"/>
            <a:ext cx="10515600" cy="1325563"/>
          </a:xfrm>
        </p:spPr>
        <p:txBody>
          <a:bodyPr/>
          <a:lstStyle/>
          <a:p>
            <a:r>
              <a:rPr lang="en-US" altLang="zh-TW" dirty="0" smtClean="0"/>
              <a:t>Interesting Sequence – HW1</a:t>
            </a:r>
            <a:endParaRPr lang="zh-TW" altLang="en-US" dirty="0"/>
          </a:p>
        </p:txBody>
      </p:sp>
      <p:sp>
        <p:nvSpPr>
          <p:cNvPr id="3" name="內容版面配置區 2"/>
          <p:cNvSpPr>
            <a:spLocks noGrp="1"/>
          </p:cNvSpPr>
          <p:nvPr>
            <p:ph idx="1"/>
          </p:nvPr>
        </p:nvSpPr>
        <p:spPr>
          <a:xfrm>
            <a:off x="539264" y="1565032"/>
            <a:ext cx="11066585" cy="4800600"/>
          </a:xfrm>
        </p:spPr>
        <p:txBody>
          <a:bodyPr>
            <a:normAutofit/>
          </a:bodyPr>
          <a:lstStyle/>
          <a:p>
            <a:pPr fontAlgn="base"/>
            <a:r>
              <a:rPr lang="en-US" altLang="zh-TW" i="1" dirty="0"/>
              <a:t>A sequence of numbers starts out as follows.</a:t>
            </a:r>
          </a:p>
          <a:p>
            <a:pPr fontAlgn="base"/>
            <a:r>
              <a:rPr lang="en-US" altLang="zh-TW" i="1" dirty="0"/>
              <a:t>1, 11, 21, 1211, 111221, </a:t>
            </a:r>
            <a:r>
              <a:rPr lang="en-US" altLang="zh-TW" i="1" dirty="0" smtClean="0"/>
              <a:t>…</a:t>
            </a:r>
            <a:endParaRPr lang="en-US" altLang="zh-TW" i="1" dirty="0"/>
          </a:p>
          <a:p>
            <a:pPr fontAlgn="base"/>
            <a:r>
              <a:rPr lang="en-US" altLang="zh-TW" i="1" dirty="0" smtClean="0"/>
              <a:t>Can you guess what’s the next number?</a:t>
            </a:r>
          </a:p>
          <a:p>
            <a:pPr marL="0" indent="0" fontAlgn="base">
              <a:buNone/>
            </a:pPr>
            <a:endParaRPr lang="en-US" altLang="zh-TW" i="1" dirty="0" smtClean="0"/>
          </a:p>
          <a:p>
            <a:pPr fontAlgn="base"/>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這個數列被稱作是</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”look and say sequence“</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，第一項是</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1</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，看起來就是一個</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1</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，所以下一項就是要說出第一項的組成，即</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11</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，而下一項又要說出這項的組成，即兩個</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1</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，所以第二項為</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21</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，第三項要說出</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21</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的組成，即一個</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2</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一個</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1</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，所以第三項為</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1211…</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以此類推</a:t>
            </a:r>
            <a:endParaRPr lang="en-US" altLang="zh-TW" sz="2400" dirty="0" smtClean="0">
              <a:latin typeface="標楷體" panose="03000509000000000000" pitchFamily="65" charset="-120"/>
              <a:ea typeface="標楷體" panose="03000509000000000000" pitchFamily="65" charset="-120"/>
              <a:cs typeface="Arial" panose="020B0604020202020204" pitchFamily="34" charset="0"/>
            </a:endParaRPr>
          </a:p>
          <a:p>
            <a:pPr fontAlgn="base"/>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所以該數列的下一項</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第六項</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即為</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312211</a:t>
            </a:r>
          </a:p>
          <a:p>
            <a:pPr fontAlgn="base"/>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我覺得這個數列很有趣，因為</a:t>
            </a:r>
            <a:r>
              <a:rPr lang="zh-TW" altLang="en-US" sz="2400" dirty="0">
                <a:latin typeface="標楷體" panose="03000509000000000000" pitchFamily="65" charset="-120"/>
                <a:ea typeface="標楷體" panose="03000509000000000000" pitchFamily="65" charset="-120"/>
                <a:cs typeface="Arial" panose="020B0604020202020204" pitchFamily="34" charset="0"/>
              </a:rPr>
              <a:t>他</a:t>
            </a:r>
            <a:r>
              <a:rPr lang="zh-TW" altLang="en-US" sz="2400" dirty="0" smtClean="0">
                <a:latin typeface="標楷體" panose="03000509000000000000" pitchFamily="65" charset="-120"/>
                <a:ea typeface="標楷體" panose="03000509000000000000" pitchFamily="65" charset="-120"/>
                <a:cs typeface="Arial" panose="020B0604020202020204" pitchFamily="34" charset="0"/>
              </a:rPr>
              <a:t>的規則並不像是其他數列可能來自某些數學式子，他的規則反而更直接卻又讓人不容易發現，簡單而有趣</a:t>
            </a:r>
            <a:r>
              <a:rPr lang="en-US" altLang="zh-TW" sz="2400" dirty="0" smtClean="0">
                <a:latin typeface="標楷體" panose="03000509000000000000" pitchFamily="65" charset="-120"/>
                <a:ea typeface="標楷體" panose="03000509000000000000" pitchFamily="65" charset="-120"/>
                <a:cs typeface="Arial" panose="020B0604020202020204" pitchFamily="34" charset="0"/>
              </a:rPr>
              <a:t>!</a:t>
            </a:r>
            <a:endParaRPr lang="en-US" altLang="zh-TW" i="1" dirty="0"/>
          </a:p>
          <a:p>
            <a:endParaRPr lang="zh-TW" altLang="en-US" dirty="0"/>
          </a:p>
        </p:txBody>
      </p:sp>
      <p:sp>
        <p:nvSpPr>
          <p:cNvPr id="4" name="文字方塊 3"/>
          <p:cNvSpPr txBox="1"/>
          <p:nvPr/>
        </p:nvSpPr>
        <p:spPr>
          <a:xfrm>
            <a:off x="8499230" y="134292"/>
            <a:ext cx="3569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生醫電資所 </a:t>
            </a:r>
            <a:r>
              <a:rPr kumimoji="0" lang="en-US" altLang="zh-TW"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zh-TW" altLang="en-US"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碩一  廖珮函</a:t>
            </a:r>
            <a:endParaRPr kumimoji="0" lang="en-US" altLang="zh-TW"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04397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ustomShape 1"/>
          <p:cNvSpPr/>
          <p:nvPr/>
        </p:nvSpPr>
        <p:spPr>
          <a:xfrm>
            <a:off x="1980740" y="130635"/>
            <a:ext cx="8229301" cy="595692"/>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defTabSz="829544"/>
            <a:r>
              <a:rPr lang="en-US" sz="3266" spc="-1">
                <a:solidFill>
                  <a:srgbClr val="000000"/>
                </a:solidFill>
                <a:uFill>
                  <a:solidFill>
                    <a:srgbClr val="FFFFFF"/>
                  </a:solidFill>
                </a:uFill>
                <a:latin typeface="Arial"/>
              </a:rPr>
              <a:t>帕斯卡三角形的秘密</a:t>
            </a:r>
            <a:endParaRPr lang="en-US" sz="1633" spc="-1">
              <a:solidFill>
                <a:srgbClr val="000000"/>
              </a:solidFill>
              <a:uFill>
                <a:solidFill>
                  <a:srgbClr val="FFFFFF"/>
                </a:solidFill>
              </a:uFill>
              <a:latin typeface="Arial"/>
            </a:endParaRPr>
          </a:p>
        </p:txBody>
      </p:sp>
      <p:pic>
        <p:nvPicPr>
          <p:cNvPr id="37" name="圖片 36"/>
          <p:cNvPicPr/>
          <p:nvPr/>
        </p:nvPicPr>
        <p:blipFill>
          <a:blip r:embed="rId2"/>
          <a:stretch/>
        </p:blipFill>
        <p:spPr>
          <a:xfrm>
            <a:off x="6683571" y="840958"/>
            <a:ext cx="3951358" cy="2494133"/>
          </a:xfrm>
          <a:prstGeom prst="rect">
            <a:avLst/>
          </a:prstGeom>
          <a:ln>
            <a:noFill/>
          </a:ln>
        </p:spPr>
      </p:pic>
      <p:sp>
        <p:nvSpPr>
          <p:cNvPr id="38" name="CustomShape 2"/>
          <p:cNvSpPr/>
          <p:nvPr/>
        </p:nvSpPr>
        <p:spPr>
          <a:xfrm>
            <a:off x="1752130" y="783806"/>
            <a:ext cx="5029090" cy="2481723"/>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marL="195955" indent="-195629" defTabSz="829544">
              <a:buClr>
                <a:srgbClr val="000000"/>
              </a:buClr>
              <a:buSzPct val="45000"/>
              <a:buFont typeface="Wingdings" charset="2"/>
              <a:buChar char=""/>
            </a:pPr>
            <a:r>
              <a:rPr lang="en-US" sz="2359" spc="-1">
                <a:solidFill>
                  <a:srgbClr val="000000"/>
                </a:solidFill>
                <a:uFill>
                  <a:solidFill>
                    <a:srgbClr val="FFFFFF"/>
                  </a:solidFill>
                </a:uFill>
                <a:latin typeface="Arial"/>
              </a:rPr>
              <a:t>定義：</a:t>
            </a:r>
            <a:endParaRPr lang="en-US" sz="1633" spc="-1">
              <a:solidFill>
                <a:srgbClr val="000000"/>
              </a:solidFill>
              <a:uFill>
                <a:solidFill>
                  <a:srgbClr val="FFFFFF"/>
                </a:solidFill>
              </a:uFill>
              <a:latin typeface="Arial"/>
            </a:endParaRPr>
          </a:p>
          <a:p>
            <a:pPr marL="195955" indent="-195629" defTabSz="829544">
              <a:buClr>
                <a:srgbClr val="000000"/>
              </a:buClr>
              <a:buSzPct val="45000"/>
              <a:buFont typeface="Wingdings" charset="2"/>
              <a:buChar char=""/>
            </a:pPr>
            <a:r>
              <a:rPr lang="en-US" sz="2359" spc="-1">
                <a:solidFill>
                  <a:srgbClr val="000000"/>
                </a:solidFill>
                <a:uFill>
                  <a:solidFill>
                    <a:srgbClr val="FFFFFF"/>
                  </a:solidFill>
                </a:uFill>
                <a:latin typeface="Arial"/>
              </a:rPr>
              <a:t>首列為第0列，且唯一的元素為1。</a:t>
            </a:r>
            <a:endParaRPr lang="en-US" sz="1633" spc="-1">
              <a:solidFill>
                <a:srgbClr val="000000"/>
              </a:solidFill>
              <a:uFill>
                <a:solidFill>
                  <a:srgbClr val="FFFFFF"/>
                </a:solidFill>
              </a:uFill>
              <a:latin typeface="Arial"/>
            </a:endParaRPr>
          </a:p>
          <a:p>
            <a:pPr marL="195955" indent="-195629" defTabSz="829544">
              <a:buClr>
                <a:srgbClr val="000000"/>
              </a:buClr>
              <a:buSzPct val="45000"/>
              <a:buFont typeface="Wingdings" charset="2"/>
              <a:buChar char=""/>
            </a:pPr>
            <a:r>
              <a:rPr lang="en-US" sz="2359" spc="-1">
                <a:solidFill>
                  <a:srgbClr val="000000"/>
                </a:solidFill>
                <a:uFill>
                  <a:solidFill>
                    <a:srgbClr val="FFFFFF"/>
                  </a:solidFill>
                </a:uFill>
                <a:latin typeface="Arial"/>
              </a:rPr>
              <a:t>第n列有n+1個元素，每個元素都是其左上與右上的元素之和（若不存在視為0）。</a:t>
            </a:r>
            <a:endParaRPr lang="en-US" sz="1633" spc="-1">
              <a:solidFill>
                <a:srgbClr val="000000"/>
              </a:solidFill>
              <a:uFill>
                <a:solidFill>
                  <a:srgbClr val="FFFFFF"/>
                </a:solidFill>
              </a:uFill>
              <a:latin typeface="Arial"/>
            </a:endParaRPr>
          </a:p>
        </p:txBody>
      </p:sp>
      <p:pic>
        <p:nvPicPr>
          <p:cNvPr id="39" name="圖片 38"/>
          <p:cNvPicPr/>
          <p:nvPr/>
        </p:nvPicPr>
        <p:blipFill>
          <a:blip r:embed="rId3"/>
          <a:stretch/>
        </p:blipFill>
        <p:spPr>
          <a:xfrm>
            <a:off x="7955295" y="3480748"/>
            <a:ext cx="2591782" cy="2479437"/>
          </a:xfrm>
          <a:prstGeom prst="rect">
            <a:avLst/>
          </a:prstGeom>
          <a:ln>
            <a:noFill/>
          </a:ln>
        </p:spPr>
      </p:pic>
      <p:sp>
        <p:nvSpPr>
          <p:cNvPr id="40" name="CustomShape 3"/>
          <p:cNvSpPr/>
          <p:nvPr/>
        </p:nvSpPr>
        <p:spPr>
          <a:xfrm>
            <a:off x="1752130" y="3331172"/>
            <a:ext cx="5029090" cy="1959186"/>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marL="195955" indent="-195629" defTabSz="829544">
              <a:buClr>
                <a:srgbClr val="000000"/>
              </a:buClr>
              <a:buSzPct val="45000"/>
              <a:buFont typeface="Wingdings" charset="2"/>
              <a:buChar char=""/>
            </a:pPr>
            <a:r>
              <a:rPr lang="en-US" sz="2359" spc="-1">
                <a:solidFill>
                  <a:srgbClr val="000000"/>
                </a:solidFill>
                <a:uFill>
                  <a:solidFill>
                    <a:srgbClr val="FFFFFF"/>
                  </a:solidFill>
                </a:uFill>
                <a:latin typeface="Arial"/>
              </a:rPr>
              <a:t>一些性質：</a:t>
            </a:r>
            <a:endParaRPr lang="en-US" sz="1633" spc="-1">
              <a:solidFill>
                <a:srgbClr val="000000"/>
              </a:solidFill>
              <a:uFill>
                <a:solidFill>
                  <a:srgbClr val="FFFFFF"/>
                </a:solidFill>
              </a:uFill>
              <a:latin typeface="Arial"/>
            </a:endParaRPr>
          </a:p>
          <a:p>
            <a:pPr marL="195955" indent="-195629" defTabSz="829544">
              <a:buClr>
                <a:srgbClr val="000000"/>
              </a:buClr>
              <a:buSzPct val="45000"/>
              <a:buFont typeface="Wingdings" charset="2"/>
              <a:buChar char=""/>
            </a:pPr>
            <a:r>
              <a:rPr lang="en-US" sz="2359" spc="-1">
                <a:solidFill>
                  <a:srgbClr val="000000"/>
                </a:solidFill>
                <a:uFill>
                  <a:solidFill>
                    <a:srgbClr val="FFFFFF"/>
                  </a:solidFill>
                </a:uFill>
                <a:latin typeface="Arial"/>
              </a:rPr>
              <a:t>第N列為(x+y)</a:t>
            </a:r>
            <a:r>
              <a:rPr lang="en-US" sz="2359" spc="-1" baseline="33000">
                <a:solidFill>
                  <a:srgbClr val="000000"/>
                </a:solidFill>
                <a:uFill>
                  <a:solidFill>
                    <a:srgbClr val="FFFFFF"/>
                  </a:solidFill>
                </a:uFill>
                <a:latin typeface="Arial"/>
              </a:rPr>
              <a:t>N</a:t>
            </a:r>
            <a:r>
              <a:rPr lang="en-US" sz="2359" spc="-1">
                <a:solidFill>
                  <a:srgbClr val="000000"/>
                </a:solidFill>
                <a:uFill>
                  <a:solidFill>
                    <a:srgbClr val="FFFFFF"/>
                  </a:solidFill>
                </a:uFill>
                <a:latin typeface="Arial"/>
              </a:rPr>
              <a:t>之二項式係數</a:t>
            </a:r>
            <a:endParaRPr lang="en-US" sz="1633" spc="-1">
              <a:solidFill>
                <a:srgbClr val="000000"/>
              </a:solidFill>
              <a:uFill>
                <a:solidFill>
                  <a:srgbClr val="FFFFFF"/>
                </a:solidFill>
              </a:uFill>
              <a:latin typeface="Arial"/>
            </a:endParaRPr>
          </a:p>
          <a:p>
            <a:pPr marL="195955" indent="-195629" defTabSz="829544">
              <a:buClr>
                <a:srgbClr val="000000"/>
              </a:buClr>
              <a:buSzPct val="45000"/>
              <a:buFont typeface="Wingdings" charset="2"/>
              <a:buChar char=""/>
            </a:pPr>
            <a:r>
              <a:rPr lang="en-US" sz="2359" spc="-1">
                <a:solidFill>
                  <a:srgbClr val="000000"/>
                </a:solidFill>
                <a:uFill>
                  <a:solidFill>
                    <a:srgbClr val="FFFFFF"/>
                  </a:solidFill>
                </a:uFill>
                <a:latin typeface="Arial"/>
              </a:rPr>
              <a:t>第N列元素總和為2</a:t>
            </a:r>
            <a:r>
              <a:rPr lang="en-US" sz="2359" spc="-1" baseline="33000">
                <a:solidFill>
                  <a:srgbClr val="000000"/>
                </a:solidFill>
                <a:uFill>
                  <a:solidFill>
                    <a:srgbClr val="FFFFFF"/>
                  </a:solidFill>
                </a:uFill>
                <a:latin typeface="Arial"/>
              </a:rPr>
              <a:t>N</a:t>
            </a:r>
            <a:endParaRPr lang="en-US" sz="1633" spc="-1">
              <a:solidFill>
                <a:srgbClr val="000000"/>
              </a:solidFill>
              <a:uFill>
                <a:solidFill>
                  <a:srgbClr val="FFFFFF"/>
                </a:solidFill>
              </a:uFill>
              <a:latin typeface="Arial"/>
            </a:endParaRPr>
          </a:p>
          <a:p>
            <a:pPr marL="195955" indent="-195629" defTabSz="829544">
              <a:buClr>
                <a:srgbClr val="000000"/>
              </a:buClr>
              <a:buSzPct val="45000"/>
              <a:buFont typeface="Wingdings" charset="2"/>
              <a:buChar char=""/>
            </a:pPr>
            <a:r>
              <a:rPr lang="en-US" sz="2359" spc="-1">
                <a:solidFill>
                  <a:srgbClr val="000000"/>
                </a:solidFill>
                <a:uFill>
                  <a:solidFill>
                    <a:srgbClr val="FFFFFF"/>
                  </a:solidFill>
                </a:uFill>
                <a:latin typeface="Arial"/>
              </a:rPr>
              <a:t>Fibonacci Sequence（見右圖）</a:t>
            </a:r>
            <a:endParaRPr lang="en-US" sz="1633" spc="-1">
              <a:solidFill>
                <a:srgbClr val="000000"/>
              </a:solidFill>
              <a:uFill>
                <a:solidFill>
                  <a:srgbClr val="FFFFFF"/>
                </a:solidFill>
              </a:uFill>
              <a:latin typeface="Arial"/>
            </a:endParaRPr>
          </a:p>
          <a:p>
            <a:pPr marL="195955" indent="-195629" defTabSz="829544">
              <a:buClr>
                <a:srgbClr val="000000"/>
              </a:buClr>
              <a:buSzPct val="45000"/>
              <a:buFont typeface="Wingdings" charset="2"/>
              <a:buChar char=""/>
            </a:pPr>
            <a:r>
              <a:rPr lang="en-US" sz="2359" spc="-1">
                <a:solidFill>
                  <a:srgbClr val="000000"/>
                </a:solidFill>
                <a:uFill>
                  <a:solidFill>
                    <a:srgbClr val="FFFFFF"/>
                  </a:solidFill>
                </a:uFill>
                <a:latin typeface="Arial"/>
              </a:rPr>
              <a:t>etc.</a:t>
            </a:r>
            <a:endParaRPr lang="en-US" sz="1633" spc="-1">
              <a:solidFill>
                <a:srgbClr val="000000"/>
              </a:solidFill>
              <a:uFill>
                <a:solidFill>
                  <a:srgbClr val="FFFFFF"/>
                </a:solidFill>
              </a:uFill>
              <a:latin typeface="Arial"/>
            </a:endParaRPr>
          </a:p>
        </p:txBody>
      </p:sp>
      <p:sp>
        <p:nvSpPr>
          <p:cNvPr id="41" name="CustomShape 4"/>
          <p:cNvSpPr/>
          <p:nvPr/>
        </p:nvSpPr>
        <p:spPr>
          <a:xfrm>
            <a:off x="1850106" y="5421319"/>
            <a:ext cx="5943529" cy="1121494"/>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defTabSz="829544"/>
            <a:r>
              <a:rPr lang="en-US" sz="1633" spc="-1">
                <a:solidFill>
                  <a:srgbClr val="000000"/>
                </a:solidFill>
                <a:uFill>
                  <a:solidFill>
                    <a:srgbClr val="FFFFFF"/>
                  </a:solidFill>
                </a:uFill>
                <a:latin typeface="Arial"/>
              </a:rPr>
              <a:t>雖然它的構造很單純，卻藏了不少性質在其中。</a:t>
            </a:r>
          </a:p>
          <a:p>
            <a:pPr defTabSz="829544"/>
            <a:r>
              <a:rPr lang="en-US" sz="1633" spc="-1">
                <a:solidFill>
                  <a:srgbClr val="000000"/>
                </a:solidFill>
                <a:uFill>
                  <a:solidFill>
                    <a:srgbClr val="FFFFFF"/>
                  </a:solidFill>
                </a:uFill>
                <a:latin typeface="Arial"/>
              </a:rPr>
              <a:t>礙於篇幅，只挑了幾個我印象深刻的。</a:t>
            </a:r>
          </a:p>
          <a:p>
            <a:pPr defTabSz="829544"/>
            <a:endParaRPr lang="en-US" sz="1633" spc="-1">
              <a:solidFill>
                <a:srgbClr val="000000"/>
              </a:solidFill>
              <a:uFill>
                <a:solidFill>
                  <a:srgbClr val="FFFFFF"/>
                </a:solidFill>
              </a:uFill>
              <a:latin typeface="Arial"/>
            </a:endParaRPr>
          </a:p>
          <a:p>
            <a:pPr defTabSz="829544"/>
            <a:r>
              <a:rPr lang="en-US" sz="1633" spc="-1">
                <a:solidFill>
                  <a:srgbClr val="000000"/>
                </a:solidFill>
                <a:uFill>
                  <a:solidFill>
                    <a:srgbClr val="FFFFFF"/>
                  </a:solidFill>
                </a:uFill>
                <a:latin typeface="Arial"/>
              </a:rPr>
              <a:t>R05922091 何俊宏</a:t>
            </a:r>
          </a:p>
        </p:txBody>
      </p:sp>
    </p:spTree>
    <p:extLst>
      <p:ext uri="{BB962C8B-B14F-4D97-AF65-F5344CB8AC3E}">
        <p14:creationId xmlns:p14="http://schemas.microsoft.com/office/powerpoint/2010/main" val="28479296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13.xml.rels><?xml version="1.0" encoding="UTF-8" standalone="yes"?>
<Relationships xmlns="http://schemas.openxmlformats.org/package/2006/relationships"><Relationship Id="rId1" Type="http://schemas.openxmlformats.org/officeDocument/2006/relationships/image" Target="../media/image8.png"/></Relationships>
</file>

<file path=ppt/theme/_rels/theme24.xml.rels><?xml version="1.0" encoding="UTF-8" standalone="yes"?>
<Relationships xmlns="http://schemas.openxmlformats.org/package/2006/relationships"><Relationship Id="rId1" Type="http://schemas.openxmlformats.org/officeDocument/2006/relationships/image" Target="../media/image15.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多面向">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0.xml><?xml version="1.0" encoding="utf-8"?>
<a:theme xmlns:a="http://schemas.openxmlformats.org/drawingml/2006/main" name="有機">
  <a:themeElements>
    <a:clrScheme name="有機">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有機">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有機">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1.xml><?xml version="1.0" encoding="utf-8"?>
<a:theme xmlns:a="http://schemas.openxmlformats.org/drawingml/2006/main" name="紅利">
  <a:themeElements>
    <a:clrScheme name="紅利">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紅利">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紅利">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12.xml><?xml version="1.0" encoding="utf-8"?>
<a:theme xmlns:a="http://schemas.openxmlformats.org/drawingml/2006/main" name="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6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框架">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框架">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6.xml><?xml version="1.0" encoding="utf-8"?>
<a:theme xmlns:a="http://schemas.openxmlformats.org/drawingml/2006/main" name="7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9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0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小水滴">
  <a:themeElements>
    <a:clrScheme name="小水滴">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小水滴">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小水滴">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4.xml><?xml version="1.0" encoding="utf-8"?>
<a:theme xmlns:a="http://schemas.openxmlformats.org/drawingml/2006/main" name="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板">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5.xml><?xml version="1.0" encoding="utf-8"?>
<a:theme xmlns:a="http://schemas.openxmlformats.org/drawingml/2006/main" name="科技">
  <a:themeElements>
    <a:clrScheme name="科技">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科技">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科技">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0324_2">
  <a:themeElements>
    <a:clrScheme name="0324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0324_2">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324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324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324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324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324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324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324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324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324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324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324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324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市鎮">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公正">
  <a:themeElements>
    <a:clrScheme name="公正">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公正">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公正">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3599</Words>
  <Application>Microsoft Office PowerPoint</Application>
  <PresentationFormat>寬螢幕</PresentationFormat>
  <Paragraphs>400</Paragraphs>
  <Slides>44</Slides>
  <Notes>1</Notes>
  <HiddenSlides>0</HiddenSlides>
  <MMClips>0</MMClips>
  <ScaleCrop>false</ScaleCrop>
  <HeadingPairs>
    <vt:vector size="6" baseType="variant">
      <vt:variant>
        <vt:lpstr>使用字型</vt:lpstr>
      </vt:variant>
      <vt:variant>
        <vt:i4>33</vt:i4>
      </vt:variant>
      <vt:variant>
        <vt:lpstr>佈景主題</vt:lpstr>
      </vt:variant>
      <vt:variant>
        <vt:i4>27</vt:i4>
      </vt:variant>
      <vt:variant>
        <vt:lpstr>投影片標題</vt:lpstr>
      </vt:variant>
      <vt:variant>
        <vt:i4>44</vt:i4>
      </vt:variant>
    </vt:vector>
  </HeadingPairs>
  <TitlesOfParts>
    <vt:vector size="104" baseType="lpstr">
      <vt:lpstr>Arial Unicode MS</vt:lpstr>
      <vt:lpstr>DejaVu Sans</vt:lpstr>
      <vt:lpstr>Helvetica Light</vt:lpstr>
      <vt:lpstr>Microsoft JhengHei UI</vt:lpstr>
      <vt:lpstr>Microsoft YaHei</vt:lpstr>
      <vt:lpstr>ＭＳ Ｐゴシック</vt:lpstr>
      <vt:lpstr>SimSun</vt:lpstr>
      <vt:lpstr>SimSun</vt:lpstr>
      <vt:lpstr>微軟正黑體</vt:lpstr>
      <vt:lpstr>微軟正黑體</vt:lpstr>
      <vt:lpstr>新細明體</vt:lpstr>
      <vt:lpstr>新細明體</vt:lpstr>
      <vt:lpstr>標楷體</vt:lpstr>
      <vt:lpstr>Arial</vt:lpstr>
      <vt:lpstr>Calibri</vt:lpstr>
      <vt:lpstr>Calibri Light</vt:lpstr>
      <vt:lpstr>Calisto MT</vt:lpstr>
      <vt:lpstr>Cambria Math</vt:lpstr>
      <vt:lpstr>Corbel</vt:lpstr>
      <vt:lpstr>Franklin Gothic Book</vt:lpstr>
      <vt:lpstr>Franklin Gothic Medium</vt:lpstr>
      <vt:lpstr>Garamond</vt:lpstr>
      <vt:lpstr>Georgia</vt:lpstr>
      <vt:lpstr>Gill Sans MT</vt:lpstr>
      <vt:lpstr>Perpetua</vt:lpstr>
      <vt:lpstr>Segoe UI</vt:lpstr>
      <vt:lpstr>Symbol</vt:lpstr>
      <vt:lpstr>Times New Roman</vt:lpstr>
      <vt:lpstr>Trebuchet MS</vt:lpstr>
      <vt:lpstr>Tw Cen MT</vt:lpstr>
      <vt:lpstr>Wingdings</vt:lpstr>
      <vt:lpstr>Wingdings 2</vt:lpstr>
      <vt:lpstr>Wingdings 3</vt:lpstr>
      <vt:lpstr>多面向</vt:lpstr>
      <vt:lpstr>Office 佈景主題</vt:lpstr>
      <vt:lpstr>1_Office 佈景主題</vt:lpstr>
      <vt:lpstr>2_Office 佈景主題</vt:lpstr>
      <vt:lpstr>0324_2</vt:lpstr>
      <vt:lpstr>3_Office 佈景主題</vt:lpstr>
      <vt:lpstr>4_Office 佈景主題</vt:lpstr>
      <vt:lpstr>市鎮</vt:lpstr>
      <vt:lpstr>公正</vt:lpstr>
      <vt:lpstr>有機</vt:lpstr>
      <vt:lpstr>紅利</vt:lpstr>
      <vt:lpstr>5_Office 佈景主題</vt:lpstr>
      <vt:lpstr>Black</vt:lpstr>
      <vt:lpstr>6_Office 佈景主題</vt:lpstr>
      <vt:lpstr>框架</vt:lpstr>
      <vt:lpstr>7_Office 佈景主題</vt:lpstr>
      <vt:lpstr>8_Office 佈景主題</vt:lpstr>
      <vt:lpstr>1_Office Theme</vt:lpstr>
      <vt:lpstr>2_Office Theme</vt:lpstr>
      <vt:lpstr>9_Office 佈景主題</vt:lpstr>
      <vt:lpstr>10_Office 佈景主題</vt:lpstr>
      <vt:lpstr>3_Office Theme</vt:lpstr>
      <vt:lpstr>小水滴</vt:lpstr>
      <vt:lpstr>石板</vt:lpstr>
      <vt:lpstr>科技</vt:lpstr>
      <vt:lpstr>4_Office Theme</vt:lpstr>
      <vt:lpstr>Ripple</vt:lpstr>
      <vt:lpstr>Interesting Sequences</vt:lpstr>
      <vt:lpstr>數字</vt:lpstr>
      <vt:lpstr> </vt:lpstr>
      <vt:lpstr>PowerPoint 簡報</vt:lpstr>
      <vt:lpstr>Source : ptt R05944040 周柳村</vt:lpstr>
      <vt:lpstr>    1+2+3+…..</vt:lpstr>
      <vt:lpstr>PowerPoint 簡報</vt:lpstr>
      <vt:lpstr>Interesting Sequence – HW1</vt:lpstr>
      <vt:lpstr>PowerPoint 簡報</vt:lpstr>
      <vt:lpstr>2444666668888888</vt:lpstr>
      <vt:lpstr>Thue–Morse sequence</vt:lpstr>
      <vt:lpstr>有趣的回文數</vt:lpstr>
      <vt:lpstr>詩文</vt:lpstr>
      <vt:lpstr>Palindrome in Languages</vt:lpstr>
      <vt:lpstr>中永和之歌</vt:lpstr>
      <vt:lpstr>PowerPoint 簡報</vt:lpstr>
      <vt:lpstr>PowerPoint 簡報</vt:lpstr>
      <vt:lpstr> Only the fool would take trouble to verify that his sentence was composed of ten a‘s, three b’s, four c‘s, four d’s, forty-six e‘s, sixteen f’s, four g‘s, thirteen h’s, fifteen i‘s, two k’s, nine l‘s, four m’s, twenty-five n‘s, twenty-four o’s, five p‘s, sixteen r’s, forty-one s‘s, thirty-seven t’s, ten u‘s, eight v’s, eight w‘s, four x’s, eleven y‘s, twenty-seven commas, twenty-three apostrophes, seven hyphens and, last but not least, a single!          </vt:lpstr>
      <vt:lpstr>The quick brown fox jumps over the lazy dog</vt:lpstr>
      <vt:lpstr>PowerPoint 簡報</vt:lpstr>
      <vt:lpstr>PowerPoint 簡報</vt:lpstr>
      <vt:lpstr>坎特雷的   一首對稱詩</vt:lpstr>
      <vt:lpstr>R05922125 陳柏銓 source: 永不退潮流的好電影</vt:lpstr>
      <vt:lpstr>PowerPoint 簡報</vt:lpstr>
      <vt:lpstr>Not nil: Clinton.　 並非一無是處：柯林頓。</vt:lpstr>
      <vt:lpstr>關金鵲、關錯鳥（金昔鳥） 林昆、木棍（木木昆） 朱月坡、朱肚皮（月土皮）</vt:lpstr>
      <vt:lpstr>Palindrome in English</vt:lpstr>
      <vt:lpstr>Interesting Sequence-HW1</vt:lpstr>
      <vt:lpstr>Spelling the Word</vt:lpstr>
      <vt:lpstr>圖形詩</vt:lpstr>
      <vt:lpstr>生物演算法 Homework I</vt:lpstr>
      <vt:lpstr>司馬相如給卓文君之家書</vt:lpstr>
      <vt:lpstr>看起來、聽起來，別有一番滋味</vt:lpstr>
      <vt:lpstr>Acronym</vt:lpstr>
      <vt:lpstr>PowerPoint 簡報</vt:lpstr>
      <vt:lpstr>綜合</vt:lpstr>
      <vt:lpstr>一維條碼 （ean-13編碼）</vt:lpstr>
      <vt:lpstr>Game of life　B04902012 劉瀚聲</vt:lpstr>
      <vt:lpstr>PowerPoint 簡報</vt:lpstr>
      <vt:lpstr>電機四 B02901063 陳岳昇</vt:lpstr>
      <vt:lpstr>[HW1] Interesting sequence: </vt:lpstr>
      <vt:lpstr>Pigeons in a row</vt:lpstr>
      <vt:lpstr>PowerPoint 簡報</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mrsandman</dc:creator>
  <cp:lastModifiedBy>ACB</cp:lastModifiedBy>
  <cp:revision>8</cp:revision>
  <dcterms:created xsi:type="dcterms:W3CDTF">2016-10-02T13:44:08Z</dcterms:created>
  <dcterms:modified xsi:type="dcterms:W3CDTF">2017-09-01T06:21:02Z</dcterms:modified>
</cp:coreProperties>
</file>