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7"/>
  </p:notesMasterIdLst>
  <p:sldIdLst>
    <p:sldId id="256" r:id="rId2"/>
    <p:sldId id="257" r:id="rId3"/>
    <p:sldId id="264" r:id="rId4"/>
    <p:sldId id="271" r:id="rId5"/>
    <p:sldId id="262" r:id="rId6"/>
    <p:sldId id="274" r:id="rId7"/>
    <p:sldId id="267" r:id="rId8"/>
    <p:sldId id="275" r:id="rId9"/>
    <p:sldId id="261" r:id="rId10"/>
    <p:sldId id="268" r:id="rId11"/>
    <p:sldId id="269" r:id="rId12"/>
    <p:sldId id="265" r:id="rId13"/>
    <p:sldId id="266" r:id="rId14"/>
    <p:sldId id="263" r:id="rId15"/>
    <p:sldId id="25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78400" autoAdjust="0"/>
  </p:normalViewPr>
  <p:slideViewPr>
    <p:cSldViewPr snapToGrid="0">
      <p:cViewPr varScale="1">
        <p:scale>
          <a:sx n="53" d="100"/>
          <a:sy n="53" d="100"/>
        </p:scale>
        <p:origin x="105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359036-0723-4DEC-A9A3-D1D7184A7524}" type="doc">
      <dgm:prSet loTypeId="urn:microsoft.com/office/officeart/2005/8/layout/vList5" loCatId="Inbox" qsTypeId="urn:microsoft.com/office/officeart/2005/8/quickstyle/simple3" qsCatId="simple" csTypeId="urn:microsoft.com/office/officeart/2005/8/colors/colorful2" csCatId="colorful" phldr="1"/>
      <dgm:spPr/>
      <dgm:t>
        <a:bodyPr/>
        <a:lstStyle/>
        <a:p>
          <a:endParaRPr lang="en-US"/>
        </a:p>
      </dgm:t>
    </dgm:pt>
    <dgm:pt modelId="{E9887746-F85D-4931-98B3-A63208DAC065}">
      <dgm:prSet/>
      <dgm:spPr/>
      <dgm:t>
        <a:bodyPr/>
        <a:lstStyle/>
        <a:p>
          <a:r>
            <a:rPr lang="en-GB"/>
            <a:t>The Article</a:t>
          </a:r>
          <a:endParaRPr lang="en-US"/>
        </a:p>
      </dgm:t>
    </dgm:pt>
    <dgm:pt modelId="{093298E5-FA08-4DCF-9218-EF8444E71121}" type="parTrans" cxnId="{12818979-7310-4891-A9A1-E40300365B26}">
      <dgm:prSet/>
      <dgm:spPr/>
      <dgm:t>
        <a:bodyPr/>
        <a:lstStyle/>
        <a:p>
          <a:endParaRPr lang="en-US"/>
        </a:p>
      </dgm:t>
    </dgm:pt>
    <dgm:pt modelId="{4B77E4C2-C375-4D69-AD9E-8E50DB1F9532}" type="sibTrans" cxnId="{12818979-7310-4891-A9A1-E40300365B26}">
      <dgm:prSet/>
      <dgm:spPr/>
      <dgm:t>
        <a:bodyPr/>
        <a:lstStyle/>
        <a:p>
          <a:endParaRPr lang="en-US"/>
        </a:p>
      </dgm:t>
    </dgm:pt>
    <dgm:pt modelId="{281C620A-E791-4FD5-A200-4668900B6939}">
      <dgm:prSet/>
      <dgm:spPr/>
      <dgm:t>
        <a:bodyPr/>
        <a:lstStyle/>
        <a:p>
          <a:r>
            <a:rPr lang="en-GB"/>
            <a:t>Pick a Cell, any Cell</a:t>
          </a:r>
          <a:endParaRPr lang="en-US"/>
        </a:p>
      </dgm:t>
    </dgm:pt>
    <dgm:pt modelId="{CFAE2EAF-5825-4E60-9D7B-F3C372BF0EE6}" type="parTrans" cxnId="{60EFC435-1E5B-48D5-AA15-87CBE02656C6}">
      <dgm:prSet/>
      <dgm:spPr/>
      <dgm:t>
        <a:bodyPr/>
        <a:lstStyle/>
        <a:p>
          <a:endParaRPr lang="en-US"/>
        </a:p>
      </dgm:t>
    </dgm:pt>
    <dgm:pt modelId="{8F52B508-B092-4C42-B7EF-88BE4398F488}" type="sibTrans" cxnId="{60EFC435-1E5B-48D5-AA15-87CBE02656C6}">
      <dgm:prSet/>
      <dgm:spPr/>
      <dgm:t>
        <a:bodyPr/>
        <a:lstStyle/>
        <a:p>
          <a:endParaRPr lang="en-US"/>
        </a:p>
      </dgm:t>
    </dgm:pt>
    <dgm:pt modelId="{CED83A1B-50C2-49B0-AC78-6331411E8DA2}">
      <dgm:prSet/>
      <dgm:spPr/>
      <dgm:t>
        <a:bodyPr/>
        <a:lstStyle/>
        <a:p>
          <a:r>
            <a:rPr lang="en-GB"/>
            <a:t>PCR</a:t>
          </a:r>
          <a:endParaRPr lang="en-US"/>
        </a:p>
      </dgm:t>
    </dgm:pt>
    <dgm:pt modelId="{28AD5665-B4B7-4540-B72C-A7D31C213227}" type="parTrans" cxnId="{A5224F0B-56E2-4EDD-B258-FB0C31C5F53C}">
      <dgm:prSet/>
      <dgm:spPr/>
      <dgm:t>
        <a:bodyPr/>
        <a:lstStyle/>
        <a:p>
          <a:endParaRPr lang="en-US"/>
        </a:p>
      </dgm:t>
    </dgm:pt>
    <dgm:pt modelId="{12BB1532-E6DC-4304-ADAE-AE74754904A2}" type="sibTrans" cxnId="{A5224F0B-56E2-4EDD-B258-FB0C31C5F53C}">
      <dgm:prSet/>
      <dgm:spPr/>
      <dgm:t>
        <a:bodyPr/>
        <a:lstStyle/>
        <a:p>
          <a:endParaRPr lang="en-US"/>
        </a:p>
      </dgm:t>
    </dgm:pt>
    <dgm:pt modelId="{70FD1BE2-4F05-4D81-9604-E42CD32000D0}">
      <dgm:prSet/>
      <dgm:spPr/>
      <dgm:t>
        <a:bodyPr/>
        <a:lstStyle/>
        <a:p>
          <a:r>
            <a:rPr lang="en-GB"/>
            <a:t>Variation under Unnatural Selection</a:t>
          </a:r>
          <a:endParaRPr lang="en-US"/>
        </a:p>
      </dgm:t>
    </dgm:pt>
    <dgm:pt modelId="{D61EB45B-068A-4923-B077-F89781247BC8}" type="parTrans" cxnId="{9D2EFECD-81F0-406C-8BB2-17459569086F}">
      <dgm:prSet/>
      <dgm:spPr/>
      <dgm:t>
        <a:bodyPr/>
        <a:lstStyle/>
        <a:p>
          <a:endParaRPr lang="en-US"/>
        </a:p>
      </dgm:t>
    </dgm:pt>
    <dgm:pt modelId="{5BF44882-9133-4441-B286-4053C548608D}" type="sibTrans" cxnId="{9D2EFECD-81F0-406C-8BB2-17459569086F}">
      <dgm:prSet/>
      <dgm:spPr/>
      <dgm:t>
        <a:bodyPr/>
        <a:lstStyle/>
        <a:p>
          <a:endParaRPr lang="en-US"/>
        </a:p>
      </dgm:t>
    </dgm:pt>
    <dgm:pt modelId="{1C2C38CB-C516-4C95-A967-3D0589EB33F7}">
      <dgm:prSet/>
      <dgm:spPr/>
      <dgm:t>
        <a:bodyPr/>
        <a:lstStyle/>
        <a:p>
          <a:r>
            <a:rPr lang="en-GB" dirty="0"/>
            <a:t>One from Many</a:t>
          </a:r>
          <a:endParaRPr lang="en-US" dirty="0"/>
        </a:p>
      </dgm:t>
    </dgm:pt>
    <dgm:pt modelId="{D5E09432-43C7-4DBC-A820-C0E4E0C10E2E}" type="parTrans" cxnId="{91EC2012-8108-4B2D-BA70-31617F480D9D}">
      <dgm:prSet/>
      <dgm:spPr/>
      <dgm:t>
        <a:bodyPr/>
        <a:lstStyle/>
        <a:p>
          <a:endParaRPr lang="en-US"/>
        </a:p>
      </dgm:t>
    </dgm:pt>
    <dgm:pt modelId="{F335E6D1-8B3A-490B-B489-9B80AE26E0CF}" type="sibTrans" cxnId="{91EC2012-8108-4B2D-BA70-31617F480D9D}">
      <dgm:prSet/>
      <dgm:spPr/>
      <dgm:t>
        <a:bodyPr/>
        <a:lstStyle/>
        <a:p>
          <a:endParaRPr lang="en-US"/>
        </a:p>
      </dgm:t>
    </dgm:pt>
    <dgm:pt modelId="{B8C40F1A-8A10-4C30-B13D-0CB5C32D7CA0}">
      <dgm:prSet/>
      <dgm:spPr/>
      <dgm:t>
        <a:bodyPr/>
        <a:lstStyle/>
        <a:p>
          <a:r>
            <a:rPr lang="en-GB"/>
            <a:t>Background</a:t>
          </a:r>
          <a:endParaRPr lang="en-US"/>
        </a:p>
      </dgm:t>
    </dgm:pt>
    <dgm:pt modelId="{DBCD2B25-1560-4AD6-B2DB-7C085AB8419B}" type="parTrans" cxnId="{A456765E-FA47-473A-9168-EAD189572453}">
      <dgm:prSet/>
      <dgm:spPr/>
      <dgm:t>
        <a:bodyPr/>
        <a:lstStyle/>
        <a:p>
          <a:endParaRPr lang="en-US"/>
        </a:p>
      </dgm:t>
    </dgm:pt>
    <dgm:pt modelId="{7D4DAE6C-1494-4089-8179-884891CDC29A}" type="sibTrans" cxnId="{A456765E-FA47-473A-9168-EAD189572453}">
      <dgm:prSet/>
      <dgm:spPr/>
      <dgm:t>
        <a:bodyPr/>
        <a:lstStyle/>
        <a:p>
          <a:endParaRPr lang="en-US"/>
        </a:p>
      </dgm:t>
    </dgm:pt>
    <dgm:pt modelId="{5C5A5A13-50CC-472F-ADEB-7749EB0CA91D}">
      <dgm:prSet/>
      <dgm:spPr/>
      <dgm:t>
        <a:bodyPr/>
        <a:lstStyle/>
        <a:p>
          <a:r>
            <a:rPr lang="en-GB"/>
            <a:t>Author</a:t>
          </a:r>
          <a:endParaRPr lang="en-US"/>
        </a:p>
      </dgm:t>
    </dgm:pt>
    <dgm:pt modelId="{B3816488-EAFC-404C-8424-F4567F68ACE5}" type="parTrans" cxnId="{63B998AC-5E77-4A93-8014-732528B70108}">
      <dgm:prSet/>
      <dgm:spPr/>
      <dgm:t>
        <a:bodyPr/>
        <a:lstStyle/>
        <a:p>
          <a:endParaRPr lang="en-US"/>
        </a:p>
      </dgm:t>
    </dgm:pt>
    <dgm:pt modelId="{563DFBEE-B29E-446F-A620-F688C55F4475}" type="sibTrans" cxnId="{63B998AC-5E77-4A93-8014-732528B70108}">
      <dgm:prSet/>
      <dgm:spPr/>
      <dgm:t>
        <a:bodyPr/>
        <a:lstStyle/>
        <a:p>
          <a:endParaRPr lang="en-US"/>
        </a:p>
      </dgm:t>
    </dgm:pt>
    <dgm:pt modelId="{7E57E071-8A86-410A-A2A1-60A3E290475A}">
      <dgm:prSet/>
      <dgm:spPr/>
      <dgm:t>
        <a:bodyPr/>
        <a:lstStyle/>
        <a:p>
          <a:r>
            <a:rPr lang="en-GB"/>
            <a:t>Publishing </a:t>
          </a:r>
          <a:endParaRPr lang="en-US"/>
        </a:p>
      </dgm:t>
    </dgm:pt>
    <dgm:pt modelId="{F1C617C6-B0C8-43B2-9D4A-A218236E645B}" type="parTrans" cxnId="{9C298191-3678-4787-A288-6736F8B810B2}">
      <dgm:prSet/>
      <dgm:spPr/>
      <dgm:t>
        <a:bodyPr/>
        <a:lstStyle/>
        <a:p>
          <a:endParaRPr lang="en-US"/>
        </a:p>
      </dgm:t>
    </dgm:pt>
    <dgm:pt modelId="{6D97BF06-CFE6-4C7C-A40C-AF745F7717F9}" type="sibTrans" cxnId="{9C298191-3678-4787-A288-6736F8B810B2}">
      <dgm:prSet/>
      <dgm:spPr/>
      <dgm:t>
        <a:bodyPr/>
        <a:lstStyle/>
        <a:p>
          <a:endParaRPr lang="en-US"/>
        </a:p>
      </dgm:t>
    </dgm:pt>
    <dgm:pt modelId="{88B2AF4C-A8FE-4DDD-8624-8D391C0C9305}">
      <dgm:prSet/>
      <dgm:spPr/>
      <dgm:t>
        <a:bodyPr/>
        <a:lstStyle/>
        <a:p>
          <a:r>
            <a:rPr lang="en-GB" dirty="0"/>
            <a:t>Reading the Transcript</a:t>
          </a:r>
          <a:endParaRPr lang="en-US" dirty="0"/>
        </a:p>
      </dgm:t>
    </dgm:pt>
    <dgm:pt modelId="{A071FF4B-643A-4705-84D6-43E69F380AED}" type="parTrans" cxnId="{341DA56A-BBBB-48E3-9524-A05ECAEE7688}">
      <dgm:prSet/>
      <dgm:spPr/>
    </dgm:pt>
    <dgm:pt modelId="{EBD65662-4FAA-48F7-B3AE-69D9EAF0F595}" type="sibTrans" cxnId="{341DA56A-BBBB-48E3-9524-A05ECAEE7688}">
      <dgm:prSet/>
      <dgm:spPr/>
    </dgm:pt>
    <dgm:pt modelId="{03357C45-212E-4F7E-9529-87683FA77903}">
      <dgm:prSet/>
      <dgm:spPr/>
      <dgm:t>
        <a:bodyPr/>
        <a:lstStyle/>
        <a:p>
          <a:r>
            <a:rPr lang="en-US" dirty="0"/>
            <a:t>General</a:t>
          </a:r>
        </a:p>
      </dgm:t>
    </dgm:pt>
    <dgm:pt modelId="{193CCE04-9DDA-473D-AF5F-D5E5D075E7DF}" type="parTrans" cxnId="{F46B6C55-E15D-42F1-B65C-B6BE24B04221}">
      <dgm:prSet/>
      <dgm:spPr/>
    </dgm:pt>
    <dgm:pt modelId="{EE2527F2-EEC7-48B9-8999-59667EFD8BC2}" type="sibTrans" cxnId="{F46B6C55-E15D-42F1-B65C-B6BE24B04221}">
      <dgm:prSet/>
      <dgm:spPr/>
    </dgm:pt>
    <dgm:pt modelId="{6AF91612-4D4D-4ADE-9875-86206D673DB3}">
      <dgm:prSet/>
      <dgm:spPr/>
      <dgm:t>
        <a:bodyPr/>
        <a:lstStyle/>
        <a:p>
          <a:r>
            <a:rPr lang="en-US" dirty="0"/>
            <a:t>10x Genomics Software</a:t>
          </a:r>
        </a:p>
      </dgm:t>
    </dgm:pt>
    <dgm:pt modelId="{0676A776-583D-4E19-9F76-62405D0C2231}" type="parTrans" cxnId="{CEBC8389-AD7D-44CB-8D4B-FBA3B615AE55}">
      <dgm:prSet/>
      <dgm:spPr/>
    </dgm:pt>
    <dgm:pt modelId="{2446DDF5-88A5-4282-A0F9-B81ADD5A4D28}" type="sibTrans" cxnId="{CEBC8389-AD7D-44CB-8D4B-FBA3B615AE55}">
      <dgm:prSet/>
      <dgm:spPr/>
    </dgm:pt>
    <dgm:pt modelId="{51221B15-1131-4A6E-85EA-707E84D10F58}" type="pres">
      <dgm:prSet presAssocID="{C9359036-0723-4DEC-A9A3-D1D7184A7524}" presName="Name0" presStyleCnt="0">
        <dgm:presLayoutVars>
          <dgm:dir/>
          <dgm:animLvl val="lvl"/>
          <dgm:resizeHandles val="exact"/>
        </dgm:presLayoutVars>
      </dgm:prSet>
      <dgm:spPr/>
    </dgm:pt>
    <dgm:pt modelId="{1736957A-C5F3-47C8-9208-B684642B002F}" type="pres">
      <dgm:prSet presAssocID="{E9887746-F85D-4931-98B3-A63208DAC065}" presName="linNode" presStyleCnt="0"/>
      <dgm:spPr/>
    </dgm:pt>
    <dgm:pt modelId="{BAE36BB0-BC1C-4E28-9307-367CC162FC0E}" type="pres">
      <dgm:prSet presAssocID="{E9887746-F85D-4931-98B3-A63208DAC065}" presName="parentText" presStyleLbl="node1" presStyleIdx="0" presStyleCnt="2">
        <dgm:presLayoutVars>
          <dgm:chMax val="1"/>
          <dgm:bulletEnabled val="1"/>
        </dgm:presLayoutVars>
      </dgm:prSet>
      <dgm:spPr/>
    </dgm:pt>
    <dgm:pt modelId="{980E3B57-E3F8-4522-8F83-AC064BCEE41E}" type="pres">
      <dgm:prSet presAssocID="{E9887746-F85D-4931-98B3-A63208DAC065}" presName="descendantText" presStyleLbl="alignAccFollowNode1" presStyleIdx="0" presStyleCnt="2">
        <dgm:presLayoutVars>
          <dgm:bulletEnabled val="1"/>
        </dgm:presLayoutVars>
      </dgm:prSet>
      <dgm:spPr/>
    </dgm:pt>
    <dgm:pt modelId="{D6AC6631-3211-4906-8988-BD650C02F57A}" type="pres">
      <dgm:prSet presAssocID="{4B77E4C2-C375-4D69-AD9E-8E50DB1F9532}" presName="sp" presStyleCnt="0"/>
      <dgm:spPr/>
    </dgm:pt>
    <dgm:pt modelId="{8E79EECD-2827-4A24-B1E4-B443E025C76D}" type="pres">
      <dgm:prSet presAssocID="{B8C40F1A-8A10-4C30-B13D-0CB5C32D7CA0}" presName="linNode" presStyleCnt="0"/>
      <dgm:spPr/>
    </dgm:pt>
    <dgm:pt modelId="{34E49EE8-9361-493B-85C9-C08C31E8A753}" type="pres">
      <dgm:prSet presAssocID="{B8C40F1A-8A10-4C30-B13D-0CB5C32D7CA0}" presName="parentText" presStyleLbl="node1" presStyleIdx="1" presStyleCnt="2">
        <dgm:presLayoutVars>
          <dgm:chMax val="1"/>
          <dgm:bulletEnabled val="1"/>
        </dgm:presLayoutVars>
      </dgm:prSet>
      <dgm:spPr/>
    </dgm:pt>
    <dgm:pt modelId="{2AF7196D-B715-4E54-8A89-D9D33C53035E}" type="pres">
      <dgm:prSet presAssocID="{B8C40F1A-8A10-4C30-B13D-0CB5C32D7CA0}" presName="descendantText" presStyleLbl="alignAccFollowNode1" presStyleIdx="1" presStyleCnt="2">
        <dgm:presLayoutVars>
          <dgm:bulletEnabled val="1"/>
        </dgm:presLayoutVars>
      </dgm:prSet>
      <dgm:spPr/>
    </dgm:pt>
  </dgm:ptLst>
  <dgm:cxnLst>
    <dgm:cxn modelId="{69F2DD05-891C-4704-B643-02C9696A6072}" type="presOf" srcId="{281C620A-E791-4FD5-A200-4668900B6939}" destId="{980E3B57-E3F8-4522-8F83-AC064BCEE41E}" srcOrd="0" destOrd="3" presId="urn:microsoft.com/office/officeart/2005/8/layout/vList5"/>
    <dgm:cxn modelId="{A5224F0B-56E2-4EDD-B258-FB0C31C5F53C}" srcId="{E9887746-F85D-4931-98B3-A63208DAC065}" destId="{CED83A1B-50C2-49B0-AC78-6331411E8DA2}" srcOrd="4" destOrd="0" parTransId="{28AD5665-B4B7-4540-B72C-A7D31C213227}" sibTransId="{12BB1532-E6DC-4304-ADAE-AE74754904A2}"/>
    <dgm:cxn modelId="{91EC2012-8108-4B2D-BA70-31617F480D9D}" srcId="{E9887746-F85D-4931-98B3-A63208DAC065}" destId="{1C2C38CB-C516-4C95-A967-3D0589EB33F7}" srcOrd="6" destOrd="0" parTransId="{D5E09432-43C7-4DBC-A820-C0E4E0C10E2E}" sibTransId="{F335E6D1-8B3A-490B-B489-9B80AE26E0CF}"/>
    <dgm:cxn modelId="{DA9A6D21-127D-4FA6-B8A5-FADA351EC4A6}" type="presOf" srcId="{C9359036-0723-4DEC-A9A3-D1D7184A7524}" destId="{51221B15-1131-4A6E-85EA-707E84D10F58}" srcOrd="0" destOrd="0" presId="urn:microsoft.com/office/officeart/2005/8/layout/vList5"/>
    <dgm:cxn modelId="{60EFC435-1E5B-48D5-AA15-87CBE02656C6}" srcId="{E9887746-F85D-4931-98B3-A63208DAC065}" destId="{281C620A-E791-4FD5-A200-4668900B6939}" srcOrd="3" destOrd="0" parTransId="{CFAE2EAF-5825-4E60-9D7B-F3C372BF0EE6}" sibTransId="{8F52B508-B092-4C42-B7EF-88BE4398F488}"/>
    <dgm:cxn modelId="{CD644E3C-2AE7-49D8-99F0-308D01BC6EA0}" type="presOf" srcId="{E9887746-F85D-4931-98B3-A63208DAC065}" destId="{BAE36BB0-BC1C-4E28-9307-367CC162FC0E}" srcOrd="0" destOrd="0" presId="urn:microsoft.com/office/officeart/2005/8/layout/vList5"/>
    <dgm:cxn modelId="{A0BE4B3E-1718-4527-A92D-C41AF22E49E9}" type="presOf" srcId="{7E57E071-8A86-410A-A2A1-60A3E290475A}" destId="{2AF7196D-B715-4E54-8A89-D9D33C53035E}" srcOrd="0" destOrd="1" presId="urn:microsoft.com/office/officeart/2005/8/layout/vList5"/>
    <dgm:cxn modelId="{A456765E-FA47-473A-9168-EAD189572453}" srcId="{C9359036-0723-4DEC-A9A3-D1D7184A7524}" destId="{B8C40F1A-8A10-4C30-B13D-0CB5C32D7CA0}" srcOrd="1" destOrd="0" parTransId="{DBCD2B25-1560-4AD6-B2DB-7C085AB8419B}" sibTransId="{7D4DAE6C-1494-4089-8179-884891CDC29A}"/>
    <dgm:cxn modelId="{341DA56A-BBBB-48E3-9524-A05ECAEE7688}" srcId="{E9887746-F85D-4931-98B3-A63208DAC065}" destId="{88B2AF4C-A8FE-4DDD-8624-8D391C0C9305}" srcOrd="1" destOrd="0" parTransId="{A071FF4B-643A-4705-84D6-43E69F380AED}" sibTransId="{EBD65662-4FAA-48F7-B3AE-69D9EAF0F595}"/>
    <dgm:cxn modelId="{6CF31A6F-BF1D-475F-AB58-173906A177DF}" type="presOf" srcId="{70FD1BE2-4F05-4D81-9604-E42CD32000D0}" destId="{980E3B57-E3F8-4522-8F83-AC064BCEE41E}" srcOrd="0" destOrd="5" presId="urn:microsoft.com/office/officeart/2005/8/layout/vList5"/>
    <dgm:cxn modelId="{F46B6C55-E15D-42F1-B65C-B6BE24B04221}" srcId="{E9887746-F85D-4931-98B3-A63208DAC065}" destId="{03357C45-212E-4F7E-9529-87683FA77903}" srcOrd="0" destOrd="0" parTransId="{193CCE04-9DDA-473D-AF5F-D5E5D075E7DF}" sibTransId="{EE2527F2-EEC7-48B9-8999-59667EFD8BC2}"/>
    <dgm:cxn modelId="{12818979-7310-4891-A9A1-E40300365B26}" srcId="{C9359036-0723-4DEC-A9A3-D1D7184A7524}" destId="{E9887746-F85D-4931-98B3-A63208DAC065}" srcOrd="0" destOrd="0" parTransId="{093298E5-FA08-4DCF-9218-EF8444E71121}" sibTransId="{4B77E4C2-C375-4D69-AD9E-8E50DB1F9532}"/>
    <dgm:cxn modelId="{C220717C-0E01-4D2F-BC19-B83E00C47454}" type="presOf" srcId="{03357C45-212E-4F7E-9529-87683FA77903}" destId="{980E3B57-E3F8-4522-8F83-AC064BCEE41E}" srcOrd="0" destOrd="0" presId="urn:microsoft.com/office/officeart/2005/8/layout/vList5"/>
    <dgm:cxn modelId="{23688E7F-9C51-45D5-AAAA-E50B849F4538}" type="presOf" srcId="{5C5A5A13-50CC-472F-ADEB-7749EB0CA91D}" destId="{2AF7196D-B715-4E54-8A89-D9D33C53035E}" srcOrd="0" destOrd="0" presId="urn:microsoft.com/office/officeart/2005/8/layout/vList5"/>
    <dgm:cxn modelId="{824B5882-2430-477B-AC42-60E003D839F5}" type="presOf" srcId="{6AF91612-4D4D-4ADE-9875-86206D673DB3}" destId="{980E3B57-E3F8-4522-8F83-AC064BCEE41E}" srcOrd="0" destOrd="2" presId="urn:microsoft.com/office/officeart/2005/8/layout/vList5"/>
    <dgm:cxn modelId="{CEBC8389-AD7D-44CB-8D4B-FBA3B615AE55}" srcId="{E9887746-F85D-4931-98B3-A63208DAC065}" destId="{6AF91612-4D4D-4ADE-9875-86206D673DB3}" srcOrd="2" destOrd="0" parTransId="{0676A776-583D-4E19-9F76-62405D0C2231}" sibTransId="{2446DDF5-88A5-4282-A0F9-B81ADD5A4D28}"/>
    <dgm:cxn modelId="{9C298191-3678-4787-A288-6736F8B810B2}" srcId="{B8C40F1A-8A10-4C30-B13D-0CB5C32D7CA0}" destId="{7E57E071-8A86-410A-A2A1-60A3E290475A}" srcOrd="1" destOrd="0" parTransId="{F1C617C6-B0C8-43B2-9D4A-A218236E645B}" sibTransId="{6D97BF06-CFE6-4C7C-A40C-AF745F7717F9}"/>
    <dgm:cxn modelId="{5B248A96-7BB7-4DF6-8AC2-B70D7B41025F}" type="presOf" srcId="{B8C40F1A-8A10-4C30-B13D-0CB5C32D7CA0}" destId="{34E49EE8-9361-493B-85C9-C08C31E8A753}" srcOrd="0" destOrd="0" presId="urn:microsoft.com/office/officeart/2005/8/layout/vList5"/>
    <dgm:cxn modelId="{C6D6B8A3-41B4-42FC-A00F-12B0A8C14FA8}" type="presOf" srcId="{88B2AF4C-A8FE-4DDD-8624-8D391C0C9305}" destId="{980E3B57-E3F8-4522-8F83-AC064BCEE41E}" srcOrd="0" destOrd="1" presId="urn:microsoft.com/office/officeart/2005/8/layout/vList5"/>
    <dgm:cxn modelId="{63B998AC-5E77-4A93-8014-732528B70108}" srcId="{B8C40F1A-8A10-4C30-B13D-0CB5C32D7CA0}" destId="{5C5A5A13-50CC-472F-ADEB-7749EB0CA91D}" srcOrd="0" destOrd="0" parTransId="{B3816488-EAFC-404C-8424-F4567F68ACE5}" sibTransId="{563DFBEE-B29E-446F-A620-F688C55F4475}"/>
    <dgm:cxn modelId="{9D2EFECD-81F0-406C-8BB2-17459569086F}" srcId="{E9887746-F85D-4931-98B3-A63208DAC065}" destId="{70FD1BE2-4F05-4D81-9604-E42CD32000D0}" srcOrd="5" destOrd="0" parTransId="{D61EB45B-068A-4923-B077-F89781247BC8}" sibTransId="{5BF44882-9133-4441-B286-4053C548608D}"/>
    <dgm:cxn modelId="{AE3467DB-1AA9-4ABB-B0E1-2329CD611A94}" type="presOf" srcId="{CED83A1B-50C2-49B0-AC78-6331411E8DA2}" destId="{980E3B57-E3F8-4522-8F83-AC064BCEE41E}" srcOrd="0" destOrd="4" presId="urn:microsoft.com/office/officeart/2005/8/layout/vList5"/>
    <dgm:cxn modelId="{4D9A39FA-30C2-45DA-A38C-60F69903BC25}" type="presOf" srcId="{1C2C38CB-C516-4C95-A967-3D0589EB33F7}" destId="{980E3B57-E3F8-4522-8F83-AC064BCEE41E}" srcOrd="0" destOrd="6" presId="urn:microsoft.com/office/officeart/2005/8/layout/vList5"/>
    <dgm:cxn modelId="{1B8DFA6F-224B-4CDF-A3C6-F76EAAD756FF}" type="presParOf" srcId="{51221B15-1131-4A6E-85EA-707E84D10F58}" destId="{1736957A-C5F3-47C8-9208-B684642B002F}" srcOrd="0" destOrd="0" presId="urn:microsoft.com/office/officeart/2005/8/layout/vList5"/>
    <dgm:cxn modelId="{2F8AF80C-C4F0-44B1-BF7B-9778B6647744}" type="presParOf" srcId="{1736957A-C5F3-47C8-9208-B684642B002F}" destId="{BAE36BB0-BC1C-4E28-9307-367CC162FC0E}" srcOrd="0" destOrd="0" presId="urn:microsoft.com/office/officeart/2005/8/layout/vList5"/>
    <dgm:cxn modelId="{EBD1C1B3-E261-4941-B611-48346AF6D39B}" type="presParOf" srcId="{1736957A-C5F3-47C8-9208-B684642B002F}" destId="{980E3B57-E3F8-4522-8F83-AC064BCEE41E}" srcOrd="1" destOrd="0" presId="urn:microsoft.com/office/officeart/2005/8/layout/vList5"/>
    <dgm:cxn modelId="{D5A4EEF8-79C4-4E44-849E-50C6CCEE0A33}" type="presParOf" srcId="{51221B15-1131-4A6E-85EA-707E84D10F58}" destId="{D6AC6631-3211-4906-8988-BD650C02F57A}" srcOrd="1" destOrd="0" presId="urn:microsoft.com/office/officeart/2005/8/layout/vList5"/>
    <dgm:cxn modelId="{0C4AA7D6-3104-40EB-86B8-531864B7E687}" type="presParOf" srcId="{51221B15-1131-4A6E-85EA-707E84D10F58}" destId="{8E79EECD-2827-4A24-B1E4-B443E025C76D}" srcOrd="2" destOrd="0" presId="urn:microsoft.com/office/officeart/2005/8/layout/vList5"/>
    <dgm:cxn modelId="{43C25717-A264-4DB5-B42B-DBAFB1D00E29}" type="presParOf" srcId="{8E79EECD-2827-4A24-B1E4-B443E025C76D}" destId="{34E49EE8-9361-493B-85C9-C08C31E8A753}" srcOrd="0" destOrd="0" presId="urn:microsoft.com/office/officeart/2005/8/layout/vList5"/>
    <dgm:cxn modelId="{BAA6B371-EFA7-4FDD-A52B-723C2CC6722B}" type="presParOf" srcId="{8E79EECD-2827-4A24-B1E4-B443E025C76D}" destId="{2AF7196D-B715-4E54-8A89-D9D33C53035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2949AF-5F6A-43D2-9B54-54F39AF30AD1}" type="doc">
      <dgm:prSet loTypeId="urn:microsoft.com/office/officeart/2005/8/layout/chevron1" loCatId="Inbox" qsTypeId="urn:microsoft.com/office/officeart/2005/8/quickstyle/simple1" qsCatId="simple" csTypeId="urn:microsoft.com/office/officeart/2005/8/colors/accent2_3" csCatId="accent2" phldr="1"/>
      <dgm:spPr/>
      <dgm:t>
        <a:bodyPr/>
        <a:lstStyle/>
        <a:p>
          <a:endParaRPr lang="en-US"/>
        </a:p>
      </dgm:t>
    </dgm:pt>
    <dgm:pt modelId="{B72D3E5F-C962-4DC0-8FC1-7A6CCF0A1BDD}">
      <dgm:prSet/>
      <dgm:spPr/>
      <dgm:t>
        <a:bodyPr/>
        <a:lstStyle/>
        <a:p>
          <a:r>
            <a:rPr lang="en-US" dirty="0"/>
            <a:t>Divide sample of cell into small droplets</a:t>
          </a:r>
        </a:p>
      </dgm:t>
    </dgm:pt>
    <dgm:pt modelId="{EA7A0678-7DEF-4C25-86D8-2154C4F39E4D}" type="parTrans" cxnId="{3C5E3B33-049D-489A-979F-C402D1587D38}">
      <dgm:prSet/>
      <dgm:spPr/>
      <dgm:t>
        <a:bodyPr/>
        <a:lstStyle/>
        <a:p>
          <a:endParaRPr lang="en-US"/>
        </a:p>
      </dgm:t>
    </dgm:pt>
    <dgm:pt modelId="{5D0CEA4A-CD9D-45B0-8428-378FB7BDAEEC}" type="sibTrans" cxnId="{3C5E3B33-049D-489A-979F-C402D1587D38}">
      <dgm:prSet/>
      <dgm:spPr/>
      <dgm:t>
        <a:bodyPr/>
        <a:lstStyle/>
        <a:p>
          <a:endParaRPr lang="en-US"/>
        </a:p>
      </dgm:t>
    </dgm:pt>
    <dgm:pt modelId="{164D4456-2891-44DC-B9D7-1353AE6534D2}">
      <dgm:prSet/>
      <dgm:spPr/>
      <dgm:t>
        <a:bodyPr/>
        <a:lstStyle/>
        <a:p>
          <a:r>
            <a:rPr lang="en-US" dirty="0"/>
            <a:t>Add gel beads (containing oligonucleotides/ “barcode”)</a:t>
          </a:r>
        </a:p>
      </dgm:t>
    </dgm:pt>
    <dgm:pt modelId="{951A5F24-5174-4AAC-8AB8-E28A08D4386A}" type="parTrans" cxnId="{333979A0-F0EE-4C21-9BEF-437681C2519B}">
      <dgm:prSet/>
      <dgm:spPr/>
      <dgm:t>
        <a:bodyPr/>
        <a:lstStyle/>
        <a:p>
          <a:endParaRPr lang="en-US"/>
        </a:p>
      </dgm:t>
    </dgm:pt>
    <dgm:pt modelId="{32F798DE-E9D6-4E46-B713-00ED303CFDC1}" type="sibTrans" cxnId="{333979A0-F0EE-4C21-9BEF-437681C2519B}">
      <dgm:prSet/>
      <dgm:spPr/>
      <dgm:t>
        <a:bodyPr/>
        <a:lstStyle/>
        <a:p>
          <a:endParaRPr lang="en-US"/>
        </a:p>
      </dgm:t>
    </dgm:pt>
    <dgm:pt modelId="{31B3A864-CE8D-4F0C-B9C8-E1E7606B20BE}">
      <dgm:prSet/>
      <dgm:spPr/>
      <dgm:t>
        <a:bodyPr/>
        <a:lstStyle/>
        <a:p>
          <a:r>
            <a:rPr lang="en-US" dirty="0"/>
            <a:t>Standard RNA sequencing yields cell RNA and “barcode”</a:t>
          </a:r>
        </a:p>
      </dgm:t>
    </dgm:pt>
    <dgm:pt modelId="{C8900966-267A-49F7-BE86-89D98CC1B9AC}" type="parTrans" cxnId="{E0E0D228-5EE1-4EBA-BBC1-AD1F262538B8}">
      <dgm:prSet/>
      <dgm:spPr/>
      <dgm:t>
        <a:bodyPr/>
        <a:lstStyle/>
        <a:p>
          <a:endParaRPr lang="en-US"/>
        </a:p>
      </dgm:t>
    </dgm:pt>
    <dgm:pt modelId="{DE84879E-C444-4812-9102-B1FEFAE7DE50}" type="sibTrans" cxnId="{E0E0D228-5EE1-4EBA-BBC1-AD1F262538B8}">
      <dgm:prSet/>
      <dgm:spPr/>
      <dgm:t>
        <a:bodyPr/>
        <a:lstStyle/>
        <a:p>
          <a:endParaRPr lang="en-US"/>
        </a:p>
      </dgm:t>
    </dgm:pt>
    <dgm:pt modelId="{953504F5-DEF0-4898-8950-E289D7F92C16}">
      <dgm:prSet/>
      <dgm:spPr/>
      <dgm:t>
        <a:bodyPr/>
        <a:lstStyle/>
        <a:p>
          <a:r>
            <a:rPr lang="en-US" dirty="0"/>
            <a:t>Huge amount of data -&gt; need for software</a:t>
          </a:r>
        </a:p>
      </dgm:t>
    </dgm:pt>
    <dgm:pt modelId="{D0D9212C-8D3D-4E49-8DA7-62FFA9D82F5C}" type="parTrans" cxnId="{E15D7AD7-AD38-4545-B616-CBC4F33312EF}">
      <dgm:prSet/>
      <dgm:spPr/>
      <dgm:t>
        <a:bodyPr/>
        <a:lstStyle/>
        <a:p>
          <a:endParaRPr lang="en-US"/>
        </a:p>
      </dgm:t>
    </dgm:pt>
    <dgm:pt modelId="{A946FA22-A965-4918-A91F-B29238807D90}" type="sibTrans" cxnId="{E15D7AD7-AD38-4545-B616-CBC4F33312EF}">
      <dgm:prSet/>
      <dgm:spPr/>
      <dgm:t>
        <a:bodyPr/>
        <a:lstStyle/>
        <a:p>
          <a:endParaRPr lang="en-US"/>
        </a:p>
      </dgm:t>
    </dgm:pt>
    <dgm:pt modelId="{F590AAAC-0DDB-48B2-B094-4DA76EFEC083}">
      <dgm:prSet/>
      <dgm:spPr/>
      <dgm:t>
        <a:bodyPr/>
        <a:lstStyle/>
        <a:p>
          <a:r>
            <a:rPr lang="en-US" dirty="0"/>
            <a:t>Can reconstruct RNA sequence pool from each cell</a:t>
          </a:r>
        </a:p>
      </dgm:t>
    </dgm:pt>
    <dgm:pt modelId="{EF0D564C-DB53-4A56-90E1-524212962584}" type="parTrans" cxnId="{071E8656-9BC1-471A-80BB-105875F02F1D}">
      <dgm:prSet/>
      <dgm:spPr/>
      <dgm:t>
        <a:bodyPr/>
        <a:lstStyle/>
        <a:p>
          <a:endParaRPr lang="de-DE"/>
        </a:p>
      </dgm:t>
    </dgm:pt>
    <dgm:pt modelId="{130DEBE7-D111-41B2-BC05-4C17AC027342}" type="sibTrans" cxnId="{071E8656-9BC1-471A-80BB-105875F02F1D}">
      <dgm:prSet/>
      <dgm:spPr/>
      <dgm:t>
        <a:bodyPr/>
        <a:lstStyle/>
        <a:p>
          <a:endParaRPr lang="de-DE"/>
        </a:p>
      </dgm:t>
    </dgm:pt>
    <dgm:pt modelId="{68659D6F-5678-455D-A66F-01B8C88F0E75}" type="pres">
      <dgm:prSet presAssocID="{912949AF-5F6A-43D2-9B54-54F39AF30AD1}" presName="Name0" presStyleCnt="0">
        <dgm:presLayoutVars>
          <dgm:dir/>
          <dgm:animLvl val="lvl"/>
          <dgm:resizeHandles val="exact"/>
        </dgm:presLayoutVars>
      </dgm:prSet>
      <dgm:spPr/>
    </dgm:pt>
    <dgm:pt modelId="{0547E9A9-6D96-4BB2-811C-E8D08343CA0C}" type="pres">
      <dgm:prSet presAssocID="{B72D3E5F-C962-4DC0-8FC1-7A6CCF0A1BDD}" presName="parTxOnly" presStyleLbl="node1" presStyleIdx="0" presStyleCnt="5">
        <dgm:presLayoutVars>
          <dgm:chMax val="0"/>
          <dgm:chPref val="0"/>
          <dgm:bulletEnabled val="1"/>
        </dgm:presLayoutVars>
      </dgm:prSet>
      <dgm:spPr/>
    </dgm:pt>
    <dgm:pt modelId="{716F4870-E186-44A0-B834-FD3C68415B5F}" type="pres">
      <dgm:prSet presAssocID="{5D0CEA4A-CD9D-45B0-8428-378FB7BDAEEC}" presName="parTxOnlySpace" presStyleCnt="0"/>
      <dgm:spPr/>
    </dgm:pt>
    <dgm:pt modelId="{AD949FFB-A7F7-4483-88FB-5C38C41972DC}" type="pres">
      <dgm:prSet presAssocID="{164D4456-2891-44DC-B9D7-1353AE6534D2}" presName="parTxOnly" presStyleLbl="node1" presStyleIdx="1" presStyleCnt="5">
        <dgm:presLayoutVars>
          <dgm:chMax val="0"/>
          <dgm:chPref val="0"/>
          <dgm:bulletEnabled val="1"/>
        </dgm:presLayoutVars>
      </dgm:prSet>
      <dgm:spPr/>
    </dgm:pt>
    <dgm:pt modelId="{49129CB0-554D-42EA-BFC8-44362CBFEA0E}" type="pres">
      <dgm:prSet presAssocID="{32F798DE-E9D6-4E46-B713-00ED303CFDC1}" presName="parTxOnlySpace" presStyleCnt="0"/>
      <dgm:spPr/>
    </dgm:pt>
    <dgm:pt modelId="{C00D7C11-F793-4B80-9C9D-2B47B6DE648D}" type="pres">
      <dgm:prSet presAssocID="{31B3A864-CE8D-4F0C-B9C8-E1E7606B20BE}" presName="parTxOnly" presStyleLbl="node1" presStyleIdx="2" presStyleCnt="5">
        <dgm:presLayoutVars>
          <dgm:chMax val="0"/>
          <dgm:chPref val="0"/>
          <dgm:bulletEnabled val="1"/>
        </dgm:presLayoutVars>
      </dgm:prSet>
      <dgm:spPr/>
    </dgm:pt>
    <dgm:pt modelId="{E383B74C-C1AE-4FEF-B5A7-627EBBC09507}" type="pres">
      <dgm:prSet presAssocID="{DE84879E-C444-4812-9102-B1FEFAE7DE50}" presName="parTxOnlySpace" presStyleCnt="0"/>
      <dgm:spPr/>
    </dgm:pt>
    <dgm:pt modelId="{9F6C298B-22CD-4DBB-B8B7-231B561E2DC7}" type="pres">
      <dgm:prSet presAssocID="{F590AAAC-0DDB-48B2-B094-4DA76EFEC083}" presName="parTxOnly" presStyleLbl="node1" presStyleIdx="3" presStyleCnt="5">
        <dgm:presLayoutVars>
          <dgm:chMax val="0"/>
          <dgm:chPref val="0"/>
          <dgm:bulletEnabled val="1"/>
        </dgm:presLayoutVars>
      </dgm:prSet>
      <dgm:spPr/>
    </dgm:pt>
    <dgm:pt modelId="{2362400E-0A46-4F04-BEB9-9ABF83B0966D}" type="pres">
      <dgm:prSet presAssocID="{130DEBE7-D111-41B2-BC05-4C17AC027342}" presName="parTxOnlySpace" presStyleCnt="0"/>
      <dgm:spPr/>
    </dgm:pt>
    <dgm:pt modelId="{3D6C655B-9E3C-464D-BBAC-54DA27691B6C}" type="pres">
      <dgm:prSet presAssocID="{953504F5-DEF0-4898-8950-E289D7F92C16}" presName="parTxOnly" presStyleLbl="node1" presStyleIdx="4" presStyleCnt="5">
        <dgm:presLayoutVars>
          <dgm:chMax val="0"/>
          <dgm:chPref val="0"/>
          <dgm:bulletEnabled val="1"/>
        </dgm:presLayoutVars>
      </dgm:prSet>
      <dgm:spPr/>
    </dgm:pt>
  </dgm:ptLst>
  <dgm:cxnLst>
    <dgm:cxn modelId="{E0E0D228-5EE1-4EBA-BBC1-AD1F262538B8}" srcId="{912949AF-5F6A-43D2-9B54-54F39AF30AD1}" destId="{31B3A864-CE8D-4F0C-B9C8-E1E7606B20BE}" srcOrd="2" destOrd="0" parTransId="{C8900966-267A-49F7-BE86-89D98CC1B9AC}" sibTransId="{DE84879E-C444-4812-9102-B1FEFAE7DE50}"/>
    <dgm:cxn modelId="{3C5E3B33-049D-489A-979F-C402D1587D38}" srcId="{912949AF-5F6A-43D2-9B54-54F39AF30AD1}" destId="{B72D3E5F-C962-4DC0-8FC1-7A6CCF0A1BDD}" srcOrd="0" destOrd="0" parTransId="{EA7A0678-7DEF-4C25-86D8-2154C4F39E4D}" sibTransId="{5D0CEA4A-CD9D-45B0-8428-378FB7BDAEEC}"/>
    <dgm:cxn modelId="{600E9E54-24DF-4E02-8F60-99B071357C14}" type="presOf" srcId="{B72D3E5F-C962-4DC0-8FC1-7A6CCF0A1BDD}" destId="{0547E9A9-6D96-4BB2-811C-E8D08343CA0C}" srcOrd="0" destOrd="0" presId="urn:microsoft.com/office/officeart/2005/8/layout/chevron1"/>
    <dgm:cxn modelId="{071E8656-9BC1-471A-80BB-105875F02F1D}" srcId="{912949AF-5F6A-43D2-9B54-54F39AF30AD1}" destId="{F590AAAC-0DDB-48B2-B094-4DA76EFEC083}" srcOrd="3" destOrd="0" parTransId="{EF0D564C-DB53-4A56-90E1-524212962584}" sibTransId="{130DEBE7-D111-41B2-BC05-4C17AC027342}"/>
    <dgm:cxn modelId="{AD60197E-3CC3-4DF9-B2BE-A565907114BF}" type="presOf" srcId="{912949AF-5F6A-43D2-9B54-54F39AF30AD1}" destId="{68659D6F-5678-455D-A66F-01B8C88F0E75}" srcOrd="0" destOrd="0" presId="urn:microsoft.com/office/officeart/2005/8/layout/chevron1"/>
    <dgm:cxn modelId="{C6A35989-0F63-40DD-8526-41EE58179A6E}" type="presOf" srcId="{953504F5-DEF0-4898-8950-E289D7F92C16}" destId="{3D6C655B-9E3C-464D-BBAC-54DA27691B6C}" srcOrd="0" destOrd="0" presId="urn:microsoft.com/office/officeart/2005/8/layout/chevron1"/>
    <dgm:cxn modelId="{8172608E-B0E1-4330-AADD-85ABEF80EC26}" type="presOf" srcId="{31B3A864-CE8D-4F0C-B9C8-E1E7606B20BE}" destId="{C00D7C11-F793-4B80-9C9D-2B47B6DE648D}" srcOrd="0" destOrd="0" presId="urn:microsoft.com/office/officeart/2005/8/layout/chevron1"/>
    <dgm:cxn modelId="{333979A0-F0EE-4C21-9BEF-437681C2519B}" srcId="{912949AF-5F6A-43D2-9B54-54F39AF30AD1}" destId="{164D4456-2891-44DC-B9D7-1353AE6534D2}" srcOrd="1" destOrd="0" parTransId="{951A5F24-5174-4AAC-8AB8-E28A08D4386A}" sibTransId="{32F798DE-E9D6-4E46-B713-00ED303CFDC1}"/>
    <dgm:cxn modelId="{F5FD97BA-E884-41BB-824C-9607237D2AA4}" type="presOf" srcId="{164D4456-2891-44DC-B9D7-1353AE6534D2}" destId="{AD949FFB-A7F7-4483-88FB-5C38C41972DC}" srcOrd="0" destOrd="0" presId="urn:microsoft.com/office/officeart/2005/8/layout/chevron1"/>
    <dgm:cxn modelId="{E15D7AD7-AD38-4545-B616-CBC4F33312EF}" srcId="{912949AF-5F6A-43D2-9B54-54F39AF30AD1}" destId="{953504F5-DEF0-4898-8950-E289D7F92C16}" srcOrd="4" destOrd="0" parTransId="{D0D9212C-8D3D-4E49-8DA7-62FFA9D82F5C}" sibTransId="{A946FA22-A965-4918-A91F-B29238807D90}"/>
    <dgm:cxn modelId="{9E2826E5-5F12-4C3B-808D-7F7E00AF7F05}" type="presOf" srcId="{F590AAAC-0DDB-48B2-B094-4DA76EFEC083}" destId="{9F6C298B-22CD-4DBB-B8B7-231B561E2DC7}" srcOrd="0" destOrd="0" presId="urn:microsoft.com/office/officeart/2005/8/layout/chevron1"/>
    <dgm:cxn modelId="{A8987C5A-B26A-4811-B979-93C61C802D62}" type="presParOf" srcId="{68659D6F-5678-455D-A66F-01B8C88F0E75}" destId="{0547E9A9-6D96-4BB2-811C-E8D08343CA0C}" srcOrd="0" destOrd="0" presId="urn:microsoft.com/office/officeart/2005/8/layout/chevron1"/>
    <dgm:cxn modelId="{A9863A84-A411-4B7D-93A4-E497670CB3C6}" type="presParOf" srcId="{68659D6F-5678-455D-A66F-01B8C88F0E75}" destId="{716F4870-E186-44A0-B834-FD3C68415B5F}" srcOrd="1" destOrd="0" presId="urn:microsoft.com/office/officeart/2005/8/layout/chevron1"/>
    <dgm:cxn modelId="{7F2BAFE2-4190-4067-9045-F1A01A1B65DF}" type="presParOf" srcId="{68659D6F-5678-455D-A66F-01B8C88F0E75}" destId="{AD949FFB-A7F7-4483-88FB-5C38C41972DC}" srcOrd="2" destOrd="0" presId="urn:microsoft.com/office/officeart/2005/8/layout/chevron1"/>
    <dgm:cxn modelId="{D80B4168-2FA9-418F-8E44-1337BDDD151A}" type="presParOf" srcId="{68659D6F-5678-455D-A66F-01B8C88F0E75}" destId="{49129CB0-554D-42EA-BFC8-44362CBFEA0E}" srcOrd="3" destOrd="0" presId="urn:microsoft.com/office/officeart/2005/8/layout/chevron1"/>
    <dgm:cxn modelId="{DDA25399-9CB8-464D-8D5A-B6FF9BCE69F1}" type="presParOf" srcId="{68659D6F-5678-455D-A66F-01B8C88F0E75}" destId="{C00D7C11-F793-4B80-9C9D-2B47B6DE648D}" srcOrd="4" destOrd="0" presId="urn:microsoft.com/office/officeart/2005/8/layout/chevron1"/>
    <dgm:cxn modelId="{327D4C25-DFA0-462A-A652-6B795E22634E}" type="presParOf" srcId="{68659D6F-5678-455D-A66F-01B8C88F0E75}" destId="{E383B74C-C1AE-4FEF-B5A7-627EBBC09507}" srcOrd="5" destOrd="0" presId="urn:microsoft.com/office/officeart/2005/8/layout/chevron1"/>
    <dgm:cxn modelId="{F752C7A4-A0EB-42F0-84BE-09D0B0EF7369}" type="presParOf" srcId="{68659D6F-5678-455D-A66F-01B8C88F0E75}" destId="{9F6C298B-22CD-4DBB-B8B7-231B561E2DC7}" srcOrd="6" destOrd="0" presId="urn:microsoft.com/office/officeart/2005/8/layout/chevron1"/>
    <dgm:cxn modelId="{1DB24CCF-7102-4A02-B473-5C1724B83962}" type="presParOf" srcId="{68659D6F-5678-455D-A66F-01B8C88F0E75}" destId="{2362400E-0A46-4F04-BEB9-9ABF83B0966D}" srcOrd="7" destOrd="0" presId="urn:microsoft.com/office/officeart/2005/8/layout/chevron1"/>
    <dgm:cxn modelId="{092830A4-D8A9-46D7-B372-5E0DE20C70EF}" type="presParOf" srcId="{68659D6F-5678-455D-A66F-01B8C88F0E75}" destId="{3D6C655B-9E3C-464D-BBAC-54DA27691B6C}"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E3B57-E3F8-4522-8F83-AC064BCEE41E}">
      <dsp:nvSpPr>
        <dsp:cNvPr id="0" name=""/>
        <dsp:cNvSpPr/>
      </dsp:nvSpPr>
      <dsp:spPr>
        <a:xfrm rot="5400000">
          <a:off x="3849579" y="-1095360"/>
          <a:ext cx="1837664" cy="4487916"/>
        </a:xfrm>
        <a:prstGeom prst="round2SameRect">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General</a:t>
          </a:r>
        </a:p>
        <a:p>
          <a:pPr marL="114300" lvl="1" indent="-114300" algn="l" defTabSz="666750">
            <a:lnSpc>
              <a:spcPct val="90000"/>
            </a:lnSpc>
            <a:spcBef>
              <a:spcPct val="0"/>
            </a:spcBef>
            <a:spcAft>
              <a:spcPct val="15000"/>
            </a:spcAft>
            <a:buChar char="•"/>
          </a:pPr>
          <a:r>
            <a:rPr lang="en-GB" sz="1500" kern="1200" dirty="0"/>
            <a:t>Reading the Transcript</a:t>
          </a:r>
          <a:endParaRPr lang="en-US" sz="1500" kern="1200" dirty="0"/>
        </a:p>
        <a:p>
          <a:pPr marL="114300" lvl="1" indent="-114300" algn="l" defTabSz="666750">
            <a:lnSpc>
              <a:spcPct val="90000"/>
            </a:lnSpc>
            <a:spcBef>
              <a:spcPct val="0"/>
            </a:spcBef>
            <a:spcAft>
              <a:spcPct val="15000"/>
            </a:spcAft>
            <a:buChar char="•"/>
          </a:pPr>
          <a:r>
            <a:rPr lang="en-US" sz="1500" kern="1200" dirty="0"/>
            <a:t>10x Genomics Software</a:t>
          </a:r>
        </a:p>
        <a:p>
          <a:pPr marL="114300" lvl="1" indent="-114300" algn="l" defTabSz="666750">
            <a:lnSpc>
              <a:spcPct val="90000"/>
            </a:lnSpc>
            <a:spcBef>
              <a:spcPct val="0"/>
            </a:spcBef>
            <a:spcAft>
              <a:spcPct val="15000"/>
            </a:spcAft>
            <a:buChar char="•"/>
          </a:pPr>
          <a:r>
            <a:rPr lang="en-GB" sz="1500" kern="1200"/>
            <a:t>Pick a Cell, any Cell</a:t>
          </a:r>
          <a:endParaRPr lang="en-US" sz="1500" kern="1200"/>
        </a:p>
        <a:p>
          <a:pPr marL="114300" lvl="1" indent="-114300" algn="l" defTabSz="666750">
            <a:lnSpc>
              <a:spcPct val="90000"/>
            </a:lnSpc>
            <a:spcBef>
              <a:spcPct val="0"/>
            </a:spcBef>
            <a:spcAft>
              <a:spcPct val="15000"/>
            </a:spcAft>
            <a:buChar char="•"/>
          </a:pPr>
          <a:r>
            <a:rPr lang="en-GB" sz="1500" kern="1200"/>
            <a:t>PCR</a:t>
          </a:r>
          <a:endParaRPr lang="en-US" sz="1500" kern="1200"/>
        </a:p>
        <a:p>
          <a:pPr marL="114300" lvl="1" indent="-114300" algn="l" defTabSz="666750">
            <a:lnSpc>
              <a:spcPct val="90000"/>
            </a:lnSpc>
            <a:spcBef>
              <a:spcPct val="0"/>
            </a:spcBef>
            <a:spcAft>
              <a:spcPct val="15000"/>
            </a:spcAft>
            <a:buChar char="•"/>
          </a:pPr>
          <a:r>
            <a:rPr lang="en-GB" sz="1500" kern="1200"/>
            <a:t>Variation under Unnatural Selection</a:t>
          </a:r>
          <a:endParaRPr lang="en-US" sz="1500" kern="1200"/>
        </a:p>
        <a:p>
          <a:pPr marL="114300" lvl="1" indent="-114300" algn="l" defTabSz="666750">
            <a:lnSpc>
              <a:spcPct val="90000"/>
            </a:lnSpc>
            <a:spcBef>
              <a:spcPct val="0"/>
            </a:spcBef>
            <a:spcAft>
              <a:spcPct val="15000"/>
            </a:spcAft>
            <a:buChar char="•"/>
          </a:pPr>
          <a:r>
            <a:rPr lang="en-GB" sz="1500" kern="1200" dirty="0"/>
            <a:t>One from Many</a:t>
          </a:r>
          <a:endParaRPr lang="en-US" sz="1500" kern="1200" dirty="0"/>
        </a:p>
      </dsp:txBody>
      <dsp:txXfrm rot="-5400000">
        <a:off x="2524454" y="319472"/>
        <a:ext cx="4398209" cy="1658250"/>
      </dsp:txXfrm>
    </dsp:sp>
    <dsp:sp modelId="{BAE36BB0-BC1C-4E28-9307-367CC162FC0E}">
      <dsp:nvSpPr>
        <dsp:cNvPr id="0" name=""/>
        <dsp:cNvSpPr/>
      </dsp:nvSpPr>
      <dsp:spPr>
        <a:xfrm>
          <a:off x="0" y="57"/>
          <a:ext cx="2524453" cy="2297080"/>
        </a:xfrm>
        <a:prstGeom prst="roundRect">
          <a:avLst/>
        </a:prstGeom>
        <a:gradFill rotWithShape="0">
          <a:gsLst>
            <a:gs pos="0">
              <a:schemeClr val="accent2">
                <a:hueOff val="0"/>
                <a:satOff val="0"/>
                <a:lumOff val="0"/>
                <a:alphaOff val="0"/>
                <a:tint val="68000"/>
                <a:alpha val="90000"/>
                <a:lumMod val="100000"/>
              </a:schemeClr>
            </a:gs>
            <a:gs pos="100000">
              <a:schemeClr val="accent2">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GB" sz="3300" kern="1200"/>
            <a:t>The Article</a:t>
          </a:r>
          <a:endParaRPr lang="en-US" sz="3300" kern="1200"/>
        </a:p>
      </dsp:txBody>
      <dsp:txXfrm>
        <a:off x="112134" y="112191"/>
        <a:ext cx="2300185" cy="2072812"/>
      </dsp:txXfrm>
    </dsp:sp>
    <dsp:sp modelId="{2AF7196D-B715-4E54-8A89-D9D33C53035E}">
      <dsp:nvSpPr>
        <dsp:cNvPr id="0" name=""/>
        <dsp:cNvSpPr/>
      </dsp:nvSpPr>
      <dsp:spPr>
        <a:xfrm rot="5400000">
          <a:off x="3849579" y="1316574"/>
          <a:ext cx="1837664" cy="4487916"/>
        </a:xfrm>
        <a:prstGeom prst="round2SameRect">
          <a:avLst/>
        </a:prstGeom>
        <a:solidFill>
          <a:schemeClr val="accent2">
            <a:tint val="40000"/>
            <a:alpha val="90000"/>
            <a:hueOff val="-725284"/>
            <a:satOff val="37222"/>
            <a:lumOff val="3153"/>
            <a:alphaOff val="0"/>
          </a:schemeClr>
        </a:solidFill>
        <a:ln w="12700" cap="rnd" cmpd="sng" algn="ctr">
          <a:solidFill>
            <a:schemeClr val="accent2">
              <a:tint val="40000"/>
              <a:alpha val="90000"/>
              <a:hueOff val="-725284"/>
              <a:satOff val="37222"/>
              <a:lumOff val="315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GB" sz="1500" kern="1200"/>
            <a:t>Author</a:t>
          </a:r>
          <a:endParaRPr lang="en-US" sz="1500" kern="1200"/>
        </a:p>
        <a:p>
          <a:pPr marL="114300" lvl="1" indent="-114300" algn="l" defTabSz="666750">
            <a:lnSpc>
              <a:spcPct val="90000"/>
            </a:lnSpc>
            <a:spcBef>
              <a:spcPct val="0"/>
            </a:spcBef>
            <a:spcAft>
              <a:spcPct val="15000"/>
            </a:spcAft>
            <a:buChar char="•"/>
          </a:pPr>
          <a:r>
            <a:rPr lang="en-GB" sz="1500" kern="1200"/>
            <a:t>Publishing </a:t>
          </a:r>
          <a:endParaRPr lang="en-US" sz="1500" kern="1200"/>
        </a:p>
      </dsp:txBody>
      <dsp:txXfrm rot="-5400000">
        <a:off x="2524454" y="2731407"/>
        <a:ext cx="4398209" cy="1658250"/>
      </dsp:txXfrm>
    </dsp:sp>
    <dsp:sp modelId="{34E49EE8-9361-493B-85C9-C08C31E8A753}">
      <dsp:nvSpPr>
        <dsp:cNvPr id="0" name=""/>
        <dsp:cNvSpPr/>
      </dsp:nvSpPr>
      <dsp:spPr>
        <a:xfrm>
          <a:off x="0" y="2411992"/>
          <a:ext cx="2524453" cy="2297080"/>
        </a:xfrm>
        <a:prstGeom prst="roundRect">
          <a:avLst/>
        </a:prstGeom>
        <a:gradFill rotWithShape="0">
          <a:gsLst>
            <a:gs pos="0">
              <a:schemeClr val="accent2">
                <a:hueOff val="-611709"/>
                <a:satOff val="32535"/>
                <a:lumOff val="9411"/>
                <a:alphaOff val="0"/>
                <a:tint val="68000"/>
                <a:alpha val="90000"/>
                <a:lumMod val="100000"/>
              </a:schemeClr>
            </a:gs>
            <a:gs pos="100000">
              <a:schemeClr val="accent2">
                <a:hueOff val="-611709"/>
                <a:satOff val="32535"/>
                <a:lumOff val="9411"/>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GB" sz="3300" kern="1200"/>
            <a:t>Background</a:t>
          </a:r>
          <a:endParaRPr lang="en-US" sz="3300" kern="1200"/>
        </a:p>
      </dsp:txBody>
      <dsp:txXfrm>
        <a:off x="112134" y="2524126"/>
        <a:ext cx="2300185" cy="20728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47E9A9-6D96-4BB2-811C-E8D08343CA0C}">
      <dsp:nvSpPr>
        <dsp:cNvPr id="0" name=""/>
        <dsp:cNvSpPr/>
      </dsp:nvSpPr>
      <dsp:spPr>
        <a:xfrm>
          <a:off x="2662" y="1506654"/>
          <a:ext cx="2369739" cy="947895"/>
        </a:xfrm>
        <a:prstGeom prst="chevron">
          <a:avLst/>
        </a:prstGeom>
        <a:solidFill>
          <a:schemeClr val="accent2">
            <a:shade val="8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Divide sample of cell into small droplets</a:t>
          </a:r>
        </a:p>
      </dsp:txBody>
      <dsp:txXfrm>
        <a:off x="476610" y="1506654"/>
        <a:ext cx="1421844" cy="947895"/>
      </dsp:txXfrm>
    </dsp:sp>
    <dsp:sp modelId="{AD949FFB-A7F7-4483-88FB-5C38C41972DC}">
      <dsp:nvSpPr>
        <dsp:cNvPr id="0" name=""/>
        <dsp:cNvSpPr/>
      </dsp:nvSpPr>
      <dsp:spPr>
        <a:xfrm>
          <a:off x="2135427" y="1506654"/>
          <a:ext cx="2369739" cy="947895"/>
        </a:xfrm>
        <a:prstGeom prst="chevron">
          <a:avLst/>
        </a:prstGeom>
        <a:solidFill>
          <a:schemeClr val="accent2">
            <a:shade val="80000"/>
            <a:hueOff val="76835"/>
            <a:satOff val="-2637"/>
            <a:lumOff val="679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Add gel beads (containing oligonucleotides/ “barcode”)</a:t>
          </a:r>
        </a:p>
      </dsp:txBody>
      <dsp:txXfrm>
        <a:off x="2609375" y="1506654"/>
        <a:ext cx="1421844" cy="947895"/>
      </dsp:txXfrm>
    </dsp:sp>
    <dsp:sp modelId="{C00D7C11-F793-4B80-9C9D-2B47B6DE648D}">
      <dsp:nvSpPr>
        <dsp:cNvPr id="0" name=""/>
        <dsp:cNvSpPr/>
      </dsp:nvSpPr>
      <dsp:spPr>
        <a:xfrm>
          <a:off x="4268192" y="1506654"/>
          <a:ext cx="2369739" cy="947895"/>
        </a:xfrm>
        <a:prstGeom prst="chevron">
          <a:avLst/>
        </a:prstGeom>
        <a:solidFill>
          <a:schemeClr val="accent2">
            <a:shade val="80000"/>
            <a:hueOff val="153671"/>
            <a:satOff val="-5274"/>
            <a:lumOff val="1358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Standard RNA sequencing yields cell RNA and “barcode”</a:t>
          </a:r>
        </a:p>
      </dsp:txBody>
      <dsp:txXfrm>
        <a:off x="4742140" y="1506654"/>
        <a:ext cx="1421844" cy="947895"/>
      </dsp:txXfrm>
    </dsp:sp>
    <dsp:sp modelId="{9F6C298B-22CD-4DBB-B8B7-231B561E2DC7}">
      <dsp:nvSpPr>
        <dsp:cNvPr id="0" name=""/>
        <dsp:cNvSpPr/>
      </dsp:nvSpPr>
      <dsp:spPr>
        <a:xfrm>
          <a:off x="6400958" y="1506654"/>
          <a:ext cx="2369739" cy="947895"/>
        </a:xfrm>
        <a:prstGeom prst="chevron">
          <a:avLst/>
        </a:prstGeom>
        <a:solidFill>
          <a:schemeClr val="accent2">
            <a:shade val="80000"/>
            <a:hueOff val="230506"/>
            <a:satOff val="-7912"/>
            <a:lumOff val="20382"/>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Can reconstruct RNA sequence pool from each cell</a:t>
          </a:r>
        </a:p>
      </dsp:txBody>
      <dsp:txXfrm>
        <a:off x="6874906" y="1506654"/>
        <a:ext cx="1421844" cy="947895"/>
      </dsp:txXfrm>
    </dsp:sp>
    <dsp:sp modelId="{3D6C655B-9E3C-464D-BBAC-54DA27691B6C}">
      <dsp:nvSpPr>
        <dsp:cNvPr id="0" name=""/>
        <dsp:cNvSpPr/>
      </dsp:nvSpPr>
      <dsp:spPr>
        <a:xfrm>
          <a:off x="8533723" y="1506654"/>
          <a:ext cx="2369739" cy="947895"/>
        </a:xfrm>
        <a:prstGeom prst="chevron">
          <a:avLst/>
        </a:prstGeom>
        <a:solidFill>
          <a:schemeClr val="accent2">
            <a:shade val="80000"/>
            <a:hueOff val="307342"/>
            <a:satOff val="-10549"/>
            <a:lumOff val="27176"/>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Huge amount of data -&gt; need for software</a:t>
          </a:r>
        </a:p>
      </dsp:txBody>
      <dsp:txXfrm>
        <a:off x="9007671" y="1506654"/>
        <a:ext cx="1421844" cy="94789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B97741-AE8B-401D-A1F8-CB32853F6A2E}" type="datetimeFigureOut">
              <a:rPr lang="en-GB" smtClean="0"/>
              <a:t>19/12/2017</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10B6B3-DA12-44ED-8BF2-84AC5BB71EFB}" type="slidenum">
              <a:rPr lang="en-GB" smtClean="0"/>
              <a:t>‹Nr.›</a:t>
            </a:fld>
            <a:endParaRPr lang="en-GB"/>
          </a:p>
        </p:txBody>
      </p:sp>
    </p:spTree>
    <p:extLst>
      <p:ext uri="{BB962C8B-B14F-4D97-AF65-F5344CB8AC3E}">
        <p14:creationId xmlns:p14="http://schemas.microsoft.com/office/powerpoint/2010/main" val="3967536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en-GB" dirty="0"/>
          </a:p>
        </p:txBody>
      </p:sp>
      <p:sp>
        <p:nvSpPr>
          <p:cNvPr id="4" name="Foliennummernplatzhalter 3"/>
          <p:cNvSpPr>
            <a:spLocks noGrp="1"/>
          </p:cNvSpPr>
          <p:nvPr>
            <p:ph type="sldNum" sz="quarter" idx="10"/>
          </p:nvPr>
        </p:nvSpPr>
        <p:spPr/>
        <p:txBody>
          <a:bodyPr/>
          <a:lstStyle/>
          <a:p>
            <a:fld id="{1910B6B3-DA12-44ED-8BF2-84AC5BB71EFB}" type="slidenum">
              <a:rPr lang="en-GB" smtClean="0"/>
              <a:t>1</a:t>
            </a:fld>
            <a:endParaRPr lang="en-GB"/>
          </a:p>
        </p:txBody>
      </p:sp>
    </p:spTree>
    <p:extLst>
      <p:ext uri="{BB962C8B-B14F-4D97-AF65-F5344CB8AC3E}">
        <p14:creationId xmlns:p14="http://schemas.microsoft.com/office/powerpoint/2010/main" val="1778021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en-GB" dirty="0"/>
              <a:t>Holism or reductionism?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sz="1200" dirty="0"/>
              <a:t>Interested in bigger picture/ entire system, not just one cell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sz="1200" dirty="0"/>
              <a:t>Complete map of variation in small tumour would take millions of cells (possible?! </a:t>
            </a:r>
            <a:r>
              <a:rPr lang="en-GB" sz="1200" dirty="0" err="1"/>
              <a:t>Abgate’s</a:t>
            </a:r>
            <a:r>
              <a:rPr lang="en-GB" sz="1200" dirty="0"/>
              <a:t> sea water)</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sz="1200" dirty="0"/>
              <a:t>Combine both</a:t>
            </a:r>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en-GB" sz="1200" dirty="0"/>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en-GB" sz="120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Source for picture: </a:t>
            </a:r>
            <a:r>
              <a:rPr lang="en-GB" sz="1200" dirty="0"/>
              <a:t>https://www.pinterest.com/pin/332562753707494898/</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200" dirty="0"/>
          </a:p>
        </p:txBody>
      </p:sp>
      <p:sp>
        <p:nvSpPr>
          <p:cNvPr id="4" name="Foliennummernplatzhalter 3"/>
          <p:cNvSpPr>
            <a:spLocks noGrp="1"/>
          </p:cNvSpPr>
          <p:nvPr>
            <p:ph type="sldNum" sz="quarter" idx="10"/>
          </p:nvPr>
        </p:nvSpPr>
        <p:spPr/>
        <p:txBody>
          <a:bodyPr/>
          <a:lstStyle/>
          <a:p>
            <a:fld id="{1910B6B3-DA12-44ED-8BF2-84AC5BB71EFB}" type="slidenum">
              <a:rPr lang="en-GB" smtClean="0"/>
              <a:t>11</a:t>
            </a:fld>
            <a:endParaRPr lang="en-GB"/>
          </a:p>
        </p:txBody>
      </p:sp>
    </p:spTree>
    <p:extLst>
      <p:ext uri="{BB962C8B-B14F-4D97-AF65-F5344CB8AC3E}">
        <p14:creationId xmlns:p14="http://schemas.microsoft.com/office/powerpoint/2010/main" val="204389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en-GB" dirty="0"/>
              <a:t>Custom publishing: selling your product/ service without selling it but by educating or entertaining customers</a:t>
            </a:r>
          </a:p>
          <a:p>
            <a:endParaRPr lang="en-GB" dirty="0"/>
          </a:p>
          <a:p>
            <a:endParaRPr lang="en-GB" dirty="0"/>
          </a:p>
          <a:p>
            <a:r>
              <a:rPr lang="en-GB" dirty="0"/>
              <a:t>Sources for pictures: </a:t>
            </a:r>
          </a:p>
          <a:p>
            <a:r>
              <a:rPr lang="en-GB" dirty="0"/>
              <a:t>https://www.10xgenomics.com/ </a:t>
            </a:r>
          </a:p>
          <a:p>
            <a:r>
              <a:rPr lang="en-GB" dirty="0"/>
              <a:t>http://www.sciencemag.org/features/2017/11/singles-seen-sequencing-gets-specific</a:t>
            </a:r>
          </a:p>
        </p:txBody>
      </p:sp>
      <p:sp>
        <p:nvSpPr>
          <p:cNvPr id="4" name="Foliennummernplatzhalter 3"/>
          <p:cNvSpPr>
            <a:spLocks noGrp="1"/>
          </p:cNvSpPr>
          <p:nvPr>
            <p:ph type="sldNum" sz="quarter" idx="10"/>
          </p:nvPr>
        </p:nvSpPr>
        <p:spPr/>
        <p:txBody>
          <a:bodyPr/>
          <a:lstStyle/>
          <a:p>
            <a:fld id="{1910B6B3-DA12-44ED-8BF2-84AC5BB71EFB}" type="slidenum">
              <a:rPr lang="en-GB" smtClean="0"/>
              <a:t>14</a:t>
            </a:fld>
            <a:endParaRPr lang="en-GB"/>
          </a:p>
        </p:txBody>
      </p:sp>
    </p:spTree>
    <p:extLst>
      <p:ext uri="{BB962C8B-B14F-4D97-AF65-F5344CB8AC3E}">
        <p14:creationId xmlns:p14="http://schemas.microsoft.com/office/powerpoint/2010/main" val="3426249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1910B6B3-DA12-44ED-8BF2-84AC5BB71EFB}" type="slidenum">
              <a:rPr lang="en-GB" smtClean="0"/>
              <a:t>15</a:t>
            </a:fld>
            <a:endParaRPr lang="en-GB"/>
          </a:p>
        </p:txBody>
      </p:sp>
    </p:spTree>
    <p:extLst>
      <p:ext uri="{BB962C8B-B14F-4D97-AF65-F5344CB8AC3E}">
        <p14:creationId xmlns:p14="http://schemas.microsoft.com/office/powerpoint/2010/main" val="638895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en-GB" dirty="0"/>
              <a:t>Lumper: finding connections, bundling different texts/ evidences/ … into big ideas</a:t>
            </a:r>
          </a:p>
          <a:p>
            <a:pPr marL="171450" indent="-171450">
              <a:buFontTx/>
              <a:buChar char="-"/>
            </a:pPr>
            <a:r>
              <a:rPr lang="en-GB" dirty="0"/>
              <a:t>Splitter: dividing the world into finer categories (splits)</a:t>
            </a:r>
          </a:p>
          <a:p>
            <a:pPr marL="171450" indent="-171450">
              <a:buFontTx/>
              <a:buChar char="-"/>
            </a:pPr>
            <a:endParaRPr lang="en-GB" dirty="0"/>
          </a:p>
          <a:p>
            <a:pPr marL="171450" indent="-171450">
              <a:buFontTx/>
              <a:buChar char="-"/>
            </a:pPr>
            <a:r>
              <a:rPr lang="en-GB" dirty="0"/>
              <a:t>Sequencing and nucleic acids amplifications tech: faster, cheaper, better</a:t>
            </a:r>
          </a:p>
          <a:p>
            <a:pPr marL="628650" lvl="1" indent="-171450">
              <a:buFontTx/>
              <a:buChar char="-"/>
            </a:pPr>
            <a:r>
              <a:rPr lang="en-GB" dirty="0"/>
              <a:t>Can sequence individual cells</a:t>
            </a:r>
          </a:p>
          <a:p>
            <a:pPr marL="171450" lvl="0" indent="-171450">
              <a:buFontTx/>
              <a:buChar char="-"/>
            </a:pPr>
            <a:r>
              <a:rPr lang="en-GB" dirty="0"/>
              <a:t>Lumper or splitter? </a:t>
            </a:r>
          </a:p>
          <a:p>
            <a:pPr marL="171450" lvl="0" indent="-171450">
              <a:buFontTx/>
              <a:buChar char="-"/>
            </a:pPr>
            <a:r>
              <a:rPr lang="en-GB" dirty="0"/>
              <a:t>Holistic study or dissect into fundamental components (reductionist)?</a:t>
            </a:r>
          </a:p>
          <a:p>
            <a:pPr marL="171450" lvl="0" indent="-171450">
              <a:buFontTx/>
              <a:buChar char="-"/>
            </a:pPr>
            <a:endParaRPr lang="en-GB" dirty="0"/>
          </a:p>
          <a:p>
            <a:pPr marL="171450" lvl="0" indent="-171450">
              <a:buFontTx/>
              <a:buChar char="-"/>
            </a:pPr>
            <a:r>
              <a:rPr lang="en-GB" dirty="0"/>
              <a:t>Molecular biologists: reductionists/ splitter </a:t>
            </a:r>
          </a:p>
          <a:p>
            <a:pPr marL="171450" lvl="0" indent="-171450">
              <a:buFontTx/>
              <a:buChar char="-"/>
            </a:pPr>
            <a:r>
              <a:rPr lang="en-GB" dirty="0"/>
              <a:t>Sequence DNA/ RNA fast and accurate but data only representation of population of cells, no individual genome; only average of all cells in culture but variations between cells </a:t>
            </a:r>
          </a:p>
          <a:p>
            <a:pPr marL="171450" lvl="0" indent="-171450">
              <a:buFontTx/>
              <a:buChar char="-"/>
            </a:pPr>
            <a:r>
              <a:rPr lang="en-GB" dirty="0"/>
              <a:t>New technology -&gt; single cell DNA (subtle differences across cells) / RNA (different transcriptional activity across cells)</a:t>
            </a:r>
          </a:p>
          <a:p>
            <a:endParaRPr lang="en-GB" dirty="0"/>
          </a:p>
        </p:txBody>
      </p:sp>
      <p:sp>
        <p:nvSpPr>
          <p:cNvPr id="4" name="Foliennummernplatzhalter 3"/>
          <p:cNvSpPr>
            <a:spLocks noGrp="1"/>
          </p:cNvSpPr>
          <p:nvPr>
            <p:ph type="sldNum" sz="quarter" idx="10"/>
          </p:nvPr>
        </p:nvSpPr>
        <p:spPr/>
        <p:txBody>
          <a:bodyPr/>
          <a:lstStyle/>
          <a:p>
            <a:fld id="{1910B6B3-DA12-44ED-8BF2-84AC5BB71EFB}" type="slidenum">
              <a:rPr lang="en-GB" smtClean="0"/>
              <a:t>3</a:t>
            </a:fld>
            <a:endParaRPr lang="en-GB"/>
          </a:p>
        </p:txBody>
      </p:sp>
    </p:spTree>
    <p:extLst>
      <p:ext uri="{BB962C8B-B14F-4D97-AF65-F5344CB8AC3E}">
        <p14:creationId xmlns:p14="http://schemas.microsoft.com/office/powerpoint/2010/main" val="4094652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3D3D3D"/>
                </a:solidFill>
              </a:rPr>
              <a:t>Needs: What do you want from samples? How much depth? How much sensitivity? How much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3D3D3D"/>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3D3D3D"/>
                </a:solidFill>
              </a:rPr>
              <a:t>Image: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“Cells from a healthy or pathological tissue are dissociated, analyzed independently with single-cell RNA-</a:t>
            </a:r>
            <a:r>
              <a:rPr lang="en-US" dirty="0" err="1"/>
              <a:t>seq</a:t>
            </a:r>
            <a:r>
              <a:rPr lang="en-US" dirty="0"/>
              <a:t> and clustered based on their gene expression profiles. Clustering of cells reveals a cell-type map that can be used to assess the composition of the tissue including the identification of new cell types or subtypes. These rich data can be used to address many questions of gene expression and regulation within or between cell types and between tissues.” (Sandberg, 2014)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3D3D3D"/>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3D3D3D"/>
                </a:solidFill>
              </a:rPr>
              <a:t>Source: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3D3D3D"/>
                </a:solidFill>
              </a:rPr>
              <a:t>https://www.nature.com/articles/nmeth.2764</a:t>
            </a:r>
          </a:p>
          <a:p>
            <a:endParaRPr lang="en-GB" dirty="0"/>
          </a:p>
        </p:txBody>
      </p:sp>
      <p:sp>
        <p:nvSpPr>
          <p:cNvPr id="4" name="Foliennummernplatzhalter 3"/>
          <p:cNvSpPr>
            <a:spLocks noGrp="1"/>
          </p:cNvSpPr>
          <p:nvPr>
            <p:ph type="sldNum" sz="quarter" idx="10"/>
          </p:nvPr>
        </p:nvSpPr>
        <p:spPr/>
        <p:txBody>
          <a:bodyPr/>
          <a:lstStyle/>
          <a:p>
            <a:fld id="{1910B6B3-DA12-44ED-8BF2-84AC5BB71EFB}" type="slidenum">
              <a:rPr lang="en-GB" smtClean="0"/>
              <a:t>4</a:t>
            </a:fld>
            <a:endParaRPr lang="en-GB"/>
          </a:p>
        </p:txBody>
      </p:sp>
    </p:spTree>
    <p:extLst>
      <p:ext uri="{BB962C8B-B14F-4D97-AF65-F5344CB8AC3E}">
        <p14:creationId xmlns:p14="http://schemas.microsoft.com/office/powerpoint/2010/main" val="1075621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en-GB" dirty="0"/>
              <a:t>Single cell RNA sequencing best supported </a:t>
            </a:r>
          </a:p>
          <a:p>
            <a:pPr marL="171450" indent="-171450">
              <a:buFontTx/>
              <a:buChar char="-"/>
            </a:pPr>
            <a:r>
              <a:rPr lang="en-GB" dirty="0"/>
              <a:t>Companies offering devices for it or the service itself</a:t>
            </a:r>
          </a:p>
          <a:p>
            <a:pPr marL="171450" indent="-171450">
              <a:buFontTx/>
              <a:buChar char="-"/>
            </a:pPr>
            <a:r>
              <a:rPr lang="en-GB" dirty="0"/>
              <a:t>10x system </a:t>
            </a:r>
          </a:p>
          <a:p>
            <a:pPr marL="628650" lvl="1" indent="-171450">
              <a:buFontTx/>
              <a:buChar char="-"/>
            </a:pPr>
            <a:r>
              <a:rPr lang="en-GB" dirty="0"/>
              <a:t>Partition of sample of cells with microfluidic chip -&gt; super small droplets</a:t>
            </a:r>
          </a:p>
          <a:p>
            <a:pPr marL="628650" lvl="1" indent="-171450">
              <a:buFontTx/>
              <a:buChar char="-"/>
            </a:pPr>
            <a:r>
              <a:rPr lang="en-GB" dirty="0"/>
              <a:t>Droplets +  gel beads (they contain oligonucleotides/ short nucleic acid polymers/ short DNA RNA, like barcode)</a:t>
            </a:r>
          </a:p>
          <a:p>
            <a:pPr marL="628650" lvl="1" indent="-171450">
              <a:buFontTx/>
              <a:buChar char="-"/>
            </a:pPr>
            <a:r>
              <a:rPr lang="en-GB" dirty="0"/>
              <a:t>Nearly every cell gets own barcode</a:t>
            </a:r>
          </a:p>
          <a:p>
            <a:pPr marL="628650" lvl="1" indent="-171450">
              <a:buFontTx/>
              <a:buChar char="-"/>
            </a:pPr>
            <a:r>
              <a:rPr lang="en-GB" dirty="0"/>
              <a:t>Standard RNA sequencing -&gt; cell’s RNA and barcode</a:t>
            </a:r>
          </a:p>
          <a:p>
            <a:pPr marL="628650" lvl="1" indent="-171450">
              <a:buFontTx/>
              <a:buChar char="-"/>
            </a:pPr>
            <a:r>
              <a:rPr lang="en-GB" dirty="0"/>
              <a:t>With the help of the barcode is 10 x software able to reconstruct RNA sequence pool from each cell (know RNA of single cells)</a:t>
            </a:r>
          </a:p>
          <a:p>
            <a:pPr marL="628650" lvl="1" indent="-171450">
              <a:buFontTx/>
              <a:buChar char="-"/>
            </a:pPr>
            <a:r>
              <a:rPr lang="en-GB" dirty="0"/>
              <a:t>Lot of data -&gt; need software</a:t>
            </a:r>
          </a:p>
          <a:p>
            <a:pPr marL="628650" lvl="1" indent="-171450">
              <a:buFontTx/>
              <a:buChar char="-"/>
            </a:pPr>
            <a:r>
              <a:rPr lang="en-GB" dirty="0"/>
              <a:t>10 x software is open source and can deconvolute data, analyse it, visualize</a:t>
            </a:r>
          </a:p>
        </p:txBody>
      </p:sp>
      <p:sp>
        <p:nvSpPr>
          <p:cNvPr id="4" name="Foliennummernplatzhalter 3"/>
          <p:cNvSpPr>
            <a:spLocks noGrp="1"/>
          </p:cNvSpPr>
          <p:nvPr>
            <p:ph type="sldNum" sz="quarter" idx="10"/>
          </p:nvPr>
        </p:nvSpPr>
        <p:spPr/>
        <p:txBody>
          <a:bodyPr/>
          <a:lstStyle/>
          <a:p>
            <a:fld id="{1910B6B3-DA12-44ED-8BF2-84AC5BB71EFB}" type="slidenum">
              <a:rPr lang="en-GB" smtClean="0"/>
              <a:t>5</a:t>
            </a:fld>
            <a:endParaRPr lang="en-GB"/>
          </a:p>
        </p:txBody>
      </p:sp>
    </p:spTree>
    <p:extLst>
      <p:ext uri="{BB962C8B-B14F-4D97-AF65-F5344CB8AC3E}">
        <p14:creationId xmlns:p14="http://schemas.microsoft.com/office/powerpoint/2010/main" val="1993154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Source for picture: https://support.10xgenomics.com/single-cell-gene-expression/software/visualization/latest/tutorial-celltypes</a:t>
            </a:r>
          </a:p>
        </p:txBody>
      </p:sp>
      <p:sp>
        <p:nvSpPr>
          <p:cNvPr id="4" name="Foliennummernplatzhalter 3"/>
          <p:cNvSpPr>
            <a:spLocks noGrp="1"/>
          </p:cNvSpPr>
          <p:nvPr>
            <p:ph type="sldNum" sz="quarter" idx="10"/>
          </p:nvPr>
        </p:nvSpPr>
        <p:spPr/>
        <p:txBody>
          <a:bodyPr/>
          <a:lstStyle/>
          <a:p>
            <a:fld id="{1910B6B3-DA12-44ED-8BF2-84AC5BB71EFB}" type="slidenum">
              <a:rPr lang="en-GB" smtClean="0"/>
              <a:t>6</a:t>
            </a:fld>
            <a:endParaRPr lang="en-GB"/>
          </a:p>
        </p:txBody>
      </p:sp>
    </p:spTree>
    <p:extLst>
      <p:ext uri="{BB962C8B-B14F-4D97-AF65-F5344CB8AC3E}">
        <p14:creationId xmlns:p14="http://schemas.microsoft.com/office/powerpoint/2010/main" val="2031985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en-GB" dirty="0"/>
              <a:t>DNA sequencing shallow -&gt; only say ‘variant’ if appears in more than one library</a:t>
            </a:r>
          </a:p>
          <a:p>
            <a:pPr marL="171450" indent="-171450">
              <a:buFontTx/>
              <a:buChar char="-"/>
            </a:pPr>
            <a:r>
              <a:rPr lang="en-GB" dirty="0"/>
              <a:t>Cost problem</a:t>
            </a:r>
          </a:p>
        </p:txBody>
      </p:sp>
      <p:sp>
        <p:nvSpPr>
          <p:cNvPr id="4" name="Foliennummernplatzhalter 3"/>
          <p:cNvSpPr>
            <a:spLocks noGrp="1"/>
          </p:cNvSpPr>
          <p:nvPr>
            <p:ph type="sldNum" sz="quarter" idx="10"/>
          </p:nvPr>
        </p:nvSpPr>
        <p:spPr/>
        <p:txBody>
          <a:bodyPr/>
          <a:lstStyle/>
          <a:p>
            <a:fld id="{1910B6B3-DA12-44ED-8BF2-84AC5BB71EFB}" type="slidenum">
              <a:rPr lang="en-GB" smtClean="0"/>
              <a:t>7</a:t>
            </a:fld>
            <a:endParaRPr lang="en-GB"/>
          </a:p>
        </p:txBody>
      </p:sp>
    </p:spTree>
    <p:extLst>
      <p:ext uri="{BB962C8B-B14F-4D97-AF65-F5344CB8AC3E}">
        <p14:creationId xmlns:p14="http://schemas.microsoft.com/office/powerpoint/2010/main" val="3876157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en-GB" dirty="0"/>
              <a:t>Source: https://www.ncbi.nlm.nih.gov/pmc/articles/PMC5078503/</a:t>
            </a:r>
          </a:p>
        </p:txBody>
      </p:sp>
      <p:sp>
        <p:nvSpPr>
          <p:cNvPr id="4" name="Foliennummernplatzhalter 3"/>
          <p:cNvSpPr>
            <a:spLocks noGrp="1"/>
          </p:cNvSpPr>
          <p:nvPr>
            <p:ph type="sldNum" sz="quarter" idx="10"/>
          </p:nvPr>
        </p:nvSpPr>
        <p:spPr/>
        <p:txBody>
          <a:bodyPr/>
          <a:lstStyle/>
          <a:p>
            <a:fld id="{1910B6B3-DA12-44ED-8BF2-84AC5BB71EFB}" type="slidenum">
              <a:rPr lang="en-GB" smtClean="0"/>
              <a:t>8</a:t>
            </a:fld>
            <a:endParaRPr lang="en-GB"/>
          </a:p>
        </p:txBody>
      </p:sp>
    </p:spTree>
    <p:extLst>
      <p:ext uri="{BB962C8B-B14F-4D97-AF65-F5344CB8AC3E}">
        <p14:creationId xmlns:p14="http://schemas.microsoft.com/office/powerpoint/2010/main" val="441128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Tx/>
              <a:buChar char="-"/>
            </a:pPr>
            <a:r>
              <a:rPr lang="en-GB" dirty="0"/>
              <a:t>PCR (Polymerase Chain Reaction)</a:t>
            </a:r>
          </a:p>
          <a:p>
            <a:pPr marL="171450" lvl="0" indent="-171450">
              <a:buFontTx/>
              <a:buChar char="-"/>
            </a:pPr>
            <a:r>
              <a:rPr lang="en-GB" dirty="0"/>
              <a:t>MDA (</a:t>
            </a:r>
            <a:r>
              <a:rPr lang="en-GB" sz="1200" dirty="0"/>
              <a:t>Multiple Displacement Amplification)</a:t>
            </a:r>
          </a:p>
          <a:p>
            <a:pPr marL="0" lvl="0" indent="0">
              <a:buFontTx/>
              <a:buNone/>
            </a:pPr>
            <a:r>
              <a:rPr lang="en-GB" sz="1200" dirty="0"/>
              <a:t>Above two: secondary copies of genome serve as template for further amplification</a:t>
            </a:r>
            <a:endParaRPr lang="en-GB" dirty="0"/>
          </a:p>
          <a:p>
            <a:pPr marL="171450" lvl="0" indent="-171450">
              <a:buFontTx/>
              <a:buChar char="-"/>
            </a:pPr>
            <a:r>
              <a:rPr lang="en-GB" dirty="0"/>
              <a:t>MALBAC </a:t>
            </a:r>
            <a:r>
              <a:rPr lang="en-GB" sz="1200" b="0" i="0" u="none" strike="noStrike" kern="1200" baseline="0" dirty="0">
                <a:solidFill>
                  <a:schemeClr val="tx1"/>
                </a:solidFill>
                <a:latin typeface="+mn-lt"/>
                <a:ea typeface="+mn-ea"/>
                <a:cs typeface="+mn-cs"/>
              </a:rPr>
              <a:t>multiple </a:t>
            </a:r>
            <a:r>
              <a:rPr lang="en-US" sz="1200" b="0" i="0" u="none" strike="noStrike" kern="1200" baseline="0" dirty="0">
                <a:solidFill>
                  <a:schemeClr val="tx1"/>
                </a:solidFill>
                <a:latin typeface="+mn-lt"/>
                <a:ea typeface="+mn-ea"/>
                <a:cs typeface="+mn-cs"/>
              </a:rPr>
              <a:t>annealing and looping-based amplification cycles</a:t>
            </a:r>
          </a:p>
          <a:p>
            <a:pPr marL="0" lvl="0" indent="0">
              <a:buFontTx/>
              <a:buNone/>
            </a:pPr>
            <a:r>
              <a:rPr lang="en-GB" dirty="0"/>
              <a:t>Amplifying only original genome</a:t>
            </a:r>
          </a:p>
          <a:p>
            <a:pPr marL="171450" lvl="0" indent="-171450">
              <a:buFontTx/>
              <a:buChar char="-"/>
            </a:pPr>
            <a:r>
              <a:rPr lang="en-GB" dirty="0"/>
              <a:t>In general MDA improvement of PCR and MALBAC improvement of MDA for SINGLE CELL</a:t>
            </a:r>
          </a:p>
          <a:p>
            <a:pPr marL="171450" lvl="0" indent="-171450">
              <a:buFontTx/>
              <a:buChar char="-"/>
            </a:pPr>
            <a:r>
              <a:rPr lang="en-GB" dirty="0"/>
              <a:t>One of the differences is that PCR exponential but MALBAC linear</a:t>
            </a:r>
          </a:p>
          <a:p>
            <a:pPr marL="171450" lvl="0" indent="-171450">
              <a:buFontTx/>
              <a:buChar char="-"/>
            </a:pPr>
            <a:r>
              <a:rPr lang="en-GB" dirty="0"/>
              <a:t>MDA with same temperature but PCR different</a:t>
            </a:r>
          </a:p>
          <a:p>
            <a:endParaRPr lang="en-GB" dirty="0"/>
          </a:p>
          <a:p>
            <a:r>
              <a:rPr lang="en-GB" dirty="0"/>
              <a:t>Sources: </a:t>
            </a:r>
          </a:p>
          <a:p>
            <a:r>
              <a:rPr lang="en-GB" dirty="0"/>
              <a:t>https://www.ncbi.nlm.nih.gov/pmc/articles/PMC4102308/</a:t>
            </a:r>
          </a:p>
        </p:txBody>
      </p:sp>
      <p:sp>
        <p:nvSpPr>
          <p:cNvPr id="4" name="Foliennummernplatzhalter 3"/>
          <p:cNvSpPr>
            <a:spLocks noGrp="1"/>
          </p:cNvSpPr>
          <p:nvPr>
            <p:ph type="sldNum" sz="quarter" idx="10"/>
          </p:nvPr>
        </p:nvSpPr>
        <p:spPr/>
        <p:txBody>
          <a:bodyPr/>
          <a:lstStyle/>
          <a:p>
            <a:fld id="{1910B6B3-DA12-44ED-8BF2-84AC5BB71EFB}" type="slidenum">
              <a:rPr lang="en-GB" smtClean="0"/>
              <a:t>9</a:t>
            </a:fld>
            <a:endParaRPr lang="en-GB"/>
          </a:p>
        </p:txBody>
      </p:sp>
    </p:spTree>
    <p:extLst>
      <p:ext uri="{BB962C8B-B14F-4D97-AF65-F5344CB8AC3E}">
        <p14:creationId xmlns:p14="http://schemas.microsoft.com/office/powerpoint/2010/main" val="1367318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en-GB" dirty="0"/>
              <a:t>Normal cell isolation and genome amplification -&gt; ~</a:t>
            </a:r>
            <a:r>
              <a:rPr lang="en-GB" dirty="0" err="1"/>
              <a:t>mio</a:t>
            </a:r>
            <a:r>
              <a:rPr lang="en-GB" dirty="0"/>
              <a:t>. False positive single nucleotide variants</a:t>
            </a:r>
          </a:p>
          <a:p>
            <a:pPr marL="171450" indent="-171450">
              <a:buFontTx/>
              <a:buChar char="-"/>
            </a:pPr>
            <a:r>
              <a:rPr lang="en-GB" dirty="0"/>
              <a:t>Need for improvement</a:t>
            </a:r>
          </a:p>
          <a:p>
            <a:pPr marL="171450" indent="-171450">
              <a:buFontTx/>
              <a:buChar char="-"/>
            </a:pPr>
            <a:r>
              <a:rPr lang="en-GB" dirty="0"/>
              <a:t>Problem: cell lysis (destroy cell membrane) protocols: unwanted artefact produced due to elevated temp. </a:t>
            </a:r>
          </a:p>
          <a:p>
            <a:pPr marL="171450" indent="-171450">
              <a:buFontTx/>
              <a:buChar char="-"/>
            </a:pPr>
            <a:r>
              <a:rPr lang="en-GB" dirty="0"/>
              <a:t>New technology avoids this heating </a:t>
            </a:r>
          </a:p>
          <a:p>
            <a:pPr marL="171450" indent="-171450">
              <a:buFontTx/>
              <a:buChar char="-"/>
            </a:pPr>
            <a:r>
              <a:rPr lang="en-GB" dirty="0" err="1"/>
              <a:t>SignulOmnics</a:t>
            </a:r>
            <a:r>
              <a:rPr lang="en-GB" dirty="0"/>
              <a:t> and </a:t>
            </a:r>
            <a:r>
              <a:rPr lang="en-GB" dirty="0" err="1"/>
              <a:t>Novogene</a:t>
            </a:r>
            <a:r>
              <a:rPr lang="en-GB" dirty="0"/>
              <a:t> work together on this one</a:t>
            </a:r>
          </a:p>
          <a:p>
            <a:pPr marL="171450" indent="-171450">
              <a:buFontTx/>
              <a:buChar char="-"/>
            </a:pPr>
            <a:r>
              <a:rPr lang="en-GB" dirty="0"/>
              <a:t>Why researchers should use contractors: </a:t>
            </a:r>
          </a:p>
          <a:p>
            <a:pPr marL="628650" lvl="1" indent="-171450">
              <a:buFontTx/>
              <a:buChar char="-"/>
            </a:pPr>
            <a:r>
              <a:rPr lang="en-GB" dirty="0"/>
              <a:t>Expertise</a:t>
            </a:r>
          </a:p>
          <a:p>
            <a:pPr marL="628650" lvl="1" indent="-171450">
              <a:buFontTx/>
              <a:buChar char="-"/>
            </a:pPr>
            <a:r>
              <a:rPr lang="en-GB" dirty="0"/>
              <a:t>Many amplification methods</a:t>
            </a:r>
          </a:p>
          <a:p>
            <a:pPr marL="1085850" lvl="2" indent="-171450">
              <a:buFontTx/>
              <a:buChar char="-"/>
            </a:pPr>
            <a:r>
              <a:rPr lang="en-GB" dirty="0"/>
              <a:t>PCR </a:t>
            </a:r>
          </a:p>
          <a:p>
            <a:pPr marL="1085850" lvl="2" indent="-171450">
              <a:buFontTx/>
              <a:buChar char="-"/>
            </a:pPr>
            <a:r>
              <a:rPr lang="en-GB" dirty="0"/>
              <a:t>MDA (</a:t>
            </a:r>
            <a:r>
              <a:rPr lang="en-GB" sz="1200" dirty="0"/>
              <a:t>Multiple Displacement Amplification)</a:t>
            </a:r>
          </a:p>
          <a:p>
            <a:pPr marL="914400" lvl="2" indent="0">
              <a:buFontTx/>
              <a:buNone/>
            </a:pPr>
            <a:r>
              <a:rPr lang="en-GB" sz="1200" dirty="0"/>
              <a:t>Above two: secondary copies of genome serve as template for further amplification</a:t>
            </a:r>
            <a:endParaRPr lang="en-GB" dirty="0"/>
          </a:p>
          <a:p>
            <a:pPr marL="1085850" lvl="2" indent="-171450">
              <a:buFontTx/>
              <a:buChar char="-"/>
            </a:pPr>
            <a:r>
              <a:rPr lang="en-GB" dirty="0"/>
              <a:t>MALBAC </a:t>
            </a:r>
            <a:r>
              <a:rPr lang="en-GB" sz="1200" b="0" i="0" u="none" strike="noStrike" kern="1200" baseline="0" dirty="0">
                <a:solidFill>
                  <a:schemeClr val="tx1"/>
                </a:solidFill>
                <a:latin typeface="+mn-lt"/>
                <a:ea typeface="+mn-ea"/>
                <a:cs typeface="+mn-cs"/>
              </a:rPr>
              <a:t>multiple </a:t>
            </a:r>
            <a:r>
              <a:rPr lang="en-US" sz="1200" b="0" i="0" u="none" strike="noStrike" kern="1200" baseline="0" dirty="0">
                <a:solidFill>
                  <a:schemeClr val="tx1"/>
                </a:solidFill>
                <a:latin typeface="+mn-lt"/>
                <a:ea typeface="+mn-ea"/>
                <a:cs typeface="+mn-cs"/>
              </a:rPr>
              <a:t>annealing and looping-based amplification cycles</a:t>
            </a:r>
          </a:p>
          <a:p>
            <a:pPr marL="914400" lvl="2" indent="0">
              <a:buFontTx/>
              <a:buNone/>
            </a:pPr>
            <a:r>
              <a:rPr lang="en-GB" dirty="0"/>
              <a:t>Amplifying only original genome</a:t>
            </a:r>
          </a:p>
          <a:p>
            <a:pPr marL="1085850" lvl="2" indent="-171450">
              <a:buFontTx/>
              <a:buChar char="-"/>
            </a:pPr>
            <a:r>
              <a:rPr lang="en-GB" dirty="0"/>
              <a:t>In general MDA improvement of PCR and MALBAC improvement of MDA for SINGLE CELL</a:t>
            </a:r>
          </a:p>
          <a:p>
            <a:pPr marL="1085850" lvl="2" indent="-171450">
              <a:buFontTx/>
              <a:buChar char="-"/>
            </a:pPr>
            <a:r>
              <a:rPr lang="en-GB" dirty="0"/>
              <a:t>One of the differences is that PCR exponential but MALBAC linear</a:t>
            </a:r>
          </a:p>
          <a:p>
            <a:pPr marL="1085850" lvl="2" indent="-171450">
              <a:buFontTx/>
              <a:buChar char="-"/>
            </a:pPr>
            <a:r>
              <a:rPr lang="en-GB" dirty="0"/>
              <a:t>MDA with same temperature but PCR different</a:t>
            </a:r>
          </a:p>
          <a:p>
            <a:pPr marL="1085850" lvl="2" indent="-171450">
              <a:buFontTx/>
              <a:buChar char="-"/>
            </a:pPr>
            <a:endParaRPr lang="en-GB" dirty="0"/>
          </a:p>
          <a:p>
            <a:pPr marL="1085850" lvl="2" indent="-171450">
              <a:buFontTx/>
              <a:buChar char="-"/>
            </a:pPr>
            <a:endParaRPr lang="en-GB"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Source for picture: </a:t>
            </a:r>
            <a:r>
              <a:rPr lang="en-GB" sz="1200" dirty="0"/>
              <a:t>https://www.pinterest.com/pin/332562753707494898/</a:t>
            </a:r>
          </a:p>
          <a:p>
            <a:pPr marL="171450" lvl="0" indent="-171450">
              <a:buFontTx/>
              <a:buChar char="-"/>
            </a:pPr>
            <a:endParaRPr lang="en-GB" dirty="0"/>
          </a:p>
        </p:txBody>
      </p:sp>
      <p:sp>
        <p:nvSpPr>
          <p:cNvPr id="4" name="Foliennummernplatzhalter 3"/>
          <p:cNvSpPr>
            <a:spLocks noGrp="1"/>
          </p:cNvSpPr>
          <p:nvPr>
            <p:ph type="sldNum" sz="quarter" idx="10"/>
          </p:nvPr>
        </p:nvSpPr>
        <p:spPr/>
        <p:txBody>
          <a:bodyPr/>
          <a:lstStyle/>
          <a:p>
            <a:fld id="{1910B6B3-DA12-44ED-8BF2-84AC5BB71EFB}" type="slidenum">
              <a:rPr lang="en-GB" smtClean="0"/>
              <a:t>10</a:t>
            </a:fld>
            <a:endParaRPr lang="en-GB"/>
          </a:p>
        </p:txBody>
      </p:sp>
    </p:spTree>
    <p:extLst>
      <p:ext uri="{BB962C8B-B14F-4D97-AF65-F5344CB8AC3E}">
        <p14:creationId xmlns:p14="http://schemas.microsoft.com/office/powerpoint/2010/main" val="1660686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de-DE"/>
              <a:t>Mastertitelformat bearbeiten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F2DE9B93-5823-4E22-8917-98341C6C459D}" type="datetimeFigureOut">
              <a:rPr lang="en-GB" smtClean="0"/>
              <a:t>19/12/2017</a:t>
            </a:fld>
            <a:endParaRPr lang="en-GB"/>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GB"/>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A6582D7-0796-4D04-9FB3-639EDEC6D670}" type="slidenum">
              <a:rPr lang="en-GB" smtClean="0"/>
              <a:t>‹Nr.›</a:t>
            </a:fld>
            <a:endParaRPr lang="en-GB"/>
          </a:p>
        </p:txBody>
      </p:sp>
    </p:spTree>
    <p:extLst>
      <p:ext uri="{BB962C8B-B14F-4D97-AF65-F5344CB8AC3E}">
        <p14:creationId xmlns:p14="http://schemas.microsoft.com/office/powerpoint/2010/main" val="3367176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F2DE9B93-5823-4E22-8917-98341C6C459D}" type="datetimeFigureOut">
              <a:rPr lang="en-GB" smtClean="0"/>
              <a:t>19/12/2017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6582D7-0796-4D04-9FB3-639EDEC6D670}" type="slidenum">
              <a:rPr lang="en-GB" smtClean="0"/>
              <a:t>‹Nr.›</a:t>
            </a:fld>
            <a:endParaRPr lang="en-GB"/>
          </a:p>
        </p:txBody>
      </p:sp>
    </p:spTree>
    <p:extLst>
      <p:ext uri="{BB962C8B-B14F-4D97-AF65-F5344CB8AC3E}">
        <p14:creationId xmlns:p14="http://schemas.microsoft.com/office/powerpoint/2010/main" val="500092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F2DE9B93-5823-4E22-8917-98341C6C459D}" type="datetimeFigureOut">
              <a:rPr lang="en-GB" smtClean="0"/>
              <a:t>19/12/2017</a:t>
            </a:fld>
            <a:endParaRPr lang="en-GB"/>
          </a:p>
        </p:txBody>
      </p:sp>
      <p:sp>
        <p:nvSpPr>
          <p:cNvPr id="5" name="Footer Placeholder 4"/>
          <p:cNvSpPr>
            <a:spLocks noGrp="1"/>
          </p:cNvSpPr>
          <p:nvPr>
            <p:ph type="ftr" sz="quarter" idx="11"/>
          </p:nvPr>
        </p:nvSpPr>
        <p:spPr>
          <a:xfrm>
            <a:off x="774923" y="5951811"/>
            <a:ext cx="7896279" cy="365125"/>
          </a:xfrm>
        </p:spPr>
        <p:txBody>
          <a:bodyPr/>
          <a:lstStyle/>
          <a:p>
            <a:endParaRPr lang="en-GB"/>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A6582D7-0796-4D04-9FB3-639EDEC6D670}" type="slidenum">
              <a:rPr lang="en-GB" smtClean="0"/>
              <a:t>‹Nr.›</a:t>
            </a:fld>
            <a:endParaRPr lang="en-GB"/>
          </a:p>
        </p:txBody>
      </p:sp>
    </p:spTree>
    <p:extLst>
      <p:ext uri="{BB962C8B-B14F-4D97-AF65-F5344CB8AC3E}">
        <p14:creationId xmlns:p14="http://schemas.microsoft.com/office/powerpoint/2010/main" val="531035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de-DE"/>
              <a:t>Mastertitelformat bearbeiten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F2DE9B93-5823-4E22-8917-98341C6C459D}" type="datetimeFigureOut">
              <a:rPr lang="en-GB" smtClean="0"/>
              <a:t>19/12/2017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558300" y="5956137"/>
            <a:ext cx="1052508" cy="365125"/>
          </a:xfrm>
        </p:spPr>
        <p:txBody>
          <a:bodyPr/>
          <a:lstStyle/>
          <a:p>
            <a:fld id="{DA6582D7-0796-4D04-9FB3-639EDEC6D670}" type="slidenum">
              <a:rPr lang="en-GB" smtClean="0"/>
              <a:t>‹Nr.›</a:t>
            </a:fld>
            <a:endParaRPr lang="en-GB"/>
          </a:p>
        </p:txBody>
      </p:sp>
    </p:spTree>
    <p:extLst>
      <p:ext uri="{BB962C8B-B14F-4D97-AF65-F5344CB8AC3E}">
        <p14:creationId xmlns:p14="http://schemas.microsoft.com/office/powerpoint/2010/main" val="3298371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de-DE"/>
              <a:t>Mastertitelformat bearbeiten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F2DE9B93-5823-4E22-8917-98341C6C459D}" type="datetimeFigureOut">
              <a:rPr lang="en-GB" smtClean="0"/>
              <a:t>19/12/2017</a:t>
            </a:fld>
            <a:endParaRPr lang="en-GB"/>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A6582D7-0796-4D04-9FB3-639EDEC6D670}" type="slidenum">
              <a:rPr lang="en-GB" smtClean="0"/>
              <a:t>‹Nr.›</a:t>
            </a:fld>
            <a:endParaRPr lang="en-GB"/>
          </a:p>
        </p:txBody>
      </p:sp>
    </p:spTree>
    <p:extLst>
      <p:ext uri="{BB962C8B-B14F-4D97-AF65-F5344CB8AC3E}">
        <p14:creationId xmlns:p14="http://schemas.microsoft.com/office/powerpoint/2010/main" val="1001403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de-DE"/>
              <a:t>Mastertitelformat bearbeiten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F2DE9B93-5823-4E22-8917-98341C6C459D}" type="datetimeFigureOut">
              <a:rPr lang="en-GB" smtClean="0"/>
              <a:t>19/12/2017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6582D7-0796-4D04-9FB3-639EDEC6D670}" type="slidenum">
              <a:rPr lang="en-GB" smtClean="0"/>
              <a:t>‹Nr.›</a:t>
            </a:fld>
            <a:endParaRPr lang="en-GB"/>
          </a:p>
        </p:txBody>
      </p:sp>
    </p:spTree>
    <p:extLst>
      <p:ext uri="{BB962C8B-B14F-4D97-AF65-F5344CB8AC3E}">
        <p14:creationId xmlns:p14="http://schemas.microsoft.com/office/powerpoint/2010/main" val="931105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de-DE"/>
              <a:t>Mastertitelformat bearbeiten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F2DE9B93-5823-4E22-8917-98341C6C459D}" type="datetimeFigureOut">
              <a:rPr lang="en-GB" smtClean="0"/>
              <a:t>19/12/2017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6582D7-0796-4D04-9FB3-639EDEC6D670}" type="slidenum">
              <a:rPr lang="en-GB" smtClean="0"/>
              <a:t>‹Nr.›</a:t>
            </a:fld>
            <a:endParaRPr lang="en-GB"/>
          </a:p>
        </p:txBody>
      </p:sp>
    </p:spTree>
    <p:extLst>
      <p:ext uri="{BB962C8B-B14F-4D97-AF65-F5344CB8AC3E}">
        <p14:creationId xmlns:p14="http://schemas.microsoft.com/office/powerpoint/2010/main" val="1824923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2DE9B93-5823-4E22-8917-98341C6C459D}" type="datetimeFigureOut">
              <a:rPr lang="en-GB" smtClean="0"/>
              <a:t>19/12/2017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6582D7-0796-4D04-9FB3-639EDEC6D670}" type="slidenum">
              <a:rPr lang="en-GB" smtClean="0"/>
              <a:t>‹Nr.›</a:t>
            </a:fld>
            <a:endParaRPr lang="en-GB"/>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de-DE"/>
              <a:t>Mastertitelformat bearbeiten</a:t>
            </a:r>
            <a:endParaRPr lang="en-US" dirty="0"/>
          </a:p>
        </p:txBody>
      </p:sp>
    </p:spTree>
    <p:extLst>
      <p:ext uri="{BB962C8B-B14F-4D97-AF65-F5344CB8AC3E}">
        <p14:creationId xmlns:p14="http://schemas.microsoft.com/office/powerpoint/2010/main" val="1059111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DE9B93-5823-4E22-8917-98341C6C459D}" type="datetimeFigureOut">
              <a:rPr lang="en-GB" smtClean="0"/>
              <a:t>19/12/2017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6582D7-0796-4D04-9FB3-639EDEC6D670}" type="slidenum">
              <a:rPr lang="en-GB" smtClean="0"/>
              <a:t>‹Nr.›</a:t>
            </a:fld>
            <a:endParaRPr lang="en-GB"/>
          </a:p>
        </p:txBody>
      </p:sp>
    </p:spTree>
    <p:extLst>
      <p:ext uri="{BB962C8B-B14F-4D97-AF65-F5344CB8AC3E}">
        <p14:creationId xmlns:p14="http://schemas.microsoft.com/office/powerpoint/2010/main" val="255427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de-DE"/>
              <a:t>Mastertitelformat bearbeiten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F2DE9B93-5823-4E22-8917-98341C6C459D}" type="datetimeFigureOut">
              <a:rPr lang="en-GB" smtClean="0"/>
              <a:t>19/12/2017</a:t>
            </a:fld>
            <a:endParaRPr lang="en-GB"/>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A6582D7-0796-4D04-9FB3-639EDEC6D670}" type="slidenum">
              <a:rPr lang="en-GB" smtClean="0"/>
              <a:t>‹Nr.›</a:t>
            </a:fld>
            <a:endParaRPr lang="en-GB"/>
          </a:p>
        </p:txBody>
      </p:sp>
    </p:spTree>
    <p:extLst>
      <p:ext uri="{BB962C8B-B14F-4D97-AF65-F5344CB8AC3E}">
        <p14:creationId xmlns:p14="http://schemas.microsoft.com/office/powerpoint/2010/main" val="3762839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de-DE"/>
              <a:t>Mastertitelformat bearbeiten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F2DE9B93-5823-4E22-8917-98341C6C459D}" type="datetimeFigureOut">
              <a:rPr lang="en-GB" smtClean="0"/>
              <a:t>19/12/2017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6582D7-0796-4D04-9FB3-639EDEC6D670}" type="slidenum">
              <a:rPr lang="en-GB" smtClean="0"/>
              <a:t>‹Nr.›</a:t>
            </a:fld>
            <a:endParaRPr lang="en-GB"/>
          </a:p>
        </p:txBody>
      </p:sp>
    </p:spTree>
    <p:extLst>
      <p:ext uri="{BB962C8B-B14F-4D97-AF65-F5344CB8AC3E}">
        <p14:creationId xmlns:p14="http://schemas.microsoft.com/office/powerpoint/2010/main" val="3543473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de-DE"/>
              <a:t>Mastertitelformat bearbeiten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F2DE9B93-5823-4E22-8917-98341C6C459D}" type="datetimeFigureOut">
              <a:rPr lang="en-GB" smtClean="0"/>
              <a:t>19/12/2017</a:t>
            </a:fld>
            <a:endParaRPr lang="en-GB"/>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GB"/>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A6582D7-0796-4D04-9FB3-639EDEC6D670}" type="slidenum">
              <a:rPr lang="en-GB" smtClean="0"/>
              <a:t>‹Nr.›</a:t>
            </a:fld>
            <a:endParaRPr lang="en-GB"/>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8097744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58627C-4ADC-40D1-9B21-F7B3AA30126A}"/>
              </a:ext>
            </a:extLst>
          </p:cNvPr>
          <p:cNvSpPr>
            <a:spLocks noGrp="1"/>
          </p:cNvSpPr>
          <p:nvPr>
            <p:ph type="ctrTitle"/>
          </p:nvPr>
        </p:nvSpPr>
        <p:spPr/>
        <p:txBody>
          <a:bodyPr>
            <a:normAutofit fontScale="90000"/>
          </a:bodyPr>
          <a:lstStyle/>
          <a:p>
            <a:r>
              <a:rPr lang="en-US" b="1" dirty="0"/>
              <a:t>The singles seen: Sequencing gets specific</a:t>
            </a:r>
            <a:br>
              <a:rPr lang="en-US" b="1" dirty="0"/>
            </a:br>
            <a:endParaRPr lang="en-GB" dirty="0"/>
          </a:p>
        </p:txBody>
      </p:sp>
      <p:sp>
        <p:nvSpPr>
          <p:cNvPr id="3" name="Untertitel 2">
            <a:extLst>
              <a:ext uri="{FF2B5EF4-FFF2-40B4-BE49-F238E27FC236}">
                <a16:creationId xmlns:a16="http://schemas.microsoft.com/office/drawing/2014/main" id="{F25EF69C-4E9D-46AB-B6F5-CB7510B355BB}"/>
              </a:ext>
            </a:extLst>
          </p:cNvPr>
          <p:cNvSpPr>
            <a:spLocks noGrp="1"/>
          </p:cNvSpPr>
          <p:nvPr>
            <p:ph type="subTitle" idx="1"/>
          </p:nvPr>
        </p:nvSpPr>
        <p:spPr/>
        <p:txBody>
          <a:bodyPr>
            <a:normAutofit/>
          </a:bodyPr>
          <a:lstStyle/>
          <a:p>
            <a:r>
              <a:rPr lang="en-GB" dirty="0"/>
              <a:t>Karla Hörmann					Algorithms for biological sequences					2017/12/19</a:t>
            </a:r>
          </a:p>
        </p:txBody>
      </p:sp>
    </p:spTree>
    <p:extLst>
      <p:ext uri="{BB962C8B-B14F-4D97-AF65-F5344CB8AC3E}">
        <p14:creationId xmlns:p14="http://schemas.microsoft.com/office/powerpoint/2010/main" val="1429021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8AE574-5B5E-4577-9FE6-789CE8C9CFBF}"/>
              </a:ext>
            </a:extLst>
          </p:cNvPr>
          <p:cNvSpPr>
            <a:spLocks noGrp="1"/>
          </p:cNvSpPr>
          <p:nvPr>
            <p:ph type="title"/>
          </p:nvPr>
        </p:nvSpPr>
        <p:spPr/>
        <p:txBody>
          <a:bodyPr/>
          <a:lstStyle/>
          <a:p>
            <a:r>
              <a:rPr lang="en-GB" dirty="0"/>
              <a:t>Variation under Unnatural Selection</a:t>
            </a:r>
          </a:p>
        </p:txBody>
      </p:sp>
      <p:sp>
        <p:nvSpPr>
          <p:cNvPr id="3" name="Inhaltsplatzhalter 2">
            <a:extLst>
              <a:ext uri="{FF2B5EF4-FFF2-40B4-BE49-F238E27FC236}">
                <a16:creationId xmlns:a16="http://schemas.microsoft.com/office/drawing/2014/main" id="{003E7F29-4BE0-42C5-A295-3E7666B5A531}"/>
              </a:ext>
            </a:extLst>
          </p:cNvPr>
          <p:cNvSpPr>
            <a:spLocks noGrp="1"/>
          </p:cNvSpPr>
          <p:nvPr>
            <p:ph idx="1"/>
          </p:nvPr>
        </p:nvSpPr>
        <p:spPr/>
        <p:txBody>
          <a:bodyPr/>
          <a:lstStyle/>
          <a:p>
            <a:r>
              <a:rPr lang="en-GB" dirty="0"/>
              <a:t>Normal cell isolation and genome amplification faulty </a:t>
            </a:r>
          </a:p>
          <a:p>
            <a:r>
              <a:rPr lang="en-GB" dirty="0"/>
              <a:t>Problem: cell-lysis protocols</a:t>
            </a:r>
          </a:p>
          <a:p>
            <a:r>
              <a:rPr lang="en-GB" dirty="0"/>
              <a:t>Solution: new technology avoids heating</a:t>
            </a:r>
          </a:p>
          <a:p>
            <a:r>
              <a:rPr lang="en-GB" dirty="0"/>
              <a:t>Reasons to use contractors</a:t>
            </a:r>
          </a:p>
          <a:p>
            <a:pPr lvl="1"/>
            <a:r>
              <a:rPr lang="en-GB" sz="1800" dirty="0"/>
              <a:t>Expertise </a:t>
            </a:r>
          </a:p>
          <a:p>
            <a:pPr lvl="1"/>
            <a:r>
              <a:rPr lang="en-GB" sz="1800" dirty="0"/>
              <a:t>Many amplification methods (PCR/ MDA/ MALBAC)</a:t>
            </a:r>
          </a:p>
          <a:p>
            <a:pPr marL="0" indent="0">
              <a:buNone/>
            </a:pPr>
            <a:r>
              <a:rPr lang="en-GB" dirty="0"/>
              <a:t>    	</a:t>
            </a:r>
          </a:p>
        </p:txBody>
      </p:sp>
      <p:pic>
        <p:nvPicPr>
          <p:cNvPr id="5" name="Grafik 4">
            <a:extLst>
              <a:ext uri="{FF2B5EF4-FFF2-40B4-BE49-F238E27FC236}">
                <a16:creationId xmlns:a16="http://schemas.microsoft.com/office/drawing/2014/main" id="{74BB3C77-EE5F-43B1-A243-3940B2D2ADB0}"/>
              </a:ext>
            </a:extLst>
          </p:cNvPr>
          <p:cNvPicPr>
            <a:picLocks noChangeAspect="1"/>
          </p:cNvPicPr>
          <p:nvPr/>
        </p:nvPicPr>
        <p:blipFill rotWithShape="1">
          <a:blip r:embed="rId3">
            <a:extLst>
              <a:ext uri="{28A0092B-C50C-407E-A947-70E740481C1C}">
                <a14:useLocalDpi xmlns:a14="http://schemas.microsoft.com/office/drawing/2010/main" val="0"/>
              </a:ext>
            </a:extLst>
          </a:blip>
          <a:srcRect l="20912" r="28187" b="-2"/>
          <a:stretch/>
        </p:blipFill>
        <p:spPr>
          <a:xfrm>
            <a:off x="8011355" y="1871133"/>
            <a:ext cx="3723445" cy="4553730"/>
          </a:xfrm>
          <a:prstGeom prst="rect">
            <a:avLst/>
          </a:prstGeom>
        </p:spPr>
      </p:pic>
      <p:sp>
        <p:nvSpPr>
          <p:cNvPr id="6" name="Rechteck 5">
            <a:extLst>
              <a:ext uri="{FF2B5EF4-FFF2-40B4-BE49-F238E27FC236}">
                <a16:creationId xmlns:a16="http://schemas.microsoft.com/office/drawing/2014/main" id="{4CCC0E97-F230-4B3B-9A2A-DC9499ED93A8}"/>
              </a:ext>
            </a:extLst>
          </p:cNvPr>
          <p:cNvSpPr/>
          <p:nvPr/>
        </p:nvSpPr>
        <p:spPr>
          <a:xfrm>
            <a:off x="7824247" y="6426151"/>
            <a:ext cx="4097660" cy="307777"/>
          </a:xfrm>
          <a:prstGeom prst="rect">
            <a:avLst/>
          </a:prstGeom>
        </p:spPr>
        <p:txBody>
          <a:bodyPr wrap="none">
            <a:spAutoFit/>
          </a:bodyPr>
          <a:lstStyle/>
          <a:p>
            <a:r>
              <a:rPr lang="en-GB" sz="1400" dirty="0"/>
              <a:t>https://www.pinterest.com/pin/332562753707494898/</a:t>
            </a:r>
          </a:p>
        </p:txBody>
      </p:sp>
    </p:spTree>
    <p:extLst>
      <p:ext uri="{BB962C8B-B14F-4D97-AF65-F5344CB8AC3E}">
        <p14:creationId xmlns:p14="http://schemas.microsoft.com/office/powerpoint/2010/main" val="147905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0D6CC1-D3DE-4278-ADDC-3577471C7ED5}"/>
              </a:ext>
            </a:extLst>
          </p:cNvPr>
          <p:cNvSpPr>
            <a:spLocks noGrp="1"/>
          </p:cNvSpPr>
          <p:nvPr>
            <p:ph type="title"/>
          </p:nvPr>
        </p:nvSpPr>
        <p:spPr/>
        <p:txBody>
          <a:bodyPr/>
          <a:lstStyle/>
          <a:p>
            <a:r>
              <a:rPr lang="en-GB" dirty="0"/>
              <a:t>One from Many</a:t>
            </a:r>
          </a:p>
        </p:txBody>
      </p:sp>
      <p:sp>
        <p:nvSpPr>
          <p:cNvPr id="3" name="Inhaltsplatzhalter 2">
            <a:extLst>
              <a:ext uri="{FF2B5EF4-FFF2-40B4-BE49-F238E27FC236}">
                <a16:creationId xmlns:a16="http://schemas.microsoft.com/office/drawing/2014/main" id="{45FEFFAB-B094-4909-9775-7AFC70058D3D}"/>
              </a:ext>
            </a:extLst>
          </p:cNvPr>
          <p:cNvSpPr>
            <a:spLocks noGrp="1"/>
          </p:cNvSpPr>
          <p:nvPr>
            <p:ph idx="1"/>
          </p:nvPr>
        </p:nvSpPr>
        <p:spPr/>
        <p:txBody>
          <a:bodyPr/>
          <a:lstStyle/>
          <a:p>
            <a:r>
              <a:rPr lang="en-GB" dirty="0"/>
              <a:t>Great advancements in this field</a:t>
            </a:r>
          </a:p>
          <a:p>
            <a:pPr lvl="1"/>
            <a:r>
              <a:rPr lang="en-GB" sz="1800" dirty="0"/>
              <a:t>Isolating single genomes</a:t>
            </a:r>
          </a:p>
          <a:p>
            <a:pPr lvl="1"/>
            <a:r>
              <a:rPr lang="en-GB" sz="1800" dirty="0"/>
              <a:t>Amplifying single genomes</a:t>
            </a:r>
          </a:p>
          <a:p>
            <a:pPr lvl="1"/>
            <a:r>
              <a:rPr lang="en-GB" sz="1800" dirty="0"/>
              <a:t>Lowering costs</a:t>
            </a:r>
          </a:p>
          <a:p>
            <a:pPr lvl="1"/>
            <a:r>
              <a:rPr lang="en-GB" sz="1800" dirty="0"/>
              <a:t>More standardized methods</a:t>
            </a:r>
          </a:p>
          <a:p>
            <a:r>
              <a:rPr lang="en-GB" sz="2000" dirty="0"/>
              <a:t>Holism or reductionism? </a:t>
            </a:r>
          </a:p>
        </p:txBody>
      </p:sp>
      <p:pic>
        <p:nvPicPr>
          <p:cNvPr id="4" name="Grafik 3">
            <a:extLst>
              <a:ext uri="{FF2B5EF4-FFF2-40B4-BE49-F238E27FC236}">
                <a16:creationId xmlns:a16="http://schemas.microsoft.com/office/drawing/2014/main" id="{EB68973F-A6BD-46FC-B5DD-9BA2FB487A42}"/>
              </a:ext>
            </a:extLst>
          </p:cNvPr>
          <p:cNvPicPr>
            <a:picLocks noChangeAspect="1"/>
          </p:cNvPicPr>
          <p:nvPr/>
        </p:nvPicPr>
        <p:blipFill rotWithShape="1">
          <a:blip r:embed="rId3">
            <a:extLst>
              <a:ext uri="{28A0092B-C50C-407E-A947-70E740481C1C}">
                <a14:useLocalDpi xmlns:a14="http://schemas.microsoft.com/office/drawing/2010/main" val="0"/>
              </a:ext>
            </a:extLst>
          </a:blip>
          <a:srcRect l="20912" r="28187" b="-2"/>
          <a:stretch/>
        </p:blipFill>
        <p:spPr>
          <a:xfrm>
            <a:off x="8011355" y="1871133"/>
            <a:ext cx="3723445" cy="4553730"/>
          </a:xfrm>
          <a:prstGeom prst="rect">
            <a:avLst/>
          </a:prstGeom>
        </p:spPr>
      </p:pic>
      <p:sp>
        <p:nvSpPr>
          <p:cNvPr id="5" name="Rechteck 4">
            <a:extLst>
              <a:ext uri="{FF2B5EF4-FFF2-40B4-BE49-F238E27FC236}">
                <a16:creationId xmlns:a16="http://schemas.microsoft.com/office/drawing/2014/main" id="{32AD77CA-81FE-4D1C-92FC-04B594CF5AF6}"/>
              </a:ext>
            </a:extLst>
          </p:cNvPr>
          <p:cNvSpPr/>
          <p:nvPr/>
        </p:nvSpPr>
        <p:spPr>
          <a:xfrm>
            <a:off x="7824247" y="6426151"/>
            <a:ext cx="4097660" cy="307777"/>
          </a:xfrm>
          <a:prstGeom prst="rect">
            <a:avLst/>
          </a:prstGeom>
        </p:spPr>
        <p:txBody>
          <a:bodyPr wrap="none">
            <a:spAutoFit/>
          </a:bodyPr>
          <a:lstStyle/>
          <a:p>
            <a:r>
              <a:rPr lang="en-GB" sz="1400" dirty="0"/>
              <a:t>https://www.pinterest.com/pin/332562753707494898/</a:t>
            </a:r>
          </a:p>
        </p:txBody>
      </p:sp>
    </p:spTree>
    <p:extLst>
      <p:ext uri="{BB962C8B-B14F-4D97-AF65-F5344CB8AC3E}">
        <p14:creationId xmlns:p14="http://schemas.microsoft.com/office/powerpoint/2010/main" val="4289754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00E978-5478-4370-AE66-0BD2954BCCAA}"/>
              </a:ext>
            </a:extLst>
          </p:cNvPr>
          <p:cNvSpPr>
            <a:spLocks noGrp="1"/>
          </p:cNvSpPr>
          <p:nvPr>
            <p:ph type="title"/>
          </p:nvPr>
        </p:nvSpPr>
        <p:spPr/>
        <p:txBody>
          <a:bodyPr/>
          <a:lstStyle/>
          <a:p>
            <a:r>
              <a:rPr lang="en-GB" dirty="0"/>
              <a:t>Background</a:t>
            </a:r>
          </a:p>
        </p:txBody>
      </p:sp>
    </p:spTree>
    <p:extLst>
      <p:ext uri="{BB962C8B-B14F-4D97-AF65-F5344CB8AC3E}">
        <p14:creationId xmlns:p14="http://schemas.microsoft.com/office/powerpoint/2010/main" val="2204451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39318E-E9D0-435D-AC3F-C08B0C9534DA}"/>
              </a:ext>
            </a:extLst>
          </p:cNvPr>
          <p:cNvSpPr>
            <a:spLocks noGrp="1"/>
          </p:cNvSpPr>
          <p:nvPr>
            <p:ph type="title"/>
          </p:nvPr>
        </p:nvSpPr>
        <p:spPr/>
        <p:txBody>
          <a:bodyPr/>
          <a:lstStyle/>
          <a:p>
            <a:r>
              <a:rPr lang="en-GB" dirty="0"/>
              <a:t>Author</a:t>
            </a:r>
          </a:p>
        </p:txBody>
      </p:sp>
      <p:sp>
        <p:nvSpPr>
          <p:cNvPr id="3" name="Inhaltsplatzhalter 2">
            <a:extLst>
              <a:ext uri="{FF2B5EF4-FFF2-40B4-BE49-F238E27FC236}">
                <a16:creationId xmlns:a16="http://schemas.microsoft.com/office/drawing/2014/main" id="{EE94B952-9CE6-4A21-9F2D-D743C334E9C9}"/>
              </a:ext>
            </a:extLst>
          </p:cNvPr>
          <p:cNvSpPr>
            <a:spLocks noGrp="1"/>
          </p:cNvSpPr>
          <p:nvPr>
            <p:ph idx="1"/>
          </p:nvPr>
        </p:nvSpPr>
        <p:spPr>
          <a:xfrm>
            <a:off x="581193" y="2180496"/>
            <a:ext cx="6153240" cy="3678303"/>
          </a:xfrm>
        </p:spPr>
        <p:txBody>
          <a:bodyPr/>
          <a:lstStyle/>
          <a:p>
            <a:r>
              <a:rPr lang="en-GB" dirty="0"/>
              <a:t>Alan Dove</a:t>
            </a:r>
          </a:p>
          <a:p>
            <a:r>
              <a:rPr lang="en-GB" dirty="0"/>
              <a:t>“</a:t>
            </a:r>
            <a:r>
              <a:rPr lang="en-US" dirty="0"/>
              <a:t>I am a science journalist, podcaster, blogger, and editor who lives in western Massachusetts” (Doyle, </a:t>
            </a:r>
            <a:r>
              <a:rPr lang="en-US" dirty="0" err="1"/>
              <a:t>n.d.</a:t>
            </a:r>
            <a:r>
              <a:rPr lang="en-US" dirty="0"/>
              <a:t>)</a:t>
            </a:r>
          </a:p>
          <a:p>
            <a:r>
              <a:rPr lang="en-US" dirty="0"/>
              <a:t>Bachelor in Biology (Towson State University, Maryland)</a:t>
            </a:r>
          </a:p>
          <a:p>
            <a:r>
              <a:rPr lang="en-US" dirty="0"/>
              <a:t>Ph. D. in Microbiology (Columbia University, New York) </a:t>
            </a:r>
            <a:r>
              <a:rPr lang="en-GB" dirty="0"/>
              <a:t> </a:t>
            </a:r>
          </a:p>
        </p:txBody>
      </p:sp>
      <p:pic>
        <p:nvPicPr>
          <p:cNvPr id="5" name="Grafik 4">
            <a:extLst>
              <a:ext uri="{FF2B5EF4-FFF2-40B4-BE49-F238E27FC236}">
                <a16:creationId xmlns:a16="http://schemas.microsoft.com/office/drawing/2014/main" id="{D6D39114-C762-47CE-A388-7118CEF11B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9375" y="2650462"/>
            <a:ext cx="4221497" cy="3208337"/>
          </a:xfrm>
          <a:prstGeom prst="rect">
            <a:avLst/>
          </a:prstGeom>
        </p:spPr>
      </p:pic>
      <p:sp>
        <p:nvSpPr>
          <p:cNvPr id="7" name="Rechteck 6">
            <a:extLst>
              <a:ext uri="{FF2B5EF4-FFF2-40B4-BE49-F238E27FC236}">
                <a16:creationId xmlns:a16="http://schemas.microsoft.com/office/drawing/2014/main" id="{4EDA2D3C-E0F2-4963-A253-235C52C3CB36}"/>
              </a:ext>
            </a:extLst>
          </p:cNvPr>
          <p:cNvSpPr/>
          <p:nvPr/>
        </p:nvSpPr>
        <p:spPr>
          <a:xfrm>
            <a:off x="10300359" y="5848067"/>
            <a:ext cx="1087157" cy="307777"/>
          </a:xfrm>
          <a:prstGeom prst="rect">
            <a:avLst/>
          </a:prstGeom>
        </p:spPr>
        <p:txBody>
          <a:bodyPr wrap="none">
            <a:spAutoFit/>
          </a:bodyPr>
          <a:lstStyle/>
          <a:p>
            <a:r>
              <a:rPr lang="en-US" sz="1400" dirty="0"/>
              <a:t>Brian (2013)</a:t>
            </a:r>
            <a:endParaRPr lang="en-GB" dirty="0"/>
          </a:p>
        </p:txBody>
      </p:sp>
    </p:spTree>
    <p:extLst>
      <p:ext uri="{BB962C8B-B14F-4D97-AF65-F5344CB8AC3E}">
        <p14:creationId xmlns:p14="http://schemas.microsoft.com/office/powerpoint/2010/main" val="1783266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8F9CF8-C6E0-4FC7-BB68-52FC94D914F4}"/>
              </a:ext>
            </a:extLst>
          </p:cNvPr>
          <p:cNvSpPr>
            <a:spLocks noGrp="1"/>
          </p:cNvSpPr>
          <p:nvPr>
            <p:ph type="title"/>
          </p:nvPr>
        </p:nvSpPr>
        <p:spPr/>
        <p:txBody>
          <a:bodyPr/>
          <a:lstStyle/>
          <a:p>
            <a:r>
              <a:rPr lang="en-GB" dirty="0"/>
              <a:t>Publishing</a:t>
            </a:r>
          </a:p>
        </p:txBody>
      </p:sp>
      <p:sp>
        <p:nvSpPr>
          <p:cNvPr id="3" name="Inhaltsplatzhalter 2">
            <a:extLst>
              <a:ext uri="{FF2B5EF4-FFF2-40B4-BE49-F238E27FC236}">
                <a16:creationId xmlns:a16="http://schemas.microsoft.com/office/drawing/2014/main" id="{60699F9F-94F0-4B81-A304-3FA2DAA1C27B}"/>
              </a:ext>
            </a:extLst>
          </p:cNvPr>
          <p:cNvSpPr>
            <a:spLocks noGrp="1"/>
          </p:cNvSpPr>
          <p:nvPr>
            <p:ph idx="1"/>
          </p:nvPr>
        </p:nvSpPr>
        <p:spPr>
          <a:xfrm>
            <a:off x="581191" y="5636586"/>
            <a:ext cx="4892852" cy="1013799"/>
          </a:xfrm>
        </p:spPr>
        <p:txBody>
          <a:bodyPr>
            <a:normAutofit/>
          </a:bodyPr>
          <a:lstStyle/>
          <a:p>
            <a:r>
              <a:rPr lang="en-GB" dirty="0"/>
              <a:t>Science/ AAAS Custom Publishing Office </a:t>
            </a:r>
          </a:p>
          <a:p>
            <a:endParaRPr lang="en-GB" dirty="0"/>
          </a:p>
        </p:txBody>
      </p:sp>
      <p:pic>
        <p:nvPicPr>
          <p:cNvPr id="7" name="Grafik 6">
            <a:extLst>
              <a:ext uri="{FF2B5EF4-FFF2-40B4-BE49-F238E27FC236}">
                <a16:creationId xmlns:a16="http://schemas.microsoft.com/office/drawing/2014/main" id="{71E52CEB-54CF-4625-8924-CA1CBE3DA6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191" y="2005963"/>
            <a:ext cx="6326236" cy="3557244"/>
          </a:xfrm>
          <a:prstGeom prst="rect">
            <a:avLst/>
          </a:prstGeom>
        </p:spPr>
      </p:pic>
      <p:pic>
        <p:nvPicPr>
          <p:cNvPr id="13" name="Grafik 12">
            <a:extLst>
              <a:ext uri="{FF2B5EF4-FFF2-40B4-BE49-F238E27FC236}">
                <a16:creationId xmlns:a16="http://schemas.microsoft.com/office/drawing/2014/main" id="{332C43AF-18FB-4C58-A940-BE5DE9412C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0968" y="3650329"/>
            <a:ext cx="4892852" cy="2752650"/>
          </a:xfrm>
          <a:prstGeom prst="rect">
            <a:avLst/>
          </a:prstGeom>
        </p:spPr>
      </p:pic>
      <p:pic>
        <p:nvPicPr>
          <p:cNvPr id="15" name="Grafik 14">
            <a:extLst>
              <a:ext uri="{FF2B5EF4-FFF2-40B4-BE49-F238E27FC236}">
                <a16:creationId xmlns:a16="http://schemas.microsoft.com/office/drawing/2014/main" id="{C797AD22-7686-4D1B-8DF7-1F330E2864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3442" y="1209056"/>
            <a:ext cx="6940907" cy="5194567"/>
          </a:xfrm>
          <a:prstGeom prst="rect">
            <a:avLst/>
          </a:prstGeom>
        </p:spPr>
      </p:pic>
      <p:sp>
        <p:nvSpPr>
          <p:cNvPr id="16" name="Rechteck 15">
            <a:extLst>
              <a:ext uri="{FF2B5EF4-FFF2-40B4-BE49-F238E27FC236}">
                <a16:creationId xmlns:a16="http://schemas.microsoft.com/office/drawing/2014/main" id="{95141D94-DC24-4AD5-89FA-C957C4B308C0}"/>
              </a:ext>
            </a:extLst>
          </p:cNvPr>
          <p:cNvSpPr/>
          <p:nvPr/>
        </p:nvSpPr>
        <p:spPr>
          <a:xfrm>
            <a:off x="9157720" y="5941636"/>
            <a:ext cx="2512676" cy="307777"/>
          </a:xfrm>
          <a:prstGeom prst="rect">
            <a:avLst/>
          </a:prstGeom>
        </p:spPr>
        <p:txBody>
          <a:bodyPr wrap="none">
            <a:spAutoFit/>
          </a:bodyPr>
          <a:lstStyle/>
          <a:p>
            <a:r>
              <a:rPr lang="en-GB" sz="1400" dirty="0">
                <a:solidFill>
                  <a:schemeClr val="bg1"/>
                </a:solidFill>
              </a:rPr>
              <a:t>https://www.10xgenomics.com/ </a:t>
            </a:r>
            <a:endParaRPr lang="en-GB" dirty="0">
              <a:solidFill>
                <a:schemeClr val="bg1"/>
              </a:solidFill>
            </a:endParaRPr>
          </a:p>
        </p:txBody>
      </p:sp>
      <p:sp>
        <p:nvSpPr>
          <p:cNvPr id="17" name="Rechteck 16">
            <a:extLst>
              <a:ext uri="{FF2B5EF4-FFF2-40B4-BE49-F238E27FC236}">
                <a16:creationId xmlns:a16="http://schemas.microsoft.com/office/drawing/2014/main" id="{566005EA-C586-44E6-B0CF-918C574CD7E0}"/>
              </a:ext>
            </a:extLst>
          </p:cNvPr>
          <p:cNvSpPr/>
          <p:nvPr/>
        </p:nvSpPr>
        <p:spPr>
          <a:xfrm rot="16200000">
            <a:off x="8974999" y="3448496"/>
            <a:ext cx="6096000" cy="307777"/>
          </a:xfrm>
          <a:prstGeom prst="rect">
            <a:avLst/>
          </a:prstGeom>
        </p:spPr>
        <p:txBody>
          <a:bodyPr>
            <a:spAutoFit/>
          </a:bodyPr>
          <a:lstStyle/>
          <a:p>
            <a:r>
              <a:rPr lang="en-GB" sz="1400" dirty="0"/>
              <a:t>http://www.sciencemag.org/features/2017/11/singles-seen-sequencing-gets-specific</a:t>
            </a:r>
          </a:p>
        </p:txBody>
      </p:sp>
    </p:spTree>
    <p:extLst>
      <p:ext uri="{BB962C8B-B14F-4D97-AF65-F5344CB8AC3E}">
        <p14:creationId xmlns:p14="http://schemas.microsoft.com/office/powerpoint/2010/main" val="408355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E304CD-13D0-41D3-ADD9-50358EFA9155}"/>
              </a:ext>
            </a:extLst>
          </p:cNvPr>
          <p:cNvSpPr>
            <a:spLocks noGrp="1"/>
          </p:cNvSpPr>
          <p:nvPr>
            <p:ph type="title"/>
          </p:nvPr>
        </p:nvSpPr>
        <p:spPr/>
        <p:txBody>
          <a:bodyPr/>
          <a:lstStyle/>
          <a:p>
            <a:r>
              <a:rPr lang="en-GB" dirty="0"/>
              <a:t>References</a:t>
            </a:r>
          </a:p>
        </p:txBody>
      </p:sp>
      <p:sp>
        <p:nvSpPr>
          <p:cNvPr id="3" name="Inhaltsplatzhalter 2">
            <a:extLst>
              <a:ext uri="{FF2B5EF4-FFF2-40B4-BE49-F238E27FC236}">
                <a16:creationId xmlns:a16="http://schemas.microsoft.com/office/drawing/2014/main" id="{FA0FD3A7-B1CD-4162-B57A-5C4A771092AE}"/>
              </a:ext>
            </a:extLst>
          </p:cNvPr>
          <p:cNvSpPr>
            <a:spLocks noGrp="1"/>
          </p:cNvSpPr>
          <p:nvPr>
            <p:ph idx="1"/>
          </p:nvPr>
        </p:nvSpPr>
        <p:spPr>
          <a:xfrm>
            <a:off x="372980" y="2165684"/>
            <a:ext cx="11550316" cy="4692316"/>
          </a:xfrm>
        </p:spPr>
        <p:txBody>
          <a:bodyPr>
            <a:normAutofit fontScale="92500"/>
          </a:bodyPr>
          <a:lstStyle/>
          <a:p>
            <a:pPr marL="468000" indent="-457200">
              <a:buNone/>
            </a:pPr>
            <a:r>
              <a:rPr lang="en-GB" dirty="0"/>
              <a:t>Brian. (2013, May). Alan Dove, Ph.D. Retrieved on November 15, 2017 from http://thepostdocway.com/spotlight/alan-dove-phd</a:t>
            </a:r>
          </a:p>
          <a:p>
            <a:pPr marL="468000" indent="-457200">
              <a:buNone/>
            </a:pPr>
            <a:r>
              <a:rPr lang="en-GB" dirty="0"/>
              <a:t>Dove, A. (2017). </a:t>
            </a:r>
            <a:r>
              <a:rPr lang="en-US" dirty="0"/>
              <a:t>The singles seen: Sequencing gets specific.</a:t>
            </a:r>
            <a:r>
              <a:rPr lang="en-GB" dirty="0"/>
              <a:t> </a:t>
            </a:r>
            <a:r>
              <a:rPr lang="en-GB" i="1" dirty="0"/>
              <a:t>Science, 358 </a:t>
            </a:r>
            <a:r>
              <a:rPr lang="en-GB" dirty="0"/>
              <a:t>(6363),</a:t>
            </a:r>
            <a:r>
              <a:rPr lang="en-GB" i="1" dirty="0"/>
              <a:t> </a:t>
            </a:r>
            <a:r>
              <a:rPr lang="en-GB" dirty="0"/>
              <a:t>p. 677 – 679</a:t>
            </a:r>
            <a:r>
              <a:rPr lang="en-GB" i="1" dirty="0"/>
              <a:t>. </a:t>
            </a:r>
            <a:r>
              <a:rPr lang="en-GB" dirty="0"/>
              <a:t>Retrieved 	from http://www.sciencemag.org/features/2017/11/singles-seen-sequencing-gets-specific</a:t>
            </a:r>
          </a:p>
          <a:p>
            <a:pPr marL="468000" indent="-457200">
              <a:buNone/>
            </a:pPr>
            <a:r>
              <a:rPr lang="en-GB" dirty="0"/>
              <a:t>Dove, A. (</a:t>
            </a:r>
            <a:r>
              <a:rPr lang="en-GB" dirty="0" err="1"/>
              <a:t>n.d.</a:t>
            </a:r>
            <a:r>
              <a:rPr lang="en-GB" dirty="0"/>
              <a:t>). Alan Dove, Ph.D. Retrieved on November 15, 2017 from http://alandove.com/grav/ </a:t>
            </a:r>
          </a:p>
          <a:p>
            <a:pPr marL="468000" indent="-457200">
              <a:buNone/>
            </a:pPr>
            <a:r>
              <a:rPr lang="en-US" dirty="0" err="1"/>
              <a:t>Garibyan</a:t>
            </a:r>
            <a:r>
              <a:rPr lang="en-US" dirty="0"/>
              <a:t>, L., &amp; </a:t>
            </a:r>
            <a:r>
              <a:rPr lang="en-US" dirty="0" err="1"/>
              <a:t>Avashia</a:t>
            </a:r>
            <a:r>
              <a:rPr lang="en-US" dirty="0"/>
              <a:t>, N. (2013). Research Techniques Made Simple: Polymerase Chain Reaction (PCR). </a:t>
            </a:r>
            <a:r>
              <a:rPr lang="en-US" i="1" dirty="0"/>
              <a:t>The Journal of Investigative Dermatology</a:t>
            </a:r>
            <a:r>
              <a:rPr lang="en-US" dirty="0"/>
              <a:t>, </a:t>
            </a:r>
            <a:r>
              <a:rPr lang="en-US" i="1" dirty="0"/>
              <a:t>133</a:t>
            </a:r>
            <a:r>
              <a:rPr lang="en-US" dirty="0"/>
              <a:t>(3), e6. http://doi.org/10.1038/jid.2013.1</a:t>
            </a:r>
          </a:p>
          <a:p>
            <a:pPr marL="468000" indent="-457200">
              <a:buNone/>
            </a:pPr>
            <a:r>
              <a:rPr lang="en-US" dirty="0"/>
              <a:t>Hu, P., Zhang, W., Xin, H., &amp; Deng, G. (2016). Single Cell Isolation and Analysis. </a:t>
            </a:r>
            <a:r>
              <a:rPr lang="en-US" i="1" dirty="0"/>
              <a:t>Frontiers in Cell and Developmental Biology</a:t>
            </a:r>
            <a:r>
              <a:rPr lang="en-US" dirty="0"/>
              <a:t>, </a:t>
            </a:r>
            <a:r>
              <a:rPr lang="en-US" i="1" dirty="0"/>
              <a:t>4 </a:t>
            </a:r>
            <a:r>
              <a:rPr lang="en-US" dirty="0"/>
              <a:t>(116). http://doi.org/10.3389/fcell.2016.00116</a:t>
            </a:r>
            <a:endParaRPr lang="en-GB" dirty="0"/>
          </a:p>
          <a:p>
            <a:pPr marL="468000" indent="-457200">
              <a:buNone/>
            </a:pPr>
            <a:r>
              <a:rPr lang="en-GB" dirty="0" err="1"/>
              <a:t>Pulizzi</a:t>
            </a:r>
            <a:r>
              <a:rPr lang="en-GB" dirty="0"/>
              <a:t>, J. (2010, December 20). </a:t>
            </a:r>
            <a:r>
              <a:rPr lang="en-US" dirty="0"/>
              <a:t>Custom Publishing vs. Content Marketing. </a:t>
            </a:r>
            <a:r>
              <a:rPr lang="en-GB" dirty="0"/>
              <a:t>Retrieved on November 15, 2017 from http://contentmarketinginstitute.com/2010/12/custom-publishing-content-marketing/ </a:t>
            </a:r>
          </a:p>
          <a:p>
            <a:pPr marL="468000" indent="-457200">
              <a:buNone/>
            </a:pPr>
            <a:r>
              <a:rPr lang="en-GB" dirty="0"/>
              <a:t>Sandberg, R. (2014) </a:t>
            </a:r>
            <a:r>
              <a:rPr lang="en-US" dirty="0"/>
              <a:t>Entering the era of single-cell transcriptomics in biology and medicine</a:t>
            </a:r>
            <a:r>
              <a:rPr lang="en-GB" dirty="0"/>
              <a:t>. </a:t>
            </a:r>
            <a:r>
              <a:rPr lang="en-GB" i="1" dirty="0"/>
              <a:t>Nature Methods, 11</a:t>
            </a:r>
            <a:r>
              <a:rPr lang="en-GB" dirty="0"/>
              <a:t>, 22–24. doi:10.1038/nmeth.2764 </a:t>
            </a:r>
          </a:p>
          <a:p>
            <a:pPr marL="468000" indent="-457200">
              <a:buNone/>
            </a:pPr>
            <a:r>
              <a:rPr lang="en-GB" dirty="0"/>
              <a:t>10xGenomics. (2017). Identifying Cell Types. Retrieved on November 16, 2017 from https://support.10xgenomics.com/single-cell-gene-expression/software/visualization/latest/tutorial-celltypes</a:t>
            </a:r>
          </a:p>
          <a:p>
            <a:pPr marL="468000" indent="-457200">
              <a:buNone/>
            </a:pPr>
            <a:endParaRPr lang="en-GB" dirty="0"/>
          </a:p>
          <a:p>
            <a:endParaRPr lang="en-GB" dirty="0"/>
          </a:p>
        </p:txBody>
      </p:sp>
    </p:spTree>
    <p:extLst>
      <p:ext uri="{BB962C8B-B14F-4D97-AF65-F5344CB8AC3E}">
        <p14:creationId xmlns:p14="http://schemas.microsoft.com/office/powerpoint/2010/main" val="2166539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CE8BCA1D-ACDF-4D63-9AA0-366C4F8553D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74DF12F2-5059-41AC-A8BD-D5E115CDC26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5DB82E3F-D9C4-42E7-AABF-D760C2F561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06AD7FED-ECA8-4F84-9067-C1B1E9610F1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5F145784-B126-48E6-B33B-0BEA2EBF188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6CF88599-B7CD-44B0-BF11-560446F72E1D}"/>
              </a:ext>
            </a:extLst>
          </p:cNvPr>
          <p:cNvSpPr>
            <a:spLocks noGrp="1"/>
          </p:cNvSpPr>
          <p:nvPr>
            <p:ph type="title"/>
          </p:nvPr>
        </p:nvSpPr>
        <p:spPr>
          <a:xfrm>
            <a:off x="746228" y="1037967"/>
            <a:ext cx="3054091" cy="4709131"/>
          </a:xfrm>
        </p:spPr>
        <p:txBody>
          <a:bodyPr anchor="ctr">
            <a:normAutofit/>
          </a:bodyPr>
          <a:lstStyle/>
          <a:p>
            <a:r>
              <a:rPr lang="en-GB">
                <a:solidFill>
                  <a:schemeClr val="accent1"/>
                </a:solidFill>
              </a:rPr>
              <a:t>Content</a:t>
            </a:r>
          </a:p>
        </p:txBody>
      </p:sp>
      <p:graphicFrame>
        <p:nvGraphicFramePr>
          <p:cNvPr id="19" name="Inhaltsplatzhalter 2"/>
          <p:cNvGraphicFramePr>
            <a:graphicFrameLocks noGrp="1"/>
          </p:cNvGraphicFramePr>
          <p:nvPr>
            <p:ph idx="1"/>
            <p:extLst>
              <p:ext uri="{D42A27DB-BD31-4B8C-83A1-F6EECF244321}">
                <p14:modId xmlns:p14="http://schemas.microsoft.com/office/powerpoint/2010/main" val="4172621107"/>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170969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00E978-5478-4370-AE66-0BD2954BCCAA}"/>
              </a:ext>
            </a:extLst>
          </p:cNvPr>
          <p:cNvSpPr>
            <a:spLocks noGrp="1"/>
          </p:cNvSpPr>
          <p:nvPr>
            <p:ph type="title"/>
          </p:nvPr>
        </p:nvSpPr>
        <p:spPr/>
        <p:txBody>
          <a:bodyPr/>
          <a:lstStyle/>
          <a:p>
            <a:r>
              <a:rPr lang="en-GB" dirty="0"/>
              <a:t>The Singles Seen: Sequencing Gets Specific</a:t>
            </a:r>
          </a:p>
        </p:txBody>
      </p:sp>
    </p:spTree>
    <p:extLst>
      <p:ext uri="{BB962C8B-B14F-4D97-AF65-F5344CB8AC3E}">
        <p14:creationId xmlns:p14="http://schemas.microsoft.com/office/powerpoint/2010/main" val="3375046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74A148-475E-40F2-B2EF-70F967D029F4}"/>
              </a:ext>
            </a:extLst>
          </p:cNvPr>
          <p:cNvSpPr>
            <a:spLocks noGrp="1"/>
          </p:cNvSpPr>
          <p:nvPr>
            <p:ph type="title"/>
          </p:nvPr>
        </p:nvSpPr>
        <p:spPr/>
        <p:txBody>
          <a:bodyPr/>
          <a:lstStyle/>
          <a:p>
            <a:r>
              <a:rPr lang="en-GB" dirty="0"/>
              <a:t>General</a:t>
            </a:r>
          </a:p>
        </p:txBody>
      </p:sp>
      <p:pic>
        <p:nvPicPr>
          <p:cNvPr id="4" name="Inhaltsplatzhalter 4">
            <a:extLst>
              <a:ext uri="{FF2B5EF4-FFF2-40B4-BE49-F238E27FC236}">
                <a16:creationId xmlns:a16="http://schemas.microsoft.com/office/drawing/2014/main" id="{E6D4693F-7A52-4A37-BB1F-5678AE20414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47232" y="1966190"/>
            <a:ext cx="4463576" cy="4584032"/>
          </a:xfrm>
          <a:prstGeom prst="rect">
            <a:avLst/>
          </a:prstGeom>
        </p:spPr>
      </p:pic>
      <p:sp>
        <p:nvSpPr>
          <p:cNvPr id="6" name="Rechteck 5">
            <a:extLst>
              <a:ext uri="{FF2B5EF4-FFF2-40B4-BE49-F238E27FC236}">
                <a16:creationId xmlns:a16="http://schemas.microsoft.com/office/drawing/2014/main" id="{88559878-5D72-4DD2-8141-C0C8960D8FAE}"/>
              </a:ext>
            </a:extLst>
          </p:cNvPr>
          <p:cNvSpPr/>
          <p:nvPr/>
        </p:nvSpPr>
        <p:spPr>
          <a:xfrm>
            <a:off x="1051232" y="2502340"/>
            <a:ext cx="6096000" cy="3511731"/>
          </a:xfrm>
          <a:prstGeom prst="rect">
            <a:avLst/>
          </a:prstGeom>
        </p:spPr>
        <p:txBody>
          <a:bodyPr>
            <a:spAutoFit/>
          </a:bodyPr>
          <a:lstStyle/>
          <a:p>
            <a:pPr marL="306000" lvl="0" indent="-306000">
              <a:spcBef>
                <a:spcPct val="20000"/>
              </a:spcBef>
              <a:spcAft>
                <a:spcPts val="600"/>
              </a:spcAft>
              <a:buClr>
                <a:srgbClr val="4590B8"/>
              </a:buClr>
              <a:buSzPct val="92000"/>
              <a:buFont typeface="Wingdings 2" panose="05020102010507070707" pitchFamily="18" charset="2"/>
              <a:buChar char=""/>
            </a:pPr>
            <a:r>
              <a:rPr lang="en-US" dirty="0">
                <a:solidFill>
                  <a:srgbClr val="3D3D3D"/>
                </a:solidFill>
              </a:rPr>
              <a:t>Need to know own needs </a:t>
            </a:r>
          </a:p>
          <a:p>
            <a:pPr marL="306000" lvl="0" indent="-306000">
              <a:spcBef>
                <a:spcPct val="20000"/>
              </a:spcBef>
              <a:spcAft>
                <a:spcPts val="600"/>
              </a:spcAft>
              <a:buClr>
                <a:srgbClr val="4590B8"/>
              </a:buClr>
              <a:buSzPct val="92000"/>
              <a:buFont typeface="Wingdings 2" panose="05020102010507070707" pitchFamily="18" charset="2"/>
              <a:buChar char=""/>
            </a:pPr>
            <a:r>
              <a:rPr lang="en-US" dirty="0">
                <a:solidFill>
                  <a:srgbClr val="3D3D3D"/>
                </a:solidFill>
              </a:rPr>
              <a:t>Need clear experimental question</a:t>
            </a:r>
          </a:p>
          <a:p>
            <a:pPr marL="306000" lvl="0" indent="-306000">
              <a:spcBef>
                <a:spcPct val="20000"/>
              </a:spcBef>
              <a:spcAft>
                <a:spcPts val="600"/>
              </a:spcAft>
              <a:buClr>
                <a:srgbClr val="4590B8"/>
              </a:buClr>
              <a:buSzPct val="92000"/>
              <a:buFont typeface="Wingdings 2" panose="05020102010507070707" pitchFamily="18" charset="2"/>
              <a:buChar char=""/>
            </a:pPr>
            <a:r>
              <a:rPr lang="en-US" dirty="0">
                <a:solidFill>
                  <a:srgbClr val="3D3D3D"/>
                </a:solidFill>
              </a:rPr>
              <a:t>Need good planning</a:t>
            </a:r>
          </a:p>
          <a:p>
            <a:pPr marL="306000" lvl="0" indent="-306000">
              <a:spcBef>
                <a:spcPct val="20000"/>
              </a:spcBef>
              <a:spcAft>
                <a:spcPts val="600"/>
              </a:spcAft>
              <a:buClr>
                <a:srgbClr val="4590B8"/>
              </a:buClr>
              <a:buSzPct val="92000"/>
              <a:buFont typeface="Wingdings 2" panose="05020102010507070707" pitchFamily="18" charset="2"/>
              <a:buChar char=""/>
            </a:pPr>
            <a:r>
              <a:rPr lang="en-US" dirty="0">
                <a:solidFill>
                  <a:srgbClr val="3D3D3D"/>
                </a:solidFill>
              </a:rPr>
              <a:t>Need careful sample handling </a:t>
            </a:r>
          </a:p>
          <a:p>
            <a:pPr marL="306000" lvl="0" indent="-306000">
              <a:spcBef>
                <a:spcPct val="20000"/>
              </a:spcBef>
              <a:spcAft>
                <a:spcPts val="600"/>
              </a:spcAft>
              <a:buClr>
                <a:srgbClr val="4590B8"/>
              </a:buClr>
              <a:buSzPct val="92000"/>
              <a:buFont typeface="Wingdings 2" panose="05020102010507070707" pitchFamily="18" charset="2"/>
              <a:buChar char=""/>
            </a:pPr>
            <a:r>
              <a:rPr lang="en-US" dirty="0">
                <a:solidFill>
                  <a:srgbClr val="3D3D3D"/>
                </a:solidFill>
              </a:rPr>
              <a:t>Result: </a:t>
            </a:r>
          </a:p>
          <a:p>
            <a:pPr marL="763200" lvl="1" indent="-306000">
              <a:spcBef>
                <a:spcPct val="20000"/>
              </a:spcBef>
              <a:spcAft>
                <a:spcPts val="600"/>
              </a:spcAft>
              <a:buClr>
                <a:srgbClr val="4590B8"/>
              </a:buClr>
              <a:buSzPct val="92000"/>
              <a:buFont typeface="Wingdings 2" panose="05020102010507070707" pitchFamily="18" charset="2"/>
              <a:buChar char=""/>
            </a:pPr>
            <a:r>
              <a:rPr lang="en-US" dirty="0">
                <a:solidFill>
                  <a:srgbClr val="3D3D3D"/>
                </a:solidFill>
              </a:rPr>
              <a:t>possible to choose right methods</a:t>
            </a:r>
          </a:p>
          <a:p>
            <a:pPr marL="763200" lvl="1" indent="-306000">
              <a:spcBef>
                <a:spcPct val="20000"/>
              </a:spcBef>
              <a:spcAft>
                <a:spcPts val="600"/>
              </a:spcAft>
              <a:buClr>
                <a:srgbClr val="4590B8"/>
              </a:buClr>
              <a:buSzPct val="92000"/>
              <a:buFont typeface="Wingdings 2" panose="05020102010507070707" pitchFamily="18" charset="2"/>
              <a:buChar char=""/>
            </a:pPr>
            <a:r>
              <a:rPr lang="en-US" dirty="0">
                <a:solidFill>
                  <a:srgbClr val="3D3D3D"/>
                </a:solidFill>
              </a:rPr>
              <a:t>no unwanted costs</a:t>
            </a:r>
          </a:p>
          <a:p>
            <a:pPr marL="306000" indent="-306000">
              <a:spcBef>
                <a:spcPct val="20000"/>
              </a:spcBef>
              <a:spcAft>
                <a:spcPts val="600"/>
              </a:spcAft>
              <a:buClr>
                <a:srgbClr val="4590B8"/>
              </a:buClr>
              <a:buSzPct val="92000"/>
              <a:buFont typeface="Wingdings 2" panose="05020102010507070707" pitchFamily="18" charset="2"/>
              <a:buChar char=""/>
            </a:pPr>
            <a:r>
              <a:rPr lang="en-GB" dirty="0"/>
              <a:t>Important to sequence multiple cells before identifying variants!</a:t>
            </a:r>
          </a:p>
        </p:txBody>
      </p:sp>
      <p:sp>
        <p:nvSpPr>
          <p:cNvPr id="7" name="Rechteck 6">
            <a:extLst>
              <a:ext uri="{FF2B5EF4-FFF2-40B4-BE49-F238E27FC236}">
                <a16:creationId xmlns:a16="http://schemas.microsoft.com/office/drawing/2014/main" id="{60DFB716-9039-45ED-87DB-44D6FA882AC7}"/>
              </a:ext>
            </a:extLst>
          </p:cNvPr>
          <p:cNvSpPr/>
          <p:nvPr/>
        </p:nvSpPr>
        <p:spPr>
          <a:xfrm>
            <a:off x="10619684" y="6492679"/>
            <a:ext cx="1372492" cy="307777"/>
          </a:xfrm>
          <a:prstGeom prst="rect">
            <a:avLst/>
          </a:prstGeom>
        </p:spPr>
        <p:txBody>
          <a:bodyPr wrap="none">
            <a:spAutoFit/>
          </a:bodyPr>
          <a:lstStyle/>
          <a:p>
            <a:r>
              <a:rPr lang="en-US" sz="1400" dirty="0"/>
              <a:t>Sandberg (2014)</a:t>
            </a:r>
            <a:endParaRPr lang="en-GB" dirty="0"/>
          </a:p>
        </p:txBody>
      </p:sp>
    </p:spTree>
    <p:extLst>
      <p:ext uri="{BB962C8B-B14F-4D97-AF65-F5344CB8AC3E}">
        <p14:creationId xmlns:p14="http://schemas.microsoft.com/office/powerpoint/2010/main" val="3772827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BFDA9692-ECDC-4B59-86B2-8C90FDE1A05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12"/>
            <a:ext cx="12192000" cy="6321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12C05506-42A1-49C0-9D87-081CCD9023D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62EEB7A9-BD43-4975-959E-CCDA3840BFC1}"/>
              </a:ext>
            </a:extLst>
          </p:cNvPr>
          <p:cNvSpPr>
            <a:spLocks noGrp="1"/>
          </p:cNvSpPr>
          <p:nvPr>
            <p:ph type="title"/>
          </p:nvPr>
        </p:nvSpPr>
        <p:spPr>
          <a:xfrm>
            <a:off x="581192" y="5264487"/>
            <a:ext cx="11029616" cy="718870"/>
          </a:xfrm>
        </p:spPr>
        <p:txBody>
          <a:bodyPr>
            <a:normAutofit/>
          </a:bodyPr>
          <a:lstStyle/>
          <a:p>
            <a:r>
              <a:rPr lang="en-GB" dirty="0">
                <a:solidFill>
                  <a:srgbClr val="FFFEFF"/>
                </a:solidFill>
              </a:rPr>
              <a:t>Reading the Transcript</a:t>
            </a:r>
          </a:p>
        </p:txBody>
      </p:sp>
      <p:graphicFrame>
        <p:nvGraphicFramePr>
          <p:cNvPr id="37" name="Content Placeholder 9"/>
          <p:cNvGraphicFramePr>
            <a:graphicFrameLocks noGrp="1"/>
          </p:cNvGraphicFramePr>
          <p:nvPr>
            <p:ph idx="1"/>
            <p:extLst>
              <p:ext uri="{D42A27DB-BD31-4B8C-83A1-F6EECF244321}">
                <p14:modId xmlns:p14="http://schemas.microsoft.com/office/powerpoint/2010/main" val="3852820046"/>
              </p:ext>
            </p:extLst>
          </p:nvPr>
        </p:nvGraphicFramePr>
        <p:xfrm>
          <a:off x="642938" y="858445"/>
          <a:ext cx="10906125" cy="3961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1098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F404549-B4DC-481C-926C-DED3EF1C58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8FD5CD-351E-4B06-8B78-BD5102D0090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04F4FE5A-3124-400E-8EEC-5E1ACA31595E}"/>
              </a:ext>
            </a:extLst>
          </p:cNvPr>
          <p:cNvSpPr>
            <a:spLocks noGrp="1"/>
          </p:cNvSpPr>
          <p:nvPr>
            <p:ph type="title"/>
          </p:nvPr>
        </p:nvSpPr>
        <p:spPr>
          <a:xfrm>
            <a:off x="601255" y="702156"/>
            <a:ext cx="3409783" cy="1013800"/>
          </a:xfrm>
        </p:spPr>
        <p:txBody>
          <a:bodyPr>
            <a:normAutofit/>
          </a:bodyPr>
          <a:lstStyle/>
          <a:p>
            <a:r>
              <a:rPr lang="en-GB" sz="2400" dirty="0"/>
              <a:t>10x Genomics Software</a:t>
            </a:r>
            <a:endParaRPr lang="en-GB" sz="2600" dirty="0"/>
          </a:p>
        </p:txBody>
      </p:sp>
      <p:sp>
        <p:nvSpPr>
          <p:cNvPr id="5" name="Rechteck 4">
            <a:extLst>
              <a:ext uri="{FF2B5EF4-FFF2-40B4-BE49-F238E27FC236}">
                <a16:creationId xmlns:a16="http://schemas.microsoft.com/office/drawing/2014/main" id="{1EBF3BC8-BAE3-4F25-AB08-C7CA7B724065}"/>
              </a:ext>
            </a:extLst>
          </p:cNvPr>
          <p:cNvSpPr/>
          <p:nvPr/>
        </p:nvSpPr>
        <p:spPr>
          <a:xfrm>
            <a:off x="10154040" y="6396334"/>
            <a:ext cx="1712328" cy="307777"/>
          </a:xfrm>
          <a:prstGeom prst="rect">
            <a:avLst/>
          </a:prstGeom>
        </p:spPr>
        <p:txBody>
          <a:bodyPr wrap="none">
            <a:spAutoFit/>
          </a:bodyPr>
          <a:lstStyle/>
          <a:p>
            <a:r>
              <a:rPr lang="en-US" sz="1400" dirty="0"/>
              <a:t>10x Genomics(2017)</a:t>
            </a:r>
            <a:endParaRPr lang="en-GB" dirty="0"/>
          </a:p>
        </p:txBody>
      </p:sp>
      <p:pic>
        <p:nvPicPr>
          <p:cNvPr id="7" name="Grafik 6">
            <a:extLst>
              <a:ext uri="{FF2B5EF4-FFF2-40B4-BE49-F238E27FC236}">
                <a16:creationId xmlns:a16="http://schemas.microsoft.com/office/drawing/2014/main" id="{01FDAF21-2012-43DA-B5E5-8F981F4B6D5E}"/>
              </a:ext>
            </a:extLst>
          </p:cNvPr>
          <p:cNvPicPr>
            <a:picLocks noChangeAspect="1"/>
          </p:cNvPicPr>
          <p:nvPr/>
        </p:nvPicPr>
        <p:blipFill>
          <a:blip r:embed="rId3"/>
          <a:stretch>
            <a:fillRect/>
          </a:stretch>
        </p:blipFill>
        <p:spPr>
          <a:xfrm>
            <a:off x="4499593" y="936280"/>
            <a:ext cx="7366775" cy="4985440"/>
          </a:xfrm>
          <a:prstGeom prst="rect">
            <a:avLst/>
          </a:prstGeom>
        </p:spPr>
      </p:pic>
    </p:spTree>
    <p:extLst>
      <p:ext uri="{BB962C8B-B14F-4D97-AF65-F5344CB8AC3E}">
        <p14:creationId xmlns:p14="http://schemas.microsoft.com/office/powerpoint/2010/main" val="4291717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34225F45-A705-44B1-BEE3-99AFAD728803}"/>
              </a:ext>
            </a:extLst>
          </p:cNvPr>
          <p:cNvPicPr>
            <a:picLocks noChangeAspect="1"/>
          </p:cNvPicPr>
          <p:nvPr/>
        </p:nvPicPr>
        <p:blipFill rotWithShape="1">
          <a:blip r:embed="rId3">
            <a:extLst>
              <a:ext uri="{28A0092B-C50C-407E-A947-70E740481C1C}">
                <a14:useLocalDpi xmlns:a14="http://schemas.microsoft.com/office/drawing/2010/main" val="0"/>
              </a:ext>
            </a:extLst>
          </a:blip>
          <a:srcRect l="20912" r="28187" b="-2"/>
          <a:stretch/>
        </p:blipFill>
        <p:spPr>
          <a:xfrm>
            <a:off x="8011355" y="1871133"/>
            <a:ext cx="3723445" cy="4553730"/>
          </a:xfrm>
          <a:prstGeom prst="rect">
            <a:avLst/>
          </a:prstGeom>
        </p:spPr>
      </p:pic>
      <p:sp>
        <p:nvSpPr>
          <p:cNvPr id="2" name="Titel 1">
            <a:extLst>
              <a:ext uri="{FF2B5EF4-FFF2-40B4-BE49-F238E27FC236}">
                <a16:creationId xmlns:a16="http://schemas.microsoft.com/office/drawing/2014/main" id="{62EEB7A9-BD43-4975-959E-CCDA3840BFC1}"/>
              </a:ext>
            </a:extLst>
          </p:cNvPr>
          <p:cNvSpPr>
            <a:spLocks noGrp="1"/>
          </p:cNvSpPr>
          <p:nvPr>
            <p:ph type="title"/>
          </p:nvPr>
        </p:nvSpPr>
        <p:spPr>
          <a:xfrm>
            <a:off x="581192" y="702156"/>
            <a:ext cx="11029616" cy="1013800"/>
          </a:xfrm>
        </p:spPr>
        <p:txBody>
          <a:bodyPr>
            <a:normAutofit/>
          </a:bodyPr>
          <a:lstStyle/>
          <a:p>
            <a:r>
              <a:rPr lang="en-GB" dirty="0"/>
              <a:t>Pick a Cell, any Cell</a:t>
            </a:r>
          </a:p>
        </p:txBody>
      </p:sp>
      <p:sp>
        <p:nvSpPr>
          <p:cNvPr id="3" name="Inhaltsplatzhalter 2">
            <a:extLst>
              <a:ext uri="{FF2B5EF4-FFF2-40B4-BE49-F238E27FC236}">
                <a16:creationId xmlns:a16="http://schemas.microsoft.com/office/drawing/2014/main" id="{C995EE22-C806-461F-B105-451FBF0164C5}"/>
              </a:ext>
            </a:extLst>
          </p:cNvPr>
          <p:cNvSpPr>
            <a:spLocks noGrp="1"/>
          </p:cNvSpPr>
          <p:nvPr>
            <p:ph idx="1"/>
          </p:nvPr>
        </p:nvSpPr>
        <p:spPr>
          <a:xfrm>
            <a:off x="581192" y="2180496"/>
            <a:ext cx="7225075" cy="3678303"/>
          </a:xfrm>
        </p:spPr>
        <p:txBody>
          <a:bodyPr>
            <a:normAutofit/>
          </a:bodyPr>
          <a:lstStyle/>
          <a:p>
            <a:r>
              <a:rPr lang="en-GB" dirty="0"/>
              <a:t>1</a:t>
            </a:r>
            <a:r>
              <a:rPr lang="en-GB" baseline="30000" dirty="0"/>
              <a:t>st</a:t>
            </a:r>
            <a:r>
              <a:rPr lang="en-GB" dirty="0"/>
              <a:t> step: how to pick a cell</a:t>
            </a:r>
          </a:p>
          <a:p>
            <a:pPr lvl="1"/>
            <a:r>
              <a:rPr lang="en-GB" sz="1800" dirty="0"/>
              <a:t>Spread cell over array of magnetic rafts </a:t>
            </a:r>
          </a:p>
          <a:p>
            <a:pPr lvl="1"/>
            <a:r>
              <a:rPr lang="en-GB" sz="1800" dirty="0"/>
              <a:t>Lift and transfer desired cell with inverted microscope</a:t>
            </a:r>
          </a:p>
          <a:p>
            <a:r>
              <a:rPr lang="en-GB" dirty="0"/>
              <a:t>2</a:t>
            </a:r>
            <a:r>
              <a:rPr lang="en-GB" baseline="30000" dirty="0"/>
              <a:t>nd</a:t>
            </a:r>
            <a:r>
              <a:rPr lang="en-GB" dirty="0"/>
              <a:t> step: amplifying DNA</a:t>
            </a:r>
          </a:p>
          <a:p>
            <a:pPr lvl="1"/>
            <a:r>
              <a:rPr lang="en-GB" sz="1800" dirty="0"/>
              <a:t>PCR (Polymerase Chain Reaction)</a:t>
            </a:r>
          </a:p>
          <a:p>
            <a:pPr lvl="1"/>
            <a:r>
              <a:rPr lang="en-GB" sz="1800" dirty="0"/>
              <a:t>MDA (Multiple Displacement Amplification) </a:t>
            </a:r>
          </a:p>
          <a:p>
            <a:r>
              <a:rPr lang="en-GB" dirty="0"/>
              <a:t>3</a:t>
            </a:r>
            <a:r>
              <a:rPr lang="en-GB" baseline="30000" dirty="0"/>
              <a:t>rd</a:t>
            </a:r>
            <a:r>
              <a:rPr lang="en-GB" dirty="0"/>
              <a:t> step: construct libraries and sequence them</a:t>
            </a:r>
          </a:p>
        </p:txBody>
      </p:sp>
      <p:sp>
        <p:nvSpPr>
          <p:cNvPr id="6" name="Rechteck 5">
            <a:extLst>
              <a:ext uri="{FF2B5EF4-FFF2-40B4-BE49-F238E27FC236}">
                <a16:creationId xmlns:a16="http://schemas.microsoft.com/office/drawing/2014/main" id="{37B63418-92FE-4AE0-BD44-E946D55BE846}"/>
              </a:ext>
            </a:extLst>
          </p:cNvPr>
          <p:cNvSpPr/>
          <p:nvPr/>
        </p:nvSpPr>
        <p:spPr>
          <a:xfrm>
            <a:off x="7824247" y="6426151"/>
            <a:ext cx="4097660" cy="307777"/>
          </a:xfrm>
          <a:prstGeom prst="rect">
            <a:avLst/>
          </a:prstGeom>
        </p:spPr>
        <p:txBody>
          <a:bodyPr wrap="none">
            <a:spAutoFit/>
          </a:bodyPr>
          <a:lstStyle/>
          <a:p>
            <a:r>
              <a:rPr lang="en-GB" sz="1400" dirty="0"/>
              <a:t>https://www.pinterest.com/pin/332562753707494898/</a:t>
            </a:r>
          </a:p>
        </p:txBody>
      </p:sp>
    </p:spTree>
    <p:extLst>
      <p:ext uri="{BB962C8B-B14F-4D97-AF65-F5344CB8AC3E}">
        <p14:creationId xmlns:p14="http://schemas.microsoft.com/office/powerpoint/2010/main" val="1636613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EEB7A9-BD43-4975-959E-CCDA3840BFC1}"/>
              </a:ext>
            </a:extLst>
          </p:cNvPr>
          <p:cNvSpPr>
            <a:spLocks noGrp="1"/>
          </p:cNvSpPr>
          <p:nvPr>
            <p:ph type="title"/>
          </p:nvPr>
        </p:nvSpPr>
        <p:spPr>
          <a:xfrm>
            <a:off x="581192" y="702156"/>
            <a:ext cx="11029616" cy="1013800"/>
          </a:xfrm>
        </p:spPr>
        <p:txBody>
          <a:bodyPr>
            <a:normAutofit/>
          </a:bodyPr>
          <a:lstStyle/>
          <a:p>
            <a:r>
              <a:rPr lang="en-GB" dirty="0"/>
              <a:t>Pick a Cell, any Cell</a:t>
            </a:r>
          </a:p>
        </p:txBody>
      </p:sp>
      <p:pic>
        <p:nvPicPr>
          <p:cNvPr id="10" name="Grafik 9">
            <a:extLst>
              <a:ext uri="{FF2B5EF4-FFF2-40B4-BE49-F238E27FC236}">
                <a16:creationId xmlns:a16="http://schemas.microsoft.com/office/drawing/2014/main" id="{A3F243FE-EE89-4CE8-ACF9-2EF93B28C52E}"/>
              </a:ext>
            </a:extLst>
          </p:cNvPr>
          <p:cNvPicPr>
            <a:picLocks noChangeAspect="1"/>
          </p:cNvPicPr>
          <p:nvPr/>
        </p:nvPicPr>
        <p:blipFill>
          <a:blip r:embed="rId3"/>
          <a:stretch>
            <a:fillRect/>
          </a:stretch>
        </p:blipFill>
        <p:spPr>
          <a:xfrm>
            <a:off x="4375233" y="709912"/>
            <a:ext cx="7724775" cy="5657850"/>
          </a:xfrm>
          <a:prstGeom prst="rect">
            <a:avLst/>
          </a:prstGeom>
        </p:spPr>
      </p:pic>
      <p:pic>
        <p:nvPicPr>
          <p:cNvPr id="11" name="Grafik 10">
            <a:extLst>
              <a:ext uri="{FF2B5EF4-FFF2-40B4-BE49-F238E27FC236}">
                <a16:creationId xmlns:a16="http://schemas.microsoft.com/office/drawing/2014/main" id="{E594D09D-C944-4281-9F37-5E3BE210B19F}"/>
              </a:ext>
            </a:extLst>
          </p:cNvPr>
          <p:cNvPicPr>
            <a:picLocks noChangeAspect="1"/>
          </p:cNvPicPr>
          <p:nvPr/>
        </p:nvPicPr>
        <p:blipFill>
          <a:blip r:embed="rId4"/>
          <a:stretch>
            <a:fillRect/>
          </a:stretch>
        </p:blipFill>
        <p:spPr>
          <a:xfrm>
            <a:off x="1471612" y="2498809"/>
            <a:ext cx="9248775" cy="3086100"/>
          </a:xfrm>
          <a:prstGeom prst="rect">
            <a:avLst/>
          </a:prstGeom>
        </p:spPr>
      </p:pic>
    </p:spTree>
    <p:extLst>
      <p:ext uri="{BB962C8B-B14F-4D97-AF65-F5344CB8AC3E}">
        <p14:creationId xmlns:p14="http://schemas.microsoft.com/office/powerpoint/2010/main" val="97569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F404549-B4DC-481C-926C-DED3EF1C58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8FD5CD-351E-4B06-8B78-BD5102D0090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8" name="Inhaltsplatzhalter 4">
            <a:extLst>
              <a:ext uri="{FF2B5EF4-FFF2-40B4-BE49-F238E27FC236}">
                <a16:creationId xmlns:a16="http://schemas.microsoft.com/office/drawing/2014/main" id="{518956BE-BA43-435F-BD70-A18E7B8F96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3147" y="839226"/>
            <a:ext cx="4558002" cy="5179548"/>
          </a:xfrm>
          <a:prstGeom prst="rect">
            <a:avLst/>
          </a:prstGeom>
        </p:spPr>
      </p:pic>
      <p:sp>
        <p:nvSpPr>
          <p:cNvPr id="2" name="Titel 1">
            <a:extLst>
              <a:ext uri="{FF2B5EF4-FFF2-40B4-BE49-F238E27FC236}">
                <a16:creationId xmlns:a16="http://schemas.microsoft.com/office/drawing/2014/main" id="{04F4FE5A-3124-400E-8EEC-5E1ACA31595E}"/>
              </a:ext>
            </a:extLst>
          </p:cNvPr>
          <p:cNvSpPr>
            <a:spLocks noGrp="1"/>
          </p:cNvSpPr>
          <p:nvPr>
            <p:ph type="title"/>
          </p:nvPr>
        </p:nvSpPr>
        <p:spPr>
          <a:xfrm>
            <a:off x="601255" y="702156"/>
            <a:ext cx="3409783" cy="1013800"/>
          </a:xfrm>
        </p:spPr>
        <p:txBody>
          <a:bodyPr>
            <a:normAutofit/>
          </a:bodyPr>
          <a:lstStyle/>
          <a:p>
            <a:r>
              <a:rPr lang="en-GB" sz="2600" dirty="0"/>
              <a:t>Polymerase Chain Reaction (PCR)</a:t>
            </a:r>
          </a:p>
        </p:txBody>
      </p:sp>
      <p:sp>
        <p:nvSpPr>
          <p:cNvPr id="5" name="Rechteck 4">
            <a:extLst>
              <a:ext uri="{FF2B5EF4-FFF2-40B4-BE49-F238E27FC236}">
                <a16:creationId xmlns:a16="http://schemas.microsoft.com/office/drawing/2014/main" id="{1EBF3BC8-BAE3-4F25-AB08-C7CA7B724065}"/>
              </a:ext>
            </a:extLst>
          </p:cNvPr>
          <p:cNvSpPr/>
          <p:nvPr/>
        </p:nvSpPr>
        <p:spPr>
          <a:xfrm>
            <a:off x="9633094" y="6396334"/>
            <a:ext cx="2558906" cy="307777"/>
          </a:xfrm>
          <a:prstGeom prst="rect">
            <a:avLst/>
          </a:prstGeom>
        </p:spPr>
        <p:txBody>
          <a:bodyPr wrap="none">
            <a:spAutoFit/>
          </a:bodyPr>
          <a:lstStyle/>
          <a:p>
            <a:r>
              <a:rPr lang="en-US" sz="1400" dirty="0" err="1"/>
              <a:t>Garibyan</a:t>
            </a:r>
            <a:r>
              <a:rPr lang="en-US" sz="1400" dirty="0"/>
              <a:t>, L., &amp; </a:t>
            </a:r>
            <a:r>
              <a:rPr lang="en-US" sz="1400" dirty="0" err="1"/>
              <a:t>Avashia</a:t>
            </a:r>
            <a:r>
              <a:rPr lang="en-US" sz="1400" dirty="0"/>
              <a:t>, N. (2013)</a:t>
            </a:r>
            <a:endParaRPr lang="en-GB" dirty="0"/>
          </a:p>
        </p:txBody>
      </p:sp>
    </p:spTree>
    <p:extLst>
      <p:ext uri="{BB962C8B-B14F-4D97-AF65-F5344CB8AC3E}">
        <p14:creationId xmlns:p14="http://schemas.microsoft.com/office/powerpoint/2010/main" val="2978036501"/>
      </p:ext>
    </p:extLst>
  </p:cSld>
  <p:clrMapOvr>
    <a:masterClrMapping/>
  </p:clrMapOvr>
</p:sld>
</file>

<file path=ppt/theme/theme1.xml><?xml version="1.0" encoding="utf-8"?>
<a:theme xmlns:a="http://schemas.openxmlformats.org/drawingml/2006/main" name="Dividende">
  <a:themeElements>
    <a:clrScheme name="Dividende">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e">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e">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Dividende</Template>
  <TotalTime>0</TotalTime>
  <Words>1193</Words>
  <Application>Microsoft Office PowerPoint</Application>
  <PresentationFormat>Breitbild</PresentationFormat>
  <Paragraphs>169</Paragraphs>
  <Slides>15</Slides>
  <Notes>12</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15</vt:i4>
      </vt:variant>
    </vt:vector>
  </HeadingPairs>
  <TitlesOfParts>
    <vt:vector size="19" baseType="lpstr">
      <vt:lpstr>Calibri</vt:lpstr>
      <vt:lpstr>Gill Sans MT</vt:lpstr>
      <vt:lpstr>Wingdings 2</vt:lpstr>
      <vt:lpstr>Dividende</vt:lpstr>
      <vt:lpstr>The singles seen: Sequencing gets specific </vt:lpstr>
      <vt:lpstr>Content</vt:lpstr>
      <vt:lpstr>The Singles Seen: Sequencing Gets Specific</vt:lpstr>
      <vt:lpstr>General</vt:lpstr>
      <vt:lpstr>Reading the Transcript</vt:lpstr>
      <vt:lpstr>10x Genomics Software</vt:lpstr>
      <vt:lpstr>Pick a Cell, any Cell</vt:lpstr>
      <vt:lpstr>Pick a Cell, any Cell</vt:lpstr>
      <vt:lpstr>Polymerase Chain Reaction (PCR)</vt:lpstr>
      <vt:lpstr>Variation under Unnatural Selection</vt:lpstr>
      <vt:lpstr>One from Many</vt:lpstr>
      <vt:lpstr>Background</vt:lpstr>
      <vt:lpstr>Author</vt:lpstr>
      <vt:lpstr>Publishing</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singles seen: Sequencing gets specific</dc:title>
  <dc:creator>Karla Hörmann</dc:creator>
  <cp:lastModifiedBy>Karla Hoermann</cp:lastModifiedBy>
  <cp:revision>50</cp:revision>
  <dcterms:created xsi:type="dcterms:W3CDTF">2017-11-15T04:12:01Z</dcterms:created>
  <dcterms:modified xsi:type="dcterms:W3CDTF">2017-12-19T00:39:29Z</dcterms:modified>
</cp:coreProperties>
</file>