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33"/>
  </p:notesMasterIdLst>
  <p:sldIdLst>
    <p:sldId id="256" r:id="rId2"/>
    <p:sldId id="259" r:id="rId3"/>
    <p:sldId id="287" r:id="rId4"/>
    <p:sldId id="288" r:id="rId5"/>
    <p:sldId id="289" r:id="rId6"/>
    <p:sldId id="291" r:id="rId7"/>
    <p:sldId id="290" r:id="rId8"/>
    <p:sldId id="277" r:id="rId9"/>
    <p:sldId id="292" r:id="rId10"/>
    <p:sldId id="293" r:id="rId11"/>
    <p:sldId id="279" r:id="rId12"/>
    <p:sldId id="278" r:id="rId13"/>
    <p:sldId id="294" r:id="rId14"/>
    <p:sldId id="280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9" autoAdjust="0"/>
    <p:restoredTop sz="85714" autoAdjust="0"/>
  </p:normalViewPr>
  <p:slideViewPr>
    <p:cSldViewPr>
      <p:cViewPr varScale="1">
        <p:scale>
          <a:sx n="79" d="100"/>
          <a:sy n="79" d="100"/>
        </p:scale>
        <p:origin x="145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28AD9-6B15-4E4D-BEA5-89CC57BCC052}" type="datetimeFigureOut">
              <a:rPr lang="zh-TW" altLang="en-US" smtClean="0"/>
              <a:pPr/>
              <a:t>2017-12-26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33BD1-41AA-4717-98EB-F962019586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954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538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The candidate signatures produced will be relatively sensitive, but not necessarily specific, because signature extraction is done using exact k-</a:t>
            </a:r>
            <a:r>
              <a:rPr lang="en-US" altLang="zh-TW" sz="1200" dirty="0" err="1" smtClean="0"/>
              <a:t>mer</a:t>
            </a:r>
            <a:r>
              <a:rPr lang="en-US" altLang="zh-TW" sz="1200" dirty="0" smtClean="0"/>
              <a:t> matches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279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After the signatures are filtered, Neptune will use BLAST</a:t>
            </a:r>
            <a:r>
              <a:rPr lang="en-US" altLang="zh-TW" baseline="0" dirty="0" smtClean="0"/>
              <a:t> to assign a score to every signature, representing the discriminatory </a:t>
            </a:r>
            <a:r>
              <a:rPr lang="en-US" altLang="zh-TW" baseline="0" smtClean="0"/>
              <a:t>power.</a:t>
            </a:r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843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PI</m:t>
                    </m:r>
                    <m: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i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TW" i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TW" i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zh-TW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TW" altLang="en-US" i="0" dirty="0" smtClean="0">
                    <a:latin typeface="Consolas" panose="020B0609020204030204" pitchFamily="49" charset="0"/>
                  </a:rPr>
                  <a:t> </a:t>
                </a:r>
                <a:r>
                  <a:rPr lang="en-US" altLang="zh-TW" i="0" dirty="0" smtClean="0">
                    <a:latin typeface="Consolas" panose="020B0609020204030204" pitchFamily="49" charset="0"/>
                  </a:rPr>
                  <a:t>=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Matches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/ Length of aligned region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between −1.0 and +1.0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This score is maximized when all inclusion targets contain a region exactly matching the entire signature and there exists no exclusion targets that match the signature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positive scores closer to 1.0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highly discriminatory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scores close to 0.0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indiscriminate and likely undesirable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A high-valued negative score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a measure of discrimination in the inverse direction (i.e. it indicates that the reported sequence is a strong signature for the exclusion group rather than for the inclusion group).</a:t>
                </a:r>
              </a:p>
              <a:p>
                <a:pPr algn="l"/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altLang="zh-TW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PI(</a:t>
                </a:r>
                <a:r>
                  <a:rPr lang="en-US" altLang="zh-TW" i="0">
                    <a:latin typeface="Cambria Math" panose="02040503050406030204" pitchFamily="18" charset="0"/>
                  </a:rPr>
                  <a:t>S,I_i</a:t>
                </a:r>
                <a:r>
                  <a:rPr lang="en-US" altLang="zh-TW" b="0" i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zh-TW" altLang="en-US" i="0" dirty="0" smtClean="0">
                    <a:latin typeface="Consolas" panose="020B0609020204030204" pitchFamily="49" charset="0"/>
                  </a:rPr>
                  <a:t> </a:t>
                </a:r>
                <a:r>
                  <a:rPr lang="en-US" altLang="zh-TW" i="0" dirty="0" smtClean="0">
                    <a:latin typeface="Consolas" panose="020B0609020204030204" pitchFamily="49" charset="0"/>
                  </a:rPr>
                  <a:t>=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Matches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/ Length of aligned region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between −1.0 and +1.0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This score is maximized when all inclusion targets contain a region exactly matching the entire signature and there exists no exclusion targets that match the signature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positive scores closer to 1.0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highly discriminatory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scores close to 0.0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indiscriminate and likely undesirable</a:t>
                </a:r>
              </a:p>
              <a:p>
                <a:pPr algn="l"/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A high-valued negative score</a:t>
                </a:r>
                <a:r>
                  <a:rPr lang="en-US" altLang="zh-TW" sz="1200" b="0" i="0" kern="1200" baseline="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 -&gt; </a:t>
                </a:r>
                <a:r>
                  <a:rPr lang="en-US" altLang="zh-TW" sz="1200" b="0" i="0" kern="1200" dirty="0" smtClean="0">
                    <a:solidFill>
                      <a:schemeClr val="tx1"/>
                    </a:solidFill>
                    <a:effectLst/>
                    <a:latin typeface="Consolas" panose="020B0609020204030204" pitchFamily="49" charset="0"/>
                    <a:ea typeface="+mn-ea"/>
                    <a:cs typeface="+mn-cs"/>
                  </a:rPr>
                  <a:t>a measure of discrimination in the inverse direction (i.e. it indicates that the reported sequence is a strong signature for the exclusion group rather than for the inclusion group).</a:t>
                </a:r>
              </a:p>
              <a:p>
                <a:pPr algn="l"/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460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After</a:t>
            </a:r>
            <a:r>
              <a:rPr lang="en-US" altLang="zh-TW" baseline="0" dirty="0" smtClean="0"/>
              <a:t> each signature is given a score, Neptune will generate some output files.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169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</a:t>
            </a:r>
            <a:r>
              <a:rPr lang="en-US" altLang="zh-TW" baseline="0" dirty="0" smtClean="0"/>
              <a:t> detailed output will be presented in the following example.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230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We </a:t>
            </a:r>
            <a:r>
              <a:rPr lang="en-US" altLang="zh-TW" baseline="0" dirty="0" smtClean="0"/>
              <a:t>installed Neptune on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64-bit Linux system,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executed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Neptune with the inclusion and exclusion data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provided in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altLang="zh-TW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github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repository.</a:t>
            </a:r>
          </a:p>
          <a:p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execute Neptune in the terminal, </a:t>
            </a:r>
          </a:p>
          <a:p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</a:t>
            </a:r>
            <a:r>
              <a:rPr lang="en-US" altLang="zh-TW" b="0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inclusion,</a:t>
            </a:r>
            <a:r>
              <a:rPr lang="en-US" altLang="zh-TW" b="0" baseline="0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r>
              <a:rPr lang="en-US" altLang="zh-TW" b="0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exclusion, output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mandatory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parameters</a:t>
            </a:r>
          </a:p>
          <a:p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–</a:t>
            </a:r>
            <a:r>
              <a:rPr lang="en-US" altLang="zh-TW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kmer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specify the size of k-</a:t>
            </a:r>
            <a:r>
              <a:rPr lang="en-US" altLang="zh-TW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mers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--gap to specify the 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m</a:t>
            </a:r>
            <a:r>
              <a:rPr lang="en-US" altLang="zh-TW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aximum allowable k-</a:t>
            </a:r>
            <a:r>
              <a:rPr lang="en-US" altLang="zh-TW" sz="12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mer</a:t>
            </a:r>
            <a:r>
              <a:rPr lang="en-US" altLang="zh-TW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gap size.</a:t>
            </a:r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not specified, the optional parameters will be automatically calculated base on the equations mentioned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previous slides.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088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Inclusion and exclusion targets are both in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FASTA format. The first line is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description line, giving a name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sequence.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inclusion targets in the inclusion directory.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697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There are also 3</a:t>
            </a:r>
            <a:r>
              <a:rPr lang="en-US" altLang="zh-TW" baseline="0" dirty="0" smtClean="0"/>
              <a:t> exclusion targets in the exclusion directory.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4500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0" dirty="0" smtClean="0"/>
              <a:t>Neptune will generate a report </a:t>
            </a:r>
          </a:p>
          <a:p>
            <a:r>
              <a:rPr lang="en-US" altLang="zh-TW" b="0" smtClean="0"/>
              <a:t>since we did </a:t>
            </a:r>
            <a:r>
              <a:rPr lang="en-US" altLang="zh-TW" b="0" dirty="0" smtClean="0"/>
              <a:t>not specify</a:t>
            </a:r>
            <a:r>
              <a:rPr lang="en-US" altLang="zh-TW" b="0" baseline="0" dirty="0" smtClean="0"/>
              <a:t> any optional parameters, </a:t>
            </a:r>
            <a:endParaRPr lang="en-US" altLang="zh-TW" b="0" dirty="0" smtClean="0"/>
          </a:p>
          <a:p>
            <a:r>
              <a:rPr lang="en-US" altLang="zh-TW" b="0" dirty="0" smtClean="0"/>
              <a:t>GC-content (lambda),</a:t>
            </a:r>
          </a:p>
          <a:p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Minimum Inclusion Hits, </a:t>
            </a:r>
          </a:p>
          <a:p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k-</a:t>
            </a:r>
            <a:r>
              <a:rPr lang="en-US" altLang="zh-TW" b="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mer</a:t>
            </a:r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 Size,</a:t>
            </a:r>
          </a:p>
          <a:p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Maximum k-</a:t>
            </a:r>
            <a:r>
              <a:rPr lang="en-US" altLang="zh-TW" b="0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mer</a:t>
            </a:r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 Gap Size,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automatically calculated </a:t>
            </a:r>
            <a:endParaRPr lang="en-US" altLang="zh-TW" b="0" dirty="0" smtClean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r>
              <a:rPr lang="en-US" altLang="zh-TW" b="0" dirty="0" smtClean="0">
                <a:latin typeface="Consolas" panose="020B0609020204030204" pitchFamily="49" charset="0"/>
                <a:cs typeface="Calibri" panose="020F0502020204030204" pitchFamily="34" charset="0"/>
              </a:rPr>
              <a:t>Minimum Signature Size</a:t>
            </a:r>
            <a:r>
              <a:rPr lang="en-US" altLang="zh-TW" b="0" baseline="0" dirty="0" smtClean="0">
                <a:latin typeface="Consolas" panose="020B0609020204030204" pitchFamily="49" charset="0"/>
                <a:cs typeface="Calibri" panose="020F0502020204030204" pitchFamily="34" charset="0"/>
              </a:rPr>
              <a:t> = four times the size of k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388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These two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numbers represent the number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inclusion and exclusion targets the </a:t>
            </a:r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appears in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6880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585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mentioned in the previous slides, these candidate signatures are relatively sensitive, but not necessarily specific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an arbitrary,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run-unique ID assigned to the signature, and ref indicate from which sequence the signature was extracted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5574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filtering step removes signatures that align sufficiently with any exclusion target.  In this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example, no signature is filtered out.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1045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the equation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mentioned in the previous slides, each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signature is assigned a score.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Signatures are sorted in descending order by their score.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027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consolidated signatures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combine signatures from all references.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Signatures are added in a greedy manner by selecting the next highest scoring signature available from all references (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 merge sort )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zh-TW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many circumstances, this consolidated output might be considered the final output of Neptune.</a:t>
            </a:r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683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https://www.youtube.com/watch?v=7Hrvev2DdT8</a:t>
            </a:r>
          </a:p>
          <a:p>
            <a:r>
              <a:rPr lang="en-US" altLang="zh-TW" dirty="0" smtClean="0"/>
              <a:t>https://www.youtube.com/watch?v=sDgam2lzWZc</a:t>
            </a:r>
          </a:p>
          <a:p>
            <a:r>
              <a:rPr lang="en-US" altLang="zh-TW" dirty="0" smtClean="0"/>
              <a:t>https://www.youtube.com/watch?v=01RIOvA9UqE</a:t>
            </a:r>
          </a:p>
          <a:p>
            <a:r>
              <a:rPr lang="en-US" altLang="zh-TW" dirty="0" smtClean="0"/>
              <a:t>Satisfying</a:t>
            </a:r>
            <a:r>
              <a:rPr lang="zh-TW" altLang="en-US" dirty="0" smtClean="0"/>
              <a:t> </a:t>
            </a:r>
            <a:r>
              <a:rPr lang="en-US" altLang="zh-TW" smtClean="0"/>
              <a:t>result.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80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latin typeface="Calibri Light" panose="020F0302020204030204" pitchFamily="34" charset="0"/>
              </a:rPr>
              <a:t>Sequences with calculated scores closer to 1 are highly discriminatory, whereas those nearing 0 have no discriminatory power to distinguish between inclusion and exclusion genome groups.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066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40699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1477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latin typeface="Calibri Light" panose="020F0302020204030204" pitchFamily="34" charset="0"/>
              </a:rPr>
              <a:t>designed an efficient system for rapidly locating differentially abundant genomic content in bacterial populations using an exact 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r>
              <a:rPr lang="en-US" altLang="zh-TW" dirty="0" smtClean="0">
                <a:latin typeface="Calibri Light" panose="020F0302020204030204" pitchFamily="34" charset="0"/>
              </a:rPr>
              <a:t> matching strategy, while accommodating 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r>
              <a:rPr lang="en-US" altLang="zh-TW" dirty="0" smtClean="0">
                <a:latin typeface="Calibri Light" panose="020F0302020204030204" pitchFamily="34" charset="0"/>
              </a:rPr>
              <a:t> mismatches</a:t>
            </a:r>
          </a:p>
          <a:p>
            <a:endParaRPr lang="en-US" altLang="zh-TW" dirty="0" smtClean="0">
              <a:latin typeface="Calibri Light" panose="020F0302020204030204" pitchFamily="34" charset="0"/>
            </a:endParaRP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designed Neptune as a system for discovering discriminatory bacterial sequence signatures and conducting comparative analyses of arbitrary groups of genome sequences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464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*Signatures may reside in genic or intergenic regions and may correspond to genomic islands, phage regions or entire operons.</a:t>
            </a:r>
          </a:p>
          <a:p>
            <a:r>
              <a:rPr lang="en-US" altLang="zh-TW" sz="1200" dirty="0" smtClean="0"/>
              <a:t>*No requirement for signatures to contain functionally meaningful content</a:t>
            </a:r>
            <a:endParaRPr lang="zh-TW" altLang="en-US" sz="1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32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*Not c</a:t>
            </a:r>
            <a:r>
              <a:rPr lang="en-US" altLang="zh-TW" dirty="0" smtClean="0">
                <a:latin typeface="Calibri Light" panose="020F0302020204030204" pitchFamily="34" charset="0"/>
              </a:rPr>
              <a:t>oncerned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the number of times a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repeated within a target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2762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*w be the size of the largest target in bases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*P is the probability of any two arbitrary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557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We model this problem as some statistical distribution, and use the mean and variance of the distribution</a:t>
                </a:r>
                <a:r>
                  <a:rPr lang="zh-TW" altLang="en-US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model to formula the gap size</a:t>
                </a:r>
              </a:p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Where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zh-TW" altLang="en-US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be our statistical confidence</a:t>
                </a:r>
              </a:p>
              <a:p>
                <a:endParaRPr lang="en-US" altLang="zh-TW" sz="1200" b="0" i="0" u="none" strike="noStrike" kern="1200" baseline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maximum </a:t>
                </a:r>
                <a:r>
                  <a:rPr lang="en-US" altLang="zh-TW" sz="1200" b="0" i="1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-</a:t>
                </a:r>
                <a:r>
                  <a:rPr lang="en-US" altLang="zh-TW" sz="1200" b="0" i="0" u="none" strike="noStrike" kern="1200" baseline="0" dirty="0" err="1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mer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gap size between exact matching inclusion </a:t>
                </a:r>
                <a:r>
                  <a:rPr lang="en-US" altLang="zh-TW" sz="1200" b="0" i="1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-</a:t>
                </a:r>
                <a:r>
                  <a:rPr lang="en-US" altLang="zh-TW" sz="1200" b="0" i="0" u="none" strike="noStrike" kern="1200" baseline="0" dirty="0" err="1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mers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as recurrence times of success runs in Bernoulli trials.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備忘稿版面配置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We model this problem as some statistical distribution, and use the mean and variance of the distribution</a:t>
                </a:r>
                <a:r>
                  <a:rPr lang="zh-TW" altLang="en-US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model to formula the gap size</a:t>
                </a:r>
              </a:p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Where </a:t>
                </a:r>
                <a:r>
                  <a:rPr lang="zh-TW" altLang="en-US" i="0" smtClean="0">
                    <a:latin typeface="Cambria Math" panose="02040503050406030204" pitchFamily="18" charset="0"/>
                  </a:rPr>
                  <a:t>𝛼</a:t>
                </a:r>
                <a:r>
                  <a:rPr lang="zh-TW" altLang="en-US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be our statistical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confidence</a:t>
                </a:r>
              </a:p>
              <a:p>
                <a:endParaRPr lang="en-US" altLang="zh-TW" sz="1200" b="0" i="0" u="none" strike="noStrike" kern="1200" baseline="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maximum </a:t>
                </a:r>
                <a:r>
                  <a:rPr lang="en-US" altLang="zh-TW" sz="1200" b="0" i="1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-</a:t>
                </a:r>
                <a:r>
                  <a:rPr lang="en-US" altLang="zh-TW" sz="1200" b="0" i="0" u="none" strike="noStrike" kern="1200" baseline="0" dirty="0" err="1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mer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gap size between exact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matching inclusion </a:t>
                </a:r>
                <a:r>
                  <a:rPr lang="en-US" altLang="zh-TW" sz="1200" b="0" i="1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-</a:t>
                </a:r>
                <a:r>
                  <a:rPr lang="en-US" altLang="zh-TW" sz="1200" b="0" i="0" u="none" strike="noStrike" kern="1200" baseline="0" dirty="0" err="1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mers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as recurrence times of success runs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in Bernoulli 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trials</a:t>
                </a:r>
                <a:r>
                  <a:rPr lang="en-US" altLang="zh-TW" sz="1200" b="0" i="0" u="none" strike="noStrike" kern="1200" baseline="0" dirty="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.</a:t>
                </a:r>
                <a:endParaRPr lang="zh-TW" altLang="en-US" dirty="0"/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828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overview of Neptune’s signature extraction process. The reference is decomposed into its composite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These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may be classified as either inclusion or exclusion and are used to infer inclusion and exclusion sequence in the reference. A signature is constructed from inclusion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containing sufficiently small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gaps and no exclusion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82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33BD1-41AA-4717-98EB-F962019586E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45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B55171-7220-4BCD-A4BA-8BD444AFA870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F602-D16C-4BB5-966C-F3B1AD6A286B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A6AB2-0485-42EE-9441-28CA3F2861EB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8C51380-F2B8-487F-931A-B75A30F0BE60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C1F4BF-94F3-41AD-B95A-3D4FA6DF5616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D3C4-AC17-40E3-87EA-3FD734B86594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63AE-DAD6-4443-8B2E-9ECA7F6E4A57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4D034A-FCC7-4B66-BB8A-C4D5D0C0432F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397E-AB5F-42B1-8290-8F7420F2F1E4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470460-EEDD-4001-8531-6F77B34EC4D7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4E4B43-BFFD-422E-B32B-5223C496AA5B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47D333-8809-460A-82A6-E0F386EFE597}" type="datetime1">
              <a:rPr lang="zh-TW" altLang="en-US" smtClean="0"/>
              <a:t>2017-12-26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2DE2CD-4BF5-4245-9633-4655BD7101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669032"/>
            <a:ext cx="8316416" cy="1857388"/>
          </a:xfrm>
        </p:spPr>
        <p:txBody>
          <a:bodyPr>
            <a:noAutofit/>
          </a:bodyPr>
          <a:lstStyle/>
          <a:p>
            <a:pPr algn="ctr"/>
            <a:r>
              <a:rPr lang="en-US" altLang="zh-TW" sz="3200" dirty="0"/>
              <a:t>Neptune: a bioinformatics tool for rapid discovery </a:t>
            </a:r>
            <a:r>
              <a:rPr lang="en-US" altLang="zh-TW" sz="3200" dirty="0" smtClean="0"/>
              <a:t>of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genomic </a:t>
            </a:r>
            <a:r>
              <a:rPr lang="en-US" altLang="zh-TW" sz="3200" dirty="0"/>
              <a:t>variation </a:t>
            </a:r>
            <a:endParaRPr lang="en-US" altLang="zh-TW" sz="3200" dirty="0" smtClean="0"/>
          </a:p>
          <a:p>
            <a:pPr algn="ctr"/>
            <a:r>
              <a:rPr lang="en-US" altLang="zh-TW" sz="3200" dirty="0" smtClean="0"/>
              <a:t>in </a:t>
            </a:r>
            <a:r>
              <a:rPr lang="en-US" altLang="zh-TW" sz="3200" dirty="0"/>
              <a:t>bacterial populations</a:t>
            </a:r>
            <a:endParaRPr lang="zh-TW" altLang="en-US" sz="32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347864" y="45811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619672" y="3506645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sz="1600" dirty="0"/>
              <a:t>Eric </a:t>
            </a:r>
            <a:r>
              <a:rPr lang="en-US" altLang="zh-TW" sz="1600" dirty="0" err="1" smtClean="0"/>
              <a:t>Marinier</a:t>
            </a:r>
            <a:r>
              <a:rPr lang="en-US" altLang="zh-TW" sz="1600" dirty="0" smtClean="0"/>
              <a:t>, </a:t>
            </a:r>
            <a:r>
              <a:rPr lang="en-US" altLang="zh-TW" sz="1600" dirty="0" err="1"/>
              <a:t>Rahat</a:t>
            </a:r>
            <a:r>
              <a:rPr lang="en-US" altLang="zh-TW" sz="1600" dirty="0"/>
              <a:t> </a:t>
            </a:r>
            <a:r>
              <a:rPr lang="en-US" altLang="zh-TW" sz="1600" dirty="0" err="1" smtClean="0"/>
              <a:t>Zaheer</a:t>
            </a:r>
            <a:r>
              <a:rPr lang="en-US" altLang="zh-TW" sz="1600" dirty="0" smtClean="0"/>
              <a:t>, </a:t>
            </a:r>
            <a:r>
              <a:rPr lang="en-US" altLang="zh-TW" sz="1600" dirty="0"/>
              <a:t>Chrystal </a:t>
            </a:r>
            <a:r>
              <a:rPr lang="en-US" altLang="zh-TW" sz="1600" dirty="0" smtClean="0"/>
              <a:t>Berry, </a:t>
            </a:r>
            <a:r>
              <a:rPr lang="en-US" altLang="zh-TW" sz="1600" dirty="0"/>
              <a:t>Kelly A. </a:t>
            </a:r>
            <a:r>
              <a:rPr lang="en-US" altLang="zh-TW" sz="1600" dirty="0" err="1" smtClean="0"/>
              <a:t>Weedmark</a:t>
            </a:r>
            <a:r>
              <a:rPr lang="en-US" altLang="zh-TW" sz="1600" dirty="0" smtClean="0"/>
              <a:t>, </a:t>
            </a:r>
            <a:r>
              <a:rPr lang="en-US" altLang="zh-TW" sz="1600" dirty="0"/>
              <a:t>Michael </a:t>
            </a:r>
            <a:r>
              <a:rPr lang="en-US" altLang="zh-TW" sz="1600" dirty="0" err="1" smtClean="0"/>
              <a:t>Domaratzki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Philip Mabon, </a:t>
            </a:r>
            <a:r>
              <a:rPr lang="en-US" altLang="zh-TW" sz="1600" dirty="0"/>
              <a:t>Natalie C. </a:t>
            </a:r>
            <a:r>
              <a:rPr lang="en-US" altLang="zh-TW" sz="1600" dirty="0" smtClean="0"/>
              <a:t>Knox, </a:t>
            </a:r>
          </a:p>
          <a:p>
            <a:pPr algn="r"/>
            <a:r>
              <a:rPr lang="en-US" altLang="zh-TW" sz="1600" dirty="0" err="1" smtClean="0"/>
              <a:t>Aleisha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R. </a:t>
            </a:r>
            <a:r>
              <a:rPr lang="en-US" altLang="zh-TW" sz="1600" dirty="0" smtClean="0"/>
              <a:t>Reimer, </a:t>
            </a:r>
            <a:r>
              <a:rPr lang="en-US" altLang="zh-TW" sz="1600" dirty="0"/>
              <a:t>Morag R. </a:t>
            </a:r>
            <a:r>
              <a:rPr lang="en-US" altLang="zh-TW" sz="1600" dirty="0" smtClean="0"/>
              <a:t>Graham, </a:t>
            </a:r>
            <a:r>
              <a:rPr lang="en-US" altLang="zh-TW" sz="1600" dirty="0"/>
              <a:t>Linda </a:t>
            </a:r>
            <a:r>
              <a:rPr lang="en-US" altLang="zh-TW" sz="1600" dirty="0" smtClean="0"/>
              <a:t>Chui,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Laura Patterson-Fortin, </a:t>
            </a:r>
            <a:r>
              <a:rPr lang="en-US" altLang="zh-TW" sz="1600" dirty="0"/>
              <a:t>Jian </a:t>
            </a:r>
            <a:r>
              <a:rPr lang="en-US" altLang="zh-TW" sz="1600" dirty="0" smtClean="0"/>
              <a:t>Zhang, </a:t>
            </a:r>
            <a:r>
              <a:rPr lang="en-US" altLang="zh-TW" sz="1600" dirty="0"/>
              <a:t>Franco </a:t>
            </a:r>
            <a:r>
              <a:rPr lang="en-US" altLang="zh-TW" sz="1600" dirty="0" err="1" smtClean="0"/>
              <a:t>Pagotto</a:t>
            </a:r>
            <a:r>
              <a:rPr lang="en-US" altLang="zh-TW" sz="1600" dirty="0" smtClean="0"/>
              <a:t>, </a:t>
            </a:r>
            <a:r>
              <a:rPr lang="en-US" altLang="zh-TW" sz="1600" dirty="0"/>
              <a:t>Jeff </a:t>
            </a:r>
            <a:r>
              <a:rPr lang="en-US" altLang="zh-TW" sz="1600" dirty="0" smtClean="0"/>
              <a:t>Farber, </a:t>
            </a:r>
            <a:r>
              <a:rPr lang="en-US" altLang="zh-TW" sz="1600" dirty="0"/>
              <a:t>Jim </a:t>
            </a:r>
            <a:r>
              <a:rPr lang="en-US" altLang="zh-TW" sz="1600" dirty="0" err="1" smtClean="0"/>
              <a:t>Mahony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endParaRPr lang="en-US" altLang="zh-TW" sz="1600" dirty="0" smtClean="0"/>
          </a:p>
          <a:p>
            <a:pPr algn="r"/>
            <a:r>
              <a:rPr lang="en-US" altLang="zh-TW" sz="1600" dirty="0" err="1" smtClean="0"/>
              <a:t>Karine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Seyer</a:t>
            </a:r>
            <a:r>
              <a:rPr lang="en-US" altLang="zh-TW" sz="1600" dirty="0" smtClean="0"/>
              <a:t>, </a:t>
            </a:r>
            <a:r>
              <a:rPr lang="en-US" altLang="zh-TW" sz="1600" dirty="0" err="1"/>
              <a:t>Sadjia</a:t>
            </a:r>
            <a:r>
              <a:rPr lang="en-US" altLang="zh-TW" sz="1600" dirty="0"/>
              <a:t> </a:t>
            </a:r>
            <a:r>
              <a:rPr lang="en-US" altLang="zh-TW" sz="1600" dirty="0" err="1" smtClean="0"/>
              <a:t>Bekal</a:t>
            </a:r>
            <a:r>
              <a:rPr lang="en-US" altLang="zh-TW" sz="1600" dirty="0" smtClean="0"/>
              <a:t>,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C</a:t>
            </a:r>
            <a:r>
              <a:rPr lang="en-US" altLang="zh-TW" sz="1600" dirty="0"/>
              <a:t>´ </a:t>
            </a:r>
            <a:r>
              <a:rPr lang="en-US" altLang="zh-TW" sz="1600" dirty="0" err="1"/>
              <a:t>ecile</a:t>
            </a:r>
            <a:r>
              <a:rPr lang="en-US" altLang="zh-TW" sz="1600" dirty="0"/>
              <a:t> </a:t>
            </a:r>
            <a:r>
              <a:rPr lang="en-US" altLang="zh-TW" sz="1600" dirty="0" smtClean="0"/>
              <a:t>Tremblay, </a:t>
            </a:r>
            <a:r>
              <a:rPr lang="en-US" altLang="zh-TW" sz="1600" dirty="0"/>
              <a:t>Judy </a:t>
            </a:r>
            <a:r>
              <a:rPr lang="en-US" altLang="zh-TW" sz="1600" dirty="0" smtClean="0"/>
              <a:t>Isaac-Renton,</a:t>
            </a:r>
            <a:r>
              <a:rPr lang="zh-TW" altLang="en-US" sz="1600" dirty="0" smtClean="0"/>
              <a:t> </a:t>
            </a:r>
            <a:endParaRPr lang="en-US" altLang="zh-TW" sz="1600" dirty="0" smtClean="0"/>
          </a:p>
          <a:p>
            <a:pPr algn="r"/>
            <a:r>
              <a:rPr lang="en-US" altLang="zh-TW" sz="1600" dirty="0" smtClean="0"/>
              <a:t>Natalie </a:t>
            </a:r>
            <a:r>
              <a:rPr lang="en-US" altLang="zh-TW" sz="1600" dirty="0" err="1" smtClean="0"/>
              <a:t>Prystajecky</a:t>
            </a:r>
            <a:r>
              <a:rPr lang="en-US" altLang="zh-TW" sz="1600" dirty="0" smtClean="0"/>
              <a:t>, </a:t>
            </a:r>
            <a:r>
              <a:rPr lang="en-US" altLang="zh-TW" sz="1600" dirty="0"/>
              <a:t>Jessica </a:t>
            </a:r>
            <a:r>
              <a:rPr lang="en-US" altLang="zh-TW" sz="1600" dirty="0" smtClean="0"/>
              <a:t>Chen, </a:t>
            </a:r>
            <a:r>
              <a:rPr lang="en-US" altLang="zh-TW" sz="1600" dirty="0"/>
              <a:t>Peter </a:t>
            </a:r>
            <a:r>
              <a:rPr lang="en-US" altLang="zh-TW" sz="1600" dirty="0" smtClean="0"/>
              <a:t>Slade </a:t>
            </a:r>
            <a:r>
              <a:rPr lang="en-US" altLang="zh-TW" sz="1600" dirty="0"/>
              <a:t>and Gary Van </a:t>
            </a:r>
            <a:r>
              <a:rPr lang="en-US" altLang="zh-TW" sz="1600" dirty="0" err="1" smtClean="0"/>
              <a:t>Domselaar</a:t>
            </a:r>
            <a:endParaRPr lang="en-US" altLang="zh-TW" sz="1600" dirty="0" smtClean="0">
              <a:solidFill>
                <a:schemeClr val="tx2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66108" y="2526420"/>
            <a:ext cx="371928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350" dirty="0">
                <a:latin typeface="Calibri" panose="020F0502020204030204" pitchFamily="34" charset="0"/>
              </a:rPr>
              <a:t>Nucleic Acids Research, 2017, Vol. 45, No. 18 e159</a:t>
            </a:r>
            <a:endParaRPr lang="zh-TW" altLang="en-US" sz="1500" dirty="0">
              <a:latin typeface="Calibri" panose="020F0502020204030204" pitchFamily="34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983467" y="583620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戴嘉星、董文捷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Extraction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2"/>
              <p:cNvSpPr txBox="1">
                <a:spLocks/>
              </p:cNvSpPr>
              <p:nvPr/>
            </p:nvSpPr>
            <p:spPr>
              <a:xfrm>
                <a:off x="597634" y="1614834"/>
                <a:ext cx="7467600" cy="4873752"/>
              </a:xfrm>
              <a:prstGeom prst="rect">
                <a:avLst/>
              </a:prstGeom>
            </p:spPr>
            <p:txBody>
              <a:bodyPr vert="horz">
                <a:normAutofit lnSpcReduction="100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TW" dirty="0">
                    <a:latin typeface="Calibri Light" panose="020F0302020204030204" pitchFamily="34" charset="0"/>
                  </a:rPr>
                  <a:t>Neptune evaluates all 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mers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 in each reference, which may be classified as inclusion or exclusion 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mers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.</a:t>
                </a:r>
              </a:p>
              <a:p>
                <a:endParaRPr lang="en-US" altLang="zh-TW" dirty="0" smtClean="0">
                  <a:latin typeface="Calibri Light" panose="020F0302020204030204" pitchFamily="34" charset="0"/>
                </a:endParaRPr>
              </a:p>
              <a:p>
                <a:r>
                  <a:rPr lang="en-US" altLang="zh-TW" dirty="0">
                    <a:latin typeface="Calibri Light" panose="020F0302020204030204" pitchFamily="34" charset="0"/>
                  </a:rPr>
                  <a:t>An inclusion 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 is observed in a sufficient number of inclusion targets and not observed in a sufficient number of exclusion </a:t>
                </a:r>
                <a:r>
                  <a:rPr lang="en-US" altLang="zh-TW" dirty="0" smtClean="0">
                    <a:latin typeface="Calibri Light" panose="020F0302020204030204" pitchFamily="34" charset="0"/>
                  </a:rPr>
                  <a:t>targets</a:t>
                </a:r>
              </a:p>
              <a:p>
                <a:endParaRPr lang="en-US" altLang="zh-TW" dirty="0">
                  <a:latin typeface="Calibri Light" panose="020F0302020204030204" pitchFamily="34" charset="0"/>
                </a:endParaRPr>
              </a:p>
              <a:p>
                <a:r>
                  <a:rPr lang="en-US" altLang="zh-TW" dirty="0">
                    <a:latin typeface="Calibri Light" panose="020F0302020204030204" pitchFamily="34" charset="0"/>
                  </a:rPr>
                  <a:t>There may be mismatches in the reference, which exclude it from the largest homologous 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 matching group</a:t>
                </a:r>
              </a:p>
              <a:p>
                <a:pPr lvl="1"/>
                <a:r>
                  <a:rPr lang="en-US" altLang="zh-TW" dirty="0">
                    <a:latin typeface="Calibri Light" panose="020F0302020204030204" pitchFamily="34" charset="0"/>
                  </a:rPr>
                  <a:t>Allowing 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 gaps in our extraction process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𝑔𝑎𝑝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e>
                    </m:ra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zh-TW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US" altLang="zh-TW" dirty="0">
                  <a:latin typeface="Calibri Light" panose="020F0302020204030204" pitchFamily="34" charset="0"/>
                </a:endParaRPr>
              </a:p>
              <a:p>
                <a:endParaRPr lang="en-US" altLang="zh-TW" dirty="0" smtClean="0">
                  <a:latin typeface="Calibri Light" panose="020F0302020204030204" pitchFamily="34" charset="0"/>
                </a:endParaRPr>
              </a:p>
            </p:txBody>
          </p:sp>
        </mc:Choice>
        <mc:Fallback xmlns="">
          <p:sp>
            <p:nvSpPr>
              <p:cNvPr id="6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34" y="1614834"/>
                <a:ext cx="7467600" cy="4873752"/>
              </a:xfrm>
              <a:prstGeom prst="rect">
                <a:avLst/>
              </a:prstGeom>
              <a:blipFill>
                <a:blip r:embed="rId3"/>
                <a:stretch>
                  <a:fillRect l="-327" t="-1752" r="-13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8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Extraction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687718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8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Extraction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Calibri Light" panose="020F0302020204030204" pitchFamily="34" charset="0"/>
              </a:rPr>
              <a:t>Neptune outputs several ‘candidate signatures’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Begin </a:t>
            </a:r>
            <a:r>
              <a:rPr lang="en-US" altLang="zh-TW" dirty="0">
                <a:latin typeface="Calibri Light" panose="020F0302020204030204" pitchFamily="34" charset="0"/>
              </a:rPr>
              <a:t>with the last base position of the </a:t>
            </a:r>
            <a:r>
              <a:rPr lang="en-US" altLang="zh-TW" dirty="0" smtClean="0">
                <a:latin typeface="Calibri Light" panose="020F0302020204030204" pitchFamily="34" charset="0"/>
              </a:rPr>
              <a:t>first inclusion 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endParaRPr lang="en-US" altLang="zh-TW" dirty="0" smtClean="0">
              <a:latin typeface="Calibri Light" panose="020F0302020204030204" pitchFamily="34" charset="0"/>
            </a:endParaRP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Contain </a:t>
            </a:r>
            <a:r>
              <a:rPr lang="en-US" altLang="zh-TW" dirty="0">
                <a:latin typeface="Calibri Light" panose="020F0302020204030204" pitchFamily="34" charset="0"/>
              </a:rPr>
              <a:t>an allowable number of k-</a:t>
            </a:r>
            <a:r>
              <a:rPr lang="en-US" altLang="zh-TW" dirty="0" err="1">
                <a:latin typeface="Calibri Light" panose="020F0302020204030204" pitchFamily="34" charset="0"/>
              </a:rPr>
              <a:t>mer</a:t>
            </a:r>
            <a:r>
              <a:rPr lang="en-US" altLang="zh-TW" dirty="0">
                <a:latin typeface="Calibri Light" panose="020F0302020204030204" pitchFamily="34" charset="0"/>
              </a:rPr>
              <a:t> </a:t>
            </a:r>
            <a:r>
              <a:rPr lang="en-US" altLang="zh-TW" dirty="0" smtClean="0">
                <a:latin typeface="Calibri Light" panose="020F0302020204030204" pitchFamily="34" charset="0"/>
              </a:rPr>
              <a:t>gaps and </a:t>
            </a:r>
            <a:r>
              <a:rPr lang="en-US" altLang="zh-TW" dirty="0">
                <a:latin typeface="Calibri Light" panose="020F0302020204030204" pitchFamily="34" charset="0"/>
              </a:rPr>
              <a:t>no exclusion </a:t>
            </a:r>
            <a:r>
              <a:rPr lang="en-US" altLang="zh-TW" dirty="0" smtClean="0">
                <a:latin typeface="Calibri Light" panose="020F0302020204030204" pitchFamily="34" charset="0"/>
              </a:rPr>
              <a:t>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mers</a:t>
            </a:r>
            <a:endParaRPr lang="en-US" altLang="zh-TW" dirty="0" smtClean="0">
              <a:latin typeface="Calibri Light" panose="020F0302020204030204" pitchFamily="34" charset="0"/>
            </a:endParaRP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End </a:t>
            </a:r>
            <a:r>
              <a:rPr lang="en-US" altLang="zh-TW" dirty="0">
                <a:latin typeface="Calibri Light" panose="020F0302020204030204" pitchFamily="34" charset="0"/>
              </a:rPr>
              <a:t>with the first base </a:t>
            </a:r>
            <a:r>
              <a:rPr lang="en-US" altLang="zh-TW" dirty="0" smtClean="0">
                <a:latin typeface="Calibri Light" panose="020F0302020204030204" pitchFamily="34" charset="0"/>
              </a:rPr>
              <a:t>position of </a:t>
            </a:r>
            <a:r>
              <a:rPr lang="en-US" altLang="zh-TW" dirty="0">
                <a:latin typeface="Calibri Light" panose="020F0302020204030204" pitchFamily="34" charset="0"/>
              </a:rPr>
              <a:t>the last inclusion </a:t>
            </a:r>
            <a:r>
              <a:rPr lang="en-US" altLang="zh-TW" dirty="0" smtClean="0">
                <a:latin typeface="Calibri Light" panose="020F0302020204030204" pitchFamily="34" charset="0"/>
              </a:rPr>
              <a:t>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endParaRPr lang="en-US" altLang="zh-TW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System overview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4346609" y="4365104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9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Filtering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Neptune uses </a:t>
            </a:r>
            <a:r>
              <a:rPr lang="en-US" altLang="zh-TW" dirty="0" smtClean="0">
                <a:latin typeface="Calibri Light" panose="020F0302020204030204" pitchFamily="34" charset="0"/>
              </a:rPr>
              <a:t>BLAST to </a:t>
            </a:r>
            <a:r>
              <a:rPr lang="en-US" altLang="zh-TW" dirty="0">
                <a:latin typeface="Calibri Light" panose="020F0302020204030204" pitchFamily="34" charset="0"/>
              </a:rPr>
              <a:t>locate </a:t>
            </a:r>
            <a:r>
              <a:rPr lang="en-US" altLang="zh-TW" dirty="0" smtClean="0">
                <a:latin typeface="Calibri Light" panose="020F0302020204030204" pitchFamily="34" charset="0"/>
              </a:rPr>
              <a:t>signatures that </a:t>
            </a:r>
            <a:r>
              <a:rPr lang="en-US" altLang="zh-TW" dirty="0">
                <a:latin typeface="Calibri Light" panose="020F0302020204030204" pitchFamily="34" charset="0"/>
              </a:rPr>
              <a:t>align with any exclusion target </a:t>
            </a:r>
            <a:r>
              <a:rPr lang="en-US" altLang="zh-TW" dirty="0" smtClean="0">
                <a:latin typeface="Calibri Light" panose="020F0302020204030204" pitchFamily="34" charset="0"/>
              </a:rPr>
              <a:t>and removes </a:t>
            </a:r>
            <a:r>
              <a:rPr lang="en-US" altLang="zh-TW" dirty="0">
                <a:latin typeface="Calibri Light" panose="020F0302020204030204" pitchFamily="34" charset="0"/>
              </a:rPr>
              <a:t>any signature that shares 50% identity with </a:t>
            </a:r>
            <a:r>
              <a:rPr lang="en-US" altLang="zh-TW" dirty="0" smtClean="0">
                <a:latin typeface="Calibri Light" panose="020F0302020204030204" pitchFamily="34" charset="0"/>
              </a:rPr>
              <a:t>any exclusion </a:t>
            </a:r>
            <a:r>
              <a:rPr lang="en-US" altLang="zh-TW" dirty="0">
                <a:latin typeface="Calibri Light" panose="020F0302020204030204" pitchFamily="34" charset="0"/>
              </a:rPr>
              <a:t>target aligning to at least 50% of the </a:t>
            </a:r>
            <a:r>
              <a:rPr lang="en-US" altLang="zh-TW" dirty="0" smtClean="0">
                <a:latin typeface="Calibri Light" panose="020F0302020204030204" pitchFamily="34" charset="0"/>
              </a:rPr>
              <a:t>signature</a:t>
            </a:r>
          </a:p>
          <a:p>
            <a:endParaRPr lang="en-US" altLang="zh-TW" dirty="0">
              <a:latin typeface="Calibri Light" panose="020F0302020204030204" pitchFamily="34" charset="0"/>
            </a:endParaRPr>
          </a:p>
          <a:p>
            <a:r>
              <a:rPr lang="en-US" altLang="zh-TW" dirty="0">
                <a:latin typeface="Calibri Light" panose="020F0302020204030204" pitchFamily="34" charset="0"/>
              </a:rPr>
              <a:t>This process is done to </a:t>
            </a:r>
            <a:r>
              <a:rPr lang="en-US" altLang="zh-TW" dirty="0" smtClean="0">
                <a:latin typeface="Calibri Light" panose="020F0302020204030204" pitchFamily="34" charset="0"/>
              </a:rPr>
              <a:t>avoid investigating </a:t>
            </a:r>
            <a:r>
              <a:rPr lang="en-US" altLang="zh-TW" dirty="0">
                <a:latin typeface="Calibri Light" panose="020F0302020204030204" pitchFamily="34" charset="0"/>
              </a:rPr>
              <a:t>signatures that are not highly discriminatory</a:t>
            </a:r>
            <a:endParaRPr lang="en-US" altLang="zh-TW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7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System overview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4346609" y="2204864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67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Scoring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2"/>
              <p:cNvSpPr txBox="1">
                <a:spLocks/>
              </p:cNvSpPr>
              <p:nvPr/>
            </p:nvSpPr>
            <p:spPr>
              <a:xfrm>
                <a:off x="597634" y="1614834"/>
                <a:ext cx="7467600" cy="878062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)|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𝑃𝐼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</m:e>
                    </m:nary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f>
                          <m:f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)|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𝑃𝐼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</m:e>
                    </m:nary>
                  </m:oMath>
                </a14:m>
                <a:endParaRPr lang="en-US" altLang="zh-TW" dirty="0" smtClean="0">
                  <a:latin typeface="Calibri Light" panose="020F0302020204030204" pitchFamily="34" charset="0"/>
                </a:endParaRPr>
              </a:p>
              <a:p>
                <a:endParaRPr lang="en-US" altLang="zh-TW" dirty="0" smtClean="0">
                  <a:latin typeface="Calibri Light" panose="020F0302020204030204" pitchFamily="34" charset="0"/>
                </a:endParaRPr>
              </a:p>
            </p:txBody>
          </p:sp>
        </mc:Choice>
        <mc:Fallback xmlns="">
          <p:sp>
            <p:nvSpPr>
              <p:cNvPr id="6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34" y="1614834"/>
                <a:ext cx="7467600" cy="8780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019066" y="2348880"/>
              <a:ext cx="6624736" cy="2941320"/>
            </p:xfrm>
            <a:graphic>
              <a:graphicData uri="http://schemas.openxmlformats.org/drawingml/2006/table">
                <a:tbl>
                  <a:tblPr bandRow="1">
                    <a:tableStyleId>{BC89EF96-8CEA-46FF-86C4-4CE0E7609802}</a:tableStyleId>
                  </a:tblPr>
                  <a:tblGrid>
                    <a:gridCol w="1173804">
                      <a:extLst>
                        <a:ext uri="{9D8B030D-6E8A-4147-A177-3AD203B41FA5}">
                          <a16:colId xmlns:a16="http://schemas.microsoft.com/office/drawing/2014/main" val="2762863750"/>
                        </a:ext>
                      </a:extLst>
                    </a:gridCol>
                    <a:gridCol w="5450932">
                      <a:extLst>
                        <a:ext uri="{9D8B030D-6E8A-4147-A177-3AD203B41FA5}">
                          <a16:colId xmlns:a16="http://schemas.microsoft.com/office/drawing/2014/main" val="199996258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)|</m:t>
                              </m:r>
                            </m:oMath>
                          </a14:m>
                          <a:r>
                            <a:rPr lang="zh-TW" altLang="en-US" dirty="0" smtClean="0"/>
                            <a:t>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length of the highest-scoring aligned region between a signature, </a:t>
                          </a:r>
                          <a:r>
                            <a:rPr kumimoji="0" lang="en-US" altLang="zh-TW" sz="1800" b="0" i="1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, and an inclusion target,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877471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zh-TW" altLang="en-US" dirty="0" smtClean="0"/>
                            <a:t>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length of signature </a:t>
                          </a:r>
                          <a:r>
                            <a:rPr kumimoji="0" lang="en-US" altLang="zh-TW" sz="1800" b="0" i="1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92666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𝑃𝐼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zh-TW" altLang="en-US" dirty="0" smtClean="0"/>
                            <a:t>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percent identity (identities divided by the alignment length) between the aligned region of </a:t>
                          </a:r>
                          <a:r>
                            <a:rPr kumimoji="0" lang="en-US" altLang="zh-TW" sz="1800" b="0" i="1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 </a:t>
                          </a:r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16902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oMath>
                          </a14:m>
                          <a:r>
                            <a:rPr lang="zh-TW" altLang="en-US" dirty="0" smtClean="0"/>
                            <a:t>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number of inclusion targets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85284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US" altLang="zh-TW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oMath>
                          </a14:m>
                          <a:r>
                            <a:rPr lang="zh-TW" altLang="en-US" dirty="0" smtClean="0"/>
                            <a:t> </a:t>
                          </a:r>
                          <a:endParaRPr lang="zh-TW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number of exclusion targets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308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0535172"/>
                  </p:ext>
                </p:extLst>
              </p:nvPr>
            </p:nvGraphicFramePr>
            <p:xfrm>
              <a:off x="1019066" y="2348880"/>
              <a:ext cx="6624736" cy="2941320"/>
            </p:xfrm>
            <a:graphic>
              <a:graphicData uri="http://schemas.openxmlformats.org/drawingml/2006/table">
                <a:tbl>
                  <a:tblPr bandRow="1">
                    <a:tableStyleId>{BC89EF96-8CEA-46FF-86C4-4CE0E7609802}</a:tableStyleId>
                  </a:tblPr>
                  <a:tblGrid>
                    <a:gridCol w="1173804">
                      <a:extLst>
                        <a:ext uri="{9D8B030D-6E8A-4147-A177-3AD203B41FA5}">
                          <a16:colId xmlns:a16="http://schemas.microsoft.com/office/drawing/2014/main" val="2762863750"/>
                        </a:ext>
                      </a:extLst>
                    </a:gridCol>
                    <a:gridCol w="5450932">
                      <a:extLst>
                        <a:ext uri="{9D8B030D-6E8A-4147-A177-3AD203B41FA5}">
                          <a16:colId xmlns:a16="http://schemas.microsoft.com/office/drawing/2014/main" val="1999962581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18" t="-3333" r="-464249" b="-2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1700" t="-3333" r="-224" b="-23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7471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18" t="-254098" r="-464249" b="-4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length of signature </a:t>
                          </a:r>
                          <a:r>
                            <a:rPr kumimoji="0" lang="en-US" altLang="zh-TW" sz="1800" b="0" i="1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9266666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18" t="-144000" r="-464249" b="-9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21700" t="-144000" r="-224" b="-9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16902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18" t="-600000" r="-46424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number of inclusion targets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85284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518" t="-700000" r="-46424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TW" sz="1800" b="0" i="0" u="none" strike="noStrike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number of exclusion targets</a:t>
                          </a:r>
                          <a:endParaRPr lang="zh-TW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23083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內容版面配置區 2"/>
          <p:cNvSpPr txBox="1">
            <a:spLocks/>
          </p:cNvSpPr>
          <p:nvPr/>
        </p:nvSpPr>
        <p:spPr>
          <a:xfrm>
            <a:off x="611560" y="5486052"/>
            <a:ext cx="7464225" cy="761297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Signatures </a:t>
            </a:r>
            <a:r>
              <a:rPr lang="en-US" altLang="zh-TW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are sorted 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based on their scores with highest-ranking </a:t>
            </a:r>
            <a:r>
              <a:rPr lang="en-US" altLang="zh-TW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signatures appearing 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first in the output.</a:t>
            </a:r>
            <a:endParaRPr lang="en-US" altLang="zh-TW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44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2DE2CD-4BF5-4245-9633-4655BD7101D0}" type="slidenum">
              <a:rPr kumimoji="0" lang="zh-TW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新細明體" panose="02020500000000000000" pitchFamily="18" charset="-120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TW" alt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alibri Light" panose="020F0302020204030204" pitchFamily="34" charset="0"/>
                <a:ea typeface="新細明體" panose="02020500000000000000" pitchFamily="18" charset="-120"/>
                <a:cs typeface="+mn-cs"/>
              </a:rPr>
              <a:t>System overview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alibri Light" panose="020F03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6156176" y="2564904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985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chemeClr val="tx2"/>
                </a:solidFill>
                <a:latin typeface="Calibri Light" panose="020F0302020204030204" pitchFamily="34" charset="0"/>
              </a:rPr>
              <a:t>Output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Neptune produces a list of candidate, filtered and sorted </a:t>
            </a:r>
            <a:r>
              <a:rPr lang="en-US" altLang="zh-TW" dirty="0" smtClean="0">
                <a:latin typeface="Calibri Light" panose="020F0302020204030204" pitchFamily="34" charset="0"/>
              </a:rPr>
              <a:t>signatures for </a:t>
            </a:r>
            <a:r>
              <a:rPr lang="en-US" altLang="zh-TW" dirty="0">
                <a:latin typeface="Calibri Light" panose="020F0302020204030204" pitchFamily="34" charset="0"/>
              </a:rPr>
              <a:t>all </a:t>
            </a:r>
            <a:r>
              <a:rPr lang="en-US" altLang="zh-TW" dirty="0" smtClean="0">
                <a:latin typeface="Calibri Light" panose="020F0302020204030204" pitchFamily="34" charset="0"/>
              </a:rPr>
              <a:t>references</a:t>
            </a:r>
          </a:p>
          <a:p>
            <a:r>
              <a:rPr lang="en-US" altLang="zh-TW" dirty="0">
                <a:latin typeface="Calibri Light" panose="020F0302020204030204" pitchFamily="34" charset="0"/>
              </a:rPr>
              <a:t>The candidate signatures are </a:t>
            </a:r>
            <a:r>
              <a:rPr lang="en-US" altLang="zh-TW" dirty="0" smtClean="0">
                <a:latin typeface="Calibri Light" panose="020F0302020204030204" pitchFamily="34" charset="0"/>
              </a:rPr>
              <a:t>guaranteed to contain </a:t>
            </a:r>
            <a:r>
              <a:rPr lang="en-US" altLang="zh-TW" dirty="0">
                <a:latin typeface="Calibri Light" panose="020F0302020204030204" pitchFamily="34" charset="0"/>
              </a:rPr>
              <a:t>no exact matches with </a:t>
            </a:r>
            <a:r>
              <a:rPr lang="en-US" altLang="zh-TW" dirty="0" smtClean="0">
                <a:latin typeface="Calibri Light" panose="020F0302020204030204" pitchFamily="34" charset="0"/>
              </a:rPr>
              <a:t>any exclusion </a:t>
            </a:r>
            <a:r>
              <a:rPr lang="en-US" altLang="zh-TW" dirty="0">
                <a:latin typeface="Calibri Light" panose="020F0302020204030204" pitchFamily="34" charset="0"/>
              </a:rPr>
              <a:t>k-mer</a:t>
            </a:r>
            <a:r>
              <a:rPr lang="en-US" altLang="zh-TW" dirty="0" smtClean="0">
                <a:latin typeface="Calibri Light" panose="020F0302020204030204" pitchFamily="34" charset="0"/>
              </a:rPr>
              <a:t>.</a:t>
            </a: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A consolidated </a:t>
            </a:r>
            <a:r>
              <a:rPr lang="en-US" altLang="zh-TW" dirty="0">
                <a:latin typeface="Calibri Light" panose="020F0302020204030204" pitchFamily="34" charset="0"/>
              </a:rPr>
              <a:t>signature file is additionally </a:t>
            </a:r>
            <a:r>
              <a:rPr lang="en-US" altLang="zh-TW" dirty="0" smtClean="0">
                <a:latin typeface="Calibri Light" panose="020F0302020204030204" pitchFamily="34" charset="0"/>
              </a:rPr>
              <a:t>provided as </a:t>
            </a:r>
            <a:r>
              <a:rPr lang="en-US" altLang="zh-TW" dirty="0">
                <a:latin typeface="Calibri Light" panose="020F0302020204030204" pitchFamily="34" charset="0"/>
              </a:rPr>
              <a:t>part of Neptune’s output</a:t>
            </a:r>
            <a:r>
              <a:rPr lang="en-US" altLang="zh-TW" dirty="0" smtClean="0">
                <a:latin typeface="Calibri Light" panose="020F0302020204030204" pitchFamily="34" charset="0"/>
              </a:rPr>
              <a:t>.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Contains a consolidated list </a:t>
            </a:r>
            <a:r>
              <a:rPr lang="en-US" altLang="zh-TW" dirty="0">
                <a:latin typeface="Calibri Light" panose="020F0302020204030204" pitchFamily="34" charset="0"/>
              </a:rPr>
              <a:t>of the top-scoring </a:t>
            </a:r>
            <a:r>
              <a:rPr lang="en-US" altLang="zh-TW" dirty="0" smtClean="0">
                <a:latin typeface="Calibri Light" panose="020F0302020204030204" pitchFamily="34" charset="0"/>
              </a:rPr>
              <a:t>signatures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Homologous </a:t>
            </a:r>
            <a:r>
              <a:rPr lang="en-US" altLang="zh-TW" dirty="0">
                <a:latin typeface="Calibri Light" panose="020F0302020204030204" pitchFamily="34" charset="0"/>
              </a:rPr>
              <a:t>signatures are </a:t>
            </a:r>
            <a:r>
              <a:rPr lang="en-US" altLang="zh-TW" dirty="0" smtClean="0">
                <a:latin typeface="Calibri Light" panose="020F0302020204030204" pitchFamily="34" charset="0"/>
              </a:rPr>
              <a:t>reported only </a:t>
            </a:r>
            <a:r>
              <a:rPr lang="en-US" altLang="zh-TW" dirty="0">
                <a:latin typeface="Calibri Light" panose="020F0302020204030204" pitchFamily="34" charset="0"/>
              </a:rPr>
              <a:t>once.</a:t>
            </a:r>
            <a:endParaRPr lang="en-US" altLang="zh-TW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33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Command</a:t>
            </a:r>
            <a:endParaRPr lang="en-US" altLang="zh-TW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b="1" dirty="0" err="1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neptune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endParaRPr lang="en-US" altLang="zh-TW" b="1" dirty="0" smtClean="0">
              <a:latin typeface="Consolas" panose="020B0609020204030204" pitchFamily="49" charset="0"/>
              <a:ea typeface="Source Code Pro" panose="020B050903040302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	--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inclusion </a:t>
            </a:r>
            <a:r>
              <a:rPr lang="en-US" altLang="zh-TW" b="1" dirty="0" err="1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inclusion_directory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/ </a:t>
            </a:r>
            <a:endParaRPr lang="en-US" altLang="zh-TW" b="1" dirty="0" smtClean="0">
              <a:latin typeface="Consolas" panose="020B0609020204030204" pitchFamily="49" charset="0"/>
              <a:ea typeface="Source Code Pro" panose="020B050903040302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	--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 </a:t>
            </a:r>
            <a:r>
              <a:rPr lang="en-US" altLang="zh-TW" b="1" dirty="0" err="1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exclusion_directory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/ </a:t>
            </a:r>
            <a:endParaRPr lang="en-US" altLang="zh-TW" b="1" dirty="0" smtClean="0">
              <a:latin typeface="Consolas" panose="020B0609020204030204" pitchFamily="49" charset="0"/>
              <a:ea typeface="Source Code Pro" panose="020B050903040302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	--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output </a:t>
            </a:r>
            <a:r>
              <a:rPr lang="en-US" altLang="zh-TW" b="1" dirty="0" err="1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output_directory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/</a:t>
            </a:r>
          </a:p>
          <a:p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Optional parameters </a:t>
            </a:r>
          </a:p>
          <a:p>
            <a:pPr lvl="1"/>
            <a:r>
              <a:rPr lang="en-US" altLang="zh-TW" sz="2400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--</a:t>
            </a:r>
            <a:r>
              <a:rPr lang="en-US" altLang="zh-TW" sz="2400" b="1" dirty="0" err="1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kmer</a:t>
            </a:r>
            <a:r>
              <a:rPr lang="en-US" altLang="zh-TW" sz="2400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size of the </a:t>
            </a: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k-</a:t>
            </a:r>
            <a:r>
              <a:rPr lang="en-US" altLang="zh-TW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mers</a:t>
            </a:r>
            <a:endParaRPr lang="en-US" altLang="zh-TW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altLang="zh-TW" sz="2400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--gap </a:t>
            </a: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: Maximum allowable k-</a:t>
            </a:r>
            <a:r>
              <a:rPr lang="en-US" altLang="zh-TW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mer</a:t>
            </a: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gap </a:t>
            </a: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size</a:t>
            </a:r>
            <a:endParaRPr lang="en-US" altLang="zh-TW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6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chemeClr val="tx2"/>
                </a:solidFill>
                <a:latin typeface="Calibri Light" panose="020F0302020204030204" pitchFamily="34" charset="0"/>
              </a:rPr>
              <a:t>Outline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Introduction</a:t>
            </a: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Materials</a:t>
            </a:r>
            <a:r>
              <a:rPr lang="zh-TW" altLang="en-US" dirty="0" smtClean="0">
                <a:latin typeface="Calibri Light" panose="020F0302020204030204" pitchFamily="34" charset="0"/>
              </a:rPr>
              <a:t> </a:t>
            </a:r>
            <a:r>
              <a:rPr lang="en-US" altLang="zh-TW" dirty="0" smtClean="0">
                <a:latin typeface="Calibri Light" panose="020F0302020204030204" pitchFamily="34" charset="0"/>
              </a:rPr>
              <a:t>and methods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r>
              <a:rPr lang="en-US" altLang="zh-TW" dirty="0" smtClean="0">
                <a:latin typeface="Calibri Light" panose="020F0302020204030204" pitchFamily="34" charset="0"/>
              </a:rPr>
              <a:t> generation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Extraction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Filtering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Scoring</a:t>
            </a: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Output</a:t>
            </a: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Example</a:t>
            </a: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Results</a:t>
            </a:r>
            <a:endParaRPr lang="en-US" altLang="zh-TW" dirty="0">
              <a:latin typeface="Calibri Light" panose="020F0302020204030204" pitchFamily="34" charset="0"/>
            </a:endParaRP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Conclusion</a:t>
            </a:r>
            <a:endParaRPr lang="en-US" altLang="zh-TW" dirty="0">
              <a:latin typeface="Calibri Light" panose="020F0302020204030204" pitchFamily="34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6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Inclusion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Inclusion\inclusion1.fasta</a:t>
            </a: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&gt;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inclusion1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CGCCC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……AGCAA</a:t>
            </a:r>
          </a:p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Inclusion\inclusion2.fasta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&gt;inclusion2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CGCCC……AGCAA</a:t>
            </a:r>
          </a:p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Inclusion\inclusion3.fasta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&gt;inclusion3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CGCCC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……AGCAA</a:t>
            </a:r>
          </a:p>
          <a:p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4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Exclusion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exclusion\exclusion1.fasta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&gt;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exclusion1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CGCCC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……AGCAA</a:t>
            </a:r>
          </a:p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exclusion\exclusion2.fasta</a:t>
            </a: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&gt;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exclusion2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CGCCC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……AGCAA</a:t>
            </a:r>
          </a:p>
          <a:p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exclusion\exclusion3.fasta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&gt;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exclusion3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  </a:t>
            </a:r>
            <a:r>
              <a:rPr lang="en-US" altLang="zh-TW" b="1" dirty="0" smtClean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CGCCC</a:t>
            </a:r>
            <a:r>
              <a:rPr lang="en-US" altLang="zh-TW" b="1" dirty="0">
                <a:latin typeface="Consolas" panose="020B0609020204030204" pitchFamily="49" charset="0"/>
                <a:ea typeface="Source Code Pro" panose="020B0509030403020204" pitchFamily="49" charset="0"/>
                <a:cs typeface="Calibri" panose="020F0502020204030204" pitchFamily="34" charset="0"/>
              </a:rPr>
              <a:t>……AGCAA</a:t>
            </a:r>
            <a:endParaRPr lang="zh-TW" altLang="en-US" b="1" dirty="0">
              <a:latin typeface="Consolas" panose="020B0609020204030204" pitchFamily="49" charset="0"/>
              <a:ea typeface="Source Code Pro" panose="020B050903040302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6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Report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TW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output\candidates\inclusion1.fasta.report</a:t>
            </a:r>
          </a:p>
          <a:p>
            <a:pPr marL="0" indent="0">
              <a:buNone/>
            </a:pPr>
            <a:endParaRPr lang="en-US" altLang="zh-TW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Reference </a:t>
            </a: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Size = 5944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GC-Content = 0.44</a:t>
            </a:r>
          </a:p>
          <a:p>
            <a:pPr marL="0" indent="0">
              <a:buNone/>
            </a:pPr>
            <a:endParaRPr lang="en-US" altLang="zh-TW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Inclusion Genomes = 3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Minimum Inclusion Hits = 1.0</a:t>
            </a:r>
          </a:p>
          <a:p>
            <a:pPr marL="0" indent="0">
              <a:buNone/>
            </a:pPr>
            <a:endParaRPr lang="en-US" altLang="zh-TW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k-</a:t>
            </a:r>
            <a:r>
              <a:rPr lang="en-US" altLang="zh-TW" b="1" dirty="0" err="1">
                <a:latin typeface="Consolas" panose="020B0609020204030204" pitchFamily="49" charset="0"/>
                <a:cs typeface="Calibri" panose="020F0502020204030204" pitchFamily="34" charset="0"/>
              </a:rPr>
              <a:t>mer</a:t>
            </a: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 Size = 15</a:t>
            </a:r>
          </a:p>
          <a:p>
            <a:pPr marL="0" indent="0">
              <a:buNone/>
            </a:pPr>
            <a:endParaRPr lang="en-US" altLang="zh-TW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Maximum k-</a:t>
            </a:r>
            <a:r>
              <a:rPr lang="en-US" altLang="zh-TW" b="1" dirty="0" err="1">
                <a:latin typeface="Consolas" panose="020B0609020204030204" pitchFamily="49" charset="0"/>
                <a:cs typeface="Calibri" panose="020F0502020204030204" pitchFamily="34" charset="0"/>
              </a:rPr>
              <a:t>mer</a:t>
            </a: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 Gap Size = 44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  <a:cs typeface="Calibri" panose="020F0502020204030204" pitchFamily="34" charset="0"/>
              </a:rPr>
              <a:t>Minimum Signature Size = 60</a:t>
            </a:r>
          </a:p>
          <a:p>
            <a:pPr marL="0" indent="0">
              <a:buNone/>
            </a:pPr>
            <a:endParaRPr lang="zh-TW" alt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2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Aggregate k-</a:t>
            </a:r>
            <a:r>
              <a:rPr lang="en-US" altLang="zh-TW" sz="3200" b="1" cap="none" dirty="0" err="1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mers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utput\</a:t>
            </a:r>
            <a:r>
              <a:rPr lang="en-US" altLang="zh-TW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aggregate.kmers</a:t>
            </a:r>
            <a:endParaRPr lang="en-US" altLang="zh-TW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AAAAAAAAGAAAACA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3 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3</a:t>
            </a: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		 .</a:t>
            </a: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 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	 .</a:t>
            </a: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	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	 .</a:t>
            </a: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		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 .</a:t>
            </a:r>
            <a:endParaRPr lang="en-US" altLang="zh-TW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		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 .</a:t>
            </a:r>
            <a:endParaRPr lang="en-US" altLang="zh-TW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lnSpc>
                <a:spcPts val="1600"/>
              </a:lnSpc>
              <a:spcBef>
                <a:spcPts val="100"/>
              </a:spcBef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		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 .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TTTTCTGCGTCAAAA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3 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3</a:t>
            </a:r>
          </a:p>
          <a:p>
            <a:pPr marL="0" indent="0">
              <a:buNone/>
            </a:pPr>
            <a:endParaRPr lang="en-US" altLang="zh-TW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9213 k-</a:t>
            </a:r>
            <a:r>
              <a:rPr lang="en-US" altLang="zh-TW" sz="28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mers</a:t>
            </a:r>
            <a:endParaRPr lang="en-US" altLang="zh-TW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87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C</a:t>
            </a: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andidates 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output\candidates\inclusion1.fasta</a:t>
            </a:r>
            <a:endParaRPr lang="en-US" altLang="zh-TW" sz="2800" b="1" dirty="0" smtClean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TW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0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=103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ref=inclusion1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=99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TAGTC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……GAAAA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&gt;1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=640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ref=inclusion1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=3497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CGCGG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……GGACA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&gt;2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=98 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ref=inclusion1 </a:t>
            </a:r>
            <a:r>
              <a:rPr lang="en-US" altLang="zh-TW" sz="2800" b="1" dirty="0" err="1" smtClean="0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=5209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GCGAG</a:t>
            </a: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……CATCC</a:t>
            </a:r>
            <a:endParaRPr lang="zh-TW" altLang="en-US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89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F</a:t>
            </a: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iltered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output\filtered\inclusion1.fasta</a:t>
            </a:r>
            <a:endParaRPr lang="en-US" altLang="zh-TW" sz="2800" b="1" dirty="0" smtClean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TW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Consolas" panose="020B0609020204030204" pitchFamily="49" charset="0"/>
                <a:cs typeface="Calibri" panose="020F0502020204030204" pitchFamily="34" charset="0"/>
              </a:rPr>
              <a:t>&gt;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1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=640 ref=inclusion1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=3497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CGCGG……GGACA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&gt;0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=103 ref=inclusion1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=99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TAGTC……GAAAA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&gt;2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len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=98 ref=inclusion1 </a:t>
            </a:r>
            <a:r>
              <a:rPr lang="en-US" altLang="zh-TW" sz="2800" b="1" dirty="0" err="1">
                <a:latin typeface="Consolas" panose="020B0609020204030204" pitchFamily="49" charset="0"/>
                <a:cs typeface="Calibri" panose="020F0502020204030204" pitchFamily="34" charset="0"/>
              </a:rPr>
              <a:t>pos</a:t>
            </a: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=5209</a:t>
            </a:r>
          </a:p>
          <a:p>
            <a:pPr marL="0" indent="0">
              <a:buNone/>
            </a:pPr>
            <a:r>
              <a:rPr lang="en-US" altLang="zh-TW" sz="2800" b="1" dirty="0">
                <a:latin typeface="Consolas" panose="020B0609020204030204" pitchFamily="49" charset="0"/>
                <a:cs typeface="Calibri" panose="020F0502020204030204" pitchFamily="34" charset="0"/>
              </a:rPr>
              <a:t>GCGAG……CATCC</a:t>
            </a:r>
            <a:endParaRPr lang="zh-TW" altLang="en-US" sz="2800" b="1" dirty="0"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9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S</a:t>
            </a: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orted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output\sorted\inclusion1.fasta</a:t>
            </a:r>
          </a:p>
          <a:p>
            <a:pPr marL="0" indent="0">
              <a:buNone/>
            </a:pPr>
            <a:endParaRPr lang="en-US" altLang="zh-TW" sz="20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b="1" dirty="0" smtClean="0">
                <a:latin typeface="Consolas" panose="020B0609020204030204" pitchFamily="49" charset="0"/>
              </a:rPr>
              <a:t>&gt;</a:t>
            </a:r>
            <a:r>
              <a:rPr lang="en-US" altLang="zh-TW" sz="2000" b="1" dirty="0">
                <a:latin typeface="Consolas" panose="020B0609020204030204" pitchFamily="49" charset="0"/>
              </a:rPr>
              <a:t>0 score=1.0000 in=1.0000 </a:t>
            </a:r>
            <a:r>
              <a:rPr lang="en-US" altLang="zh-TW" sz="2000" b="1" dirty="0" smtClean="0">
                <a:latin typeface="Consolas" panose="020B0609020204030204" pitchFamily="49" charset="0"/>
              </a:rPr>
              <a:t>ex=0.0000 ref=inclusion1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anose="020B0609020204030204" pitchFamily="49" charset="0"/>
              </a:rPr>
              <a:t>TAGTC……</a:t>
            </a:r>
            <a:r>
              <a:rPr lang="en-US" altLang="zh-TW" sz="2000" b="1" dirty="0" smtClean="0">
                <a:latin typeface="Consolas" panose="020B0609020204030204" pitchFamily="49" charset="0"/>
              </a:rPr>
              <a:t>GAAAA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nsolas" panose="020B0609020204030204" pitchFamily="49" charset="0"/>
              </a:rPr>
              <a:t>&gt;</a:t>
            </a:r>
            <a:r>
              <a:rPr lang="en-US" altLang="zh-TW" sz="2000" b="1" dirty="0">
                <a:latin typeface="Consolas" panose="020B0609020204030204" pitchFamily="49" charset="0"/>
              </a:rPr>
              <a:t>1 score=0.9979 in=0.9979 </a:t>
            </a:r>
            <a:r>
              <a:rPr lang="en-US" altLang="zh-TW" sz="2000" b="1" dirty="0" smtClean="0">
                <a:latin typeface="Consolas" panose="020B0609020204030204" pitchFamily="49" charset="0"/>
              </a:rPr>
              <a:t>ex=0.0000 ref=inclusion1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anose="020B0609020204030204" pitchFamily="49" charset="0"/>
              </a:rPr>
              <a:t>CGCGG……</a:t>
            </a:r>
            <a:r>
              <a:rPr lang="en-US" altLang="zh-TW" sz="2000" b="1" dirty="0" smtClean="0">
                <a:latin typeface="Consolas" panose="020B0609020204030204" pitchFamily="49" charset="0"/>
              </a:rPr>
              <a:t>GGACA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nsolas" panose="020B0609020204030204" pitchFamily="49" charset="0"/>
              </a:rPr>
              <a:t>&gt;2 </a:t>
            </a:r>
            <a:r>
              <a:rPr lang="en-US" altLang="zh-TW" sz="2000" b="1" dirty="0">
                <a:latin typeface="Consolas" panose="020B0609020204030204" pitchFamily="49" charset="0"/>
              </a:rPr>
              <a:t>score=0.9966 in=0.9966 </a:t>
            </a:r>
            <a:r>
              <a:rPr lang="en-US" altLang="zh-TW" sz="2000" b="1" dirty="0" smtClean="0">
                <a:latin typeface="Consolas" panose="020B0609020204030204" pitchFamily="49" charset="0"/>
              </a:rPr>
              <a:t>ex=0.0000 ref=inclusion1</a:t>
            </a:r>
          </a:p>
          <a:p>
            <a:pPr marL="0" indent="0">
              <a:buNone/>
            </a:pPr>
            <a:r>
              <a:rPr lang="en-US" altLang="zh-TW" sz="2000" b="1" dirty="0">
                <a:latin typeface="Consolas" panose="020B0609020204030204" pitchFamily="49" charset="0"/>
              </a:rPr>
              <a:t>GCGAG……CATCC</a:t>
            </a:r>
            <a:endParaRPr lang="zh-TW" altLang="en-US" sz="20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2000" b="1" dirty="0" smtClean="0"/>
          </a:p>
          <a:p>
            <a:pPr marL="0" indent="0">
              <a:buNone/>
            </a:pPr>
            <a:endParaRPr lang="en-US" altLang="zh-TW" sz="2000" b="1" dirty="0" smtClean="0"/>
          </a:p>
          <a:p>
            <a:pPr marL="0" indent="0">
              <a:buNone/>
            </a:pPr>
            <a:endParaRPr lang="en-US" altLang="zh-TW" sz="2000" b="1" dirty="0" smtClean="0"/>
          </a:p>
          <a:p>
            <a:pPr marL="0" indent="0">
              <a:buNone/>
            </a:pPr>
            <a:endParaRPr lang="zh-TW" altLang="en-US" sz="2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7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C</a:t>
            </a: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onsolidated</a:t>
            </a:r>
            <a:endParaRPr lang="zh-TW" altLang="en-US" sz="3200" b="1" cap="none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output\consolidated\</a:t>
            </a:r>
            <a:r>
              <a:rPr lang="en-US" altLang="zh-TW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consolidated.fasta</a:t>
            </a:r>
            <a:endParaRPr lang="en-US" altLang="zh-TW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altLang="zh-TW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nsolas" panose="020B0609020204030204" pitchFamily="49" charset="0"/>
              </a:rPr>
              <a:t>&gt;</a:t>
            </a:r>
            <a:r>
              <a:rPr lang="en-US" altLang="zh-TW" b="1" dirty="0">
                <a:latin typeface="Consolas" panose="020B0609020204030204" pitchFamily="49" charset="0"/>
              </a:rPr>
              <a:t>1.0 score=1.0000 </a:t>
            </a:r>
            <a:r>
              <a:rPr lang="en-US" altLang="zh-TW" b="1" dirty="0" err="1" smtClean="0">
                <a:latin typeface="Consolas" panose="020B0609020204030204" pitchFamily="49" charset="0"/>
              </a:rPr>
              <a:t>len</a:t>
            </a:r>
            <a:r>
              <a:rPr lang="en-US" altLang="zh-TW" b="1" dirty="0" smtClean="0">
                <a:latin typeface="Consolas" panose="020B0609020204030204" pitchFamily="49" charset="0"/>
              </a:rPr>
              <a:t>=103 ref=inclusion3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</a:rPr>
              <a:t>TAGTC……GAAAA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</a:rPr>
              <a:t>&gt;0.1 score=0.9979 </a:t>
            </a:r>
            <a:r>
              <a:rPr lang="en-US" altLang="zh-TW" b="1" dirty="0" err="1">
                <a:latin typeface="Consolas" panose="020B0609020204030204" pitchFamily="49" charset="0"/>
              </a:rPr>
              <a:t>len</a:t>
            </a:r>
            <a:r>
              <a:rPr lang="en-US" altLang="zh-TW" b="1" dirty="0">
                <a:latin typeface="Consolas" panose="020B0609020204030204" pitchFamily="49" charset="0"/>
              </a:rPr>
              <a:t>=640 </a:t>
            </a:r>
            <a:r>
              <a:rPr lang="en-US" altLang="zh-TW" b="1" dirty="0" smtClean="0">
                <a:latin typeface="Consolas" panose="020B0609020204030204" pitchFamily="49" charset="0"/>
              </a:rPr>
              <a:t>ref=inclusion1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</a:rPr>
              <a:t>CGCGG……GGACA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</a:rPr>
              <a:t>&gt;0.2 </a:t>
            </a:r>
            <a:r>
              <a:rPr lang="en-US" altLang="zh-TW" b="1" dirty="0" smtClean="0">
                <a:latin typeface="Consolas" panose="020B0609020204030204" pitchFamily="49" charset="0"/>
              </a:rPr>
              <a:t>score=0.9966 </a:t>
            </a:r>
            <a:r>
              <a:rPr lang="en-US" altLang="zh-TW" b="1" dirty="0" err="1" smtClean="0">
                <a:latin typeface="Consolas" panose="020B0609020204030204" pitchFamily="49" charset="0"/>
              </a:rPr>
              <a:t>len</a:t>
            </a:r>
            <a:r>
              <a:rPr lang="en-US" altLang="zh-TW" b="1" dirty="0" smtClean="0">
                <a:latin typeface="Consolas" panose="020B0609020204030204" pitchFamily="49" charset="0"/>
              </a:rPr>
              <a:t>=98 ref=inclusion1</a:t>
            </a:r>
          </a:p>
          <a:p>
            <a:pPr marL="0" indent="0">
              <a:buNone/>
            </a:pPr>
            <a:r>
              <a:rPr lang="en-US" altLang="zh-TW" b="1" dirty="0">
                <a:latin typeface="Consolas" panose="020B0609020204030204" pitchFamily="49" charset="0"/>
              </a:rPr>
              <a:t>GCGAG……</a:t>
            </a:r>
            <a:r>
              <a:rPr lang="en-US" altLang="zh-TW" b="1" dirty="0" smtClean="0">
                <a:latin typeface="Consolas" panose="020B0609020204030204" pitchFamily="49" charset="0"/>
              </a:rPr>
              <a:t>CATCC</a:t>
            </a:r>
          </a:p>
          <a:p>
            <a:pPr marL="0" indent="0">
              <a:buNone/>
            </a:pPr>
            <a:endParaRPr lang="en-US" altLang="zh-TW" b="1" dirty="0" smtClean="0"/>
          </a:p>
          <a:p>
            <a:pPr marL="0" indent="0">
              <a:buNone/>
            </a:pP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6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3200" b="1" dirty="0">
                <a:solidFill>
                  <a:srgbClr val="575F6D"/>
                </a:solidFill>
                <a:latin typeface="Calibri Light" panose="020F0302020204030204" pitchFamily="34" charset="0"/>
                <a:ea typeface="+mj-ea"/>
              </a:rPr>
              <a:t>Validation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A simulated Bacillus </a:t>
            </a:r>
            <a:r>
              <a:rPr lang="en-US" altLang="zh-TW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anthracis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zh-TW" altLang="zh-TW" dirty="0">
                <a:latin typeface="Calibri Light" panose="020F0302020204030204" pitchFamily="34" charset="0"/>
                <a:ea typeface="微軟正黑體 Light" panose="020B0304030504040204" pitchFamily="34" charset="-120"/>
                <a:cs typeface="Calibri Light" panose="020F0302020204030204" pitchFamily="34" charset="0"/>
              </a:rPr>
              <a:t>炭疽桿菌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) dataset</a:t>
            </a:r>
          </a:p>
          <a:p>
            <a:r>
              <a:rPr lang="en-US" altLang="zh-TW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Listeria </a:t>
            </a:r>
            <a:r>
              <a:rPr lang="en-US" altLang="zh-TW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monocytogenes</a:t>
            </a:r>
            <a:r>
              <a:rPr lang="en-US" altLang="zh-TW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zh-TW" altLang="en-US" dirty="0">
                <a:latin typeface="Calibri Light" panose="020F0302020204030204" pitchFamily="34" charset="0"/>
                <a:ea typeface="微軟正黑體 Light" panose="020B0304030504040204" pitchFamily="34" charset="-120"/>
                <a:cs typeface="Calibri Light" panose="020F0302020204030204" pitchFamily="34" charset="0"/>
              </a:rPr>
              <a:t>李斯特菌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) dataset</a:t>
            </a:r>
            <a:r>
              <a:rPr lang="en-US" altLang="zh-TW" sz="1800" dirty="0">
                <a:solidFill>
                  <a:schemeClr val="accent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Escherichia coli</a:t>
            </a:r>
            <a:r>
              <a:rPr lang="zh-TW" alt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zh-TW" altLang="zh-TW" dirty="0">
                <a:latin typeface="Calibri Light" panose="020F0302020204030204" pitchFamily="34" charset="0"/>
                <a:ea typeface="微軟正黑體 Light" panose="020B0304030504040204" pitchFamily="34" charset="-120"/>
                <a:cs typeface="Calibri Light" panose="020F0302020204030204" pitchFamily="34" charset="0"/>
              </a:rPr>
              <a:t>大腸桿菌</a:t>
            </a:r>
            <a:r>
              <a:rPr lang="en-US" altLang="zh-TW" dirty="0">
                <a:latin typeface="Calibri Light" panose="020F0302020204030204" pitchFamily="34" charset="0"/>
                <a:cs typeface="Calibri Light" panose="020F0302020204030204" pitchFamily="34" charset="0"/>
              </a:rPr>
              <a:t>) dataset</a:t>
            </a:r>
          </a:p>
        </p:txBody>
      </p:sp>
    </p:spTree>
    <p:extLst>
      <p:ext uri="{BB962C8B-B14F-4D97-AF65-F5344CB8AC3E}">
        <p14:creationId xmlns:p14="http://schemas.microsoft.com/office/powerpoint/2010/main" val="33477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575F6D"/>
                </a:solidFill>
                <a:latin typeface="Calibri Light" panose="020F0302020204030204" pitchFamily="34" charset="0"/>
                <a:ea typeface="+mj-ea"/>
              </a:rPr>
              <a:t>Comparison </a:t>
            </a:r>
            <a:r>
              <a:rPr lang="en-US" altLang="zh-TW" sz="3200" b="1" dirty="0">
                <a:solidFill>
                  <a:srgbClr val="575F6D"/>
                </a:solidFill>
                <a:latin typeface="Calibri Light" panose="020F0302020204030204" pitchFamily="34" charset="0"/>
                <a:ea typeface="+mj-ea"/>
              </a:rPr>
              <a:t>(1)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82" y="1484310"/>
            <a:ext cx="763999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Neptune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Calibri Light" panose="020F0302020204030204" pitchFamily="34" charset="0"/>
              </a:rPr>
              <a:t>Rapidly </a:t>
            </a:r>
            <a:r>
              <a:rPr lang="en-US" altLang="zh-TW" dirty="0">
                <a:latin typeface="Calibri Light" panose="020F0302020204030204" pitchFamily="34" charset="0"/>
              </a:rPr>
              <a:t>locating </a:t>
            </a:r>
            <a:r>
              <a:rPr lang="en-US" altLang="zh-TW" dirty="0" smtClean="0">
                <a:latin typeface="Calibri Light" panose="020F0302020204030204" pitchFamily="34" charset="0"/>
              </a:rPr>
              <a:t>differentially </a:t>
            </a:r>
            <a:r>
              <a:rPr lang="en-US" altLang="zh-TW" dirty="0">
                <a:latin typeface="Calibri Light" panose="020F0302020204030204" pitchFamily="34" charset="0"/>
              </a:rPr>
              <a:t>abundant genomic </a:t>
            </a:r>
            <a:r>
              <a:rPr lang="en-US" altLang="zh-TW" dirty="0" smtClean="0">
                <a:latin typeface="Calibri Light" panose="020F0302020204030204" pitchFamily="34" charset="0"/>
              </a:rPr>
              <a:t>content in </a:t>
            </a:r>
            <a:r>
              <a:rPr lang="en-US" altLang="zh-TW" dirty="0">
                <a:latin typeface="Calibri Light" panose="020F0302020204030204" pitchFamily="34" charset="0"/>
              </a:rPr>
              <a:t>bacterial populations </a:t>
            </a:r>
            <a:endParaRPr lang="en-US" altLang="zh-TW" dirty="0" smtClean="0">
              <a:latin typeface="Calibri Light" panose="020F0302020204030204" pitchFamily="34" charset="0"/>
            </a:endParaRPr>
          </a:p>
          <a:p>
            <a:pPr lvl="1"/>
            <a:r>
              <a:rPr lang="en-US" altLang="zh-TW" dirty="0" smtClean="0">
                <a:latin typeface="Calibri Light" panose="020F0302020204030204" pitchFamily="34" charset="0"/>
              </a:rPr>
              <a:t>Using </a:t>
            </a:r>
            <a:r>
              <a:rPr lang="en-US" altLang="zh-TW" dirty="0">
                <a:latin typeface="Calibri Light" panose="020F0302020204030204" pitchFamily="34" charset="0"/>
              </a:rPr>
              <a:t>an exact </a:t>
            </a:r>
            <a:r>
              <a:rPr lang="en-US" altLang="zh-TW" dirty="0" smtClean="0">
                <a:latin typeface="Calibri Light" panose="020F0302020204030204" pitchFamily="34" charset="0"/>
              </a:rPr>
              <a:t>k-</a:t>
            </a:r>
            <a:r>
              <a:rPr lang="en-US" altLang="zh-TW" dirty="0" err="1" smtClean="0">
                <a:latin typeface="Calibri Light" panose="020F0302020204030204" pitchFamily="34" charset="0"/>
              </a:rPr>
              <a:t>mer</a:t>
            </a:r>
            <a:r>
              <a:rPr lang="en-US" altLang="zh-TW" dirty="0" smtClean="0">
                <a:latin typeface="Calibri Light" panose="020F0302020204030204" pitchFamily="34" charset="0"/>
              </a:rPr>
              <a:t> matching </a:t>
            </a:r>
            <a:r>
              <a:rPr lang="en-US" altLang="zh-TW" dirty="0">
                <a:latin typeface="Calibri Light" panose="020F0302020204030204" pitchFamily="34" charset="0"/>
              </a:rPr>
              <a:t>strategy, while accommodating k-</a:t>
            </a:r>
            <a:r>
              <a:rPr lang="en-US" altLang="zh-TW" dirty="0" err="1">
                <a:latin typeface="Calibri Light" panose="020F0302020204030204" pitchFamily="34" charset="0"/>
              </a:rPr>
              <a:t>mer</a:t>
            </a:r>
            <a:r>
              <a:rPr lang="en-US" altLang="zh-TW" dirty="0">
                <a:latin typeface="Calibri Light" panose="020F0302020204030204" pitchFamily="34" charset="0"/>
              </a:rPr>
              <a:t> </a:t>
            </a:r>
            <a:r>
              <a:rPr lang="en-US" altLang="zh-TW" dirty="0" smtClean="0">
                <a:latin typeface="Calibri Light" panose="020F0302020204030204" pitchFamily="34" charset="0"/>
              </a:rPr>
              <a:t>mismatches</a:t>
            </a:r>
          </a:p>
          <a:p>
            <a:endParaRPr lang="en-US" altLang="zh-TW" dirty="0">
              <a:latin typeface="Calibri Light" panose="020F0302020204030204" pitchFamily="34" charset="0"/>
            </a:endParaRPr>
          </a:p>
          <a:p>
            <a:r>
              <a:rPr lang="en-US" altLang="zh-TW" dirty="0" smtClean="0">
                <a:latin typeface="Calibri Light" panose="020F0302020204030204" pitchFamily="34" charset="0"/>
              </a:rPr>
              <a:t>Neptune is </a:t>
            </a:r>
            <a:r>
              <a:rPr lang="en-US" altLang="zh-TW" dirty="0">
                <a:latin typeface="Calibri Light" panose="020F0302020204030204" pitchFamily="34" charset="0"/>
              </a:rPr>
              <a:t>a </a:t>
            </a:r>
            <a:r>
              <a:rPr lang="en-US" altLang="zh-TW" dirty="0" smtClean="0">
                <a:latin typeface="Calibri Light" panose="020F0302020204030204" pitchFamily="34" charset="0"/>
              </a:rPr>
              <a:t>system for </a:t>
            </a:r>
            <a:r>
              <a:rPr lang="en-US" altLang="zh-TW" dirty="0">
                <a:latin typeface="Calibri Light" panose="020F0302020204030204" pitchFamily="34" charset="0"/>
              </a:rPr>
              <a:t>discovering </a:t>
            </a:r>
            <a:r>
              <a:rPr lang="en-US" altLang="zh-TW" dirty="0" smtClean="0">
                <a:latin typeface="Calibri Light" panose="020F0302020204030204" pitchFamily="34" charset="0"/>
              </a:rPr>
              <a:t>discriminatory bacterial </a:t>
            </a:r>
            <a:r>
              <a:rPr lang="en-US" altLang="zh-TW" dirty="0">
                <a:latin typeface="Calibri Light" panose="020F0302020204030204" pitchFamily="34" charset="0"/>
              </a:rPr>
              <a:t>sequence signatures and </a:t>
            </a:r>
            <a:r>
              <a:rPr lang="en-US" altLang="zh-TW" dirty="0" smtClean="0">
                <a:latin typeface="Calibri Light" panose="020F0302020204030204" pitchFamily="34" charset="0"/>
              </a:rPr>
              <a:t>conducting comparative </a:t>
            </a:r>
            <a:r>
              <a:rPr lang="en-US" altLang="zh-TW" dirty="0">
                <a:latin typeface="Calibri Light" panose="020F0302020204030204" pitchFamily="34" charset="0"/>
              </a:rPr>
              <a:t>analyses of arbitrary groups of genome sequences</a:t>
            </a:r>
          </a:p>
        </p:txBody>
      </p:sp>
    </p:spTree>
    <p:extLst>
      <p:ext uri="{BB962C8B-B14F-4D97-AF65-F5344CB8AC3E}">
        <p14:creationId xmlns:p14="http://schemas.microsoft.com/office/powerpoint/2010/main" val="23340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altLang="zh-TW" sz="3200" b="1" cap="none" dirty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Comparison </a:t>
            </a:r>
            <a:r>
              <a:rPr lang="en-US" altLang="zh-TW" sz="3200" b="1" cap="none" dirty="0" smtClean="0">
                <a:solidFill>
                  <a:srgbClr val="575F6D"/>
                </a:solidFill>
                <a:latin typeface="Calibri Light" panose="020F0302020204030204" pitchFamily="34" charset="0"/>
                <a:cs typeface="+mn-cs"/>
              </a:rPr>
              <a:t>(2)</a:t>
            </a:r>
            <a:endParaRPr lang="zh-TW" altLang="en-US" sz="3200" b="1" dirty="0">
              <a:solidFill>
                <a:srgbClr val="575F6D"/>
              </a:solidFill>
              <a:latin typeface="Calibri Light" panose="020F0302020204030204" pitchFamily="34" charset="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30</a:t>
            </a:fld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58576" y="1700809"/>
          <a:ext cx="8075240" cy="312582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18810">
                  <a:extLst>
                    <a:ext uri="{9D8B030D-6E8A-4147-A177-3AD203B41FA5}">
                      <a16:colId xmlns:a16="http://schemas.microsoft.com/office/drawing/2014/main" val="776326460"/>
                    </a:ext>
                  </a:extLst>
                </a:gridCol>
                <a:gridCol w="2018810">
                  <a:extLst>
                    <a:ext uri="{9D8B030D-6E8A-4147-A177-3AD203B41FA5}">
                      <a16:colId xmlns:a16="http://schemas.microsoft.com/office/drawing/2014/main" val="4166210337"/>
                    </a:ext>
                  </a:extLst>
                </a:gridCol>
                <a:gridCol w="2018810">
                  <a:extLst>
                    <a:ext uri="{9D8B030D-6E8A-4147-A177-3AD203B41FA5}">
                      <a16:colId xmlns:a16="http://schemas.microsoft.com/office/drawing/2014/main" val="670526304"/>
                    </a:ext>
                  </a:extLst>
                </a:gridCol>
                <a:gridCol w="2018810">
                  <a:extLst>
                    <a:ext uri="{9D8B030D-6E8A-4147-A177-3AD203B41FA5}">
                      <a16:colId xmlns:a16="http://schemas.microsoft.com/office/drawing/2014/main" val="2685235219"/>
                    </a:ext>
                  </a:extLst>
                </a:gridCol>
              </a:tblGrid>
              <a:tr h="513882">
                <a:tc>
                  <a:txBody>
                    <a:bodyPr/>
                    <a:lstStyle/>
                    <a:p>
                      <a:endParaRPr lang="zh-TW" altLang="en-US" sz="16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Neptune</a:t>
                      </a:r>
                      <a:endParaRPr lang="zh-TW" alt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1600" b="1" kern="1200" dirty="0" err="1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mGenomeSubtractor</a:t>
                      </a:r>
                      <a:endParaRPr kumimoji="0" lang="zh-TW" altLang="en-US" sz="1600" b="1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altLang="zh-TW" sz="2000" b="1" kern="1200" dirty="0" err="1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panSeq</a:t>
                      </a:r>
                      <a:endParaRPr kumimoji="0" lang="zh-TW" altLang="en-US" sz="2000" b="1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35376"/>
                  </a:ext>
                </a:extLst>
              </a:tr>
              <a:tr h="513882"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Median</a:t>
                      </a:r>
                      <a:endParaRPr lang="zh-TW" altLang="en-US" sz="18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0.79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0.71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0.44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138247"/>
                  </a:ext>
                </a:extLst>
              </a:tr>
              <a:tr h="556411"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Interquartile range</a:t>
                      </a:r>
                      <a:endParaRPr lang="zh-TW" altLang="en-US" sz="18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0.68 – 0.88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0.35 – 0.88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0.19 – 0.72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140368"/>
                  </a:ext>
                </a:extLst>
              </a:tr>
              <a:tr h="513882"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Minimum</a:t>
                      </a:r>
                      <a:endParaRPr lang="zh-TW" altLang="en-US" sz="18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0.10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-0.01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-0.73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15851"/>
                  </a:ext>
                </a:extLst>
              </a:tr>
              <a:tr h="513882"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Maximum</a:t>
                      </a:r>
                      <a:endParaRPr lang="zh-TW" altLang="en-US" sz="18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1.00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1.00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1.00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835824"/>
                  </a:ext>
                </a:extLst>
              </a:tr>
              <a:tr h="513882">
                <a:tc>
                  <a:txBody>
                    <a:bodyPr/>
                    <a:lstStyle/>
                    <a:p>
                      <a:r>
                        <a:rPr lang="en-US" altLang="zh-TW" sz="18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Average base</a:t>
                      </a:r>
                      <a:endParaRPr lang="zh-TW" altLang="en-US" sz="18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0.74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0.65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0.43</a:t>
                      </a:r>
                      <a:endParaRPr lang="zh-TW" alt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47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31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575F6D"/>
                </a:solidFill>
                <a:latin typeface="Calibri Light" panose="020F0302020204030204" pitchFamily="34" charset="0"/>
                <a:ea typeface="+mj-ea"/>
              </a:rPr>
              <a:t>Conclusion</a:t>
            </a: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Neptune can locate signatures in </a:t>
            </a:r>
            <a:r>
              <a:rPr lang="en-US" altLang="zh-TW" dirty="0" smtClean="0">
                <a:latin typeface="Calibri Light" panose="020F0302020204030204" pitchFamily="34" charset="0"/>
              </a:rPr>
              <a:t>both simulated </a:t>
            </a:r>
            <a:r>
              <a:rPr lang="en-US" altLang="zh-TW" dirty="0">
                <a:latin typeface="Calibri Light" panose="020F0302020204030204" pitchFamily="34" charset="0"/>
              </a:rPr>
              <a:t>and biological datasets with high sensitivity </a:t>
            </a:r>
            <a:r>
              <a:rPr lang="en-US" altLang="zh-TW" dirty="0" smtClean="0">
                <a:latin typeface="Calibri Light" panose="020F0302020204030204" pitchFamily="34" charset="0"/>
              </a:rPr>
              <a:t>and specificity</a:t>
            </a:r>
          </a:p>
          <a:p>
            <a:r>
              <a:rPr lang="en-US" altLang="zh-TW" dirty="0">
                <a:latin typeface="Calibri Light" panose="020F0302020204030204" pitchFamily="34" charset="0"/>
              </a:rPr>
              <a:t>Neptune provides an array of gene candidates </a:t>
            </a:r>
            <a:r>
              <a:rPr lang="en-US" altLang="zh-TW" dirty="0" smtClean="0">
                <a:latin typeface="Calibri Light" panose="020F0302020204030204" pitchFamily="34" charset="0"/>
              </a:rPr>
              <a:t>to investigate </a:t>
            </a:r>
            <a:r>
              <a:rPr lang="en-US" altLang="zh-TW" dirty="0">
                <a:latin typeface="Calibri Light" panose="020F0302020204030204" pitchFamily="34" charset="0"/>
              </a:rPr>
              <a:t>for their possible role in </a:t>
            </a:r>
            <a:r>
              <a:rPr lang="en-US" altLang="zh-TW" dirty="0" smtClean="0">
                <a:latin typeface="Calibri Light" panose="020F0302020204030204" pitchFamily="34" charset="0"/>
              </a:rPr>
              <a:t>pathogenesis (</a:t>
            </a:r>
            <a:r>
              <a:rPr lang="zh-TW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發病</a:t>
            </a:r>
            <a:r>
              <a:rPr lang="zh-TW" altLang="en-US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機制</a:t>
            </a:r>
            <a:r>
              <a:rPr lang="en-US" altLang="zh-TW" dirty="0" smtClean="0"/>
              <a:t>) </a:t>
            </a:r>
            <a:r>
              <a:rPr lang="en-US" altLang="zh-TW" dirty="0" smtClean="0">
                <a:latin typeface="Calibri Light" panose="020F0302020204030204" pitchFamily="34" charset="0"/>
              </a:rPr>
              <a:t>and functional genomics.</a:t>
            </a:r>
          </a:p>
          <a:p>
            <a:r>
              <a:rPr lang="en-US" altLang="zh-TW" dirty="0">
                <a:latin typeface="Calibri Light" panose="020F0302020204030204" pitchFamily="34" charset="0"/>
              </a:rPr>
              <a:t>Neptune is a powerful and </a:t>
            </a:r>
            <a:r>
              <a:rPr lang="en-US" altLang="zh-TW" dirty="0" smtClean="0">
                <a:latin typeface="Calibri Light" panose="020F0302020204030204" pitchFamily="34" charset="0"/>
              </a:rPr>
              <a:t>flexible tool </a:t>
            </a:r>
            <a:r>
              <a:rPr lang="en-US" altLang="zh-TW" dirty="0">
                <a:latin typeface="Calibri Light" panose="020F0302020204030204" pitchFamily="34" charset="0"/>
              </a:rPr>
              <a:t>for locating signature regions with minimal </a:t>
            </a:r>
            <a:r>
              <a:rPr lang="en-US" altLang="zh-TW" dirty="0" smtClean="0">
                <a:latin typeface="Calibri Light" panose="020F0302020204030204" pitchFamily="34" charset="0"/>
              </a:rPr>
              <a:t>prior knowledge </a:t>
            </a:r>
            <a:r>
              <a:rPr lang="en-US" altLang="zh-TW" dirty="0">
                <a:latin typeface="Calibri Light" panose="020F0302020204030204" pitchFamily="34" charset="0"/>
              </a:rPr>
              <a:t>for wide-ranging applications of bacterial characterization.</a:t>
            </a:r>
            <a:endParaRPr lang="en-US" altLang="zh-TW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4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Signature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A signature is defined as a string of characters (nucleotides </a:t>
            </a:r>
            <a:r>
              <a:rPr lang="zh-TW" altLang="en-US" dirty="0">
                <a:latin typeface="微軟正黑體 Light" panose="020B0304030504040204" pitchFamily="34" charset="-120"/>
                <a:ea typeface="微軟正黑體 Light" panose="020B0304030504040204" pitchFamily="34" charset="-120"/>
                <a:cs typeface="Calibri Light" panose="020F0302020204030204" pitchFamily="34" charset="0"/>
              </a:rPr>
              <a:t>核苷酸</a:t>
            </a:r>
            <a:r>
              <a:rPr lang="en-US" altLang="zh-TW" dirty="0">
                <a:latin typeface="Calibri Light" panose="020F0302020204030204" pitchFamily="34" charset="0"/>
              </a:rPr>
              <a:t>) that is capable of discriminating a group of sequences of interest (the inclusion group) from a background group of sequences  (the exclusion group</a:t>
            </a:r>
            <a:r>
              <a:rPr lang="en-US" altLang="zh-TW" dirty="0" smtClean="0">
                <a:latin typeface="Calibri Light" panose="020F0302020204030204" pitchFamily="34" charset="0"/>
              </a:rPr>
              <a:t>)</a:t>
            </a:r>
            <a:endParaRPr lang="en-US" altLang="zh-TW" dirty="0">
              <a:latin typeface="Calibri Light" panose="020F0302020204030204" pitchFamily="34" charset="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243"/>
          <a:stretch/>
        </p:blipFill>
        <p:spPr>
          <a:xfrm>
            <a:off x="847288" y="3717032"/>
            <a:ext cx="7281728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System overview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5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System overview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2915816" y="2204864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2919760" y="4437112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1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k-</a:t>
            </a:r>
            <a:r>
              <a:rPr lang="en-US" altLang="zh-TW" sz="3200" b="1" dirty="0" err="1" smtClean="0">
                <a:solidFill>
                  <a:schemeClr val="tx2"/>
                </a:solidFill>
                <a:latin typeface="Calibri Light" panose="020F0302020204030204" pitchFamily="34" charset="0"/>
              </a:rPr>
              <a:t>mer</a:t>
            </a:r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 generation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597634" y="161483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>
                <a:latin typeface="Calibri Light" panose="020F0302020204030204" pitchFamily="34" charset="0"/>
              </a:rPr>
              <a:t>k-</a:t>
            </a:r>
            <a:r>
              <a:rPr lang="en-US" altLang="zh-TW" dirty="0" err="1">
                <a:latin typeface="Calibri Light" panose="020F0302020204030204" pitchFamily="34" charset="0"/>
              </a:rPr>
              <a:t>mer</a:t>
            </a:r>
            <a:r>
              <a:rPr lang="en-US" altLang="zh-TW" dirty="0">
                <a:latin typeface="Calibri Light" panose="020F0302020204030204" pitchFamily="34" charset="0"/>
              </a:rPr>
              <a:t> : all the possible substrings of length k that are contained in a </a:t>
            </a:r>
            <a:r>
              <a:rPr lang="en-US" altLang="zh-TW" dirty="0" smtClean="0">
                <a:latin typeface="Calibri Light" panose="020F0302020204030204" pitchFamily="34" charset="0"/>
              </a:rPr>
              <a:t>string</a:t>
            </a:r>
          </a:p>
          <a:p>
            <a:endParaRPr lang="en-US" altLang="zh-TW" dirty="0" smtClean="0">
              <a:latin typeface="Calibri Light" panose="020F0302020204030204" pitchFamily="34" charset="0"/>
            </a:endParaRPr>
          </a:p>
          <a:p>
            <a:r>
              <a:rPr lang="en-US" altLang="zh-TW" dirty="0">
                <a:latin typeface="Calibri Light" panose="020F0302020204030204" pitchFamily="34" charset="0"/>
              </a:rPr>
              <a:t>Produces the distinct set of k-</a:t>
            </a:r>
            <a:r>
              <a:rPr lang="en-US" altLang="zh-TW" dirty="0" err="1">
                <a:latin typeface="Calibri Light" panose="020F0302020204030204" pitchFamily="34" charset="0"/>
              </a:rPr>
              <a:t>mers</a:t>
            </a:r>
            <a:r>
              <a:rPr lang="en-US" altLang="zh-TW" dirty="0">
                <a:latin typeface="Calibri Light" panose="020F0302020204030204" pitchFamily="34" charset="0"/>
              </a:rPr>
              <a:t> for every inclusion and exclusion target and aggregates these k-</a:t>
            </a:r>
            <a:r>
              <a:rPr lang="en-US" altLang="zh-TW" dirty="0" err="1">
                <a:latin typeface="Calibri Light" panose="020F0302020204030204" pitchFamily="34" charset="0"/>
              </a:rPr>
              <a:t>mers</a:t>
            </a:r>
            <a:r>
              <a:rPr lang="en-US" altLang="zh-TW" dirty="0">
                <a:latin typeface="Calibri Light" panose="020F0302020204030204" pitchFamily="34" charset="0"/>
              </a:rPr>
              <a:t> together before further </a:t>
            </a:r>
            <a:r>
              <a:rPr lang="en-US" altLang="zh-TW" dirty="0" smtClean="0">
                <a:latin typeface="Calibri Light" panose="020F0302020204030204" pitchFamily="34" charset="0"/>
              </a:rPr>
              <a:t>processing</a:t>
            </a:r>
          </a:p>
          <a:p>
            <a:pPr lvl="1"/>
            <a:r>
              <a:rPr lang="en-US" altLang="zh-TW" dirty="0">
                <a:latin typeface="Calibri Light" panose="020F0302020204030204" pitchFamily="34" charset="0"/>
              </a:rPr>
              <a:t>Concerned only with the existence of a k-</a:t>
            </a:r>
            <a:r>
              <a:rPr lang="en-US" altLang="zh-TW" dirty="0" err="1">
                <a:latin typeface="Calibri Light" panose="020F0302020204030204" pitchFamily="34" charset="0"/>
              </a:rPr>
              <a:t>mer</a:t>
            </a:r>
            <a:endParaRPr lang="en-US" altLang="zh-TW" dirty="0">
              <a:latin typeface="Calibri Light" panose="020F0302020204030204" pitchFamily="34" charset="0"/>
            </a:endParaRPr>
          </a:p>
          <a:p>
            <a:pPr lvl="1"/>
            <a:r>
              <a:rPr lang="en-US" altLang="zh-TW" dirty="0">
                <a:latin typeface="Calibri Light" panose="020F0302020204030204" pitchFamily="34" charset="0"/>
              </a:rPr>
              <a:t>Converts all k-</a:t>
            </a:r>
            <a:r>
              <a:rPr lang="en-US" altLang="zh-TW" dirty="0" err="1">
                <a:latin typeface="Calibri Light" panose="020F0302020204030204" pitchFamily="34" charset="0"/>
              </a:rPr>
              <a:t>mers</a:t>
            </a:r>
            <a:r>
              <a:rPr lang="en-US" altLang="zh-TW" dirty="0">
                <a:latin typeface="Calibri Light" panose="020F0302020204030204" pitchFamily="34" charset="0"/>
              </a:rPr>
              <a:t> to the lexicographically smaller of either the forward k-</a:t>
            </a:r>
            <a:r>
              <a:rPr lang="en-US" altLang="zh-TW" dirty="0" err="1">
                <a:latin typeface="Calibri Light" panose="020F0302020204030204" pitchFamily="34" charset="0"/>
              </a:rPr>
              <a:t>mer</a:t>
            </a:r>
            <a:r>
              <a:rPr lang="en-US" altLang="zh-TW" dirty="0">
                <a:latin typeface="Calibri Light" panose="020F0302020204030204" pitchFamily="34" charset="0"/>
              </a:rPr>
              <a:t> or its reverse complement.</a:t>
            </a:r>
          </a:p>
          <a:p>
            <a:pPr lvl="1"/>
            <a:endParaRPr lang="en-US" altLang="zh-TW" dirty="0">
              <a:latin typeface="Calibri Light" panose="020F0302020204030204" pitchFamily="34" charset="0"/>
            </a:endParaRPr>
          </a:p>
          <a:p>
            <a:endParaRPr lang="en-US" altLang="zh-TW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11560" y="620688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How to select k?</a:t>
            </a:r>
            <a:endParaRPr lang="en-US" altLang="zh-TW" sz="32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2"/>
              <p:cNvSpPr txBox="1">
                <a:spLocks/>
              </p:cNvSpPr>
              <p:nvPr/>
            </p:nvSpPr>
            <p:spPr>
              <a:xfrm>
                <a:off x="597634" y="1614834"/>
                <a:ext cx="7467600" cy="4873752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TW" dirty="0" smtClean="0">
                    <a:latin typeface="Calibri Light" panose="020F0302020204030204" pitchFamily="34" charset="0"/>
                  </a:rPr>
                  <a:t>The 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k-</a:t>
                </a:r>
                <a:r>
                  <a:rPr lang="en-US" altLang="zh-TW" dirty="0" err="1">
                    <a:latin typeface="Calibri Light" panose="020F0302020204030204" pitchFamily="34" charset="0"/>
                  </a:rPr>
                  <a:t>mer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 length is automatically calculated unless </a:t>
                </a:r>
                <a:r>
                  <a:rPr lang="en-US" altLang="zh-TW" dirty="0" smtClean="0">
                    <a:latin typeface="Calibri Light" panose="020F0302020204030204" pitchFamily="34" charset="0"/>
                  </a:rPr>
                  <a:t>provided by 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the user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altLang="zh-TW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nor/>
                          </m:rPr>
                          <a:rPr lang="en-US" altLang="zh-TW" dirty="0">
                            <a:latin typeface="Calibri Light" panose="020F0302020204030204" pitchFamily="34" charset="0"/>
                          </a:rPr>
                          <m:t> 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US" altLang="zh-TW" dirty="0" smtClean="0">
                  <a:latin typeface="Calibri Light" panose="020F0302020204030204" pitchFamily="34" charset="0"/>
                </a:endParaRPr>
              </a:p>
              <a:p>
                <a:pPr lvl="1"/>
                <a:r>
                  <a:rPr lang="en-US" altLang="zh-TW" dirty="0" smtClean="0">
                    <a:latin typeface="Calibri Light" panose="020F0302020204030204" pitchFamily="34" charset="0"/>
                  </a:rPr>
                  <a:t>We should choose k </a:t>
                </a:r>
                <a:r>
                  <a:rPr lang="en-US" altLang="zh-TW" dirty="0">
                    <a:latin typeface="Calibri Light" panose="020F0302020204030204" pitchFamily="34" charset="0"/>
                  </a:rPr>
                  <a:t>that the probability of any two arbitrary </a:t>
                </a:r>
                <a:r>
                  <a:rPr lang="en-US" altLang="zh-TW" dirty="0" smtClean="0">
                    <a:latin typeface="Calibri Light" panose="020F0302020204030204" pitchFamily="34" charset="0"/>
                  </a:rPr>
                  <a:t>k-</a:t>
                </a:r>
                <a:r>
                  <a:rPr lang="en-US" altLang="zh-TW" dirty="0" err="1" smtClean="0">
                    <a:latin typeface="Calibri Light" panose="020F0302020204030204" pitchFamily="34" charset="0"/>
                  </a:rPr>
                  <a:t>mers</a:t>
                </a:r>
                <a:r>
                  <a:rPr lang="en-US" altLang="zh-TW" dirty="0" smtClean="0">
                    <a:latin typeface="Calibri Light" panose="020F0302020204030204" pitchFamily="34" charset="0"/>
                  </a:rPr>
                  <a:t> are the same is less than 0.05</a:t>
                </a:r>
                <a:endParaRPr lang="en-US" altLang="zh-TW" dirty="0">
                  <a:latin typeface="Calibri Light" panose="020F0302020204030204" pitchFamily="34" charset="0"/>
                </a:endParaRPr>
              </a:p>
            </p:txBody>
          </p:sp>
        </mc:Choice>
        <mc:Fallback xmlns="">
          <p:sp>
            <p:nvSpPr>
              <p:cNvPr id="6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34" y="1614834"/>
                <a:ext cx="7467600" cy="4873752"/>
              </a:xfrm>
              <a:prstGeom prst="rect">
                <a:avLst/>
              </a:prstGeom>
              <a:blipFill>
                <a:blip r:embed="rId3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5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2DE2CD-4BF5-4245-9633-4655BD7101D0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426" y="1639342"/>
            <a:ext cx="7612367" cy="435531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11560" y="620688"/>
            <a:ext cx="562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 smtClean="0">
                <a:solidFill>
                  <a:schemeClr val="tx2"/>
                </a:solidFill>
                <a:latin typeface="Calibri Light" panose="020F0302020204030204" pitchFamily="34" charset="0"/>
              </a:rPr>
              <a:t>System overview</a:t>
            </a:r>
            <a:endParaRPr lang="zh-TW" altLang="en-US" sz="3600" b="1" dirty="0">
              <a:solidFill>
                <a:schemeClr val="tx2"/>
              </a:solidFill>
              <a:latin typeface="Calibri Light" panose="020F0302020204030204" pitchFamily="34" charset="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915816" y="3284984"/>
            <a:ext cx="1368152" cy="64807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2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2836</TotalTime>
  <Words>1554</Words>
  <Application>Microsoft Office PowerPoint</Application>
  <PresentationFormat>如螢幕大小 (4:3)</PresentationFormat>
  <Paragraphs>314</Paragraphs>
  <Slides>31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3" baseType="lpstr">
      <vt:lpstr>微軟正黑體</vt:lpstr>
      <vt:lpstr>微軟正黑體 Light</vt:lpstr>
      <vt:lpstr>新細明體</vt:lpstr>
      <vt:lpstr>Calibri</vt:lpstr>
      <vt:lpstr>Calibri Light</vt:lpstr>
      <vt:lpstr>Cambria Math</vt:lpstr>
      <vt:lpstr>Century Schoolbook</vt:lpstr>
      <vt:lpstr>Consolas</vt:lpstr>
      <vt:lpstr>Source Code Pro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Command</vt:lpstr>
      <vt:lpstr>Inclusion</vt:lpstr>
      <vt:lpstr>Exclusion</vt:lpstr>
      <vt:lpstr>Report</vt:lpstr>
      <vt:lpstr>Aggregate k-mers</vt:lpstr>
      <vt:lpstr>Candidates </vt:lpstr>
      <vt:lpstr>Filtered</vt:lpstr>
      <vt:lpstr>Sorted</vt:lpstr>
      <vt:lpstr>Consolidated</vt:lpstr>
      <vt:lpstr>PowerPoint 簡報</vt:lpstr>
      <vt:lpstr>PowerPoint 簡報</vt:lpstr>
      <vt:lpstr>Comparison (2)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student</dc:creator>
  <cp:lastModifiedBy>Wen-Chieh Tung</cp:lastModifiedBy>
  <cp:revision>189</cp:revision>
  <dcterms:created xsi:type="dcterms:W3CDTF">2015-10-01T06:31:32Z</dcterms:created>
  <dcterms:modified xsi:type="dcterms:W3CDTF">2017-12-25T16:54:49Z</dcterms:modified>
</cp:coreProperties>
</file>