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6" r:id="rId2"/>
    <p:sldId id="269" r:id="rId3"/>
    <p:sldId id="279" r:id="rId4"/>
    <p:sldId id="281" r:id="rId5"/>
    <p:sldId id="268" r:id="rId6"/>
    <p:sldId id="272" r:id="rId7"/>
    <p:sldId id="267" r:id="rId8"/>
    <p:sldId id="263" r:id="rId9"/>
    <p:sldId id="256" r:id="rId10"/>
    <p:sldId id="261" r:id="rId11"/>
    <p:sldId id="257" r:id="rId12"/>
    <p:sldId id="273" r:id="rId13"/>
    <p:sldId id="274" r:id="rId14"/>
    <p:sldId id="276" r:id="rId15"/>
    <p:sldId id="277" r:id="rId16"/>
    <p:sldId id="28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527"/>
    <a:srgbClr val="FD60CC"/>
    <a:srgbClr val="8EDE5C"/>
    <a:srgbClr val="00BFC3"/>
    <a:srgbClr val="00BE67"/>
    <a:srgbClr val="CD9400"/>
    <a:srgbClr val="F9756D"/>
    <a:srgbClr val="C67AFF"/>
    <a:srgbClr val="019AE8"/>
    <a:srgbClr val="7CA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106" autoAdjust="0"/>
    <p:restoredTop sz="74801"/>
  </p:normalViewPr>
  <p:slideViewPr>
    <p:cSldViewPr snapToGrid="0">
      <p:cViewPr>
        <p:scale>
          <a:sx n="118" d="100"/>
          <a:sy n="118" d="100"/>
        </p:scale>
        <p:origin x="560" y="1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17" d="100"/>
          <a:sy n="117" d="100"/>
        </p:scale>
        <p:origin x="2880" y="176"/>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23"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9BCF1B-7382-354E-9219-60D518E561E0}" type="doc">
      <dgm:prSet loTypeId="urn:microsoft.com/office/officeart/2005/8/layout/chevron1" loCatId="" qsTypeId="urn:microsoft.com/office/officeart/2005/8/quickstyle/simple4" qsCatId="simple" csTypeId="urn:microsoft.com/office/officeart/2005/8/colors/accent6_2" csCatId="accent6" phldr="1"/>
      <dgm:spPr/>
    </dgm:pt>
    <dgm:pt modelId="{8A7C33D1-FAAB-A340-B666-16A92324F325}">
      <dgm:prSet phldrT="[Text]" custT="1"/>
      <dgm:spPr>
        <a:solidFill>
          <a:srgbClr val="66D1BD"/>
        </a:solidFill>
      </dgm:spPr>
      <dgm:t>
        <a:bodyPr/>
        <a:lstStyle/>
        <a:p>
          <a:r>
            <a:rPr lang="en-US" sz="1800" dirty="0" smtClean="0"/>
            <a:t>ACCTCCAG</a:t>
          </a:r>
          <a:endParaRPr lang="en-US" sz="1800" dirty="0"/>
        </a:p>
      </dgm:t>
    </dgm:pt>
    <dgm:pt modelId="{0D161FB4-9505-684B-8495-D518664830BF}" type="parTrans" cxnId="{93740BF9-2512-D04E-826E-BBAE97A4B1C8}">
      <dgm:prSet/>
      <dgm:spPr/>
      <dgm:t>
        <a:bodyPr/>
        <a:lstStyle/>
        <a:p>
          <a:endParaRPr lang="en-US"/>
        </a:p>
      </dgm:t>
    </dgm:pt>
    <dgm:pt modelId="{E06F4E5D-4512-5B4B-9CE5-10B5D5DEE824}" type="sibTrans" cxnId="{93740BF9-2512-D04E-826E-BBAE97A4B1C8}">
      <dgm:prSet/>
      <dgm:spPr/>
      <dgm:t>
        <a:bodyPr/>
        <a:lstStyle/>
        <a:p>
          <a:endParaRPr lang="en-US"/>
        </a:p>
      </dgm:t>
    </dgm:pt>
    <dgm:pt modelId="{C7F3C288-CC91-F440-95B1-740554B86B64}">
      <dgm:prSet phldrT="[Text]" custT="1"/>
      <dgm:spPr>
        <a:solidFill>
          <a:srgbClr val="66D1BD"/>
        </a:solidFill>
      </dgm:spPr>
      <dgm:t>
        <a:bodyPr/>
        <a:lstStyle/>
        <a:p>
          <a:r>
            <a:rPr lang="en-US" sz="1800" dirty="0" smtClean="0"/>
            <a:t>A/C</a:t>
          </a:r>
          <a:endParaRPr lang="en-US" sz="1800" dirty="0"/>
        </a:p>
      </dgm:t>
    </dgm:pt>
    <dgm:pt modelId="{2F0E4C27-5E6F-DD40-B1DD-7CEE9180A846}" type="parTrans" cxnId="{0BDDD988-5E2A-D44C-84FC-24F07BB407FC}">
      <dgm:prSet/>
      <dgm:spPr/>
      <dgm:t>
        <a:bodyPr/>
        <a:lstStyle/>
        <a:p>
          <a:endParaRPr lang="en-US"/>
        </a:p>
      </dgm:t>
    </dgm:pt>
    <dgm:pt modelId="{4584A13B-6F22-FF41-B970-FCDCBA6932EA}" type="sibTrans" cxnId="{0BDDD988-5E2A-D44C-84FC-24F07BB407FC}">
      <dgm:prSet/>
      <dgm:spPr/>
      <dgm:t>
        <a:bodyPr/>
        <a:lstStyle/>
        <a:p>
          <a:endParaRPr lang="en-US"/>
        </a:p>
      </dgm:t>
    </dgm:pt>
    <dgm:pt modelId="{26455DE9-8935-744A-AD39-CF3D0D78FA61}">
      <dgm:prSet phldrT="[Text]" custT="1"/>
      <dgm:spPr>
        <a:solidFill>
          <a:srgbClr val="66D1BD"/>
        </a:solidFill>
      </dgm:spPr>
      <dgm:t>
        <a:bodyPr/>
        <a:lstStyle/>
        <a:p>
          <a:r>
            <a:rPr lang="en-US" sz="1800" dirty="0" smtClean="0"/>
            <a:t>CGTTTTA</a:t>
          </a:r>
          <a:endParaRPr lang="en-US" sz="1800" dirty="0"/>
        </a:p>
      </dgm:t>
    </dgm:pt>
    <dgm:pt modelId="{2EBE1A7A-293B-1A41-843E-D9B09ECFFAE3}" type="parTrans" cxnId="{95086E02-B09F-C548-8476-0EC6148E08CD}">
      <dgm:prSet/>
      <dgm:spPr/>
      <dgm:t>
        <a:bodyPr/>
        <a:lstStyle/>
        <a:p>
          <a:endParaRPr lang="en-US"/>
        </a:p>
      </dgm:t>
    </dgm:pt>
    <dgm:pt modelId="{3AFCFD86-E393-F145-829F-C8E48D55EE32}" type="sibTrans" cxnId="{95086E02-B09F-C548-8476-0EC6148E08CD}">
      <dgm:prSet/>
      <dgm:spPr/>
      <dgm:t>
        <a:bodyPr/>
        <a:lstStyle/>
        <a:p>
          <a:endParaRPr lang="en-US"/>
        </a:p>
      </dgm:t>
    </dgm:pt>
    <dgm:pt modelId="{FA256C8D-9261-2043-A99C-5A00B9EE5C73}" type="pres">
      <dgm:prSet presAssocID="{729BCF1B-7382-354E-9219-60D518E561E0}" presName="Name0" presStyleCnt="0">
        <dgm:presLayoutVars>
          <dgm:dir/>
          <dgm:animLvl val="lvl"/>
          <dgm:resizeHandles val="exact"/>
        </dgm:presLayoutVars>
      </dgm:prSet>
      <dgm:spPr/>
    </dgm:pt>
    <dgm:pt modelId="{F4E5CF6F-19B8-C040-97E1-A30C7362FDF6}" type="pres">
      <dgm:prSet presAssocID="{8A7C33D1-FAAB-A340-B666-16A92324F325}" presName="parTxOnly" presStyleLbl="node1" presStyleIdx="0" presStyleCnt="3" custScaleX="81466" custLinFactNeighborX="1120">
        <dgm:presLayoutVars>
          <dgm:chMax val="0"/>
          <dgm:chPref val="0"/>
          <dgm:bulletEnabled val="1"/>
        </dgm:presLayoutVars>
      </dgm:prSet>
      <dgm:spPr/>
      <dgm:t>
        <a:bodyPr/>
        <a:lstStyle/>
        <a:p>
          <a:endParaRPr lang="en-US"/>
        </a:p>
      </dgm:t>
    </dgm:pt>
    <dgm:pt modelId="{4B4038D9-1D60-2C4D-B6A3-5874014ECE98}" type="pres">
      <dgm:prSet presAssocID="{E06F4E5D-4512-5B4B-9CE5-10B5D5DEE824}" presName="parTxOnlySpace" presStyleCnt="0"/>
      <dgm:spPr/>
    </dgm:pt>
    <dgm:pt modelId="{4EDC928F-EE0D-D842-9026-29101041035C}" type="pres">
      <dgm:prSet presAssocID="{C7F3C288-CC91-F440-95B1-740554B86B64}" presName="parTxOnly" presStyleLbl="node1" presStyleIdx="1" presStyleCnt="3" custScaleX="49280" custLinFactNeighborX="-1305">
        <dgm:presLayoutVars>
          <dgm:chMax val="0"/>
          <dgm:chPref val="0"/>
          <dgm:bulletEnabled val="1"/>
        </dgm:presLayoutVars>
      </dgm:prSet>
      <dgm:spPr/>
      <dgm:t>
        <a:bodyPr/>
        <a:lstStyle/>
        <a:p>
          <a:endParaRPr lang="en-US"/>
        </a:p>
      </dgm:t>
    </dgm:pt>
    <dgm:pt modelId="{AC80AF1F-3F72-314D-9F28-BAC4D1561E5C}" type="pres">
      <dgm:prSet presAssocID="{4584A13B-6F22-FF41-B970-FCDCBA6932EA}" presName="parTxOnlySpace" presStyleCnt="0"/>
      <dgm:spPr/>
    </dgm:pt>
    <dgm:pt modelId="{5A741596-6F18-A540-AE5F-7C3F41A50ABD}" type="pres">
      <dgm:prSet presAssocID="{26455DE9-8935-744A-AD39-CF3D0D78FA61}" presName="parTxOnly" presStyleLbl="node1" presStyleIdx="2" presStyleCnt="3" custScaleX="72954" custLinFactNeighborX="-1948" custLinFactNeighborY="-2120">
        <dgm:presLayoutVars>
          <dgm:chMax val="0"/>
          <dgm:chPref val="0"/>
          <dgm:bulletEnabled val="1"/>
        </dgm:presLayoutVars>
      </dgm:prSet>
      <dgm:spPr/>
      <dgm:t>
        <a:bodyPr/>
        <a:lstStyle/>
        <a:p>
          <a:endParaRPr lang="en-US"/>
        </a:p>
      </dgm:t>
    </dgm:pt>
  </dgm:ptLst>
  <dgm:cxnLst>
    <dgm:cxn modelId="{93740BF9-2512-D04E-826E-BBAE97A4B1C8}" srcId="{729BCF1B-7382-354E-9219-60D518E561E0}" destId="{8A7C33D1-FAAB-A340-B666-16A92324F325}" srcOrd="0" destOrd="0" parTransId="{0D161FB4-9505-684B-8495-D518664830BF}" sibTransId="{E06F4E5D-4512-5B4B-9CE5-10B5D5DEE824}"/>
    <dgm:cxn modelId="{0BDDD988-5E2A-D44C-84FC-24F07BB407FC}" srcId="{729BCF1B-7382-354E-9219-60D518E561E0}" destId="{C7F3C288-CC91-F440-95B1-740554B86B64}" srcOrd="1" destOrd="0" parTransId="{2F0E4C27-5E6F-DD40-B1DD-7CEE9180A846}" sibTransId="{4584A13B-6F22-FF41-B970-FCDCBA6932EA}"/>
    <dgm:cxn modelId="{4FF34755-6A0A-EF48-B91D-83D7D368C956}" type="presOf" srcId="{26455DE9-8935-744A-AD39-CF3D0D78FA61}" destId="{5A741596-6F18-A540-AE5F-7C3F41A50ABD}" srcOrd="0" destOrd="0" presId="urn:microsoft.com/office/officeart/2005/8/layout/chevron1"/>
    <dgm:cxn modelId="{EABCEEB8-3219-A04D-A4CD-A8C79A9C6549}" type="presOf" srcId="{C7F3C288-CC91-F440-95B1-740554B86B64}" destId="{4EDC928F-EE0D-D842-9026-29101041035C}" srcOrd="0" destOrd="0" presId="urn:microsoft.com/office/officeart/2005/8/layout/chevron1"/>
    <dgm:cxn modelId="{A3C1AED7-2F6D-CB44-9003-ECE13715CEA3}" type="presOf" srcId="{729BCF1B-7382-354E-9219-60D518E561E0}" destId="{FA256C8D-9261-2043-A99C-5A00B9EE5C73}" srcOrd="0" destOrd="0" presId="urn:microsoft.com/office/officeart/2005/8/layout/chevron1"/>
    <dgm:cxn modelId="{52323B38-FFC7-8845-81D2-59D24111566C}" type="presOf" srcId="{8A7C33D1-FAAB-A340-B666-16A92324F325}" destId="{F4E5CF6F-19B8-C040-97E1-A30C7362FDF6}" srcOrd="0" destOrd="0" presId="urn:microsoft.com/office/officeart/2005/8/layout/chevron1"/>
    <dgm:cxn modelId="{95086E02-B09F-C548-8476-0EC6148E08CD}" srcId="{729BCF1B-7382-354E-9219-60D518E561E0}" destId="{26455DE9-8935-744A-AD39-CF3D0D78FA61}" srcOrd="2" destOrd="0" parTransId="{2EBE1A7A-293B-1A41-843E-D9B09ECFFAE3}" sibTransId="{3AFCFD86-E393-F145-829F-C8E48D55EE32}"/>
    <dgm:cxn modelId="{F059A066-37BE-074D-BF07-488120ADA088}" type="presParOf" srcId="{FA256C8D-9261-2043-A99C-5A00B9EE5C73}" destId="{F4E5CF6F-19B8-C040-97E1-A30C7362FDF6}" srcOrd="0" destOrd="0" presId="urn:microsoft.com/office/officeart/2005/8/layout/chevron1"/>
    <dgm:cxn modelId="{6B79082F-B506-2E48-BF69-5E47ACF4E164}" type="presParOf" srcId="{FA256C8D-9261-2043-A99C-5A00B9EE5C73}" destId="{4B4038D9-1D60-2C4D-B6A3-5874014ECE98}" srcOrd="1" destOrd="0" presId="urn:microsoft.com/office/officeart/2005/8/layout/chevron1"/>
    <dgm:cxn modelId="{709DB31B-F267-B54C-AE27-50F191DDFBE7}" type="presParOf" srcId="{FA256C8D-9261-2043-A99C-5A00B9EE5C73}" destId="{4EDC928F-EE0D-D842-9026-29101041035C}" srcOrd="2" destOrd="0" presId="urn:microsoft.com/office/officeart/2005/8/layout/chevron1"/>
    <dgm:cxn modelId="{5CCDB9E3-027F-9942-94B4-00F538A0919A}" type="presParOf" srcId="{FA256C8D-9261-2043-A99C-5A00B9EE5C73}" destId="{AC80AF1F-3F72-314D-9F28-BAC4D1561E5C}" srcOrd="3" destOrd="0" presId="urn:microsoft.com/office/officeart/2005/8/layout/chevron1"/>
    <dgm:cxn modelId="{7BAE0D2E-DCB0-E54E-A391-6209E4C23A69}" type="presParOf" srcId="{FA256C8D-9261-2043-A99C-5A00B9EE5C73}" destId="{5A741596-6F18-A540-AE5F-7C3F41A50ABD}"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E5CF6F-19B8-C040-97E1-A30C7362FDF6}">
      <dsp:nvSpPr>
        <dsp:cNvPr id="0" name=""/>
        <dsp:cNvSpPr/>
      </dsp:nvSpPr>
      <dsp:spPr>
        <a:xfrm>
          <a:off x="3549" y="0"/>
          <a:ext cx="1580197" cy="479305"/>
        </a:xfrm>
        <a:prstGeom prst="chevron">
          <a:avLst/>
        </a:prstGeom>
        <a:solidFill>
          <a:srgbClr val="66D1B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smtClean="0"/>
            <a:t>ACCTCCAG</a:t>
          </a:r>
          <a:endParaRPr lang="en-US" sz="1800" kern="1200" dirty="0"/>
        </a:p>
      </dsp:txBody>
      <dsp:txXfrm>
        <a:off x="243202" y="0"/>
        <a:ext cx="1100892" cy="479305"/>
      </dsp:txXfrm>
    </dsp:sp>
    <dsp:sp modelId="{4EDC928F-EE0D-D842-9026-29101041035C}">
      <dsp:nvSpPr>
        <dsp:cNvPr id="0" name=""/>
        <dsp:cNvSpPr/>
      </dsp:nvSpPr>
      <dsp:spPr>
        <a:xfrm>
          <a:off x="1385072" y="0"/>
          <a:ext cx="955884" cy="479305"/>
        </a:xfrm>
        <a:prstGeom prst="chevron">
          <a:avLst/>
        </a:prstGeom>
        <a:solidFill>
          <a:srgbClr val="66D1B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smtClean="0"/>
            <a:t>A/C</a:t>
          </a:r>
          <a:endParaRPr lang="en-US" sz="1800" kern="1200" dirty="0"/>
        </a:p>
      </dsp:txBody>
      <dsp:txXfrm>
        <a:off x="1624725" y="0"/>
        <a:ext cx="476579" cy="479305"/>
      </dsp:txXfrm>
    </dsp:sp>
    <dsp:sp modelId="{5A741596-6F18-A540-AE5F-7C3F41A50ABD}">
      <dsp:nvSpPr>
        <dsp:cNvPr id="0" name=""/>
        <dsp:cNvSpPr/>
      </dsp:nvSpPr>
      <dsp:spPr>
        <a:xfrm>
          <a:off x="2145740" y="0"/>
          <a:ext cx="1415089" cy="479305"/>
        </a:xfrm>
        <a:prstGeom prst="chevron">
          <a:avLst/>
        </a:prstGeom>
        <a:solidFill>
          <a:srgbClr val="66D1B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smtClean="0"/>
            <a:t>CGTTTTA</a:t>
          </a:r>
          <a:endParaRPr lang="en-US" sz="1800" kern="1200" dirty="0"/>
        </a:p>
      </dsp:txBody>
      <dsp:txXfrm>
        <a:off x="2385393" y="0"/>
        <a:ext cx="935784" cy="47930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E1C609-D46B-CD4E-91D7-003B48656ECC}" type="datetimeFigureOut">
              <a:rPr lang="en-US" smtClean="0"/>
              <a:t>12/26/17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C124D-A08B-AD4B-8392-8B59F7AD9F0A}" type="slidenum">
              <a:rPr lang="en-US" smtClean="0"/>
              <a:t>‹#›</a:t>
            </a:fld>
            <a:endParaRPr lang="en-US"/>
          </a:p>
        </p:txBody>
      </p:sp>
    </p:spTree>
    <p:extLst>
      <p:ext uri="{BB962C8B-B14F-4D97-AF65-F5344CB8AC3E}">
        <p14:creationId xmlns:p14="http://schemas.microsoft.com/office/powerpoint/2010/main" val="1676669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everyone, my name is Chen Peng-Yu and he is Chen </a:t>
            </a:r>
            <a:r>
              <a:rPr lang="en-US" baseline="0" dirty="0" err="1" smtClean="0"/>
              <a:t>Zhi</a:t>
            </a:r>
            <a:r>
              <a:rPr lang="en-US" baseline="0" dirty="0" smtClean="0"/>
              <a:t>-Kang .</a:t>
            </a:r>
          </a:p>
          <a:p>
            <a:endParaRPr lang="en-US" baseline="0" dirty="0" smtClean="0"/>
          </a:p>
          <a:p>
            <a:r>
              <a:rPr lang="en-US" baseline="0" dirty="0" smtClean="0"/>
              <a:t>Today we're going to make a presentation about Graphtyper, an useful software in genetic studies, which uses pangenome graphs to enable population-scale genotyping.</a:t>
            </a:r>
          </a:p>
          <a:p>
            <a:endParaRPr lang="en-US" baseline="0" dirty="0" smtClean="0"/>
          </a:p>
          <a:p>
            <a:r>
              <a:rPr lang="en-US" baseline="0" dirty="0" smtClean="0"/>
              <a:t>Later, we'll introduce what is pangenome graphs and how can </a:t>
            </a:r>
            <a:r>
              <a:rPr lang="en-US" altLang="zh-TW" baseline="0" dirty="0" smtClean="0"/>
              <a:t>G</a:t>
            </a:r>
            <a:r>
              <a:rPr lang="en-US" baseline="0" dirty="0" smtClean="0"/>
              <a:t>raphtyper uses it properly.</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CC124D-A08B-AD4B-8392-8B59F7AD9F0A}" type="slidenum">
              <a:rPr lang="en-US" smtClean="0"/>
              <a:t>1</a:t>
            </a:fld>
            <a:endParaRPr lang="en-US"/>
          </a:p>
        </p:txBody>
      </p:sp>
    </p:spTree>
    <p:extLst>
      <p:ext uri="{BB962C8B-B14F-4D97-AF65-F5344CB8AC3E}">
        <p14:creationId xmlns:p14="http://schemas.microsoft.com/office/powerpoint/2010/main" val="1498309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[06] By looking up the </a:t>
            </a:r>
            <a:r>
              <a:rPr lang="en-US" i="1" dirty="0" smtClean="0"/>
              <a:t>k</a:t>
            </a:r>
            <a:r>
              <a:rPr lang="en-US" dirty="0" smtClean="0"/>
              <a:t>-mers from the hash table,</a:t>
            </a:r>
            <a:r>
              <a:rPr lang="en-US" baseline="0" dirty="0" smtClean="0"/>
              <a:t> we can get the correspondence information.</a:t>
            </a:r>
          </a:p>
          <a:p>
            <a:endParaRPr lang="en-US" baseline="0" dirty="0" smtClean="0"/>
          </a:p>
          <a:p>
            <a:r>
              <a:rPr lang="en-US" baseline="0" dirty="0" smtClean="0"/>
              <a:t>[[07] We substitute all extracted </a:t>
            </a:r>
            <a:r>
              <a:rPr lang="en-US" i="1" baseline="0" dirty="0" smtClean="0"/>
              <a:t>k</a:t>
            </a:r>
            <a:r>
              <a:rPr lang="en-US" baseline="0" dirty="0" smtClean="0"/>
              <a:t>-mers with a single character.</a:t>
            </a:r>
          </a:p>
          <a:p>
            <a:endParaRPr lang="en-US" baseline="0" dirty="0" smtClean="0"/>
          </a:p>
          <a:p>
            <a:r>
              <a:rPr lang="en-US" baseline="0" dirty="0" smtClean="0"/>
              <a:t>[08] By Cartesian Product, seeds are generated from matches in the index lookup.</a:t>
            </a:r>
            <a:endParaRPr lang="en-US" dirty="0"/>
          </a:p>
        </p:txBody>
      </p:sp>
      <p:sp>
        <p:nvSpPr>
          <p:cNvPr id="4" name="Slide Number Placeholder 3"/>
          <p:cNvSpPr>
            <a:spLocks noGrp="1"/>
          </p:cNvSpPr>
          <p:nvPr>
            <p:ph type="sldNum" sz="quarter" idx="10"/>
          </p:nvPr>
        </p:nvSpPr>
        <p:spPr/>
        <p:txBody>
          <a:bodyPr/>
          <a:lstStyle/>
          <a:p>
            <a:fld id="{9BCC124D-A08B-AD4B-8392-8B59F7AD9F0A}" type="slidenum">
              <a:rPr lang="en-US" smtClean="0"/>
              <a:t>10</a:t>
            </a:fld>
            <a:endParaRPr lang="en-US"/>
          </a:p>
        </p:txBody>
      </p:sp>
    </p:spTree>
    <p:extLst>
      <p:ext uri="{BB962C8B-B14F-4D97-AF65-F5344CB8AC3E}">
        <p14:creationId xmlns:p14="http://schemas.microsoft.com/office/powerpoint/2010/main" val="433537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[09] Finally, we extend the longest seed in</a:t>
            </a:r>
            <a:r>
              <a:rPr lang="en-US" baseline="0" dirty="0" smtClean="0"/>
              <a:t> the tail. This is very similar to BLAST. In BLAST, we scan the reference sequence for hits then extend hits. The difference is that we don’t record score here, and we only care about the exact match.</a:t>
            </a:r>
          </a:p>
          <a:p>
            <a:endParaRPr lang="en-US" baseline="0" dirty="0" smtClean="0"/>
          </a:p>
          <a:p>
            <a:r>
              <a:rPr lang="en-US" baseline="0" dirty="0" smtClean="0"/>
              <a:t>Following, I’ll give the microphone to my teammate.</a:t>
            </a:r>
            <a:endParaRPr lang="en-US" dirty="0"/>
          </a:p>
        </p:txBody>
      </p:sp>
      <p:sp>
        <p:nvSpPr>
          <p:cNvPr id="4" name="Slide Number Placeholder 3"/>
          <p:cNvSpPr>
            <a:spLocks noGrp="1"/>
          </p:cNvSpPr>
          <p:nvPr>
            <p:ph type="sldNum" sz="quarter" idx="10"/>
          </p:nvPr>
        </p:nvSpPr>
        <p:spPr/>
        <p:txBody>
          <a:bodyPr/>
          <a:lstStyle/>
          <a:p>
            <a:fld id="{9BCC124D-A08B-AD4B-8392-8B59F7AD9F0A}" type="slidenum">
              <a:rPr lang="en-US" smtClean="0"/>
              <a:t>11</a:t>
            </a:fld>
            <a:endParaRPr lang="en-US"/>
          </a:p>
        </p:txBody>
      </p:sp>
    </p:spTree>
    <p:extLst>
      <p:ext uri="{BB962C8B-B14F-4D97-AF65-F5344CB8AC3E}">
        <p14:creationId xmlns:p14="http://schemas.microsoft.com/office/powerpoint/2010/main" val="62337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In the following</a:t>
            </a:r>
            <a:r>
              <a:rPr lang="en-US" altLang="zh-TW" baseline="0" dirty="0" smtClean="0"/>
              <a:t> part, I will talk about the performance of </a:t>
            </a:r>
            <a:r>
              <a:rPr lang="en-US" altLang="zh-TW" dirty="0" smtClean="0"/>
              <a:t>Graphtyper.</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
            </a:r>
            <a:br>
              <a:rPr lang="en-US" altLang="zh-TW" dirty="0" smtClean="0"/>
            </a:br>
            <a:r>
              <a:rPr lang="en-US" altLang="zh-TW" dirty="0" smtClean="0"/>
              <a:t>Graphtyper was compared against seven widely used genotyping pipelines on human chromosome 21 in a set of 691 whole-genome-sequenced Icelanders . This table shows</a:t>
            </a:r>
            <a:r>
              <a:rPr lang="en-US" altLang="zh-TW" baseline="0" dirty="0" smtClean="0"/>
              <a:t> </a:t>
            </a:r>
            <a:r>
              <a:rPr lang="en-US" altLang="zh-TW" sz="1200" dirty="0" smtClean="0">
                <a:latin typeface="Century Gothic" charset="0"/>
                <a:ea typeface="Century Gothic" charset="0"/>
                <a:cs typeface="Century Gothic" charset="0"/>
              </a:rPr>
              <a:t>the performance in </a:t>
            </a:r>
            <a:r>
              <a:rPr lang="en-US" altLang="zh-TW" sz="1200" b="1" dirty="0" smtClean="0">
                <a:latin typeface="Century Gothic" charset="0"/>
                <a:ea typeface="Century Gothic" charset="0"/>
                <a:cs typeface="Century Gothic" charset="0"/>
              </a:rPr>
              <a:t>population-scale</a:t>
            </a:r>
            <a:r>
              <a:rPr lang="en-US" altLang="zh-TW" sz="1200" dirty="0" smtClean="0">
                <a:latin typeface="Century Gothic" charset="0"/>
                <a:ea typeface="Century Gothic" charset="0"/>
                <a:cs typeface="Century Gothic" charset="0"/>
              </a:rPr>
              <a:t> genotyping. We can see </a:t>
            </a:r>
            <a:r>
              <a:rPr lang="en-US" altLang="zh-TW" dirty="0" smtClean="0"/>
              <a:t>Graphtyper used</a:t>
            </a:r>
            <a:r>
              <a:rPr lang="en-US" altLang="zh-TW" baseline="0" dirty="0" smtClean="0"/>
              <a:t> the least CPU time among these </a:t>
            </a:r>
            <a:r>
              <a:rPr lang="en-US" altLang="zh-TW" dirty="0" smtClean="0"/>
              <a:t>genotyping pipelines. it completed the genotyping in 576 hour only</a:t>
            </a:r>
            <a:r>
              <a:rPr lang="en-US" altLang="zh-TW" baseline="0" dirty="0" smtClean="0"/>
              <a:t> when the sample set is 691.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Graphtyper scales much better than when the sample size increased from 691 to 15,220 .</a:t>
            </a:r>
            <a:endParaRPr lang="en-US" altLang="zh-TW" sz="1200" dirty="0" smtClean="0">
              <a:latin typeface="Century Gothic" charset="0"/>
              <a:ea typeface="Century Gothic" charset="0"/>
              <a:cs typeface="Century 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The compute time used by Graphtyper per sample did not increase substantially.</a:t>
            </a:r>
            <a:endParaRPr lang="en-US" altLang="zh-TW" sz="1200" dirty="0" smtClean="0">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9BCC124D-A08B-AD4B-8392-8B59F7AD9F0A}" type="slidenum">
              <a:rPr lang="en-US" smtClean="0"/>
              <a:t>12</a:t>
            </a:fld>
            <a:endParaRPr lang="en-US"/>
          </a:p>
        </p:txBody>
      </p:sp>
    </p:spTree>
    <p:extLst>
      <p:ext uri="{BB962C8B-B14F-4D97-AF65-F5344CB8AC3E}">
        <p14:creationId xmlns:p14="http://schemas.microsoft.com/office/powerpoint/2010/main" val="1687740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a:t>
            </a:r>
            <a:r>
              <a:rPr lang="en-US" baseline="0" dirty="0" smtClean="0"/>
              <a:t> have already mentioned point 1 and 5. </a:t>
            </a:r>
            <a:r>
              <a:rPr lang="en-US" dirty="0" smtClean="0"/>
              <a:t>Moreover,</a:t>
            </a:r>
            <a:r>
              <a:rPr lang="en-US" baseline="0" dirty="0" smtClean="0"/>
              <a:t> </a:t>
            </a:r>
            <a:r>
              <a:rPr lang="en-US" altLang="zh-TW" sz="1200" dirty="0" smtClean="0">
                <a:latin typeface="Century Gothic" charset="0"/>
                <a:ea typeface="Century Gothic" charset="0"/>
                <a:cs typeface="Century Gothic" charset="0"/>
              </a:rPr>
              <a:t>Graphtyper</a:t>
            </a:r>
            <a:r>
              <a:rPr lang="en-US" altLang="zh-TW" sz="1200" baseline="0" dirty="0" smtClean="0">
                <a:latin typeface="Century Gothic" charset="0"/>
                <a:ea typeface="Century Gothic" charset="0"/>
                <a:cs typeface="Century Gothic" charset="0"/>
              </a:rPr>
              <a:t> preforms well in accuracy. In the genotyping, variation exists </a:t>
            </a:r>
            <a:r>
              <a:rPr lang="en-US" altLang="zh-TW" dirty="0" smtClean="0"/>
              <a:t>in different sample set due to sequencing or alignment errors</a:t>
            </a:r>
            <a:r>
              <a:rPr lang="en-US" altLang="zh-TW" baseline="0" dirty="0" smtClean="0"/>
              <a:t> so filtering these </a:t>
            </a:r>
            <a:r>
              <a:rPr lang="en-US" altLang="zh-TW" sz="1200" baseline="0" dirty="0" smtClean="0">
                <a:latin typeface="Century Gothic" charset="0"/>
              </a:rPr>
              <a:t>errors</a:t>
            </a:r>
            <a:r>
              <a:rPr lang="en-US" altLang="zh-TW" sz="1200" baseline="0" dirty="0" smtClean="0">
                <a:latin typeface="Century Gothic" charset="0"/>
                <a:ea typeface="Century Gothic" charset="0"/>
                <a:cs typeface="Century Gothic" charset="0"/>
              </a:rPr>
              <a:t> is very crucial. </a:t>
            </a:r>
            <a:r>
              <a:rPr lang="en-US" altLang="zh-TW" sz="1200" dirty="0" smtClean="0">
                <a:latin typeface="Century Gothic" charset="0"/>
                <a:ea typeface="Century Gothic" charset="0"/>
                <a:cs typeface="Century Gothic" charset="0"/>
              </a:rPr>
              <a:t>Graphtyper can filter</a:t>
            </a:r>
            <a:r>
              <a:rPr lang="en-US" altLang="zh-TW" sz="1200" baseline="0" dirty="0" smtClean="0">
                <a:latin typeface="Century Gothic" charset="0"/>
                <a:ea typeface="Century Gothic" charset="0"/>
                <a:cs typeface="Century Gothic" charset="0"/>
              </a:rPr>
              <a:t> them with high accuracy and </a:t>
            </a:r>
            <a:r>
              <a:rPr lang="en-US" altLang="zh-TW" dirty="0" smtClean="0"/>
              <a:t>had </a:t>
            </a:r>
            <a:r>
              <a:rPr lang="en-US" altLang="zh-TW" sz="1200" dirty="0" smtClean="0">
                <a:latin typeface="Century Gothic" charset="0"/>
                <a:ea typeface="Century Gothic" charset="0"/>
                <a:cs typeface="Century Gothic" charset="0"/>
              </a:rPr>
              <a:t> the lowest number of missing genotype calls</a:t>
            </a:r>
            <a:r>
              <a:rPr lang="en-US" altLang="zh-TW" sz="1200" baseline="0" dirty="0" smtClean="0">
                <a:latin typeface="Century Gothic" charset="0"/>
                <a:ea typeface="Century Gothic" charset="0"/>
                <a:cs typeface="Century Gothic" charset="0"/>
              </a:rPr>
              <a:t> and </a:t>
            </a:r>
            <a:r>
              <a:rPr lang="en-US" altLang="zh-TW" sz="1200" dirty="0" smtClean="0">
                <a:latin typeface="Century Gothic" charset="0"/>
                <a:ea typeface="Century Gothic" charset="0"/>
                <a:cs typeface="Century Gothic" charset="0"/>
              </a:rPr>
              <a:t> The lowest estimate of </a:t>
            </a:r>
            <a:r>
              <a:rPr lang="en-US" altLang="zh-TW" sz="1200" baseline="0" dirty="0" smtClean="0">
                <a:latin typeface="Century Gothic" charset="0"/>
                <a:ea typeface="Century Gothic" charset="0"/>
                <a:cs typeface="Century Gothic" charset="0"/>
              </a:rPr>
              <a:t> </a:t>
            </a:r>
            <a:r>
              <a:rPr lang="en-US" altLang="zh-TW" sz="1200" dirty="0" smtClean="0">
                <a:latin typeface="Century Gothic" charset="0"/>
                <a:ea typeface="Century Gothic" charset="0"/>
                <a:cs typeface="Century Gothic" charset="0"/>
              </a:rPr>
              <a:t>False Discovery Rate.</a:t>
            </a:r>
            <a:endParaRPr lang="en-US" dirty="0"/>
          </a:p>
        </p:txBody>
      </p:sp>
      <p:sp>
        <p:nvSpPr>
          <p:cNvPr id="4" name="Slide Number Placeholder 3"/>
          <p:cNvSpPr>
            <a:spLocks noGrp="1"/>
          </p:cNvSpPr>
          <p:nvPr>
            <p:ph type="sldNum" sz="quarter" idx="10"/>
          </p:nvPr>
        </p:nvSpPr>
        <p:spPr/>
        <p:txBody>
          <a:bodyPr/>
          <a:lstStyle/>
          <a:p>
            <a:fld id="{9BCC124D-A08B-AD4B-8392-8B59F7AD9F0A}" type="slidenum">
              <a:rPr lang="en-US" smtClean="0"/>
              <a:t>13</a:t>
            </a:fld>
            <a:endParaRPr lang="en-US"/>
          </a:p>
        </p:txBody>
      </p:sp>
    </p:spTree>
    <p:extLst>
      <p:ext uri="{BB962C8B-B14F-4D97-AF65-F5344CB8AC3E}">
        <p14:creationId xmlns:p14="http://schemas.microsoft.com/office/powerpoint/2010/main" val="2086952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a:t>
            </a:r>
            <a:r>
              <a:rPr lang="en-US" altLang="zh-TW" dirty="0" smtClean="0"/>
              <a:t>experiment</a:t>
            </a:r>
            <a:r>
              <a:rPr lang="en-US" baseline="0" dirty="0" smtClean="0"/>
              <a:t> is </a:t>
            </a:r>
            <a:r>
              <a:rPr lang="en-US" altLang="zh-TW" dirty="0" smtClean="0"/>
              <a:t>Single-sample genotyping</a:t>
            </a:r>
            <a:r>
              <a:rPr lang="en-US" altLang="zh-TW" baseline="0" dirty="0" smtClean="0"/>
              <a:t> on a well-studied parent–offspring trio.</a:t>
            </a:r>
          </a:p>
          <a:p>
            <a:r>
              <a:rPr lang="en-US" altLang="zh-TW" dirty="0" smtClean="0"/>
              <a:t>each sample  was genotyped independently using the same genotyping pipelines as in the population-scale experiment.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the result shows that </a:t>
            </a:r>
            <a:r>
              <a:rPr lang="en-US" altLang="zh-TW" dirty="0" smtClean="0"/>
              <a:t> Graphtyper has a considerably higher recall rate (98.14%) than the other genotypers (90.24–95.91%), high precision (99.774%), and overall the highest number of validated calls (4,081,193) </a:t>
            </a:r>
            <a:r>
              <a:rPr lang="en-US" baseline="0" dirty="0" smtClean="0"/>
              <a:t>The only drawback is </a:t>
            </a:r>
            <a:r>
              <a:rPr lang="en-US" altLang="zh-TW" sz="1200" dirty="0" smtClean="0">
                <a:latin typeface="Century Gothic" charset="0"/>
                <a:ea typeface="Century Gothic" charset="0"/>
                <a:cs typeface="Century Gothic" charset="0"/>
              </a:rPr>
              <a:t> it takers a longer compute time </a:t>
            </a:r>
            <a:r>
              <a:rPr lang="en-US" altLang="zh-TW" dirty="0" smtClean="0"/>
              <a:t>as the time of constructing and indexing a graph is relatively long for only a single sample.</a:t>
            </a:r>
            <a:endParaRPr lang="en-US" baseline="0" dirty="0" smtClean="0"/>
          </a:p>
          <a:p>
            <a:endParaRPr lang="en-US" baseline="0" dirty="0" smtClean="0"/>
          </a:p>
          <a:p>
            <a:r>
              <a:rPr lang="en-US" altLang="zh-TW" dirty="0" smtClean="0"/>
              <a:t>Researchers</a:t>
            </a:r>
            <a:r>
              <a:rPr lang="en-US" altLang="zh-TW" baseline="0" dirty="0" smtClean="0"/>
              <a:t> n</a:t>
            </a:r>
            <a:r>
              <a:rPr lang="en-US" altLang="zh-TW" dirty="0" smtClean="0"/>
              <a:t>ot only use  Graphtyper to genotype the autosomes but</a:t>
            </a:r>
            <a:r>
              <a:rPr lang="en-US" altLang="zh-TW" baseline="0" dirty="0" smtClean="0"/>
              <a:t> also</a:t>
            </a:r>
            <a:r>
              <a:rPr lang="en-US" altLang="zh-TW" dirty="0" smtClean="0"/>
              <a:t> X chromosome. The result is</a:t>
            </a:r>
            <a:r>
              <a:rPr lang="en-US" altLang="zh-TW" baseline="0" dirty="0" smtClean="0"/>
              <a:t> same as  previous data.</a:t>
            </a:r>
            <a:endParaRPr lang="en-US" baseline="0" dirty="0" smtClean="0"/>
          </a:p>
          <a:p>
            <a:r>
              <a:rPr lang="en-US" baseline="0" dirty="0" smtClean="0"/>
              <a:t>It proves that </a:t>
            </a:r>
            <a:r>
              <a:rPr lang="en-US" altLang="zh-TW" dirty="0" smtClean="0"/>
              <a:t>Graphtyper can be used in different</a:t>
            </a:r>
            <a:r>
              <a:rPr lang="en-US" altLang="zh-TW" baseline="0" dirty="0" smtClean="0"/>
              <a:t>  </a:t>
            </a:r>
            <a:r>
              <a:rPr lang="en-US" altLang="zh-TW" dirty="0" smtClean="0"/>
              <a:t>chromosome.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BCC124D-A08B-AD4B-8392-8B59F7AD9F0A}" type="slidenum">
              <a:rPr lang="en-US" smtClean="0"/>
              <a:t>14</a:t>
            </a:fld>
            <a:endParaRPr lang="en-US"/>
          </a:p>
        </p:txBody>
      </p:sp>
    </p:spTree>
    <p:extLst>
      <p:ext uri="{BB962C8B-B14F-4D97-AF65-F5344CB8AC3E}">
        <p14:creationId xmlns:p14="http://schemas.microsoft.com/office/powerpoint/2010/main" val="1210122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Previous genotypers use read alignments to linear reference genomes, which limits their performance in polymorphic regions</a:t>
            </a:r>
            <a:r>
              <a:rPr lang="zh-TW" altLang="en-US" dirty="0" smtClean="0"/>
              <a:t> </a:t>
            </a:r>
            <a:r>
              <a:rPr lang="en-US" altLang="zh-TW" dirty="0" smtClean="0"/>
              <a:t>we Researchers implemented a </a:t>
            </a:r>
            <a:r>
              <a:rPr lang="en-US" altLang="zh-TW" smtClean="0"/>
              <a:t>novel variation-aware </a:t>
            </a:r>
            <a:r>
              <a:rPr lang="en-US" altLang="zh-TW" dirty="0" smtClean="0"/>
              <a:t>data structure and developed efficient algorithms Graphtyper  which make it have a high accuracy and low </a:t>
            </a:r>
            <a:r>
              <a:rPr lang="en-US" altLang="zh-TW" sz="1200" dirty="0" smtClean="0">
                <a:latin typeface="Century Gothic" charset="0"/>
                <a:ea typeface="Century Gothic" charset="0"/>
                <a:cs typeface="Century Gothic" charset="0"/>
              </a:rPr>
              <a:t>computational requirements</a:t>
            </a:r>
            <a:r>
              <a:rPr lang="en-US" altLang="zh-TW" sz="1200" dirty="0" smtClean="0">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smtClean="0">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latin typeface="+mn-lt"/>
                <a:ea typeface="+mn-ea"/>
                <a:cs typeface="+mn-cs"/>
              </a:rPr>
              <a:t>In</a:t>
            </a:r>
            <a:r>
              <a:rPr lang="en-US" altLang="zh-TW" sz="1200" baseline="0" dirty="0" smtClean="0">
                <a:latin typeface="+mn-lt"/>
                <a:ea typeface="+mn-ea"/>
                <a:cs typeface="+mn-cs"/>
              </a:rPr>
              <a:t> the future, scientist can i</a:t>
            </a:r>
            <a:r>
              <a:rPr lang="en-US" altLang="zh-TW" dirty="0" smtClean="0"/>
              <a:t>mprove understanding of how sequence diversity impacts diseases and other phenotypes</a:t>
            </a:r>
            <a:r>
              <a:rPr lang="en-US" altLang="zh-TW" baseline="0" dirty="0" smtClean="0"/>
              <a:t> through </a:t>
            </a:r>
            <a:r>
              <a:rPr lang="en-US" altLang="zh-TW" dirty="0" smtClean="0"/>
              <a:t>Graphtyper.</a:t>
            </a:r>
            <a:endParaRPr lang="en-US" altLang="zh-TW" sz="1200" dirty="0" smtClean="0">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9BCC124D-A08B-AD4B-8392-8B59F7AD9F0A}" type="slidenum">
              <a:rPr lang="en-US" smtClean="0"/>
              <a:t>15</a:t>
            </a:fld>
            <a:endParaRPr lang="en-US"/>
          </a:p>
        </p:txBody>
      </p:sp>
    </p:spTree>
    <p:extLst>
      <p:ext uri="{BB962C8B-B14F-4D97-AF65-F5344CB8AC3E}">
        <p14:creationId xmlns:p14="http://schemas.microsoft.com/office/powerpoint/2010/main" val="995882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Previous genotypers use read alignments to linear reference genomes, which limits their performance in polymorphic regions</a:t>
            </a:r>
            <a:r>
              <a:rPr lang="zh-TW" altLang="en-US" dirty="0" smtClean="0"/>
              <a:t> </a:t>
            </a:r>
            <a:r>
              <a:rPr lang="en-US" altLang="zh-TW" dirty="0" smtClean="0"/>
              <a:t>we Researchers implemented a </a:t>
            </a:r>
            <a:r>
              <a:rPr lang="en-US" altLang="zh-TW" smtClean="0"/>
              <a:t>novel variation-aware </a:t>
            </a:r>
            <a:r>
              <a:rPr lang="en-US" altLang="zh-TW" dirty="0" smtClean="0"/>
              <a:t>data structure and developed efficient algorithms Graphtyper  which make it have a high accuracy and low </a:t>
            </a:r>
            <a:r>
              <a:rPr lang="en-US" altLang="zh-TW" sz="1200" dirty="0" smtClean="0">
                <a:latin typeface="Century Gothic" charset="0"/>
                <a:ea typeface="Century Gothic" charset="0"/>
                <a:cs typeface="Century Gothic" charset="0"/>
              </a:rPr>
              <a:t>computational requirements</a:t>
            </a:r>
            <a:r>
              <a:rPr lang="en-US" altLang="zh-TW" sz="1200" dirty="0" smtClean="0">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smtClean="0">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latin typeface="+mn-lt"/>
                <a:ea typeface="+mn-ea"/>
                <a:cs typeface="+mn-cs"/>
              </a:rPr>
              <a:t>In</a:t>
            </a:r>
            <a:r>
              <a:rPr lang="en-US" altLang="zh-TW" sz="1200" baseline="0" dirty="0" smtClean="0">
                <a:latin typeface="+mn-lt"/>
                <a:ea typeface="+mn-ea"/>
                <a:cs typeface="+mn-cs"/>
              </a:rPr>
              <a:t> the future, scientist can i</a:t>
            </a:r>
            <a:r>
              <a:rPr lang="en-US" altLang="zh-TW" dirty="0" smtClean="0"/>
              <a:t>mprove understanding of how sequence diversity impacts diseases and other phenotypes</a:t>
            </a:r>
            <a:r>
              <a:rPr lang="en-US" altLang="zh-TW" baseline="0" dirty="0" smtClean="0"/>
              <a:t> through </a:t>
            </a:r>
            <a:r>
              <a:rPr lang="en-US" altLang="zh-TW" dirty="0" smtClean="0"/>
              <a:t>Graphtyper.</a:t>
            </a:r>
            <a:endParaRPr lang="en-US" altLang="zh-TW" sz="1200" dirty="0" smtClean="0">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9BCC124D-A08B-AD4B-8392-8B59F7AD9F0A}" type="slidenum">
              <a:rPr lang="en-US" smtClean="0"/>
              <a:t>16</a:t>
            </a:fld>
            <a:endParaRPr lang="en-US"/>
          </a:p>
        </p:txBody>
      </p:sp>
    </p:spTree>
    <p:extLst>
      <p:ext uri="{BB962C8B-B14F-4D97-AF65-F5344CB8AC3E}">
        <p14:creationId xmlns:p14="http://schemas.microsoft.com/office/powerpoint/2010/main" val="1568432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our</a:t>
            </a:r>
            <a:r>
              <a:rPr lang="en-US" baseline="0" dirty="0" smtClean="0"/>
              <a:t> content slide. </a:t>
            </a:r>
          </a:p>
          <a:p>
            <a:endParaRPr lang="en-US" baseline="0" dirty="0" smtClean="0"/>
          </a:p>
          <a:p>
            <a:r>
              <a:rPr lang="en-US" baseline="0" dirty="0" smtClean="0"/>
              <a:t>[1] First, we'll go through what genetic studies nowadays deal with.</a:t>
            </a:r>
          </a:p>
          <a:p>
            <a:endParaRPr lang="en-US" baseline="0" dirty="0" smtClean="0"/>
          </a:p>
          <a:p>
            <a:r>
              <a:rPr lang="en-US" baseline="0" dirty="0" smtClean="0"/>
              <a:t>[2] Second, we'll introduce the power of pangenome, which </a:t>
            </a:r>
            <a:r>
              <a:rPr lang="en-US" baseline="0" dirty="0" smtClean="0"/>
              <a:t>is a widely-used data structure recently</a:t>
            </a:r>
            <a:r>
              <a:rPr lang="en-US" baseline="0" dirty="0" smtClean="0"/>
              <a:t>.</a:t>
            </a:r>
          </a:p>
          <a:p>
            <a:endParaRPr lang="en-US" baseline="0" dirty="0" smtClean="0"/>
          </a:p>
          <a:p>
            <a:r>
              <a:rPr lang="en-US" baseline="0" dirty="0" smtClean="0"/>
              <a:t>[3] Of course, we'll introduce </a:t>
            </a:r>
            <a:r>
              <a:rPr lang="en-US" baseline="0" dirty="0" smtClean="0"/>
              <a:t>the Graphtyper</a:t>
            </a:r>
            <a:r>
              <a:rPr lang="en-US" baseline="0" dirty="0" smtClean="0"/>
              <a:t>, the main purpose of today's presentation.</a:t>
            </a:r>
          </a:p>
          <a:p>
            <a:endParaRPr lang="en-US" baseline="0" dirty="0" smtClean="0"/>
          </a:p>
          <a:p>
            <a:r>
              <a:rPr lang="en-US" baseline="0" dirty="0" smtClean="0"/>
              <a:t>[4] Later, we'll show you guys some technical reports of other tools used in genetic studies and make some comparison between them.</a:t>
            </a:r>
          </a:p>
          <a:p>
            <a:endParaRPr lang="en-US" baseline="0" dirty="0" smtClean="0"/>
          </a:p>
          <a:p>
            <a:r>
              <a:rPr lang="en-US" baseline="0" dirty="0" smtClean="0"/>
              <a:t>[5] Finally, it's the conclusion.</a:t>
            </a:r>
            <a:endParaRPr lang="en-US" dirty="0"/>
          </a:p>
        </p:txBody>
      </p:sp>
      <p:sp>
        <p:nvSpPr>
          <p:cNvPr id="4" name="Slide Number Placeholder 3"/>
          <p:cNvSpPr>
            <a:spLocks noGrp="1"/>
          </p:cNvSpPr>
          <p:nvPr>
            <p:ph type="sldNum" sz="quarter" idx="10"/>
          </p:nvPr>
        </p:nvSpPr>
        <p:spPr/>
        <p:txBody>
          <a:bodyPr/>
          <a:lstStyle/>
          <a:p>
            <a:fld id="{9BCC124D-A08B-AD4B-8392-8B59F7AD9F0A}" type="slidenum">
              <a:rPr lang="en-US" smtClean="0"/>
              <a:t>2</a:t>
            </a:fld>
            <a:endParaRPr lang="en-US"/>
          </a:p>
        </p:txBody>
      </p:sp>
    </p:spTree>
    <p:extLst>
      <p:ext uri="{BB962C8B-B14F-4D97-AF65-F5344CB8AC3E}">
        <p14:creationId xmlns:p14="http://schemas.microsoft.com/office/powerpoint/2010/main" val="1361102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to </a:t>
            </a:r>
            <a:r>
              <a:rPr lang="en-US" baseline="0" dirty="0" smtClean="0"/>
              <a:t>genetic </a:t>
            </a:r>
            <a:r>
              <a:rPr lang="en-US" baseline="0" dirty="0" smtClean="0"/>
              <a:t>studies, one of the various topics is "advances in DNA sequencing."</a:t>
            </a:r>
          </a:p>
          <a:p>
            <a:endParaRPr lang="en-US" baseline="0" dirty="0" smtClean="0"/>
          </a:p>
          <a:p>
            <a:r>
              <a:rPr lang="en-US" baseline="0" dirty="0" smtClean="0"/>
              <a:t>[1] It improved characterization of sequence diversity. There may be </a:t>
            </a:r>
            <a:r>
              <a:rPr lang="en-US" baseline="0" dirty="0" smtClean="0"/>
              <a:t>lots </a:t>
            </a:r>
            <a:r>
              <a:rPr lang="en-US" baseline="0" dirty="0" smtClean="0"/>
              <a:t>of sequences we want to analyze and figure out what are the relevance between them.</a:t>
            </a:r>
          </a:p>
          <a:p>
            <a:endParaRPr lang="en-US" baseline="0" dirty="0" smtClean="0"/>
          </a:p>
          <a:p>
            <a:r>
              <a:rPr lang="en-US" baseline="0" dirty="0" smtClean="0"/>
              <a:t>[2] Therefore, we have to refine the reference sequence, thus we can make good use of them.</a:t>
            </a:r>
          </a:p>
          <a:p>
            <a:endParaRPr lang="en-US" baseline="0" dirty="0" smtClean="0"/>
          </a:p>
          <a:p>
            <a:r>
              <a:rPr lang="en-US" baseline="0" dirty="0" smtClean="0"/>
              <a:t>[3] Human reference sequence is extremely useful. However, it represents a consensus of genomes, and it is too similar to one another, so it becomes hard to capture sequence variation within or between populations.</a:t>
            </a:r>
          </a:p>
          <a:p>
            <a:endParaRPr lang="en-US" baseline="0" dirty="0" smtClean="0"/>
          </a:p>
          <a:p>
            <a:r>
              <a:rPr lang="en-US" baseline="0" dirty="0" smtClean="0"/>
              <a:t>[4] Short-read sequencing is the standard in genome-wide sequence analysis nowadays. </a:t>
            </a:r>
          </a:p>
          <a:p>
            <a:endParaRPr lang="en-US" baseline="0" dirty="0" smtClean="0"/>
          </a:p>
          <a:p>
            <a:r>
              <a:rPr lang="en-US" baseline="0" dirty="0" smtClean="0"/>
              <a:t>[5] Most common approaches for discovering sequence variants involve aligning sequence reads to a reference genome and searching for variants as alternative sequences in read alignments. However, some reads cannot be aligned to a reference genome, particularly those originating from highly polymorphic regions and regions absent from the reference genome.</a:t>
            </a:r>
          </a:p>
        </p:txBody>
      </p:sp>
      <p:sp>
        <p:nvSpPr>
          <p:cNvPr id="4" name="Slide Number Placeholder 3"/>
          <p:cNvSpPr>
            <a:spLocks noGrp="1"/>
          </p:cNvSpPr>
          <p:nvPr>
            <p:ph type="sldNum" sz="quarter" idx="10"/>
          </p:nvPr>
        </p:nvSpPr>
        <p:spPr/>
        <p:txBody>
          <a:bodyPr/>
          <a:lstStyle/>
          <a:p>
            <a:fld id="{9BCC124D-A08B-AD4B-8392-8B59F7AD9F0A}" type="slidenum">
              <a:rPr lang="en-US" smtClean="0"/>
              <a:t>3</a:t>
            </a:fld>
            <a:endParaRPr lang="en-US"/>
          </a:p>
        </p:txBody>
      </p:sp>
    </p:spTree>
    <p:extLst>
      <p:ext uri="{BB962C8B-B14F-4D97-AF65-F5344CB8AC3E}">
        <p14:creationId xmlns:p14="http://schemas.microsoft.com/office/powerpoint/2010/main" val="503313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w Cen MT" charset="0"/>
                <a:ea typeface="Tw Cen MT" charset="0"/>
                <a:cs typeface="Tw Cen MT" charset="0"/>
              </a:rPr>
              <a:t>Here</a:t>
            </a:r>
            <a:r>
              <a:rPr lang="en-US" sz="1200" baseline="0" dirty="0" smtClean="0">
                <a:latin typeface="Tw Cen MT" charset="0"/>
                <a:ea typeface="Tw Cen MT" charset="0"/>
                <a:cs typeface="Tw Cen MT" charset="0"/>
              </a:rPr>
              <a:t> I'd like to introduce what is Pangenomes.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Tw Cen MT" charset="0"/>
              <a:ea typeface="Tw Cen MT" charset="0"/>
              <a:cs typeface="Tw Cen MT"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w Cen MT" charset="0"/>
                <a:ea typeface="Tw Cen MT" charset="0"/>
                <a:cs typeface="Tw Cen MT" charset="0"/>
              </a:rPr>
              <a:t>[1] Pangenomes have recently been proposed to counter weaknesses of both reference alignments and de novo assemblies by extending the linear reference alignments with variation-aware alignments.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w Cen MT" charset="0"/>
                <a:ea typeface="Tw Cen MT" charset="0"/>
                <a:cs typeface="Tw Cen MT" charset="0"/>
              </a:rPr>
              <a:t>It </a:t>
            </a:r>
            <a:r>
              <a:rPr lang="en-US" sz="1200" baseline="0" dirty="0" smtClean="0">
                <a:latin typeface="Tw Cen MT" charset="0"/>
                <a:ea typeface="Tw Cen MT" charset="0"/>
                <a:cs typeface="Tw Cen MT" charset="0"/>
              </a:rPr>
              <a:t>incorporate prior information about variation, allowing read aligners to distinguish better between sequencing errors in reads and true sequence variation</a:t>
            </a:r>
            <a:r>
              <a:rPr lang="en-US" sz="1200" baseline="0" dirty="0" smtClean="0">
                <a:latin typeface="Tw Cen MT" charset="0"/>
                <a:ea typeface="Tw Cen MT" charset="0"/>
                <a:cs typeface="Tw Cen MT" charset="0"/>
              </a:rPr>
              <a:t>.</a:t>
            </a:r>
            <a:endParaRPr lang="en-US" sz="1200" baseline="0" dirty="0" smtClean="0">
              <a:latin typeface="Tw Cen MT" charset="0"/>
              <a:ea typeface="Tw Cen MT" charset="0"/>
              <a:cs typeface="Tw Cen MT"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Tw Cen MT" charset="0"/>
              <a:ea typeface="Tw Cen MT" charset="0"/>
              <a:cs typeface="Tw Cen MT"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w Cen MT" charset="0"/>
                <a:ea typeface="Tw Cen MT" charset="0"/>
                <a:cs typeface="Tw Cen MT" charset="0"/>
              </a:rPr>
              <a:t>[2] Unlike other algorithms, Pangenomes represent sequence variation with respect to the reference genome, enabling direct access to its annotated biological features.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Tw Cen MT" charset="0"/>
              <a:ea typeface="Tw Cen MT" charset="0"/>
              <a:cs typeface="Tw Cen MT"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w Cen MT" charset="0"/>
                <a:ea typeface="Tw Cen MT" charset="0"/>
                <a:cs typeface="Tw Cen MT" charset="0"/>
              </a:rPr>
              <a:t>[3] Graph-like data structures with directed edges have commonly been used to represent pangenomes.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Thus it's very useful in Graphtyper!</a:t>
            </a:r>
            <a:endParaRPr lang="en-US" dirty="0"/>
          </a:p>
        </p:txBody>
      </p:sp>
      <p:sp>
        <p:nvSpPr>
          <p:cNvPr id="4" name="Slide Number Placeholder 3"/>
          <p:cNvSpPr>
            <a:spLocks noGrp="1"/>
          </p:cNvSpPr>
          <p:nvPr>
            <p:ph type="sldNum" sz="quarter" idx="10"/>
          </p:nvPr>
        </p:nvSpPr>
        <p:spPr/>
        <p:txBody>
          <a:bodyPr/>
          <a:lstStyle/>
          <a:p>
            <a:fld id="{9BCC124D-A08B-AD4B-8392-8B59F7AD9F0A}" type="slidenum">
              <a:rPr lang="en-US" smtClean="0"/>
              <a:t>4</a:t>
            </a:fld>
            <a:endParaRPr lang="en-US"/>
          </a:p>
        </p:txBody>
      </p:sp>
    </p:spTree>
    <p:extLst>
      <p:ext uri="{BB962C8B-B14F-4D97-AF65-F5344CB8AC3E}">
        <p14:creationId xmlns:p14="http://schemas.microsoft.com/office/powerpoint/2010/main" val="646266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w Cen MT" charset="0"/>
                <a:ea typeface="Tw Cen MT" charset="0"/>
                <a:cs typeface="Tw Cen MT" charset="0"/>
              </a:rPr>
              <a:t>What are</a:t>
            </a:r>
            <a:r>
              <a:rPr lang="en-US" sz="1200" baseline="0" dirty="0" smtClean="0">
                <a:latin typeface="Tw Cen MT" charset="0"/>
                <a:ea typeface="Tw Cen MT" charset="0"/>
                <a:cs typeface="Tw Cen MT" charset="0"/>
              </a:rPr>
              <a:t> the most important requirements of genetic studies?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Tw Cen MT" charset="0"/>
              <a:ea typeface="Tw Cen MT" charset="0"/>
              <a:cs typeface="Tw Cen MT"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w Cen MT" charset="0"/>
                <a:ea typeface="Tw Cen MT" charset="0"/>
                <a:cs typeface="Tw Cen MT" charset="0"/>
              </a:rPr>
              <a:t>[1] The first one is "accuracy". Without accuracy, any analysis is worthless.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Tw Cen MT" charset="0"/>
              <a:ea typeface="Tw Cen MT" charset="0"/>
              <a:cs typeface="Tw Cen MT"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w Cen MT" charset="0"/>
                <a:ea typeface="Tw Cen MT" charset="0"/>
                <a:cs typeface="Tw Cen MT" charset="0"/>
              </a:rPr>
              <a:t>[2] The second one is "efficiency". If the procedure of analyzing the given sequences is too long, then we may not get the result desired in a limited time, so efficiency is also an important factor while doing genetic studies.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Tw Cen MT" charset="0"/>
              <a:ea typeface="Tw Cen MT" charset="0"/>
              <a:cs typeface="Tw Cen MT"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w Cen MT" charset="0"/>
                <a:ea typeface="Tw Cen MT" charset="0"/>
                <a:cs typeface="Tw Cen MT" charset="0"/>
              </a:rPr>
              <a:t>Here we are going to present </a:t>
            </a:r>
            <a:r>
              <a:rPr lang="en-US" sz="1200" baseline="0" dirty="0" smtClean="0">
                <a:latin typeface="Tw Cen MT" charset="0"/>
                <a:ea typeface="Tw Cen MT" charset="0"/>
                <a:cs typeface="Tw Cen MT" charset="0"/>
              </a:rPr>
              <a:t>the Graphtyper.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Tw Cen MT" charset="0"/>
              <a:ea typeface="Tw Cen MT" charset="0"/>
              <a:cs typeface="Tw Cen MT"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w Cen MT" charset="0"/>
                <a:ea typeface="Tw Cen MT" charset="0"/>
                <a:cs typeface="Tw Cen MT" charset="0"/>
              </a:rPr>
              <a:t>(, </a:t>
            </a:r>
            <a:r>
              <a:rPr lang="en-US" sz="1200" baseline="0" dirty="0" smtClean="0">
                <a:latin typeface="Tw Cen MT" charset="0"/>
                <a:ea typeface="Tw Cen MT" charset="0"/>
                <a:cs typeface="Tw Cen MT" charset="0"/>
              </a:rPr>
              <a:t>a </a:t>
            </a:r>
            <a:r>
              <a:rPr lang="en-US" sz="1200" baseline="0" dirty="0" smtClean="0">
                <a:latin typeface="Tw Cen MT" charset="0"/>
                <a:ea typeface="Tw Cen MT" charset="0"/>
                <a:cs typeface="Tw Cen MT" charset="0"/>
              </a:rPr>
              <a:t>method </a:t>
            </a:r>
            <a:r>
              <a:rPr lang="en-US" sz="1200" baseline="0" dirty="0" smtClean="0">
                <a:latin typeface="Tw Cen MT" charset="0"/>
                <a:ea typeface="Tw Cen MT" charset="0"/>
                <a:cs typeface="Tw Cen MT" charset="0"/>
              </a:rPr>
              <a:t>and software for discovering and genotyping sequence variants </a:t>
            </a:r>
            <a:r>
              <a:rPr lang="en-US" sz="1200" baseline="0" dirty="0" smtClean="0">
                <a:latin typeface="Tw Cen MT" charset="0"/>
                <a:ea typeface="Tw Cen MT" charset="0"/>
                <a:cs typeface="Tw Cen MT" charset="0"/>
              </a:rPr>
              <a:t>in large </a:t>
            </a:r>
            <a:r>
              <a:rPr lang="en-US" sz="1200" baseline="0" dirty="0" smtClean="0">
                <a:latin typeface="Tw Cen MT" charset="0"/>
                <a:ea typeface="Tw Cen MT" charset="0"/>
                <a:cs typeface="Tw Cen MT" charset="0"/>
              </a:rPr>
              <a:t>populations using pangenome graphs which we've introduced previously</a:t>
            </a:r>
            <a:r>
              <a:rPr lang="en-US" sz="1200" baseline="0" dirty="0" smtClean="0">
                <a:latin typeface="Tw Cen MT" charset="0"/>
                <a:ea typeface="Tw Cen MT" charset="0"/>
                <a:cs typeface="Tw Cen MT" charset="0"/>
              </a:rPr>
              <a:t>.)</a:t>
            </a:r>
            <a:endParaRPr lang="en-US" sz="1200" baseline="0" dirty="0" smtClean="0">
              <a:latin typeface="Tw Cen MT" charset="0"/>
              <a:ea typeface="Tw Cen MT" charset="0"/>
              <a:cs typeface="Tw Cen MT" charset="0"/>
            </a:endParaRPr>
          </a:p>
        </p:txBody>
      </p:sp>
      <p:sp>
        <p:nvSpPr>
          <p:cNvPr id="4" name="Slide Number Placeholder 3"/>
          <p:cNvSpPr>
            <a:spLocks noGrp="1"/>
          </p:cNvSpPr>
          <p:nvPr>
            <p:ph type="sldNum" sz="quarter" idx="10"/>
          </p:nvPr>
        </p:nvSpPr>
        <p:spPr/>
        <p:txBody>
          <a:bodyPr/>
          <a:lstStyle/>
          <a:p>
            <a:fld id="{9BCC124D-A08B-AD4B-8392-8B59F7AD9F0A}" type="slidenum">
              <a:rPr lang="en-US" smtClean="0"/>
              <a:t>5</a:t>
            </a:fld>
            <a:endParaRPr lang="en-US"/>
          </a:p>
        </p:txBody>
      </p:sp>
    </p:spTree>
    <p:extLst>
      <p:ext uri="{BB962C8B-B14F-4D97-AF65-F5344CB8AC3E}">
        <p14:creationId xmlns:p14="http://schemas.microsoft.com/office/powerpoint/2010/main" val="817503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w Cen MT" charset="0"/>
                <a:ea typeface="Tw Cen MT" charset="0"/>
                <a:cs typeface="Tw Cen MT" charset="0"/>
              </a:rPr>
              <a:t>[1] Graphtyper is a publicly  available</a:t>
            </a:r>
            <a:r>
              <a:rPr lang="en-US" sz="1200" baseline="0" dirty="0" smtClean="0">
                <a:latin typeface="Tw Cen MT" charset="0"/>
                <a:ea typeface="Tw Cen MT" charset="0"/>
                <a:cs typeface="Tw Cen MT" charset="0"/>
              </a:rPr>
              <a:t> novel algorithm and software for discovering and genotyping sequence variants.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Tw Cen MT" charset="0"/>
              <a:ea typeface="Tw Cen MT" charset="0"/>
              <a:cs typeface="Tw Cen MT"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It realigns short-read</a:t>
            </a:r>
            <a:r>
              <a:rPr lang="en-US" baseline="0" dirty="0" smtClean="0"/>
              <a:t> sequence data to a pangenome, a variation-aware graph structure that encodes sequence variation within a population by representing possible haplotypes as graph paths.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[3] It is fast, highly scalable, and provides sensitive and accurate genotype calls. In the paper, it states that Graphtyper genotyped nearly 100 million sequence variants of about 30 thousands Icelanders using less than 100 thousands CPU days. You might think </a:t>
            </a:r>
            <a:r>
              <a:rPr lang="en-US" baseline="0" dirty="0" smtClean="0"/>
              <a:t>100 </a:t>
            </a:r>
            <a:r>
              <a:rPr lang="en-US" baseline="0" dirty="0" smtClean="0"/>
              <a:t>thousands, that's a big number. Nevertheless, it is speedy since it can still be done in polynomial time.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we work on genetic studies, Graphtyper indeed is a strong tool in </a:t>
            </a:r>
            <a:r>
              <a:rPr lang="en-US" baseline="0" dirty="0" smtClean="0"/>
              <a:t>this field.</a:t>
            </a:r>
            <a:endParaRPr lang="en-US" dirty="0"/>
          </a:p>
        </p:txBody>
      </p:sp>
      <p:sp>
        <p:nvSpPr>
          <p:cNvPr id="4" name="Slide Number Placeholder 3"/>
          <p:cNvSpPr>
            <a:spLocks noGrp="1"/>
          </p:cNvSpPr>
          <p:nvPr>
            <p:ph type="sldNum" sz="quarter" idx="10"/>
          </p:nvPr>
        </p:nvSpPr>
        <p:spPr/>
        <p:txBody>
          <a:bodyPr/>
          <a:lstStyle/>
          <a:p>
            <a:fld id="{9BCC124D-A08B-AD4B-8392-8B59F7AD9F0A}" type="slidenum">
              <a:rPr lang="en-US" smtClean="0"/>
              <a:t>6</a:t>
            </a:fld>
            <a:endParaRPr lang="en-US"/>
          </a:p>
        </p:txBody>
      </p:sp>
    </p:spTree>
    <p:extLst>
      <p:ext uri="{BB962C8B-B14F-4D97-AF65-F5344CB8AC3E}">
        <p14:creationId xmlns:p14="http://schemas.microsoft.com/office/powerpoint/2010/main" val="1769435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go through the</a:t>
            </a:r>
            <a:r>
              <a:rPr lang="en-US" baseline="0" dirty="0" smtClean="0"/>
              <a:t> algorithm of Graphtyper quickly.</a:t>
            </a:r>
          </a:p>
          <a:p>
            <a:endParaRPr lang="en-US" baseline="0" dirty="0" smtClean="0"/>
          </a:p>
          <a:p>
            <a:r>
              <a:rPr lang="en-US" baseline="0" dirty="0" smtClean="0"/>
              <a:t>[1] First, we have to take inputs of two given sequences</a:t>
            </a:r>
          </a:p>
          <a:p>
            <a:endParaRPr lang="en-US" baseline="0" dirty="0" smtClean="0"/>
          </a:p>
          <a:p>
            <a:r>
              <a:rPr lang="en-US" baseline="0" dirty="0" smtClean="0"/>
              <a:t>[2] By Pangenome &amp; k-mers data structure, we can construct the graph.</a:t>
            </a:r>
          </a:p>
          <a:p>
            <a:endParaRPr lang="en-US" baseline="0" dirty="0" smtClean="0"/>
          </a:p>
          <a:p>
            <a:r>
              <a:rPr lang="en-US" baseline="0" dirty="0" smtClean="0"/>
              <a:t>[3] Then we’ll extract reads of a sequence.</a:t>
            </a:r>
          </a:p>
          <a:p>
            <a:endParaRPr lang="en-US" baseline="0" dirty="0" smtClean="0"/>
          </a:p>
          <a:p>
            <a:r>
              <a:rPr lang="en-US" baseline="0" dirty="0" smtClean="0"/>
              <a:t>[4] Lookup of the k-mers with a single substitution.</a:t>
            </a:r>
          </a:p>
          <a:p>
            <a:endParaRPr lang="en-US" baseline="0" dirty="0" smtClean="0"/>
          </a:p>
          <a:p>
            <a:r>
              <a:rPr lang="en-US" baseline="0" dirty="0" smtClean="0"/>
              <a:t>[5] Finally, with substitution of a character, we’ll generate seeds &amp; align it.</a:t>
            </a:r>
            <a:endParaRPr lang="en-US" dirty="0"/>
          </a:p>
        </p:txBody>
      </p:sp>
      <p:sp>
        <p:nvSpPr>
          <p:cNvPr id="4" name="Slide Number Placeholder 3"/>
          <p:cNvSpPr>
            <a:spLocks noGrp="1"/>
          </p:cNvSpPr>
          <p:nvPr>
            <p:ph type="sldNum" sz="quarter" idx="10"/>
          </p:nvPr>
        </p:nvSpPr>
        <p:spPr/>
        <p:txBody>
          <a:bodyPr/>
          <a:lstStyle/>
          <a:p>
            <a:fld id="{9BCC124D-A08B-AD4B-8392-8B59F7AD9F0A}" type="slidenum">
              <a:rPr lang="en-US" smtClean="0"/>
              <a:t>7</a:t>
            </a:fld>
            <a:endParaRPr lang="en-US"/>
          </a:p>
        </p:txBody>
      </p:sp>
    </p:spTree>
    <p:extLst>
      <p:ext uri="{BB962C8B-B14F-4D97-AF65-F5344CB8AC3E}">
        <p14:creationId xmlns:p14="http://schemas.microsoft.com/office/powerpoint/2010/main" val="2135391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workflow of Graphtyper,</a:t>
            </a:r>
            <a:r>
              <a:rPr lang="en-US" baseline="0" dirty="0" smtClean="0"/>
              <a:t> I’m not going too detailed, but show you the concise and succinct procedure how it work. </a:t>
            </a:r>
            <a:endParaRPr lang="en-US" dirty="0" smtClean="0"/>
          </a:p>
          <a:p>
            <a:endParaRPr lang="en-US" dirty="0" smtClean="0"/>
          </a:p>
          <a:p>
            <a:r>
              <a:rPr lang="en-US" dirty="0" smtClean="0"/>
              <a:t>[01]</a:t>
            </a:r>
            <a:r>
              <a:rPr lang="en-US" baseline="0" dirty="0" smtClean="0"/>
              <a:t> First, of course we need to get inputs, the reference sequence.</a:t>
            </a:r>
          </a:p>
          <a:p>
            <a:endParaRPr lang="en-US" baseline="0" dirty="0" smtClean="0"/>
          </a:p>
          <a:p>
            <a:r>
              <a:rPr lang="en-US" baseline="0" dirty="0" smtClean="0"/>
              <a:t>[02] And its known variation. Here we suppose that all overlapping variants are already been merged. </a:t>
            </a:r>
          </a:p>
          <a:p>
            <a:r>
              <a:rPr lang="en-US" baseline="0" dirty="0" smtClean="0"/>
              <a:t>Position is where the variants locate, and reference is the original sequence, and alternative is the option we can replace.</a:t>
            </a:r>
            <a:endParaRPr lang="en-US" dirty="0"/>
          </a:p>
        </p:txBody>
      </p:sp>
      <p:sp>
        <p:nvSpPr>
          <p:cNvPr id="4" name="Slide Number Placeholder 3"/>
          <p:cNvSpPr>
            <a:spLocks noGrp="1"/>
          </p:cNvSpPr>
          <p:nvPr>
            <p:ph type="sldNum" sz="quarter" idx="10"/>
          </p:nvPr>
        </p:nvSpPr>
        <p:spPr/>
        <p:txBody>
          <a:bodyPr/>
          <a:lstStyle/>
          <a:p>
            <a:fld id="{9BCC124D-A08B-AD4B-8392-8B59F7AD9F0A}" type="slidenum">
              <a:rPr lang="en-US" smtClean="0"/>
              <a:t>8</a:t>
            </a:fld>
            <a:endParaRPr lang="en-US"/>
          </a:p>
        </p:txBody>
      </p:sp>
    </p:spTree>
    <p:extLst>
      <p:ext uri="{BB962C8B-B14F-4D97-AF65-F5344CB8AC3E}">
        <p14:creationId xmlns:p14="http://schemas.microsoft.com/office/powerpoint/2010/main" val="2077098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[03] In order to analyze the sequence later,</a:t>
            </a:r>
            <a:r>
              <a:rPr lang="en-US" baseline="0" dirty="0" smtClean="0"/>
              <a:t> we have to construct pangenome reference graph. This is just a schematic diagram.</a:t>
            </a:r>
          </a:p>
          <a:p>
            <a:endParaRPr lang="en-US" baseline="0" dirty="0" smtClean="0"/>
          </a:p>
          <a:p>
            <a:r>
              <a:rPr lang="en-US" baseline="0" dirty="0" smtClean="0"/>
              <a:t>[04] We then build </a:t>
            </a:r>
            <a:r>
              <a:rPr lang="en-US" i="1" baseline="0" dirty="0" smtClean="0"/>
              <a:t>k</a:t>
            </a:r>
            <a:r>
              <a:rPr lang="en-US" baseline="0" dirty="0" smtClean="0"/>
              <a:t>-mers hash table. In this example, </a:t>
            </a:r>
            <a:r>
              <a:rPr lang="en-US" i="1" baseline="0" dirty="0" smtClean="0"/>
              <a:t>k</a:t>
            </a:r>
            <a:r>
              <a:rPr lang="en-US" baseline="0" dirty="0" smtClean="0"/>
              <a:t> is equal to 5. The procedure of building the hash table is very similar to professor have introduced before in the class. </a:t>
            </a:r>
            <a:r>
              <a:rPr lang="en-US" altLang="zh-TW" baseline="0" dirty="0" smtClean="0"/>
              <a:t>The size of the table is 4^5, 1024 entries. We scan the graph-sequence in step 3, once we find a 5-mers, we inserted it into the table. For example, assume indexing from 1, we find "ACCTC" starting at position 1 and ending at position 5, so we insert it into the table, we might find the same 5-mers in some other position, too. So we have to use the linked list to store </a:t>
            </a:r>
            <a:r>
              <a:rPr lang="en-US" altLang="zh-TW" baseline="0" dirty="0" smtClean="0"/>
              <a:t>them. </a:t>
            </a:r>
            <a:r>
              <a:rPr lang="en-US" altLang="zh-TW" baseline="0" dirty="0" smtClean="0"/>
              <a:t>We also record a variant ID that it overlaps, if any.</a:t>
            </a:r>
          </a:p>
          <a:p>
            <a:endParaRPr lang="en-US" baseline="0" dirty="0" smtClean="0"/>
          </a:p>
          <a:p>
            <a:r>
              <a:rPr lang="en-US" baseline="0" dirty="0" smtClean="0"/>
              <a:t>[05] Four </a:t>
            </a:r>
            <a:r>
              <a:rPr lang="en-US" i="1" baseline="0" dirty="0" smtClean="0"/>
              <a:t>k</a:t>
            </a:r>
            <a:r>
              <a:rPr lang="en-US" baseline="0" dirty="0" smtClean="0"/>
              <a:t>-mers are extracted from a sequence read. Each </a:t>
            </a:r>
            <a:r>
              <a:rPr lang="en-US" i="1" baseline="0" dirty="0" smtClean="0"/>
              <a:t>k</a:t>
            </a:r>
            <a:r>
              <a:rPr lang="en-US" baseline="0" dirty="0" smtClean="0"/>
              <a:t>-mer overlaps its neighbor </a:t>
            </a:r>
            <a:r>
              <a:rPr lang="en-US" i="1" baseline="0" dirty="0" smtClean="0"/>
              <a:t>k</a:t>
            </a:r>
            <a:r>
              <a:rPr lang="en-US" baseline="0" dirty="0" smtClean="0"/>
              <a:t>-mer by one character.</a:t>
            </a:r>
            <a:endParaRPr lang="en-US" dirty="0"/>
          </a:p>
        </p:txBody>
      </p:sp>
      <p:sp>
        <p:nvSpPr>
          <p:cNvPr id="4" name="Slide Number Placeholder 3"/>
          <p:cNvSpPr>
            <a:spLocks noGrp="1"/>
          </p:cNvSpPr>
          <p:nvPr>
            <p:ph type="sldNum" sz="quarter" idx="10"/>
          </p:nvPr>
        </p:nvSpPr>
        <p:spPr/>
        <p:txBody>
          <a:bodyPr/>
          <a:lstStyle/>
          <a:p>
            <a:fld id="{9BCC124D-A08B-AD4B-8392-8B59F7AD9F0A}" type="slidenum">
              <a:rPr lang="en-US" smtClean="0"/>
              <a:t>9</a:t>
            </a:fld>
            <a:endParaRPr lang="en-US"/>
          </a:p>
        </p:txBody>
      </p:sp>
    </p:spTree>
    <p:extLst>
      <p:ext uri="{BB962C8B-B14F-4D97-AF65-F5344CB8AC3E}">
        <p14:creationId xmlns:p14="http://schemas.microsoft.com/office/powerpoint/2010/main" val="2052863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DED497-7928-4828-AD18-F7F288D8B8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BB272D9-A3D5-41BC-9D74-EFCE7B1A27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300FBC3-B0BF-4F83-A918-683A2621C828}"/>
              </a:ext>
            </a:extLst>
          </p:cNvPr>
          <p:cNvSpPr>
            <a:spLocks noGrp="1"/>
          </p:cNvSpPr>
          <p:nvPr>
            <p:ph type="dt" sz="half" idx="10"/>
          </p:nvPr>
        </p:nvSpPr>
        <p:spPr/>
        <p:txBody>
          <a:bodyPr/>
          <a:lstStyle/>
          <a:p>
            <a:fld id="{39360B4C-44BD-BD48-B636-A8C5F94F54EB}" type="datetime1">
              <a:rPr lang="en-US" smtClean="0"/>
              <a:t>12/26/17</a:t>
            </a:fld>
            <a:endParaRPr lang="en-US"/>
          </a:p>
        </p:txBody>
      </p:sp>
      <p:sp>
        <p:nvSpPr>
          <p:cNvPr id="5" name="Footer Placeholder 4">
            <a:extLst>
              <a:ext uri="{FF2B5EF4-FFF2-40B4-BE49-F238E27FC236}">
                <a16:creationId xmlns="" xmlns:a16="http://schemas.microsoft.com/office/drawing/2014/main" id="{29D26052-3F82-408E-876D-F4855758B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DF80D3-D01A-4AA8-ABCF-57C60B16E5A7}"/>
              </a:ext>
            </a:extLst>
          </p:cNvPr>
          <p:cNvSpPr>
            <a:spLocks noGrp="1"/>
          </p:cNvSpPr>
          <p:nvPr>
            <p:ph type="sldNum" sz="quarter" idx="12"/>
          </p:nvPr>
        </p:nvSpPr>
        <p:spPr/>
        <p:txBody>
          <a:bodyPr/>
          <a:lstStyle/>
          <a:p>
            <a:fld id="{290CFA36-8BA7-4F17-8412-F85AC937E5CF}" type="slidenum">
              <a:rPr lang="en-US" smtClean="0"/>
              <a:t>‹#›</a:t>
            </a:fld>
            <a:endParaRPr lang="en-US"/>
          </a:p>
        </p:txBody>
      </p:sp>
    </p:spTree>
    <p:extLst>
      <p:ext uri="{BB962C8B-B14F-4D97-AF65-F5344CB8AC3E}">
        <p14:creationId xmlns:p14="http://schemas.microsoft.com/office/powerpoint/2010/main" val="517625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E7154-EAC6-4990-9DD3-E73C10D5A9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A7B57EC-A40A-4E16-9DBA-D92406EECA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E96C16C-A4FA-4143-B96D-64B5BA16F5CF}"/>
              </a:ext>
            </a:extLst>
          </p:cNvPr>
          <p:cNvSpPr>
            <a:spLocks noGrp="1"/>
          </p:cNvSpPr>
          <p:nvPr>
            <p:ph type="dt" sz="half" idx="10"/>
          </p:nvPr>
        </p:nvSpPr>
        <p:spPr/>
        <p:txBody>
          <a:bodyPr/>
          <a:lstStyle/>
          <a:p>
            <a:fld id="{2AF7D3E1-B9AD-554B-8175-E32BD7F4A401}" type="datetime1">
              <a:rPr lang="en-US" smtClean="0"/>
              <a:t>12/26/17</a:t>
            </a:fld>
            <a:endParaRPr lang="en-US"/>
          </a:p>
        </p:txBody>
      </p:sp>
      <p:sp>
        <p:nvSpPr>
          <p:cNvPr id="5" name="Footer Placeholder 4">
            <a:extLst>
              <a:ext uri="{FF2B5EF4-FFF2-40B4-BE49-F238E27FC236}">
                <a16:creationId xmlns="" xmlns:a16="http://schemas.microsoft.com/office/drawing/2014/main" id="{C2B0F50E-795C-4A41-BD82-3F2D2B4769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DE12599-3ECB-406A-8A3F-F1AB86ECEFD3}"/>
              </a:ext>
            </a:extLst>
          </p:cNvPr>
          <p:cNvSpPr>
            <a:spLocks noGrp="1"/>
          </p:cNvSpPr>
          <p:nvPr>
            <p:ph type="sldNum" sz="quarter" idx="12"/>
          </p:nvPr>
        </p:nvSpPr>
        <p:spPr/>
        <p:txBody>
          <a:bodyPr/>
          <a:lstStyle/>
          <a:p>
            <a:fld id="{290CFA36-8BA7-4F17-8412-F85AC937E5CF}" type="slidenum">
              <a:rPr lang="en-US" smtClean="0"/>
              <a:t>‹#›</a:t>
            </a:fld>
            <a:endParaRPr lang="en-US"/>
          </a:p>
        </p:txBody>
      </p:sp>
    </p:spTree>
    <p:extLst>
      <p:ext uri="{BB962C8B-B14F-4D97-AF65-F5344CB8AC3E}">
        <p14:creationId xmlns:p14="http://schemas.microsoft.com/office/powerpoint/2010/main" val="1386952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0C5FE1-78B5-496E-90A8-52F2ACF319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3B3FB80-BFAB-4E03-89F0-9A9FA45257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62B581-7E14-4540-9685-D0AC1C44334E}"/>
              </a:ext>
            </a:extLst>
          </p:cNvPr>
          <p:cNvSpPr>
            <a:spLocks noGrp="1"/>
          </p:cNvSpPr>
          <p:nvPr>
            <p:ph type="dt" sz="half" idx="10"/>
          </p:nvPr>
        </p:nvSpPr>
        <p:spPr/>
        <p:txBody>
          <a:bodyPr/>
          <a:lstStyle/>
          <a:p>
            <a:fld id="{837681AF-BEBA-994D-A839-854F9203D6A2}" type="datetime1">
              <a:rPr lang="en-US" smtClean="0"/>
              <a:t>12/26/17</a:t>
            </a:fld>
            <a:endParaRPr lang="en-US"/>
          </a:p>
        </p:txBody>
      </p:sp>
      <p:sp>
        <p:nvSpPr>
          <p:cNvPr id="5" name="Footer Placeholder 4">
            <a:extLst>
              <a:ext uri="{FF2B5EF4-FFF2-40B4-BE49-F238E27FC236}">
                <a16:creationId xmlns="" xmlns:a16="http://schemas.microsoft.com/office/drawing/2014/main" id="{144719FA-6131-494C-86C6-8FE661797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C49A698-193C-479D-82BB-F88156558302}"/>
              </a:ext>
            </a:extLst>
          </p:cNvPr>
          <p:cNvSpPr>
            <a:spLocks noGrp="1"/>
          </p:cNvSpPr>
          <p:nvPr>
            <p:ph type="sldNum" sz="quarter" idx="12"/>
          </p:nvPr>
        </p:nvSpPr>
        <p:spPr/>
        <p:txBody>
          <a:bodyPr/>
          <a:lstStyle/>
          <a:p>
            <a:fld id="{290CFA36-8BA7-4F17-8412-F85AC937E5CF}" type="slidenum">
              <a:rPr lang="en-US" smtClean="0"/>
              <a:t>‹#›</a:t>
            </a:fld>
            <a:endParaRPr lang="en-US"/>
          </a:p>
        </p:txBody>
      </p:sp>
    </p:spTree>
    <p:extLst>
      <p:ext uri="{BB962C8B-B14F-4D97-AF65-F5344CB8AC3E}">
        <p14:creationId xmlns:p14="http://schemas.microsoft.com/office/powerpoint/2010/main" val="1231578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823636-41AE-4D08-9170-095D4064F3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125AFDA-54CB-4EE6-A6E7-A356143AF7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C208C2-9F42-4D06-8AC3-97F4FABE0FB0}"/>
              </a:ext>
            </a:extLst>
          </p:cNvPr>
          <p:cNvSpPr>
            <a:spLocks noGrp="1"/>
          </p:cNvSpPr>
          <p:nvPr>
            <p:ph type="dt" sz="half" idx="10"/>
          </p:nvPr>
        </p:nvSpPr>
        <p:spPr/>
        <p:txBody>
          <a:bodyPr/>
          <a:lstStyle/>
          <a:p>
            <a:fld id="{FE6AB5DA-6AD1-3C43-8B82-6A8E928E1451}" type="datetime1">
              <a:rPr lang="en-US" smtClean="0"/>
              <a:t>12/26/17</a:t>
            </a:fld>
            <a:endParaRPr lang="en-US"/>
          </a:p>
        </p:txBody>
      </p:sp>
      <p:sp>
        <p:nvSpPr>
          <p:cNvPr id="5" name="Footer Placeholder 4">
            <a:extLst>
              <a:ext uri="{FF2B5EF4-FFF2-40B4-BE49-F238E27FC236}">
                <a16:creationId xmlns="" xmlns:a16="http://schemas.microsoft.com/office/drawing/2014/main" id="{1D191915-5FA6-4550-9CDE-F6C279B0B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4D1EBA1-0D5C-4D63-BD07-198709B4599B}"/>
              </a:ext>
            </a:extLst>
          </p:cNvPr>
          <p:cNvSpPr>
            <a:spLocks noGrp="1"/>
          </p:cNvSpPr>
          <p:nvPr>
            <p:ph type="sldNum" sz="quarter" idx="12"/>
          </p:nvPr>
        </p:nvSpPr>
        <p:spPr/>
        <p:txBody>
          <a:bodyPr/>
          <a:lstStyle/>
          <a:p>
            <a:fld id="{290CFA36-8BA7-4F17-8412-F85AC937E5CF}" type="slidenum">
              <a:rPr lang="en-US" smtClean="0"/>
              <a:t>‹#›</a:t>
            </a:fld>
            <a:endParaRPr lang="en-US"/>
          </a:p>
        </p:txBody>
      </p:sp>
    </p:spTree>
    <p:extLst>
      <p:ext uri="{BB962C8B-B14F-4D97-AF65-F5344CB8AC3E}">
        <p14:creationId xmlns:p14="http://schemas.microsoft.com/office/powerpoint/2010/main" val="1750739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62EA1C-A4DB-4EF7-9151-255A0B4E97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A0A5124-12CC-4B65-8D69-2C7BC7ECFB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74679AFE-3D80-410C-9120-CB812CCB9543}"/>
              </a:ext>
            </a:extLst>
          </p:cNvPr>
          <p:cNvSpPr>
            <a:spLocks noGrp="1"/>
          </p:cNvSpPr>
          <p:nvPr>
            <p:ph type="dt" sz="half" idx="10"/>
          </p:nvPr>
        </p:nvSpPr>
        <p:spPr/>
        <p:txBody>
          <a:bodyPr/>
          <a:lstStyle/>
          <a:p>
            <a:fld id="{2E185FB4-24C0-5443-89F7-13374336EA37}" type="datetime1">
              <a:rPr lang="en-US" smtClean="0"/>
              <a:t>12/26/17</a:t>
            </a:fld>
            <a:endParaRPr lang="en-US"/>
          </a:p>
        </p:txBody>
      </p:sp>
      <p:sp>
        <p:nvSpPr>
          <p:cNvPr id="5" name="Footer Placeholder 4">
            <a:extLst>
              <a:ext uri="{FF2B5EF4-FFF2-40B4-BE49-F238E27FC236}">
                <a16:creationId xmlns="" xmlns:a16="http://schemas.microsoft.com/office/drawing/2014/main" id="{4549DEEF-21DC-49EB-B66F-30B94B1C8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24A4DDA-D686-4371-8C23-437ACC4AF3A2}"/>
              </a:ext>
            </a:extLst>
          </p:cNvPr>
          <p:cNvSpPr>
            <a:spLocks noGrp="1"/>
          </p:cNvSpPr>
          <p:nvPr>
            <p:ph type="sldNum" sz="quarter" idx="12"/>
          </p:nvPr>
        </p:nvSpPr>
        <p:spPr/>
        <p:txBody>
          <a:bodyPr/>
          <a:lstStyle/>
          <a:p>
            <a:fld id="{290CFA36-8BA7-4F17-8412-F85AC937E5CF}" type="slidenum">
              <a:rPr lang="en-US" smtClean="0"/>
              <a:t>‹#›</a:t>
            </a:fld>
            <a:endParaRPr lang="en-US"/>
          </a:p>
        </p:txBody>
      </p:sp>
    </p:spTree>
    <p:extLst>
      <p:ext uri="{BB962C8B-B14F-4D97-AF65-F5344CB8AC3E}">
        <p14:creationId xmlns:p14="http://schemas.microsoft.com/office/powerpoint/2010/main" val="1259673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8047AC-EACF-46B5-8DFB-7A056DBC8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CA879DF-8190-49D7-9C56-9685AF35C87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07A6E05-60BB-4D9F-B764-CF424E74D54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20293BB-E2B5-479B-934C-C4FBC08CAEAC}"/>
              </a:ext>
            </a:extLst>
          </p:cNvPr>
          <p:cNvSpPr>
            <a:spLocks noGrp="1"/>
          </p:cNvSpPr>
          <p:nvPr>
            <p:ph type="dt" sz="half" idx="10"/>
          </p:nvPr>
        </p:nvSpPr>
        <p:spPr/>
        <p:txBody>
          <a:bodyPr/>
          <a:lstStyle/>
          <a:p>
            <a:fld id="{6F172808-ABF8-E24E-8BE7-F78CBAEEBAAC}" type="datetime1">
              <a:rPr lang="en-US" smtClean="0"/>
              <a:t>12/26/17</a:t>
            </a:fld>
            <a:endParaRPr lang="en-US"/>
          </a:p>
        </p:txBody>
      </p:sp>
      <p:sp>
        <p:nvSpPr>
          <p:cNvPr id="6" name="Footer Placeholder 5">
            <a:extLst>
              <a:ext uri="{FF2B5EF4-FFF2-40B4-BE49-F238E27FC236}">
                <a16:creationId xmlns="" xmlns:a16="http://schemas.microsoft.com/office/drawing/2014/main" id="{CB552A84-77E4-49AF-B667-3C81157EC6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1F2412A-F750-41C1-911A-6E5E61462D31}"/>
              </a:ext>
            </a:extLst>
          </p:cNvPr>
          <p:cNvSpPr>
            <a:spLocks noGrp="1"/>
          </p:cNvSpPr>
          <p:nvPr>
            <p:ph type="sldNum" sz="quarter" idx="12"/>
          </p:nvPr>
        </p:nvSpPr>
        <p:spPr/>
        <p:txBody>
          <a:bodyPr/>
          <a:lstStyle/>
          <a:p>
            <a:fld id="{290CFA36-8BA7-4F17-8412-F85AC937E5CF}" type="slidenum">
              <a:rPr lang="en-US" smtClean="0"/>
              <a:t>‹#›</a:t>
            </a:fld>
            <a:endParaRPr lang="en-US"/>
          </a:p>
        </p:txBody>
      </p:sp>
    </p:spTree>
    <p:extLst>
      <p:ext uri="{BB962C8B-B14F-4D97-AF65-F5344CB8AC3E}">
        <p14:creationId xmlns:p14="http://schemas.microsoft.com/office/powerpoint/2010/main" val="32317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E5DF5A-63DC-4142-9296-FABDDC48F7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61157CC-D6FB-4E9E-B7E2-2A1C2E0BBD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0B152CF7-85DA-424B-A2D4-E8511C86AFB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2E32F5B-416F-4D1E-8E76-A765727062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ABE2E32E-24FF-45A6-81BE-F3FC57C6B6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541EC43-06D7-46FC-9EB1-6A6B33EE62A4}"/>
              </a:ext>
            </a:extLst>
          </p:cNvPr>
          <p:cNvSpPr>
            <a:spLocks noGrp="1"/>
          </p:cNvSpPr>
          <p:nvPr>
            <p:ph type="dt" sz="half" idx="10"/>
          </p:nvPr>
        </p:nvSpPr>
        <p:spPr/>
        <p:txBody>
          <a:bodyPr/>
          <a:lstStyle/>
          <a:p>
            <a:fld id="{70F9FA63-1DD3-0A47-A8A9-9F3A50072CFE}" type="datetime1">
              <a:rPr lang="en-US" smtClean="0"/>
              <a:t>12/26/17</a:t>
            </a:fld>
            <a:endParaRPr lang="en-US"/>
          </a:p>
        </p:txBody>
      </p:sp>
      <p:sp>
        <p:nvSpPr>
          <p:cNvPr id="8" name="Footer Placeholder 7">
            <a:extLst>
              <a:ext uri="{FF2B5EF4-FFF2-40B4-BE49-F238E27FC236}">
                <a16:creationId xmlns="" xmlns:a16="http://schemas.microsoft.com/office/drawing/2014/main" id="{621557F3-E719-40D2-9EF0-AAFDF44FA4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50882DD-8EF4-4F0F-8021-133870718078}"/>
              </a:ext>
            </a:extLst>
          </p:cNvPr>
          <p:cNvSpPr>
            <a:spLocks noGrp="1"/>
          </p:cNvSpPr>
          <p:nvPr>
            <p:ph type="sldNum" sz="quarter" idx="12"/>
          </p:nvPr>
        </p:nvSpPr>
        <p:spPr/>
        <p:txBody>
          <a:bodyPr/>
          <a:lstStyle/>
          <a:p>
            <a:fld id="{290CFA36-8BA7-4F17-8412-F85AC937E5CF}" type="slidenum">
              <a:rPr lang="en-US" smtClean="0"/>
              <a:t>‹#›</a:t>
            </a:fld>
            <a:endParaRPr lang="en-US"/>
          </a:p>
        </p:txBody>
      </p:sp>
    </p:spTree>
    <p:extLst>
      <p:ext uri="{BB962C8B-B14F-4D97-AF65-F5344CB8AC3E}">
        <p14:creationId xmlns:p14="http://schemas.microsoft.com/office/powerpoint/2010/main" val="1086981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3D6CD2-3B20-42CF-B175-3E01960B26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52F1AE1-481C-4191-8989-D3520A8BFDB1}"/>
              </a:ext>
            </a:extLst>
          </p:cNvPr>
          <p:cNvSpPr>
            <a:spLocks noGrp="1"/>
          </p:cNvSpPr>
          <p:nvPr>
            <p:ph type="dt" sz="half" idx="10"/>
          </p:nvPr>
        </p:nvSpPr>
        <p:spPr/>
        <p:txBody>
          <a:bodyPr/>
          <a:lstStyle/>
          <a:p>
            <a:fld id="{F2F69082-121E-3746-BE2C-ECFC6E45D2E9}" type="datetime1">
              <a:rPr lang="en-US" smtClean="0"/>
              <a:t>12/26/17</a:t>
            </a:fld>
            <a:endParaRPr lang="en-US"/>
          </a:p>
        </p:txBody>
      </p:sp>
      <p:sp>
        <p:nvSpPr>
          <p:cNvPr id="4" name="Footer Placeholder 3">
            <a:extLst>
              <a:ext uri="{FF2B5EF4-FFF2-40B4-BE49-F238E27FC236}">
                <a16:creationId xmlns="" xmlns:a16="http://schemas.microsoft.com/office/drawing/2014/main" id="{5B7B389F-4862-4C20-A932-2D472AFEE1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76305D7-ACA0-4AF8-8AB9-854933F26F32}"/>
              </a:ext>
            </a:extLst>
          </p:cNvPr>
          <p:cNvSpPr>
            <a:spLocks noGrp="1"/>
          </p:cNvSpPr>
          <p:nvPr>
            <p:ph type="sldNum" sz="quarter" idx="12"/>
          </p:nvPr>
        </p:nvSpPr>
        <p:spPr/>
        <p:txBody>
          <a:bodyPr/>
          <a:lstStyle/>
          <a:p>
            <a:fld id="{290CFA36-8BA7-4F17-8412-F85AC937E5CF}" type="slidenum">
              <a:rPr lang="en-US" smtClean="0"/>
              <a:t>‹#›</a:t>
            </a:fld>
            <a:endParaRPr lang="en-US"/>
          </a:p>
        </p:txBody>
      </p:sp>
    </p:spTree>
    <p:extLst>
      <p:ext uri="{BB962C8B-B14F-4D97-AF65-F5344CB8AC3E}">
        <p14:creationId xmlns:p14="http://schemas.microsoft.com/office/powerpoint/2010/main" val="495345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5DB1D66-61DB-4025-AF8C-37FD48F0AD65}"/>
              </a:ext>
            </a:extLst>
          </p:cNvPr>
          <p:cNvSpPr>
            <a:spLocks noGrp="1"/>
          </p:cNvSpPr>
          <p:nvPr>
            <p:ph type="dt" sz="half" idx="10"/>
          </p:nvPr>
        </p:nvSpPr>
        <p:spPr/>
        <p:txBody>
          <a:bodyPr/>
          <a:lstStyle/>
          <a:p>
            <a:fld id="{F6BC017A-063C-F047-80CC-A7C8543BAFBB}" type="datetime1">
              <a:rPr lang="en-US" smtClean="0"/>
              <a:t>12/26/17</a:t>
            </a:fld>
            <a:endParaRPr lang="en-US"/>
          </a:p>
        </p:txBody>
      </p:sp>
      <p:sp>
        <p:nvSpPr>
          <p:cNvPr id="3" name="Footer Placeholder 2">
            <a:extLst>
              <a:ext uri="{FF2B5EF4-FFF2-40B4-BE49-F238E27FC236}">
                <a16:creationId xmlns="" xmlns:a16="http://schemas.microsoft.com/office/drawing/2014/main" id="{801A7BA0-D5AD-430F-8993-09C30A89D4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22E7AF7-CDBA-4266-BAA3-2AA128DD4311}"/>
              </a:ext>
            </a:extLst>
          </p:cNvPr>
          <p:cNvSpPr>
            <a:spLocks noGrp="1"/>
          </p:cNvSpPr>
          <p:nvPr>
            <p:ph type="sldNum" sz="quarter" idx="12"/>
          </p:nvPr>
        </p:nvSpPr>
        <p:spPr/>
        <p:txBody>
          <a:bodyPr/>
          <a:lstStyle/>
          <a:p>
            <a:fld id="{290CFA36-8BA7-4F17-8412-F85AC937E5CF}" type="slidenum">
              <a:rPr lang="en-US" smtClean="0"/>
              <a:t>‹#›</a:t>
            </a:fld>
            <a:endParaRPr lang="en-US"/>
          </a:p>
        </p:txBody>
      </p:sp>
    </p:spTree>
    <p:extLst>
      <p:ext uri="{BB962C8B-B14F-4D97-AF65-F5344CB8AC3E}">
        <p14:creationId xmlns:p14="http://schemas.microsoft.com/office/powerpoint/2010/main" val="54952476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39D81F-575B-4DAC-8024-0051FE452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7D3DB81-E851-4A58-AAE2-F09150674B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9C6E11B-4909-4077-BAA7-2FDDFA0AD3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E7FBB4A4-7EB6-455C-BDDE-DDB7A76C1AAE}"/>
              </a:ext>
            </a:extLst>
          </p:cNvPr>
          <p:cNvSpPr>
            <a:spLocks noGrp="1"/>
          </p:cNvSpPr>
          <p:nvPr>
            <p:ph type="dt" sz="half" idx="10"/>
          </p:nvPr>
        </p:nvSpPr>
        <p:spPr/>
        <p:txBody>
          <a:bodyPr/>
          <a:lstStyle/>
          <a:p>
            <a:fld id="{FF65585A-C51E-6840-AF5B-5A0B82792C06}" type="datetime1">
              <a:rPr lang="en-US" smtClean="0"/>
              <a:t>12/26/17</a:t>
            </a:fld>
            <a:endParaRPr lang="en-US"/>
          </a:p>
        </p:txBody>
      </p:sp>
      <p:sp>
        <p:nvSpPr>
          <p:cNvPr id="6" name="Footer Placeholder 5">
            <a:extLst>
              <a:ext uri="{FF2B5EF4-FFF2-40B4-BE49-F238E27FC236}">
                <a16:creationId xmlns="" xmlns:a16="http://schemas.microsoft.com/office/drawing/2014/main" id="{B3C50CEA-578C-4BC9-B274-0F5A1FDEEC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147C1C5-E10E-4F1C-AFF7-758AFBBEAACF}"/>
              </a:ext>
            </a:extLst>
          </p:cNvPr>
          <p:cNvSpPr>
            <a:spLocks noGrp="1"/>
          </p:cNvSpPr>
          <p:nvPr>
            <p:ph type="sldNum" sz="quarter" idx="12"/>
          </p:nvPr>
        </p:nvSpPr>
        <p:spPr/>
        <p:txBody>
          <a:bodyPr/>
          <a:lstStyle/>
          <a:p>
            <a:fld id="{290CFA36-8BA7-4F17-8412-F85AC937E5CF}" type="slidenum">
              <a:rPr lang="en-US" smtClean="0"/>
              <a:t>‹#›</a:t>
            </a:fld>
            <a:endParaRPr lang="en-US"/>
          </a:p>
        </p:txBody>
      </p:sp>
    </p:spTree>
    <p:extLst>
      <p:ext uri="{BB962C8B-B14F-4D97-AF65-F5344CB8AC3E}">
        <p14:creationId xmlns:p14="http://schemas.microsoft.com/office/powerpoint/2010/main" val="4125491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12927C-02EE-4A26-B8EB-7B7916DF3F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8BE6C0E-5F22-414E-AD8F-FFFE5A0646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5CF7825-8630-4AE4-A4D0-02527AD2CD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12C31B53-4C0A-4E9F-B687-565CA558CEBB}"/>
              </a:ext>
            </a:extLst>
          </p:cNvPr>
          <p:cNvSpPr>
            <a:spLocks noGrp="1"/>
          </p:cNvSpPr>
          <p:nvPr>
            <p:ph type="dt" sz="half" idx="10"/>
          </p:nvPr>
        </p:nvSpPr>
        <p:spPr/>
        <p:txBody>
          <a:bodyPr/>
          <a:lstStyle/>
          <a:p>
            <a:fld id="{9C40A99E-AC4F-9B44-9839-12A0491729C3}" type="datetime1">
              <a:rPr lang="en-US" smtClean="0"/>
              <a:t>12/26/17</a:t>
            </a:fld>
            <a:endParaRPr lang="en-US"/>
          </a:p>
        </p:txBody>
      </p:sp>
      <p:sp>
        <p:nvSpPr>
          <p:cNvPr id="6" name="Footer Placeholder 5">
            <a:extLst>
              <a:ext uri="{FF2B5EF4-FFF2-40B4-BE49-F238E27FC236}">
                <a16:creationId xmlns="" xmlns:a16="http://schemas.microsoft.com/office/drawing/2014/main" id="{20DA3454-513C-4880-A46B-950B99066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1CF1A07-4284-4414-921D-BF71E1FDAD9A}"/>
              </a:ext>
            </a:extLst>
          </p:cNvPr>
          <p:cNvSpPr>
            <a:spLocks noGrp="1"/>
          </p:cNvSpPr>
          <p:nvPr>
            <p:ph type="sldNum" sz="quarter" idx="12"/>
          </p:nvPr>
        </p:nvSpPr>
        <p:spPr/>
        <p:txBody>
          <a:bodyPr/>
          <a:lstStyle/>
          <a:p>
            <a:fld id="{290CFA36-8BA7-4F17-8412-F85AC937E5CF}" type="slidenum">
              <a:rPr lang="en-US" smtClean="0"/>
              <a:t>‹#›</a:t>
            </a:fld>
            <a:endParaRPr lang="en-US"/>
          </a:p>
        </p:txBody>
      </p:sp>
    </p:spTree>
    <p:extLst>
      <p:ext uri="{BB962C8B-B14F-4D97-AF65-F5344CB8AC3E}">
        <p14:creationId xmlns:p14="http://schemas.microsoft.com/office/powerpoint/2010/main" val="29939203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57DE4E6-3B8E-49F0-B6E7-22004C07EA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B98B015-334F-4A89-A072-88B9A8A864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74F75D1-4751-4F15-AE61-677FA0D9CC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412F8-3AB7-2F47-9739-40A809882437}" type="datetime1">
              <a:rPr lang="en-US" smtClean="0"/>
              <a:t>12/26/17</a:t>
            </a:fld>
            <a:endParaRPr lang="en-US"/>
          </a:p>
        </p:txBody>
      </p:sp>
      <p:sp>
        <p:nvSpPr>
          <p:cNvPr id="5" name="Footer Placeholder 4">
            <a:extLst>
              <a:ext uri="{FF2B5EF4-FFF2-40B4-BE49-F238E27FC236}">
                <a16:creationId xmlns="" xmlns:a16="http://schemas.microsoft.com/office/drawing/2014/main" id="{FBBB89B6-B414-4DD6-AC20-1F9D673EBF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6C46477B-8102-4A8E-9AA4-7AC13A769F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CFA36-8BA7-4F17-8412-F85AC937E5CF}" type="slidenum">
              <a:rPr lang="en-US" smtClean="0"/>
              <a:t>‹#›</a:t>
            </a:fld>
            <a:endParaRPr lang="en-US"/>
          </a:p>
        </p:txBody>
      </p:sp>
    </p:spTree>
    <p:extLst>
      <p:ext uri="{BB962C8B-B14F-4D97-AF65-F5344CB8AC3E}">
        <p14:creationId xmlns:p14="http://schemas.microsoft.com/office/powerpoint/2010/main" val="1996503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7.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7.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7.tiff"/></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5" Type="http://schemas.openxmlformats.org/officeDocument/2006/relationships/image" Target="../media/image3.tiff"/><Relationship Id="rId6" Type="http://schemas.openxmlformats.org/officeDocument/2006/relationships/image" Target="../media/image4.tiff"/><Relationship Id="rId7" Type="http://schemas.openxmlformats.org/officeDocument/2006/relationships/image" Target="../media/image5.tiff"/><Relationship Id="rId8" Type="http://schemas.openxmlformats.org/officeDocument/2006/relationships/image" Target="../media/image6.tif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1.tiff"/><Relationship Id="rId9" Type="http://schemas.openxmlformats.org/officeDocument/2006/relationships/image" Target="../media/image12.tiff"/><Relationship Id="rId10" Type="http://schemas.openxmlformats.org/officeDocument/2006/relationships/image" Target="../media/image13.tif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39"/>
          <p:cNvSpPr/>
          <p:nvPr/>
        </p:nvSpPr>
        <p:spPr>
          <a:xfrm rot="18900000">
            <a:off x="-3065204" y="-206895"/>
            <a:ext cx="8148692" cy="5091930"/>
          </a:xfrm>
          <a:custGeom>
            <a:avLst/>
            <a:gdLst>
              <a:gd name="connsiteX0" fmla="*/ 4862350 w 8148692"/>
              <a:gd name="connsiteY0" fmla="*/ 0 h 5091930"/>
              <a:gd name="connsiteX1" fmla="*/ 8148692 w 8148692"/>
              <a:gd name="connsiteY1" fmla="*/ 3286342 h 5091930"/>
              <a:gd name="connsiteX2" fmla="*/ 8148692 w 8148692"/>
              <a:gd name="connsiteY2" fmla="*/ 5091930 h 5091930"/>
              <a:gd name="connsiteX3" fmla="*/ 229579 w 8148692"/>
              <a:gd name="connsiteY3" fmla="*/ 5091930 h 5091930"/>
              <a:gd name="connsiteX4" fmla="*/ 0 w 8148692"/>
              <a:gd name="connsiteY4" fmla="*/ 4862351 h 509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8692" h="5091930">
                <a:moveTo>
                  <a:pt x="4862350" y="0"/>
                </a:moveTo>
                <a:lnTo>
                  <a:pt x="8148692" y="3286342"/>
                </a:lnTo>
                <a:lnTo>
                  <a:pt x="8148692" y="5091930"/>
                </a:lnTo>
                <a:lnTo>
                  <a:pt x="229579" y="5091930"/>
                </a:lnTo>
                <a:lnTo>
                  <a:pt x="0" y="4862351"/>
                </a:lnTo>
                <a:close/>
              </a:path>
            </a:pathLst>
          </a:custGeom>
          <a:solidFill>
            <a:srgbClr val="FF6C0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rot="18900000">
            <a:off x="-1641929" y="2342961"/>
            <a:ext cx="7072957" cy="861774"/>
          </a:xfrm>
          <a:prstGeom prst="rect">
            <a:avLst/>
          </a:prstGeom>
          <a:noFill/>
        </p:spPr>
        <p:txBody>
          <a:bodyPr wrap="square" rtlCol="0">
            <a:spAutoFit/>
          </a:bodyPr>
          <a:lstStyle/>
          <a:p>
            <a:r>
              <a:rPr lang="en-US" sz="5000" b="1" dirty="0">
                <a:solidFill>
                  <a:schemeClr val="bg1"/>
                </a:solidFill>
                <a:latin typeface="Kailasa" charset="0"/>
                <a:ea typeface="Kailasa" charset="0"/>
                <a:cs typeface="Kailasa" charset="0"/>
              </a:rPr>
              <a:t>e</a:t>
            </a:r>
            <a:r>
              <a:rPr lang="en-US" sz="5000" b="1" dirty="0" smtClean="0">
                <a:solidFill>
                  <a:schemeClr val="bg1"/>
                </a:solidFill>
                <a:latin typeface="Kailasa" charset="0"/>
                <a:ea typeface="Kailasa" charset="0"/>
                <a:cs typeface="Kailasa" charset="0"/>
              </a:rPr>
              <a:t>nables population-scale</a:t>
            </a:r>
            <a:endParaRPr lang="en-US" sz="5000" b="1" dirty="0">
              <a:solidFill>
                <a:schemeClr val="bg1"/>
              </a:solidFill>
              <a:latin typeface="Kailasa" charset="0"/>
              <a:ea typeface="Kailasa" charset="0"/>
              <a:cs typeface="Kailasa" charset="0"/>
            </a:endParaRPr>
          </a:p>
        </p:txBody>
      </p:sp>
      <p:sp>
        <p:nvSpPr>
          <p:cNvPr id="27" name="TextBox 26"/>
          <p:cNvSpPr txBox="1"/>
          <p:nvPr/>
        </p:nvSpPr>
        <p:spPr>
          <a:xfrm rot="18900000">
            <a:off x="7319045" y="-3092915"/>
            <a:ext cx="5705855" cy="1261884"/>
          </a:xfrm>
          <a:prstGeom prst="rect">
            <a:avLst/>
          </a:prstGeom>
          <a:noFill/>
        </p:spPr>
        <p:txBody>
          <a:bodyPr wrap="square" rtlCol="0">
            <a:spAutoFit/>
          </a:bodyPr>
          <a:lstStyle/>
          <a:p>
            <a:r>
              <a:rPr lang="en-US" sz="7600" b="1" dirty="0" smtClean="0">
                <a:solidFill>
                  <a:schemeClr val="tx1">
                    <a:lumMod val="95000"/>
                    <a:lumOff val="5000"/>
                  </a:schemeClr>
                </a:solidFill>
                <a:latin typeface="Century Gothic" charset="0"/>
                <a:ea typeface="Century Gothic" charset="0"/>
                <a:cs typeface="Century Gothic" charset="0"/>
              </a:rPr>
              <a:t>genotyping</a:t>
            </a:r>
            <a:endParaRPr lang="en-US" sz="7600" b="1" dirty="0">
              <a:solidFill>
                <a:schemeClr val="tx1">
                  <a:lumMod val="95000"/>
                  <a:lumOff val="5000"/>
                </a:schemeClr>
              </a:solidFill>
              <a:latin typeface="Century Gothic" charset="0"/>
              <a:ea typeface="Century Gothic" charset="0"/>
              <a:cs typeface="Century Gothic" charset="0"/>
            </a:endParaRPr>
          </a:p>
        </p:txBody>
      </p:sp>
      <p:sp>
        <p:nvSpPr>
          <p:cNvPr id="28" name="TextBox 27"/>
          <p:cNvSpPr txBox="1"/>
          <p:nvPr/>
        </p:nvSpPr>
        <p:spPr>
          <a:xfrm rot="18900000">
            <a:off x="293363" y="7023642"/>
            <a:ext cx="4359222" cy="1261884"/>
          </a:xfrm>
          <a:prstGeom prst="rect">
            <a:avLst/>
          </a:prstGeom>
          <a:noFill/>
        </p:spPr>
        <p:txBody>
          <a:bodyPr wrap="square" rtlCol="0">
            <a:spAutoFit/>
          </a:bodyPr>
          <a:lstStyle/>
          <a:p>
            <a:r>
              <a:rPr lang="en-US" sz="7600" b="1" dirty="0">
                <a:solidFill>
                  <a:srgbClr val="FF6C00"/>
                </a:solidFill>
                <a:latin typeface="Century Gothic" charset="0"/>
                <a:ea typeface="Century Gothic" charset="0"/>
                <a:cs typeface="Century Gothic" charset="0"/>
              </a:rPr>
              <a:t>b</a:t>
            </a:r>
            <a:r>
              <a:rPr lang="en-US" sz="7600" b="1" dirty="0" smtClean="0">
                <a:solidFill>
                  <a:srgbClr val="FF6C00"/>
                </a:solidFill>
                <a:latin typeface="Century Gothic" charset="0"/>
                <a:ea typeface="Century Gothic" charset="0"/>
                <a:cs typeface="Century Gothic" charset="0"/>
              </a:rPr>
              <a:t>y using</a:t>
            </a:r>
            <a:endParaRPr lang="en-US" sz="7600" b="1" dirty="0">
              <a:solidFill>
                <a:srgbClr val="FF6C00"/>
              </a:solidFill>
              <a:latin typeface="Century Gothic" charset="0"/>
              <a:ea typeface="Century Gothic" charset="0"/>
              <a:cs typeface="Century Gothic" charset="0"/>
            </a:endParaRPr>
          </a:p>
        </p:txBody>
      </p:sp>
      <p:sp>
        <p:nvSpPr>
          <p:cNvPr id="44" name="Freeform 43"/>
          <p:cNvSpPr/>
          <p:nvPr/>
        </p:nvSpPr>
        <p:spPr>
          <a:xfrm rot="2667671">
            <a:off x="7858152" y="195320"/>
            <a:ext cx="5238302" cy="9322435"/>
          </a:xfrm>
          <a:custGeom>
            <a:avLst/>
            <a:gdLst>
              <a:gd name="connsiteX0" fmla="*/ 0 w 5238302"/>
              <a:gd name="connsiteY0" fmla="*/ 432180 h 9322435"/>
              <a:gd name="connsiteX1" fmla="*/ 442574 w 5238302"/>
              <a:gd name="connsiteY1" fmla="*/ 0 h 9322435"/>
              <a:gd name="connsiteX2" fmla="*/ 5238302 w 5238302"/>
              <a:gd name="connsiteY2" fmla="*/ 4886786 h 9322435"/>
              <a:gd name="connsiteX3" fmla="*/ 718431 w 5238302"/>
              <a:gd name="connsiteY3" fmla="*/ 9322435 h 9322435"/>
              <a:gd name="connsiteX4" fmla="*/ 0 w 5238302"/>
              <a:gd name="connsiteY4" fmla="*/ 9322435 h 932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302" h="9322435">
                <a:moveTo>
                  <a:pt x="0" y="432180"/>
                </a:moveTo>
                <a:lnTo>
                  <a:pt x="442574" y="0"/>
                </a:lnTo>
                <a:lnTo>
                  <a:pt x="5238302" y="4886786"/>
                </a:lnTo>
                <a:lnTo>
                  <a:pt x="718431" y="9322435"/>
                </a:lnTo>
                <a:lnTo>
                  <a:pt x="0" y="9322435"/>
                </a:lnTo>
                <a:close/>
              </a:path>
            </a:pathLst>
          </a:custGeom>
          <a:solidFill>
            <a:srgbClr val="00B0F0"/>
          </a:solidFill>
          <a:ln>
            <a:noFill/>
          </a:ln>
          <a:effectLst>
            <a:outerShdw blurRad="317500" dist="38100" dir="13500000" sx="101000" sy="101000" algn="br" rotWithShape="0">
              <a:schemeClr val="bg1">
                <a:lumMod val="50000"/>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rot="18900000">
            <a:off x="5411079" y="6555557"/>
            <a:ext cx="3588405" cy="1261884"/>
          </a:xfrm>
          <a:prstGeom prst="rect">
            <a:avLst/>
          </a:prstGeom>
          <a:noFill/>
        </p:spPr>
        <p:txBody>
          <a:bodyPr wrap="square" rtlCol="0">
            <a:spAutoFit/>
          </a:bodyPr>
          <a:lstStyle/>
          <a:p>
            <a:r>
              <a:rPr lang="en-US" sz="7600" b="1" dirty="0" smtClean="0">
                <a:solidFill>
                  <a:schemeClr val="bg1"/>
                </a:solidFill>
                <a:latin typeface="Kailasa" charset="0"/>
                <a:ea typeface="Kailasa" charset="0"/>
                <a:cs typeface="Kailasa" charset="0"/>
              </a:rPr>
              <a:t>graphs</a:t>
            </a:r>
            <a:endParaRPr lang="en-US" sz="7600" b="1" dirty="0">
              <a:solidFill>
                <a:schemeClr val="bg1"/>
              </a:solidFill>
              <a:latin typeface="Kailasa" charset="0"/>
              <a:ea typeface="Kailasa" charset="0"/>
              <a:cs typeface="Kailasa" charset="0"/>
            </a:endParaRPr>
          </a:p>
        </p:txBody>
      </p:sp>
      <p:sp>
        <p:nvSpPr>
          <p:cNvPr id="36" name="TextBox 35"/>
          <p:cNvSpPr txBox="1"/>
          <p:nvPr/>
        </p:nvSpPr>
        <p:spPr>
          <a:xfrm rot="18900000">
            <a:off x="10914486" y="-2099176"/>
            <a:ext cx="6172200" cy="1261884"/>
          </a:xfrm>
          <a:prstGeom prst="rect">
            <a:avLst/>
          </a:prstGeom>
          <a:noFill/>
        </p:spPr>
        <p:txBody>
          <a:bodyPr wrap="square" rtlCol="0">
            <a:spAutoFit/>
          </a:bodyPr>
          <a:lstStyle/>
          <a:p>
            <a:r>
              <a:rPr lang="en-US" sz="7600" b="1" dirty="0">
                <a:solidFill>
                  <a:schemeClr val="tx1">
                    <a:lumMod val="95000"/>
                    <a:lumOff val="5000"/>
                  </a:schemeClr>
                </a:solidFill>
                <a:latin typeface="Century Gothic" charset="0"/>
                <a:ea typeface="Century Gothic" charset="0"/>
                <a:cs typeface="Century Gothic" charset="0"/>
              </a:rPr>
              <a:t>p</a:t>
            </a:r>
            <a:r>
              <a:rPr lang="en-US" sz="7600" b="1" dirty="0" smtClean="0">
                <a:solidFill>
                  <a:schemeClr val="tx1">
                    <a:lumMod val="95000"/>
                    <a:lumOff val="5000"/>
                  </a:schemeClr>
                </a:solidFill>
                <a:latin typeface="Century Gothic" charset="0"/>
                <a:ea typeface="Century Gothic" charset="0"/>
                <a:cs typeface="Century Gothic" charset="0"/>
              </a:rPr>
              <a:t>angenome</a:t>
            </a:r>
            <a:endParaRPr lang="en-US" sz="7600" b="1" dirty="0">
              <a:solidFill>
                <a:schemeClr val="tx1">
                  <a:lumMod val="95000"/>
                  <a:lumOff val="5000"/>
                </a:schemeClr>
              </a:solidFill>
              <a:latin typeface="Century Gothic" charset="0"/>
              <a:ea typeface="Century Gothic" charset="0"/>
              <a:cs typeface="Century Gothic" charset="0"/>
            </a:endParaRPr>
          </a:p>
        </p:txBody>
      </p:sp>
      <p:sp>
        <p:nvSpPr>
          <p:cNvPr id="48" name="Rectangle 47"/>
          <p:cNvSpPr/>
          <p:nvPr/>
        </p:nvSpPr>
        <p:spPr>
          <a:xfrm rot="18898745">
            <a:off x="11383145" y="-934782"/>
            <a:ext cx="3152237" cy="151342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rot="18898745">
            <a:off x="5312910" y="6671028"/>
            <a:ext cx="3152237" cy="151342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rot="18898745">
            <a:off x="-1541455" y="1886887"/>
            <a:ext cx="6616067" cy="1513429"/>
          </a:xfrm>
          <a:prstGeom prst="rect">
            <a:avLst/>
          </a:prstGeom>
          <a:solidFill>
            <a:srgbClr val="FF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rot="18900000">
            <a:off x="-4448735" y="5659912"/>
            <a:ext cx="5583789" cy="1261884"/>
          </a:xfrm>
          <a:prstGeom prst="rect">
            <a:avLst/>
          </a:prstGeom>
          <a:noFill/>
        </p:spPr>
        <p:txBody>
          <a:bodyPr wrap="square" rtlCol="0">
            <a:spAutoFit/>
          </a:bodyPr>
          <a:lstStyle/>
          <a:p>
            <a:r>
              <a:rPr lang="en-US" sz="7600" b="1" dirty="0" smtClean="0">
                <a:solidFill>
                  <a:schemeClr val="tx1">
                    <a:lumMod val="95000"/>
                    <a:lumOff val="5000"/>
                  </a:schemeClr>
                </a:solidFill>
                <a:latin typeface="Century Gothic" charset="0"/>
                <a:ea typeface="Century Gothic" charset="0"/>
                <a:cs typeface="Century Gothic" charset="0"/>
              </a:rPr>
              <a:t>Graphtyper</a:t>
            </a:r>
            <a:endParaRPr lang="en-US" sz="7600" b="1" dirty="0">
              <a:solidFill>
                <a:schemeClr val="tx1">
                  <a:lumMod val="95000"/>
                  <a:lumOff val="5000"/>
                </a:schemeClr>
              </a:solidFill>
              <a:latin typeface="Century Gothic" charset="0"/>
              <a:ea typeface="Century Gothic" charset="0"/>
              <a:cs typeface="Century Gothic" charset="0"/>
            </a:endParaRPr>
          </a:p>
        </p:txBody>
      </p:sp>
      <p:sp>
        <p:nvSpPr>
          <p:cNvPr id="50" name="Rectangle 49"/>
          <p:cNvSpPr/>
          <p:nvPr/>
        </p:nvSpPr>
        <p:spPr>
          <a:xfrm rot="18898745">
            <a:off x="-2625066" y="4714948"/>
            <a:ext cx="3428529" cy="1513429"/>
          </a:xfrm>
          <a:prstGeom prst="rect">
            <a:avLst/>
          </a:prstGeom>
          <a:solidFill>
            <a:srgbClr val="FF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rot="18898745">
            <a:off x="6381217" y="-3151182"/>
            <a:ext cx="8300789" cy="151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rot="18898745">
            <a:off x="-3055601" y="8353938"/>
            <a:ext cx="8300789" cy="151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290CFA36-8BA7-4F17-8412-F85AC937E5CF}" type="slidenum">
              <a:rPr lang="en-US" smtClean="0"/>
              <a:t>1</a:t>
            </a:fld>
            <a:endParaRPr lang="en-US"/>
          </a:p>
        </p:txBody>
      </p:sp>
      <p:sp>
        <p:nvSpPr>
          <p:cNvPr id="2" name="TextBox 1"/>
          <p:cNvSpPr txBox="1"/>
          <p:nvPr/>
        </p:nvSpPr>
        <p:spPr>
          <a:xfrm>
            <a:off x="9131954" y="5855428"/>
            <a:ext cx="2752113" cy="584775"/>
          </a:xfrm>
          <a:prstGeom prst="rect">
            <a:avLst/>
          </a:prstGeom>
          <a:noFill/>
        </p:spPr>
        <p:txBody>
          <a:bodyPr wrap="square" rtlCol="0">
            <a:spAutoFit/>
          </a:bodyPr>
          <a:lstStyle/>
          <a:p>
            <a:r>
              <a:rPr lang="zh-TW" altLang="en-US" sz="3200" dirty="0" smtClean="0">
                <a:latin typeface="Arial" charset="0"/>
                <a:ea typeface="Arial" charset="0"/>
                <a:cs typeface="Arial" charset="0"/>
              </a:rPr>
              <a:t>陳鵬宇</a:t>
            </a:r>
            <a:r>
              <a:rPr lang="en-US" altLang="zh-TW" sz="3200" dirty="0" smtClean="0">
                <a:latin typeface="Arial" charset="0"/>
                <a:ea typeface="Arial" charset="0"/>
                <a:cs typeface="Arial" charset="0"/>
              </a:rPr>
              <a:t> </a:t>
            </a:r>
            <a:r>
              <a:rPr lang="zh-TW" altLang="en-US" sz="3200" dirty="0" smtClean="0">
                <a:latin typeface="Arial" charset="0"/>
                <a:ea typeface="Arial" charset="0"/>
                <a:cs typeface="Arial" charset="0"/>
              </a:rPr>
              <a:t>陳至侃</a:t>
            </a:r>
            <a:endParaRPr lang="en-US" sz="3200" dirty="0">
              <a:latin typeface="Arial" charset="0"/>
              <a:ea typeface="Arial" charset="0"/>
              <a:cs typeface="Arial" charset="0"/>
            </a:endParaRPr>
          </a:p>
        </p:txBody>
      </p:sp>
    </p:spTree>
    <p:extLst>
      <p:ext uri="{BB962C8B-B14F-4D97-AF65-F5344CB8AC3E}">
        <p14:creationId xmlns:p14="http://schemas.microsoft.com/office/powerpoint/2010/main" val="1292941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22 0.00394 L 0.33125 -0.58773 " pathEditMode="relative" rAng="0" ptsTypes="AA">
                                      <p:cBhvr>
                                        <p:cTn id="6" dur="750" fill="hold"/>
                                        <p:tgtEl>
                                          <p:spTgt spid="25">
                                            <p:txEl>
                                              <p:pRg st="0" end="0"/>
                                            </p:txEl>
                                          </p:spTgt>
                                        </p:tgtEl>
                                        <p:attrNameLst>
                                          <p:attrName>ppt_x</p:attrName>
                                          <p:attrName>ppt_y</p:attrName>
                                        </p:attrNameLst>
                                      </p:cBhvr>
                                      <p:rCtr x="16445" y="-29583"/>
                                    </p:animMotion>
                                  </p:childTnLst>
                                </p:cTn>
                              </p:par>
                              <p:par>
                                <p:cTn id="7" presetID="42" presetClass="path" presetSubtype="0" accel="50000" decel="50000" fill="hold" grpId="0" nodeType="withEffect">
                                  <p:stCondLst>
                                    <p:cond delay="0"/>
                                  </p:stCondLst>
                                  <p:childTnLst>
                                    <p:animMotion origin="layout" path="M 1.45833E-6 1.85185E-6 L 0.06015 0.10185 " pathEditMode="relative" rAng="0" ptsTypes="AA">
                                      <p:cBhvr>
                                        <p:cTn id="8" dur="750" fill="hold"/>
                                        <p:tgtEl>
                                          <p:spTgt spid="26"/>
                                        </p:tgtEl>
                                        <p:attrNameLst>
                                          <p:attrName>ppt_x</p:attrName>
                                          <p:attrName>ppt_y</p:attrName>
                                        </p:attrNameLst>
                                      </p:cBhvr>
                                      <p:rCtr x="3008" y="5093"/>
                                    </p:animMotion>
                                  </p:childTnLst>
                                </p:cTn>
                              </p:par>
                            </p:childTnLst>
                          </p:cTn>
                        </p:par>
                        <p:par>
                          <p:cTn id="9" fill="hold">
                            <p:stCondLst>
                              <p:cond delay="750"/>
                            </p:stCondLst>
                            <p:childTnLst>
                              <p:par>
                                <p:cTn id="10" presetID="42" presetClass="path" presetSubtype="0" accel="50000" decel="50000" fill="hold" grpId="0" nodeType="afterEffect">
                                  <p:stCondLst>
                                    <p:cond delay="0"/>
                                  </p:stCondLst>
                                  <p:childTnLst>
                                    <p:animMotion origin="layout" path="M 0.01211 0.01736 L -0.39179 0.76436 " pathEditMode="relative" rAng="0" ptsTypes="AA">
                                      <p:cBhvr>
                                        <p:cTn id="11" dur="750" fill="hold"/>
                                        <p:tgtEl>
                                          <p:spTgt spid="27"/>
                                        </p:tgtEl>
                                        <p:attrNameLst>
                                          <p:attrName>ppt_x</p:attrName>
                                          <p:attrName>ppt_y</p:attrName>
                                        </p:attrNameLst>
                                      </p:cBhvr>
                                      <p:rCtr x="-20195" y="37338"/>
                                    </p:animMotion>
                                  </p:childTnLst>
                                </p:cTn>
                              </p:par>
                              <p:par>
                                <p:cTn id="12" presetID="42" presetClass="path" presetSubtype="0" accel="50000" decel="50000" fill="hold" grpId="0" nodeType="withEffect">
                                  <p:stCondLst>
                                    <p:cond delay="0"/>
                                  </p:stCondLst>
                                  <p:childTnLst>
                                    <p:animMotion origin="layout" path="M -4.58333E-6 -2.22222E-6 L 0.32344 -0.57778 " pathEditMode="relative" rAng="0" ptsTypes="AA">
                                      <p:cBhvr>
                                        <p:cTn id="13" dur="750" fill="hold"/>
                                        <p:tgtEl>
                                          <p:spTgt spid="28"/>
                                        </p:tgtEl>
                                        <p:attrNameLst>
                                          <p:attrName>ppt_x</p:attrName>
                                          <p:attrName>ppt_y</p:attrName>
                                        </p:attrNameLst>
                                      </p:cBhvr>
                                      <p:rCtr x="16172" y="-28889"/>
                                    </p:animMotion>
                                  </p:childTnLst>
                                </p:cTn>
                              </p:par>
                            </p:childTnLst>
                          </p:cTn>
                        </p:par>
                        <p:par>
                          <p:cTn id="14" fill="hold">
                            <p:stCondLst>
                              <p:cond delay="1500"/>
                            </p:stCondLst>
                            <p:childTnLst>
                              <p:par>
                                <p:cTn id="15" presetID="42" presetClass="path" presetSubtype="0" accel="50000" decel="50000" fill="hold" grpId="0" nodeType="afterEffect">
                                  <p:stCondLst>
                                    <p:cond delay="0"/>
                                  </p:stCondLst>
                                  <p:childTnLst>
                                    <p:animMotion origin="layout" path="M 0.00065 0.01111 L -0.41446 0.75208 " pathEditMode="relative" rAng="0" ptsTypes="AA">
                                      <p:cBhvr>
                                        <p:cTn id="16" dur="750" fill="hold"/>
                                        <p:tgtEl>
                                          <p:spTgt spid="36"/>
                                        </p:tgtEl>
                                        <p:attrNameLst>
                                          <p:attrName>ppt_x</p:attrName>
                                          <p:attrName>ppt_y</p:attrName>
                                        </p:attrNameLst>
                                      </p:cBhvr>
                                      <p:rCtr x="-20755" y="37037"/>
                                    </p:animMotion>
                                  </p:childTnLst>
                                </p:cTn>
                              </p:par>
                              <p:par>
                                <p:cTn id="17" presetID="42" presetClass="path" presetSubtype="0" accel="50000" decel="50000" fill="hold" grpId="0" nodeType="withEffect">
                                  <p:stCondLst>
                                    <p:cond delay="0"/>
                                  </p:stCondLst>
                                  <p:childTnLst>
                                    <p:animMotion origin="layout" path="M 4.375E-6 4.81481E-6 L 0.17369 -0.3088 " pathEditMode="relative" rAng="0" ptsTypes="AA">
                                      <p:cBhvr>
                                        <p:cTn id="18" dur="750" fill="hold"/>
                                        <p:tgtEl>
                                          <p:spTgt spid="35"/>
                                        </p:tgtEl>
                                        <p:attrNameLst>
                                          <p:attrName>ppt_x</p:attrName>
                                          <p:attrName>ppt_y</p:attrName>
                                        </p:attrNameLst>
                                      </p:cBhvr>
                                      <p:rCtr x="8685" y="-15440"/>
                                    </p:animMotion>
                                  </p:childTnLst>
                                </p:cTn>
                              </p:par>
                            </p:childTnLst>
                          </p:cTn>
                        </p:par>
                        <p:par>
                          <p:cTn id="19" fill="hold">
                            <p:stCondLst>
                              <p:cond delay="2250"/>
                            </p:stCondLst>
                            <p:childTnLst>
                              <p:par>
                                <p:cTn id="20" presetID="1"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2" fill="hold" grpId="0" nodeType="clickEffect">
                                  <p:stCondLst>
                                    <p:cond delay="0"/>
                                  </p:stCondLst>
                                  <p:childTnLst>
                                    <p:anim calcmode="lin" valueType="num">
                                      <p:cBhvr additive="base">
                                        <p:cTn id="25" dur="500"/>
                                        <p:tgtEl>
                                          <p:spTgt spid="46"/>
                                        </p:tgtEl>
                                        <p:attrNameLst>
                                          <p:attrName>ppt_x</p:attrName>
                                        </p:attrNameLst>
                                      </p:cBhvr>
                                      <p:tavLst>
                                        <p:tav tm="0">
                                          <p:val>
                                            <p:strVal val="ppt_x"/>
                                          </p:val>
                                        </p:tav>
                                        <p:tav tm="100000">
                                          <p:val>
                                            <p:strVal val="1+ppt_w/2"/>
                                          </p:val>
                                        </p:tav>
                                      </p:tavLst>
                                    </p:anim>
                                    <p:anim calcmode="lin" valueType="num">
                                      <p:cBhvr additive="base">
                                        <p:cTn id="26" dur="500"/>
                                        <p:tgtEl>
                                          <p:spTgt spid="46"/>
                                        </p:tgtEl>
                                        <p:attrNameLst>
                                          <p:attrName>ppt_y</p:attrName>
                                        </p:attrNameLst>
                                      </p:cBhvr>
                                      <p:tavLst>
                                        <p:tav tm="0">
                                          <p:val>
                                            <p:strVal val="ppt_y"/>
                                          </p:val>
                                        </p:tav>
                                        <p:tav tm="100000">
                                          <p:val>
                                            <p:strVal val="ppt_y"/>
                                          </p:val>
                                        </p:tav>
                                      </p:tavLst>
                                    </p:anim>
                                    <p:set>
                                      <p:cBhvr>
                                        <p:cTn id="27" dur="1" fill="hold">
                                          <p:stCondLst>
                                            <p:cond delay="499"/>
                                          </p:stCondLst>
                                        </p:cTn>
                                        <p:tgtEl>
                                          <p:spTgt spid="46"/>
                                        </p:tgtEl>
                                        <p:attrNameLst>
                                          <p:attrName>style.visibility</p:attrName>
                                        </p:attrNameLst>
                                      </p:cBhvr>
                                      <p:to>
                                        <p:strVal val="hidden"/>
                                      </p:to>
                                    </p:set>
                                  </p:childTnLst>
                                </p:cTn>
                              </p:par>
                              <p:par>
                                <p:cTn id="28" presetID="2" presetClass="exit" presetSubtype="2" fill="hold" grpId="0" nodeType="withEffect">
                                  <p:stCondLst>
                                    <p:cond delay="0"/>
                                  </p:stCondLst>
                                  <p:childTnLst>
                                    <p:anim calcmode="lin" valueType="num">
                                      <p:cBhvr additive="base">
                                        <p:cTn id="29" dur="500"/>
                                        <p:tgtEl>
                                          <p:spTgt spid="44"/>
                                        </p:tgtEl>
                                        <p:attrNameLst>
                                          <p:attrName>ppt_x</p:attrName>
                                        </p:attrNameLst>
                                      </p:cBhvr>
                                      <p:tavLst>
                                        <p:tav tm="0">
                                          <p:val>
                                            <p:strVal val="ppt_x"/>
                                          </p:val>
                                        </p:tav>
                                        <p:tav tm="100000">
                                          <p:val>
                                            <p:strVal val="1+ppt_w/2"/>
                                          </p:val>
                                        </p:tav>
                                      </p:tavLst>
                                    </p:anim>
                                    <p:anim calcmode="lin" valueType="num">
                                      <p:cBhvr additive="base">
                                        <p:cTn id="30" dur="500"/>
                                        <p:tgtEl>
                                          <p:spTgt spid="44"/>
                                        </p:tgtEl>
                                        <p:attrNameLst>
                                          <p:attrName>ppt_y</p:attrName>
                                        </p:attrNameLst>
                                      </p:cBhvr>
                                      <p:tavLst>
                                        <p:tav tm="0">
                                          <p:val>
                                            <p:strVal val="ppt_y"/>
                                          </p:val>
                                        </p:tav>
                                        <p:tav tm="100000">
                                          <p:val>
                                            <p:strVal val="ppt_y"/>
                                          </p:val>
                                        </p:tav>
                                      </p:tavLst>
                                    </p:anim>
                                    <p:set>
                                      <p:cBhvr>
                                        <p:cTn id="31" dur="1" fill="hold">
                                          <p:stCondLst>
                                            <p:cond delay="499"/>
                                          </p:stCondLst>
                                        </p:cTn>
                                        <p:tgtEl>
                                          <p:spTgt spid="44"/>
                                        </p:tgtEl>
                                        <p:attrNameLst>
                                          <p:attrName>style.visibility</p:attrName>
                                        </p:attrNameLst>
                                      </p:cBhvr>
                                      <p:to>
                                        <p:strVal val="hidden"/>
                                      </p:to>
                                    </p:set>
                                  </p:childTnLst>
                                </p:cTn>
                              </p:par>
                              <p:par>
                                <p:cTn id="32" presetID="2" presetClass="exit" presetSubtype="2" fill="hold" grpId="0" nodeType="withEffect">
                                  <p:stCondLst>
                                    <p:cond delay="0"/>
                                  </p:stCondLst>
                                  <p:childTnLst>
                                    <p:anim calcmode="lin" valueType="num">
                                      <p:cBhvr additive="base">
                                        <p:cTn id="33" dur="500"/>
                                        <p:tgtEl>
                                          <p:spTgt spid="49"/>
                                        </p:tgtEl>
                                        <p:attrNameLst>
                                          <p:attrName>ppt_x</p:attrName>
                                        </p:attrNameLst>
                                      </p:cBhvr>
                                      <p:tavLst>
                                        <p:tav tm="0">
                                          <p:val>
                                            <p:strVal val="ppt_x"/>
                                          </p:val>
                                        </p:tav>
                                        <p:tav tm="100000">
                                          <p:val>
                                            <p:strVal val="1+ppt_w/2"/>
                                          </p:val>
                                        </p:tav>
                                      </p:tavLst>
                                    </p:anim>
                                    <p:anim calcmode="lin" valueType="num">
                                      <p:cBhvr additive="base">
                                        <p:cTn id="34" dur="500"/>
                                        <p:tgtEl>
                                          <p:spTgt spid="49"/>
                                        </p:tgtEl>
                                        <p:attrNameLst>
                                          <p:attrName>ppt_y</p:attrName>
                                        </p:attrNameLst>
                                      </p:cBhvr>
                                      <p:tavLst>
                                        <p:tav tm="0">
                                          <p:val>
                                            <p:strVal val="ppt_y"/>
                                          </p:val>
                                        </p:tav>
                                        <p:tav tm="100000">
                                          <p:val>
                                            <p:strVal val="ppt_y"/>
                                          </p:val>
                                        </p:tav>
                                      </p:tavLst>
                                    </p:anim>
                                    <p:set>
                                      <p:cBhvr>
                                        <p:cTn id="35" dur="1" fill="hold">
                                          <p:stCondLst>
                                            <p:cond delay="499"/>
                                          </p:stCondLst>
                                        </p:cTn>
                                        <p:tgtEl>
                                          <p:spTgt spid="49"/>
                                        </p:tgtEl>
                                        <p:attrNameLst>
                                          <p:attrName>style.visibility</p:attrName>
                                        </p:attrNameLst>
                                      </p:cBhvr>
                                      <p:to>
                                        <p:strVal val="hidden"/>
                                      </p:to>
                                    </p:set>
                                  </p:childTnLst>
                                </p:cTn>
                              </p:par>
                              <p:par>
                                <p:cTn id="36" presetID="2" presetClass="exit" presetSubtype="2" fill="hold" grpId="0" nodeType="withEffect">
                                  <p:stCondLst>
                                    <p:cond delay="0"/>
                                  </p:stCondLst>
                                  <p:childTnLst>
                                    <p:anim calcmode="lin" valueType="num">
                                      <p:cBhvr additive="base">
                                        <p:cTn id="37" dur="500"/>
                                        <p:tgtEl>
                                          <p:spTgt spid="48"/>
                                        </p:tgtEl>
                                        <p:attrNameLst>
                                          <p:attrName>ppt_x</p:attrName>
                                        </p:attrNameLst>
                                      </p:cBhvr>
                                      <p:tavLst>
                                        <p:tav tm="0">
                                          <p:val>
                                            <p:strVal val="ppt_x"/>
                                          </p:val>
                                        </p:tav>
                                        <p:tav tm="100000">
                                          <p:val>
                                            <p:strVal val="1+ppt_w/2"/>
                                          </p:val>
                                        </p:tav>
                                      </p:tavLst>
                                    </p:anim>
                                    <p:anim calcmode="lin" valueType="num">
                                      <p:cBhvr additive="base">
                                        <p:cTn id="38" dur="500"/>
                                        <p:tgtEl>
                                          <p:spTgt spid="48"/>
                                        </p:tgtEl>
                                        <p:attrNameLst>
                                          <p:attrName>ppt_y</p:attrName>
                                        </p:attrNameLst>
                                      </p:cBhvr>
                                      <p:tavLst>
                                        <p:tav tm="0">
                                          <p:val>
                                            <p:strVal val="ppt_y"/>
                                          </p:val>
                                        </p:tav>
                                        <p:tav tm="100000">
                                          <p:val>
                                            <p:strVal val="ppt_y"/>
                                          </p:val>
                                        </p:tav>
                                      </p:tavLst>
                                    </p:anim>
                                    <p:set>
                                      <p:cBhvr>
                                        <p:cTn id="39" dur="1" fill="hold">
                                          <p:stCondLst>
                                            <p:cond delay="499"/>
                                          </p:stCondLst>
                                        </p:cTn>
                                        <p:tgtEl>
                                          <p:spTgt spid="48"/>
                                        </p:tgtEl>
                                        <p:attrNameLst>
                                          <p:attrName>style.visibility</p:attrName>
                                        </p:attrNameLst>
                                      </p:cBhvr>
                                      <p:to>
                                        <p:strVal val="hidden"/>
                                      </p:to>
                                    </p:set>
                                  </p:childTnLst>
                                </p:cTn>
                              </p:par>
                              <p:par>
                                <p:cTn id="40" presetID="2" presetClass="exit" presetSubtype="2" fill="hold" grpId="1" nodeType="withEffect">
                                  <p:stCondLst>
                                    <p:cond delay="0"/>
                                  </p:stCondLst>
                                  <p:childTnLst>
                                    <p:anim calcmode="lin" valueType="num">
                                      <p:cBhvr additive="base">
                                        <p:cTn id="41" dur="500"/>
                                        <p:tgtEl>
                                          <p:spTgt spid="36"/>
                                        </p:tgtEl>
                                        <p:attrNameLst>
                                          <p:attrName>ppt_x</p:attrName>
                                        </p:attrNameLst>
                                      </p:cBhvr>
                                      <p:tavLst>
                                        <p:tav tm="0">
                                          <p:val>
                                            <p:strVal val="ppt_x"/>
                                          </p:val>
                                        </p:tav>
                                        <p:tav tm="100000">
                                          <p:val>
                                            <p:strVal val="1+ppt_w/2"/>
                                          </p:val>
                                        </p:tav>
                                      </p:tavLst>
                                    </p:anim>
                                    <p:anim calcmode="lin" valueType="num">
                                      <p:cBhvr additive="base">
                                        <p:cTn id="42" dur="500"/>
                                        <p:tgtEl>
                                          <p:spTgt spid="36"/>
                                        </p:tgtEl>
                                        <p:attrNameLst>
                                          <p:attrName>ppt_y</p:attrName>
                                        </p:attrNameLst>
                                      </p:cBhvr>
                                      <p:tavLst>
                                        <p:tav tm="0">
                                          <p:val>
                                            <p:strVal val="ppt_y"/>
                                          </p:val>
                                        </p:tav>
                                        <p:tav tm="100000">
                                          <p:val>
                                            <p:strVal val="ppt_y"/>
                                          </p:val>
                                        </p:tav>
                                      </p:tavLst>
                                    </p:anim>
                                    <p:set>
                                      <p:cBhvr>
                                        <p:cTn id="43" dur="1" fill="hold">
                                          <p:stCondLst>
                                            <p:cond delay="499"/>
                                          </p:stCondLst>
                                        </p:cTn>
                                        <p:tgtEl>
                                          <p:spTgt spid="36"/>
                                        </p:tgtEl>
                                        <p:attrNameLst>
                                          <p:attrName>style.visibility</p:attrName>
                                        </p:attrNameLst>
                                      </p:cBhvr>
                                      <p:to>
                                        <p:strVal val="hidden"/>
                                      </p:to>
                                    </p:set>
                                  </p:childTnLst>
                                </p:cTn>
                              </p:par>
                            </p:childTnLst>
                          </p:cTn>
                        </p:par>
                        <p:par>
                          <p:cTn id="44" fill="hold">
                            <p:stCondLst>
                              <p:cond delay="500"/>
                            </p:stCondLst>
                            <p:childTnLst>
                              <p:par>
                                <p:cTn id="45" presetID="2" presetClass="exit" presetSubtype="4" fill="hold" grpId="1" nodeType="afterEffect">
                                  <p:stCondLst>
                                    <p:cond delay="0"/>
                                  </p:stCondLst>
                                  <p:childTnLst>
                                    <p:anim calcmode="lin" valueType="num">
                                      <p:cBhvr additive="base">
                                        <p:cTn id="46" dur="500"/>
                                        <p:tgtEl>
                                          <p:spTgt spid="27"/>
                                        </p:tgtEl>
                                        <p:attrNameLst>
                                          <p:attrName>ppt_x</p:attrName>
                                        </p:attrNameLst>
                                      </p:cBhvr>
                                      <p:tavLst>
                                        <p:tav tm="0">
                                          <p:val>
                                            <p:strVal val="ppt_x"/>
                                          </p:val>
                                        </p:tav>
                                        <p:tav tm="100000">
                                          <p:val>
                                            <p:strVal val="ppt_x"/>
                                          </p:val>
                                        </p:tav>
                                      </p:tavLst>
                                    </p:anim>
                                    <p:anim calcmode="lin" valueType="num">
                                      <p:cBhvr additive="base">
                                        <p:cTn id="47" dur="500"/>
                                        <p:tgtEl>
                                          <p:spTgt spid="27"/>
                                        </p:tgtEl>
                                        <p:attrNameLst>
                                          <p:attrName>ppt_y</p:attrName>
                                        </p:attrNameLst>
                                      </p:cBhvr>
                                      <p:tavLst>
                                        <p:tav tm="0">
                                          <p:val>
                                            <p:strVal val="ppt_y"/>
                                          </p:val>
                                        </p:tav>
                                        <p:tav tm="100000">
                                          <p:val>
                                            <p:strVal val="1+ppt_h/2"/>
                                          </p:val>
                                        </p:tav>
                                      </p:tavLst>
                                    </p:anim>
                                    <p:set>
                                      <p:cBhvr>
                                        <p:cTn id="48" dur="1" fill="hold">
                                          <p:stCondLst>
                                            <p:cond delay="499"/>
                                          </p:stCondLst>
                                        </p:cTn>
                                        <p:tgtEl>
                                          <p:spTgt spid="27"/>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28"/>
                                        </p:tgtEl>
                                        <p:attrNameLst>
                                          <p:attrName>ppt_x</p:attrName>
                                        </p:attrNameLst>
                                      </p:cBhvr>
                                      <p:tavLst>
                                        <p:tav tm="0">
                                          <p:val>
                                            <p:strVal val="ppt_x"/>
                                          </p:val>
                                        </p:tav>
                                        <p:tav tm="100000">
                                          <p:val>
                                            <p:strVal val="ppt_x"/>
                                          </p:val>
                                        </p:tav>
                                      </p:tavLst>
                                    </p:anim>
                                    <p:anim calcmode="lin" valueType="num">
                                      <p:cBhvr additive="base">
                                        <p:cTn id="51" dur="500"/>
                                        <p:tgtEl>
                                          <p:spTgt spid="28"/>
                                        </p:tgtEl>
                                        <p:attrNameLst>
                                          <p:attrName>ppt_y</p:attrName>
                                        </p:attrNameLst>
                                      </p:cBhvr>
                                      <p:tavLst>
                                        <p:tav tm="0">
                                          <p:val>
                                            <p:strVal val="ppt_y"/>
                                          </p:val>
                                        </p:tav>
                                        <p:tav tm="100000">
                                          <p:val>
                                            <p:strVal val="1+ppt_h/2"/>
                                          </p:val>
                                        </p:tav>
                                      </p:tavLst>
                                    </p:anim>
                                    <p:set>
                                      <p:cBhvr>
                                        <p:cTn id="52" dur="1" fill="hold">
                                          <p:stCondLst>
                                            <p:cond delay="499"/>
                                          </p:stCondLst>
                                        </p:cTn>
                                        <p:tgtEl>
                                          <p:spTgt spid="28"/>
                                        </p:tgtEl>
                                        <p:attrNameLst>
                                          <p:attrName>style.visibility</p:attrName>
                                        </p:attrNameLst>
                                      </p:cBhvr>
                                      <p:to>
                                        <p:strVal val="hidden"/>
                                      </p:to>
                                    </p:set>
                                  </p:childTnLst>
                                </p:cTn>
                              </p:par>
                            </p:childTnLst>
                          </p:cTn>
                        </p:par>
                        <p:par>
                          <p:cTn id="53" fill="hold">
                            <p:stCondLst>
                              <p:cond delay="1000"/>
                            </p:stCondLst>
                            <p:childTnLst>
                              <p:par>
                                <p:cTn id="54" presetID="2" presetClass="exit" presetSubtype="8" fill="hold" grpId="1" nodeType="afterEffect">
                                  <p:stCondLst>
                                    <p:cond delay="0"/>
                                  </p:stCondLst>
                                  <p:childTnLst>
                                    <p:anim calcmode="lin" valueType="num">
                                      <p:cBhvr additive="base">
                                        <p:cTn id="55" dur="500"/>
                                        <p:tgtEl>
                                          <p:spTgt spid="26"/>
                                        </p:tgtEl>
                                        <p:attrNameLst>
                                          <p:attrName>ppt_x</p:attrName>
                                        </p:attrNameLst>
                                      </p:cBhvr>
                                      <p:tavLst>
                                        <p:tav tm="0">
                                          <p:val>
                                            <p:strVal val="ppt_x"/>
                                          </p:val>
                                        </p:tav>
                                        <p:tav tm="100000">
                                          <p:val>
                                            <p:strVal val="0-ppt_w/2"/>
                                          </p:val>
                                        </p:tav>
                                      </p:tavLst>
                                    </p:anim>
                                    <p:anim calcmode="lin" valueType="num">
                                      <p:cBhvr additive="base">
                                        <p:cTn id="56" dur="500"/>
                                        <p:tgtEl>
                                          <p:spTgt spid="26"/>
                                        </p:tgtEl>
                                        <p:attrNameLst>
                                          <p:attrName>ppt_y</p:attrName>
                                        </p:attrNameLst>
                                      </p:cBhvr>
                                      <p:tavLst>
                                        <p:tav tm="0">
                                          <p:val>
                                            <p:strVal val="ppt_y"/>
                                          </p:val>
                                        </p:tav>
                                        <p:tav tm="100000">
                                          <p:val>
                                            <p:strVal val="ppt_y"/>
                                          </p:val>
                                        </p:tav>
                                      </p:tavLst>
                                    </p:anim>
                                    <p:set>
                                      <p:cBhvr>
                                        <p:cTn id="57" dur="1" fill="hold">
                                          <p:stCondLst>
                                            <p:cond delay="499"/>
                                          </p:stCondLst>
                                        </p:cTn>
                                        <p:tgtEl>
                                          <p:spTgt spid="26"/>
                                        </p:tgtEl>
                                        <p:attrNameLst>
                                          <p:attrName>style.visibility</p:attrName>
                                        </p:attrNameLst>
                                      </p:cBhvr>
                                      <p:to>
                                        <p:strVal val="hidden"/>
                                      </p:to>
                                    </p:set>
                                  </p:childTnLst>
                                </p:cTn>
                              </p:par>
                              <p:par>
                                <p:cTn id="58" presetID="2" presetClass="exit" presetSubtype="8" fill="hold" grpId="0" nodeType="withEffect">
                                  <p:stCondLst>
                                    <p:cond delay="0"/>
                                  </p:stCondLst>
                                  <p:childTnLst>
                                    <p:anim calcmode="lin" valueType="num">
                                      <p:cBhvr additive="base">
                                        <p:cTn id="59" dur="500"/>
                                        <p:tgtEl>
                                          <p:spTgt spid="25">
                                            <p:txEl>
                                              <p:pRg st="0" end="0"/>
                                            </p:txEl>
                                          </p:spTgt>
                                        </p:tgtEl>
                                        <p:attrNameLst>
                                          <p:attrName>ppt_x</p:attrName>
                                        </p:attrNameLst>
                                      </p:cBhvr>
                                      <p:tavLst>
                                        <p:tav tm="0">
                                          <p:val>
                                            <p:strVal val="ppt_x"/>
                                          </p:val>
                                        </p:tav>
                                        <p:tav tm="100000">
                                          <p:val>
                                            <p:strVal val="0-ppt_w/2"/>
                                          </p:val>
                                        </p:tav>
                                      </p:tavLst>
                                    </p:anim>
                                    <p:anim calcmode="lin" valueType="num">
                                      <p:cBhvr additive="base">
                                        <p:cTn id="60" dur="500"/>
                                        <p:tgtEl>
                                          <p:spTgt spid="25">
                                            <p:txEl>
                                              <p:pRg st="0" end="0"/>
                                            </p:txEl>
                                          </p:spTgt>
                                        </p:tgtEl>
                                        <p:attrNameLst>
                                          <p:attrName>ppt_y</p:attrName>
                                        </p:attrNameLst>
                                      </p:cBhvr>
                                      <p:tavLst>
                                        <p:tav tm="0">
                                          <p:val>
                                            <p:strVal val="ppt_y"/>
                                          </p:val>
                                        </p:tav>
                                        <p:tav tm="100000">
                                          <p:val>
                                            <p:strVal val="ppt_y"/>
                                          </p:val>
                                        </p:tav>
                                      </p:tavLst>
                                    </p:anim>
                                    <p:set>
                                      <p:cBhvr>
                                        <p:cTn id="61" dur="1" fill="hold">
                                          <p:stCondLst>
                                            <p:cond delay="499"/>
                                          </p:stCondLst>
                                        </p:cTn>
                                        <p:tgtEl>
                                          <p:spTgt spid="25">
                                            <p:txEl>
                                              <p:pRg st="0" end="0"/>
                                            </p:txEl>
                                          </p:spTgt>
                                        </p:tgtEl>
                                        <p:attrNameLst>
                                          <p:attrName>style.visibility</p:attrName>
                                        </p:attrNameLst>
                                      </p:cBhvr>
                                      <p:to>
                                        <p:strVal val="hidden"/>
                                      </p:to>
                                    </p:set>
                                  </p:childTnLst>
                                </p:cTn>
                              </p:par>
                              <p:par>
                                <p:cTn id="62" presetID="2" presetClass="exit" presetSubtype="8" fill="hold" grpId="0" nodeType="withEffect">
                                  <p:stCondLst>
                                    <p:cond delay="0"/>
                                  </p:stCondLst>
                                  <p:childTnLst>
                                    <p:anim calcmode="lin" valueType="num">
                                      <p:cBhvr additive="base">
                                        <p:cTn id="63" dur="500"/>
                                        <p:tgtEl>
                                          <p:spTgt spid="40"/>
                                        </p:tgtEl>
                                        <p:attrNameLst>
                                          <p:attrName>ppt_x</p:attrName>
                                        </p:attrNameLst>
                                      </p:cBhvr>
                                      <p:tavLst>
                                        <p:tav tm="0">
                                          <p:val>
                                            <p:strVal val="ppt_x"/>
                                          </p:val>
                                        </p:tav>
                                        <p:tav tm="100000">
                                          <p:val>
                                            <p:strVal val="0-ppt_w/2"/>
                                          </p:val>
                                        </p:tav>
                                      </p:tavLst>
                                    </p:anim>
                                    <p:anim calcmode="lin" valueType="num">
                                      <p:cBhvr additive="base">
                                        <p:cTn id="64" dur="500"/>
                                        <p:tgtEl>
                                          <p:spTgt spid="40"/>
                                        </p:tgtEl>
                                        <p:attrNameLst>
                                          <p:attrName>ppt_y</p:attrName>
                                        </p:attrNameLst>
                                      </p:cBhvr>
                                      <p:tavLst>
                                        <p:tav tm="0">
                                          <p:val>
                                            <p:strVal val="ppt_y"/>
                                          </p:val>
                                        </p:tav>
                                        <p:tav tm="100000">
                                          <p:val>
                                            <p:strVal val="ppt_y"/>
                                          </p:val>
                                        </p:tav>
                                      </p:tavLst>
                                    </p:anim>
                                    <p:set>
                                      <p:cBhvr>
                                        <p:cTn id="65" dur="1" fill="hold">
                                          <p:stCondLst>
                                            <p:cond delay="499"/>
                                          </p:stCondLst>
                                        </p:cTn>
                                        <p:tgtEl>
                                          <p:spTgt spid="40"/>
                                        </p:tgtEl>
                                        <p:attrNameLst>
                                          <p:attrName>style.visibility</p:attrName>
                                        </p:attrNameLst>
                                      </p:cBhvr>
                                      <p:to>
                                        <p:strVal val="hidden"/>
                                      </p:to>
                                    </p:set>
                                  </p:childTnLst>
                                </p:cTn>
                              </p:par>
                              <p:par>
                                <p:cTn id="66" presetID="2" presetClass="exit" presetSubtype="8" fill="hold" grpId="0" nodeType="withEffect">
                                  <p:stCondLst>
                                    <p:cond delay="0"/>
                                  </p:stCondLst>
                                  <p:childTnLst>
                                    <p:anim calcmode="lin" valueType="num">
                                      <p:cBhvr additive="base">
                                        <p:cTn id="67" dur="500"/>
                                        <p:tgtEl>
                                          <p:spTgt spid="45"/>
                                        </p:tgtEl>
                                        <p:attrNameLst>
                                          <p:attrName>ppt_x</p:attrName>
                                        </p:attrNameLst>
                                      </p:cBhvr>
                                      <p:tavLst>
                                        <p:tav tm="0">
                                          <p:val>
                                            <p:strVal val="ppt_x"/>
                                          </p:val>
                                        </p:tav>
                                        <p:tav tm="100000">
                                          <p:val>
                                            <p:strVal val="0-ppt_w/2"/>
                                          </p:val>
                                        </p:tav>
                                      </p:tavLst>
                                    </p:anim>
                                    <p:anim calcmode="lin" valueType="num">
                                      <p:cBhvr additive="base">
                                        <p:cTn id="68" dur="500"/>
                                        <p:tgtEl>
                                          <p:spTgt spid="45"/>
                                        </p:tgtEl>
                                        <p:attrNameLst>
                                          <p:attrName>ppt_y</p:attrName>
                                        </p:attrNameLst>
                                      </p:cBhvr>
                                      <p:tavLst>
                                        <p:tav tm="0">
                                          <p:val>
                                            <p:strVal val="ppt_y"/>
                                          </p:val>
                                        </p:tav>
                                        <p:tav tm="100000">
                                          <p:val>
                                            <p:strVal val="ppt_y"/>
                                          </p:val>
                                        </p:tav>
                                      </p:tavLst>
                                    </p:anim>
                                    <p:set>
                                      <p:cBhvr>
                                        <p:cTn id="69" dur="1" fill="hold">
                                          <p:stCondLst>
                                            <p:cond delay="499"/>
                                          </p:stCondLst>
                                        </p:cTn>
                                        <p:tgtEl>
                                          <p:spTgt spid="45"/>
                                        </p:tgtEl>
                                        <p:attrNameLst>
                                          <p:attrName>style.visibility</p:attrName>
                                        </p:attrNameLst>
                                      </p:cBhvr>
                                      <p:to>
                                        <p:strVal val="hidden"/>
                                      </p:to>
                                    </p:set>
                                  </p:childTnLst>
                                </p:cTn>
                              </p:par>
                              <p:par>
                                <p:cTn id="70" presetID="2" presetClass="exit" presetSubtype="8" fill="hold" grpId="0" nodeType="withEffect">
                                  <p:stCondLst>
                                    <p:cond delay="0"/>
                                  </p:stCondLst>
                                  <p:childTnLst>
                                    <p:anim calcmode="lin" valueType="num">
                                      <p:cBhvr additive="base">
                                        <p:cTn id="71" dur="500"/>
                                        <p:tgtEl>
                                          <p:spTgt spid="50"/>
                                        </p:tgtEl>
                                        <p:attrNameLst>
                                          <p:attrName>ppt_x</p:attrName>
                                        </p:attrNameLst>
                                      </p:cBhvr>
                                      <p:tavLst>
                                        <p:tav tm="0">
                                          <p:val>
                                            <p:strVal val="ppt_x"/>
                                          </p:val>
                                        </p:tav>
                                        <p:tav tm="100000">
                                          <p:val>
                                            <p:strVal val="0-ppt_w/2"/>
                                          </p:val>
                                        </p:tav>
                                      </p:tavLst>
                                    </p:anim>
                                    <p:anim calcmode="lin" valueType="num">
                                      <p:cBhvr additive="base">
                                        <p:cTn id="72" dur="500"/>
                                        <p:tgtEl>
                                          <p:spTgt spid="50"/>
                                        </p:tgtEl>
                                        <p:attrNameLst>
                                          <p:attrName>ppt_y</p:attrName>
                                        </p:attrNameLst>
                                      </p:cBhvr>
                                      <p:tavLst>
                                        <p:tav tm="0">
                                          <p:val>
                                            <p:strVal val="ppt_y"/>
                                          </p:val>
                                        </p:tav>
                                        <p:tav tm="100000">
                                          <p:val>
                                            <p:strVal val="ppt_y"/>
                                          </p:val>
                                        </p:tav>
                                      </p:tavLst>
                                    </p:anim>
                                    <p:set>
                                      <p:cBhvr>
                                        <p:cTn id="73" dur="1" fill="hold">
                                          <p:stCondLst>
                                            <p:cond delay="499"/>
                                          </p:stCondLst>
                                        </p:cTn>
                                        <p:tgtEl>
                                          <p:spTgt spid="50"/>
                                        </p:tgtEl>
                                        <p:attrNameLst>
                                          <p:attrName>style.visibility</p:attrName>
                                        </p:attrNameLst>
                                      </p:cBhvr>
                                      <p:to>
                                        <p:strVal val="hidden"/>
                                      </p:to>
                                    </p:set>
                                  </p:childTnLst>
                                </p:cTn>
                              </p:par>
                              <p:par>
                                <p:cTn id="74" presetID="2" presetClass="exit" presetSubtype="4" fill="hold" grpId="1" nodeType="withEffect">
                                  <p:stCondLst>
                                    <p:cond delay="0"/>
                                  </p:stCondLst>
                                  <p:childTnLst>
                                    <p:anim calcmode="lin" valueType="num">
                                      <p:cBhvr additive="base">
                                        <p:cTn id="75" dur="500"/>
                                        <p:tgtEl>
                                          <p:spTgt spid="2"/>
                                        </p:tgtEl>
                                        <p:attrNameLst>
                                          <p:attrName>ppt_x</p:attrName>
                                        </p:attrNameLst>
                                      </p:cBhvr>
                                      <p:tavLst>
                                        <p:tav tm="0">
                                          <p:val>
                                            <p:strVal val="ppt_x"/>
                                          </p:val>
                                        </p:tav>
                                        <p:tav tm="100000">
                                          <p:val>
                                            <p:strVal val="ppt_x"/>
                                          </p:val>
                                        </p:tav>
                                      </p:tavLst>
                                    </p:anim>
                                    <p:anim calcmode="lin" valueType="num">
                                      <p:cBhvr additive="base">
                                        <p:cTn id="76" dur="500"/>
                                        <p:tgtEl>
                                          <p:spTgt spid="2"/>
                                        </p:tgtEl>
                                        <p:attrNameLst>
                                          <p:attrName>ppt_y</p:attrName>
                                        </p:attrNameLst>
                                      </p:cBhvr>
                                      <p:tavLst>
                                        <p:tav tm="0">
                                          <p:val>
                                            <p:strVal val="ppt_y"/>
                                          </p:val>
                                        </p:tav>
                                        <p:tav tm="100000">
                                          <p:val>
                                            <p:strVal val="1+ppt_h/2"/>
                                          </p:val>
                                        </p:tav>
                                      </p:tavLst>
                                    </p:anim>
                                    <p:set>
                                      <p:cBhvr>
                                        <p:cTn id="7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6" grpId="0"/>
      <p:bldP spid="26" grpId="1"/>
      <p:bldP spid="27" grpId="0"/>
      <p:bldP spid="27" grpId="1"/>
      <p:bldP spid="28" grpId="0"/>
      <p:bldP spid="28" grpId="1"/>
      <p:bldP spid="44" grpId="0" animBg="1"/>
      <p:bldP spid="35" grpId="0"/>
      <p:bldP spid="36" grpId="0"/>
      <p:bldP spid="36" grpId="1"/>
      <p:bldP spid="48" grpId="0" animBg="1"/>
      <p:bldP spid="49" grpId="0" animBg="1"/>
      <p:bldP spid="45" grpId="0" animBg="1"/>
      <p:bldP spid="25" grpId="0" build="allAtOnce"/>
      <p:bldP spid="50" grpId="0" animBg="1"/>
      <p:bldP spid="46" grpId="0" animBg="1"/>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cxnSp>
        <p:nvCxnSpPr>
          <p:cNvPr id="65" name="Straight Connector 09">
            <a:extLst>
              <a:ext uri="{FF2B5EF4-FFF2-40B4-BE49-F238E27FC236}">
                <a16:creationId xmlns="" xmlns:a16="http://schemas.microsoft.com/office/drawing/2014/main" id="{4D531F3A-D402-4BBB-A6CD-B52A9AD473CD}"/>
              </a:ext>
            </a:extLst>
          </p:cNvPr>
          <p:cNvCxnSpPr>
            <a:cxnSpLocks/>
          </p:cNvCxnSpPr>
          <p:nvPr/>
        </p:nvCxnSpPr>
        <p:spPr>
          <a:xfrm flipH="1">
            <a:off x="6109256" y="6197705"/>
            <a:ext cx="1" cy="66029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08">
            <a:extLst>
              <a:ext uri="{FF2B5EF4-FFF2-40B4-BE49-F238E27FC236}">
                <a16:creationId xmlns="" xmlns:a16="http://schemas.microsoft.com/office/drawing/2014/main" id="{4D531F3A-D402-4BBB-A6CD-B52A9AD473CD}"/>
              </a:ext>
            </a:extLst>
          </p:cNvPr>
          <p:cNvCxnSpPr>
            <a:cxnSpLocks/>
          </p:cNvCxnSpPr>
          <p:nvPr/>
        </p:nvCxnSpPr>
        <p:spPr>
          <a:xfrm flipH="1">
            <a:off x="6109253" y="3956251"/>
            <a:ext cx="4" cy="195491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07">
            <a:extLst>
              <a:ext uri="{FF2B5EF4-FFF2-40B4-BE49-F238E27FC236}">
                <a16:creationId xmlns="" xmlns:a16="http://schemas.microsoft.com/office/drawing/2014/main" id="{4D531F3A-D402-4BBB-A6CD-B52A9AD473CD}"/>
              </a:ext>
            </a:extLst>
          </p:cNvPr>
          <p:cNvCxnSpPr>
            <a:cxnSpLocks/>
          </p:cNvCxnSpPr>
          <p:nvPr/>
        </p:nvCxnSpPr>
        <p:spPr>
          <a:xfrm flipH="1">
            <a:off x="6106098" y="1740534"/>
            <a:ext cx="3157" cy="189354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06">
            <a:extLst>
              <a:ext uri="{FF2B5EF4-FFF2-40B4-BE49-F238E27FC236}">
                <a16:creationId xmlns="" xmlns:a16="http://schemas.microsoft.com/office/drawing/2014/main" id="{4D531F3A-D402-4BBB-A6CD-B52A9AD473CD}"/>
              </a:ext>
            </a:extLst>
          </p:cNvPr>
          <p:cNvCxnSpPr>
            <a:cxnSpLocks/>
          </p:cNvCxnSpPr>
          <p:nvPr/>
        </p:nvCxnSpPr>
        <p:spPr>
          <a:xfrm>
            <a:off x="6109253" y="0"/>
            <a:ext cx="0" cy="145335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line 08"/>
          <p:cNvGrpSpPr/>
          <p:nvPr/>
        </p:nvGrpSpPr>
        <p:grpSpPr>
          <a:xfrm>
            <a:off x="4422222" y="5884659"/>
            <a:ext cx="7149510" cy="336550"/>
            <a:chOff x="4422222" y="5884659"/>
            <a:chExt cx="7149510" cy="336550"/>
          </a:xfrm>
        </p:grpSpPr>
        <p:cxnSp>
          <p:nvCxnSpPr>
            <p:cNvPr id="89" name="Straight Connector dotted">
              <a:extLst>
                <a:ext uri="{FF2B5EF4-FFF2-40B4-BE49-F238E27FC236}">
                  <a16:creationId xmlns="" xmlns:a16="http://schemas.microsoft.com/office/drawing/2014/main" id="{EB503A46-B569-4A26-B245-A9838594911A}"/>
                </a:ext>
              </a:extLst>
            </p:cNvPr>
            <p:cNvCxnSpPr>
              <a:cxnSpLocks/>
            </p:cNvCxnSpPr>
            <p:nvPr/>
          </p:nvCxnSpPr>
          <p:spPr>
            <a:xfrm flipH="1">
              <a:off x="4422222" y="6052851"/>
              <a:ext cx="7149510" cy="0"/>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90" name="Oval">
              <a:extLst>
                <a:ext uri="{FF2B5EF4-FFF2-40B4-BE49-F238E27FC236}">
                  <a16:creationId xmlns="" xmlns:a16="http://schemas.microsoft.com/office/drawing/2014/main" id="{2CD31BF3-8AF8-4313-8E8F-DE5CA92F1EEC}"/>
                </a:ext>
              </a:extLst>
            </p:cNvPr>
            <p:cNvSpPr/>
            <p:nvPr/>
          </p:nvSpPr>
          <p:spPr>
            <a:xfrm>
              <a:off x="5967483" y="5911164"/>
              <a:ext cx="283540" cy="2835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Circle: Hollow">
              <a:extLst>
                <a:ext uri="{FF2B5EF4-FFF2-40B4-BE49-F238E27FC236}">
                  <a16:creationId xmlns="" xmlns:a16="http://schemas.microsoft.com/office/drawing/2014/main" id="{5485081D-8D75-45DA-B561-B2DA1E7BAD61}"/>
                </a:ext>
              </a:extLst>
            </p:cNvPr>
            <p:cNvSpPr/>
            <p:nvPr/>
          </p:nvSpPr>
          <p:spPr>
            <a:xfrm>
              <a:off x="5940978" y="5884659"/>
              <a:ext cx="336550" cy="336550"/>
            </a:xfrm>
            <a:prstGeom prst="donut">
              <a:avLst>
                <a:gd name="adj" fmla="val 70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Oval">
              <a:extLst>
                <a:ext uri="{FF2B5EF4-FFF2-40B4-BE49-F238E27FC236}">
                  <a16:creationId xmlns="" xmlns:a16="http://schemas.microsoft.com/office/drawing/2014/main" id="{92F1BE9C-6F5C-4BF1-B023-E0A7EC36950F}"/>
                </a:ext>
              </a:extLst>
            </p:cNvPr>
            <p:cNvSpPr/>
            <p:nvPr/>
          </p:nvSpPr>
          <p:spPr>
            <a:xfrm>
              <a:off x="6033053" y="5976734"/>
              <a:ext cx="152400" cy="152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line 07"/>
          <p:cNvGrpSpPr/>
          <p:nvPr/>
        </p:nvGrpSpPr>
        <p:grpSpPr>
          <a:xfrm>
            <a:off x="662940" y="3634083"/>
            <a:ext cx="7020561" cy="336550"/>
            <a:chOff x="662940" y="3634083"/>
            <a:chExt cx="7020561" cy="336550"/>
          </a:xfrm>
        </p:grpSpPr>
        <p:cxnSp>
          <p:nvCxnSpPr>
            <p:cNvPr id="79" name="Straight Connector dotted">
              <a:extLst>
                <a:ext uri="{FF2B5EF4-FFF2-40B4-BE49-F238E27FC236}">
                  <a16:creationId xmlns="" xmlns:a16="http://schemas.microsoft.com/office/drawing/2014/main" id="{5A13F39C-6006-4EDF-A57F-A0A14199EC4E}"/>
                </a:ext>
              </a:extLst>
            </p:cNvPr>
            <p:cNvCxnSpPr>
              <a:cxnSpLocks/>
            </p:cNvCxnSpPr>
            <p:nvPr/>
          </p:nvCxnSpPr>
          <p:spPr>
            <a:xfrm flipH="1">
              <a:off x="662940" y="3802275"/>
              <a:ext cx="7020561" cy="0"/>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80" name="Oval">
              <a:extLst>
                <a:ext uri="{FF2B5EF4-FFF2-40B4-BE49-F238E27FC236}">
                  <a16:creationId xmlns="" xmlns:a16="http://schemas.microsoft.com/office/drawing/2014/main" id="{D6D75674-A7AE-4314-90F2-2268DB69830F}"/>
                </a:ext>
              </a:extLst>
            </p:cNvPr>
            <p:cNvSpPr/>
            <p:nvPr/>
          </p:nvSpPr>
          <p:spPr>
            <a:xfrm>
              <a:off x="5966479" y="3660588"/>
              <a:ext cx="279235" cy="2835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Circle: Hollow">
              <a:extLst>
                <a:ext uri="{FF2B5EF4-FFF2-40B4-BE49-F238E27FC236}">
                  <a16:creationId xmlns="" xmlns:a16="http://schemas.microsoft.com/office/drawing/2014/main" id="{6DBBBAE9-A8F0-4BE2-BEC5-0BEC635A10D7}"/>
                </a:ext>
              </a:extLst>
            </p:cNvPr>
            <p:cNvSpPr/>
            <p:nvPr/>
          </p:nvSpPr>
          <p:spPr>
            <a:xfrm>
              <a:off x="5940377" y="3634083"/>
              <a:ext cx="331441" cy="336550"/>
            </a:xfrm>
            <a:prstGeom prst="donut">
              <a:avLst>
                <a:gd name="adj" fmla="val 70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Oval">
              <a:extLst>
                <a:ext uri="{FF2B5EF4-FFF2-40B4-BE49-F238E27FC236}">
                  <a16:creationId xmlns="" xmlns:a16="http://schemas.microsoft.com/office/drawing/2014/main" id="{E074E016-7C0E-4412-8064-47B8A13CF7EE}"/>
                </a:ext>
              </a:extLst>
            </p:cNvPr>
            <p:cNvSpPr/>
            <p:nvPr/>
          </p:nvSpPr>
          <p:spPr>
            <a:xfrm>
              <a:off x="6037753" y="3732857"/>
              <a:ext cx="150086" cy="152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line 06"/>
          <p:cNvGrpSpPr/>
          <p:nvPr/>
        </p:nvGrpSpPr>
        <p:grpSpPr>
          <a:xfrm>
            <a:off x="4422221" y="1430489"/>
            <a:ext cx="7209798" cy="336550"/>
            <a:chOff x="4422221" y="1430489"/>
            <a:chExt cx="7209798" cy="336550"/>
          </a:xfrm>
        </p:grpSpPr>
        <p:cxnSp>
          <p:nvCxnSpPr>
            <p:cNvPr id="50" name="Straight Connector dotted">
              <a:extLst>
                <a:ext uri="{FF2B5EF4-FFF2-40B4-BE49-F238E27FC236}">
                  <a16:creationId xmlns="" xmlns:a16="http://schemas.microsoft.com/office/drawing/2014/main" id="{088FEAD3-24B8-4E72-8E2C-AD9A3A009FE9}"/>
                </a:ext>
              </a:extLst>
            </p:cNvPr>
            <p:cNvCxnSpPr>
              <a:cxnSpLocks/>
            </p:cNvCxnSpPr>
            <p:nvPr/>
          </p:nvCxnSpPr>
          <p:spPr>
            <a:xfrm flipH="1">
              <a:off x="4422221" y="1578205"/>
              <a:ext cx="7209798" cy="20476"/>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51" name="Oval">
              <a:extLst>
                <a:ext uri="{FF2B5EF4-FFF2-40B4-BE49-F238E27FC236}">
                  <a16:creationId xmlns="" xmlns:a16="http://schemas.microsoft.com/office/drawing/2014/main" id="{BA9CD816-4383-4F85-B565-851492CBD5F1}"/>
                </a:ext>
              </a:extLst>
            </p:cNvPr>
            <p:cNvSpPr/>
            <p:nvPr/>
          </p:nvSpPr>
          <p:spPr>
            <a:xfrm>
              <a:off x="5967483" y="1456994"/>
              <a:ext cx="283540" cy="2835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Circle: Hollow">
              <a:extLst>
                <a:ext uri="{FF2B5EF4-FFF2-40B4-BE49-F238E27FC236}">
                  <a16:creationId xmlns="" xmlns:a16="http://schemas.microsoft.com/office/drawing/2014/main" id="{D291D927-46C8-4461-B55F-DC619E7A6195}"/>
                </a:ext>
              </a:extLst>
            </p:cNvPr>
            <p:cNvSpPr/>
            <p:nvPr/>
          </p:nvSpPr>
          <p:spPr>
            <a:xfrm>
              <a:off x="5940978" y="1430489"/>
              <a:ext cx="336550" cy="336550"/>
            </a:xfrm>
            <a:prstGeom prst="donut">
              <a:avLst>
                <a:gd name="adj" fmla="val 70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Oval">
              <a:extLst>
                <a:ext uri="{FF2B5EF4-FFF2-40B4-BE49-F238E27FC236}">
                  <a16:creationId xmlns="" xmlns:a16="http://schemas.microsoft.com/office/drawing/2014/main" id="{EAEC046B-5D50-4C52-92F7-F13A0A6BC905}"/>
                </a:ext>
              </a:extLst>
            </p:cNvPr>
            <p:cNvSpPr/>
            <p:nvPr/>
          </p:nvSpPr>
          <p:spPr>
            <a:xfrm>
              <a:off x="6033053" y="1522564"/>
              <a:ext cx="152400" cy="152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08"/>
          <p:cNvGrpSpPr/>
          <p:nvPr/>
        </p:nvGrpSpPr>
        <p:grpSpPr>
          <a:xfrm>
            <a:off x="6735327" y="4511655"/>
            <a:ext cx="4877744" cy="1257688"/>
            <a:chOff x="6735327" y="4511655"/>
            <a:chExt cx="4877744" cy="1257688"/>
          </a:xfrm>
        </p:grpSpPr>
        <p:grpSp>
          <p:nvGrpSpPr>
            <p:cNvPr id="35" name="Table 2"/>
            <p:cNvGrpSpPr/>
            <p:nvPr/>
          </p:nvGrpSpPr>
          <p:grpSpPr>
            <a:xfrm>
              <a:off x="7796664" y="4997505"/>
              <a:ext cx="3816407" cy="706637"/>
              <a:chOff x="6410409" y="2528815"/>
              <a:chExt cx="3816407" cy="706637"/>
            </a:xfrm>
          </p:grpSpPr>
          <p:cxnSp>
            <p:nvCxnSpPr>
              <p:cNvPr id="116" name="Straight Connector left"/>
              <p:cNvCxnSpPr/>
              <p:nvPr/>
            </p:nvCxnSpPr>
            <p:spPr>
              <a:xfrm>
                <a:off x="8493186" y="2599652"/>
                <a:ext cx="0" cy="6220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sep"/>
              <p:cNvCxnSpPr/>
              <p:nvPr/>
            </p:nvCxnSpPr>
            <p:spPr>
              <a:xfrm>
                <a:off x="6474907" y="2760037"/>
                <a:ext cx="36751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9" name="TextBox mid"/>
              <p:cNvSpPr txBox="1"/>
              <p:nvPr/>
            </p:nvSpPr>
            <p:spPr>
              <a:xfrm>
                <a:off x="8461078" y="2529985"/>
                <a:ext cx="1765738" cy="276999"/>
              </a:xfrm>
              <a:prstGeom prst="rect">
                <a:avLst/>
              </a:prstGeom>
              <a:noFill/>
            </p:spPr>
            <p:txBody>
              <a:bodyPr wrap="square" rtlCol="0">
                <a:spAutoFit/>
              </a:bodyPr>
              <a:lstStyle/>
              <a:p>
                <a:r>
                  <a:rPr lang="en-US" sz="1200" dirty="0" smtClean="0">
                    <a:solidFill>
                      <a:schemeClr val="bg1"/>
                    </a:solidFill>
                  </a:rPr>
                  <a:t>Start pos. End pos. Var ID</a:t>
                </a:r>
                <a:endParaRPr lang="en-US" sz="1200" dirty="0">
                  <a:solidFill>
                    <a:schemeClr val="bg1"/>
                  </a:solidFill>
                </a:endParaRPr>
              </a:p>
            </p:txBody>
          </p:sp>
          <p:sp>
            <p:nvSpPr>
              <p:cNvPr id="120" name="TextBox left"/>
              <p:cNvSpPr txBox="1"/>
              <p:nvPr/>
            </p:nvSpPr>
            <p:spPr>
              <a:xfrm>
                <a:off x="6474907" y="2528815"/>
                <a:ext cx="2078243" cy="276999"/>
              </a:xfrm>
              <a:prstGeom prst="rect">
                <a:avLst/>
              </a:prstGeom>
              <a:noFill/>
            </p:spPr>
            <p:txBody>
              <a:bodyPr wrap="square" rtlCol="0">
                <a:spAutoFit/>
              </a:bodyPr>
              <a:lstStyle/>
              <a:p>
                <a:pPr algn="ctr"/>
                <a:r>
                  <a:rPr lang="en-US" sz="1200" dirty="0" smtClean="0">
                    <a:solidFill>
                      <a:schemeClr val="bg1"/>
                    </a:solidFill>
                  </a:rPr>
                  <a:t>Seed</a:t>
                </a:r>
                <a:endParaRPr lang="en-US" sz="1200" dirty="0">
                  <a:solidFill>
                    <a:schemeClr val="bg1"/>
                  </a:solidFill>
                </a:endParaRPr>
              </a:p>
            </p:txBody>
          </p:sp>
          <p:sp>
            <p:nvSpPr>
              <p:cNvPr id="124" name="TextBox 3"/>
              <p:cNvSpPr txBox="1"/>
              <p:nvPr/>
            </p:nvSpPr>
            <p:spPr>
              <a:xfrm>
                <a:off x="9704302" y="2768746"/>
                <a:ext cx="445802" cy="461665"/>
              </a:xfrm>
              <a:prstGeom prst="rect">
                <a:avLst/>
              </a:prstGeom>
              <a:noFill/>
            </p:spPr>
            <p:txBody>
              <a:bodyPr wrap="square" rtlCol="0">
                <a:spAutoFit/>
              </a:bodyPr>
              <a:lstStyle/>
              <a:p>
                <a:pPr algn="ctr"/>
                <a:r>
                  <a:rPr lang="en-US" altLang="zh-TW" sz="1200" dirty="0" smtClean="0">
                    <a:solidFill>
                      <a:schemeClr val="bg1"/>
                    </a:solidFill>
                  </a:rPr>
                  <a:t>3, 5</a:t>
                </a:r>
              </a:p>
              <a:p>
                <a:pPr algn="ctr"/>
                <a:r>
                  <a:rPr lang="en-US" altLang="zh-TW" sz="1200" dirty="0" smtClean="0">
                    <a:solidFill>
                      <a:schemeClr val="bg1"/>
                    </a:solidFill>
                  </a:rPr>
                  <a:t>2</a:t>
                </a:r>
                <a:endParaRPr lang="en-US" sz="1200" dirty="0">
                  <a:solidFill>
                    <a:schemeClr val="bg1"/>
                  </a:solidFill>
                </a:endParaRPr>
              </a:p>
            </p:txBody>
          </p:sp>
          <p:sp>
            <p:nvSpPr>
              <p:cNvPr id="125" name="TextBox 2"/>
              <p:cNvSpPr txBox="1"/>
              <p:nvPr/>
            </p:nvSpPr>
            <p:spPr>
              <a:xfrm>
                <a:off x="9126786" y="2768746"/>
                <a:ext cx="577516" cy="461665"/>
              </a:xfrm>
              <a:prstGeom prst="rect">
                <a:avLst/>
              </a:prstGeom>
              <a:noFill/>
            </p:spPr>
            <p:txBody>
              <a:bodyPr wrap="square" rtlCol="0">
                <a:spAutoFit/>
              </a:bodyPr>
              <a:lstStyle/>
              <a:p>
                <a:pPr algn="ctr"/>
                <a:r>
                  <a:rPr lang="en-US" altLang="zh-TW" sz="1200" dirty="0">
                    <a:solidFill>
                      <a:schemeClr val="bg1"/>
                    </a:solidFill>
                  </a:rPr>
                  <a:t>2</a:t>
                </a:r>
                <a:r>
                  <a:rPr lang="en-US" altLang="zh-TW" sz="1200" dirty="0" smtClean="0">
                    <a:solidFill>
                      <a:schemeClr val="bg1"/>
                    </a:solidFill>
                  </a:rPr>
                  <a:t>9</a:t>
                </a:r>
              </a:p>
              <a:p>
                <a:pPr algn="ctr"/>
                <a:r>
                  <a:rPr lang="en-US" altLang="zh-TW" sz="1200" dirty="0" smtClean="0">
                    <a:solidFill>
                      <a:schemeClr val="bg1"/>
                    </a:solidFill>
                  </a:rPr>
                  <a:t>23</a:t>
                </a:r>
                <a:endParaRPr lang="en-US" sz="1200" dirty="0">
                  <a:solidFill>
                    <a:schemeClr val="bg1"/>
                  </a:solidFill>
                </a:endParaRPr>
              </a:p>
            </p:txBody>
          </p:sp>
          <p:sp>
            <p:nvSpPr>
              <p:cNvPr id="126" name="TextBox 1"/>
              <p:cNvSpPr txBox="1"/>
              <p:nvPr/>
            </p:nvSpPr>
            <p:spPr>
              <a:xfrm>
                <a:off x="8502329" y="2768746"/>
                <a:ext cx="624457" cy="461665"/>
              </a:xfrm>
              <a:prstGeom prst="rect">
                <a:avLst/>
              </a:prstGeom>
              <a:noFill/>
            </p:spPr>
            <p:txBody>
              <a:bodyPr wrap="square" rtlCol="0">
                <a:spAutoFit/>
              </a:bodyPr>
              <a:lstStyle/>
              <a:p>
                <a:pPr algn="ctr"/>
                <a:r>
                  <a:rPr lang="en-US" altLang="zh-TW" sz="1200" dirty="0" smtClean="0">
                    <a:solidFill>
                      <a:schemeClr val="bg1"/>
                    </a:solidFill>
                  </a:rPr>
                  <a:t>15</a:t>
                </a:r>
              </a:p>
              <a:p>
                <a:pPr algn="ctr"/>
                <a:r>
                  <a:rPr lang="en-US" altLang="zh-TW" sz="1200" dirty="0" smtClean="0">
                    <a:solidFill>
                      <a:schemeClr val="bg1"/>
                    </a:solidFill>
                  </a:rPr>
                  <a:t>15</a:t>
                </a:r>
              </a:p>
            </p:txBody>
          </p:sp>
          <p:sp>
            <p:nvSpPr>
              <p:cNvPr id="127" name="TextBox 0"/>
              <p:cNvSpPr txBox="1"/>
              <p:nvPr/>
            </p:nvSpPr>
            <p:spPr>
              <a:xfrm>
                <a:off x="6410409" y="2773787"/>
                <a:ext cx="2140044" cy="461665"/>
              </a:xfrm>
              <a:prstGeom prst="rect">
                <a:avLst/>
              </a:prstGeom>
              <a:noFill/>
            </p:spPr>
            <p:txBody>
              <a:bodyPr wrap="square" rtlCol="0">
                <a:spAutoFit/>
              </a:bodyPr>
              <a:lstStyle/>
              <a:p>
                <a:pPr algn="ctr"/>
                <a:r>
                  <a:rPr lang="en-US" altLang="zh-TW" sz="1200" dirty="0" smtClean="0">
                    <a:solidFill>
                      <a:schemeClr val="bg1"/>
                    </a:solidFill>
                    <a:latin typeface="Century Gothic" charset="0"/>
                    <a:ea typeface="Century Gothic" charset="0"/>
                    <a:cs typeface="Century Gothic" charset="0"/>
                  </a:rPr>
                  <a:t>AGGGACCCCCCATTGTG</a:t>
                </a:r>
              </a:p>
              <a:p>
                <a:pPr algn="ctr"/>
                <a:r>
                  <a:rPr lang="en-US" sz="1200" dirty="0" smtClean="0">
                    <a:solidFill>
                      <a:schemeClr val="bg1"/>
                    </a:solidFill>
                    <a:latin typeface="Century Gothic" charset="0"/>
                    <a:ea typeface="Century Gothic" charset="0"/>
                    <a:cs typeface="Century Gothic" charset="0"/>
                  </a:rPr>
                  <a:t>AGGGACCCC</a:t>
                </a:r>
                <a:endParaRPr lang="en-US" sz="1200" dirty="0">
                  <a:solidFill>
                    <a:schemeClr val="bg1"/>
                  </a:solidFill>
                  <a:latin typeface="Century Gothic" charset="0"/>
                  <a:ea typeface="Century Gothic" charset="0"/>
                  <a:cs typeface="Century Gothic" charset="0"/>
                </a:endParaRPr>
              </a:p>
            </p:txBody>
          </p:sp>
        </p:grpSp>
        <p:sp>
          <p:nvSpPr>
            <p:cNvPr id="93" name="TextBox title">
              <a:extLst>
                <a:ext uri="{FF2B5EF4-FFF2-40B4-BE49-F238E27FC236}">
                  <a16:creationId xmlns="" xmlns:a16="http://schemas.microsoft.com/office/drawing/2014/main" id="{875DDEC0-1453-4EFE-B2FF-EEC481017A3C}"/>
                </a:ext>
              </a:extLst>
            </p:cNvPr>
            <p:cNvSpPr txBox="1"/>
            <p:nvPr/>
          </p:nvSpPr>
          <p:spPr>
            <a:xfrm>
              <a:off x="7627771" y="4511655"/>
              <a:ext cx="3151989" cy="523220"/>
            </a:xfrm>
            <a:prstGeom prst="rect">
              <a:avLst/>
            </a:prstGeom>
            <a:noFill/>
          </p:spPr>
          <p:txBody>
            <a:bodyPr wrap="square" rtlCol="0">
              <a:spAutoFit/>
            </a:bodyPr>
            <a:lstStyle/>
            <a:p>
              <a:r>
                <a:rPr lang="en-US" sz="2800"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Generate seeds</a:t>
              </a:r>
              <a:endParaRPr lang="en-US" sz="2800" b="1" dirty="0">
                <a:solidFill>
                  <a:srgbClr val="FFFFFF"/>
                </a:solidFill>
                <a:latin typeface="Century Gothic" panose="020B0502020202020204" pitchFamily="34" charset="0"/>
                <a:ea typeface="Tahoma" panose="020B0604030504040204" pitchFamily="34" charset="0"/>
                <a:cs typeface="Tahoma" panose="020B0604030504040204" pitchFamily="34" charset="0"/>
              </a:endParaRPr>
            </a:p>
          </p:txBody>
        </p:sp>
        <p:sp>
          <p:nvSpPr>
            <p:cNvPr id="88" name="Oval">
              <a:extLst>
                <a:ext uri="{FF2B5EF4-FFF2-40B4-BE49-F238E27FC236}">
                  <a16:creationId xmlns="" xmlns:a16="http://schemas.microsoft.com/office/drawing/2014/main" id="{647B787A-A598-4757-8D7E-3DE45A0EC691}"/>
                </a:ext>
              </a:extLst>
            </p:cNvPr>
            <p:cNvSpPr/>
            <p:nvPr/>
          </p:nvSpPr>
          <p:spPr>
            <a:xfrm>
              <a:off x="6735327" y="4931143"/>
              <a:ext cx="838200" cy="8382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07"/>
          <p:cNvGrpSpPr/>
          <p:nvPr/>
        </p:nvGrpSpPr>
        <p:grpSpPr>
          <a:xfrm>
            <a:off x="446567" y="2376685"/>
            <a:ext cx="5045706" cy="1411504"/>
            <a:chOff x="446567" y="2376685"/>
            <a:chExt cx="5045706" cy="1411504"/>
          </a:xfrm>
        </p:grpSpPr>
        <p:sp>
          <p:nvSpPr>
            <p:cNvPr id="78" name="TextBox 5">
              <a:extLst>
                <a:ext uri="{FF2B5EF4-FFF2-40B4-BE49-F238E27FC236}">
                  <a16:creationId xmlns="" xmlns:a16="http://schemas.microsoft.com/office/drawing/2014/main" id="{DDBC4A14-E01D-4474-A6A4-8F986813B1B7}"/>
                </a:ext>
              </a:extLst>
            </p:cNvPr>
            <p:cNvSpPr txBox="1"/>
            <p:nvPr/>
          </p:nvSpPr>
          <p:spPr>
            <a:xfrm>
              <a:off x="613540" y="2827922"/>
              <a:ext cx="816553" cy="954107"/>
            </a:xfrm>
            <a:prstGeom prst="rect">
              <a:avLst/>
            </a:prstGeom>
            <a:noFill/>
          </p:spPr>
          <p:txBody>
            <a:bodyPr wrap="square" rtlCol="0">
              <a:spAutoFit/>
            </a:bodyPr>
            <a:lstStyle/>
            <a:p>
              <a:pPr algn="ctr"/>
              <a:r>
                <a:rPr lang="en-US" sz="1400" b="1" dirty="0" smtClean="0">
                  <a:solidFill>
                    <a:schemeClr val="bg1"/>
                  </a:solidFill>
                  <a:latin typeface="Calibri" charset="0"/>
                  <a:ea typeface="Calibri" charset="0"/>
                  <a:cs typeface="Calibri" charset="0"/>
                </a:rPr>
                <a:t>AGGGA</a:t>
              </a:r>
            </a:p>
            <a:p>
              <a:pPr algn="ctr"/>
              <a:r>
                <a:rPr lang="en-US" sz="1400" b="1" dirty="0" smtClean="0">
                  <a:solidFill>
                    <a:srgbClr val="FFFFFF"/>
                  </a:solidFill>
                  <a:latin typeface="Calibri" charset="0"/>
                  <a:ea typeface="Calibri" charset="0"/>
                  <a:cs typeface="Calibri" charset="0"/>
                </a:rPr>
                <a:t>AGGG</a:t>
              </a:r>
              <a:r>
                <a:rPr lang="en-US" sz="1400" b="1" dirty="0" smtClean="0">
                  <a:solidFill>
                    <a:srgbClr val="FFC000"/>
                  </a:solidFill>
                  <a:latin typeface="Calibri" charset="0"/>
                  <a:ea typeface="Calibri" charset="0"/>
                  <a:cs typeface="Calibri" charset="0"/>
                </a:rPr>
                <a:t>C</a:t>
              </a:r>
            </a:p>
            <a:p>
              <a:pPr algn="ctr"/>
              <a:r>
                <a:rPr lang="en-US" sz="1400" b="1" dirty="0" smtClean="0">
                  <a:solidFill>
                    <a:srgbClr val="FFFFFF"/>
                  </a:solidFill>
                  <a:latin typeface="Calibri" charset="0"/>
                  <a:ea typeface="Calibri" charset="0"/>
                  <a:cs typeface="Calibri" charset="0"/>
                </a:rPr>
                <a:t>AGGG</a:t>
              </a:r>
              <a:r>
                <a:rPr lang="en-US" sz="1400" b="1" dirty="0" smtClean="0">
                  <a:solidFill>
                    <a:srgbClr val="FFC000"/>
                  </a:solidFill>
                  <a:latin typeface="Calibri" charset="0"/>
                  <a:ea typeface="Calibri" charset="0"/>
                  <a:cs typeface="Calibri" charset="0"/>
                </a:rPr>
                <a:t>G</a:t>
              </a:r>
            </a:p>
            <a:p>
              <a:pPr algn="ctr"/>
              <a:r>
                <a:rPr lang="en-US" sz="1400" b="1" dirty="0" smtClean="0">
                  <a:solidFill>
                    <a:srgbClr val="FFFFFF"/>
                  </a:solidFill>
                  <a:latin typeface="Calibri" charset="0"/>
                  <a:ea typeface="Calibri" charset="0"/>
                  <a:cs typeface="Calibri" charset="0"/>
                </a:rPr>
                <a:t>AGGG</a:t>
              </a:r>
              <a:r>
                <a:rPr lang="en-US" sz="1400" b="1" dirty="0" smtClean="0">
                  <a:solidFill>
                    <a:srgbClr val="FFC000"/>
                  </a:solidFill>
                  <a:latin typeface="Calibri" charset="0"/>
                  <a:ea typeface="Calibri" charset="0"/>
                  <a:cs typeface="Calibri" charset="0"/>
                </a:rPr>
                <a:t>T</a:t>
              </a:r>
              <a:endParaRPr lang="en-US" sz="1400" b="1" dirty="0">
                <a:solidFill>
                  <a:srgbClr val="FFC000"/>
                </a:solidFill>
                <a:latin typeface="Calibri" charset="0"/>
                <a:ea typeface="Calibri" charset="0"/>
                <a:cs typeface="Calibri" charset="0"/>
              </a:endParaRPr>
            </a:p>
          </p:txBody>
        </p:sp>
        <p:sp>
          <p:nvSpPr>
            <p:cNvPr id="43" name="TextBox 4">
              <a:extLst>
                <a:ext uri="{FF2B5EF4-FFF2-40B4-BE49-F238E27FC236}">
                  <a16:creationId xmlns="" xmlns:a16="http://schemas.microsoft.com/office/drawing/2014/main" id="{DDBC4A14-E01D-4474-A6A4-8F986813B1B7}"/>
                </a:ext>
              </a:extLst>
            </p:cNvPr>
            <p:cNvSpPr txBox="1"/>
            <p:nvPr/>
          </p:nvSpPr>
          <p:spPr>
            <a:xfrm>
              <a:off x="1290320" y="2834082"/>
              <a:ext cx="896863" cy="954107"/>
            </a:xfrm>
            <a:prstGeom prst="rect">
              <a:avLst/>
            </a:prstGeom>
            <a:noFill/>
          </p:spPr>
          <p:txBody>
            <a:bodyPr wrap="square" rtlCol="0">
              <a:spAutoFit/>
            </a:bodyPr>
            <a:lstStyle/>
            <a:p>
              <a:pPr algn="ctr"/>
              <a:r>
                <a:rPr lang="en-US" sz="1400" b="1" dirty="0" smtClean="0">
                  <a:solidFill>
                    <a:schemeClr val="bg1"/>
                  </a:solidFill>
                  <a:latin typeface="Calibri" charset="0"/>
                  <a:ea typeface="Calibri" charset="0"/>
                  <a:cs typeface="Calibri" charset="0"/>
                </a:rPr>
                <a:t>AGGGA</a:t>
              </a:r>
            </a:p>
            <a:p>
              <a:pPr algn="ctr"/>
              <a:r>
                <a:rPr lang="en-US" sz="1400" b="1" dirty="0" smtClean="0">
                  <a:solidFill>
                    <a:srgbClr val="FFFFFF"/>
                  </a:solidFill>
                  <a:latin typeface="Calibri" charset="0"/>
                  <a:ea typeface="Calibri" charset="0"/>
                  <a:cs typeface="Calibri" charset="0"/>
                </a:rPr>
                <a:t>AGG</a:t>
              </a:r>
              <a:r>
                <a:rPr lang="en-US" sz="1400" b="1" dirty="0" smtClean="0">
                  <a:solidFill>
                    <a:srgbClr val="FFC000"/>
                  </a:solidFill>
                  <a:latin typeface="Calibri" charset="0"/>
                  <a:ea typeface="Calibri" charset="0"/>
                  <a:cs typeface="Calibri" charset="0"/>
                </a:rPr>
                <a:t>A</a:t>
              </a:r>
              <a:r>
                <a:rPr lang="en-US" sz="1400" b="1" dirty="0" smtClean="0">
                  <a:solidFill>
                    <a:srgbClr val="FFFFFF"/>
                  </a:solidFill>
                  <a:latin typeface="Calibri" charset="0"/>
                  <a:ea typeface="Calibri" charset="0"/>
                  <a:cs typeface="Calibri" charset="0"/>
                </a:rPr>
                <a:t>A</a:t>
              </a:r>
              <a:endParaRPr lang="en-US" sz="1400" b="1" dirty="0" smtClean="0">
                <a:solidFill>
                  <a:srgbClr val="FED966"/>
                </a:solidFill>
                <a:latin typeface="Calibri" charset="0"/>
                <a:ea typeface="Calibri" charset="0"/>
                <a:cs typeface="Calibri" charset="0"/>
              </a:endParaRPr>
            </a:p>
            <a:p>
              <a:pPr algn="ctr"/>
              <a:r>
                <a:rPr lang="en-US" sz="1400" b="1" dirty="0" smtClean="0">
                  <a:solidFill>
                    <a:srgbClr val="FFFFFF"/>
                  </a:solidFill>
                  <a:latin typeface="Calibri" charset="0"/>
                  <a:ea typeface="Calibri" charset="0"/>
                  <a:cs typeface="Calibri" charset="0"/>
                </a:rPr>
                <a:t>AGG</a:t>
              </a:r>
              <a:r>
                <a:rPr lang="en-US" sz="1400" b="1" dirty="0" smtClean="0">
                  <a:solidFill>
                    <a:srgbClr val="FFC000"/>
                  </a:solidFill>
                  <a:latin typeface="Calibri" charset="0"/>
                  <a:ea typeface="Calibri" charset="0"/>
                  <a:cs typeface="Calibri" charset="0"/>
                </a:rPr>
                <a:t>C</a:t>
              </a:r>
              <a:r>
                <a:rPr lang="en-US" sz="1400" b="1" dirty="0" smtClean="0">
                  <a:solidFill>
                    <a:srgbClr val="FFFFFF"/>
                  </a:solidFill>
                  <a:latin typeface="Calibri" charset="0"/>
                  <a:ea typeface="Calibri" charset="0"/>
                  <a:cs typeface="Calibri" charset="0"/>
                </a:rPr>
                <a:t>A</a:t>
              </a:r>
              <a:endParaRPr lang="en-US" sz="1400" b="1" dirty="0" smtClean="0">
                <a:solidFill>
                  <a:srgbClr val="FED966"/>
                </a:solidFill>
                <a:latin typeface="Calibri" charset="0"/>
                <a:ea typeface="Calibri" charset="0"/>
                <a:cs typeface="Calibri" charset="0"/>
              </a:endParaRPr>
            </a:p>
            <a:p>
              <a:pPr algn="ctr"/>
              <a:r>
                <a:rPr lang="en-US" sz="1400" b="1" dirty="0" smtClean="0">
                  <a:solidFill>
                    <a:srgbClr val="FFFFFF"/>
                  </a:solidFill>
                  <a:latin typeface="Calibri" charset="0"/>
                  <a:ea typeface="Calibri" charset="0"/>
                  <a:cs typeface="Calibri" charset="0"/>
                </a:rPr>
                <a:t>AGG</a:t>
              </a:r>
              <a:r>
                <a:rPr lang="en-US" sz="1400" b="1" dirty="0" smtClean="0">
                  <a:solidFill>
                    <a:srgbClr val="FFC000"/>
                  </a:solidFill>
                  <a:latin typeface="Calibri" charset="0"/>
                  <a:ea typeface="Calibri" charset="0"/>
                  <a:cs typeface="Calibri" charset="0"/>
                </a:rPr>
                <a:t>T</a:t>
              </a:r>
              <a:r>
                <a:rPr lang="en-US" sz="1400" b="1" dirty="0" smtClean="0">
                  <a:solidFill>
                    <a:srgbClr val="FFFFFF"/>
                  </a:solidFill>
                  <a:latin typeface="Calibri" charset="0"/>
                  <a:ea typeface="Calibri" charset="0"/>
                  <a:cs typeface="Calibri" charset="0"/>
                </a:rPr>
                <a:t>A</a:t>
              </a:r>
              <a:endParaRPr lang="en-US" sz="1400" b="1" dirty="0">
                <a:solidFill>
                  <a:srgbClr val="FED966"/>
                </a:solidFill>
                <a:latin typeface="Calibri" charset="0"/>
                <a:ea typeface="Calibri" charset="0"/>
                <a:cs typeface="Calibri" charset="0"/>
              </a:endParaRPr>
            </a:p>
          </p:txBody>
        </p:sp>
        <p:sp>
          <p:nvSpPr>
            <p:cNvPr id="54" name="TextBox 3">
              <a:extLst>
                <a:ext uri="{FF2B5EF4-FFF2-40B4-BE49-F238E27FC236}">
                  <a16:creationId xmlns="" xmlns:a16="http://schemas.microsoft.com/office/drawing/2014/main" id="{DDBC4A14-E01D-4474-A6A4-8F986813B1B7}"/>
                </a:ext>
              </a:extLst>
            </p:cNvPr>
            <p:cNvSpPr txBox="1"/>
            <p:nvPr/>
          </p:nvSpPr>
          <p:spPr>
            <a:xfrm>
              <a:off x="2043918" y="2827922"/>
              <a:ext cx="940201" cy="954107"/>
            </a:xfrm>
            <a:prstGeom prst="rect">
              <a:avLst/>
            </a:prstGeom>
            <a:noFill/>
          </p:spPr>
          <p:txBody>
            <a:bodyPr wrap="square" rtlCol="0">
              <a:spAutoFit/>
            </a:bodyPr>
            <a:lstStyle/>
            <a:p>
              <a:pPr algn="ctr"/>
              <a:r>
                <a:rPr lang="en-US" sz="1400" b="1" dirty="0" smtClean="0">
                  <a:solidFill>
                    <a:schemeClr val="bg1"/>
                  </a:solidFill>
                  <a:latin typeface="Calibri" charset="0"/>
                  <a:ea typeface="Calibri" charset="0"/>
                  <a:cs typeface="Calibri" charset="0"/>
                </a:rPr>
                <a:t>AGGGA</a:t>
              </a:r>
            </a:p>
            <a:p>
              <a:pPr algn="ctr"/>
              <a:r>
                <a:rPr lang="en-US" sz="1400" b="1" dirty="0" smtClean="0">
                  <a:solidFill>
                    <a:srgbClr val="FFFFFF"/>
                  </a:solidFill>
                  <a:latin typeface="Calibri" charset="0"/>
                  <a:ea typeface="Calibri" charset="0"/>
                  <a:cs typeface="Calibri" charset="0"/>
                </a:rPr>
                <a:t>AG</a:t>
              </a:r>
              <a:r>
                <a:rPr lang="en-US" sz="1400" b="1" dirty="0" smtClean="0">
                  <a:solidFill>
                    <a:srgbClr val="FFC000"/>
                  </a:solidFill>
                  <a:latin typeface="Calibri" charset="0"/>
                  <a:ea typeface="Calibri" charset="0"/>
                  <a:cs typeface="Calibri" charset="0"/>
                </a:rPr>
                <a:t>A</a:t>
              </a:r>
              <a:r>
                <a:rPr lang="en-US" sz="1400" b="1" dirty="0" smtClean="0">
                  <a:solidFill>
                    <a:srgbClr val="FFFFFF"/>
                  </a:solidFill>
                  <a:latin typeface="Calibri" charset="0"/>
                  <a:ea typeface="Calibri" charset="0"/>
                  <a:cs typeface="Calibri" charset="0"/>
                </a:rPr>
                <a:t>GA</a:t>
              </a:r>
              <a:endParaRPr lang="en-US" sz="1400" b="1" dirty="0" smtClean="0">
                <a:solidFill>
                  <a:srgbClr val="FED966"/>
                </a:solidFill>
                <a:latin typeface="Calibri" charset="0"/>
                <a:ea typeface="Calibri" charset="0"/>
                <a:cs typeface="Calibri" charset="0"/>
              </a:endParaRPr>
            </a:p>
            <a:p>
              <a:pPr algn="ctr"/>
              <a:r>
                <a:rPr lang="en-US" sz="1400" b="1" dirty="0" smtClean="0">
                  <a:solidFill>
                    <a:srgbClr val="FFFFFF"/>
                  </a:solidFill>
                  <a:latin typeface="Calibri" charset="0"/>
                  <a:ea typeface="Calibri" charset="0"/>
                  <a:cs typeface="Calibri" charset="0"/>
                </a:rPr>
                <a:t>AG</a:t>
              </a:r>
              <a:r>
                <a:rPr lang="en-US" sz="1400" b="1" dirty="0" smtClean="0">
                  <a:solidFill>
                    <a:srgbClr val="FFC000"/>
                  </a:solidFill>
                  <a:latin typeface="Calibri" charset="0"/>
                  <a:ea typeface="Calibri" charset="0"/>
                  <a:cs typeface="Calibri" charset="0"/>
                </a:rPr>
                <a:t>C</a:t>
              </a:r>
              <a:r>
                <a:rPr lang="en-US" sz="1400" b="1" dirty="0" smtClean="0">
                  <a:solidFill>
                    <a:srgbClr val="FFFFFF"/>
                  </a:solidFill>
                  <a:latin typeface="Calibri" charset="0"/>
                  <a:ea typeface="Calibri" charset="0"/>
                  <a:cs typeface="Calibri" charset="0"/>
                </a:rPr>
                <a:t>GA</a:t>
              </a:r>
              <a:endParaRPr lang="en-US" sz="1400" b="1" dirty="0" smtClean="0">
                <a:solidFill>
                  <a:srgbClr val="FED966"/>
                </a:solidFill>
                <a:latin typeface="Calibri" charset="0"/>
                <a:ea typeface="Calibri" charset="0"/>
                <a:cs typeface="Calibri" charset="0"/>
              </a:endParaRPr>
            </a:p>
            <a:p>
              <a:pPr algn="ctr"/>
              <a:r>
                <a:rPr lang="en-US" sz="1400" b="1" dirty="0" smtClean="0">
                  <a:solidFill>
                    <a:srgbClr val="FFFFFF"/>
                  </a:solidFill>
                  <a:latin typeface="Calibri" charset="0"/>
                  <a:ea typeface="Calibri" charset="0"/>
                  <a:cs typeface="Calibri" charset="0"/>
                </a:rPr>
                <a:t>AG</a:t>
              </a:r>
              <a:r>
                <a:rPr lang="en-US" sz="1400" b="1" dirty="0" smtClean="0">
                  <a:solidFill>
                    <a:srgbClr val="FFC000"/>
                  </a:solidFill>
                  <a:latin typeface="Calibri" charset="0"/>
                  <a:ea typeface="Calibri" charset="0"/>
                  <a:cs typeface="Calibri" charset="0"/>
                </a:rPr>
                <a:t>T</a:t>
              </a:r>
              <a:r>
                <a:rPr lang="en-US" sz="1400" b="1" dirty="0" smtClean="0">
                  <a:solidFill>
                    <a:srgbClr val="FFFFFF"/>
                  </a:solidFill>
                  <a:latin typeface="Calibri" charset="0"/>
                  <a:ea typeface="Calibri" charset="0"/>
                  <a:cs typeface="Calibri" charset="0"/>
                </a:rPr>
                <a:t>GA</a:t>
              </a:r>
              <a:endParaRPr lang="en-US" sz="1400" b="1" dirty="0">
                <a:solidFill>
                  <a:srgbClr val="FED966"/>
                </a:solidFill>
                <a:latin typeface="Calibri" charset="0"/>
                <a:ea typeface="Calibri" charset="0"/>
                <a:cs typeface="Calibri" charset="0"/>
              </a:endParaRPr>
            </a:p>
          </p:txBody>
        </p:sp>
        <p:sp>
          <p:nvSpPr>
            <p:cNvPr id="55" name="TextBox 2">
              <a:extLst>
                <a:ext uri="{FF2B5EF4-FFF2-40B4-BE49-F238E27FC236}">
                  <a16:creationId xmlns="" xmlns:a16="http://schemas.microsoft.com/office/drawing/2014/main" id="{DDBC4A14-E01D-4474-A6A4-8F986813B1B7}"/>
                </a:ext>
              </a:extLst>
            </p:cNvPr>
            <p:cNvSpPr txBox="1"/>
            <p:nvPr/>
          </p:nvSpPr>
          <p:spPr>
            <a:xfrm>
              <a:off x="2801008" y="2827922"/>
              <a:ext cx="969637" cy="954107"/>
            </a:xfrm>
            <a:prstGeom prst="rect">
              <a:avLst/>
            </a:prstGeom>
            <a:noFill/>
          </p:spPr>
          <p:txBody>
            <a:bodyPr wrap="square" rtlCol="0">
              <a:spAutoFit/>
            </a:bodyPr>
            <a:lstStyle/>
            <a:p>
              <a:pPr algn="ctr"/>
              <a:r>
                <a:rPr lang="en-US" sz="1400" b="1" dirty="0" smtClean="0">
                  <a:solidFill>
                    <a:schemeClr val="bg1"/>
                  </a:solidFill>
                  <a:latin typeface="Calibri" charset="0"/>
                  <a:ea typeface="Calibri" charset="0"/>
                  <a:cs typeface="Calibri" charset="0"/>
                </a:rPr>
                <a:t>AGGGA</a:t>
              </a:r>
            </a:p>
            <a:p>
              <a:pPr algn="ctr"/>
              <a:r>
                <a:rPr lang="en-US" sz="1400" b="1" dirty="0" smtClean="0">
                  <a:solidFill>
                    <a:srgbClr val="FFFFFF"/>
                  </a:solidFill>
                  <a:latin typeface="Calibri" charset="0"/>
                  <a:ea typeface="Calibri" charset="0"/>
                  <a:cs typeface="Calibri" charset="0"/>
                </a:rPr>
                <a:t>A</a:t>
              </a:r>
              <a:r>
                <a:rPr lang="en-US" sz="1400" b="1" dirty="0" smtClean="0">
                  <a:solidFill>
                    <a:srgbClr val="FFC000"/>
                  </a:solidFill>
                  <a:latin typeface="Calibri" charset="0"/>
                  <a:ea typeface="Calibri" charset="0"/>
                  <a:cs typeface="Calibri" charset="0"/>
                </a:rPr>
                <a:t>A</a:t>
              </a:r>
              <a:r>
                <a:rPr lang="en-US" sz="1400" b="1" dirty="0" smtClean="0">
                  <a:solidFill>
                    <a:srgbClr val="FFFFFF"/>
                  </a:solidFill>
                  <a:latin typeface="Calibri" charset="0"/>
                  <a:ea typeface="Calibri" charset="0"/>
                  <a:cs typeface="Calibri" charset="0"/>
                </a:rPr>
                <a:t>GGA</a:t>
              </a:r>
              <a:endParaRPr lang="en-US" sz="1400" b="1" dirty="0" smtClean="0">
                <a:solidFill>
                  <a:srgbClr val="FED966"/>
                </a:solidFill>
                <a:latin typeface="Calibri" charset="0"/>
                <a:ea typeface="Calibri" charset="0"/>
                <a:cs typeface="Calibri" charset="0"/>
              </a:endParaRPr>
            </a:p>
            <a:p>
              <a:pPr algn="ctr"/>
              <a:r>
                <a:rPr lang="en-US" sz="1400" b="1" dirty="0" smtClean="0">
                  <a:solidFill>
                    <a:srgbClr val="FFFFFF"/>
                  </a:solidFill>
                  <a:latin typeface="Calibri" charset="0"/>
                  <a:ea typeface="Calibri" charset="0"/>
                  <a:cs typeface="Calibri" charset="0"/>
                </a:rPr>
                <a:t>A</a:t>
              </a:r>
              <a:r>
                <a:rPr lang="en-US" sz="1400" b="1" dirty="0" smtClean="0">
                  <a:solidFill>
                    <a:srgbClr val="FFC000"/>
                  </a:solidFill>
                  <a:latin typeface="Calibri" charset="0"/>
                  <a:ea typeface="Calibri" charset="0"/>
                  <a:cs typeface="Calibri" charset="0"/>
                </a:rPr>
                <a:t>C</a:t>
              </a:r>
              <a:r>
                <a:rPr lang="en-US" sz="1400" b="1" dirty="0" smtClean="0">
                  <a:solidFill>
                    <a:srgbClr val="FFFFFF"/>
                  </a:solidFill>
                  <a:latin typeface="Calibri" charset="0"/>
                  <a:ea typeface="Calibri" charset="0"/>
                  <a:cs typeface="Calibri" charset="0"/>
                </a:rPr>
                <a:t>GGA</a:t>
              </a:r>
              <a:endParaRPr lang="en-US" sz="1400" b="1" dirty="0" smtClean="0">
                <a:solidFill>
                  <a:srgbClr val="FED966"/>
                </a:solidFill>
                <a:latin typeface="Calibri" charset="0"/>
                <a:ea typeface="Calibri" charset="0"/>
                <a:cs typeface="Calibri" charset="0"/>
              </a:endParaRPr>
            </a:p>
            <a:p>
              <a:pPr algn="ctr"/>
              <a:r>
                <a:rPr lang="en-US" sz="1400" b="1" dirty="0" smtClean="0">
                  <a:solidFill>
                    <a:srgbClr val="FFFFFF"/>
                  </a:solidFill>
                  <a:latin typeface="Calibri" charset="0"/>
                  <a:ea typeface="Calibri" charset="0"/>
                  <a:cs typeface="Calibri" charset="0"/>
                </a:rPr>
                <a:t>A</a:t>
              </a:r>
              <a:r>
                <a:rPr lang="en-US" sz="1400" b="1" dirty="0" smtClean="0">
                  <a:solidFill>
                    <a:srgbClr val="FFC000"/>
                  </a:solidFill>
                  <a:latin typeface="Calibri" charset="0"/>
                  <a:ea typeface="Calibri" charset="0"/>
                  <a:cs typeface="Calibri" charset="0"/>
                </a:rPr>
                <a:t>T</a:t>
              </a:r>
              <a:r>
                <a:rPr lang="en-US" sz="1400" b="1" dirty="0" smtClean="0">
                  <a:solidFill>
                    <a:srgbClr val="FFFFFF"/>
                  </a:solidFill>
                  <a:latin typeface="Calibri" charset="0"/>
                  <a:ea typeface="Calibri" charset="0"/>
                  <a:cs typeface="Calibri" charset="0"/>
                </a:rPr>
                <a:t>GGA</a:t>
              </a:r>
              <a:endParaRPr lang="en-US" sz="1400" b="1" dirty="0">
                <a:solidFill>
                  <a:srgbClr val="FED966"/>
                </a:solidFill>
                <a:latin typeface="Calibri" charset="0"/>
                <a:ea typeface="Calibri" charset="0"/>
                <a:cs typeface="Calibri" charset="0"/>
              </a:endParaRPr>
            </a:p>
          </p:txBody>
        </p:sp>
        <p:sp>
          <p:nvSpPr>
            <p:cNvPr id="56" name="TextBox 1">
              <a:extLst>
                <a:ext uri="{FF2B5EF4-FFF2-40B4-BE49-F238E27FC236}">
                  <a16:creationId xmlns="" xmlns:a16="http://schemas.microsoft.com/office/drawing/2014/main" id="{DDBC4A14-E01D-4474-A6A4-8F986813B1B7}"/>
                </a:ext>
              </a:extLst>
            </p:cNvPr>
            <p:cNvSpPr txBox="1"/>
            <p:nvPr/>
          </p:nvSpPr>
          <p:spPr>
            <a:xfrm>
              <a:off x="3576085" y="2827922"/>
              <a:ext cx="963482" cy="954107"/>
            </a:xfrm>
            <a:prstGeom prst="rect">
              <a:avLst/>
            </a:prstGeom>
            <a:noFill/>
          </p:spPr>
          <p:txBody>
            <a:bodyPr wrap="square" rtlCol="0">
              <a:spAutoFit/>
            </a:bodyPr>
            <a:lstStyle/>
            <a:p>
              <a:pPr algn="ctr"/>
              <a:r>
                <a:rPr lang="en-US" sz="1400" b="1" dirty="0" smtClean="0">
                  <a:solidFill>
                    <a:schemeClr val="bg1"/>
                  </a:solidFill>
                  <a:latin typeface="Calibri" charset="0"/>
                  <a:ea typeface="Calibri" charset="0"/>
                  <a:cs typeface="Calibri" charset="0"/>
                </a:rPr>
                <a:t>AGGGA</a:t>
              </a:r>
            </a:p>
            <a:p>
              <a:pPr algn="ctr"/>
              <a:r>
                <a:rPr lang="en-US" sz="1400" b="1" dirty="0" smtClean="0">
                  <a:solidFill>
                    <a:srgbClr val="FFC000"/>
                  </a:solidFill>
                  <a:latin typeface="Calibri" charset="0"/>
                  <a:ea typeface="Calibri" charset="0"/>
                  <a:cs typeface="Calibri" charset="0"/>
                </a:rPr>
                <a:t>C</a:t>
              </a:r>
              <a:r>
                <a:rPr lang="en-US" sz="1400" b="1" dirty="0" smtClean="0">
                  <a:solidFill>
                    <a:srgbClr val="FFFFFF"/>
                  </a:solidFill>
                  <a:latin typeface="Calibri" charset="0"/>
                  <a:ea typeface="Calibri" charset="0"/>
                  <a:cs typeface="Calibri" charset="0"/>
                </a:rPr>
                <a:t>AGGA</a:t>
              </a:r>
              <a:endParaRPr lang="en-US" sz="1400" b="1" dirty="0" smtClean="0">
                <a:solidFill>
                  <a:srgbClr val="FED966"/>
                </a:solidFill>
                <a:latin typeface="Calibri" charset="0"/>
                <a:ea typeface="Calibri" charset="0"/>
                <a:cs typeface="Calibri" charset="0"/>
              </a:endParaRPr>
            </a:p>
            <a:p>
              <a:pPr algn="ctr"/>
              <a:r>
                <a:rPr lang="en-US" sz="1400" b="1" dirty="0" smtClean="0">
                  <a:solidFill>
                    <a:srgbClr val="FFC000"/>
                  </a:solidFill>
                  <a:latin typeface="Calibri" charset="0"/>
                  <a:ea typeface="Calibri" charset="0"/>
                  <a:cs typeface="Calibri" charset="0"/>
                </a:rPr>
                <a:t>G</a:t>
              </a:r>
              <a:r>
                <a:rPr lang="en-US" sz="1400" b="1" dirty="0" smtClean="0">
                  <a:solidFill>
                    <a:srgbClr val="FFFFFF"/>
                  </a:solidFill>
                  <a:latin typeface="Calibri" charset="0"/>
                  <a:ea typeface="Calibri" charset="0"/>
                  <a:cs typeface="Calibri" charset="0"/>
                </a:rPr>
                <a:t>CGGA</a:t>
              </a:r>
              <a:endParaRPr lang="en-US" sz="1400" b="1" dirty="0" smtClean="0">
                <a:solidFill>
                  <a:srgbClr val="FED966"/>
                </a:solidFill>
                <a:latin typeface="Calibri" charset="0"/>
                <a:ea typeface="Calibri" charset="0"/>
                <a:cs typeface="Calibri" charset="0"/>
              </a:endParaRPr>
            </a:p>
            <a:p>
              <a:pPr algn="ctr"/>
              <a:r>
                <a:rPr lang="en-US" sz="1400" b="1" dirty="0" smtClean="0">
                  <a:solidFill>
                    <a:srgbClr val="FFC000"/>
                  </a:solidFill>
                  <a:latin typeface="Calibri" charset="0"/>
                  <a:ea typeface="Calibri" charset="0"/>
                  <a:cs typeface="Calibri" charset="0"/>
                </a:rPr>
                <a:t>T</a:t>
              </a:r>
              <a:r>
                <a:rPr lang="en-US" sz="1400" b="1" dirty="0" smtClean="0">
                  <a:solidFill>
                    <a:srgbClr val="FFFFFF"/>
                  </a:solidFill>
                  <a:latin typeface="Calibri" charset="0"/>
                  <a:ea typeface="Calibri" charset="0"/>
                  <a:cs typeface="Calibri" charset="0"/>
                </a:rPr>
                <a:t>TGGA</a:t>
              </a:r>
              <a:endParaRPr lang="en-US" sz="1400" b="1" dirty="0">
                <a:solidFill>
                  <a:srgbClr val="FED966"/>
                </a:solidFill>
                <a:latin typeface="Calibri" charset="0"/>
                <a:ea typeface="Calibri" charset="0"/>
                <a:cs typeface="Calibri" charset="0"/>
              </a:endParaRPr>
            </a:p>
          </p:txBody>
        </p:sp>
        <p:sp>
          <p:nvSpPr>
            <p:cNvPr id="77" name="TextBox title">
              <a:extLst>
                <a:ext uri="{FF2B5EF4-FFF2-40B4-BE49-F238E27FC236}">
                  <a16:creationId xmlns="" xmlns:a16="http://schemas.microsoft.com/office/drawing/2014/main" id="{F9817F44-1B12-486B-9C57-C96BEBBF2F22}"/>
                </a:ext>
              </a:extLst>
            </p:cNvPr>
            <p:cNvSpPr txBox="1"/>
            <p:nvPr/>
          </p:nvSpPr>
          <p:spPr>
            <a:xfrm>
              <a:off x="446567" y="2376685"/>
              <a:ext cx="4078927" cy="523220"/>
            </a:xfrm>
            <a:prstGeom prst="rect">
              <a:avLst/>
            </a:prstGeom>
            <a:noFill/>
          </p:spPr>
          <p:txBody>
            <a:bodyPr wrap="square" rtlCol="0">
              <a:spAutoFit/>
            </a:bodyPr>
            <a:lstStyle/>
            <a:p>
              <a:pPr algn="r"/>
              <a:r>
                <a:rPr lang="en-US" sz="2800"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Substitution of </a:t>
              </a:r>
              <a:r>
                <a:rPr lang="en-US" sz="2800" b="1" dirty="0">
                  <a:solidFill>
                    <a:srgbClr val="FFFFFF"/>
                  </a:solidFill>
                  <a:latin typeface="Century Gothic" panose="020B0502020202020204" pitchFamily="34" charset="0"/>
                  <a:ea typeface="Tahoma" panose="020B0604030504040204" pitchFamily="34" charset="0"/>
                  <a:cs typeface="Tahoma" panose="020B0604030504040204" pitchFamily="34" charset="0"/>
                </a:rPr>
                <a:t>a</a:t>
              </a:r>
              <a:r>
                <a:rPr lang="en-US" sz="2800"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 char</a:t>
              </a:r>
              <a:endParaRPr lang="en-US" sz="2800" b="1" dirty="0">
                <a:solidFill>
                  <a:srgbClr val="FFFFFF"/>
                </a:solidFill>
                <a:latin typeface="Century Gothic" panose="020B0502020202020204" pitchFamily="34" charset="0"/>
                <a:ea typeface="Tahoma" panose="020B0604030504040204" pitchFamily="34" charset="0"/>
                <a:cs typeface="Tahoma" panose="020B0604030504040204" pitchFamily="34" charset="0"/>
              </a:endParaRPr>
            </a:p>
          </p:txBody>
        </p:sp>
        <p:sp>
          <p:nvSpPr>
            <p:cNvPr id="76" name="Oval">
              <a:extLst>
                <a:ext uri="{FF2B5EF4-FFF2-40B4-BE49-F238E27FC236}">
                  <a16:creationId xmlns="" xmlns:a16="http://schemas.microsoft.com/office/drawing/2014/main" id="{474E5B17-B23D-4BAD-A0CA-43BB432FF942}"/>
                </a:ext>
              </a:extLst>
            </p:cNvPr>
            <p:cNvSpPr/>
            <p:nvPr/>
          </p:nvSpPr>
          <p:spPr>
            <a:xfrm>
              <a:off x="4654073" y="2705274"/>
              <a:ext cx="838200" cy="8382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06"/>
          <p:cNvGrpSpPr/>
          <p:nvPr/>
        </p:nvGrpSpPr>
        <p:grpSpPr>
          <a:xfrm>
            <a:off x="6735327" y="36694"/>
            <a:ext cx="5736663" cy="1503452"/>
            <a:chOff x="6735327" y="36694"/>
            <a:chExt cx="5736663" cy="1503452"/>
          </a:xfrm>
        </p:grpSpPr>
        <p:grpSp>
          <p:nvGrpSpPr>
            <p:cNvPr id="32" name="Table 1"/>
            <p:cNvGrpSpPr/>
            <p:nvPr/>
          </p:nvGrpSpPr>
          <p:grpSpPr>
            <a:xfrm>
              <a:off x="7736943" y="464177"/>
              <a:ext cx="3998999" cy="1075969"/>
              <a:chOff x="7693426" y="1723704"/>
              <a:chExt cx="3998999" cy="1075969"/>
            </a:xfrm>
          </p:grpSpPr>
          <p:cxnSp>
            <p:nvCxnSpPr>
              <p:cNvPr id="70" name="Straight Connector right"/>
              <p:cNvCxnSpPr/>
              <p:nvPr/>
            </p:nvCxnSpPr>
            <p:spPr>
              <a:xfrm>
                <a:off x="9954187" y="1794541"/>
                <a:ext cx="0" cy="9845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left"/>
              <p:cNvCxnSpPr/>
              <p:nvPr/>
            </p:nvCxnSpPr>
            <p:spPr>
              <a:xfrm>
                <a:off x="8297269" y="1794541"/>
                <a:ext cx="0" cy="9845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sep"/>
              <p:cNvCxnSpPr/>
              <p:nvPr/>
            </p:nvCxnSpPr>
            <p:spPr>
              <a:xfrm>
                <a:off x="7796286" y="1954926"/>
                <a:ext cx="37756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Box right"/>
              <p:cNvSpPr txBox="1"/>
              <p:nvPr/>
            </p:nvSpPr>
            <p:spPr>
              <a:xfrm>
                <a:off x="9926687" y="1724874"/>
                <a:ext cx="1765738" cy="276999"/>
              </a:xfrm>
              <a:prstGeom prst="rect">
                <a:avLst/>
              </a:prstGeom>
              <a:noFill/>
            </p:spPr>
            <p:txBody>
              <a:bodyPr wrap="square" rtlCol="0">
                <a:spAutoFit/>
              </a:bodyPr>
              <a:lstStyle/>
              <a:p>
                <a:r>
                  <a:rPr lang="en-US" sz="1200" dirty="0" smtClean="0">
                    <a:solidFill>
                      <a:schemeClr val="bg1"/>
                    </a:solidFill>
                  </a:rPr>
                  <a:t>Start pos. End pos. Var ID</a:t>
                </a:r>
                <a:endParaRPr lang="en-US" sz="1200" dirty="0">
                  <a:solidFill>
                    <a:schemeClr val="bg1"/>
                  </a:solidFill>
                </a:endParaRPr>
              </a:p>
            </p:txBody>
          </p:sp>
          <p:sp>
            <p:nvSpPr>
              <p:cNvPr id="15" name="TextBox mid"/>
              <p:cNvSpPr txBox="1"/>
              <p:nvPr/>
            </p:nvSpPr>
            <p:spPr>
              <a:xfrm>
                <a:off x="8265161" y="1724874"/>
                <a:ext cx="1765738" cy="276999"/>
              </a:xfrm>
              <a:prstGeom prst="rect">
                <a:avLst/>
              </a:prstGeom>
              <a:noFill/>
            </p:spPr>
            <p:txBody>
              <a:bodyPr wrap="square" rtlCol="0">
                <a:spAutoFit/>
              </a:bodyPr>
              <a:lstStyle/>
              <a:p>
                <a:r>
                  <a:rPr lang="en-US" sz="1200" dirty="0" smtClean="0">
                    <a:solidFill>
                      <a:schemeClr val="bg1"/>
                    </a:solidFill>
                  </a:rPr>
                  <a:t>Start pos. End pos. Var ID</a:t>
                </a:r>
                <a:endParaRPr lang="en-US" sz="1200" dirty="0">
                  <a:solidFill>
                    <a:schemeClr val="bg1"/>
                  </a:solidFill>
                </a:endParaRPr>
              </a:p>
            </p:txBody>
          </p:sp>
          <p:sp>
            <p:nvSpPr>
              <p:cNvPr id="14" name="TextBox left"/>
              <p:cNvSpPr txBox="1"/>
              <p:nvPr/>
            </p:nvSpPr>
            <p:spPr>
              <a:xfrm>
                <a:off x="7722014" y="1723704"/>
                <a:ext cx="635219" cy="276999"/>
              </a:xfrm>
              <a:prstGeom prst="rect">
                <a:avLst/>
              </a:prstGeom>
              <a:noFill/>
            </p:spPr>
            <p:txBody>
              <a:bodyPr wrap="square" rtlCol="0">
                <a:spAutoFit/>
              </a:bodyPr>
              <a:lstStyle/>
              <a:p>
                <a:pPr algn="r"/>
                <a:r>
                  <a:rPr lang="en-US" sz="1200" dirty="0">
                    <a:solidFill>
                      <a:schemeClr val="bg1"/>
                    </a:solidFill>
                  </a:rPr>
                  <a:t>5</a:t>
                </a:r>
                <a:r>
                  <a:rPr lang="en-US" sz="1200" dirty="0" smtClean="0">
                    <a:solidFill>
                      <a:schemeClr val="bg1"/>
                    </a:solidFill>
                  </a:rPr>
                  <a:t>-mers</a:t>
                </a:r>
                <a:endParaRPr lang="en-US" sz="1200" dirty="0">
                  <a:solidFill>
                    <a:schemeClr val="bg1"/>
                  </a:solidFill>
                </a:endParaRPr>
              </a:p>
            </p:txBody>
          </p:sp>
          <p:sp>
            <p:nvSpPr>
              <p:cNvPr id="29" name="TextBox 6"/>
              <p:cNvSpPr txBox="1"/>
              <p:nvPr/>
            </p:nvSpPr>
            <p:spPr>
              <a:xfrm>
                <a:off x="11156159" y="1963635"/>
                <a:ext cx="415730" cy="461665"/>
              </a:xfrm>
              <a:prstGeom prst="rect">
                <a:avLst/>
              </a:prstGeom>
              <a:noFill/>
            </p:spPr>
            <p:txBody>
              <a:bodyPr wrap="square" rtlCol="0">
                <a:spAutoFit/>
              </a:bodyPr>
              <a:lstStyle/>
              <a:p>
                <a:pPr algn="ctr"/>
                <a:r>
                  <a:rPr lang="en-US" sz="1200" dirty="0" smtClean="0">
                    <a:solidFill>
                      <a:schemeClr val="bg1"/>
                    </a:solidFill>
                  </a:rPr>
                  <a:t>3</a:t>
                </a:r>
              </a:p>
              <a:p>
                <a:pPr algn="ctr"/>
                <a:r>
                  <a:rPr lang="en-US" sz="1200" dirty="0">
                    <a:solidFill>
                      <a:schemeClr val="bg1"/>
                    </a:solidFill>
                  </a:rPr>
                  <a:t>3</a:t>
                </a:r>
              </a:p>
            </p:txBody>
          </p:sp>
          <p:sp>
            <p:nvSpPr>
              <p:cNvPr id="27" name="TextBox 5"/>
              <p:cNvSpPr txBox="1"/>
              <p:nvPr/>
            </p:nvSpPr>
            <p:spPr>
              <a:xfrm>
                <a:off x="10615297" y="1963635"/>
                <a:ext cx="540862" cy="461665"/>
              </a:xfrm>
              <a:prstGeom prst="rect">
                <a:avLst/>
              </a:prstGeom>
              <a:noFill/>
            </p:spPr>
            <p:txBody>
              <a:bodyPr wrap="square" rtlCol="0">
                <a:spAutoFit/>
              </a:bodyPr>
              <a:lstStyle/>
              <a:p>
                <a:pPr algn="ctr"/>
                <a:r>
                  <a:rPr lang="en-US" sz="1200" dirty="0" smtClean="0">
                    <a:solidFill>
                      <a:schemeClr val="bg1"/>
                    </a:solidFill>
                  </a:rPr>
                  <a:t>19</a:t>
                </a:r>
              </a:p>
              <a:p>
                <a:pPr algn="ctr"/>
                <a:r>
                  <a:rPr lang="en-US" sz="1200" dirty="0" smtClean="0">
                    <a:solidFill>
                      <a:schemeClr val="bg1"/>
                    </a:solidFill>
                  </a:rPr>
                  <a:t>21</a:t>
                </a:r>
                <a:endParaRPr lang="en-US" sz="1200" dirty="0">
                  <a:solidFill>
                    <a:schemeClr val="bg1"/>
                  </a:solidFill>
                </a:endParaRPr>
              </a:p>
            </p:txBody>
          </p:sp>
          <p:sp>
            <p:nvSpPr>
              <p:cNvPr id="26" name="TextBox 4"/>
              <p:cNvSpPr txBox="1"/>
              <p:nvPr/>
            </p:nvSpPr>
            <p:spPr>
              <a:xfrm>
                <a:off x="9954187" y="1963635"/>
                <a:ext cx="667978" cy="461665"/>
              </a:xfrm>
              <a:prstGeom prst="rect">
                <a:avLst/>
              </a:prstGeom>
              <a:noFill/>
            </p:spPr>
            <p:txBody>
              <a:bodyPr wrap="square" rtlCol="0">
                <a:spAutoFit/>
              </a:bodyPr>
              <a:lstStyle/>
              <a:p>
                <a:pPr algn="ctr"/>
                <a:r>
                  <a:rPr lang="en-US" sz="1200" dirty="0" smtClean="0">
                    <a:solidFill>
                      <a:schemeClr val="bg1"/>
                    </a:solidFill>
                  </a:rPr>
                  <a:t>15</a:t>
                </a:r>
              </a:p>
              <a:p>
                <a:pPr algn="ctr"/>
                <a:r>
                  <a:rPr lang="en-US" sz="1200" dirty="0" smtClean="0">
                    <a:solidFill>
                      <a:schemeClr val="bg1"/>
                    </a:solidFill>
                  </a:rPr>
                  <a:t>19</a:t>
                </a:r>
                <a:endParaRPr lang="en-US" sz="1200" dirty="0">
                  <a:solidFill>
                    <a:schemeClr val="bg1"/>
                  </a:solidFill>
                </a:endParaRPr>
              </a:p>
            </p:txBody>
          </p:sp>
          <p:sp>
            <p:nvSpPr>
              <p:cNvPr id="24" name="TextBox 3"/>
              <p:cNvSpPr txBox="1"/>
              <p:nvPr/>
            </p:nvSpPr>
            <p:spPr>
              <a:xfrm>
                <a:off x="9508385" y="1963635"/>
                <a:ext cx="445802" cy="830997"/>
              </a:xfrm>
              <a:prstGeom prst="rect">
                <a:avLst/>
              </a:prstGeom>
              <a:noFill/>
            </p:spPr>
            <p:txBody>
              <a:bodyPr wrap="square" rtlCol="0">
                <a:spAutoFit/>
              </a:bodyPr>
              <a:lstStyle/>
              <a:p>
                <a:pPr algn="ctr"/>
                <a:r>
                  <a:rPr lang="en-US" altLang="zh-TW" sz="1200" dirty="0" smtClean="0">
                    <a:solidFill>
                      <a:schemeClr val="bg1"/>
                    </a:solidFill>
                  </a:rPr>
                  <a:t>2</a:t>
                </a:r>
              </a:p>
              <a:p>
                <a:pPr algn="ctr"/>
                <a:r>
                  <a:rPr lang="en-US" altLang="zh-TW" sz="1200" dirty="0" smtClean="0">
                    <a:solidFill>
                      <a:schemeClr val="bg1"/>
                    </a:solidFill>
                  </a:rPr>
                  <a:t>2</a:t>
                </a:r>
              </a:p>
              <a:p>
                <a:pPr algn="ctr"/>
                <a:r>
                  <a:rPr lang="en-US" sz="1200" dirty="0" smtClean="0">
                    <a:solidFill>
                      <a:schemeClr val="bg1"/>
                    </a:solidFill>
                  </a:rPr>
                  <a:t>NA</a:t>
                </a:r>
              </a:p>
              <a:p>
                <a:pPr algn="ctr"/>
                <a:r>
                  <a:rPr lang="en-US" sz="1200" dirty="0">
                    <a:solidFill>
                      <a:schemeClr val="bg1"/>
                    </a:solidFill>
                  </a:rPr>
                  <a:t>5</a:t>
                </a:r>
              </a:p>
            </p:txBody>
          </p:sp>
          <p:sp>
            <p:nvSpPr>
              <p:cNvPr id="23" name="TextBox 2"/>
              <p:cNvSpPr txBox="1"/>
              <p:nvPr/>
            </p:nvSpPr>
            <p:spPr>
              <a:xfrm>
                <a:off x="8930869" y="1963635"/>
                <a:ext cx="577516" cy="830997"/>
              </a:xfrm>
              <a:prstGeom prst="rect">
                <a:avLst/>
              </a:prstGeom>
              <a:noFill/>
            </p:spPr>
            <p:txBody>
              <a:bodyPr wrap="square" rtlCol="0">
                <a:spAutoFit/>
              </a:bodyPr>
              <a:lstStyle/>
              <a:p>
                <a:pPr algn="ctr"/>
                <a:r>
                  <a:rPr lang="en-US" altLang="zh-TW" sz="1200" dirty="0" smtClean="0">
                    <a:solidFill>
                      <a:schemeClr val="bg1"/>
                    </a:solidFill>
                  </a:rPr>
                  <a:t>19</a:t>
                </a:r>
              </a:p>
              <a:p>
                <a:pPr algn="ctr"/>
                <a:r>
                  <a:rPr lang="en-US" altLang="zh-TW" sz="1200" dirty="0" smtClean="0">
                    <a:solidFill>
                      <a:schemeClr val="bg1"/>
                    </a:solidFill>
                  </a:rPr>
                  <a:t>23</a:t>
                </a:r>
              </a:p>
              <a:p>
                <a:pPr algn="ctr"/>
                <a:r>
                  <a:rPr lang="en-US" altLang="zh-TW" sz="1200" dirty="0" smtClean="0">
                    <a:solidFill>
                      <a:schemeClr val="bg1"/>
                    </a:solidFill>
                  </a:rPr>
                  <a:t>25</a:t>
                </a:r>
              </a:p>
              <a:p>
                <a:pPr algn="ctr"/>
                <a:r>
                  <a:rPr lang="en-US" altLang="zh-TW" sz="1200" dirty="0" smtClean="0">
                    <a:solidFill>
                      <a:schemeClr val="bg1"/>
                    </a:solidFill>
                  </a:rPr>
                  <a:t>29</a:t>
                </a:r>
                <a:endParaRPr lang="en-US" sz="1200" dirty="0">
                  <a:solidFill>
                    <a:schemeClr val="bg1"/>
                  </a:solidFill>
                </a:endParaRPr>
              </a:p>
            </p:txBody>
          </p:sp>
          <p:sp>
            <p:nvSpPr>
              <p:cNvPr id="22" name="TextBox 1"/>
              <p:cNvSpPr txBox="1"/>
              <p:nvPr/>
            </p:nvSpPr>
            <p:spPr>
              <a:xfrm>
                <a:off x="8306412" y="1963635"/>
                <a:ext cx="624457" cy="830997"/>
              </a:xfrm>
              <a:prstGeom prst="rect">
                <a:avLst/>
              </a:prstGeom>
              <a:noFill/>
            </p:spPr>
            <p:txBody>
              <a:bodyPr wrap="square" rtlCol="0">
                <a:spAutoFit/>
              </a:bodyPr>
              <a:lstStyle/>
              <a:p>
                <a:pPr algn="ctr"/>
                <a:r>
                  <a:rPr lang="en-US" altLang="zh-TW" sz="1200" dirty="0" smtClean="0">
                    <a:solidFill>
                      <a:schemeClr val="bg1"/>
                    </a:solidFill>
                  </a:rPr>
                  <a:t>15</a:t>
                </a:r>
              </a:p>
              <a:p>
                <a:pPr algn="ctr"/>
                <a:r>
                  <a:rPr lang="en-US" altLang="zh-TW" sz="1200" dirty="0" smtClean="0">
                    <a:solidFill>
                      <a:schemeClr val="bg1"/>
                    </a:solidFill>
                  </a:rPr>
                  <a:t>19</a:t>
                </a:r>
              </a:p>
              <a:p>
                <a:pPr algn="ctr"/>
                <a:r>
                  <a:rPr lang="en-US" altLang="zh-TW" sz="1200" dirty="0" smtClean="0">
                    <a:solidFill>
                      <a:schemeClr val="bg1"/>
                    </a:solidFill>
                  </a:rPr>
                  <a:t>21</a:t>
                </a:r>
              </a:p>
              <a:p>
                <a:pPr algn="ctr"/>
                <a:r>
                  <a:rPr lang="en-US" altLang="zh-TW" sz="1200" dirty="0" smtClean="0">
                    <a:solidFill>
                      <a:schemeClr val="bg1"/>
                    </a:solidFill>
                  </a:rPr>
                  <a:t>25</a:t>
                </a:r>
                <a:endParaRPr lang="en-US" sz="1200" dirty="0">
                  <a:solidFill>
                    <a:schemeClr val="bg1"/>
                  </a:solidFill>
                </a:endParaRPr>
              </a:p>
            </p:txBody>
          </p:sp>
          <p:sp>
            <p:nvSpPr>
              <p:cNvPr id="16" name="TextBox 0"/>
              <p:cNvSpPr txBox="1"/>
              <p:nvPr/>
            </p:nvSpPr>
            <p:spPr>
              <a:xfrm>
                <a:off x="7693426" y="1968676"/>
                <a:ext cx="661109" cy="830997"/>
              </a:xfrm>
              <a:prstGeom prst="rect">
                <a:avLst/>
              </a:prstGeom>
              <a:noFill/>
            </p:spPr>
            <p:txBody>
              <a:bodyPr wrap="square" rtlCol="0">
                <a:spAutoFit/>
              </a:bodyPr>
              <a:lstStyle/>
              <a:p>
                <a:pPr algn="ctr"/>
                <a:r>
                  <a:rPr lang="en-US" sz="1200" dirty="0" smtClean="0">
                    <a:solidFill>
                      <a:schemeClr val="bg1"/>
                    </a:solidFill>
                  </a:rPr>
                  <a:t>AGGGA</a:t>
                </a:r>
              </a:p>
              <a:p>
                <a:pPr algn="ctr"/>
                <a:r>
                  <a:rPr lang="en-US" sz="1200" dirty="0" smtClean="0">
                    <a:solidFill>
                      <a:schemeClr val="bg1"/>
                    </a:solidFill>
                  </a:rPr>
                  <a:t>ACCCC</a:t>
                </a:r>
              </a:p>
              <a:p>
                <a:pPr algn="ctr"/>
                <a:r>
                  <a:rPr lang="en-US" sz="1200" dirty="0" smtClean="0">
                    <a:solidFill>
                      <a:schemeClr val="bg1"/>
                    </a:solidFill>
                  </a:rPr>
                  <a:t>CCCAT</a:t>
                </a:r>
              </a:p>
              <a:p>
                <a:pPr algn="ctr"/>
                <a:r>
                  <a:rPr lang="en-US" sz="1200" dirty="0" smtClean="0">
                    <a:solidFill>
                      <a:schemeClr val="bg1"/>
                    </a:solidFill>
                  </a:rPr>
                  <a:t>TTGTG</a:t>
                </a:r>
                <a:endParaRPr lang="en-US" sz="1200" dirty="0">
                  <a:solidFill>
                    <a:schemeClr val="bg1"/>
                  </a:solidFill>
                </a:endParaRPr>
              </a:p>
            </p:txBody>
          </p:sp>
        </p:grpSp>
        <p:sp>
          <p:nvSpPr>
            <p:cNvPr id="47" name="TextBox title">
              <a:extLst>
                <a:ext uri="{FF2B5EF4-FFF2-40B4-BE49-F238E27FC236}">
                  <a16:creationId xmlns="" xmlns:a16="http://schemas.microsoft.com/office/drawing/2014/main" id="{08589219-068A-4D2B-9424-9EF7F635348F}"/>
                </a:ext>
              </a:extLst>
            </p:cNvPr>
            <p:cNvSpPr txBox="1"/>
            <p:nvPr/>
          </p:nvSpPr>
          <p:spPr>
            <a:xfrm>
              <a:off x="7618593" y="36694"/>
              <a:ext cx="4853397" cy="523220"/>
            </a:xfrm>
            <a:prstGeom prst="rect">
              <a:avLst/>
            </a:prstGeom>
            <a:noFill/>
          </p:spPr>
          <p:txBody>
            <a:bodyPr wrap="square" rtlCol="0">
              <a:spAutoFit/>
            </a:bodyPr>
            <a:lstStyle/>
            <a:p>
              <a:r>
                <a:rPr lang="en-US" sz="2800"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Lookup the hashtable</a:t>
              </a:r>
              <a:endParaRPr lang="en-US" sz="2800" b="1" dirty="0">
                <a:solidFill>
                  <a:srgbClr val="FFFFFF"/>
                </a:solidFill>
                <a:latin typeface="Century Gothic" panose="020B0502020202020204" pitchFamily="34" charset="0"/>
                <a:ea typeface="Tahoma" panose="020B0604030504040204" pitchFamily="34" charset="0"/>
                <a:cs typeface="Tahoma" panose="020B0604030504040204" pitchFamily="34" charset="0"/>
              </a:endParaRPr>
            </a:p>
          </p:txBody>
        </p:sp>
        <p:sp>
          <p:nvSpPr>
            <p:cNvPr id="68" name="Oval">
              <a:extLst>
                <a:ext uri="{FF2B5EF4-FFF2-40B4-BE49-F238E27FC236}">
                  <a16:creationId xmlns="" xmlns:a16="http://schemas.microsoft.com/office/drawing/2014/main" id="{3A5BAA2A-2285-4C54-A04E-2BE41B49256B}"/>
                </a:ext>
              </a:extLst>
            </p:cNvPr>
            <p:cNvSpPr/>
            <p:nvPr/>
          </p:nvSpPr>
          <p:spPr>
            <a:xfrm>
              <a:off x="6735327" y="476973"/>
              <a:ext cx="838200" cy="8382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TextBox 08">
            <a:extLst>
              <a:ext uri="{FF2B5EF4-FFF2-40B4-BE49-F238E27FC236}">
                <a16:creationId xmlns="" xmlns:a16="http://schemas.microsoft.com/office/drawing/2014/main" id="{06C2E1CB-018F-488B-B906-0ED0B9D4656C}"/>
              </a:ext>
            </a:extLst>
          </p:cNvPr>
          <p:cNvSpPr txBox="1"/>
          <p:nvPr/>
        </p:nvSpPr>
        <p:spPr>
          <a:xfrm>
            <a:off x="4157721" y="4609116"/>
            <a:ext cx="1629285" cy="1569660"/>
          </a:xfrm>
          <a:prstGeom prst="rect">
            <a:avLst/>
          </a:prstGeom>
          <a:noFill/>
        </p:spPr>
        <p:txBody>
          <a:bodyPr wrap="square" rtlCol="0">
            <a:spAutoFit/>
          </a:bodyPr>
          <a:lstStyle/>
          <a:p>
            <a:pPr algn="ctr"/>
            <a:r>
              <a:rPr lang="en-US" sz="9600" b="1" dirty="0">
                <a:solidFill>
                  <a:schemeClr val="accent5">
                    <a:lumMod val="60000"/>
                    <a:lumOff val="40000"/>
                  </a:schemeClr>
                </a:solidFill>
                <a:latin typeface="Agency FB" panose="020B0503020202020204" pitchFamily="34" charset="0"/>
              </a:rPr>
              <a:t>08</a:t>
            </a:r>
          </a:p>
        </p:txBody>
      </p:sp>
      <p:sp>
        <p:nvSpPr>
          <p:cNvPr id="74" name="TextBox 07">
            <a:extLst>
              <a:ext uri="{FF2B5EF4-FFF2-40B4-BE49-F238E27FC236}">
                <a16:creationId xmlns="" xmlns:a16="http://schemas.microsoft.com/office/drawing/2014/main" id="{5A5BF173-B239-4829-9EBD-CDB9A7643432}"/>
              </a:ext>
            </a:extLst>
          </p:cNvPr>
          <p:cNvSpPr txBox="1"/>
          <p:nvPr/>
        </p:nvSpPr>
        <p:spPr>
          <a:xfrm>
            <a:off x="6338523" y="2366048"/>
            <a:ext cx="1629285" cy="1569660"/>
          </a:xfrm>
          <a:prstGeom prst="rect">
            <a:avLst/>
          </a:prstGeom>
          <a:noFill/>
        </p:spPr>
        <p:txBody>
          <a:bodyPr wrap="square" rtlCol="0">
            <a:spAutoFit/>
          </a:bodyPr>
          <a:lstStyle/>
          <a:p>
            <a:pPr algn="ctr"/>
            <a:r>
              <a:rPr lang="en-US" sz="9600" b="1" dirty="0">
                <a:solidFill>
                  <a:schemeClr val="accent5">
                    <a:lumMod val="60000"/>
                    <a:lumOff val="40000"/>
                  </a:schemeClr>
                </a:solidFill>
                <a:latin typeface="Agency FB" panose="020B0503020202020204" pitchFamily="34" charset="0"/>
              </a:rPr>
              <a:t>07</a:t>
            </a:r>
          </a:p>
        </p:txBody>
      </p:sp>
      <p:sp>
        <p:nvSpPr>
          <p:cNvPr id="45" name="TextBox 06">
            <a:extLst>
              <a:ext uri="{FF2B5EF4-FFF2-40B4-BE49-F238E27FC236}">
                <a16:creationId xmlns="" xmlns:a16="http://schemas.microsoft.com/office/drawing/2014/main" id="{B5DFF2C9-5539-4123-99FA-E1A3B1DE2D78}"/>
              </a:ext>
            </a:extLst>
          </p:cNvPr>
          <p:cNvSpPr txBox="1"/>
          <p:nvPr/>
        </p:nvSpPr>
        <p:spPr>
          <a:xfrm>
            <a:off x="4157721" y="154946"/>
            <a:ext cx="1629285" cy="1569660"/>
          </a:xfrm>
          <a:prstGeom prst="rect">
            <a:avLst/>
          </a:prstGeom>
          <a:noFill/>
        </p:spPr>
        <p:txBody>
          <a:bodyPr wrap="square" rtlCol="0">
            <a:spAutoFit/>
          </a:bodyPr>
          <a:lstStyle/>
          <a:p>
            <a:pPr algn="ctr"/>
            <a:r>
              <a:rPr lang="en-US" sz="9600" b="1" dirty="0">
                <a:solidFill>
                  <a:schemeClr val="accent5">
                    <a:lumMod val="60000"/>
                    <a:lumOff val="40000"/>
                  </a:schemeClr>
                </a:solidFill>
                <a:latin typeface="Agency FB" panose="020B0503020202020204" pitchFamily="34" charset="0"/>
              </a:rPr>
              <a:t>06</a:t>
            </a:r>
          </a:p>
        </p:txBody>
      </p:sp>
      <p:pic>
        <p:nvPicPr>
          <p:cNvPr id="2" name="Picture 1"/>
          <p:cNvPicPr>
            <a:picLocks noChangeAspect="1"/>
          </p:cNvPicPr>
          <p:nvPr/>
        </p:nvPicPr>
        <p:blipFill>
          <a:blip r:embed="rId3"/>
          <a:stretch>
            <a:fillRect/>
          </a:stretch>
        </p:blipFill>
        <p:spPr>
          <a:xfrm>
            <a:off x="6875249" y="628129"/>
            <a:ext cx="561488" cy="561488"/>
          </a:xfrm>
          <a:prstGeom prst="rect">
            <a:avLst/>
          </a:prstGeom>
        </p:spPr>
      </p:pic>
      <p:pic>
        <p:nvPicPr>
          <p:cNvPr id="3" name="Picture 2"/>
          <p:cNvPicPr>
            <a:picLocks noChangeAspect="1"/>
          </p:cNvPicPr>
          <p:nvPr/>
        </p:nvPicPr>
        <p:blipFill>
          <a:blip r:embed="rId4"/>
          <a:stretch>
            <a:fillRect/>
          </a:stretch>
        </p:blipFill>
        <p:spPr>
          <a:xfrm>
            <a:off x="4800201" y="2853919"/>
            <a:ext cx="560162" cy="560162"/>
          </a:xfrm>
          <a:prstGeom prst="rect">
            <a:avLst/>
          </a:prstGeom>
        </p:spPr>
      </p:pic>
      <p:pic>
        <p:nvPicPr>
          <p:cNvPr id="5" name="Picture 4"/>
          <p:cNvPicPr>
            <a:picLocks noChangeAspect="1"/>
          </p:cNvPicPr>
          <p:nvPr/>
        </p:nvPicPr>
        <p:blipFill>
          <a:blip r:embed="rId5"/>
          <a:stretch>
            <a:fillRect/>
          </a:stretch>
        </p:blipFill>
        <p:spPr>
          <a:xfrm>
            <a:off x="6879740" y="5076794"/>
            <a:ext cx="523872" cy="523872"/>
          </a:xfrm>
          <a:prstGeom prst="rect">
            <a:avLst/>
          </a:prstGeom>
        </p:spPr>
      </p:pic>
      <p:sp>
        <p:nvSpPr>
          <p:cNvPr id="7" name="Slide Number Placeholder 6"/>
          <p:cNvSpPr>
            <a:spLocks noGrp="1"/>
          </p:cNvSpPr>
          <p:nvPr>
            <p:ph type="sldNum" sz="quarter" idx="12"/>
          </p:nvPr>
        </p:nvSpPr>
        <p:spPr/>
        <p:txBody>
          <a:bodyPr/>
          <a:lstStyle/>
          <a:p>
            <a:fld id="{290CFA36-8BA7-4F17-8412-F85AC937E5CF}" type="slidenum">
              <a:rPr lang="en-US" smtClean="0"/>
              <a:t>10</a:t>
            </a:fld>
            <a:endParaRPr lang="en-US"/>
          </a:p>
        </p:txBody>
      </p:sp>
    </p:spTree>
    <p:extLst>
      <p:ext uri="{BB962C8B-B14F-4D97-AF65-F5344CB8AC3E}">
        <p14:creationId xmlns:p14="http://schemas.microsoft.com/office/powerpoint/2010/main" val="3394774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up)">
                                      <p:cBhvr>
                                        <p:cTn id="7" dur="500"/>
                                        <p:tgtEl>
                                          <p:spTgt spid="69"/>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par>
                                <p:cTn id="17" presetID="22" presetClass="entr" presetSubtype="8"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wipe(up)">
                                      <p:cBhvr>
                                        <p:cTn id="24" dur="500"/>
                                        <p:tgtEl>
                                          <p:spTgt spid="67"/>
                                        </p:tgtEl>
                                      </p:cBhvr>
                                    </p:animEffect>
                                  </p:childTnLst>
                                </p:cTn>
                              </p:par>
                            </p:childTnLst>
                          </p:cTn>
                        </p:par>
                        <p:par>
                          <p:cTn id="25" fill="hold">
                            <p:stCondLst>
                              <p:cond delay="500"/>
                            </p:stCondLst>
                            <p:childTnLst>
                              <p:par>
                                <p:cTn id="26" presetID="2" presetClass="entr" presetSubtype="2" fill="hold" grpId="0" nodeType="afterEffect">
                                  <p:stCondLst>
                                    <p:cond delay="0"/>
                                  </p:stCondLst>
                                  <p:childTnLst>
                                    <p:set>
                                      <p:cBhvr>
                                        <p:cTn id="27" dur="1" fill="hold">
                                          <p:stCondLst>
                                            <p:cond delay="0"/>
                                          </p:stCondLst>
                                        </p:cTn>
                                        <p:tgtEl>
                                          <p:spTgt spid="74"/>
                                        </p:tgtEl>
                                        <p:attrNameLst>
                                          <p:attrName>style.visibility</p:attrName>
                                        </p:attrNameLst>
                                      </p:cBhvr>
                                      <p:to>
                                        <p:strVal val="visible"/>
                                      </p:to>
                                    </p:set>
                                    <p:anim calcmode="lin" valueType="num">
                                      <p:cBhvr additive="base">
                                        <p:cTn id="28" dur="500" fill="hold"/>
                                        <p:tgtEl>
                                          <p:spTgt spid="74"/>
                                        </p:tgtEl>
                                        <p:attrNameLst>
                                          <p:attrName>ppt_x</p:attrName>
                                        </p:attrNameLst>
                                      </p:cBhvr>
                                      <p:tavLst>
                                        <p:tav tm="0">
                                          <p:val>
                                            <p:strVal val="1+#ppt_w/2"/>
                                          </p:val>
                                        </p:tav>
                                        <p:tav tm="100000">
                                          <p:val>
                                            <p:strVal val="#ppt_x"/>
                                          </p:val>
                                        </p:tav>
                                      </p:tavLst>
                                    </p:anim>
                                    <p:anim calcmode="lin" valueType="num">
                                      <p:cBhvr additive="base">
                                        <p:cTn id="29" dur="500" fill="hold"/>
                                        <p:tgtEl>
                                          <p:spTgt spid="74"/>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par>
                                <p:cTn id="34" presetID="22" presetClass="entr" presetSubtype="2"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right)">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wipe(up)">
                                      <p:cBhvr>
                                        <p:cTn id="41" dur="500"/>
                                        <p:tgtEl>
                                          <p:spTgt spid="66"/>
                                        </p:tgtEl>
                                      </p:cBhvr>
                                    </p:animEffect>
                                  </p:childTnLst>
                                </p:cTn>
                              </p:par>
                            </p:childTnLst>
                          </p:cTn>
                        </p:par>
                        <p:par>
                          <p:cTn id="42" fill="hold">
                            <p:stCondLst>
                              <p:cond delay="500"/>
                            </p:stCondLst>
                            <p:childTnLst>
                              <p:par>
                                <p:cTn id="43" presetID="2" presetClass="entr" presetSubtype="8" fill="hold" grpId="0" nodeType="after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500" fill="hold"/>
                                        <p:tgtEl>
                                          <p:spTgt spid="85"/>
                                        </p:tgtEl>
                                        <p:attrNameLst>
                                          <p:attrName>ppt_x</p:attrName>
                                        </p:attrNameLst>
                                      </p:cBhvr>
                                      <p:tavLst>
                                        <p:tav tm="0">
                                          <p:val>
                                            <p:strVal val="0-#ppt_w/2"/>
                                          </p:val>
                                        </p:tav>
                                        <p:tav tm="100000">
                                          <p:val>
                                            <p:strVal val="#ppt_x"/>
                                          </p:val>
                                        </p:tav>
                                      </p:tavLst>
                                    </p:anim>
                                    <p:anim calcmode="lin" valueType="num">
                                      <p:cBhvr additive="base">
                                        <p:cTn id="46" dur="500" fill="hold"/>
                                        <p:tgtEl>
                                          <p:spTgt spid="85"/>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fill="hold"/>
                                        <p:tgtEl>
                                          <p:spTgt spid="39"/>
                                        </p:tgtEl>
                                        <p:attrNameLst>
                                          <p:attrName>ppt_x</p:attrName>
                                        </p:attrNameLst>
                                      </p:cBhvr>
                                      <p:tavLst>
                                        <p:tav tm="0">
                                          <p:val>
                                            <p:strVal val="1+#ppt_w/2"/>
                                          </p:val>
                                        </p:tav>
                                        <p:tav tm="100000">
                                          <p:val>
                                            <p:strVal val="#ppt_x"/>
                                          </p:val>
                                        </p:tav>
                                      </p:tavLst>
                                    </p:anim>
                                    <p:anim calcmode="lin" valueType="num">
                                      <p:cBhvr additive="base">
                                        <p:cTn id="50" dur="500" fill="hold"/>
                                        <p:tgtEl>
                                          <p:spTgt spid="39"/>
                                        </p:tgtEl>
                                        <p:attrNameLst>
                                          <p:attrName>ppt_y</p:attrName>
                                        </p:attrNameLst>
                                      </p:cBhvr>
                                      <p:tavLst>
                                        <p:tav tm="0">
                                          <p:val>
                                            <p:strVal val="#ppt_y"/>
                                          </p:val>
                                        </p:tav>
                                        <p:tav tm="100000">
                                          <p:val>
                                            <p:strVal val="#ppt_y"/>
                                          </p:val>
                                        </p:tav>
                                      </p:tavLst>
                                    </p:anim>
                                  </p:childTnLst>
                                </p:cTn>
                              </p:par>
                              <p:par>
                                <p:cTn id="51" presetID="22" presetClass="entr" presetSubtype="8"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wipe(up)">
                                      <p:cBhvr>
                                        <p:cTn id="5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7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43E48"/>
        </a:solidFill>
        <a:effectLst/>
      </p:bgPr>
    </p:bg>
    <p:spTree>
      <p:nvGrpSpPr>
        <p:cNvPr id="1" name=""/>
        <p:cNvGrpSpPr/>
        <p:nvPr/>
      </p:nvGrpSpPr>
      <p:grpSpPr>
        <a:xfrm>
          <a:off x="0" y="0"/>
          <a:ext cx="0" cy="0"/>
          <a:chOff x="0" y="0"/>
          <a:chExt cx="0" cy="0"/>
        </a:xfrm>
      </p:grpSpPr>
      <p:cxnSp>
        <p:nvCxnSpPr>
          <p:cNvPr id="38" name="Straight Connector 10">
            <a:extLst>
              <a:ext uri="{FF2B5EF4-FFF2-40B4-BE49-F238E27FC236}">
                <a16:creationId xmlns="" xmlns:a16="http://schemas.microsoft.com/office/drawing/2014/main" id="{1E211855-B3FC-4B11-9575-CDF06CE879E0}"/>
              </a:ext>
            </a:extLst>
          </p:cNvPr>
          <p:cNvCxnSpPr>
            <a:cxnSpLocks/>
            <a:endCxn id="19" idx="0"/>
          </p:cNvCxnSpPr>
          <p:nvPr/>
        </p:nvCxnSpPr>
        <p:spPr>
          <a:xfrm flipH="1">
            <a:off x="6106097" y="1695079"/>
            <a:ext cx="3158" cy="133602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09">
            <a:extLst>
              <a:ext uri="{FF2B5EF4-FFF2-40B4-BE49-F238E27FC236}">
                <a16:creationId xmlns="" xmlns:a16="http://schemas.microsoft.com/office/drawing/2014/main" id="{1E211855-B3FC-4B11-9575-CDF06CE879E0}"/>
              </a:ext>
            </a:extLst>
          </p:cNvPr>
          <p:cNvCxnSpPr>
            <a:cxnSpLocks/>
            <a:endCxn id="16" idx="0"/>
          </p:cNvCxnSpPr>
          <p:nvPr/>
        </p:nvCxnSpPr>
        <p:spPr>
          <a:xfrm flipH="1">
            <a:off x="6106098" y="-14514"/>
            <a:ext cx="3155" cy="160836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line 09">
            <a:extLst>
              <a:ext uri="{FF2B5EF4-FFF2-40B4-BE49-F238E27FC236}">
                <a16:creationId xmlns="" xmlns:a16="http://schemas.microsoft.com/office/drawing/2014/main" id="{ADEC6494-FC4A-41F9-98BE-83225C839A91}"/>
              </a:ext>
            </a:extLst>
          </p:cNvPr>
          <p:cNvGrpSpPr/>
          <p:nvPr/>
        </p:nvGrpSpPr>
        <p:grpSpPr>
          <a:xfrm>
            <a:off x="693994" y="1501775"/>
            <a:ext cx="6989506" cy="336550"/>
            <a:chOff x="613718" y="3127375"/>
            <a:chExt cx="7097254" cy="336550"/>
          </a:xfrm>
        </p:grpSpPr>
        <p:cxnSp>
          <p:nvCxnSpPr>
            <p:cNvPr id="13" name="Straight Connector dotted">
              <a:extLst>
                <a:ext uri="{FF2B5EF4-FFF2-40B4-BE49-F238E27FC236}">
                  <a16:creationId xmlns="" xmlns:a16="http://schemas.microsoft.com/office/drawing/2014/main" id="{9DFE42D7-05E5-4245-9856-468474CBBB2A}"/>
                </a:ext>
              </a:extLst>
            </p:cNvPr>
            <p:cNvCxnSpPr>
              <a:cxnSpLocks/>
            </p:cNvCxnSpPr>
            <p:nvPr/>
          </p:nvCxnSpPr>
          <p:spPr>
            <a:xfrm flipH="1">
              <a:off x="613718" y="3295567"/>
              <a:ext cx="7097254" cy="0"/>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14" name="Oval">
              <a:extLst>
                <a:ext uri="{FF2B5EF4-FFF2-40B4-BE49-F238E27FC236}">
                  <a16:creationId xmlns="" xmlns:a16="http://schemas.microsoft.com/office/drawing/2014/main" id="{1C8E603C-465B-4A57-9680-880FF87C1ED2}"/>
                </a:ext>
              </a:extLst>
            </p:cNvPr>
            <p:cNvSpPr/>
            <p:nvPr/>
          </p:nvSpPr>
          <p:spPr>
            <a:xfrm>
              <a:off x="5967483" y="3153880"/>
              <a:ext cx="283540" cy="283540"/>
            </a:xfrm>
            <a:prstGeom prst="ellipse">
              <a:avLst/>
            </a:prstGeom>
            <a:solidFill>
              <a:srgbClr val="343E48"/>
            </a:solidFill>
            <a:ln>
              <a:solidFill>
                <a:srgbClr val="343E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ircle: Hollow">
              <a:extLst>
                <a:ext uri="{FF2B5EF4-FFF2-40B4-BE49-F238E27FC236}">
                  <a16:creationId xmlns="" xmlns:a16="http://schemas.microsoft.com/office/drawing/2014/main" id="{E54A442E-DCE3-46C3-8254-E03CEB14D4CD}"/>
                </a:ext>
              </a:extLst>
            </p:cNvPr>
            <p:cNvSpPr/>
            <p:nvPr/>
          </p:nvSpPr>
          <p:spPr>
            <a:xfrm>
              <a:off x="5940978" y="3127375"/>
              <a:ext cx="336550" cy="336550"/>
            </a:xfrm>
            <a:prstGeom prst="donut">
              <a:avLst>
                <a:gd name="adj" fmla="val 70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a:extLst>
                <a:ext uri="{FF2B5EF4-FFF2-40B4-BE49-F238E27FC236}">
                  <a16:creationId xmlns="" xmlns:a16="http://schemas.microsoft.com/office/drawing/2014/main" id="{544F1E16-5301-47B9-BA1A-8CF92EEBBCA4}"/>
                </a:ext>
              </a:extLst>
            </p:cNvPr>
            <p:cNvSpPr/>
            <p:nvPr/>
          </p:nvSpPr>
          <p:spPr>
            <a:xfrm>
              <a:off x="6033053" y="3219450"/>
              <a:ext cx="152400" cy="152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10">
            <a:extLst>
              <a:ext uri="{FF2B5EF4-FFF2-40B4-BE49-F238E27FC236}">
                <a16:creationId xmlns="" xmlns:a16="http://schemas.microsoft.com/office/drawing/2014/main" id="{6AC9190C-B033-46D6-8D64-7FA5DD85093B}"/>
              </a:ext>
            </a:extLst>
          </p:cNvPr>
          <p:cNvSpPr txBox="1"/>
          <p:nvPr/>
        </p:nvSpPr>
        <p:spPr>
          <a:xfrm>
            <a:off x="4207730" y="4830718"/>
            <a:ext cx="1629285" cy="1569660"/>
          </a:xfrm>
          <a:prstGeom prst="rect">
            <a:avLst/>
          </a:prstGeom>
          <a:noFill/>
        </p:spPr>
        <p:txBody>
          <a:bodyPr wrap="square" rtlCol="0">
            <a:spAutoFit/>
          </a:bodyPr>
          <a:lstStyle/>
          <a:p>
            <a:pPr algn="ctr"/>
            <a:r>
              <a:rPr lang="en-US" sz="9600" b="1" dirty="0" smtClean="0">
                <a:solidFill>
                  <a:srgbClr val="868B91"/>
                </a:solidFill>
                <a:latin typeface="Agency FB" panose="020B0503020202020204" pitchFamily="34" charset="0"/>
              </a:rPr>
              <a:t>10</a:t>
            </a:r>
            <a:endParaRPr lang="en-US" sz="9600" b="1" dirty="0">
              <a:solidFill>
                <a:srgbClr val="868B91"/>
              </a:solidFill>
              <a:latin typeface="Agency FB" panose="020B0503020202020204" pitchFamily="34" charset="0"/>
            </a:endParaRPr>
          </a:p>
        </p:txBody>
      </p:sp>
      <p:sp>
        <p:nvSpPr>
          <p:cNvPr id="8" name="TextBox 09">
            <a:extLst>
              <a:ext uri="{FF2B5EF4-FFF2-40B4-BE49-F238E27FC236}">
                <a16:creationId xmlns="" xmlns:a16="http://schemas.microsoft.com/office/drawing/2014/main" id="{50D61B0D-4329-41C8-BEBB-CB6403478232}"/>
              </a:ext>
            </a:extLst>
          </p:cNvPr>
          <p:cNvSpPr txBox="1"/>
          <p:nvPr/>
        </p:nvSpPr>
        <p:spPr>
          <a:xfrm>
            <a:off x="6351223" y="233740"/>
            <a:ext cx="1629285" cy="1569660"/>
          </a:xfrm>
          <a:prstGeom prst="rect">
            <a:avLst/>
          </a:prstGeom>
          <a:noFill/>
        </p:spPr>
        <p:txBody>
          <a:bodyPr wrap="square" rtlCol="0">
            <a:spAutoFit/>
          </a:bodyPr>
          <a:lstStyle/>
          <a:p>
            <a:pPr algn="ctr"/>
            <a:r>
              <a:rPr lang="en-US" sz="9600" b="1" dirty="0" smtClean="0">
                <a:solidFill>
                  <a:srgbClr val="868B91"/>
                </a:solidFill>
                <a:latin typeface="Agency FB" panose="020B0503020202020204" pitchFamily="34" charset="0"/>
              </a:rPr>
              <a:t>09</a:t>
            </a:r>
            <a:endParaRPr lang="en-US" sz="9600" b="1" dirty="0">
              <a:solidFill>
                <a:srgbClr val="868B91"/>
              </a:solidFill>
              <a:latin typeface="Agency FB" panose="020B0503020202020204" pitchFamily="34" charset="0"/>
            </a:endParaRPr>
          </a:p>
        </p:txBody>
      </p:sp>
      <p:grpSp>
        <p:nvGrpSpPr>
          <p:cNvPr id="43" name="Group 10"/>
          <p:cNvGrpSpPr/>
          <p:nvPr/>
        </p:nvGrpSpPr>
        <p:grpSpPr>
          <a:xfrm>
            <a:off x="5176457" y="3031107"/>
            <a:ext cx="4014561" cy="2917928"/>
            <a:chOff x="5176457" y="3031107"/>
            <a:chExt cx="4014561" cy="2917928"/>
          </a:xfrm>
        </p:grpSpPr>
        <p:sp>
          <p:nvSpPr>
            <p:cNvPr id="19" name="Circle: Hollow">
              <a:extLst>
                <a:ext uri="{FF2B5EF4-FFF2-40B4-BE49-F238E27FC236}">
                  <a16:creationId xmlns="" xmlns:a16="http://schemas.microsoft.com/office/drawing/2014/main" id="{3971D724-835D-4B1E-B0DB-4ABC5341A292}"/>
                </a:ext>
              </a:extLst>
            </p:cNvPr>
            <p:cNvSpPr/>
            <p:nvPr/>
          </p:nvSpPr>
          <p:spPr>
            <a:xfrm>
              <a:off x="5176457" y="3031107"/>
              <a:ext cx="1859280" cy="1859280"/>
            </a:xfrm>
            <a:prstGeom prst="donut">
              <a:avLst>
                <a:gd name="adj" fmla="val 2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Oval">
              <a:extLst>
                <a:ext uri="{FF2B5EF4-FFF2-40B4-BE49-F238E27FC236}">
                  <a16:creationId xmlns="" xmlns:a16="http://schemas.microsoft.com/office/drawing/2014/main" id="{380F2759-631B-4310-9ADB-2F68F87F7008}"/>
                </a:ext>
              </a:extLst>
            </p:cNvPr>
            <p:cNvSpPr/>
            <p:nvPr/>
          </p:nvSpPr>
          <p:spPr>
            <a:xfrm>
              <a:off x="5325180" y="3179830"/>
              <a:ext cx="1561834" cy="1561834"/>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title">
              <a:extLst>
                <a:ext uri="{FF2B5EF4-FFF2-40B4-BE49-F238E27FC236}">
                  <a16:creationId xmlns="" xmlns:a16="http://schemas.microsoft.com/office/drawing/2014/main" id="{0647E3EC-E862-44A6-8956-C243D63C462E}"/>
                </a:ext>
              </a:extLst>
            </p:cNvPr>
            <p:cNvSpPr txBox="1"/>
            <p:nvPr/>
          </p:nvSpPr>
          <p:spPr>
            <a:xfrm>
              <a:off x="5435321" y="4964150"/>
              <a:ext cx="2044643" cy="523220"/>
            </a:xfrm>
            <a:prstGeom prst="rect">
              <a:avLst/>
            </a:prstGeom>
            <a:noFill/>
          </p:spPr>
          <p:txBody>
            <a:bodyPr wrap="square" rtlCol="0">
              <a:spAutoFit/>
            </a:bodyPr>
            <a:lstStyle/>
            <a:p>
              <a:pPr algn="ctr"/>
              <a:r>
                <a:rPr lang="en-US" sz="2800"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Congrats</a:t>
              </a:r>
              <a:endParaRPr lang="en-US" sz="2800" b="1" dirty="0">
                <a:solidFill>
                  <a:srgbClr val="FFFFFF"/>
                </a:solidFill>
                <a:latin typeface="Century Gothic" panose="020B0502020202020204" pitchFamily="34" charset="0"/>
                <a:ea typeface="Tahoma" panose="020B0604030504040204" pitchFamily="34" charset="0"/>
                <a:cs typeface="Tahoma" panose="020B0604030504040204" pitchFamily="34" charset="0"/>
              </a:endParaRPr>
            </a:p>
          </p:txBody>
        </p:sp>
        <p:sp>
          <p:nvSpPr>
            <p:cNvPr id="27" name="TextBox">
              <a:extLst>
                <a:ext uri="{FF2B5EF4-FFF2-40B4-BE49-F238E27FC236}">
                  <a16:creationId xmlns="" xmlns:a16="http://schemas.microsoft.com/office/drawing/2014/main" id="{EF3616E7-0CCF-4CF9-9445-5B1CA9CBBE99}"/>
                </a:ext>
              </a:extLst>
            </p:cNvPr>
            <p:cNvSpPr txBox="1"/>
            <p:nvPr/>
          </p:nvSpPr>
          <p:spPr>
            <a:xfrm>
              <a:off x="5726378" y="5487370"/>
              <a:ext cx="3464640" cy="461665"/>
            </a:xfrm>
            <a:prstGeom prst="rect">
              <a:avLst/>
            </a:prstGeom>
            <a:noFill/>
          </p:spPr>
          <p:txBody>
            <a:bodyPr wrap="square" rtlCol="0">
              <a:spAutoFit/>
            </a:bodyPr>
            <a:lstStyle/>
            <a:p>
              <a:r>
                <a:rPr lang="en-US" sz="2400"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The algorithm is done!</a:t>
              </a:r>
              <a:endParaRPr lang="en-US" sz="2400" dirty="0">
                <a:solidFill>
                  <a:srgbClr val="FFFFFF"/>
                </a:solidFill>
                <a:latin typeface="Century Gothic" panose="020B0502020202020204" pitchFamily="34" charset="0"/>
                <a:ea typeface="Tahoma" panose="020B0604030504040204" pitchFamily="34" charset="0"/>
                <a:cs typeface="Tahoma" panose="020B0604030504040204" pitchFamily="34" charset="0"/>
              </a:endParaRPr>
            </a:p>
          </p:txBody>
        </p:sp>
      </p:grpSp>
      <p:grpSp>
        <p:nvGrpSpPr>
          <p:cNvPr id="5" name="Group 09"/>
          <p:cNvGrpSpPr/>
          <p:nvPr/>
        </p:nvGrpSpPr>
        <p:grpSpPr>
          <a:xfrm>
            <a:off x="365406" y="352043"/>
            <a:ext cx="5126867" cy="1059123"/>
            <a:chOff x="365406" y="352043"/>
            <a:chExt cx="5126867" cy="1059123"/>
          </a:xfrm>
        </p:grpSpPr>
        <p:grpSp>
          <p:nvGrpSpPr>
            <p:cNvPr id="23" name="Table"/>
            <p:cNvGrpSpPr/>
            <p:nvPr/>
          </p:nvGrpSpPr>
          <p:grpSpPr>
            <a:xfrm>
              <a:off x="572074" y="842484"/>
              <a:ext cx="4055495" cy="521971"/>
              <a:chOff x="522514" y="794973"/>
              <a:chExt cx="4055495" cy="521971"/>
            </a:xfrm>
          </p:grpSpPr>
          <p:cxnSp>
            <p:nvCxnSpPr>
              <p:cNvPr id="29" name="Straight Connector left"/>
              <p:cNvCxnSpPr/>
              <p:nvPr/>
            </p:nvCxnSpPr>
            <p:spPr>
              <a:xfrm>
                <a:off x="2844379" y="865810"/>
                <a:ext cx="0" cy="3708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sep"/>
              <p:cNvCxnSpPr/>
              <p:nvPr/>
            </p:nvCxnSpPr>
            <p:spPr>
              <a:xfrm>
                <a:off x="644434" y="1026195"/>
                <a:ext cx="38568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mid"/>
              <p:cNvSpPr txBox="1"/>
              <p:nvPr/>
            </p:nvSpPr>
            <p:spPr>
              <a:xfrm>
                <a:off x="2812271" y="796143"/>
                <a:ext cx="1765738" cy="276999"/>
              </a:xfrm>
              <a:prstGeom prst="rect">
                <a:avLst/>
              </a:prstGeom>
              <a:noFill/>
            </p:spPr>
            <p:txBody>
              <a:bodyPr wrap="square" rtlCol="0">
                <a:spAutoFit/>
              </a:bodyPr>
              <a:lstStyle/>
              <a:p>
                <a:r>
                  <a:rPr lang="en-US" sz="1200" dirty="0" smtClean="0">
                    <a:solidFill>
                      <a:schemeClr val="bg1"/>
                    </a:solidFill>
                  </a:rPr>
                  <a:t>Start pos. End pos. Var ID</a:t>
                </a:r>
                <a:endParaRPr lang="en-US" sz="1200" dirty="0">
                  <a:solidFill>
                    <a:schemeClr val="bg1"/>
                  </a:solidFill>
                </a:endParaRPr>
              </a:p>
            </p:txBody>
          </p:sp>
          <p:sp>
            <p:nvSpPr>
              <p:cNvPr id="32" name="TextBox left"/>
              <p:cNvSpPr txBox="1"/>
              <p:nvPr/>
            </p:nvSpPr>
            <p:spPr>
              <a:xfrm>
                <a:off x="826100" y="794973"/>
                <a:ext cx="2078243" cy="276999"/>
              </a:xfrm>
              <a:prstGeom prst="rect">
                <a:avLst/>
              </a:prstGeom>
              <a:noFill/>
            </p:spPr>
            <p:txBody>
              <a:bodyPr wrap="square" rtlCol="0">
                <a:spAutoFit/>
              </a:bodyPr>
              <a:lstStyle/>
              <a:p>
                <a:pPr algn="ctr"/>
                <a:r>
                  <a:rPr lang="en-US" sz="1200" dirty="0" smtClean="0">
                    <a:solidFill>
                      <a:schemeClr val="bg1"/>
                    </a:solidFill>
                  </a:rPr>
                  <a:t>Seed</a:t>
                </a:r>
                <a:endParaRPr lang="en-US" sz="1200" dirty="0">
                  <a:solidFill>
                    <a:schemeClr val="bg1"/>
                  </a:solidFill>
                </a:endParaRPr>
              </a:p>
            </p:txBody>
          </p:sp>
          <p:sp>
            <p:nvSpPr>
              <p:cNvPr id="33" name="TextBox 3"/>
              <p:cNvSpPr txBox="1"/>
              <p:nvPr/>
            </p:nvSpPr>
            <p:spPr>
              <a:xfrm>
                <a:off x="4055495" y="1034904"/>
                <a:ext cx="445802" cy="276999"/>
              </a:xfrm>
              <a:prstGeom prst="rect">
                <a:avLst/>
              </a:prstGeom>
              <a:noFill/>
            </p:spPr>
            <p:txBody>
              <a:bodyPr wrap="square" rtlCol="0">
                <a:spAutoFit/>
              </a:bodyPr>
              <a:lstStyle/>
              <a:p>
                <a:pPr algn="ctr"/>
                <a:r>
                  <a:rPr lang="en-US" altLang="zh-TW" sz="1200" dirty="0" smtClean="0">
                    <a:solidFill>
                      <a:schemeClr val="bg1"/>
                    </a:solidFill>
                  </a:rPr>
                  <a:t>3, 5</a:t>
                </a:r>
              </a:p>
            </p:txBody>
          </p:sp>
          <p:sp>
            <p:nvSpPr>
              <p:cNvPr id="34" name="TextBox 2"/>
              <p:cNvSpPr txBox="1"/>
              <p:nvPr/>
            </p:nvSpPr>
            <p:spPr>
              <a:xfrm>
                <a:off x="3477979" y="1034904"/>
                <a:ext cx="577516" cy="276999"/>
              </a:xfrm>
              <a:prstGeom prst="rect">
                <a:avLst/>
              </a:prstGeom>
              <a:noFill/>
            </p:spPr>
            <p:txBody>
              <a:bodyPr wrap="square" rtlCol="0">
                <a:spAutoFit/>
              </a:bodyPr>
              <a:lstStyle/>
              <a:p>
                <a:pPr algn="ctr"/>
                <a:r>
                  <a:rPr lang="en-US" altLang="zh-TW" sz="1200" dirty="0" smtClean="0">
                    <a:solidFill>
                      <a:schemeClr val="bg1"/>
                    </a:solidFill>
                  </a:rPr>
                  <a:t>31</a:t>
                </a:r>
              </a:p>
            </p:txBody>
          </p:sp>
          <p:sp>
            <p:nvSpPr>
              <p:cNvPr id="35" name="TextBox 1"/>
              <p:cNvSpPr txBox="1"/>
              <p:nvPr/>
            </p:nvSpPr>
            <p:spPr>
              <a:xfrm>
                <a:off x="2853522" y="1034904"/>
                <a:ext cx="624457" cy="276999"/>
              </a:xfrm>
              <a:prstGeom prst="rect">
                <a:avLst/>
              </a:prstGeom>
              <a:noFill/>
            </p:spPr>
            <p:txBody>
              <a:bodyPr wrap="square" rtlCol="0">
                <a:spAutoFit/>
              </a:bodyPr>
              <a:lstStyle/>
              <a:p>
                <a:pPr algn="ctr"/>
                <a:r>
                  <a:rPr lang="en-US" altLang="zh-TW" sz="1200" dirty="0" smtClean="0">
                    <a:solidFill>
                      <a:schemeClr val="bg1"/>
                    </a:solidFill>
                  </a:rPr>
                  <a:t>15</a:t>
                </a:r>
              </a:p>
            </p:txBody>
          </p:sp>
          <p:sp>
            <p:nvSpPr>
              <p:cNvPr id="36" name="TextBox 0"/>
              <p:cNvSpPr txBox="1"/>
              <p:nvPr/>
            </p:nvSpPr>
            <p:spPr>
              <a:xfrm>
                <a:off x="522514" y="1039945"/>
                <a:ext cx="2379132" cy="276999"/>
              </a:xfrm>
              <a:prstGeom prst="rect">
                <a:avLst/>
              </a:prstGeom>
              <a:noFill/>
            </p:spPr>
            <p:txBody>
              <a:bodyPr wrap="square" rtlCol="0">
                <a:spAutoFit/>
              </a:bodyPr>
              <a:lstStyle/>
              <a:p>
                <a:pPr algn="ctr"/>
                <a:r>
                  <a:rPr lang="en-US" altLang="zh-TW" sz="1200" dirty="0" smtClean="0">
                    <a:solidFill>
                      <a:schemeClr val="bg1"/>
                    </a:solidFill>
                    <a:latin typeface="Century Gothic" charset="0"/>
                    <a:ea typeface="Century Gothic" charset="0"/>
                    <a:cs typeface="Century Gothic" charset="0"/>
                  </a:rPr>
                  <a:t>AGGGACCCCCCATTGTGTG</a:t>
                </a:r>
              </a:p>
            </p:txBody>
          </p:sp>
        </p:grpSp>
        <p:sp>
          <p:nvSpPr>
            <p:cNvPr id="11" name="TextBox title">
              <a:extLst>
                <a:ext uri="{FF2B5EF4-FFF2-40B4-BE49-F238E27FC236}">
                  <a16:creationId xmlns="" xmlns:a16="http://schemas.microsoft.com/office/drawing/2014/main" id="{AAD291A0-5184-4BE1-950E-9B0A766E3255}"/>
                </a:ext>
              </a:extLst>
            </p:cNvPr>
            <p:cNvSpPr txBox="1"/>
            <p:nvPr/>
          </p:nvSpPr>
          <p:spPr>
            <a:xfrm>
              <a:off x="365406" y="352043"/>
              <a:ext cx="4471505" cy="523220"/>
            </a:xfrm>
            <a:prstGeom prst="rect">
              <a:avLst/>
            </a:prstGeom>
            <a:noFill/>
          </p:spPr>
          <p:txBody>
            <a:bodyPr wrap="square" rtlCol="0">
              <a:spAutoFit/>
            </a:bodyPr>
            <a:lstStyle/>
            <a:p>
              <a:pPr algn="ctr"/>
              <a:r>
                <a:rPr lang="en-US" sz="2800"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Extend the longest seed</a:t>
              </a:r>
              <a:endParaRPr lang="en-US" sz="2800" b="1" dirty="0">
                <a:solidFill>
                  <a:srgbClr val="FFFFFF"/>
                </a:solidFill>
                <a:latin typeface="Century Gothic" panose="020B0502020202020204" pitchFamily="34" charset="0"/>
                <a:ea typeface="Tahoma" panose="020B0604030504040204" pitchFamily="34" charset="0"/>
                <a:cs typeface="Tahoma" panose="020B0604030504040204" pitchFamily="34" charset="0"/>
              </a:endParaRPr>
            </a:p>
          </p:txBody>
        </p:sp>
        <p:sp>
          <p:nvSpPr>
            <p:cNvPr id="10" name="Oval">
              <a:extLst>
                <a:ext uri="{FF2B5EF4-FFF2-40B4-BE49-F238E27FC236}">
                  <a16:creationId xmlns="" xmlns:a16="http://schemas.microsoft.com/office/drawing/2014/main" id="{EB5EC11E-9FBD-4613-88B7-2398CEC823A1}"/>
                </a:ext>
              </a:extLst>
            </p:cNvPr>
            <p:cNvSpPr/>
            <p:nvPr/>
          </p:nvSpPr>
          <p:spPr>
            <a:xfrm>
              <a:off x="4654073" y="572966"/>
              <a:ext cx="838200" cy="8382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10"/>
          <p:cNvPicPr>
            <a:picLocks noChangeAspect="1"/>
          </p:cNvPicPr>
          <p:nvPr/>
        </p:nvPicPr>
        <p:blipFill>
          <a:blip r:embed="rId3"/>
          <a:stretch>
            <a:fillRect/>
          </a:stretch>
        </p:blipFill>
        <p:spPr>
          <a:xfrm>
            <a:off x="5630272" y="3496414"/>
            <a:ext cx="986551" cy="986551"/>
          </a:xfrm>
          <a:prstGeom prst="rect">
            <a:avLst/>
          </a:prstGeom>
        </p:spPr>
      </p:pic>
      <p:pic>
        <p:nvPicPr>
          <p:cNvPr id="2" name="Picture 09"/>
          <p:cNvPicPr>
            <a:picLocks noChangeAspect="1"/>
          </p:cNvPicPr>
          <p:nvPr/>
        </p:nvPicPr>
        <p:blipFill>
          <a:blip r:embed="rId4"/>
          <a:stretch>
            <a:fillRect/>
          </a:stretch>
        </p:blipFill>
        <p:spPr>
          <a:xfrm>
            <a:off x="4765102" y="690281"/>
            <a:ext cx="608760" cy="608760"/>
          </a:xfrm>
          <a:prstGeom prst="rect">
            <a:avLst/>
          </a:prstGeom>
        </p:spPr>
      </p:pic>
      <p:sp>
        <p:nvSpPr>
          <p:cNvPr id="6" name="Slide Number Placeholder 5"/>
          <p:cNvSpPr>
            <a:spLocks noGrp="1"/>
          </p:cNvSpPr>
          <p:nvPr>
            <p:ph type="sldNum" sz="quarter" idx="12"/>
          </p:nvPr>
        </p:nvSpPr>
        <p:spPr/>
        <p:txBody>
          <a:bodyPr/>
          <a:lstStyle/>
          <a:p>
            <a:fld id="{290CFA36-8BA7-4F17-8412-F85AC937E5CF}" type="slidenum">
              <a:rPr lang="en-US" smtClean="0"/>
              <a:t>11</a:t>
            </a:fld>
            <a:endParaRPr lang="en-US"/>
          </a:p>
        </p:txBody>
      </p:sp>
    </p:spTree>
    <p:extLst>
      <p:ext uri="{BB962C8B-B14F-4D97-AF65-F5344CB8AC3E}">
        <p14:creationId xmlns:p14="http://schemas.microsoft.com/office/powerpoint/2010/main" val="1361467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up)">
                                      <p:cBhvr>
                                        <p:cTn id="24" dur="500"/>
                                        <p:tgtEl>
                                          <p:spTgt spid="38"/>
                                        </p:tgtEl>
                                      </p:cBhvr>
                                    </p:animEffect>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0-#ppt_w/2"/>
                                          </p:val>
                                        </p:tav>
                                        <p:tav tm="100000">
                                          <p:val>
                                            <p:strVal val="#ppt_x"/>
                                          </p:val>
                                        </p:tav>
                                      </p:tavLst>
                                    </p:anim>
                                    <p:anim calcmode="lin" valueType="num">
                                      <p:cBhvr additive="base">
                                        <p:cTn id="29" dur="500" fill="hold"/>
                                        <p:tgtEl>
                                          <p:spTgt spid="25"/>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fill="hold"/>
                                        <p:tgtEl>
                                          <p:spTgt spid="43"/>
                                        </p:tgtEl>
                                        <p:attrNameLst>
                                          <p:attrName>ppt_x</p:attrName>
                                        </p:attrNameLst>
                                      </p:cBhvr>
                                      <p:tavLst>
                                        <p:tav tm="0">
                                          <p:val>
                                            <p:strVal val="1+#ppt_w/2"/>
                                          </p:val>
                                        </p:tav>
                                        <p:tav tm="100000">
                                          <p:val>
                                            <p:strVal val="#ppt_x"/>
                                          </p:val>
                                        </p:tav>
                                      </p:tavLst>
                                    </p:anim>
                                    <p:anim calcmode="lin" valueType="num">
                                      <p:cBhvr additive="base">
                                        <p:cTn id="33"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13000"/>
          </a:blip>
          <a:stretch>
            <a:fillRect/>
          </a:stretch>
        </p:blipFill>
        <p:spPr>
          <a:xfrm>
            <a:off x="5465760" y="219075"/>
            <a:ext cx="6502400" cy="6502400"/>
          </a:xfrm>
          <a:prstGeom prst="rect">
            <a:avLst/>
          </a:prstGeom>
        </p:spPr>
      </p:pic>
      <p:sp>
        <p:nvSpPr>
          <p:cNvPr id="3" name="Technical report"/>
          <p:cNvSpPr txBox="1"/>
          <p:nvPr/>
        </p:nvSpPr>
        <p:spPr>
          <a:xfrm>
            <a:off x="697283" y="539719"/>
            <a:ext cx="10797434" cy="830997"/>
          </a:xfrm>
          <a:prstGeom prst="rect">
            <a:avLst/>
          </a:prstGeom>
          <a:noFill/>
          <a:ln>
            <a:noFill/>
          </a:ln>
        </p:spPr>
        <p:txBody>
          <a:bodyPr wrap="square" rtlCol="0">
            <a:spAutoFit/>
          </a:bodyPr>
          <a:lstStyle/>
          <a:p>
            <a:r>
              <a:rPr lang="en-US" sz="4800" dirty="0" smtClean="0">
                <a:latin typeface="Century Gothic" charset="0"/>
                <a:ea typeface="Century Gothic" charset="0"/>
                <a:cs typeface="Century Gothic" charset="0"/>
              </a:rPr>
              <a:t>Technical report</a:t>
            </a:r>
            <a:endParaRPr lang="en-US" sz="4800" dirty="0">
              <a:latin typeface="Century Gothic" charset="0"/>
              <a:ea typeface="Century Gothic" charset="0"/>
              <a:cs typeface="Century Gothic" charset="0"/>
            </a:endParaRPr>
          </a:p>
        </p:txBody>
      </p:sp>
      <p:sp>
        <p:nvSpPr>
          <p:cNvPr id="29" name="CPU time"/>
          <p:cNvSpPr txBox="1"/>
          <p:nvPr/>
        </p:nvSpPr>
        <p:spPr>
          <a:xfrm rot="16200000">
            <a:off x="492674" y="3039723"/>
            <a:ext cx="1505793" cy="369332"/>
          </a:xfrm>
          <a:prstGeom prst="rect">
            <a:avLst/>
          </a:prstGeom>
          <a:noFill/>
        </p:spPr>
        <p:txBody>
          <a:bodyPr wrap="square" rtlCol="0">
            <a:spAutoFit/>
          </a:bodyPr>
          <a:lstStyle/>
          <a:p>
            <a:r>
              <a:rPr lang="en-US" dirty="0" smtClean="0"/>
              <a:t>CPU time (h)</a:t>
            </a:r>
            <a:endParaRPr lang="en-US" dirty="0"/>
          </a:p>
        </p:txBody>
      </p:sp>
      <p:grpSp>
        <p:nvGrpSpPr>
          <p:cNvPr id="4" name="Group 691"/>
          <p:cNvGrpSpPr/>
          <p:nvPr/>
        </p:nvGrpSpPr>
        <p:grpSpPr>
          <a:xfrm>
            <a:off x="1195168" y="1482476"/>
            <a:ext cx="5222631" cy="5760187"/>
            <a:chOff x="1378048" y="1309756"/>
            <a:chExt cx="5222631" cy="5760187"/>
          </a:xfrm>
        </p:grpSpPr>
        <p:sp>
          <p:nvSpPr>
            <p:cNvPr id="5" name="Rectangle"/>
            <p:cNvSpPr/>
            <p:nvPr/>
          </p:nvSpPr>
          <p:spPr>
            <a:xfrm>
              <a:off x="2385044" y="1655179"/>
              <a:ext cx="4215635" cy="38080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p:cNvCxnSpPr/>
            <p:nvPr/>
          </p:nvCxnSpPr>
          <p:spPr>
            <a:xfrm>
              <a:off x="2385045" y="5092861"/>
              <a:ext cx="4215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p:cNvSpPr/>
            <p:nvPr/>
          </p:nvSpPr>
          <p:spPr>
            <a:xfrm>
              <a:off x="2431344" y="4968302"/>
              <a:ext cx="474563" cy="127322"/>
            </a:xfrm>
            <a:prstGeom prst="rect">
              <a:avLst/>
            </a:prstGeom>
            <a:solidFill>
              <a:srgbClr val="F9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p:cNvSpPr/>
            <p:nvPr/>
          </p:nvSpPr>
          <p:spPr>
            <a:xfrm>
              <a:off x="2952205" y="4920141"/>
              <a:ext cx="474563" cy="174020"/>
            </a:xfrm>
            <a:prstGeom prst="rect">
              <a:avLst/>
            </a:prstGeom>
            <a:solidFill>
              <a:srgbClr val="CD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p:cNvSpPr/>
            <p:nvPr/>
          </p:nvSpPr>
          <p:spPr>
            <a:xfrm>
              <a:off x="3473066" y="4721762"/>
              <a:ext cx="474563" cy="371774"/>
            </a:xfrm>
            <a:prstGeom prst="rect">
              <a:avLst/>
            </a:prstGeom>
            <a:solidFill>
              <a:srgbClr val="7CA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p:cNvSpPr/>
            <p:nvPr/>
          </p:nvSpPr>
          <p:spPr>
            <a:xfrm>
              <a:off x="3993927" y="3527780"/>
              <a:ext cx="474563" cy="1567953"/>
            </a:xfrm>
            <a:prstGeom prst="rect">
              <a:avLst/>
            </a:prstGeom>
            <a:solidFill>
              <a:srgbClr val="00B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p:cNvSpPr/>
            <p:nvPr/>
          </p:nvSpPr>
          <p:spPr>
            <a:xfrm>
              <a:off x="4514790" y="4809072"/>
              <a:ext cx="474563" cy="284463"/>
            </a:xfrm>
            <a:prstGeom prst="rect">
              <a:avLst/>
            </a:prstGeom>
            <a:solidFill>
              <a:srgbClr val="00B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p:cNvSpPr/>
            <p:nvPr/>
          </p:nvSpPr>
          <p:spPr>
            <a:xfrm>
              <a:off x="5035651" y="4919516"/>
              <a:ext cx="474563" cy="174020"/>
            </a:xfrm>
            <a:prstGeom prst="rect">
              <a:avLst/>
            </a:prstGeom>
            <a:solidFill>
              <a:srgbClr val="019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p:cNvSpPr/>
            <p:nvPr/>
          </p:nvSpPr>
          <p:spPr>
            <a:xfrm>
              <a:off x="5556512" y="4462948"/>
              <a:ext cx="474563" cy="630588"/>
            </a:xfrm>
            <a:prstGeom prst="rect">
              <a:avLst/>
            </a:prstGeom>
            <a:solidFill>
              <a:srgbClr val="C6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p:cNvSpPr/>
            <p:nvPr/>
          </p:nvSpPr>
          <p:spPr>
            <a:xfrm>
              <a:off x="6077373" y="4895565"/>
              <a:ext cx="474563" cy="198000"/>
            </a:xfrm>
            <a:prstGeom prst="rect">
              <a:avLst/>
            </a:prstGeom>
            <a:solidFill>
              <a:srgbClr val="FD6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p:cNvSpPr txBox="1"/>
            <p:nvPr/>
          </p:nvSpPr>
          <p:spPr>
            <a:xfrm>
              <a:off x="1390927" y="3784374"/>
              <a:ext cx="1006996" cy="338554"/>
            </a:xfrm>
            <a:prstGeom prst="rect">
              <a:avLst/>
            </a:prstGeom>
            <a:noFill/>
            <a:ln>
              <a:noFill/>
            </a:ln>
          </p:spPr>
          <p:txBody>
            <a:bodyPr wrap="square" rtlCol="0">
              <a:spAutoFit/>
            </a:bodyPr>
            <a:lstStyle/>
            <a:p>
              <a:pPr algn="r"/>
              <a:r>
                <a:rPr lang="en-US" sz="1600" dirty="0" smtClean="0">
                  <a:latin typeface="Century Gothic" charset="0"/>
                  <a:ea typeface="Century Gothic" charset="0"/>
                  <a:cs typeface="Century Gothic" charset="0"/>
                </a:rPr>
                <a:t>10,000</a:t>
              </a:r>
              <a:endParaRPr lang="en-US" sz="1600" dirty="0">
                <a:latin typeface="Century Gothic" charset="0"/>
                <a:ea typeface="Century Gothic" charset="0"/>
                <a:cs typeface="Century Gothic" charset="0"/>
              </a:endParaRPr>
            </a:p>
          </p:txBody>
        </p:sp>
        <p:sp>
          <p:nvSpPr>
            <p:cNvPr id="27" name="TextBox"/>
            <p:cNvSpPr txBox="1"/>
            <p:nvPr/>
          </p:nvSpPr>
          <p:spPr>
            <a:xfrm rot="18715358">
              <a:off x="1674928" y="5811007"/>
              <a:ext cx="1298432" cy="369332"/>
            </a:xfrm>
            <a:prstGeom prst="rect">
              <a:avLst/>
            </a:prstGeom>
            <a:noFill/>
          </p:spPr>
          <p:txBody>
            <a:bodyPr wrap="square" rtlCol="0">
              <a:spAutoFit/>
            </a:bodyPr>
            <a:lstStyle/>
            <a:p>
              <a:pPr algn="r"/>
              <a:r>
                <a:rPr lang="en-US" dirty="0" smtClean="0"/>
                <a:t>Graphtyper</a:t>
              </a:r>
              <a:endParaRPr lang="en-US" dirty="0"/>
            </a:p>
          </p:txBody>
        </p:sp>
        <p:sp>
          <p:nvSpPr>
            <p:cNvPr id="71" name="TextBox"/>
            <p:cNvSpPr txBox="1"/>
            <p:nvPr/>
          </p:nvSpPr>
          <p:spPr>
            <a:xfrm rot="18715358">
              <a:off x="2196944" y="5811006"/>
              <a:ext cx="1298432" cy="369332"/>
            </a:xfrm>
            <a:prstGeom prst="rect">
              <a:avLst/>
            </a:prstGeom>
            <a:noFill/>
          </p:spPr>
          <p:txBody>
            <a:bodyPr wrap="square" rtlCol="0">
              <a:spAutoFit/>
            </a:bodyPr>
            <a:lstStyle/>
            <a:p>
              <a:pPr algn="r"/>
              <a:r>
                <a:rPr lang="en-US" dirty="0" smtClean="0"/>
                <a:t>GATK UG</a:t>
              </a:r>
              <a:endParaRPr lang="en-US" dirty="0"/>
            </a:p>
          </p:txBody>
        </p:sp>
        <p:sp>
          <p:nvSpPr>
            <p:cNvPr id="72" name="TextBox"/>
            <p:cNvSpPr txBox="1"/>
            <p:nvPr/>
          </p:nvSpPr>
          <p:spPr>
            <a:xfrm rot="18715358">
              <a:off x="2644765" y="5872938"/>
              <a:ext cx="1452840" cy="369332"/>
            </a:xfrm>
            <a:prstGeom prst="rect">
              <a:avLst/>
            </a:prstGeom>
            <a:noFill/>
          </p:spPr>
          <p:txBody>
            <a:bodyPr wrap="square" rtlCol="0">
              <a:spAutoFit/>
            </a:bodyPr>
            <a:lstStyle/>
            <a:p>
              <a:pPr algn="r"/>
              <a:r>
                <a:rPr lang="en-US" dirty="0" smtClean="0"/>
                <a:t>GATK UGLite</a:t>
              </a:r>
              <a:endParaRPr lang="en-US" dirty="0"/>
            </a:p>
          </p:txBody>
        </p:sp>
        <p:sp>
          <p:nvSpPr>
            <p:cNvPr id="74" name="TextBox"/>
            <p:cNvSpPr txBox="1"/>
            <p:nvPr/>
          </p:nvSpPr>
          <p:spPr>
            <a:xfrm rot="18715358">
              <a:off x="3212915" y="5872938"/>
              <a:ext cx="1452840" cy="369332"/>
            </a:xfrm>
            <a:prstGeom prst="rect">
              <a:avLst/>
            </a:prstGeom>
            <a:noFill/>
          </p:spPr>
          <p:txBody>
            <a:bodyPr wrap="square" rtlCol="0">
              <a:spAutoFit/>
            </a:bodyPr>
            <a:lstStyle/>
            <a:p>
              <a:pPr algn="r"/>
              <a:r>
                <a:rPr lang="en-US" dirty="0" smtClean="0"/>
                <a:t>GATK HC</a:t>
              </a:r>
              <a:endParaRPr lang="en-US" dirty="0"/>
            </a:p>
          </p:txBody>
        </p:sp>
        <p:sp>
          <p:nvSpPr>
            <p:cNvPr id="75" name="TextBox"/>
            <p:cNvSpPr txBox="1"/>
            <p:nvPr/>
          </p:nvSpPr>
          <p:spPr>
            <a:xfrm rot="18715358">
              <a:off x="3467474" y="5994917"/>
              <a:ext cx="1780721" cy="369332"/>
            </a:xfrm>
            <a:prstGeom prst="rect">
              <a:avLst/>
            </a:prstGeom>
            <a:noFill/>
          </p:spPr>
          <p:txBody>
            <a:bodyPr wrap="square" rtlCol="0">
              <a:spAutoFit/>
            </a:bodyPr>
            <a:lstStyle/>
            <a:p>
              <a:pPr algn="r"/>
              <a:r>
                <a:rPr lang="en-US" smtClean="0"/>
                <a:t>GATK HC joint</a:t>
              </a:r>
              <a:endParaRPr lang="en-US" dirty="0"/>
            </a:p>
          </p:txBody>
        </p:sp>
        <p:sp>
          <p:nvSpPr>
            <p:cNvPr id="76" name="TextBox"/>
            <p:cNvSpPr txBox="1"/>
            <p:nvPr/>
          </p:nvSpPr>
          <p:spPr>
            <a:xfrm rot="18715358">
              <a:off x="4013763" y="5990428"/>
              <a:ext cx="1780721" cy="369332"/>
            </a:xfrm>
            <a:prstGeom prst="rect">
              <a:avLst/>
            </a:prstGeom>
            <a:noFill/>
          </p:spPr>
          <p:txBody>
            <a:bodyPr wrap="square" rtlCol="0">
              <a:spAutoFit/>
            </a:bodyPr>
            <a:lstStyle/>
            <a:p>
              <a:pPr algn="r"/>
              <a:r>
                <a:rPr lang="en-US" dirty="0" smtClean="0"/>
                <a:t>SAMtools</a:t>
              </a:r>
              <a:endParaRPr lang="en-US" dirty="0"/>
            </a:p>
          </p:txBody>
        </p:sp>
        <p:sp>
          <p:nvSpPr>
            <p:cNvPr id="77" name="TextBox"/>
            <p:cNvSpPr txBox="1"/>
            <p:nvPr/>
          </p:nvSpPr>
          <p:spPr>
            <a:xfrm rot="18715358">
              <a:off x="4521892" y="5990427"/>
              <a:ext cx="1780721" cy="369332"/>
            </a:xfrm>
            <a:prstGeom prst="rect">
              <a:avLst/>
            </a:prstGeom>
            <a:noFill/>
          </p:spPr>
          <p:txBody>
            <a:bodyPr wrap="square" rtlCol="0">
              <a:spAutoFit/>
            </a:bodyPr>
            <a:lstStyle/>
            <a:p>
              <a:pPr algn="r"/>
              <a:r>
                <a:rPr lang="en-US" smtClean="0"/>
                <a:t>Platypus</a:t>
              </a:r>
              <a:endParaRPr lang="en-US" dirty="0"/>
            </a:p>
          </p:txBody>
        </p:sp>
        <p:sp>
          <p:nvSpPr>
            <p:cNvPr id="78" name="TextBox"/>
            <p:cNvSpPr txBox="1"/>
            <p:nvPr/>
          </p:nvSpPr>
          <p:spPr>
            <a:xfrm rot="18715358">
              <a:off x="5033065" y="5990426"/>
              <a:ext cx="1780721" cy="369332"/>
            </a:xfrm>
            <a:prstGeom prst="rect">
              <a:avLst/>
            </a:prstGeom>
            <a:noFill/>
          </p:spPr>
          <p:txBody>
            <a:bodyPr wrap="square" rtlCol="0">
              <a:spAutoFit/>
            </a:bodyPr>
            <a:lstStyle/>
            <a:p>
              <a:pPr algn="r"/>
              <a:r>
                <a:rPr lang="en-US" dirty="0" smtClean="0"/>
                <a:t>FreeBayes</a:t>
              </a:r>
              <a:endParaRPr lang="en-US" dirty="0"/>
            </a:p>
          </p:txBody>
        </p:sp>
        <p:sp>
          <p:nvSpPr>
            <p:cNvPr id="82" name="TextBox"/>
            <p:cNvSpPr txBox="1"/>
            <p:nvPr/>
          </p:nvSpPr>
          <p:spPr>
            <a:xfrm>
              <a:off x="1378048" y="2845962"/>
              <a:ext cx="1006996" cy="338554"/>
            </a:xfrm>
            <a:prstGeom prst="rect">
              <a:avLst/>
            </a:prstGeom>
            <a:noFill/>
            <a:ln>
              <a:noFill/>
            </a:ln>
          </p:spPr>
          <p:txBody>
            <a:bodyPr wrap="square" rtlCol="0">
              <a:spAutoFit/>
            </a:bodyPr>
            <a:lstStyle/>
            <a:p>
              <a:pPr algn="r"/>
              <a:r>
                <a:rPr lang="en-US" sz="1600" dirty="0">
                  <a:latin typeface="Century Gothic" charset="0"/>
                  <a:ea typeface="Century Gothic" charset="0"/>
                  <a:cs typeface="Century Gothic" charset="0"/>
                </a:rPr>
                <a:t>2</a:t>
              </a:r>
              <a:r>
                <a:rPr lang="en-US" sz="1600" dirty="0" smtClean="0">
                  <a:latin typeface="Century Gothic" charset="0"/>
                  <a:ea typeface="Century Gothic" charset="0"/>
                  <a:cs typeface="Century Gothic" charset="0"/>
                </a:rPr>
                <a:t>0,000</a:t>
              </a:r>
              <a:endParaRPr lang="en-US" sz="1600" dirty="0">
                <a:latin typeface="Century Gothic" charset="0"/>
                <a:ea typeface="Century Gothic" charset="0"/>
                <a:cs typeface="Century Gothic" charset="0"/>
              </a:endParaRPr>
            </a:p>
          </p:txBody>
        </p:sp>
        <p:sp>
          <p:nvSpPr>
            <p:cNvPr id="83" name="TextBox"/>
            <p:cNvSpPr txBox="1"/>
            <p:nvPr/>
          </p:nvSpPr>
          <p:spPr>
            <a:xfrm>
              <a:off x="1378048" y="1907549"/>
              <a:ext cx="1006996" cy="338554"/>
            </a:xfrm>
            <a:prstGeom prst="rect">
              <a:avLst/>
            </a:prstGeom>
            <a:noFill/>
            <a:ln>
              <a:noFill/>
            </a:ln>
          </p:spPr>
          <p:txBody>
            <a:bodyPr wrap="square" rtlCol="0">
              <a:spAutoFit/>
            </a:bodyPr>
            <a:lstStyle/>
            <a:p>
              <a:pPr algn="r"/>
              <a:r>
                <a:rPr lang="en-US" sz="1600" dirty="0">
                  <a:latin typeface="Century Gothic" charset="0"/>
                  <a:ea typeface="Century Gothic" charset="0"/>
                  <a:cs typeface="Century Gothic" charset="0"/>
                </a:rPr>
                <a:t>3</a:t>
              </a:r>
              <a:r>
                <a:rPr lang="en-US" sz="1600" dirty="0" smtClean="0">
                  <a:latin typeface="Century Gothic" charset="0"/>
                  <a:ea typeface="Century Gothic" charset="0"/>
                  <a:cs typeface="Century Gothic" charset="0"/>
                </a:rPr>
                <a:t>0,000</a:t>
              </a:r>
              <a:endParaRPr lang="en-US" sz="1600" dirty="0">
                <a:latin typeface="Century Gothic" charset="0"/>
                <a:ea typeface="Century Gothic" charset="0"/>
                <a:cs typeface="Century Gothic" charset="0"/>
              </a:endParaRPr>
            </a:p>
          </p:txBody>
        </p:sp>
        <p:sp>
          <p:nvSpPr>
            <p:cNvPr id="42" name="TextBox "/>
            <p:cNvSpPr txBox="1"/>
            <p:nvPr/>
          </p:nvSpPr>
          <p:spPr>
            <a:xfrm>
              <a:off x="3909091" y="1309756"/>
              <a:ext cx="1161377" cy="338554"/>
            </a:xfrm>
            <a:prstGeom prst="rect">
              <a:avLst/>
            </a:prstGeom>
            <a:noFill/>
          </p:spPr>
          <p:txBody>
            <a:bodyPr wrap="square" rtlCol="0">
              <a:spAutoFit/>
            </a:bodyPr>
            <a:lstStyle/>
            <a:p>
              <a:pPr algn="ctr"/>
              <a:r>
                <a:rPr lang="en-US" sz="1600" dirty="0">
                  <a:latin typeface="Century Gothic" charset="0"/>
                  <a:ea typeface="Century Gothic" charset="0"/>
                  <a:cs typeface="Century Gothic" charset="0"/>
                </a:rPr>
                <a:t>n</a:t>
              </a:r>
              <a:r>
                <a:rPr lang="en-US" sz="1600" dirty="0" smtClean="0">
                  <a:latin typeface="Century Gothic" charset="0"/>
                  <a:ea typeface="Century Gothic" charset="0"/>
                  <a:cs typeface="Century Gothic" charset="0"/>
                </a:rPr>
                <a:t> = 691</a:t>
              </a:r>
              <a:endParaRPr lang="en-US" sz="1600" dirty="0">
                <a:latin typeface="Century Gothic" charset="0"/>
                <a:ea typeface="Century Gothic" charset="0"/>
                <a:cs typeface="Century Gothic" charset="0"/>
              </a:endParaRPr>
            </a:p>
          </p:txBody>
        </p:sp>
      </p:grpSp>
      <p:grpSp>
        <p:nvGrpSpPr>
          <p:cNvPr id="6" name="Group 28075"/>
          <p:cNvGrpSpPr/>
          <p:nvPr/>
        </p:nvGrpSpPr>
        <p:grpSpPr>
          <a:xfrm>
            <a:off x="7264840" y="1481328"/>
            <a:ext cx="1394924" cy="5756844"/>
            <a:chOff x="7447720" y="1308608"/>
            <a:chExt cx="1394924" cy="5756844"/>
          </a:xfrm>
        </p:grpSpPr>
        <p:sp>
          <p:nvSpPr>
            <p:cNvPr id="59" name="Rectangle"/>
            <p:cNvSpPr/>
            <p:nvPr/>
          </p:nvSpPr>
          <p:spPr>
            <a:xfrm>
              <a:off x="7769108" y="1655179"/>
              <a:ext cx="561600" cy="38080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p:cNvCxnSpPr/>
            <p:nvPr/>
          </p:nvCxnSpPr>
          <p:spPr>
            <a:xfrm>
              <a:off x="7769107" y="5085878"/>
              <a:ext cx="5449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Rectangle"/>
            <p:cNvSpPr/>
            <p:nvPr/>
          </p:nvSpPr>
          <p:spPr>
            <a:xfrm>
              <a:off x="7814238" y="2412521"/>
              <a:ext cx="474563" cy="2674401"/>
            </a:xfrm>
            <a:prstGeom prst="rect">
              <a:avLst/>
            </a:prstGeom>
            <a:solidFill>
              <a:srgbClr val="F9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p:cNvSpPr txBox="1"/>
            <p:nvPr/>
          </p:nvSpPr>
          <p:spPr>
            <a:xfrm rot="18715358">
              <a:off x="6742025" y="5990426"/>
              <a:ext cx="1780721" cy="369332"/>
            </a:xfrm>
            <a:prstGeom prst="rect">
              <a:avLst/>
            </a:prstGeom>
            <a:noFill/>
          </p:spPr>
          <p:txBody>
            <a:bodyPr wrap="square" rtlCol="0">
              <a:spAutoFit/>
            </a:bodyPr>
            <a:lstStyle/>
            <a:p>
              <a:pPr algn="r"/>
              <a:r>
                <a:rPr lang="en-US" dirty="0" smtClean="0"/>
                <a:t>Graphtyper</a:t>
              </a:r>
              <a:endParaRPr lang="en-US" dirty="0"/>
            </a:p>
          </p:txBody>
        </p:sp>
        <p:sp>
          <p:nvSpPr>
            <p:cNvPr id="47" name="TextBox "/>
            <p:cNvSpPr txBox="1"/>
            <p:nvPr/>
          </p:nvSpPr>
          <p:spPr>
            <a:xfrm>
              <a:off x="7681267" y="1308608"/>
              <a:ext cx="1161377" cy="338554"/>
            </a:xfrm>
            <a:prstGeom prst="rect">
              <a:avLst/>
            </a:prstGeom>
            <a:noFill/>
          </p:spPr>
          <p:txBody>
            <a:bodyPr wrap="square" rtlCol="0">
              <a:spAutoFit/>
            </a:bodyPr>
            <a:lstStyle/>
            <a:p>
              <a:pPr algn="ctr"/>
              <a:r>
                <a:rPr lang="en-US" sz="1600" dirty="0">
                  <a:latin typeface="Century Gothic" charset="0"/>
                  <a:ea typeface="Century Gothic" charset="0"/>
                  <a:cs typeface="Century Gothic" charset="0"/>
                </a:rPr>
                <a:t>n</a:t>
              </a:r>
              <a:r>
                <a:rPr lang="en-US" sz="1600" dirty="0" smtClean="0">
                  <a:latin typeface="Century Gothic" charset="0"/>
                  <a:ea typeface="Century Gothic" charset="0"/>
                  <a:cs typeface="Century Gothic" charset="0"/>
                </a:rPr>
                <a:t> = 2,8075</a:t>
              </a:r>
              <a:endParaRPr lang="en-US" sz="1600" dirty="0">
                <a:latin typeface="Century Gothic" charset="0"/>
                <a:ea typeface="Century Gothic" charset="0"/>
                <a:cs typeface="Century Gothic" charset="0"/>
              </a:endParaRPr>
            </a:p>
          </p:txBody>
        </p:sp>
      </p:grpSp>
      <p:grpSp>
        <p:nvGrpSpPr>
          <p:cNvPr id="9" name="Group 15220"/>
          <p:cNvGrpSpPr/>
          <p:nvPr/>
        </p:nvGrpSpPr>
        <p:grpSpPr>
          <a:xfrm>
            <a:off x="6183815" y="1481328"/>
            <a:ext cx="1410572" cy="5756844"/>
            <a:chOff x="6366695" y="1308608"/>
            <a:chExt cx="1410572" cy="5756844"/>
          </a:xfrm>
        </p:grpSpPr>
        <p:sp>
          <p:nvSpPr>
            <p:cNvPr id="50" name="Rectangle"/>
            <p:cNvSpPr/>
            <p:nvPr/>
          </p:nvSpPr>
          <p:spPr>
            <a:xfrm>
              <a:off x="6640682" y="1655179"/>
              <a:ext cx="1089897" cy="38080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p:cNvCxnSpPr/>
            <p:nvPr/>
          </p:nvCxnSpPr>
          <p:spPr>
            <a:xfrm>
              <a:off x="6640681" y="5092861"/>
              <a:ext cx="10898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p:cNvSpPr/>
            <p:nvPr/>
          </p:nvSpPr>
          <p:spPr>
            <a:xfrm>
              <a:off x="6683450" y="3406951"/>
              <a:ext cx="474563" cy="1686695"/>
            </a:xfrm>
            <a:prstGeom prst="rect">
              <a:avLst/>
            </a:prstGeom>
            <a:solidFill>
              <a:srgbClr val="F9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p:cNvSpPr/>
            <p:nvPr/>
          </p:nvSpPr>
          <p:spPr>
            <a:xfrm>
              <a:off x="7210440" y="1862606"/>
              <a:ext cx="474563" cy="3230930"/>
            </a:xfrm>
            <a:prstGeom prst="rect">
              <a:avLst/>
            </a:prstGeom>
            <a:solidFill>
              <a:srgbClr val="CD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p:cNvSpPr txBox="1"/>
            <p:nvPr/>
          </p:nvSpPr>
          <p:spPr>
            <a:xfrm rot="18715358">
              <a:off x="5661000" y="5990426"/>
              <a:ext cx="1780721" cy="369332"/>
            </a:xfrm>
            <a:prstGeom prst="rect">
              <a:avLst/>
            </a:prstGeom>
            <a:noFill/>
          </p:spPr>
          <p:txBody>
            <a:bodyPr wrap="square" rtlCol="0">
              <a:spAutoFit/>
            </a:bodyPr>
            <a:lstStyle/>
            <a:p>
              <a:pPr algn="r"/>
              <a:r>
                <a:rPr lang="en-US" dirty="0" smtClean="0"/>
                <a:t>Graphtyper</a:t>
              </a:r>
              <a:endParaRPr lang="en-US" dirty="0"/>
            </a:p>
          </p:txBody>
        </p:sp>
        <p:sp>
          <p:nvSpPr>
            <p:cNvPr id="80" name="TextBox"/>
            <p:cNvSpPr txBox="1"/>
            <p:nvPr/>
          </p:nvSpPr>
          <p:spPr>
            <a:xfrm rot="18715358">
              <a:off x="6183017" y="5990425"/>
              <a:ext cx="1780721" cy="369332"/>
            </a:xfrm>
            <a:prstGeom prst="rect">
              <a:avLst/>
            </a:prstGeom>
            <a:noFill/>
          </p:spPr>
          <p:txBody>
            <a:bodyPr wrap="square" rtlCol="0">
              <a:spAutoFit/>
            </a:bodyPr>
            <a:lstStyle/>
            <a:p>
              <a:pPr algn="r"/>
              <a:r>
                <a:rPr lang="en-US" smtClean="0"/>
                <a:t>GATK UG</a:t>
              </a:r>
              <a:endParaRPr lang="en-US" dirty="0"/>
            </a:p>
          </p:txBody>
        </p:sp>
        <p:sp>
          <p:nvSpPr>
            <p:cNvPr id="48" name="TextBox "/>
            <p:cNvSpPr txBox="1"/>
            <p:nvPr/>
          </p:nvSpPr>
          <p:spPr>
            <a:xfrm>
              <a:off x="6480006" y="1308608"/>
              <a:ext cx="1297261" cy="338554"/>
            </a:xfrm>
            <a:prstGeom prst="rect">
              <a:avLst/>
            </a:prstGeom>
            <a:noFill/>
          </p:spPr>
          <p:txBody>
            <a:bodyPr wrap="square" rtlCol="0">
              <a:spAutoFit/>
            </a:bodyPr>
            <a:lstStyle/>
            <a:p>
              <a:pPr algn="ctr"/>
              <a:r>
                <a:rPr lang="en-US" sz="1600" dirty="0">
                  <a:latin typeface="Century Gothic" charset="0"/>
                  <a:ea typeface="Century Gothic" charset="0"/>
                  <a:cs typeface="Century Gothic" charset="0"/>
                </a:rPr>
                <a:t>n</a:t>
              </a:r>
              <a:r>
                <a:rPr lang="en-US" sz="1600" dirty="0" smtClean="0">
                  <a:latin typeface="Century Gothic" charset="0"/>
                  <a:ea typeface="Century Gothic" charset="0"/>
                  <a:cs typeface="Century Gothic" charset="0"/>
                </a:rPr>
                <a:t> = 15,220</a:t>
              </a:r>
              <a:endParaRPr lang="en-US" sz="1600" dirty="0">
                <a:latin typeface="Century Gothic" charset="0"/>
                <a:ea typeface="Century Gothic" charset="0"/>
                <a:cs typeface="Century Gothic" charset="0"/>
              </a:endParaRPr>
            </a:p>
          </p:txBody>
        </p:sp>
      </p:grpSp>
      <p:sp>
        <p:nvSpPr>
          <p:cNvPr id="11" name="TextBox right"/>
          <p:cNvSpPr txBox="1"/>
          <p:nvPr/>
        </p:nvSpPr>
        <p:spPr>
          <a:xfrm>
            <a:off x="8427395" y="2558003"/>
            <a:ext cx="3393185" cy="1754326"/>
          </a:xfrm>
          <a:prstGeom prst="rect">
            <a:avLst/>
          </a:prstGeom>
          <a:noFill/>
        </p:spPr>
        <p:txBody>
          <a:bodyPr wrap="square" rtlCol="0">
            <a:spAutoFit/>
          </a:bodyPr>
          <a:lstStyle/>
          <a:p>
            <a:pPr algn="ctr"/>
            <a:r>
              <a:rPr lang="en-US" sz="3600" dirty="0" smtClean="0">
                <a:latin typeface="Century Gothic" charset="0"/>
                <a:ea typeface="Century Gothic" charset="0"/>
                <a:cs typeface="Century Gothic" charset="0"/>
              </a:rPr>
              <a:t>Graphtyper outstanding other tools!</a:t>
            </a:r>
            <a:endParaRPr lang="en-US" sz="3600" dirty="0">
              <a:latin typeface="Century Gothic" charset="0"/>
              <a:ea typeface="Century Gothic" charset="0"/>
              <a:cs typeface="Century Gothic" charset="0"/>
            </a:endParaRPr>
          </a:p>
        </p:txBody>
      </p:sp>
      <p:sp>
        <p:nvSpPr>
          <p:cNvPr id="14" name="Slide Number Placeholder 13"/>
          <p:cNvSpPr>
            <a:spLocks noGrp="1"/>
          </p:cNvSpPr>
          <p:nvPr>
            <p:ph type="sldNum" sz="quarter" idx="12"/>
          </p:nvPr>
        </p:nvSpPr>
        <p:spPr/>
        <p:txBody>
          <a:bodyPr/>
          <a:lstStyle/>
          <a:p>
            <a:fld id="{290CFA36-8BA7-4F17-8412-F85AC937E5CF}" type="slidenum">
              <a:rPr lang="en-US" smtClean="0"/>
              <a:t>12</a:t>
            </a:fld>
            <a:endParaRPr lang="en-US"/>
          </a:p>
        </p:txBody>
      </p:sp>
    </p:spTree>
    <p:extLst>
      <p:ext uri="{BB962C8B-B14F-4D97-AF65-F5344CB8AC3E}">
        <p14:creationId xmlns:p14="http://schemas.microsoft.com/office/powerpoint/2010/main" val="315189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alphaModFix amt="10000"/>
          </a:blip>
          <a:stretch>
            <a:fillRect/>
          </a:stretch>
        </p:blipFill>
        <p:spPr>
          <a:xfrm>
            <a:off x="5689600" y="177800"/>
            <a:ext cx="6502400" cy="6502400"/>
          </a:xfrm>
          <a:prstGeom prst="rect">
            <a:avLst/>
          </a:prstGeom>
        </p:spPr>
      </p:pic>
      <p:sp>
        <p:nvSpPr>
          <p:cNvPr id="12" name="Slide Number Placeholder 11"/>
          <p:cNvSpPr>
            <a:spLocks noGrp="1"/>
          </p:cNvSpPr>
          <p:nvPr>
            <p:ph type="sldNum" sz="quarter" idx="12"/>
          </p:nvPr>
        </p:nvSpPr>
        <p:spPr/>
        <p:txBody>
          <a:bodyPr/>
          <a:lstStyle/>
          <a:p>
            <a:fld id="{290CFA36-8BA7-4F17-8412-F85AC937E5CF}" type="slidenum">
              <a:rPr lang="en-US" smtClean="0"/>
              <a:t>13</a:t>
            </a:fld>
            <a:endParaRPr lang="en-US"/>
          </a:p>
        </p:txBody>
      </p:sp>
      <p:grpSp>
        <p:nvGrpSpPr>
          <p:cNvPr id="25" name="Group 5"/>
          <p:cNvGrpSpPr/>
          <p:nvPr/>
        </p:nvGrpSpPr>
        <p:grpSpPr>
          <a:xfrm>
            <a:off x="1161650" y="5633098"/>
            <a:ext cx="9868700" cy="516749"/>
            <a:chOff x="1485100" y="5640508"/>
            <a:chExt cx="9868700" cy="756572"/>
          </a:xfrm>
        </p:grpSpPr>
        <p:sp>
          <p:nvSpPr>
            <p:cNvPr id="11" name="Rectangle 5"/>
            <p:cNvSpPr/>
            <p:nvPr/>
          </p:nvSpPr>
          <p:spPr>
            <a:xfrm>
              <a:off x="1485100" y="5646334"/>
              <a:ext cx="511200" cy="750746"/>
            </a:xfrm>
            <a:prstGeom prst="rect">
              <a:avLst/>
            </a:prstGeom>
            <a:solidFill>
              <a:srgbClr val="00B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entury Gothic" charset="0"/>
                  <a:ea typeface="Century Gothic" charset="0"/>
                  <a:cs typeface="Century Gothic" charset="0"/>
                </a:rPr>
                <a:t>5</a:t>
              </a:r>
              <a:endParaRPr lang="en-US" sz="2400" dirty="0">
                <a:latin typeface="Century Gothic" charset="0"/>
                <a:ea typeface="Century Gothic" charset="0"/>
                <a:cs typeface="Century Gothic" charset="0"/>
              </a:endParaRPr>
            </a:p>
          </p:txBody>
        </p:sp>
        <p:sp>
          <p:nvSpPr>
            <p:cNvPr id="21" name="Rectangle"/>
            <p:cNvSpPr/>
            <p:nvPr/>
          </p:nvSpPr>
          <p:spPr>
            <a:xfrm>
              <a:off x="2104214" y="5640508"/>
              <a:ext cx="9249586" cy="750746"/>
            </a:xfrm>
            <a:prstGeom prst="rect">
              <a:avLst/>
            </a:prstGeom>
            <a:solidFill>
              <a:srgbClr val="00B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Century Gothic" charset="0"/>
                  <a:ea typeface="Century Gothic" charset="0"/>
                  <a:cs typeface="Century Gothic" charset="0"/>
                </a:rPr>
                <a:t> Scales much better when the sample size increased</a:t>
              </a:r>
              <a:endParaRPr lang="en-US" sz="2400" dirty="0">
                <a:latin typeface="Century Gothic" charset="0"/>
                <a:ea typeface="Century Gothic" charset="0"/>
                <a:cs typeface="Century Gothic" charset="0"/>
              </a:endParaRPr>
            </a:p>
          </p:txBody>
        </p:sp>
      </p:grpSp>
      <p:grpSp>
        <p:nvGrpSpPr>
          <p:cNvPr id="24" name="Group 4"/>
          <p:cNvGrpSpPr/>
          <p:nvPr/>
        </p:nvGrpSpPr>
        <p:grpSpPr>
          <a:xfrm>
            <a:off x="1161650" y="4827805"/>
            <a:ext cx="9868700" cy="512769"/>
            <a:chOff x="1485100" y="4628228"/>
            <a:chExt cx="9868700" cy="750746"/>
          </a:xfrm>
        </p:grpSpPr>
        <p:sp>
          <p:nvSpPr>
            <p:cNvPr id="13" name="Rectangle 4"/>
            <p:cNvSpPr/>
            <p:nvPr/>
          </p:nvSpPr>
          <p:spPr>
            <a:xfrm>
              <a:off x="1485100" y="4628228"/>
              <a:ext cx="511200" cy="748449"/>
            </a:xfrm>
            <a:prstGeom prst="rect">
              <a:avLst/>
            </a:prstGeom>
            <a:solidFill>
              <a:srgbClr val="00B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entury Gothic" charset="0"/>
                  <a:ea typeface="Century Gothic" charset="0"/>
                  <a:cs typeface="Century Gothic" charset="0"/>
                </a:rPr>
                <a:t>4</a:t>
              </a:r>
              <a:endParaRPr lang="en-US" sz="2400" dirty="0">
                <a:latin typeface="Century Gothic" charset="0"/>
                <a:ea typeface="Century Gothic" charset="0"/>
                <a:cs typeface="Century Gothic" charset="0"/>
              </a:endParaRPr>
            </a:p>
          </p:txBody>
        </p:sp>
        <p:sp>
          <p:nvSpPr>
            <p:cNvPr id="20" name="Rectangle"/>
            <p:cNvSpPr/>
            <p:nvPr/>
          </p:nvSpPr>
          <p:spPr>
            <a:xfrm>
              <a:off x="2104214" y="4628228"/>
              <a:ext cx="9249586" cy="750746"/>
            </a:xfrm>
            <a:prstGeom prst="rect">
              <a:avLst/>
            </a:prstGeom>
            <a:solidFill>
              <a:srgbClr val="00B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Century Gothic" charset="0"/>
                  <a:ea typeface="Century Gothic" charset="0"/>
                  <a:cs typeface="Century Gothic" charset="0"/>
                </a:rPr>
                <a:t> The lowest estimate of FDR(False Discovery Rate) (2.19 %)</a:t>
              </a:r>
              <a:endParaRPr lang="en-US" sz="2400" dirty="0">
                <a:latin typeface="Century Gothic" charset="0"/>
                <a:ea typeface="Century Gothic" charset="0"/>
                <a:cs typeface="Century Gothic" charset="0"/>
              </a:endParaRPr>
            </a:p>
          </p:txBody>
        </p:sp>
      </p:grpSp>
      <p:grpSp>
        <p:nvGrpSpPr>
          <p:cNvPr id="23" name="Group 3"/>
          <p:cNvGrpSpPr/>
          <p:nvPr/>
        </p:nvGrpSpPr>
        <p:grpSpPr>
          <a:xfrm>
            <a:off x="1161650" y="4022512"/>
            <a:ext cx="9868700" cy="512770"/>
            <a:chOff x="1485100" y="3610123"/>
            <a:chExt cx="9868700" cy="750747"/>
          </a:xfrm>
        </p:grpSpPr>
        <p:sp>
          <p:nvSpPr>
            <p:cNvPr id="14" name="Rectangle 3"/>
            <p:cNvSpPr/>
            <p:nvPr/>
          </p:nvSpPr>
          <p:spPr>
            <a:xfrm>
              <a:off x="1485100" y="3610123"/>
              <a:ext cx="511200" cy="750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entury Gothic" charset="0"/>
                  <a:ea typeface="Century Gothic" charset="0"/>
                  <a:cs typeface="Century Gothic" charset="0"/>
                </a:rPr>
                <a:t>3</a:t>
              </a:r>
              <a:endParaRPr lang="en-US" sz="2400" dirty="0">
                <a:latin typeface="Century Gothic" charset="0"/>
                <a:ea typeface="Century Gothic" charset="0"/>
                <a:cs typeface="Century Gothic" charset="0"/>
              </a:endParaRPr>
            </a:p>
          </p:txBody>
        </p:sp>
        <p:sp>
          <p:nvSpPr>
            <p:cNvPr id="19" name="Rectangle"/>
            <p:cNvSpPr/>
            <p:nvPr/>
          </p:nvSpPr>
          <p:spPr>
            <a:xfrm>
              <a:off x="2104214" y="3610124"/>
              <a:ext cx="9249586" cy="750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Century Gothic" charset="0"/>
                  <a:ea typeface="Century Gothic" charset="0"/>
                  <a:cs typeface="Century Gothic" charset="0"/>
                </a:rPr>
                <a:t> </a:t>
              </a:r>
              <a:r>
                <a:rPr lang="en-US" sz="2400" dirty="0" smtClean="0">
                  <a:latin typeface="Century Gothic" charset="0"/>
                  <a:ea typeface="Century Gothic" charset="0"/>
                  <a:cs typeface="Century Gothic" charset="0"/>
                </a:rPr>
                <a:t>The lowest number of missing genotype calls (0.201%)</a:t>
              </a:r>
              <a:endParaRPr lang="en-US" sz="2400" dirty="0">
                <a:latin typeface="Century Gothic" charset="0"/>
                <a:ea typeface="Century Gothic" charset="0"/>
                <a:cs typeface="Century Gothic" charset="0"/>
              </a:endParaRPr>
            </a:p>
          </p:txBody>
        </p:sp>
      </p:grpSp>
      <p:grpSp>
        <p:nvGrpSpPr>
          <p:cNvPr id="22" name="Group 2"/>
          <p:cNvGrpSpPr/>
          <p:nvPr/>
        </p:nvGrpSpPr>
        <p:grpSpPr>
          <a:xfrm>
            <a:off x="1161650" y="3215833"/>
            <a:ext cx="9868700" cy="514156"/>
            <a:chOff x="1485100" y="2590042"/>
            <a:chExt cx="9868700" cy="752775"/>
          </a:xfrm>
        </p:grpSpPr>
        <p:sp>
          <p:nvSpPr>
            <p:cNvPr id="15" name="Rectangle 2"/>
            <p:cNvSpPr/>
            <p:nvPr/>
          </p:nvSpPr>
          <p:spPr>
            <a:xfrm>
              <a:off x="1485100" y="2592071"/>
              <a:ext cx="511200" cy="7507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entury Gothic" charset="0"/>
                  <a:ea typeface="Century Gothic" charset="0"/>
                  <a:cs typeface="Century Gothic" charset="0"/>
                </a:rPr>
                <a:t>2</a:t>
              </a:r>
              <a:endParaRPr lang="en-US" sz="2400" dirty="0">
                <a:latin typeface="Century Gothic" charset="0"/>
                <a:ea typeface="Century Gothic" charset="0"/>
                <a:cs typeface="Century Gothic" charset="0"/>
              </a:endParaRPr>
            </a:p>
          </p:txBody>
        </p:sp>
        <p:sp>
          <p:nvSpPr>
            <p:cNvPr id="18" name="Rectangle"/>
            <p:cNvSpPr/>
            <p:nvPr/>
          </p:nvSpPr>
          <p:spPr>
            <a:xfrm>
              <a:off x="2104214" y="2590042"/>
              <a:ext cx="9249586" cy="7507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Century Gothic" charset="0"/>
                  <a:ea typeface="Century Gothic" charset="0"/>
                  <a:cs typeface="Century Gothic" charset="0"/>
                </a:rPr>
                <a:t> The highest Mendelian accuracy (99.52%)</a:t>
              </a:r>
              <a:endParaRPr lang="en-US" sz="2400" dirty="0">
                <a:latin typeface="Century Gothic" charset="0"/>
                <a:ea typeface="Century Gothic" charset="0"/>
                <a:cs typeface="Century Gothic" charset="0"/>
              </a:endParaRPr>
            </a:p>
          </p:txBody>
        </p:sp>
      </p:grpSp>
      <p:grpSp>
        <p:nvGrpSpPr>
          <p:cNvPr id="10" name="Group 1"/>
          <p:cNvGrpSpPr/>
          <p:nvPr/>
        </p:nvGrpSpPr>
        <p:grpSpPr>
          <a:xfrm>
            <a:off x="1161650" y="2410541"/>
            <a:ext cx="9868700" cy="512769"/>
            <a:chOff x="1485100" y="1573916"/>
            <a:chExt cx="9868700" cy="750746"/>
          </a:xfrm>
        </p:grpSpPr>
        <p:sp>
          <p:nvSpPr>
            <p:cNvPr id="16" name="Rectangle 1"/>
            <p:cNvSpPr/>
            <p:nvPr/>
          </p:nvSpPr>
          <p:spPr>
            <a:xfrm>
              <a:off x="1485100" y="1573916"/>
              <a:ext cx="511200" cy="750746"/>
            </a:xfrm>
            <a:prstGeom prst="rect">
              <a:avLst/>
            </a:prstGeom>
            <a:solidFill>
              <a:srgbClr val="8ED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entury Gothic" charset="0"/>
                  <a:ea typeface="Century Gothic" charset="0"/>
                  <a:cs typeface="Century Gothic" charset="0"/>
                </a:rPr>
                <a:t>1</a:t>
              </a:r>
              <a:endParaRPr lang="en-US" sz="2400" dirty="0">
                <a:latin typeface="Century Gothic" charset="0"/>
                <a:ea typeface="Century Gothic" charset="0"/>
                <a:cs typeface="Century Gothic" charset="0"/>
              </a:endParaRPr>
            </a:p>
          </p:txBody>
        </p:sp>
        <p:sp>
          <p:nvSpPr>
            <p:cNvPr id="17" name="Rectangle"/>
            <p:cNvSpPr/>
            <p:nvPr/>
          </p:nvSpPr>
          <p:spPr>
            <a:xfrm>
              <a:off x="2104214" y="1573916"/>
              <a:ext cx="9249586" cy="750746"/>
            </a:xfrm>
            <a:prstGeom prst="rect">
              <a:avLst/>
            </a:prstGeom>
            <a:solidFill>
              <a:srgbClr val="8ED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Century Gothic" charset="0"/>
                  <a:ea typeface="Century Gothic" charset="0"/>
                  <a:cs typeface="Century Gothic" charset="0"/>
                </a:rPr>
                <a:t> Fast</a:t>
              </a:r>
              <a:endParaRPr lang="en-US" sz="2400" dirty="0">
                <a:latin typeface="Century Gothic" charset="0"/>
                <a:ea typeface="Century Gothic" charset="0"/>
                <a:cs typeface="Century Gothic" charset="0"/>
              </a:endParaRPr>
            </a:p>
          </p:txBody>
        </p:sp>
      </p:grpSp>
      <p:sp>
        <p:nvSpPr>
          <p:cNvPr id="3" name="Textbox title"/>
          <p:cNvSpPr txBox="1"/>
          <p:nvPr/>
        </p:nvSpPr>
        <p:spPr>
          <a:xfrm>
            <a:off x="697283" y="539719"/>
            <a:ext cx="10797434" cy="1569660"/>
          </a:xfrm>
          <a:prstGeom prst="rect">
            <a:avLst/>
          </a:prstGeom>
          <a:noFill/>
          <a:ln>
            <a:noFill/>
          </a:ln>
        </p:spPr>
        <p:txBody>
          <a:bodyPr wrap="square" rtlCol="0">
            <a:spAutoFit/>
          </a:bodyPr>
          <a:lstStyle/>
          <a:p>
            <a:r>
              <a:rPr lang="en-US" sz="4800" dirty="0" smtClean="0">
                <a:latin typeface="Century Gothic" charset="0"/>
                <a:ea typeface="Century Gothic" charset="0"/>
                <a:cs typeface="Century Gothic" charset="0"/>
              </a:rPr>
              <a:t>Graphtyper’s performance</a:t>
            </a:r>
            <a:r>
              <a:rPr lang="en-US" sz="4800" dirty="0">
                <a:latin typeface="Century Gothic" charset="0"/>
                <a:ea typeface="Century Gothic" charset="0"/>
                <a:cs typeface="Century Gothic" charset="0"/>
              </a:rPr>
              <a:t> </a:t>
            </a:r>
            <a:r>
              <a:rPr lang="en-US" sz="4800" dirty="0" smtClean="0">
                <a:latin typeface="Century Gothic" charset="0"/>
                <a:ea typeface="Century Gothic" charset="0"/>
                <a:cs typeface="Century Gothic" charset="0"/>
              </a:rPr>
              <a:t>in </a:t>
            </a:r>
            <a:r>
              <a:rPr lang="en-US" sz="4800" b="1" dirty="0" smtClean="0">
                <a:latin typeface="Century Gothic" charset="0"/>
                <a:ea typeface="Century Gothic" charset="0"/>
                <a:cs typeface="Century Gothic" charset="0"/>
              </a:rPr>
              <a:t>Population-scale</a:t>
            </a:r>
            <a:r>
              <a:rPr lang="en-US" sz="4800" dirty="0" smtClean="0">
                <a:latin typeface="Century Gothic" charset="0"/>
                <a:ea typeface="Century Gothic" charset="0"/>
                <a:cs typeface="Century Gothic" charset="0"/>
              </a:rPr>
              <a:t> genotyping</a:t>
            </a:r>
          </a:p>
        </p:txBody>
      </p:sp>
    </p:spTree>
    <p:extLst>
      <p:ext uri="{BB962C8B-B14F-4D97-AF65-F5344CB8AC3E}">
        <p14:creationId xmlns:p14="http://schemas.microsoft.com/office/powerpoint/2010/main" val="444902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p:cNvPicPr>
            <a:picLocks noChangeAspect="1"/>
          </p:cNvPicPr>
          <p:nvPr/>
        </p:nvPicPr>
        <p:blipFill>
          <a:blip r:embed="rId3">
            <a:alphaModFix amt="10000"/>
          </a:blip>
          <a:stretch>
            <a:fillRect/>
          </a:stretch>
        </p:blipFill>
        <p:spPr>
          <a:xfrm>
            <a:off x="5689600" y="177800"/>
            <a:ext cx="6502400" cy="6502400"/>
          </a:xfrm>
          <a:prstGeom prst="rect">
            <a:avLst/>
          </a:prstGeom>
        </p:spPr>
      </p:pic>
      <p:sp>
        <p:nvSpPr>
          <p:cNvPr id="12" name="Slide Number Placeholder 11"/>
          <p:cNvSpPr>
            <a:spLocks noGrp="1"/>
          </p:cNvSpPr>
          <p:nvPr>
            <p:ph type="sldNum" sz="quarter" idx="12"/>
          </p:nvPr>
        </p:nvSpPr>
        <p:spPr/>
        <p:txBody>
          <a:bodyPr/>
          <a:lstStyle/>
          <a:p>
            <a:fld id="{290CFA36-8BA7-4F17-8412-F85AC937E5CF}" type="slidenum">
              <a:rPr lang="en-US" smtClean="0"/>
              <a:t>14</a:t>
            </a:fld>
            <a:endParaRPr lang="en-US"/>
          </a:p>
        </p:txBody>
      </p:sp>
      <p:grpSp>
        <p:nvGrpSpPr>
          <p:cNvPr id="24" name="Group 4"/>
          <p:cNvGrpSpPr/>
          <p:nvPr/>
        </p:nvGrpSpPr>
        <p:grpSpPr>
          <a:xfrm>
            <a:off x="1161650" y="4827805"/>
            <a:ext cx="9868700" cy="512769"/>
            <a:chOff x="1485100" y="4628228"/>
            <a:chExt cx="9868700" cy="750746"/>
          </a:xfrm>
          <a:solidFill>
            <a:srgbClr val="FF5527"/>
          </a:solidFill>
        </p:grpSpPr>
        <p:sp>
          <p:nvSpPr>
            <p:cNvPr id="13" name="Rectangle 4"/>
            <p:cNvSpPr/>
            <p:nvPr/>
          </p:nvSpPr>
          <p:spPr>
            <a:xfrm>
              <a:off x="1485100" y="4628228"/>
              <a:ext cx="511200" cy="7484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entury Gothic" charset="0"/>
                  <a:ea typeface="Century Gothic" charset="0"/>
                  <a:cs typeface="Century Gothic" charset="0"/>
                </a:rPr>
                <a:t>4</a:t>
              </a:r>
              <a:endParaRPr lang="en-US" sz="2400" dirty="0">
                <a:latin typeface="Century Gothic" charset="0"/>
                <a:ea typeface="Century Gothic" charset="0"/>
                <a:cs typeface="Century Gothic" charset="0"/>
              </a:endParaRPr>
            </a:p>
          </p:txBody>
        </p:sp>
        <p:sp>
          <p:nvSpPr>
            <p:cNvPr id="20" name="Rectangle"/>
            <p:cNvSpPr/>
            <p:nvPr/>
          </p:nvSpPr>
          <p:spPr>
            <a:xfrm>
              <a:off x="2104214" y="4628228"/>
              <a:ext cx="9249586" cy="7507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Century Gothic" charset="0"/>
                  <a:ea typeface="Century Gothic" charset="0"/>
                  <a:cs typeface="Century Gothic" charset="0"/>
                </a:rPr>
                <a:t> Only disadvantage: long compute time</a:t>
              </a:r>
              <a:endParaRPr lang="en-US" sz="2400" dirty="0">
                <a:latin typeface="Century Gothic" charset="0"/>
                <a:ea typeface="Century Gothic" charset="0"/>
                <a:cs typeface="Century Gothic" charset="0"/>
              </a:endParaRPr>
            </a:p>
          </p:txBody>
        </p:sp>
      </p:grpSp>
      <p:grpSp>
        <p:nvGrpSpPr>
          <p:cNvPr id="23" name="Group 3"/>
          <p:cNvGrpSpPr/>
          <p:nvPr/>
        </p:nvGrpSpPr>
        <p:grpSpPr>
          <a:xfrm>
            <a:off x="1161650" y="4022512"/>
            <a:ext cx="9868700" cy="512770"/>
            <a:chOff x="1485100" y="3610123"/>
            <a:chExt cx="9868700" cy="750747"/>
          </a:xfrm>
        </p:grpSpPr>
        <p:sp>
          <p:nvSpPr>
            <p:cNvPr id="14" name="Rectangle 3"/>
            <p:cNvSpPr/>
            <p:nvPr/>
          </p:nvSpPr>
          <p:spPr>
            <a:xfrm>
              <a:off x="1485100" y="3610123"/>
              <a:ext cx="511200" cy="750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entury Gothic" charset="0"/>
                  <a:ea typeface="Century Gothic" charset="0"/>
                  <a:cs typeface="Century Gothic" charset="0"/>
                </a:rPr>
                <a:t>3</a:t>
              </a:r>
              <a:endParaRPr lang="en-US" sz="2400" dirty="0">
                <a:latin typeface="Century Gothic" charset="0"/>
                <a:ea typeface="Century Gothic" charset="0"/>
                <a:cs typeface="Century Gothic" charset="0"/>
              </a:endParaRPr>
            </a:p>
          </p:txBody>
        </p:sp>
        <p:sp>
          <p:nvSpPr>
            <p:cNvPr id="19" name="Rectangle"/>
            <p:cNvSpPr/>
            <p:nvPr/>
          </p:nvSpPr>
          <p:spPr>
            <a:xfrm>
              <a:off x="2104214" y="3610124"/>
              <a:ext cx="9249586" cy="750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Century Gothic" charset="0"/>
                  <a:ea typeface="Century Gothic" charset="0"/>
                  <a:cs typeface="Century Gothic" charset="0"/>
                </a:rPr>
                <a:t> The highest number of validated calls</a:t>
              </a:r>
              <a:endParaRPr lang="en-US" sz="2400" dirty="0">
                <a:latin typeface="Century Gothic" charset="0"/>
                <a:ea typeface="Century Gothic" charset="0"/>
                <a:cs typeface="Century Gothic" charset="0"/>
              </a:endParaRPr>
            </a:p>
          </p:txBody>
        </p:sp>
      </p:grpSp>
      <p:grpSp>
        <p:nvGrpSpPr>
          <p:cNvPr id="22" name="Group 2"/>
          <p:cNvGrpSpPr/>
          <p:nvPr/>
        </p:nvGrpSpPr>
        <p:grpSpPr>
          <a:xfrm>
            <a:off x="1161650" y="3215833"/>
            <a:ext cx="9868700" cy="514156"/>
            <a:chOff x="1485100" y="2590042"/>
            <a:chExt cx="9868700" cy="752775"/>
          </a:xfrm>
        </p:grpSpPr>
        <p:sp>
          <p:nvSpPr>
            <p:cNvPr id="15" name="Rectangle 2"/>
            <p:cNvSpPr/>
            <p:nvPr/>
          </p:nvSpPr>
          <p:spPr>
            <a:xfrm>
              <a:off x="1485100" y="2592071"/>
              <a:ext cx="511200" cy="7507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entury Gothic" charset="0"/>
                  <a:ea typeface="Century Gothic" charset="0"/>
                  <a:cs typeface="Century Gothic" charset="0"/>
                </a:rPr>
                <a:t>2</a:t>
              </a:r>
              <a:endParaRPr lang="en-US" sz="2400" dirty="0">
                <a:latin typeface="Century Gothic" charset="0"/>
                <a:ea typeface="Century Gothic" charset="0"/>
                <a:cs typeface="Century Gothic" charset="0"/>
              </a:endParaRPr>
            </a:p>
          </p:txBody>
        </p:sp>
        <p:sp>
          <p:nvSpPr>
            <p:cNvPr id="18" name="Rectangle"/>
            <p:cNvSpPr/>
            <p:nvPr/>
          </p:nvSpPr>
          <p:spPr>
            <a:xfrm>
              <a:off x="2104214" y="2590042"/>
              <a:ext cx="9249586" cy="7507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Century Gothic" charset="0"/>
                  <a:ea typeface="Century Gothic" charset="0"/>
                  <a:cs typeface="Century Gothic" charset="0"/>
                </a:rPr>
                <a:t> High precision (99.774%)</a:t>
              </a:r>
              <a:endParaRPr lang="en-US" sz="2400" dirty="0">
                <a:latin typeface="Century Gothic" charset="0"/>
                <a:ea typeface="Century Gothic" charset="0"/>
                <a:cs typeface="Century Gothic" charset="0"/>
              </a:endParaRPr>
            </a:p>
          </p:txBody>
        </p:sp>
      </p:grpSp>
      <p:grpSp>
        <p:nvGrpSpPr>
          <p:cNvPr id="10" name="Group 1"/>
          <p:cNvGrpSpPr/>
          <p:nvPr/>
        </p:nvGrpSpPr>
        <p:grpSpPr>
          <a:xfrm>
            <a:off x="1161650" y="2410541"/>
            <a:ext cx="9868700" cy="512769"/>
            <a:chOff x="1485100" y="1573916"/>
            <a:chExt cx="9868700" cy="750746"/>
          </a:xfrm>
        </p:grpSpPr>
        <p:sp>
          <p:nvSpPr>
            <p:cNvPr id="16" name="Rectangle 1"/>
            <p:cNvSpPr/>
            <p:nvPr/>
          </p:nvSpPr>
          <p:spPr>
            <a:xfrm>
              <a:off x="1485100" y="1573916"/>
              <a:ext cx="511200" cy="750746"/>
            </a:xfrm>
            <a:prstGeom prst="rect">
              <a:avLst/>
            </a:prstGeom>
            <a:solidFill>
              <a:srgbClr val="8ED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entury Gothic" charset="0"/>
                  <a:ea typeface="Century Gothic" charset="0"/>
                  <a:cs typeface="Century Gothic" charset="0"/>
                </a:rPr>
                <a:t>1</a:t>
              </a:r>
              <a:endParaRPr lang="en-US" sz="2400" dirty="0">
                <a:latin typeface="Century Gothic" charset="0"/>
                <a:ea typeface="Century Gothic" charset="0"/>
                <a:cs typeface="Century Gothic" charset="0"/>
              </a:endParaRPr>
            </a:p>
          </p:txBody>
        </p:sp>
        <p:sp>
          <p:nvSpPr>
            <p:cNvPr id="17" name="Rectangle"/>
            <p:cNvSpPr/>
            <p:nvPr/>
          </p:nvSpPr>
          <p:spPr>
            <a:xfrm>
              <a:off x="2104214" y="1573916"/>
              <a:ext cx="9249586" cy="750746"/>
            </a:xfrm>
            <a:prstGeom prst="rect">
              <a:avLst/>
            </a:prstGeom>
            <a:solidFill>
              <a:srgbClr val="8ED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Century Gothic" charset="0"/>
                  <a:ea typeface="Century Gothic" charset="0"/>
                  <a:cs typeface="Century Gothic" charset="0"/>
                </a:rPr>
                <a:t> Higher recall rate (98.14%)</a:t>
              </a:r>
              <a:endParaRPr lang="en-US" sz="2400" dirty="0">
                <a:latin typeface="Century Gothic" charset="0"/>
                <a:ea typeface="Century Gothic" charset="0"/>
                <a:cs typeface="Century Gothic" charset="0"/>
              </a:endParaRPr>
            </a:p>
          </p:txBody>
        </p:sp>
      </p:grpSp>
      <p:sp>
        <p:nvSpPr>
          <p:cNvPr id="3" name="Textbox title"/>
          <p:cNvSpPr txBox="1"/>
          <p:nvPr/>
        </p:nvSpPr>
        <p:spPr>
          <a:xfrm>
            <a:off x="697283" y="539719"/>
            <a:ext cx="10797434" cy="1569660"/>
          </a:xfrm>
          <a:prstGeom prst="rect">
            <a:avLst/>
          </a:prstGeom>
          <a:noFill/>
          <a:ln>
            <a:noFill/>
          </a:ln>
        </p:spPr>
        <p:txBody>
          <a:bodyPr wrap="square" rtlCol="0">
            <a:spAutoFit/>
          </a:bodyPr>
          <a:lstStyle/>
          <a:p>
            <a:r>
              <a:rPr lang="en-US" sz="4800" dirty="0" smtClean="0">
                <a:latin typeface="Century Gothic" charset="0"/>
                <a:ea typeface="Century Gothic" charset="0"/>
                <a:cs typeface="Century Gothic" charset="0"/>
              </a:rPr>
              <a:t>Graphtyper’s performance in </a:t>
            </a:r>
          </a:p>
          <a:p>
            <a:r>
              <a:rPr lang="en-US" sz="4800" b="1" dirty="0" smtClean="0">
                <a:latin typeface="Century Gothic" charset="0"/>
                <a:ea typeface="Century Gothic" charset="0"/>
                <a:cs typeface="Century Gothic" charset="0"/>
              </a:rPr>
              <a:t>Single-sample</a:t>
            </a:r>
            <a:r>
              <a:rPr lang="en-US" sz="4800" dirty="0" smtClean="0">
                <a:latin typeface="Century Gothic" charset="0"/>
                <a:ea typeface="Century Gothic" charset="0"/>
                <a:cs typeface="Century Gothic" charset="0"/>
              </a:rPr>
              <a:t> genotyping</a:t>
            </a:r>
          </a:p>
        </p:txBody>
      </p:sp>
    </p:spTree>
    <p:extLst>
      <p:ext uri="{BB962C8B-B14F-4D97-AF65-F5344CB8AC3E}">
        <p14:creationId xmlns:p14="http://schemas.microsoft.com/office/powerpoint/2010/main" val="8478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p:cNvPicPr>
            <a:picLocks noChangeAspect="1"/>
          </p:cNvPicPr>
          <p:nvPr/>
        </p:nvPicPr>
        <p:blipFill>
          <a:blip r:embed="rId3">
            <a:alphaModFix amt="10000"/>
          </a:blip>
          <a:stretch>
            <a:fillRect/>
          </a:stretch>
        </p:blipFill>
        <p:spPr>
          <a:xfrm>
            <a:off x="5689600" y="177800"/>
            <a:ext cx="6502400" cy="6502400"/>
          </a:xfrm>
          <a:prstGeom prst="rect">
            <a:avLst/>
          </a:prstGeom>
        </p:spPr>
      </p:pic>
      <p:sp>
        <p:nvSpPr>
          <p:cNvPr id="12" name="Slide Number Placeholder 11"/>
          <p:cNvSpPr>
            <a:spLocks noGrp="1"/>
          </p:cNvSpPr>
          <p:nvPr>
            <p:ph type="sldNum" sz="quarter" idx="12"/>
          </p:nvPr>
        </p:nvSpPr>
        <p:spPr/>
        <p:txBody>
          <a:bodyPr/>
          <a:lstStyle/>
          <a:p>
            <a:fld id="{290CFA36-8BA7-4F17-8412-F85AC937E5CF}" type="slidenum">
              <a:rPr lang="en-US" smtClean="0"/>
              <a:t>15</a:t>
            </a:fld>
            <a:endParaRPr lang="en-US"/>
          </a:p>
        </p:txBody>
      </p:sp>
      <p:grpSp>
        <p:nvGrpSpPr>
          <p:cNvPr id="23" name="Group 3"/>
          <p:cNvGrpSpPr/>
          <p:nvPr/>
        </p:nvGrpSpPr>
        <p:grpSpPr>
          <a:xfrm>
            <a:off x="1161650" y="4022512"/>
            <a:ext cx="9868700" cy="512770"/>
            <a:chOff x="1485100" y="3610123"/>
            <a:chExt cx="9868700" cy="750747"/>
          </a:xfrm>
        </p:grpSpPr>
        <p:sp>
          <p:nvSpPr>
            <p:cNvPr id="14" name="Rectangle 3"/>
            <p:cNvSpPr/>
            <p:nvPr/>
          </p:nvSpPr>
          <p:spPr>
            <a:xfrm>
              <a:off x="1485100" y="3610123"/>
              <a:ext cx="511200" cy="750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entury Gothic" charset="0"/>
                  <a:ea typeface="Century Gothic" charset="0"/>
                  <a:cs typeface="Century Gothic" charset="0"/>
                </a:rPr>
                <a:t>3</a:t>
              </a:r>
              <a:endParaRPr lang="en-US" sz="2400" dirty="0">
                <a:latin typeface="Century Gothic" charset="0"/>
                <a:ea typeface="Century Gothic" charset="0"/>
                <a:cs typeface="Century Gothic" charset="0"/>
              </a:endParaRPr>
            </a:p>
          </p:txBody>
        </p:sp>
        <p:sp>
          <p:nvSpPr>
            <p:cNvPr id="19" name="Rectangle"/>
            <p:cNvSpPr/>
            <p:nvPr/>
          </p:nvSpPr>
          <p:spPr>
            <a:xfrm>
              <a:off x="2104214" y="3610124"/>
              <a:ext cx="9249586" cy="750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Century Gothic" charset="0"/>
                  <a:ea typeface="Century Gothic" charset="0"/>
                  <a:cs typeface="Century Gothic" charset="0"/>
                </a:rPr>
                <a:t> High accuracy</a:t>
              </a:r>
              <a:endParaRPr lang="en-US" sz="2400" dirty="0">
                <a:latin typeface="Century Gothic" charset="0"/>
                <a:ea typeface="Century Gothic" charset="0"/>
                <a:cs typeface="Century Gothic" charset="0"/>
              </a:endParaRPr>
            </a:p>
          </p:txBody>
        </p:sp>
      </p:grpSp>
      <p:grpSp>
        <p:nvGrpSpPr>
          <p:cNvPr id="22" name="Group 2"/>
          <p:cNvGrpSpPr/>
          <p:nvPr/>
        </p:nvGrpSpPr>
        <p:grpSpPr>
          <a:xfrm>
            <a:off x="1161650" y="3215833"/>
            <a:ext cx="9868700" cy="514156"/>
            <a:chOff x="1485100" y="2590042"/>
            <a:chExt cx="9868700" cy="752775"/>
          </a:xfrm>
        </p:grpSpPr>
        <p:sp>
          <p:nvSpPr>
            <p:cNvPr id="15" name="Rectangle 2"/>
            <p:cNvSpPr/>
            <p:nvPr/>
          </p:nvSpPr>
          <p:spPr>
            <a:xfrm>
              <a:off x="1485100" y="2592071"/>
              <a:ext cx="511200" cy="7507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entury Gothic" charset="0"/>
                  <a:ea typeface="Century Gothic" charset="0"/>
                  <a:cs typeface="Century Gothic" charset="0"/>
                </a:rPr>
                <a:t>2</a:t>
              </a:r>
              <a:endParaRPr lang="en-US" sz="2400" dirty="0">
                <a:latin typeface="Century Gothic" charset="0"/>
                <a:ea typeface="Century Gothic" charset="0"/>
                <a:cs typeface="Century Gothic" charset="0"/>
              </a:endParaRPr>
            </a:p>
          </p:txBody>
        </p:sp>
        <p:sp>
          <p:nvSpPr>
            <p:cNvPr id="18" name="Rectangle"/>
            <p:cNvSpPr/>
            <p:nvPr/>
          </p:nvSpPr>
          <p:spPr>
            <a:xfrm>
              <a:off x="2104214" y="2590042"/>
              <a:ext cx="9249586" cy="7507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Century Gothic" charset="0"/>
                  <a:ea typeface="Century Gothic" charset="0"/>
                  <a:cs typeface="Century Gothic" charset="0"/>
                </a:rPr>
                <a:t> Low computational requirements</a:t>
              </a:r>
              <a:endParaRPr lang="en-US" sz="2400" dirty="0">
                <a:latin typeface="Century Gothic" charset="0"/>
                <a:ea typeface="Century Gothic" charset="0"/>
                <a:cs typeface="Century Gothic" charset="0"/>
              </a:endParaRPr>
            </a:p>
          </p:txBody>
        </p:sp>
      </p:grpSp>
      <p:grpSp>
        <p:nvGrpSpPr>
          <p:cNvPr id="10" name="Group 1"/>
          <p:cNvGrpSpPr/>
          <p:nvPr/>
        </p:nvGrpSpPr>
        <p:grpSpPr>
          <a:xfrm>
            <a:off x="1161650" y="2410541"/>
            <a:ext cx="9868700" cy="512769"/>
            <a:chOff x="1485100" y="1573916"/>
            <a:chExt cx="9868700" cy="750746"/>
          </a:xfrm>
        </p:grpSpPr>
        <p:sp>
          <p:nvSpPr>
            <p:cNvPr id="16" name="Rectangle 1"/>
            <p:cNvSpPr/>
            <p:nvPr/>
          </p:nvSpPr>
          <p:spPr>
            <a:xfrm>
              <a:off x="1485100" y="1573916"/>
              <a:ext cx="511200" cy="750746"/>
            </a:xfrm>
            <a:prstGeom prst="rect">
              <a:avLst/>
            </a:prstGeom>
            <a:solidFill>
              <a:srgbClr val="8ED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entury Gothic" charset="0"/>
                  <a:ea typeface="Century Gothic" charset="0"/>
                  <a:cs typeface="Century Gothic" charset="0"/>
                </a:rPr>
                <a:t>1</a:t>
              </a:r>
              <a:endParaRPr lang="en-US" sz="2400" dirty="0">
                <a:latin typeface="Century Gothic" charset="0"/>
                <a:ea typeface="Century Gothic" charset="0"/>
                <a:cs typeface="Century Gothic" charset="0"/>
              </a:endParaRPr>
            </a:p>
          </p:txBody>
        </p:sp>
        <p:sp>
          <p:nvSpPr>
            <p:cNvPr id="17" name="Rectangle"/>
            <p:cNvSpPr/>
            <p:nvPr/>
          </p:nvSpPr>
          <p:spPr>
            <a:xfrm>
              <a:off x="2104214" y="1573916"/>
              <a:ext cx="9249586" cy="750746"/>
            </a:xfrm>
            <a:prstGeom prst="rect">
              <a:avLst/>
            </a:prstGeom>
            <a:solidFill>
              <a:srgbClr val="8ED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Century Gothic" charset="0"/>
                  <a:ea typeface="Century Gothic" charset="0"/>
                  <a:cs typeface="Century Gothic" charset="0"/>
                </a:rPr>
                <a:t> A novel variation-aware data structure</a:t>
              </a:r>
              <a:endParaRPr lang="en-US" sz="2400" dirty="0">
                <a:latin typeface="Century Gothic" charset="0"/>
                <a:ea typeface="Century Gothic" charset="0"/>
                <a:cs typeface="Century Gothic" charset="0"/>
              </a:endParaRPr>
            </a:p>
          </p:txBody>
        </p:sp>
      </p:grpSp>
      <p:sp>
        <p:nvSpPr>
          <p:cNvPr id="3" name="Textbox title"/>
          <p:cNvSpPr txBox="1"/>
          <p:nvPr/>
        </p:nvSpPr>
        <p:spPr>
          <a:xfrm>
            <a:off x="697283" y="539719"/>
            <a:ext cx="10797434" cy="830997"/>
          </a:xfrm>
          <a:prstGeom prst="rect">
            <a:avLst/>
          </a:prstGeom>
          <a:noFill/>
          <a:ln>
            <a:noFill/>
          </a:ln>
        </p:spPr>
        <p:txBody>
          <a:bodyPr wrap="square" rtlCol="0">
            <a:spAutoFit/>
          </a:bodyPr>
          <a:lstStyle/>
          <a:p>
            <a:r>
              <a:rPr lang="en-US" sz="4800" dirty="0" smtClean="0">
                <a:latin typeface="Century Gothic" charset="0"/>
                <a:ea typeface="Century Gothic" charset="0"/>
                <a:cs typeface="Century Gothic" charset="0"/>
              </a:rPr>
              <a:t>Conclusion: Graphtyper is better</a:t>
            </a:r>
          </a:p>
        </p:txBody>
      </p:sp>
    </p:spTree>
    <p:extLst>
      <p:ext uri="{BB962C8B-B14F-4D97-AF65-F5344CB8AC3E}">
        <p14:creationId xmlns:p14="http://schemas.microsoft.com/office/powerpoint/2010/main" val="2010442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p:cNvPicPr>
            <a:picLocks noChangeAspect="1"/>
          </p:cNvPicPr>
          <p:nvPr/>
        </p:nvPicPr>
        <p:blipFill>
          <a:blip r:embed="rId3">
            <a:alphaModFix amt="10000"/>
          </a:blip>
          <a:stretch>
            <a:fillRect/>
          </a:stretch>
        </p:blipFill>
        <p:spPr>
          <a:xfrm>
            <a:off x="5689600" y="177800"/>
            <a:ext cx="6502400" cy="6502400"/>
          </a:xfrm>
          <a:prstGeom prst="rect">
            <a:avLst/>
          </a:prstGeom>
        </p:spPr>
      </p:pic>
      <p:sp>
        <p:nvSpPr>
          <p:cNvPr id="12" name="Slide Number Placeholder 11"/>
          <p:cNvSpPr>
            <a:spLocks noGrp="1"/>
          </p:cNvSpPr>
          <p:nvPr>
            <p:ph type="sldNum" sz="quarter" idx="12"/>
          </p:nvPr>
        </p:nvSpPr>
        <p:spPr/>
        <p:txBody>
          <a:bodyPr/>
          <a:lstStyle/>
          <a:p>
            <a:fld id="{290CFA36-8BA7-4F17-8412-F85AC937E5CF}" type="slidenum">
              <a:rPr lang="en-US" smtClean="0"/>
              <a:t>16</a:t>
            </a:fld>
            <a:endParaRPr lang="en-US"/>
          </a:p>
        </p:txBody>
      </p:sp>
      <p:sp>
        <p:nvSpPr>
          <p:cNvPr id="2" name="TextBox 1"/>
          <p:cNvSpPr txBox="1"/>
          <p:nvPr/>
        </p:nvSpPr>
        <p:spPr>
          <a:xfrm>
            <a:off x="742950" y="2828836"/>
            <a:ext cx="10706100" cy="1200329"/>
          </a:xfrm>
          <a:prstGeom prst="rect">
            <a:avLst/>
          </a:prstGeom>
          <a:noFill/>
        </p:spPr>
        <p:txBody>
          <a:bodyPr wrap="square" rtlCol="0">
            <a:spAutoFit/>
          </a:bodyPr>
          <a:lstStyle/>
          <a:p>
            <a:r>
              <a:rPr lang="en-US" sz="7200" dirty="0" smtClean="0">
                <a:latin typeface="Century Gothic" charset="0"/>
                <a:ea typeface="Century Gothic" charset="0"/>
                <a:cs typeface="Century Gothic" charset="0"/>
              </a:rPr>
              <a:t>Thanks for your listening</a:t>
            </a:r>
            <a:endParaRPr lang="en-US" sz="7200" dirty="0">
              <a:latin typeface="Century Gothic" charset="0"/>
              <a:ea typeface="Century Gothic" charset="0"/>
              <a:cs typeface="Century Gothic" charset="0"/>
            </a:endParaRPr>
          </a:p>
        </p:txBody>
      </p:sp>
    </p:spTree>
    <p:extLst>
      <p:ext uri="{BB962C8B-B14F-4D97-AF65-F5344CB8AC3E}">
        <p14:creationId xmlns:p14="http://schemas.microsoft.com/office/powerpoint/2010/main" val="636787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DNA"/>
          <p:cNvPicPr>
            <a:picLocks noChangeAspect="1"/>
          </p:cNvPicPr>
          <p:nvPr/>
        </p:nvPicPr>
        <p:blipFill>
          <a:blip r:embed="rId3">
            <a:alphaModFix amt="21000"/>
          </a:blip>
          <a:stretch>
            <a:fillRect/>
          </a:stretch>
        </p:blipFill>
        <p:spPr>
          <a:xfrm>
            <a:off x="5232400" y="112503"/>
            <a:ext cx="6502400" cy="6502400"/>
          </a:xfrm>
          <a:prstGeom prst="rect">
            <a:avLst/>
          </a:prstGeom>
        </p:spPr>
      </p:pic>
      <p:grpSp>
        <p:nvGrpSpPr>
          <p:cNvPr id="101" name="Group 5"/>
          <p:cNvGrpSpPr/>
          <p:nvPr/>
        </p:nvGrpSpPr>
        <p:grpSpPr>
          <a:xfrm>
            <a:off x="-2" y="5087790"/>
            <a:ext cx="6756132" cy="851338"/>
            <a:chOff x="-2" y="5087790"/>
            <a:chExt cx="6756132" cy="851338"/>
          </a:xfrm>
        </p:grpSpPr>
        <p:sp>
          <p:nvSpPr>
            <p:cNvPr id="91" name="Freeform "/>
            <p:cNvSpPr/>
            <p:nvPr/>
          </p:nvSpPr>
          <p:spPr>
            <a:xfrm>
              <a:off x="-2" y="5087790"/>
              <a:ext cx="6756132" cy="851338"/>
            </a:xfrm>
            <a:custGeom>
              <a:avLst/>
              <a:gdLst>
                <a:gd name="connsiteX0" fmla="*/ 6276219 w 6756132"/>
                <a:gd name="connsiteY0" fmla="*/ 59549 h 851338"/>
                <a:gd name="connsiteX1" fmla="*/ 5910099 w 6756132"/>
                <a:gd name="connsiteY1" fmla="*/ 425669 h 851338"/>
                <a:gd name="connsiteX2" fmla="*/ 6276219 w 6756132"/>
                <a:gd name="connsiteY2" fmla="*/ 791789 h 851338"/>
                <a:gd name="connsiteX3" fmla="*/ 6642339 w 6756132"/>
                <a:gd name="connsiteY3" fmla="*/ 425669 h 851338"/>
                <a:gd name="connsiteX4" fmla="*/ 6276219 w 6756132"/>
                <a:gd name="connsiteY4" fmla="*/ 59549 h 851338"/>
                <a:gd name="connsiteX5" fmla="*/ 6330463 w 6756132"/>
                <a:gd name="connsiteY5" fmla="*/ 0 h 851338"/>
                <a:gd name="connsiteX6" fmla="*/ 6756132 w 6756132"/>
                <a:gd name="connsiteY6" fmla="*/ 425668 h 851338"/>
                <a:gd name="connsiteX7" fmla="*/ 6330463 w 6756132"/>
                <a:gd name="connsiteY7" fmla="*/ 851336 h 851338"/>
                <a:gd name="connsiteX8" fmla="*/ 6330463 w 6756132"/>
                <a:gd name="connsiteY8" fmla="*/ 851338 h 851338"/>
                <a:gd name="connsiteX9" fmla="*/ 0 w 6756132"/>
                <a:gd name="connsiteY9" fmla="*/ 851338 h 851338"/>
                <a:gd name="connsiteX10" fmla="*/ 0 w 6756132"/>
                <a:gd name="connsiteY10" fmla="*/ 1 h 851338"/>
                <a:gd name="connsiteX11" fmla="*/ 6330453 w 6756132"/>
                <a:gd name="connsiteY11" fmla="*/ 1 h 8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56132" h="851338">
                  <a:moveTo>
                    <a:pt x="6276219" y="59549"/>
                  </a:moveTo>
                  <a:cubicBezTo>
                    <a:pt x="6074017" y="59549"/>
                    <a:pt x="5910099" y="223467"/>
                    <a:pt x="5910099" y="425669"/>
                  </a:cubicBezTo>
                  <a:cubicBezTo>
                    <a:pt x="5910099" y="627871"/>
                    <a:pt x="6074017" y="791789"/>
                    <a:pt x="6276219" y="791789"/>
                  </a:cubicBezTo>
                  <a:cubicBezTo>
                    <a:pt x="6478421" y="791789"/>
                    <a:pt x="6642339" y="627871"/>
                    <a:pt x="6642339" y="425669"/>
                  </a:cubicBezTo>
                  <a:cubicBezTo>
                    <a:pt x="6642339" y="223467"/>
                    <a:pt x="6478421" y="59549"/>
                    <a:pt x="6276219" y="59549"/>
                  </a:cubicBezTo>
                  <a:close/>
                  <a:moveTo>
                    <a:pt x="6330463" y="0"/>
                  </a:moveTo>
                  <a:cubicBezTo>
                    <a:pt x="6565553" y="0"/>
                    <a:pt x="6756132" y="190578"/>
                    <a:pt x="6756132" y="425668"/>
                  </a:cubicBezTo>
                  <a:cubicBezTo>
                    <a:pt x="6756132" y="660758"/>
                    <a:pt x="6565553" y="851336"/>
                    <a:pt x="6330463" y="851336"/>
                  </a:cubicBezTo>
                  <a:lnTo>
                    <a:pt x="6330463" y="851338"/>
                  </a:lnTo>
                  <a:lnTo>
                    <a:pt x="0" y="851338"/>
                  </a:lnTo>
                  <a:lnTo>
                    <a:pt x="0" y="1"/>
                  </a:lnTo>
                  <a:lnTo>
                    <a:pt x="6330453" y="1"/>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latin typeface="Calibri" charset="0"/>
                  <a:ea typeface="Calibri" charset="0"/>
                  <a:cs typeface="Calibri" charset="0"/>
                </a:rPr>
                <a:t>  5   Conclusion</a:t>
              </a:r>
              <a:endParaRPr lang="en-US" sz="3600" dirty="0">
                <a:latin typeface="Calibri" charset="0"/>
                <a:ea typeface="Calibri" charset="0"/>
                <a:cs typeface="Calibri" charset="0"/>
              </a:endParaRPr>
            </a:p>
          </p:txBody>
        </p:sp>
        <p:pic>
          <p:nvPicPr>
            <p:cNvPr id="94" name="Picture"/>
            <p:cNvPicPr>
              <a:picLocks noChangeAspect="1"/>
            </p:cNvPicPr>
            <p:nvPr/>
          </p:nvPicPr>
          <p:blipFill>
            <a:blip r:embed="rId4"/>
            <a:stretch>
              <a:fillRect/>
            </a:stretch>
          </p:blipFill>
          <p:spPr>
            <a:xfrm>
              <a:off x="6057734" y="5295033"/>
              <a:ext cx="436851" cy="436851"/>
            </a:xfrm>
            <a:prstGeom prst="rect">
              <a:avLst/>
            </a:prstGeom>
          </p:spPr>
        </p:pic>
      </p:grpSp>
      <p:grpSp>
        <p:nvGrpSpPr>
          <p:cNvPr id="102" name="Group 4"/>
          <p:cNvGrpSpPr/>
          <p:nvPr/>
        </p:nvGrpSpPr>
        <p:grpSpPr>
          <a:xfrm>
            <a:off x="-3" y="4012914"/>
            <a:ext cx="8031121" cy="851337"/>
            <a:chOff x="-3" y="4012914"/>
            <a:chExt cx="8031121" cy="851337"/>
          </a:xfrm>
        </p:grpSpPr>
        <p:sp>
          <p:nvSpPr>
            <p:cNvPr id="90" name="Freeform "/>
            <p:cNvSpPr/>
            <p:nvPr/>
          </p:nvSpPr>
          <p:spPr>
            <a:xfrm>
              <a:off x="-3" y="4012914"/>
              <a:ext cx="8031121" cy="851337"/>
            </a:xfrm>
            <a:custGeom>
              <a:avLst/>
              <a:gdLst>
                <a:gd name="connsiteX0" fmla="*/ 7573699 w 8031121"/>
                <a:gd name="connsiteY0" fmla="*/ 59548 h 851337"/>
                <a:gd name="connsiteX1" fmla="*/ 7207579 w 8031121"/>
                <a:gd name="connsiteY1" fmla="*/ 425668 h 851337"/>
                <a:gd name="connsiteX2" fmla="*/ 7573699 w 8031121"/>
                <a:gd name="connsiteY2" fmla="*/ 791788 h 851337"/>
                <a:gd name="connsiteX3" fmla="*/ 7939819 w 8031121"/>
                <a:gd name="connsiteY3" fmla="*/ 425668 h 851337"/>
                <a:gd name="connsiteX4" fmla="*/ 7573699 w 8031121"/>
                <a:gd name="connsiteY4" fmla="*/ 59548 h 851337"/>
                <a:gd name="connsiteX5" fmla="*/ 0 w 8031121"/>
                <a:gd name="connsiteY5" fmla="*/ 0 h 851337"/>
                <a:gd name="connsiteX6" fmla="*/ 7631726 w 8031121"/>
                <a:gd name="connsiteY6" fmla="*/ 0 h 851337"/>
                <a:gd name="connsiteX7" fmla="*/ 7631726 w 8031121"/>
                <a:gd name="connsiteY7" fmla="*/ 2650 h 851337"/>
                <a:gd name="connsiteX8" fmla="*/ 7691239 w 8031121"/>
                <a:gd name="connsiteY8" fmla="*/ 8649 h 851337"/>
                <a:gd name="connsiteX9" fmla="*/ 8031121 w 8031121"/>
                <a:gd name="connsiteY9" fmla="*/ 425669 h 851337"/>
                <a:gd name="connsiteX10" fmla="*/ 7691239 w 8031121"/>
                <a:gd name="connsiteY10" fmla="*/ 842689 h 851337"/>
                <a:gd name="connsiteX11" fmla="*/ 7631726 w 8031121"/>
                <a:gd name="connsiteY11" fmla="*/ 848689 h 851337"/>
                <a:gd name="connsiteX12" fmla="*/ 7631726 w 8031121"/>
                <a:gd name="connsiteY12" fmla="*/ 851337 h 851337"/>
                <a:gd name="connsiteX13" fmla="*/ 7605452 w 8031121"/>
                <a:gd name="connsiteY13" fmla="*/ 851337 h 851337"/>
                <a:gd name="connsiteX14" fmla="*/ 0 w 8031121"/>
                <a:gd name="connsiteY14" fmla="*/ 851337 h 85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31121" h="851337">
                  <a:moveTo>
                    <a:pt x="7573699" y="59548"/>
                  </a:moveTo>
                  <a:cubicBezTo>
                    <a:pt x="7371497" y="59548"/>
                    <a:pt x="7207579" y="223466"/>
                    <a:pt x="7207579" y="425668"/>
                  </a:cubicBezTo>
                  <a:cubicBezTo>
                    <a:pt x="7207579" y="627870"/>
                    <a:pt x="7371497" y="791788"/>
                    <a:pt x="7573699" y="791788"/>
                  </a:cubicBezTo>
                  <a:cubicBezTo>
                    <a:pt x="7775901" y="791788"/>
                    <a:pt x="7939819" y="627870"/>
                    <a:pt x="7939819" y="425668"/>
                  </a:cubicBezTo>
                  <a:cubicBezTo>
                    <a:pt x="7939819" y="223466"/>
                    <a:pt x="7775901" y="59548"/>
                    <a:pt x="7573699" y="59548"/>
                  </a:cubicBezTo>
                  <a:close/>
                  <a:moveTo>
                    <a:pt x="0" y="0"/>
                  </a:moveTo>
                  <a:lnTo>
                    <a:pt x="7631726" y="0"/>
                  </a:lnTo>
                  <a:lnTo>
                    <a:pt x="7631726" y="2650"/>
                  </a:lnTo>
                  <a:lnTo>
                    <a:pt x="7691239" y="8649"/>
                  </a:lnTo>
                  <a:cubicBezTo>
                    <a:pt x="7885209" y="48341"/>
                    <a:pt x="8031121" y="219966"/>
                    <a:pt x="8031121" y="425669"/>
                  </a:cubicBezTo>
                  <a:cubicBezTo>
                    <a:pt x="8031121" y="631373"/>
                    <a:pt x="7885209" y="802997"/>
                    <a:pt x="7691239" y="842689"/>
                  </a:cubicBezTo>
                  <a:lnTo>
                    <a:pt x="7631726" y="848689"/>
                  </a:lnTo>
                  <a:lnTo>
                    <a:pt x="7631726" y="851337"/>
                  </a:lnTo>
                  <a:lnTo>
                    <a:pt x="7605452" y="851337"/>
                  </a:lnTo>
                  <a:lnTo>
                    <a:pt x="0" y="851337"/>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600" dirty="0" smtClean="0"/>
                <a:t>  4   Technical Report</a:t>
              </a:r>
              <a:endParaRPr lang="en-US" sz="3600" dirty="0"/>
            </a:p>
          </p:txBody>
        </p:sp>
        <p:pic>
          <p:nvPicPr>
            <p:cNvPr id="95" name="Picture"/>
            <p:cNvPicPr>
              <a:picLocks noChangeAspect="1"/>
            </p:cNvPicPr>
            <p:nvPr/>
          </p:nvPicPr>
          <p:blipFill>
            <a:blip r:embed="rId5"/>
            <a:stretch>
              <a:fillRect/>
            </a:stretch>
          </p:blipFill>
          <p:spPr>
            <a:xfrm>
              <a:off x="7318973" y="4190443"/>
              <a:ext cx="496277" cy="496277"/>
            </a:xfrm>
            <a:prstGeom prst="rect">
              <a:avLst/>
            </a:prstGeom>
          </p:spPr>
        </p:pic>
      </p:grpSp>
      <p:grpSp>
        <p:nvGrpSpPr>
          <p:cNvPr id="103" name="Group 3"/>
          <p:cNvGrpSpPr/>
          <p:nvPr/>
        </p:nvGrpSpPr>
        <p:grpSpPr>
          <a:xfrm>
            <a:off x="-2" y="2938034"/>
            <a:ext cx="7482963" cy="851338"/>
            <a:chOff x="-2" y="2938034"/>
            <a:chExt cx="7482963" cy="851338"/>
          </a:xfrm>
        </p:grpSpPr>
        <p:sp>
          <p:nvSpPr>
            <p:cNvPr id="89" name="Freeform"/>
            <p:cNvSpPr/>
            <p:nvPr/>
          </p:nvSpPr>
          <p:spPr>
            <a:xfrm>
              <a:off x="-2" y="2938034"/>
              <a:ext cx="7482963" cy="851338"/>
            </a:xfrm>
            <a:custGeom>
              <a:avLst/>
              <a:gdLst>
                <a:gd name="connsiteX0" fmla="*/ 6996736 w 7482963"/>
                <a:gd name="connsiteY0" fmla="*/ 59549 h 851338"/>
                <a:gd name="connsiteX1" fmla="*/ 6630616 w 7482963"/>
                <a:gd name="connsiteY1" fmla="*/ 425669 h 851338"/>
                <a:gd name="connsiteX2" fmla="*/ 6996736 w 7482963"/>
                <a:gd name="connsiteY2" fmla="*/ 791789 h 851338"/>
                <a:gd name="connsiteX3" fmla="*/ 7362856 w 7482963"/>
                <a:gd name="connsiteY3" fmla="*/ 425669 h 851338"/>
                <a:gd name="connsiteX4" fmla="*/ 6996736 w 7482963"/>
                <a:gd name="connsiteY4" fmla="*/ 59549 h 851338"/>
                <a:gd name="connsiteX5" fmla="*/ 7057294 w 7482963"/>
                <a:gd name="connsiteY5" fmla="*/ 0 h 851338"/>
                <a:gd name="connsiteX6" fmla="*/ 7482963 w 7482963"/>
                <a:gd name="connsiteY6" fmla="*/ 425668 h 851338"/>
                <a:gd name="connsiteX7" fmla="*/ 7057294 w 7482963"/>
                <a:gd name="connsiteY7" fmla="*/ 851336 h 851338"/>
                <a:gd name="connsiteX8" fmla="*/ 7057294 w 7482963"/>
                <a:gd name="connsiteY8" fmla="*/ 851338 h 851338"/>
                <a:gd name="connsiteX9" fmla="*/ 0 w 7482963"/>
                <a:gd name="connsiteY9" fmla="*/ 851338 h 851338"/>
                <a:gd name="connsiteX10" fmla="*/ 0 w 7482963"/>
                <a:gd name="connsiteY10" fmla="*/ 1 h 851338"/>
                <a:gd name="connsiteX11" fmla="*/ 7057284 w 7482963"/>
                <a:gd name="connsiteY11" fmla="*/ 1 h 8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2963" h="851338">
                  <a:moveTo>
                    <a:pt x="6996736" y="59549"/>
                  </a:moveTo>
                  <a:cubicBezTo>
                    <a:pt x="6794534" y="59549"/>
                    <a:pt x="6630616" y="223467"/>
                    <a:pt x="6630616" y="425669"/>
                  </a:cubicBezTo>
                  <a:cubicBezTo>
                    <a:pt x="6630616" y="627871"/>
                    <a:pt x="6794534" y="791789"/>
                    <a:pt x="6996736" y="791789"/>
                  </a:cubicBezTo>
                  <a:cubicBezTo>
                    <a:pt x="7198938" y="791789"/>
                    <a:pt x="7362856" y="627871"/>
                    <a:pt x="7362856" y="425669"/>
                  </a:cubicBezTo>
                  <a:cubicBezTo>
                    <a:pt x="7362856" y="223467"/>
                    <a:pt x="7198938" y="59549"/>
                    <a:pt x="6996736" y="59549"/>
                  </a:cubicBezTo>
                  <a:close/>
                  <a:moveTo>
                    <a:pt x="7057294" y="0"/>
                  </a:moveTo>
                  <a:cubicBezTo>
                    <a:pt x="7292384" y="0"/>
                    <a:pt x="7482963" y="190578"/>
                    <a:pt x="7482963" y="425668"/>
                  </a:cubicBezTo>
                  <a:cubicBezTo>
                    <a:pt x="7482963" y="660758"/>
                    <a:pt x="7292384" y="851336"/>
                    <a:pt x="7057294" y="851336"/>
                  </a:cubicBezTo>
                  <a:lnTo>
                    <a:pt x="7057294" y="851338"/>
                  </a:lnTo>
                  <a:lnTo>
                    <a:pt x="0" y="851338"/>
                  </a:lnTo>
                  <a:lnTo>
                    <a:pt x="0" y="1"/>
                  </a:lnTo>
                  <a:lnTo>
                    <a:pt x="7057284" y="1"/>
                  </a:lnTo>
                  <a:close/>
                </a:path>
              </a:pathLst>
            </a:custGeom>
            <a:solidFill>
              <a:srgbClr val="89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  3   Introduction of Graphtyper</a:t>
              </a:r>
              <a:endParaRPr lang="en-US" sz="3600" dirty="0"/>
            </a:p>
          </p:txBody>
        </p:sp>
        <p:pic>
          <p:nvPicPr>
            <p:cNvPr id="96" name="Picture"/>
            <p:cNvPicPr>
              <a:picLocks noChangeAspect="1"/>
            </p:cNvPicPr>
            <p:nvPr/>
          </p:nvPicPr>
          <p:blipFill>
            <a:blip r:embed="rId6"/>
            <a:stretch>
              <a:fillRect/>
            </a:stretch>
          </p:blipFill>
          <p:spPr>
            <a:xfrm>
              <a:off x="6756130" y="3083170"/>
              <a:ext cx="516949" cy="516949"/>
            </a:xfrm>
            <a:prstGeom prst="rect">
              <a:avLst/>
            </a:prstGeom>
          </p:spPr>
        </p:pic>
      </p:grpSp>
      <p:grpSp>
        <p:nvGrpSpPr>
          <p:cNvPr id="104" name="Group 2"/>
          <p:cNvGrpSpPr/>
          <p:nvPr/>
        </p:nvGrpSpPr>
        <p:grpSpPr>
          <a:xfrm>
            <a:off x="-4" y="1863158"/>
            <a:ext cx="7725512" cy="851337"/>
            <a:chOff x="-4" y="1863158"/>
            <a:chExt cx="7725512" cy="851337"/>
          </a:xfrm>
        </p:grpSpPr>
        <p:sp>
          <p:nvSpPr>
            <p:cNvPr id="88" name="Freeform"/>
            <p:cNvSpPr/>
            <p:nvPr/>
          </p:nvSpPr>
          <p:spPr>
            <a:xfrm>
              <a:off x="-4" y="1863158"/>
              <a:ext cx="7725512" cy="851337"/>
            </a:xfrm>
            <a:custGeom>
              <a:avLst/>
              <a:gdLst>
                <a:gd name="connsiteX0" fmla="*/ 7249091 w 7725512"/>
                <a:gd name="connsiteY0" fmla="*/ 59548 h 851337"/>
                <a:gd name="connsiteX1" fmla="*/ 6882971 w 7725512"/>
                <a:gd name="connsiteY1" fmla="*/ 425668 h 851337"/>
                <a:gd name="connsiteX2" fmla="*/ 7249091 w 7725512"/>
                <a:gd name="connsiteY2" fmla="*/ 791788 h 851337"/>
                <a:gd name="connsiteX3" fmla="*/ 7615211 w 7725512"/>
                <a:gd name="connsiteY3" fmla="*/ 425668 h 851337"/>
                <a:gd name="connsiteX4" fmla="*/ 7249091 w 7725512"/>
                <a:gd name="connsiteY4" fmla="*/ 59548 h 851337"/>
                <a:gd name="connsiteX5" fmla="*/ 0 w 7725512"/>
                <a:gd name="connsiteY5" fmla="*/ 0 h 851337"/>
                <a:gd name="connsiteX6" fmla="*/ 7338650 w 7725512"/>
                <a:gd name="connsiteY6" fmla="*/ 0 h 851337"/>
                <a:gd name="connsiteX7" fmla="*/ 7338650 w 7725512"/>
                <a:gd name="connsiteY7" fmla="*/ 3913 h 851337"/>
                <a:gd name="connsiteX8" fmla="*/ 7385630 w 7725512"/>
                <a:gd name="connsiteY8" fmla="*/ 8649 h 851337"/>
                <a:gd name="connsiteX9" fmla="*/ 7725512 w 7725512"/>
                <a:gd name="connsiteY9" fmla="*/ 425669 h 851337"/>
                <a:gd name="connsiteX10" fmla="*/ 7385630 w 7725512"/>
                <a:gd name="connsiteY10" fmla="*/ 842689 h 851337"/>
                <a:gd name="connsiteX11" fmla="*/ 7338650 w 7725512"/>
                <a:gd name="connsiteY11" fmla="*/ 847425 h 851337"/>
                <a:gd name="connsiteX12" fmla="*/ 7338650 w 7725512"/>
                <a:gd name="connsiteY12" fmla="*/ 851337 h 851337"/>
                <a:gd name="connsiteX13" fmla="*/ 7299843 w 7725512"/>
                <a:gd name="connsiteY13" fmla="*/ 851337 h 851337"/>
                <a:gd name="connsiteX14" fmla="*/ 0 w 7725512"/>
                <a:gd name="connsiteY14" fmla="*/ 851337 h 85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25512" h="851337">
                  <a:moveTo>
                    <a:pt x="7249091" y="59548"/>
                  </a:moveTo>
                  <a:cubicBezTo>
                    <a:pt x="7046889" y="59548"/>
                    <a:pt x="6882971" y="223466"/>
                    <a:pt x="6882971" y="425668"/>
                  </a:cubicBezTo>
                  <a:cubicBezTo>
                    <a:pt x="6882971" y="627870"/>
                    <a:pt x="7046889" y="791788"/>
                    <a:pt x="7249091" y="791788"/>
                  </a:cubicBezTo>
                  <a:cubicBezTo>
                    <a:pt x="7451293" y="791788"/>
                    <a:pt x="7615211" y="627870"/>
                    <a:pt x="7615211" y="425668"/>
                  </a:cubicBezTo>
                  <a:cubicBezTo>
                    <a:pt x="7615211" y="223466"/>
                    <a:pt x="7451293" y="59548"/>
                    <a:pt x="7249091" y="59548"/>
                  </a:cubicBezTo>
                  <a:close/>
                  <a:moveTo>
                    <a:pt x="0" y="0"/>
                  </a:moveTo>
                  <a:lnTo>
                    <a:pt x="7338650" y="0"/>
                  </a:lnTo>
                  <a:lnTo>
                    <a:pt x="7338650" y="3913"/>
                  </a:lnTo>
                  <a:lnTo>
                    <a:pt x="7385630" y="8649"/>
                  </a:lnTo>
                  <a:cubicBezTo>
                    <a:pt x="7579600" y="48341"/>
                    <a:pt x="7725512" y="219965"/>
                    <a:pt x="7725512" y="425669"/>
                  </a:cubicBezTo>
                  <a:cubicBezTo>
                    <a:pt x="7725512" y="631373"/>
                    <a:pt x="7579600" y="802997"/>
                    <a:pt x="7385630" y="842689"/>
                  </a:cubicBezTo>
                  <a:lnTo>
                    <a:pt x="7338650" y="847425"/>
                  </a:lnTo>
                  <a:lnTo>
                    <a:pt x="7338650" y="851337"/>
                  </a:lnTo>
                  <a:lnTo>
                    <a:pt x="7299843" y="851337"/>
                  </a:lnTo>
                  <a:lnTo>
                    <a:pt x="0" y="85133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  2   Introduction of Pangenome</a:t>
              </a:r>
              <a:endParaRPr lang="en-US" sz="3600" dirty="0"/>
            </a:p>
          </p:txBody>
        </p:sp>
        <p:pic>
          <p:nvPicPr>
            <p:cNvPr id="97" name="Picture"/>
            <p:cNvPicPr>
              <a:picLocks noChangeAspect="1"/>
            </p:cNvPicPr>
            <p:nvPr/>
          </p:nvPicPr>
          <p:blipFill>
            <a:blip r:embed="rId7"/>
            <a:stretch>
              <a:fillRect/>
            </a:stretch>
          </p:blipFill>
          <p:spPr>
            <a:xfrm>
              <a:off x="7014604" y="2026961"/>
              <a:ext cx="517533" cy="517533"/>
            </a:xfrm>
            <a:prstGeom prst="rect">
              <a:avLst/>
            </a:prstGeom>
          </p:spPr>
        </p:pic>
      </p:grpSp>
      <p:grpSp>
        <p:nvGrpSpPr>
          <p:cNvPr id="105" name="Group 1"/>
          <p:cNvGrpSpPr/>
          <p:nvPr/>
        </p:nvGrpSpPr>
        <p:grpSpPr>
          <a:xfrm>
            <a:off x="-13452" y="788280"/>
            <a:ext cx="8164628" cy="851337"/>
            <a:chOff x="-13452" y="788280"/>
            <a:chExt cx="8164628" cy="851337"/>
          </a:xfrm>
        </p:grpSpPr>
        <p:sp>
          <p:nvSpPr>
            <p:cNvPr id="87" name="Freeform"/>
            <p:cNvSpPr/>
            <p:nvPr/>
          </p:nvSpPr>
          <p:spPr>
            <a:xfrm>
              <a:off x="-13452" y="788280"/>
              <a:ext cx="8164628" cy="851337"/>
            </a:xfrm>
            <a:custGeom>
              <a:avLst/>
              <a:gdLst>
                <a:gd name="connsiteX0" fmla="*/ 7701702 w 8164628"/>
                <a:gd name="connsiteY0" fmla="*/ 59549 h 851337"/>
                <a:gd name="connsiteX1" fmla="*/ 7335582 w 8164628"/>
                <a:gd name="connsiteY1" fmla="*/ 425669 h 851337"/>
                <a:gd name="connsiteX2" fmla="*/ 7701702 w 8164628"/>
                <a:gd name="connsiteY2" fmla="*/ 791789 h 851337"/>
                <a:gd name="connsiteX3" fmla="*/ 8067822 w 8164628"/>
                <a:gd name="connsiteY3" fmla="*/ 425669 h 851337"/>
                <a:gd name="connsiteX4" fmla="*/ 7701702 w 8164628"/>
                <a:gd name="connsiteY4" fmla="*/ 59549 h 851337"/>
                <a:gd name="connsiteX5" fmla="*/ 0 w 8164628"/>
                <a:gd name="connsiteY5" fmla="*/ 0 h 851337"/>
                <a:gd name="connsiteX6" fmla="*/ 7738959 w 8164628"/>
                <a:gd name="connsiteY6" fmla="*/ 0 h 851337"/>
                <a:gd name="connsiteX7" fmla="*/ 8164628 w 8164628"/>
                <a:gd name="connsiteY7" fmla="*/ 425668 h 851337"/>
                <a:gd name="connsiteX8" fmla="*/ 7738959 w 8164628"/>
                <a:gd name="connsiteY8" fmla="*/ 851336 h 851337"/>
                <a:gd name="connsiteX9" fmla="*/ 7738959 w 8164628"/>
                <a:gd name="connsiteY9" fmla="*/ 851337 h 851337"/>
                <a:gd name="connsiteX10" fmla="*/ 0 w 8164628"/>
                <a:gd name="connsiteY10" fmla="*/ 851337 h 85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64628" h="851337">
                  <a:moveTo>
                    <a:pt x="7701702" y="59549"/>
                  </a:moveTo>
                  <a:cubicBezTo>
                    <a:pt x="7499500" y="59549"/>
                    <a:pt x="7335582" y="223467"/>
                    <a:pt x="7335582" y="425669"/>
                  </a:cubicBezTo>
                  <a:cubicBezTo>
                    <a:pt x="7335582" y="627871"/>
                    <a:pt x="7499500" y="791789"/>
                    <a:pt x="7701702" y="791789"/>
                  </a:cubicBezTo>
                  <a:cubicBezTo>
                    <a:pt x="7903904" y="791789"/>
                    <a:pt x="8067822" y="627871"/>
                    <a:pt x="8067822" y="425669"/>
                  </a:cubicBezTo>
                  <a:cubicBezTo>
                    <a:pt x="8067822" y="223467"/>
                    <a:pt x="7903904" y="59549"/>
                    <a:pt x="7701702" y="59549"/>
                  </a:cubicBezTo>
                  <a:close/>
                  <a:moveTo>
                    <a:pt x="0" y="0"/>
                  </a:moveTo>
                  <a:lnTo>
                    <a:pt x="7738959" y="0"/>
                  </a:lnTo>
                  <a:cubicBezTo>
                    <a:pt x="7974049" y="0"/>
                    <a:pt x="8164628" y="190578"/>
                    <a:pt x="8164628" y="425668"/>
                  </a:cubicBezTo>
                  <a:cubicBezTo>
                    <a:pt x="8164628" y="660758"/>
                    <a:pt x="7974049" y="851336"/>
                    <a:pt x="7738959" y="851336"/>
                  </a:cubicBezTo>
                  <a:lnTo>
                    <a:pt x="7738959" y="851337"/>
                  </a:lnTo>
                  <a:lnTo>
                    <a:pt x="0" y="851337"/>
                  </a:lnTo>
                  <a:close/>
                </a:path>
              </a:pathLst>
            </a:custGeom>
            <a:solidFill>
              <a:srgbClr val="01B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t>  1   Genetic Studies</a:t>
              </a:r>
              <a:endParaRPr lang="en-US" sz="3600" dirty="0"/>
            </a:p>
          </p:txBody>
        </p:sp>
        <p:pic>
          <p:nvPicPr>
            <p:cNvPr id="98" name="Picture"/>
            <p:cNvPicPr>
              <a:picLocks noChangeAspect="1"/>
            </p:cNvPicPr>
            <p:nvPr/>
          </p:nvPicPr>
          <p:blipFill>
            <a:blip r:embed="rId8"/>
            <a:stretch>
              <a:fillRect/>
            </a:stretch>
          </p:blipFill>
          <p:spPr>
            <a:xfrm>
              <a:off x="7449039" y="988995"/>
              <a:ext cx="490415" cy="490415"/>
            </a:xfrm>
            <a:prstGeom prst="rect">
              <a:avLst/>
            </a:prstGeom>
          </p:spPr>
        </p:pic>
      </p:grpSp>
      <p:sp>
        <p:nvSpPr>
          <p:cNvPr id="4" name="Slide Number Placeholder 3"/>
          <p:cNvSpPr>
            <a:spLocks noGrp="1"/>
          </p:cNvSpPr>
          <p:nvPr>
            <p:ph type="sldNum" sz="quarter" idx="12"/>
          </p:nvPr>
        </p:nvSpPr>
        <p:spPr/>
        <p:txBody>
          <a:bodyPr/>
          <a:lstStyle/>
          <a:p>
            <a:fld id="{290CFA36-8BA7-4F17-8412-F85AC937E5CF}" type="slidenum">
              <a:rPr lang="en-US" smtClean="0"/>
              <a:t>2</a:t>
            </a:fld>
            <a:endParaRPr lang="en-US"/>
          </a:p>
        </p:txBody>
      </p:sp>
    </p:spTree>
    <p:extLst>
      <p:ext uri="{BB962C8B-B14F-4D97-AF65-F5344CB8AC3E}">
        <p14:creationId xmlns:p14="http://schemas.microsoft.com/office/powerpoint/2010/main" val="177706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wipe(left)">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wipe(left)">
                                      <p:cBhvr>
                                        <p:cTn id="12" dur="5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wipe(left)">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wipe(left)">
                                      <p:cBhvr>
                                        <p:cTn id="22" dur="500"/>
                                        <p:tgtEl>
                                          <p:spTgt spid="10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wipe(left)">
                                      <p:cBhvr>
                                        <p:cTn id="2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alphaModFix amt="10000"/>
          </a:blip>
          <a:stretch>
            <a:fillRect/>
          </a:stretch>
        </p:blipFill>
        <p:spPr>
          <a:xfrm>
            <a:off x="5689600" y="177800"/>
            <a:ext cx="6502400" cy="6502400"/>
          </a:xfrm>
          <a:prstGeom prst="rect">
            <a:avLst/>
          </a:prstGeom>
        </p:spPr>
      </p:pic>
      <p:sp>
        <p:nvSpPr>
          <p:cNvPr id="12" name="Slide Number Placeholder 11"/>
          <p:cNvSpPr>
            <a:spLocks noGrp="1"/>
          </p:cNvSpPr>
          <p:nvPr>
            <p:ph type="sldNum" sz="quarter" idx="12"/>
          </p:nvPr>
        </p:nvSpPr>
        <p:spPr/>
        <p:txBody>
          <a:bodyPr/>
          <a:lstStyle/>
          <a:p>
            <a:fld id="{290CFA36-8BA7-4F17-8412-F85AC937E5CF}" type="slidenum">
              <a:rPr lang="en-US" smtClean="0"/>
              <a:t>3</a:t>
            </a:fld>
            <a:endParaRPr lang="en-US"/>
          </a:p>
        </p:txBody>
      </p:sp>
      <p:grpSp>
        <p:nvGrpSpPr>
          <p:cNvPr id="25" name="Group 5"/>
          <p:cNvGrpSpPr/>
          <p:nvPr/>
        </p:nvGrpSpPr>
        <p:grpSpPr>
          <a:xfrm>
            <a:off x="1161650" y="5633098"/>
            <a:ext cx="9868700" cy="516749"/>
            <a:chOff x="1485100" y="5640508"/>
            <a:chExt cx="9868700" cy="756572"/>
          </a:xfrm>
        </p:grpSpPr>
        <p:sp>
          <p:nvSpPr>
            <p:cNvPr id="11" name="Rectangle 5"/>
            <p:cNvSpPr/>
            <p:nvPr/>
          </p:nvSpPr>
          <p:spPr>
            <a:xfrm>
              <a:off x="1485100" y="5646334"/>
              <a:ext cx="511200" cy="750746"/>
            </a:xfrm>
            <a:prstGeom prst="rect">
              <a:avLst/>
            </a:prstGeom>
            <a:solidFill>
              <a:srgbClr val="00B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entury Gothic" charset="0"/>
                  <a:ea typeface="Century Gothic" charset="0"/>
                  <a:cs typeface="Century Gothic" charset="0"/>
                </a:rPr>
                <a:t>5</a:t>
              </a:r>
              <a:endParaRPr lang="en-US" sz="2400" dirty="0">
                <a:latin typeface="Century Gothic" charset="0"/>
                <a:ea typeface="Century Gothic" charset="0"/>
                <a:cs typeface="Century Gothic" charset="0"/>
              </a:endParaRPr>
            </a:p>
          </p:txBody>
        </p:sp>
        <p:sp>
          <p:nvSpPr>
            <p:cNvPr id="21" name="Rectangle"/>
            <p:cNvSpPr/>
            <p:nvPr/>
          </p:nvSpPr>
          <p:spPr>
            <a:xfrm>
              <a:off x="2104214" y="5640508"/>
              <a:ext cx="9249586" cy="750746"/>
            </a:xfrm>
            <a:prstGeom prst="rect">
              <a:avLst/>
            </a:prstGeom>
            <a:solidFill>
              <a:srgbClr val="00B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Century Gothic" charset="0"/>
                  <a:ea typeface="Century Gothic" charset="0"/>
                  <a:cs typeface="Century Gothic" charset="0"/>
                </a:rPr>
                <a:t> Recently: align sequence reads to a reference genome</a:t>
              </a:r>
              <a:endParaRPr lang="en-US" sz="2400" dirty="0">
                <a:latin typeface="Century Gothic" charset="0"/>
                <a:ea typeface="Century Gothic" charset="0"/>
                <a:cs typeface="Century Gothic" charset="0"/>
              </a:endParaRPr>
            </a:p>
          </p:txBody>
        </p:sp>
      </p:grpSp>
      <p:grpSp>
        <p:nvGrpSpPr>
          <p:cNvPr id="24" name="Group 4"/>
          <p:cNvGrpSpPr/>
          <p:nvPr/>
        </p:nvGrpSpPr>
        <p:grpSpPr>
          <a:xfrm>
            <a:off x="1161650" y="4827805"/>
            <a:ext cx="9868700" cy="512769"/>
            <a:chOff x="1485100" y="4628228"/>
            <a:chExt cx="9868700" cy="750746"/>
          </a:xfrm>
        </p:grpSpPr>
        <p:sp>
          <p:nvSpPr>
            <p:cNvPr id="13" name="Rectangle 4"/>
            <p:cNvSpPr/>
            <p:nvPr/>
          </p:nvSpPr>
          <p:spPr>
            <a:xfrm>
              <a:off x="1485100" y="4628228"/>
              <a:ext cx="511200" cy="748449"/>
            </a:xfrm>
            <a:prstGeom prst="rect">
              <a:avLst/>
            </a:prstGeom>
            <a:solidFill>
              <a:srgbClr val="00B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entury Gothic" charset="0"/>
                  <a:ea typeface="Century Gothic" charset="0"/>
                  <a:cs typeface="Century Gothic" charset="0"/>
                </a:rPr>
                <a:t>4</a:t>
              </a:r>
              <a:endParaRPr lang="en-US" sz="2400" dirty="0">
                <a:latin typeface="Century Gothic" charset="0"/>
                <a:ea typeface="Century Gothic" charset="0"/>
                <a:cs typeface="Century Gothic" charset="0"/>
              </a:endParaRPr>
            </a:p>
          </p:txBody>
        </p:sp>
        <p:sp>
          <p:nvSpPr>
            <p:cNvPr id="20" name="Rectangle"/>
            <p:cNvSpPr/>
            <p:nvPr/>
          </p:nvSpPr>
          <p:spPr>
            <a:xfrm>
              <a:off x="2104214" y="4628228"/>
              <a:ext cx="9249586" cy="750746"/>
            </a:xfrm>
            <a:prstGeom prst="rect">
              <a:avLst/>
            </a:prstGeom>
            <a:solidFill>
              <a:srgbClr val="00B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Century Gothic" charset="0"/>
                  <a:ea typeface="Century Gothic" charset="0"/>
                  <a:cs typeface="Century Gothic" charset="0"/>
                </a:rPr>
                <a:t> Short-read sequencing is the standard nowadays</a:t>
              </a:r>
              <a:endParaRPr lang="en-US" sz="2400" dirty="0">
                <a:latin typeface="Century Gothic" charset="0"/>
                <a:ea typeface="Century Gothic" charset="0"/>
                <a:cs typeface="Century Gothic" charset="0"/>
              </a:endParaRPr>
            </a:p>
          </p:txBody>
        </p:sp>
      </p:grpSp>
      <p:grpSp>
        <p:nvGrpSpPr>
          <p:cNvPr id="23" name="Group 3"/>
          <p:cNvGrpSpPr/>
          <p:nvPr/>
        </p:nvGrpSpPr>
        <p:grpSpPr>
          <a:xfrm>
            <a:off x="1161650" y="4022512"/>
            <a:ext cx="9868700" cy="512770"/>
            <a:chOff x="1485100" y="3610123"/>
            <a:chExt cx="9868700" cy="750747"/>
          </a:xfrm>
        </p:grpSpPr>
        <p:sp>
          <p:nvSpPr>
            <p:cNvPr id="14" name="Rectangle 3"/>
            <p:cNvSpPr/>
            <p:nvPr/>
          </p:nvSpPr>
          <p:spPr>
            <a:xfrm>
              <a:off x="1485100" y="3610123"/>
              <a:ext cx="511200" cy="750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entury Gothic" charset="0"/>
                  <a:ea typeface="Century Gothic" charset="0"/>
                  <a:cs typeface="Century Gothic" charset="0"/>
                </a:rPr>
                <a:t>3</a:t>
              </a:r>
              <a:endParaRPr lang="en-US" sz="2400" dirty="0">
                <a:latin typeface="Century Gothic" charset="0"/>
                <a:ea typeface="Century Gothic" charset="0"/>
                <a:cs typeface="Century Gothic" charset="0"/>
              </a:endParaRPr>
            </a:p>
          </p:txBody>
        </p:sp>
        <p:sp>
          <p:nvSpPr>
            <p:cNvPr id="19" name="Rectangle"/>
            <p:cNvSpPr/>
            <p:nvPr/>
          </p:nvSpPr>
          <p:spPr>
            <a:xfrm>
              <a:off x="2104214" y="3610124"/>
              <a:ext cx="9249586" cy="750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Century Gothic" charset="0"/>
                  <a:ea typeface="Century Gothic" charset="0"/>
                  <a:cs typeface="Century Gothic" charset="0"/>
                </a:rPr>
                <a:t> Human reference sequence can not be captured</a:t>
              </a:r>
              <a:endParaRPr lang="en-US" sz="2400" dirty="0">
                <a:latin typeface="Century Gothic" charset="0"/>
                <a:ea typeface="Century Gothic" charset="0"/>
                <a:cs typeface="Century Gothic" charset="0"/>
              </a:endParaRPr>
            </a:p>
          </p:txBody>
        </p:sp>
      </p:grpSp>
      <p:grpSp>
        <p:nvGrpSpPr>
          <p:cNvPr id="22" name="Group 2"/>
          <p:cNvGrpSpPr/>
          <p:nvPr/>
        </p:nvGrpSpPr>
        <p:grpSpPr>
          <a:xfrm>
            <a:off x="1161650" y="3215833"/>
            <a:ext cx="9868700" cy="514156"/>
            <a:chOff x="1485100" y="2590042"/>
            <a:chExt cx="9868700" cy="752775"/>
          </a:xfrm>
        </p:grpSpPr>
        <p:sp>
          <p:nvSpPr>
            <p:cNvPr id="15" name="Rectangle 2"/>
            <p:cNvSpPr/>
            <p:nvPr/>
          </p:nvSpPr>
          <p:spPr>
            <a:xfrm>
              <a:off x="1485100" y="2592071"/>
              <a:ext cx="511200" cy="7507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entury Gothic" charset="0"/>
                  <a:ea typeface="Century Gothic" charset="0"/>
                  <a:cs typeface="Century Gothic" charset="0"/>
                </a:rPr>
                <a:t>2</a:t>
              </a:r>
              <a:endParaRPr lang="en-US" sz="2400" dirty="0">
                <a:latin typeface="Century Gothic" charset="0"/>
                <a:ea typeface="Century Gothic" charset="0"/>
                <a:cs typeface="Century Gothic" charset="0"/>
              </a:endParaRPr>
            </a:p>
          </p:txBody>
        </p:sp>
        <p:sp>
          <p:nvSpPr>
            <p:cNvPr id="18" name="Rectangle"/>
            <p:cNvSpPr/>
            <p:nvPr/>
          </p:nvSpPr>
          <p:spPr>
            <a:xfrm>
              <a:off x="2104214" y="2590042"/>
              <a:ext cx="9249586" cy="7507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Century Gothic" charset="0"/>
                  <a:ea typeface="Century Gothic" charset="0"/>
                  <a:cs typeface="Century Gothic" charset="0"/>
                </a:rPr>
                <a:t> Refine the reference sequence</a:t>
              </a:r>
              <a:endParaRPr lang="en-US" sz="2400" dirty="0">
                <a:latin typeface="Century Gothic" charset="0"/>
                <a:ea typeface="Century Gothic" charset="0"/>
                <a:cs typeface="Century Gothic" charset="0"/>
              </a:endParaRPr>
            </a:p>
          </p:txBody>
        </p:sp>
      </p:grpSp>
      <p:grpSp>
        <p:nvGrpSpPr>
          <p:cNvPr id="10" name="Group 1"/>
          <p:cNvGrpSpPr/>
          <p:nvPr/>
        </p:nvGrpSpPr>
        <p:grpSpPr>
          <a:xfrm>
            <a:off x="1161650" y="2410541"/>
            <a:ext cx="9868700" cy="512769"/>
            <a:chOff x="1485100" y="1573916"/>
            <a:chExt cx="9868700" cy="750746"/>
          </a:xfrm>
        </p:grpSpPr>
        <p:sp>
          <p:nvSpPr>
            <p:cNvPr id="16" name="Rectangle 1"/>
            <p:cNvSpPr/>
            <p:nvPr/>
          </p:nvSpPr>
          <p:spPr>
            <a:xfrm>
              <a:off x="1485100" y="1573916"/>
              <a:ext cx="511200" cy="750746"/>
            </a:xfrm>
            <a:prstGeom prst="rect">
              <a:avLst/>
            </a:prstGeom>
            <a:solidFill>
              <a:srgbClr val="8ED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Century Gothic" charset="0"/>
                  <a:ea typeface="Century Gothic" charset="0"/>
                  <a:cs typeface="Century Gothic" charset="0"/>
                </a:rPr>
                <a:t>1</a:t>
              </a:r>
              <a:endParaRPr lang="en-US" sz="2400" dirty="0">
                <a:latin typeface="Century Gothic" charset="0"/>
                <a:ea typeface="Century Gothic" charset="0"/>
                <a:cs typeface="Century Gothic" charset="0"/>
              </a:endParaRPr>
            </a:p>
          </p:txBody>
        </p:sp>
        <p:sp>
          <p:nvSpPr>
            <p:cNvPr id="17" name="Rectangle"/>
            <p:cNvSpPr/>
            <p:nvPr/>
          </p:nvSpPr>
          <p:spPr>
            <a:xfrm>
              <a:off x="2104214" y="1573916"/>
              <a:ext cx="9249586" cy="750746"/>
            </a:xfrm>
            <a:prstGeom prst="rect">
              <a:avLst/>
            </a:prstGeom>
            <a:solidFill>
              <a:srgbClr val="8ED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latin typeface="Century Gothic" charset="0"/>
                  <a:ea typeface="Century Gothic" charset="0"/>
                  <a:cs typeface="Century Gothic" charset="0"/>
                </a:rPr>
                <a:t> Improved characterization of sequence diversity</a:t>
              </a:r>
              <a:endParaRPr lang="en-US" sz="2400" dirty="0">
                <a:latin typeface="Century Gothic" charset="0"/>
                <a:ea typeface="Century Gothic" charset="0"/>
                <a:cs typeface="Century Gothic" charset="0"/>
              </a:endParaRPr>
            </a:p>
          </p:txBody>
        </p:sp>
      </p:grpSp>
      <p:sp>
        <p:nvSpPr>
          <p:cNvPr id="3" name="Textbox title"/>
          <p:cNvSpPr txBox="1"/>
          <p:nvPr/>
        </p:nvSpPr>
        <p:spPr>
          <a:xfrm>
            <a:off x="697283" y="539719"/>
            <a:ext cx="10797434" cy="1569660"/>
          </a:xfrm>
          <a:prstGeom prst="rect">
            <a:avLst/>
          </a:prstGeom>
          <a:noFill/>
          <a:ln>
            <a:noFill/>
          </a:ln>
        </p:spPr>
        <p:txBody>
          <a:bodyPr wrap="square" rtlCol="0">
            <a:spAutoFit/>
          </a:bodyPr>
          <a:lstStyle/>
          <a:p>
            <a:r>
              <a:rPr lang="en-US" altLang="zh-TW" sz="4800" dirty="0" smtClean="0">
                <a:latin typeface="Century Gothic" charset="0"/>
                <a:ea typeface="Century Gothic" charset="0"/>
                <a:cs typeface="Century Gothic" charset="0"/>
              </a:rPr>
              <a:t>Genetic Studies:</a:t>
            </a:r>
          </a:p>
          <a:p>
            <a:r>
              <a:rPr lang="en-US" altLang="zh-TW" sz="4800" dirty="0" smtClean="0">
                <a:latin typeface="Century Gothic" charset="0"/>
                <a:ea typeface="Century Gothic" charset="0"/>
                <a:cs typeface="Century Gothic" charset="0"/>
              </a:rPr>
              <a:t>Advances in DNA sequencing</a:t>
            </a:r>
          </a:p>
        </p:txBody>
      </p:sp>
    </p:spTree>
    <p:extLst>
      <p:ext uri="{BB962C8B-B14F-4D97-AF65-F5344CB8AC3E}">
        <p14:creationId xmlns:p14="http://schemas.microsoft.com/office/powerpoint/2010/main" val="1027837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 name="Group 03"/>
          <p:cNvGrpSpPr/>
          <p:nvPr/>
        </p:nvGrpSpPr>
        <p:grpSpPr>
          <a:xfrm>
            <a:off x="926925" y="4744427"/>
            <a:ext cx="5699343" cy="1290183"/>
            <a:chOff x="926925" y="4744427"/>
            <a:chExt cx="5699343" cy="1290183"/>
          </a:xfrm>
        </p:grpSpPr>
        <p:sp>
          <p:nvSpPr>
            <p:cNvPr id="102" name="Rectangle"/>
            <p:cNvSpPr/>
            <p:nvPr/>
          </p:nvSpPr>
          <p:spPr>
            <a:xfrm>
              <a:off x="926926" y="4744429"/>
              <a:ext cx="5699342" cy="12901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left"/>
            <p:cNvSpPr/>
            <p:nvPr/>
          </p:nvSpPr>
          <p:spPr>
            <a:xfrm>
              <a:off x="926925" y="4744428"/>
              <a:ext cx="1237540" cy="1290182"/>
            </a:xfrm>
            <a:custGeom>
              <a:avLst/>
              <a:gdLst>
                <a:gd name="connsiteX0" fmla="*/ 509286 w 1237540"/>
                <a:gd name="connsiteY0" fmla="*/ 0 h 1290182"/>
                <a:gd name="connsiteX1" fmla="*/ 873413 w 1237540"/>
                <a:gd name="connsiteY1" fmla="*/ 0 h 1290182"/>
                <a:gd name="connsiteX2" fmla="*/ 1237540 w 1237540"/>
                <a:gd name="connsiteY2" fmla="*/ 645091 h 1290182"/>
                <a:gd name="connsiteX3" fmla="*/ 873413 w 1237540"/>
                <a:gd name="connsiteY3" fmla="*/ 1290181 h 1290182"/>
                <a:gd name="connsiteX4" fmla="*/ 716679 w 1237540"/>
                <a:gd name="connsiteY4" fmla="*/ 1290181 h 1290182"/>
                <a:gd name="connsiteX5" fmla="*/ 716679 w 1237540"/>
                <a:gd name="connsiteY5" fmla="*/ 1290182 h 1290182"/>
                <a:gd name="connsiteX6" fmla="*/ 0 w 1237540"/>
                <a:gd name="connsiteY6" fmla="*/ 1290182 h 1290182"/>
                <a:gd name="connsiteX7" fmla="*/ 0 w 1237540"/>
                <a:gd name="connsiteY7" fmla="*/ 1 h 1290182"/>
                <a:gd name="connsiteX8" fmla="*/ 509286 w 1237540"/>
                <a:gd name="connsiteY8" fmla="*/ 1 h 12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540" h="1290182">
                  <a:moveTo>
                    <a:pt x="509286" y="0"/>
                  </a:moveTo>
                  <a:lnTo>
                    <a:pt x="873413" y="0"/>
                  </a:lnTo>
                  <a:lnTo>
                    <a:pt x="1237540" y="645091"/>
                  </a:lnTo>
                  <a:lnTo>
                    <a:pt x="873413" y="1290181"/>
                  </a:lnTo>
                  <a:lnTo>
                    <a:pt x="716679" y="1290181"/>
                  </a:lnTo>
                  <a:lnTo>
                    <a:pt x="716679" y="1290182"/>
                  </a:lnTo>
                  <a:lnTo>
                    <a:pt x="0" y="1290182"/>
                  </a:lnTo>
                  <a:lnTo>
                    <a:pt x="0" y="1"/>
                  </a:lnTo>
                  <a:lnTo>
                    <a:pt x="509286" y="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right"/>
            <p:cNvSpPr/>
            <p:nvPr/>
          </p:nvSpPr>
          <p:spPr>
            <a:xfrm>
              <a:off x="1817341" y="4744428"/>
              <a:ext cx="639733" cy="1290182"/>
            </a:xfrm>
            <a:custGeom>
              <a:avLst/>
              <a:gdLst>
                <a:gd name="connsiteX0" fmla="*/ 0 w 639733"/>
                <a:gd name="connsiteY0" fmla="*/ 1290181 h 1290182"/>
                <a:gd name="connsiteX1" fmla="*/ 118872 w 639733"/>
                <a:gd name="connsiteY1" fmla="*/ 1290181 h 1290182"/>
                <a:gd name="connsiteX2" fmla="*/ 118872 w 639733"/>
                <a:gd name="connsiteY2" fmla="*/ 1290182 h 1290182"/>
                <a:gd name="connsiteX3" fmla="*/ 0 w 639733"/>
                <a:gd name="connsiteY3" fmla="*/ 1290182 h 1290182"/>
                <a:gd name="connsiteX4" fmla="*/ 156734 w 639733"/>
                <a:gd name="connsiteY4" fmla="*/ 0 h 1290182"/>
                <a:gd name="connsiteX5" fmla="*/ 275606 w 639733"/>
                <a:gd name="connsiteY5" fmla="*/ 0 h 1290182"/>
                <a:gd name="connsiteX6" fmla="*/ 639733 w 639733"/>
                <a:gd name="connsiteY6" fmla="*/ 645091 h 1290182"/>
                <a:gd name="connsiteX7" fmla="*/ 275606 w 639733"/>
                <a:gd name="connsiteY7" fmla="*/ 1290181 h 1290182"/>
                <a:gd name="connsiteX8" fmla="*/ 156734 w 639733"/>
                <a:gd name="connsiteY8" fmla="*/ 1290181 h 1290182"/>
                <a:gd name="connsiteX9" fmla="*/ 520861 w 639733"/>
                <a:gd name="connsiteY9" fmla="*/ 645091 h 12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733" h="1290182">
                  <a:moveTo>
                    <a:pt x="0" y="1290181"/>
                  </a:moveTo>
                  <a:lnTo>
                    <a:pt x="118872" y="1290181"/>
                  </a:lnTo>
                  <a:lnTo>
                    <a:pt x="118872" y="1290182"/>
                  </a:lnTo>
                  <a:lnTo>
                    <a:pt x="0" y="1290182"/>
                  </a:lnTo>
                  <a:close/>
                  <a:moveTo>
                    <a:pt x="156734" y="0"/>
                  </a:moveTo>
                  <a:lnTo>
                    <a:pt x="275606" y="0"/>
                  </a:lnTo>
                  <a:lnTo>
                    <a:pt x="639733" y="645091"/>
                  </a:lnTo>
                  <a:lnTo>
                    <a:pt x="275606" y="1290181"/>
                  </a:lnTo>
                  <a:lnTo>
                    <a:pt x="156734" y="1290181"/>
                  </a:lnTo>
                  <a:lnTo>
                    <a:pt x="520861" y="64509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no"/>
            <p:cNvSpPr txBox="1"/>
            <p:nvPr/>
          </p:nvSpPr>
          <p:spPr>
            <a:xfrm>
              <a:off x="926925" y="5039067"/>
              <a:ext cx="890416" cy="707886"/>
            </a:xfrm>
            <a:prstGeom prst="rect">
              <a:avLst/>
            </a:prstGeom>
            <a:noFill/>
          </p:spPr>
          <p:txBody>
            <a:bodyPr wrap="square" rtlCol="0">
              <a:spAutoFit/>
            </a:bodyPr>
            <a:lstStyle/>
            <a:p>
              <a:pPr algn="ctr"/>
              <a:r>
                <a:rPr lang="en-US" altLang="zh-TW" sz="4000" dirty="0" smtClean="0">
                  <a:solidFill>
                    <a:schemeClr val="bg1"/>
                  </a:solidFill>
                  <a:latin typeface="Century Gothic" charset="0"/>
                  <a:ea typeface="Century Gothic" charset="0"/>
                  <a:cs typeface="Century Gothic" charset="0"/>
                </a:rPr>
                <a:t>03</a:t>
              </a:r>
              <a:endParaRPr lang="en-US" sz="4000" dirty="0">
                <a:solidFill>
                  <a:schemeClr val="bg1"/>
                </a:solidFill>
                <a:latin typeface="Century Gothic" charset="0"/>
                <a:ea typeface="Century Gothic" charset="0"/>
                <a:cs typeface="Century Gothic" charset="0"/>
              </a:endParaRPr>
            </a:p>
          </p:txBody>
        </p:sp>
        <p:sp>
          <p:nvSpPr>
            <p:cNvPr id="106" name="TextBox right"/>
            <p:cNvSpPr txBox="1"/>
            <p:nvPr/>
          </p:nvSpPr>
          <p:spPr>
            <a:xfrm>
              <a:off x="2580640" y="4744427"/>
              <a:ext cx="4045628" cy="369332"/>
            </a:xfrm>
            <a:prstGeom prst="rect">
              <a:avLst/>
            </a:prstGeom>
            <a:noFill/>
          </p:spPr>
          <p:txBody>
            <a:bodyPr wrap="square" rtlCol="0">
              <a:spAutoFit/>
            </a:bodyPr>
            <a:lstStyle/>
            <a:p>
              <a:r>
                <a:rPr lang="en-US" b="1" dirty="0" smtClean="0">
                  <a:latin typeface="Century Gothic" charset="0"/>
                  <a:ea typeface="Century Gothic" charset="0"/>
                  <a:cs typeface="Century Gothic" charset="0"/>
                </a:rPr>
                <a:t>Graph-like data structure</a:t>
              </a:r>
              <a:endParaRPr lang="en-US" b="1" dirty="0">
                <a:latin typeface="Century Gothic" charset="0"/>
                <a:ea typeface="Century Gothic" charset="0"/>
                <a:cs typeface="Century Gothic" charset="0"/>
              </a:endParaRPr>
            </a:p>
          </p:txBody>
        </p:sp>
        <p:sp>
          <p:nvSpPr>
            <p:cNvPr id="110" name="TextBox small"/>
            <p:cNvSpPr txBox="1"/>
            <p:nvPr/>
          </p:nvSpPr>
          <p:spPr>
            <a:xfrm>
              <a:off x="2677276" y="5094235"/>
              <a:ext cx="3933868" cy="830997"/>
            </a:xfrm>
            <a:prstGeom prst="rect">
              <a:avLst/>
            </a:prstGeom>
            <a:noFill/>
          </p:spPr>
          <p:txBody>
            <a:bodyPr wrap="square" rtlCol="0">
              <a:spAutoFit/>
            </a:bodyPr>
            <a:lstStyle/>
            <a:p>
              <a:r>
                <a:rPr lang="en-US" sz="1600" dirty="0" smtClean="0">
                  <a:latin typeface="Century Gothic" charset="0"/>
                  <a:ea typeface="Century Gothic" charset="0"/>
                  <a:cs typeface="Century Gothic" charset="0"/>
                </a:rPr>
                <a:t>With directed edges, nodes represent sequences and the sequence of each genome is a path in the graph.</a:t>
              </a:r>
              <a:endParaRPr lang="en-US" sz="1600" dirty="0">
                <a:latin typeface="Century Gothic" charset="0"/>
                <a:ea typeface="Century Gothic" charset="0"/>
                <a:cs typeface="Century Gothic" charset="0"/>
              </a:endParaRPr>
            </a:p>
          </p:txBody>
        </p:sp>
      </p:grpSp>
      <p:grpSp>
        <p:nvGrpSpPr>
          <p:cNvPr id="112" name="Group 02"/>
          <p:cNvGrpSpPr/>
          <p:nvPr/>
        </p:nvGrpSpPr>
        <p:grpSpPr>
          <a:xfrm>
            <a:off x="926925" y="3266962"/>
            <a:ext cx="5699343" cy="1290183"/>
            <a:chOff x="926925" y="3266962"/>
            <a:chExt cx="5699343" cy="1290183"/>
          </a:xfrm>
        </p:grpSpPr>
        <p:sp>
          <p:nvSpPr>
            <p:cNvPr id="96" name="Rectangle"/>
            <p:cNvSpPr/>
            <p:nvPr/>
          </p:nvSpPr>
          <p:spPr>
            <a:xfrm>
              <a:off x="926926" y="3266964"/>
              <a:ext cx="5699342" cy="12901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left"/>
            <p:cNvSpPr/>
            <p:nvPr/>
          </p:nvSpPr>
          <p:spPr>
            <a:xfrm>
              <a:off x="926925" y="3266963"/>
              <a:ext cx="1237540" cy="1290182"/>
            </a:xfrm>
            <a:custGeom>
              <a:avLst/>
              <a:gdLst>
                <a:gd name="connsiteX0" fmla="*/ 509286 w 1237540"/>
                <a:gd name="connsiteY0" fmla="*/ 0 h 1290182"/>
                <a:gd name="connsiteX1" fmla="*/ 873413 w 1237540"/>
                <a:gd name="connsiteY1" fmla="*/ 0 h 1290182"/>
                <a:gd name="connsiteX2" fmla="*/ 1237540 w 1237540"/>
                <a:gd name="connsiteY2" fmla="*/ 645091 h 1290182"/>
                <a:gd name="connsiteX3" fmla="*/ 873413 w 1237540"/>
                <a:gd name="connsiteY3" fmla="*/ 1290181 h 1290182"/>
                <a:gd name="connsiteX4" fmla="*/ 716679 w 1237540"/>
                <a:gd name="connsiteY4" fmla="*/ 1290181 h 1290182"/>
                <a:gd name="connsiteX5" fmla="*/ 716679 w 1237540"/>
                <a:gd name="connsiteY5" fmla="*/ 1290182 h 1290182"/>
                <a:gd name="connsiteX6" fmla="*/ 0 w 1237540"/>
                <a:gd name="connsiteY6" fmla="*/ 1290182 h 1290182"/>
                <a:gd name="connsiteX7" fmla="*/ 0 w 1237540"/>
                <a:gd name="connsiteY7" fmla="*/ 1 h 1290182"/>
                <a:gd name="connsiteX8" fmla="*/ 509286 w 1237540"/>
                <a:gd name="connsiteY8" fmla="*/ 1 h 12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540" h="1290182">
                  <a:moveTo>
                    <a:pt x="509286" y="0"/>
                  </a:moveTo>
                  <a:lnTo>
                    <a:pt x="873413" y="0"/>
                  </a:lnTo>
                  <a:lnTo>
                    <a:pt x="1237540" y="645091"/>
                  </a:lnTo>
                  <a:lnTo>
                    <a:pt x="873413" y="1290181"/>
                  </a:lnTo>
                  <a:lnTo>
                    <a:pt x="716679" y="1290181"/>
                  </a:lnTo>
                  <a:lnTo>
                    <a:pt x="716679" y="1290182"/>
                  </a:lnTo>
                  <a:lnTo>
                    <a:pt x="0" y="1290182"/>
                  </a:lnTo>
                  <a:lnTo>
                    <a:pt x="0" y="1"/>
                  </a:lnTo>
                  <a:lnTo>
                    <a:pt x="509286" y="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right"/>
            <p:cNvSpPr/>
            <p:nvPr/>
          </p:nvSpPr>
          <p:spPr>
            <a:xfrm>
              <a:off x="1817341" y="3266963"/>
              <a:ext cx="639733" cy="1290182"/>
            </a:xfrm>
            <a:custGeom>
              <a:avLst/>
              <a:gdLst>
                <a:gd name="connsiteX0" fmla="*/ 0 w 639733"/>
                <a:gd name="connsiteY0" fmla="*/ 1290181 h 1290182"/>
                <a:gd name="connsiteX1" fmla="*/ 118872 w 639733"/>
                <a:gd name="connsiteY1" fmla="*/ 1290181 h 1290182"/>
                <a:gd name="connsiteX2" fmla="*/ 118872 w 639733"/>
                <a:gd name="connsiteY2" fmla="*/ 1290182 h 1290182"/>
                <a:gd name="connsiteX3" fmla="*/ 0 w 639733"/>
                <a:gd name="connsiteY3" fmla="*/ 1290182 h 1290182"/>
                <a:gd name="connsiteX4" fmla="*/ 156734 w 639733"/>
                <a:gd name="connsiteY4" fmla="*/ 0 h 1290182"/>
                <a:gd name="connsiteX5" fmla="*/ 275606 w 639733"/>
                <a:gd name="connsiteY5" fmla="*/ 0 h 1290182"/>
                <a:gd name="connsiteX6" fmla="*/ 639733 w 639733"/>
                <a:gd name="connsiteY6" fmla="*/ 645091 h 1290182"/>
                <a:gd name="connsiteX7" fmla="*/ 275606 w 639733"/>
                <a:gd name="connsiteY7" fmla="*/ 1290181 h 1290182"/>
                <a:gd name="connsiteX8" fmla="*/ 156734 w 639733"/>
                <a:gd name="connsiteY8" fmla="*/ 1290181 h 1290182"/>
                <a:gd name="connsiteX9" fmla="*/ 520861 w 639733"/>
                <a:gd name="connsiteY9" fmla="*/ 645091 h 12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733" h="1290182">
                  <a:moveTo>
                    <a:pt x="0" y="1290181"/>
                  </a:moveTo>
                  <a:lnTo>
                    <a:pt x="118872" y="1290181"/>
                  </a:lnTo>
                  <a:lnTo>
                    <a:pt x="118872" y="1290182"/>
                  </a:lnTo>
                  <a:lnTo>
                    <a:pt x="0" y="1290182"/>
                  </a:lnTo>
                  <a:close/>
                  <a:moveTo>
                    <a:pt x="156734" y="0"/>
                  </a:moveTo>
                  <a:lnTo>
                    <a:pt x="275606" y="0"/>
                  </a:lnTo>
                  <a:lnTo>
                    <a:pt x="639733" y="645091"/>
                  </a:lnTo>
                  <a:lnTo>
                    <a:pt x="275606" y="1290181"/>
                  </a:lnTo>
                  <a:lnTo>
                    <a:pt x="156734" y="1290181"/>
                  </a:lnTo>
                  <a:lnTo>
                    <a:pt x="520861" y="6450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no"/>
            <p:cNvSpPr txBox="1"/>
            <p:nvPr/>
          </p:nvSpPr>
          <p:spPr>
            <a:xfrm>
              <a:off x="926925" y="3561602"/>
              <a:ext cx="890416" cy="707886"/>
            </a:xfrm>
            <a:prstGeom prst="rect">
              <a:avLst/>
            </a:prstGeom>
            <a:noFill/>
          </p:spPr>
          <p:txBody>
            <a:bodyPr wrap="square" rtlCol="0">
              <a:spAutoFit/>
            </a:bodyPr>
            <a:lstStyle/>
            <a:p>
              <a:pPr algn="ctr"/>
              <a:r>
                <a:rPr lang="en-US" altLang="zh-TW" sz="4000" dirty="0" smtClean="0">
                  <a:solidFill>
                    <a:schemeClr val="bg1"/>
                  </a:solidFill>
                  <a:latin typeface="Century Gothic" charset="0"/>
                  <a:ea typeface="Century Gothic" charset="0"/>
                  <a:cs typeface="Century Gothic" charset="0"/>
                </a:rPr>
                <a:t>02</a:t>
              </a:r>
              <a:endParaRPr lang="en-US" sz="4000" dirty="0">
                <a:solidFill>
                  <a:schemeClr val="bg1"/>
                </a:solidFill>
                <a:latin typeface="Century Gothic" charset="0"/>
                <a:ea typeface="Century Gothic" charset="0"/>
                <a:cs typeface="Century Gothic" charset="0"/>
              </a:endParaRPr>
            </a:p>
          </p:txBody>
        </p:sp>
        <p:sp>
          <p:nvSpPr>
            <p:cNvPr id="100" name="TextBox right"/>
            <p:cNvSpPr txBox="1"/>
            <p:nvPr/>
          </p:nvSpPr>
          <p:spPr>
            <a:xfrm>
              <a:off x="2580640" y="3266962"/>
              <a:ext cx="4045628" cy="369332"/>
            </a:xfrm>
            <a:prstGeom prst="rect">
              <a:avLst/>
            </a:prstGeom>
            <a:noFill/>
          </p:spPr>
          <p:txBody>
            <a:bodyPr wrap="square" rtlCol="0">
              <a:spAutoFit/>
            </a:bodyPr>
            <a:lstStyle/>
            <a:p>
              <a:r>
                <a:rPr lang="en-US" b="1" dirty="0" smtClean="0">
                  <a:latin typeface="Century Gothic" charset="0"/>
                  <a:ea typeface="Century Gothic" charset="0"/>
                  <a:cs typeface="Century Gothic" charset="0"/>
                </a:rPr>
                <a:t>Direct access</a:t>
              </a:r>
              <a:endParaRPr lang="en-US" b="1" dirty="0">
                <a:latin typeface="Century Gothic" charset="0"/>
                <a:ea typeface="Century Gothic" charset="0"/>
                <a:cs typeface="Century Gothic" charset="0"/>
              </a:endParaRPr>
            </a:p>
          </p:txBody>
        </p:sp>
        <p:sp>
          <p:nvSpPr>
            <p:cNvPr id="108" name="TextBox small"/>
            <p:cNvSpPr txBox="1"/>
            <p:nvPr/>
          </p:nvSpPr>
          <p:spPr>
            <a:xfrm>
              <a:off x="2677276" y="3616770"/>
              <a:ext cx="3933868" cy="830997"/>
            </a:xfrm>
            <a:prstGeom prst="rect">
              <a:avLst/>
            </a:prstGeom>
            <a:noFill/>
          </p:spPr>
          <p:txBody>
            <a:bodyPr wrap="square" rtlCol="0">
              <a:spAutoFit/>
            </a:bodyPr>
            <a:lstStyle/>
            <a:p>
              <a:r>
                <a:rPr lang="en-US" sz="1600" dirty="0" smtClean="0">
                  <a:latin typeface="Century Gothic" charset="0"/>
                  <a:ea typeface="Century Gothic" charset="0"/>
                  <a:cs typeface="Century Gothic" charset="0"/>
                </a:rPr>
                <a:t>Pangenomes represent sequence variation with respect to the reference genome.</a:t>
              </a:r>
              <a:endParaRPr lang="en-US" sz="1600" dirty="0">
                <a:latin typeface="Century Gothic" charset="0"/>
                <a:ea typeface="Century Gothic" charset="0"/>
                <a:cs typeface="Century Gothic" charset="0"/>
              </a:endParaRPr>
            </a:p>
          </p:txBody>
        </p:sp>
      </p:grpSp>
      <p:grpSp>
        <p:nvGrpSpPr>
          <p:cNvPr id="111" name="Group 01"/>
          <p:cNvGrpSpPr/>
          <p:nvPr/>
        </p:nvGrpSpPr>
        <p:grpSpPr>
          <a:xfrm>
            <a:off x="926925" y="1789498"/>
            <a:ext cx="5699343" cy="1290183"/>
            <a:chOff x="926925" y="1789498"/>
            <a:chExt cx="5699343" cy="1290183"/>
          </a:xfrm>
        </p:grpSpPr>
        <p:sp>
          <p:nvSpPr>
            <p:cNvPr id="41" name="Rectangle"/>
            <p:cNvSpPr/>
            <p:nvPr/>
          </p:nvSpPr>
          <p:spPr>
            <a:xfrm>
              <a:off x="926926" y="1789500"/>
              <a:ext cx="5699342" cy="12901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left"/>
            <p:cNvSpPr/>
            <p:nvPr/>
          </p:nvSpPr>
          <p:spPr>
            <a:xfrm>
              <a:off x="926925" y="1789499"/>
              <a:ext cx="1237540" cy="1290182"/>
            </a:xfrm>
            <a:custGeom>
              <a:avLst/>
              <a:gdLst>
                <a:gd name="connsiteX0" fmla="*/ 509286 w 1237540"/>
                <a:gd name="connsiteY0" fmla="*/ 0 h 1290182"/>
                <a:gd name="connsiteX1" fmla="*/ 873413 w 1237540"/>
                <a:gd name="connsiteY1" fmla="*/ 0 h 1290182"/>
                <a:gd name="connsiteX2" fmla="*/ 1237540 w 1237540"/>
                <a:gd name="connsiteY2" fmla="*/ 645091 h 1290182"/>
                <a:gd name="connsiteX3" fmla="*/ 873413 w 1237540"/>
                <a:gd name="connsiteY3" fmla="*/ 1290181 h 1290182"/>
                <a:gd name="connsiteX4" fmla="*/ 716679 w 1237540"/>
                <a:gd name="connsiteY4" fmla="*/ 1290181 h 1290182"/>
                <a:gd name="connsiteX5" fmla="*/ 716679 w 1237540"/>
                <a:gd name="connsiteY5" fmla="*/ 1290182 h 1290182"/>
                <a:gd name="connsiteX6" fmla="*/ 0 w 1237540"/>
                <a:gd name="connsiteY6" fmla="*/ 1290182 h 1290182"/>
                <a:gd name="connsiteX7" fmla="*/ 0 w 1237540"/>
                <a:gd name="connsiteY7" fmla="*/ 1 h 1290182"/>
                <a:gd name="connsiteX8" fmla="*/ 509286 w 1237540"/>
                <a:gd name="connsiteY8" fmla="*/ 1 h 12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540" h="1290182">
                  <a:moveTo>
                    <a:pt x="509286" y="0"/>
                  </a:moveTo>
                  <a:lnTo>
                    <a:pt x="873413" y="0"/>
                  </a:lnTo>
                  <a:lnTo>
                    <a:pt x="1237540" y="645091"/>
                  </a:lnTo>
                  <a:lnTo>
                    <a:pt x="873413" y="1290181"/>
                  </a:lnTo>
                  <a:lnTo>
                    <a:pt x="716679" y="1290181"/>
                  </a:lnTo>
                  <a:lnTo>
                    <a:pt x="716679" y="1290182"/>
                  </a:lnTo>
                  <a:lnTo>
                    <a:pt x="0" y="1290182"/>
                  </a:lnTo>
                  <a:lnTo>
                    <a:pt x="0" y="1"/>
                  </a:lnTo>
                  <a:lnTo>
                    <a:pt x="509286" y="1"/>
                  </a:lnTo>
                  <a:close/>
                </a:path>
              </a:pathLst>
            </a:custGeom>
            <a:solidFill>
              <a:srgbClr val="8ED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right"/>
            <p:cNvSpPr/>
            <p:nvPr/>
          </p:nvSpPr>
          <p:spPr>
            <a:xfrm>
              <a:off x="1817341" y="1789499"/>
              <a:ext cx="639733" cy="1290182"/>
            </a:xfrm>
            <a:custGeom>
              <a:avLst/>
              <a:gdLst>
                <a:gd name="connsiteX0" fmla="*/ 0 w 639733"/>
                <a:gd name="connsiteY0" fmla="*/ 1290181 h 1290182"/>
                <a:gd name="connsiteX1" fmla="*/ 118872 w 639733"/>
                <a:gd name="connsiteY1" fmla="*/ 1290181 h 1290182"/>
                <a:gd name="connsiteX2" fmla="*/ 118872 w 639733"/>
                <a:gd name="connsiteY2" fmla="*/ 1290182 h 1290182"/>
                <a:gd name="connsiteX3" fmla="*/ 0 w 639733"/>
                <a:gd name="connsiteY3" fmla="*/ 1290182 h 1290182"/>
                <a:gd name="connsiteX4" fmla="*/ 156734 w 639733"/>
                <a:gd name="connsiteY4" fmla="*/ 0 h 1290182"/>
                <a:gd name="connsiteX5" fmla="*/ 275606 w 639733"/>
                <a:gd name="connsiteY5" fmla="*/ 0 h 1290182"/>
                <a:gd name="connsiteX6" fmla="*/ 639733 w 639733"/>
                <a:gd name="connsiteY6" fmla="*/ 645091 h 1290182"/>
                <a:gd name="connsiteX7" fmla="*/ 275606 w 639733"/>
                <a:gd name="connsiteY7" fmla="*/ 1290181 h 1290182"/>
                <a:gd name="connsiteX8" fmla="*/ 156734 w 639733"/>
                <a:gd name="connsiteY8" fmla="*/ 1290181 h 1290182"/>
                <a:gd name="connsiteX9" fmla="*/ 520861 w 639733"/>
                <a:gd name="connsiteY9" fmla="*/ 645091 h 12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733" h="1290182">
                  <a:moveTo>
                    <a:pt x="0" y="1290181"/>
                  </a:moveTo>
                  <a:lnTo>
                    <a:pt x="118872" y="1290181"/>
                  </a:lnTo>
                  <a:lnTo>
                    <a:pt x="118872" y="1290182"/>
                  </a:lnTo>
                  <a:lnTo>
                    <a:pt x="0" y="1290182"/>
                  </a:lnTo>
                  <a:close/>
                  <a:moveTo>
                    <a:pt x="156734" y="0"/>
                  </a:moveTo>
                  <a:lnTo>
                    <a:pt x="275606" y="0"/>
                  </a:lnTo>
                  <a:lnTo>
                    <a:pt x="639733" y="645091"/>
                  </a:lnTo>
                  <a:lnTo>
                    <a:pt x="275606" y="1290181"/>
                  </a:lnTo>
                  <a:lnTo>
                    <a:pt x="156734" y="1290181"/>
                  </a:lnTo>
                  <a:lnTo>
                    <a:pt x="520861" y="645091"/>
                  </a:lnTo>
                  <a:close/>
                </a:path>
              </a:pathLst>
            </a:custGeom>
            <a:solidFill>
              <a:srgbClr val="8ED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no"/>
            <p:cNvSpPr txBox="1"/>
            <p:nvPr/>
          </p:nvSpPr>
          <p:spPr>
            <a:xfrm>
              <a:off x="926925" y="2084138"/>
              <a:ext cx="890416" cy="707886"/>
            </a:xfrm>
            <a:prstGeom prst="rect">
              <a:avLst/>
            </a:prstGeom>
            <a:noFill/>
          </p:spPr>
          <p:txBody>
            <a:bodyPr wrap="square" rtlCol="0">
              <a:spAutoFit/>
            </a:bodyPr>
            <a:lstStyle/>
            <a:p>
              <a:pPr algn="ctr"/>
              <a:r>
                <a:rPr lang="en-US" altLang="zh-TW" sz="4000" dirty="0" smtClean="0">
                  <a:solidFill>
                    <a:schemeClr val="bg1"/>
                  </a:solidFill>
                  <a:latin typeface="Century Gothic" charset="0"/>
                  <a:ea typeface="Century Gothic" charset="0"/>
                  <a:cs typeface="Century Gothic" charset="0"/>
                </a:rPr>
                <a:t>01</a:t>
              </a:r>
              <a:endParaRPr lang="en-US" sz="4000" dirty="0">
                <a:solidFill>
                  <a:schemeClr val="bg1"/>
                </a:solidFill>
                <a:latin typeface="Century Gothic" charset="0"/>
                <a:ea typeface="Century Gothic" charset="0"/>
                <a:cs typeface="Century Gothic" charset="0"/>
              </a:endParaRPr>
            </a:p>
          </p:txBody>
        </p:sp>
        <p:sp>
          <p:nvSpPr>
            <p:cNvPr id="87" name="TextBox right"/>
            <p:cNvSpPr txBox="1"/>
            <p:nvPr/>
          </p:nvSpPr>
          <p:spPr>
            <a:xfrm>
              <a:off x="2580640" y="1789498"/>
              <a:ext cx="4045628" cy="369332"/>
            </a:xfrm>
            <a:prstGeom prst="rect">
              <a:avLst/>
            </a:prstGeom>
            <a:noFill/>
          </p:spPr>
          <p:txBody>
            <a:bodyPr wrap="square" rtlCol="0">
              <a:spAutoFit/>
            </a:bodyPr>
            <a:lstStyle/>
            <a:p>
              <a:r>
                <a:rPr lang="en-US" b="1" dirty="0" smtClean="0">
                  <a:latin typeface="Century Gothic" charset="0"/>
                  <a:ea typeface="Century Gothic" charset="0"/>
                  <a:cs typeface="Century Gothic" charset="0"/>
                </a:rPr>
                <a:t>Variation-aware alignment</a:t>
              </a:r>
            </a:p>
          </p:txBody>
        </p:sp>
        <p:sp>
          <p:nvSpPr>
            <p:cNvPr id="107" name="TextBox small"/>
            <p:cNvSpPr txBox="1"/>
            <p:nvPr/>
          </p:nvSpPr>
          <p:spPr>
            <a:xfrm>
              <a:off x="2677276" y="2139303"/>
              <a:ext cx="3933868" cy="830997"/>
            </a:xfrm>
            <a:prstGeom prst="rect">
              <a:avLst/>
            </a:prstGeom>
            <a:noFill/>
          </p:spPr>
          <p:txBody>
            <a:bodyPr wrap="square" rtlCol="0">
              <a:spAutoFit/>
            </a:bodyPr>
            <a:lstStyle/>
            <a:p>
              <a:r>
                <a:rPr lang="en-US" sz="1600" dirty="0" smtClean="0">
                  <a:latin typeface="Century Gothic" charset="0"/>
                  <a:ea typeface="Century Gothic" charset="0"/>
                  <a:cs typeface="Century Gothic" charset="0"/>
                </a:rPr>
                <a:t>In order to counter weakness of both reference alignments and </a:t>
              </a:r>
              <a:r>
                <a:rPr lang="en-US" sz="1600" i="1" dirty="0" smtClean="0">
                  <a:latin typeface="Century Gothic" charset="0"/>
                  <a:ea typeface="Century Gothic" charset="0"/>
                  <a:cs typeface="Century Gothic" charset="0"/>
                </a:rPr>
                <a:t>de novo</a:t>
              </a:r>
              <a:r>
                <a:rPr lang="en-US" sz="1600" dirty="0" smtClean="0">
                  <a:latin typeface="Century Gothic" charset="0"/>
                  <a:ea typeface="Century Gothic" charset="0"/>
                  <a:cs typeface="Century Gothic" charset="0"/>
                </a:rPr>
                <a:t> assemblies.</a:t>
              </a:r>
              <a:endParaRPr lang="en-US" sz="1600" dirty="0">
                <a:latin typeface="Century Gothic" charset="0"/>
                <a:ea typeface="Century Gothic" charset="0"/>
                <a:cs typeface="Century Gothic" charset="0"/>
              </a:endParaRPr>
            </a:p>
          </p:txBody>
        </p:sp>
      </p:grpSp>
      <p:cxnSp>
        <p:nvCxnSpPr>
          <p:cNvPr id="16" name="Elbow Connector 03"/>
          <p:cNvCxnSpPr>
            <a:stCxn id="102" idx="3"/>
          </p:cNvCxnSpPr>
          <p:nvPr/>
        </p:nvCxnSpPr>
        <p:spPr>
          <a:xfrm flipV="1">
            <a:off x="6626268" y="3912054"/>
            <a:ext cx="786426" cy="1477466"/>
          </a:xfrm>
          <a:prstGeom prst="bentConnector2">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Elbow Connector 03"/>
          <p:cNvCxnSpPr/>
          <p:nvPr/>
        </p:nvCxnSpPr>
        <p:spPr>
          <a:xfrm>
            <a:off x="6626268" y="2434586"/>
            <a:ext cx="786426" cy="1477466"/>
          </a:xfrm>
          <a:prstGeom prst="bentConnector2">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6" idx="3"/>
          </p:cNvCxnSpPr>
          <p:nvPr/>
        </p:nvCxnSpPr>
        <p:spPr>
          <a:xfrm flipV="1">
            <a:off x="6626268" y="3912052"/>
            <a:ext cx="1496240" cy="3"/>
          </a:xfrm>
          <a:prstGeom prst="straightConnector1">
            <a:avLst/>
          </a:prstGeom>
          <a:ln w="19050">
            <a:solidFill>
              <a:schemeClr val="bg1">
                <a:lumMod val="6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TextBox right"/>
          <p:cNvSpPr txBox="1"/>
          <p:nvPr/>
        </p:nvSpPr>
        <p:spPr>
          <a:xfrm>
            <a:off x="8156416" y="3311887"/>
            <a:ext cx="3944144" cy="1200329"/>
          </a:xfrm>
          <a:prstGeom prst="rect">
            <a:avLst/>
          </a:prstGeom>
          <a:noFill/>
        </p:spPr>
        <p:txBody>
          <a:bodyPr wrap="square" rtlCol="0">
            <a:spAutoFit/>
          </a:bodyPr>
          <a:lstStyle/>
          <a:p>
            <a:r>
              <a:rPr lang="en-US" sz="3600" dirty="0" smtClean="0">
                <a:latin typeface="Century Gothic" charset="0"/>
                <a:ea typeface="Century Gothic" charset="0"/>
                <a:cs typeface="Century Gothic" charset="0"/>
              </a:rPr>
              <a:t>Graphtyper uses it a lot!</a:t>
            </a:r>
            <a:endParaRPr lang="en-US" sz="3600" dirty="0">
              <a:latin typeface="Century Gothic" charset="0"/>
              <a:ea typeface="Century Gothic" charset="0"/>
              <a:cs typeface="Century Gothic" charset="0"/>
            </a:endParaRPr>
          </a:p>
        </p:txBody>
      </p:sp>
      <p:sp>
        <p:nvSpPr>
          <p:cNvPr id="4" name="Slide Number Placeholder 3"/>
          <p:cNvSpPr>
            <a:spLocks noGrp="1"/>
          </p:cNvSpPr>
          <p:nvPr>
            <p:ph type="sldNum" sz="quarter" idx="12"/>
          </p:nvPr>
        </p:nvSpPr>
        <p:spPr/>
        <p:txBody>
          <a:bodyPr/>
          <a:lstStyle/>
          <a:p>
            <a:fld id="{290CFA36-8BA7-4F17-8412-F85AC937E5CF}" type="slidenum">
              <a:rPr lang="en-US" smtClean="0"/>
              <a:t>4</a:t>
            </a:fld>
            <a:endParaRPr lang="en-US"/>
          </a:p>
        </p:txBody>
      </p:sp>
      <p:sp>
        <p:nvSpPr>
          <p:cNvPr id="3" name="Textbox title"/>
          <p:cNvSpPr txBox="1"/>
          <p:nvPr/>
        </p:nvSpPr>
        <p:spPr>
          <a:xfrm>
            <a:off x="697283" y="539719"/>
            <a:ext cx="10797434" cy="830997"/>
          </a:xfrm>
          <a:prstGeom prst="rect">
            <a:avLst/>
          </a:prstGeom>
          <a:noFill/>
        </p:spPr>
        <p:txBody>
          <a:bodyPr wrap="square" rtlCol="0">
            <a:spAutoFit/>
          </a:bodyPr>
          <a:lstStyle/>
          <a:p>
            <a:r>
              <a:rPr lang="en-US" sz="4800" dirty="0" smtClean="0">
                <a:latin typeface="Century Gothic" charset="0"/>
                <a:ea typeface="Century Gothic" charset="0"/>
                <a:cs typeface="Century Gothic" charset="0"/>
              </a:rPr>
              <a:t>Introduction of Pangenomes</a:t>
            </a:r>
            <a:endParaRPr lang="en-US" sz="4800" dirty="0">
              <a:latin typeface="Century Gothic" charset="0"/>
              <a:ea typeface="Century Gothic" charset="0"/>
              <a:cs typeface="Century Gothic" charset="0"/>
            </a:endParaRPr>
          </a:p>
        </p:txBody>
      </p:sp>
    </p:spTree>
    <p:extLst>
      <p:ext uri="{BB962C8B-B14F-4D97-AF65-F5344CB8AC3E}">
        <p14:creationId xmlns:p14="http://schemas.microsoft.com/office/powerpoint/2010/main" val="1251576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0-#ppt_w/2"/>
                                          </p:val>
                                        </p:tav>
                                        <p:tav tm="100000">
                                          <p:val>
                                            <p:strVal val="#ppt_x"/>
                                          </p:val>
                                        </p:tav>
                                      </p:tavLst>
                                    </p:anim>
                                    <p:anim calcmode="lin" valueType="num">
                                      <p:cBhvr additive="base">
                                        <p:cTn id="8" dur="500" fill="hold"/>
                                        <p:tgtEl>
                                          <p:spTgt spid="1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2"/>
                                        </p:tgtEl>
                                        <p:attrNameLst>
                                          <p:attrName>style.visibility</p:attrName>
                                        </p:attrNameLst>
                                      </p:cBhvr>
                                      <p:to>
                                        <p:strVal val="visible"/>
                                      </p:to>
                                    </p:set>
                                    <p:anim calcmode="lin" valueType="num">
                                      <p:cBhvr additive="base">
                                        <p:cTn id="13" dur="500" fill="hold"/>
                                        <p:tgtEl>
                                          <p:spTgt spid="112"/>
                                        </p:tgtEl>
                                        <p:attrNameLst>
                                          <p:attrName>ppt_x</p:attrName>
                                        </p:attrNameLst>
                                      </p:cBhvr>
                                      <p:tavLst>
                                        <p:tav tm="0">
                                          <p:val>
                                            <p:strVal val="0-#ppt_w/2"/>
                                          </p:val>
                                        </p:tav>
                                        <p:tav tm="100000">
                                          <p:val>
                                            <p:strVal val="#ppt_x"/>
                                          </p:val>
                                        </p:tav>
                                      </p:tavLst>
                                    </p:anim>
                                    <p:anim calcmode="lin" valueType="num">
                                      <p:cBhvr additive="base">
                                        <p:cTn id="14" dur="500" fill="hold"/>
                                        <p:tgtEl>
                                          <p:spTgt spid="1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3"/>
                                        </p:tgtEl>
                                        <p:attrNameLst>
                                          <p:attrName>style.visibility</p:attrName>
                                        </p:attrNameLst>
                                      </p:cBhvr>
                                      <p:to>
                                        <p:strVal val="visible"/>
                                      </p:to>
                                    </p:set>
                                    <p:anim calcmode="lin" valueType="num">
                                      <p:cBhvr additive="base">
                                        <p:cTn id="19" dur="500" fill="hold"/>
                                        <p:tgtEl>
                                          <p:spTgt spid="113"/>
                                        </p:tgtEl>
                                        <p:attrNameLst>
                                          <p:attrName>ppt_x</p:attrName>
                                        </p:attrNameLst>
                                      </p:cBhvr>
                                      <p:tavLst>
                                        <p:tav tm="0">
                                          <p:val>
                                            <p:strVal val="0-#ppt_w/2"/>
                                          </p:val>
                                        </p:tav>
                                        <p:tav tm="100000">
                                          <p:val>
                                            <p:strVal val="#ppt_x"/>
                                          </p:val>
                                        </p:tav>
                                      </p:tavLst>
                                    </p:anim>
                                    <p:anim calcmode="lin" valueType="num">
                                      <p:cBhvr additive="base">
                                        <p:cTn id="20" dur="5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22" presetClass="entr" presetSubtype="1"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up)">
                                      <p:cBhvr>
                                        <p:cTn id="28" dur="500"/>
                                        <p:tgtEl>
                                          <p:spTgt spid="42"/>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500"/>
                            </p:stCondLst>
                            <p:childTnLst>
                              <p:par>
                                <p:cTn id="33" presetID="2" presetClass="entr" presetSubtype="2" fill="hold" nodeType="after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 calcmode="lin" valueType="num">
                                      <p:cBhvr additive="base">
                                        <p:cTn id="35"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enotyper"/>
          <p:cNvGrpSpPr/>
          <p:nvPr/>
        </p:nvGrpSpPr>
        <p:grpSpPr>
          <a:xfrm>
            <a:off x="1759854" y="1748970"/>
            <a:ext cx="8830981" cy="3327400"/>
            <a:chOff x="3225800" y="3624943"/>
            <a:chExt cx="8830981" cy="3327400"/>
          </a:xfrm>
        </p:grpSpPr>
        <p:sp>
          <p:nvSpPr>
            <p:cNvPr id="15" name="TextBox"/>
            <p:cNvSpPr txBox="1"/>
            <p:nvPr/>
          </p:nvSpPr>
          <p:spPr>
            <a:xfrm>
              <a:off x="6368143" y="4933285"/>
              <a:ext cx="5688638" cy="1107996"/>
            </a:xfrm>
            <a:prstGeom prst="rect">
              <a:avLst/>
            </a:prstGeom>
            <a:noFill/>
          </p:spPr>
          <p:txBody>
            <a:bodyPr wrap="square" rtlCol="0">
              <a:spAutoFit/>
            </a:bodyPr>
            <a:lstStyle/>
            <a:p>
              <a:pPr algn="ctr"/>
              <a:r>
                <a:rPr lang="en-US" altLang="zh-TW" sz="6600" dirty="0" smtClean="0"/>
                <a:t>It's </a:t>
              </a:r>
              <a:r>
                <a:rPr lang="en-US" sz="6600" b="1" dirty="0" smtClean="0"/>
                <a:t>Graphtyper</a:t>
              </a:r>
              <a:r>
                <a:rPr lang="en-US" sz="6600" dirty="0" smtClean="0"/>
                <a:t>!</a:t>
              </a:r>
              <a:endParaRPr lang="en-US" sz="6600" dirty="0"/>
            </a:p>
          </p:txBody>
        </p:sp>
        <p:pic>
          <p:nvPicPr>
            <p:cNvPr id="17" name="Bulb"/>
            <p:cNvPicPr>
              <a:picLocks noChangeAspect="1"/>
            </p:cNvPicPr>
            <p:nvPr/>
          </p:nvPicPr>
          <p:blipFill>
            <a:blip r:embed="rId3"/>
            <a:stretch>
              <a:fillRect/>
            </a:stretch>
          </p:blipFill>
          <p:spPr>
            <a:xfrm>
              <a:off x="3225800" y="3624943"/>
              <a:ext cx="3327400" cy="3327400"/>
            </a:xfrm>
            <a:prstGeom prst="rect">
              <a:avLst/>
            </a:prstGeom>
          </p:spPr>
        </p:pic>
      </p:grpSp>
      <p:grpSp>
        <p:nvGrpSpPr>
          <p:cNvPr id="12" name="Efficiency"/>
          <p:cNvGrpSpPr/>
          <p:nvPr/>
        </p:nvGrpSpPr>
        <p:grpSpPr>
          <a:xfrm>
            <a:off x="7222678" y="2253343"/>
            <a:ext cx="2514601" cy="2351314"/>
            <a:chOff x="3540578" y="3891643"/>
            <a:chExt cx="2514601" cy="2351314"/>
          </a:xfrm>
          <a:solidFill>
            <a:srgbClr val="00B0F0"/>
          </a:solidFill>
        </p:grpSpPr>
        <p:sp>
          <p:nvSpPr>
            <p:cNvPr id="6" name="Oval"/>
            <p:cNvSpPr/>
            <p:nvPr/>
          </p:nvSpPr>
          <p:spPr>
            <a:xfrm>
              <a:off x="3573236" y="3891643"/>
              <a:ext cx="2351314" cy="235131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p:cNvSpPr txBox="1"/>
            <p:nvPr/>
          </p:nvSpPr>
          <p:spPr>
            <a:xfrm>
              <a:off x="3540578" y="4744134"/>
              <a:ext cx="2514601" cy="646331"/>
            </a:xfrm>
            <a:prstGeom prst="rect">
              <a:avLst/>
            </a:prstGeom>
            <a:noFill/>
          </p:spPr>
          <p:txBody>
            <a:bodyPr wrap="square" rtlCol="0">
              <a:spAutoFit/>
            </a:bodyPr>
            <a:lstStyle/>
            <a:p>
              <a:pPr algn="ctr"/>
              <a:r>
                <a:rPr lang="en-US" sz="3600" dirty="0" smtClean="0">
                  <a:solidFill>
                    <a:schemeClr val="bg1"/>
                  </a:solidFill>
                  <a:latin typeface="Century Gothic" charset="0"/>
                  <a:ea typeface="Century Gothic" charset="0"/>
                  <a:cs typeface="Century Gothic" charset="0"/>
                </a:rPr>
                <a:t>Efficiency</a:t>
              </a:r>
              <a:endParaRPr lang="en-US" sz="3600" dirty="0">
                <a:solidFill>
                  <a:schemeClr val="bg1"/>
                </a:solidFill>
                <a:latin typeface="Century Gothic" charset="0"/>
                <a:ea typeface="Century Gothic" charset="0"/>
                <a:cs typeface="Century Gothic" charset="0"/>
              </a:endParaRPr>
            </a:p>
          </p:txBody>
        </p:sp>
      </p:grpSp>
      <p:grpSp>
        <p:nvGrpSpPr>
          <p:cNvPr id="11" name="Accuracy"/>
          <p:cNvGrpSpPr/>
          <p:nvPr/>
        </p:nvGrpSpPr>
        <p:grpSpPr>
          <a:xfrm>
            <a:off x="2748637" y="2253343"/>
            <a:ext cx="2514601" cy="2351314"/>
            <a:chOff x="800098" y="1905000"/>
            <a:chExt cx="2514601" cy="2351314"/>
          </a:xfrm>
          <a:solidFill>
            <a:schemeClr val="accent6">
              <a:lumMod val="60000"/>
              <a:lumOff val="40000"/>
            </a:schemeClr>
          </a:solidFill>
        </p:grpSpPr>
        <p:sp>
          <p:nvSpPr>
            <p:cNvPr id="5" name="Oval"/>
            <p:cNvSpPr/>
            <p:nvPr/>
          </p:nvSpPr>
          <p:spPr>
            <a:xfrm>
              <a:off x="849085" y="1905000"/>
              <a:ext cx="2351314" cy="235131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966"/>
                </a:solidFill>
              </a:endParaRPr>
            </a:p>
          </p:txBody>
        </p:sp>
        <p:sp>
          <p:nvSpPr>
            <p:cNvPr id="9" name="TextBox"/>
            <p:cNvSpPr txBox="1"/>
            <p:nvPr/>
          </p:nvSpPr>
          <p:spPr>
            <a:xfrm>
              <a:off x="800098" y="2741162"/>
              <a:ext cx="2514601" cy="646331"/>
            </a:xfrm>
            <a:prstGeom prst="rect">
              <a:avLst/>
            </a:prstGeom>
            <a:noFill/>
          </p:spPr>
          <p:txBody>
            <a:bodyPr wrap="square" rtlCol="0">
              <a:spAutoFit/>
            </a:bodyPr>
            <a:lstStyle/>
            <a:p>
              <a:pPr algn="ctr"/>
              <a:r>
                <a:rPr lang="en-US" sz="3600" dirty="0" smtClean="0">
                  <a:solidFill>
                    <a:schemeClr val="bg1"/>
                  </a:solidFill>
                  <a:latin typeface="Century Gothic" charset="0"/>
                  <a:ea typeface="Century Gothic" charset="0"/>
                  <a:cs typeface="Century Gothic" charset="0"/>
                </a:rPr>
                <a:t>Accuracy</a:t>
              </a:r>
              <a:endParaRPr lang="en-US" sz="3600" dirty="0">
                <a:solidFill>
                  <a:schemeClr val="bg1"/>
                </a:solidFill>
                <a:latin typeface="Century Gothic" charset="0"/>
                <a:ea typeface="Century Gothic" charset="0"/>
                <a:cs typeface="Century Gothic" charset="0"/>
              </a:endParaRPr>
            </a:p>
          </p:txBody>
        </p:sp>
      </p:grpSp>
      <p:sp>
        <p:nvSpPr>
          <p:cNvPr id="3" name="Genetic Studies"/>
          <p:cNvSpPr txBox="1"/>
          <p:nvPr/>
        </p:nvSpPr>
        <p:spPr>
          <a:xfrm>
            <a:off x="4056185" y="539719"/>
            <a:ext cx="4079631" cy="830997"/>
          </a:xfrm>
          <a:prstGeom prst="rect">
            <a:avLst/>
          </a:prstGeom>
          <a:noFill/>
        </p:spPr>
        <p:txBody>
          <a:bodyPr wrap="square" rtlCol="0">
            <a:spAutoFit/>
          </a:bodyPr>
          <a:lstStyle/>
          <a:p>
            <a:pPr algn="ctr"/>
            <a:r>
              <a:rPr lang="en-US" sz="4800" dirty="0" smtClean="0">
                <a:latin typeface="Tw Cen MT" charset="0"/>
                <a:ea typeface="Tw Cen MT" charset="0"/>
                <a:cs typeface="Tw Cen MT" charset="0"/>
              </a:rPr>
              <a:t>Genetic Studies</a:t>
            </a:r>
            <a:endParaRPr lang="en-US" sz="4800" dirty="0">
              <a:latin typeface="Tw Cen MT" charset="0"/>
              <a:ea typeface="Tw Cen MT" charset="0"/>
              <a:cs typeface="Tw Cen MT" charset="0"/>
            </a:endParaRPr>
          </a:p>
        </p:txBody>
      </p:sp>
      <p:sp>
        <p:nvSpPr>
          <p:cNvPr id="25" name="Requirements"/>
          <p:cNvSpPr txBox="1"/>
          <p:nvPr/>
        </p:nvSpPr>
        <p:spPr>
          <a:xfrm>
            <a:off x="6189786" y="539719"/>
            <a:ext cx="4079631" cy="830997"/>
          </a:xfrm>
          <a:prstGeom prst="rect">
            <a:avLst/>
          </a:prstGeom>
          <a:noFill/>
        </p:spPr>
        <p:txBody>
          <a:bodyPr wrap="square" rtlCol="0">
            <a:spAutoFit/>
          </a:bodyPr>
          <a:lstStyle/>
          <a:p>
            <a:pPr algn="ctr"/>
            <a:r>
              <a:rPr lang="en-US" sz="4800" b="1" dirty="0" smtClean="0">
                <a:latin typeface="Calibri" charset="0"/>
                <a:ea typeface="Calibri" charset="0"/>
                <a:cs typeface="Calibri" charset="0"/>
              </a:rPr>
              <a:t>Requirements</a:t>
            </a:r>
            <a:r>
              <a:rPr lang="en-US" sz="4800" dirty="0" smtClean="0">
                <a:latin typeface="Calibri" charset="0"/>
                <a:ea typeface="Calibri" charset="0"/>
                <a:cs typeface="Calibri" charset="0"/>
              </a:rPr>
              <a:t>?</a:t>
            </a:r>
            <a:endParaRPr lang="en-US" sz="4800" dirty="0">
              <a:latin typeface="Calibri" charset="0"/>
              <a:ea typeface="Calibri" charset="0"/>
              <a:cs typeface="Calibri" charset="0"/>
            </a:endParaRPr>
          </a:p>
        </p:txBody>
      </p:sp>
      <p:sp>
        <p:nvSpPr>
          <p:cNvPr id="4" name="Slide Number Placeholder 3"/>
          <p:cNvSpPr>
            <a:spLocks noGrp="1"/>
          </p:cNvSpPr>
          <p:nvPr>
            <p:ph type="sldNum" sz="quarter" idx="12"/>
          </p:nvPr>
        </p:nvSpPr>
        <p:spPr/>
        <p:txBody>
          <a:bodyPr/>
          <a:lstStyle/>
          <a:p>
            <a:fld id="{290CFA36-8BA7-4F17-8412-F85AC937E5CF}" type="slidenum">
              <a:rPr lang="en-US" smtClean="0"/>
              <a:t>5</a:t>
            </a:fld>
            <a:endParaRPr lang="en-US"/>
          </a:p>
        </p:txBody>
      </p:sp>
    </p:spTree>
    <p:extLst>
      <p:ext uri="{BB962C8B-B14F-4D97-AF65-F5344CB8AC3E}">
        <p14:creationId xmlns:p14="http://schemas.microsoft.com/office/powerpoint/2010/main" val="5844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4323 -0.00231 L -0.15677 -0.00231 " pathEditMode="relative" rAng="0" ptsTypes="AA">
                                      <p:cBhvr>
                                        <p:cTn id="6" dur="500" fill="hold"/>
                                        <p:tgtEl>
                                          <p:spTgt spid="3"/>
                                        </p:tgtEl>
                                        <p:attrNameLst>
                                          <p:attrName>ppt_x</p:attrName>
                                          <p:attrName>ppt_y</p:attrName>
                                        </p:attrNameLst>
                                      </p:cBhvr>
                                      <p:rCtr x="-10000" y="0"/>
                                    </p:animMotion>
                                  </p:childTnLst>
                                </p:cTn>
                              </p:par>
                              <p:par>
                                <p:cTn id="7" presetID="2" presetClass="entr" presetSubtype="1"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500" fill="hold"/>
                                        <p:tgtEl>
                                          <p:spTgt spid="25"/>
                                        </p:tgtEl>
                                        <p:attrNameLst>
                                          <p:attrName>ppt_x</p:attrName>
                                        </p:attrNameLst>
                                      </p:cBhvr>
                                      <p:tavLst>
                                        <p:tav tm="0">
                                          <p:val>
                                            <p:strVal val="#ppt_x"/>
                                          </p:val>
                                        </p:tav>
                                        <p:tav tm="100000">
                                          <p:val>
                                            <p:strVal val="#ppt_x"/>
                                          </p:val>
                                        </p:tav>
                                      </p:tavLst>
                                    </p:anim>
                                    <p:anim calcmode="lin" valueType="num">
                                      <p:cBhvr additive="base">
                                        <p:cTn id="1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8" fill="hold" nodeType="clickEffect">
                                  <p:stCondLst>
                                    <p:cond delay="0"/>
                                  </p:stCondLst>
                                  <p:childTnLst>
                                    <p:anim calcmode="lin" valueType="num">
                                      <p:cBhvr additive="base">
                                        <p:cTn id="22" dur="500"/>
                                        <p:tgtEl>
                                          <p:spTgt spid="11"/>
                                        </p:tgtEl>
                                        <p:attrNameLst>
                                          <p:attrName>ppt_x</p:attrName>
                                        </p:attrNameLst>
                                      </p:cBhvr>
                                      <p:tavLst>
                                        <p:tav tm="0">
                                          <p:val>
                                            <p:strVal val="ppt_x"/>
                                          </p:val>
                                        </p:tav>
                                        <p:tav tm="100000">
                                          <p:val>
                                            <p:strVal val="0-ppt_w/2"/>
                                          </p:val>
                                        </p:tav>
                                      </p:tavLst>
                                    </p:anim>
                                    <p:anim calcmode="lin" valueType="num">
                                      <p:cBhvr additive="base">
                                        <p:cTn id="23" dur="500"/>
                                        <p:tgtEl>
                                          <p:spTgt spid="11"/>
                                        </p:tgtEl>
                                        <p:attrNameLst>
                                          <p:attrName>ppt_y</p:attrName>
                                        </p:attrNameLst>
                                      </p:cBhvr>
                                      <p:tavLst>
                                        <p:tav tm="0">
                                          <p:val>
                                            <p:strVal val="ppt_y"/>
                                          </p:val>
                                        </p:tav>
                                        <p:tav tm="100000">
                                          <p:val>
                                            <p:strVal val="ppt_y"/>
                                          </p:val>
                                        </p:tav>
                                      </p:tavLst>
                                    </p:anim>
                                    <p:set>
                                      <p:cBhvr>
                                        <p:cTn id="24" dur="1" fill="hold">
                                          <p:stCondLst>
                                            <p:cond delay="499"/>
                                          </p:stCondLst>
                                        </p:cTn>
                                        <p:tgtEl>
                                          <p:spTgt spid="11"/>
                                        </p:tgtEl>
                                        <p:attrNameLst>
                                          <p:attrName>style.visibility</p:attrName>
                                        </p:attrNameLst>
                                      </p:cBhvr>
                                      <p:to>
                                        <p:strVal val="hidden"/>
                                      </p:to>
                                    </p:set>
                                  </p:childTnLst>
                                </p:cTn>
                              </p:par>
                              <p:par>
                                <p:cTn id="25" presetID="2" presetClass="exit" presetSubtype="2" fill="hold" nodeType="withEffect">
                                  <p:stCondLst>
                                    <p:cond delay="0"/>
                                  </p:stCondLst>
                                  <p:childTnLst>
                                    <p:anim calcmode="lin" valueType="num">
                                      <p:cBhvr additive="base">
                                        <p:cTn id="26" dur="500"/>
                                        <p:tgtEl>
                                          <p:spTgt spid="12"/>
                                        </p:tgtEl>
                                        <p:attrNameLst>
                                          <p:attrName>ppt_x</p:attrName>
                                        </p:attrNameLst>
                                      </p:cBhvr>
                                      <p:tavLst>
                                        <p:tav tm="0">
                                          <p:val>
                                            <p:strVal val="ppt_x"/>
                                          </p:val>
                                        </p:tav>
                                        <p:tav tm="100000">
                                          <p:val>
                                            <p:strVal val="1+ppt_w/2"/>
                                          </p:val>
                                        </p:tav>
                                      </p:tavLst>
                                    </p:anim>
                                    <p:anim calcmode="lin" valueType="num">
                                      <p:cBhvr additive="base">
                                        <p:cTn id="27" dur="500"/>
                                        <p:tgtEl>
                                          <p:spTgt spid="12"/>
                                        </p:tgtEl>
                                        <p:attrNameLst>
                                          <p:attrName>ppt_y</p:attrName>
                                        </p:attrNameLst>
                                      </p:cBhvr>
                                      <p:tavLst>
                                        <p:tav tm="0">
                                          <p:val>
                                            <p:strVal val="ppt_y"/>
                                          </p:val>
                                        </p:tav>
                                        <p:tav tm="100000">
                                          <p:val>
                                            <p:strVal val="ppt_y"/>
                                          </p:val>
                                        </p:tav>
                                      </p:tavLst>
                                    </p:anim>
                                    <p:set>
                                      <p:cBhvr>
                                        <p:cTn id="28" dur="1" fill="hold">
                                          <p:stCondLst>
                                            <p:cond delay="499"/>
                                          </p:stCondLst>
                                        </p:cTn>
                                        <p:tgtEl>
                                          <p:spTgt spid="12"/>
                                        </p:tgtEl>
                                        <p:attrNameLst>
                                          <p:attrName>style.visibility</p:attrName>
                                        </p:attrNameLst>
                                      </p:cBhvr>
                                      <p:to>
                                        <p:strVal val="hidden"/>
                                      </p:to>
                                    </p:set>
                                  </p:childTnLst>
                                </p:cTn>
                              </p:par>
                              <p:par>
                                <p:cTn id="29" presetID="42"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 name="Group 03"/>
          <p:cNvGrpSpPr/>
          <p:nvPr/>
        </p:nvGrpSpPr>
        <p:grpSpPr>
          <a:xfrm>
            <a:off x="926925" y="4744427"/>
            <a:ext cx="5699343" cy="1290183"/>
            <a:chOff x="926925" y="4744427"/>
            <a:chExt cx="5699343" cy="1290183"/>
          </a:xfrm>
        </p:grpSpPr>
        <p:sp>
          <p:nvSpPr>
            <p:cNvPr id="102" name="Rectangle"/>
            <p:cNvSpPr/>
            <p:nvPr/>
          </p:nvSpPr>
          <p:spPr>
            <a:xfrm>
              <a:off x="926926" y="4744429"/>
              <a:ext cx="5699342" cy="12901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left"/>
            <p:cNvSpPr/>
            <p:nvPr/>
          </p:nvSpPr>
          <p:spPr>
            <a:xfrm>
              <a:off x="926925" y="4744428"/>
              <a:ext cx="1237540" cy="1290182"/>
            </a:xfrm>
            <a:custGeom>
              <a:avLst/>
              <a:gdLst>
                <a:gd name="connsiteX0" fmla="*/ 509286 w 1237540"/>
                <a:gd name="connsiteY0" fmla="*/ 0 h 1290182"/>
                <a:gd name="connsiteX1" fmla="*/ 873413 w 1237540"/>
                <a:gd name="connsiteY1" fmla="*/ 0 h 1290182"/>
                <a:gd name="connsiteX2" fmla="*/ 1237540 w 1237540"/>
                <a:gd name="connsiteY2" fmla="*/ 645091 h 1290182"/>
                <a:gd name="connsiteX3" fmla="*/ 873413 w 1237540"/>
                <a:gd name="connsiteY3" fmla="*/ 1290181 h 1290182"/>
                <a:gd name="connsiteX4" fmla="*/ 716679 w 1237540"/>
                <a:gd name="connsiteY4" fmla="*/ 1290181 h 1290182"/>
                <a:gd name="connsiteX5" fmla="*/ 716679 w 1237540"/>
                <a:gd name="connsiteY5" fmla="*/ 1290182 h 1290182"/>
                <a:gd name="connsiteX6" fmla="*/ 0 w 1237540"/>
                <a:gd name="connsiteY6" fmla="*/ 1290182 h 1290182"/>
                <a:gd name="connsiteX7" fmla="*/ 0 w 1237540"/>
                <a:gd name="connsiteY7" fmla="*/ 1 h 1290182"/>
                <a:gd name="connsiteX8" fmla="*/ 509286 w 1237540"/>
                <a:gd name="connsiteY8" fmla="*/ 1 h 12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540" h="1290182">
                  <a:moveTo>
                    <a:pt x="509286" y="0"/>
                  </a:moveTo>
                  <a:lnTo>
                    <a:pt x="873413" y="0"/>
                  </a:lnTo>
                  <a:lnTo>
                    <a:pt x="1237540" y="645091"/>
                  </a:lnTo>
                  <a:lnTo>
                    <a:pt x="873413" y="1290181"/>
                  </a:lnTo>
                  <a:lnTo>
                    <a:pt x="716679" y="1290181"/>
                  </a:lnTo>
                  <a:lnTo>
                    <a:pt x="716679" y="1290182"/>
                  </a:lnTo>
                  <a:lnTo>
                    <a:pt x="0" y="1290182"/>
                  </a:lnTo>
                  <a:lnTo>
                    <a:pt x="0" y="1"/>
                  </a:lnTo>
                  <a:lnTo>
                    <a:pt x="509286" y="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right"/>
            <p:cNvSpPr/>
            <p:nvPr/>
          </p:nvSpPr>
          <p:spPr>
            <a:xfrm>
              <a:off x="1817341" y="4744428"/>
              <a:ext cx="639733" cy="1290182"/>
            </a:xfrm>
            <a:custGeom>
              <a:avLst/>
              <a:gdLst>
                <a:gd name="connsiteX0" fmla="*/ 0 w 639733"/>
                <a:gd name="connsiteY0" fmla="*/ 1290181 h 1290182"/>
                <a:gd name="connsiteX1" fmla="*/ 118872 w 639733"/>
                <a:gd name="connsiteY1" fmla="*/ 1290181 h 1290182"/>
                <a:gd name="connsiteX2" fmla="*/ 118872 w 639733"/>
                <a:gd name="connsiteY2" fmla="*/ 1290182 h 1290182"/>
                <a:gd name="connsiteX3" fmla="*/ 0 w 639733"/>
                <a:gd name="connsiteY3" fmla="*/ 1290182 h 1290182"/>
                <a:gd name="connsiteX4" fmla="*/ 156734 w 639733"/>
                <a:gd name="connsiteY4" fmla="*/ 0 h 1290182"/>
                <a:gd name="connsiteX5" fmla="*/ 275606 w 639733"/>
                <a:gd name="connsiteY5" fmla="*/ 0 h 1290182"/>
                <a:gd name="connsiteX6" fmla="*/ 639733 w 639733"/>
                <a:gd name="connsiteY6" fmla="*/ 645091 h 1290182"/>
                <a:gd name="connsiteX7" fmla="*/ 275606 w 639733"/>
                <a:gd name="connsiteY7" fmla="*/ 1290181 h 1290182"/>
                <a:gd name="connsiteX8" fmla="*/ 156734 w 639733"/>
                <a:gd name="connsiteY8" fmla="*/ 1290181 h 1290182"/>
                <a:gd name="connsiteX9" fmla="*/ 520861 w 639733"/>
                <a:gd name="connsiteY9" fmla="*/ 645091 h 12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733" h="1290182">
                  <a:moveTo>
                    <a:pt x="0" y="1290181"/>
                  </a:moveTo>
                  <a:lnTo>
                    <a:pt x="118872" y="1290181"/>
                  </a:lnTo>
                  <a:lnTo>
                    <a:pt x="118872" y="1290182"/>
                  </a:lnTo>
                  <a:lnTo>
                    <a:pt x="0" y="1290182"/>
                  </a:lnTo>
                  <a:close/>
                  <a:moveTo>
                    <a:pt x="156734" y="0"/>
                  </a:moveTo>
                  <a:lnTo>
                    <a:pt x="275606" y="0"/>
                  </a:lnTo>
                  <a:lnTo>
                    <a:pt x="639733" y="645091"/>
                  </a:lnTo>
                  <a:lnTo>
                    <a:pt x="275606" y="1290181"/>
                  </a:lnTo>
                  <a:lnTo>
                    <a:pt x="156734" y="1290181"/>
                  </a:lnTo>
                  <a:lnTo>
                    <a:pt x="520861" y="64509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no"/>
            <p:cNvSpPr txBox="1"/>
            <p:nvPr/>
          </p:nvSpPr>
          <p:spPr>
            <a:xfrm>
              <a:off x="926925" y="5039067"/>
              <a:ext cx="890416" cy="707886"/>
            </a:xfrm>
            <a:prstGeom prst="rect">
              <a:avLst/>
            </a:prstGeom>
            <a:noFill/>
          </p:spPr>
          <p:txBody>
            <a:bodyPr wrap="square" rtlCol="0">
              <a:spAutoFit/>
            </a:bodyPr>
            <a:lstStyle/>
            <a:p>
              <a:pPr algn="ctr"/>
              <a:r>
                <a:rPr lang="en-US" altLang="zh-TW" sz="4000" dirty="0" smtClean="0">
                  <a:solidFill>
                    <a:schemeClr val="bg1"/>
                  </a:solidFill>
                  <a:latin typeface="Century Gothic" charset="0"/>
                  <a:ea typeface="Century Gothic" charset="0"/>
                  <a:cs typeface="Century Gothic" charset="0"/>
                </a:rPr>
                <a:t>03</a:t>
              </a:r>
              <a:endParaRPr lang="en-US" sz="4000" dirty="0">
                <a:solidFill>
                  <a:schemeClr val="bg1"/>
                </a:solidFill>
                <a:latin typeface="Century Gothic" charset="0"/>
                <a:ea typeface="Century Gothic" charset="0"/>
                <a:cs typeface="Century Gothic" charset="0"/>
              </a:endParaRPr>
            </a:p>
          </p:txBody>
        </p:sp>
        <p:sp>
          <p:nvSpPr>
            <p:cNvPr id="106" name="TextBox right"/>
            <p:cNvSpPr txBox="1"/>
            <p:nvPr/>
          </p:nvSpPr>
          <p:spPr>
            <a:xfrm>
              <a:off x="2580640" y="4744427"/>
              <a:ext cx="4045628" cy="369332"/>
            </a:xfrm>
            <a:prstGeom prst="rect">
              <a:avLst/>
            </a:prstGeom>
            <a:noFill/>
          </p:spPr>
          <p:txBody>
            <a:bodyPr wrap="square" rtlCol="0">
              <a:spAutoFit/>
            </a:bodyPr>
            <a:lstStyle/>
            <a:p>
              <a:r>
                <a:rPr lang="en-US" b="1" dirty="0" smtClean="0">
                  <a:latin typeface="Century Gothic" charset="0"/>
                  <a:ea typeface="Century Gothic" charset="0"/>
                  <a:cs typeface="Century Gothic" charset="0"/>
                </a:rPr>
                <a:t>Fast, highly scalable and accurate</a:t>
              </a:r>
              <a:endParaRPr lang="en-US" b="1" dirty="0">
                <a:latin typeface="Century Gothic" charset="0"/>
                <a:ea typeface="Century Gothic" charset="0"/>
                <a:cs typeface="Century Gothic" charset="0"/>
              </a:endParaRPr>
            </a:p>
          </p:txBody>
        </p:sp>
        <p:sp>
          <p:nvSpPr>
            <p:cNvPr id="110" name="TextBox small"/>
            <p:cNvSpPr txBox="1"/>
            <p:nvPr/>
          </p:nvSpPr>
          <p:spPr>
            <a:xfrm>
              <a:off x="2677276" y="5094235"/>
              <a:ext cx="3933868" cy="830997"/>
            </a:xfrm>
            <a:prstGeom prst="rect">
              <a:avLst/>
            </a:prstGeom>
            <a:noFill/>
          </p:spPr>
          <p:txBody>
            <a:bodyPr wrap="square" rtlCol="0">
              <a:spAutoFit/>
            </a:bodyPr>
            <a:lstStyle/>
            <a:p>
              <a:r>
                <a:rPr lang="en-US" sz="1600" dirty="0" smtClean="0">
                  <a:latin typeface="Century Gothic" charset="0"/>
                  <a:ea typeface="Century Gothic" charset="0"/>
                  <a:cs typeface="Century Gothic" charset="0"/>
                </a:rPr>
                <a:t>It genotyped 89.4 million </a:t>
              </a:r>
              <a:r>
                <a:rPr lang="en-US" sz="1600" smtClean="0">
                  <a:latin typeface="Century Gothic" charset="0"/>
                  <a:ea typeface="Century Gothic" charset="0"/>
                  <a:cs typeface="Century Gothic" charset="0"/>
                </a:rPr>
                <a:t>sequence variants </a:t>
              </a:r>
              <a:r>
                <a:rPr lang="en-US" sz="1600" dirty="0" smtClean="0">
                  <a:latin typeface="Century Gothic" charset="0"/>
                  <a:ea typeface="Century Gothic" charset="0"/>
                  <a:cs typeface="Century Gothic" charset="0"/>
                </a:rPr>
                <a:t>of 28,075 Icelanders using less than 100,000 CPU days.</a:t>
              </a:r>
              <a:endParaRPr lang="en-US" sz="1600" dirty="0">
                <a:latin typeface="Century Gothic" charset="0"/>
                <a:ea typeface="Century Gothic" charset="0"/>
                <a:cs typeface="Century Gothic" charset="0"/>
              </a:endParaRPr>
            </a:p>
          </p:txBody>
        </p:sp>
      </p:grpSp>
      <p:grpSp>
        <p:nvGrpSpPr>
          <p:cNvPr id="112" name="Group 02"/>
          <p:cNvGrpSpPr/>
          <p:nvPr/>
        </p:nvGrpSpPr>
        <p:grpSpPr>
          <a:xfrm>
            <a:off x="926925" y="3266962"/>
            <a:ext cx="5699343" cy="1290183"/>
            <a:chOff x="926925" y="3266962"/>
            <a:chExt cx="5699343" cy="1290183"/>
          </a:xfrm>
        </p:grpSpPr>
        <p:sp>
          <p:nvSpPr>
            <p:cNvPr id="96" name="Rectangle"/>
            <p:cNvSpPr/>
            <p:nvPr/>
          </p:nvSpPr>
          <p:spPr>
            <a:xfrm>
              <a:off x="926926" y="3266964"/>
              <a:ext cx="5699342" cy="12901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left"/>
            <p:cNvSpPr/>
            <p:nvPr/>
          </p:nvSpPr>
          <p:spPr>
            <a:xfrm>
              <a:off x="926925" y="3266963"/>
              <a:ext cx="1237540" cy="1290182"/>
            </a:xfrm>
            <a:custGeom>
              <a:avLst/>
              <a:gdLst>
                <a:gd name="connsiteX0" fmla="*/ 509286 w 1237540"/>
                <a:gd name="connsiteY0" fmla="*/ 0 h 1290182"/>
                <a:gd name="connsiteX1" fmla="*/ 873413 w 1237540"/>
                <a:gd name="connsiteY1" fmla="*/ 0 h 1290182"/>
                <a:gd name="connsiteX2" fmla="*/ 1237540 w 1237540"/>
                <a:gd name="connsiteY2" fmla="*/ 645091 h 1290182"/>
                <a:gd name="connsiteX3" fmla="*/ 873413 w 1237540"/>
                <a:gd name="connsiteY3" fmla="*/ 1290181 h 1290182"/>
                <a:gd name="connsiteX4" fmla="*/ 716679 w 1237540"/>
                <a:gd name="connsiteY4" fmla="*/ 1290181 h 1290182"/>
                <a:gd name="connsiteX5" fmla="*/ 716679 w 1237540"/>
                <a:gd name="connsiteY5" fmla="*/ 1290182 h 1290182"/>
                <a:gd name="connsiteX6" fmla="*/ 0 w 1237540"/>
                <a:gd name="connsiteY6" fmla="*/ 1290182 h 1290182"/>
                <a:gd name="connsiteX7" fmla="*/ 0 w 1237540"/>
                <a:gd name="connsiteY7" fmla="*/ 1 h 1290182"/>
                <a:gd name="connsiteX8" fmla="*/ 509286 w 1237540"/>
                <a:gd name="connsiteY8" fmla="*/ 1 h 12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540" h="1290182">
                  <a:moveTo>
                    <a:pt x="509286" y="0"/>
                  </a:moveTo>
                  <a:lnTo>
                    <a:pt x="873413" y="0"/>
                  </a:lnTo>
                  <a:lnTo>
                    <a:pt x="1237540" y="645091"/>
                  </a:lnTo>
                  <a:lnTo>
                    <a:pt x="873413" y="1290181"/>
                  </a:lnTo>
                  <a:lnTo>
                    <a:pt x="716679" y="1290181"/>
                  </a:lnTo>
                  <a:lnTo>
                    <a:pt x="716679" y="1290182"/>
                  </a:lnTo>
                  <a:lnTo>
                    <a:pt x="0" y="1290182"/>
                  </a:lnTo>
                  <a:lnTo>
                    <a:pt x="0" y="1"/>
                  </a:lnTo>
                  <a:lnTo>
                    <a:pt x="509286" y="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right"/>
            <p:cNvSpPr/>
            <p:nvPr/>
          </p:nvSpPr>
          <p:spPr>
            <a:xfrm>
              <a:off x="1817341" y="3266963"/>
              <a:ext cx="639733" cy="1290182"/>
            </a:xfrm>
            <a:custGeom>
              <a:avLst/>
              <a:gdLst>
                <a:gd name="connsiteX0" fmla="*/ 0 w 639733"/>
                <a:gd name="connsiteY0" fmla="*/ 1290181 h 1290182"/>
                <a:gd name="connsiteX1" fmla="*/ 118872 w 639733"/>
                <a:gd name="connsiteY1" fmla="*/ 1290181 h 1290182"/>
                <a:gd name="connsiteX2" fmla="*/ 118872 w 639733"/>
                <a:gd name="connsiteY2" fmla="*/ 1290182 h 1290182"/>
                <a:gd name="connsiteX3" fmla="*/ 0 w 639733"/>
                <a:gd name="connsiteY3" fmla="*/ 1290182 h 1290182"/>
                <a:gd name="connsiteX4" fmla="*/ 156734 w 639733"/>
                <a:gd name="connsiteY4" fmla="*/ 0 h 1290182"/>
                <a:gd name="connsiteX5" fmla="*/ 275606 w 639733"/>
                <a:gd name="connsiteY5" fmla="*/ 0 h 1290182"/>
                <a:gd name="connsiteX6" fmla="*/ 639733 w 639733"/>
                <a:gd name="connsiteY6" fmla="*/ 645091 h 1290182"/>
                <a:gd name="connsiteX7" fmla="*/ 275606 w 639733"/>
                <a:gd name="connsiteY7" fmla="*/ 1290181 h 1290182"/>
                <a:gd name="connsiteX8" fmla="*/ 156734 w 639733"/>
                <a:gd name="connsiteY8" fmla="*/ 1290181 h 1290182"/>
                <a:gd name="connsiteX9" fmla="*/ 520861 w 639733"/>
                <a:gd name="connsiteY9" fmla="*/ 645091 h 12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733" h="1290182">
                  <a:moveTo>
                    <a:pt x="0" y="1290181"/>
                  </a:moveTo>
                  <a:lnTo>
                    <a:pt x="118872" y="1290181"/>
                  </a:lnTo>
                  <a:lnTo>
                    <a:pt x="118872" y="1290182"/>
                  </a:lnTo>
                  <a:lnTo>
                    <a:pt x="0" y="1290182"/>
                  </a:lnTo>
                  <a:close/>
                  <a:moveTo>
                    <a:pt x="156734" y="0"/>
                  </a:moveTo>
                  <a:lnTo>
                    <a:pt x="275606" y="0"/>
                  </a:lnTo>
                  <a:lnTo>
                    <a:pt x="639733" y="645091"/>
                  </a:lnTo>
                  <a:lnTo>
                    <a:pt x="275606" y="1290181"/>
                  </a:lnTo>
                  <a:lnTo>
                    <a:pt x="156734" y="1290181"/>
                  </a:lnTo>
                  <a:lnTo>
                    <a:pt x="520861" y="6450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no"/>
            <p:cNvSpPr txBox="1"/>
            <p:nvPr/>
          </p:nvSpPr>
          <p:spPr>
            <a:xfrm>
              <a:off x="926925" y="3561602"/>
              <a:ext cx="890416" cy="707886"/>
            </a:xfrm>
            <a:prstGeom prst="rect">
              <a:avLst/>
            </a:prstGeom>
            <a:noFill/>
          </p:spPr>
          <p:txBody>
            <a:bodyPr wrap="square" rtlCol="0">
              <a:spAutoFit/>
            </a:bodyPr>
            <a:lstStyle/>
            <a:p>
              <a:pPr algn="ctr"/>
              <a:r>
                <a:rPr lang="en-US" altLang="zh-TW" sz="4000" dirty="0" smtClean="0">
                  <a:solidFill>
                    <a:schemeClr val="bg1"/>
                  </a:solidFill>
                  <a:latin typeface="Century Gothic" charset="0"/>
                  <a:ea typeface="Century Gothic" charset="0"/>
                  <a:cs typeface="Century Gothic" charset="0"/>
                </a:rPr>
                <a:t>02</a:t>
              </a:r>
              <a:endParaRPr lang="en-US" sz="4000" dirty="0">
                <a:solidFill>
                  <a:schemeClr val="bg1"/>
                </a:solidFill>
                <a:latin typeface="Century Gothic" charset="0"/>
                <a:ea typeface="Century Gothic" charset="0"/>
                <a:cs typeface="Century Gothic" charset="0"/>
              </a:endParaRPr>
            </a:p>
          </p:txBody>
        </p:sp>
        <p:sp>
          <p:nvSpPr>
            <p:cNvPr id="100" name="TextBox right"/>
            <p:cNvSpPr txBox="1"/>
            <p:nvPr/>
          </p:nvSpPr>
          <p:spPr>
            <a:xfrm>
              <a:off x="2580640" y="3266962"/>
              <a:ext cx="4045628" cy="369332"/>
            </a:xfrm>
            <a:prstGeom prst="rect">
              <a:avLst/>
            </a:prstGeom>
            <a:noFill/>
          </p:spPr>
          <p:txBody>
            <a:bodyPr wrap="square" rtlCol="0">
              <a:spAutoFit/>
            </a:bodyPr>
            <a:lstStyle/>
            <a:p>
              <a:r>
                <a:rPr lang="en-US" b="1" dirty="0" smtClean="0">
                  <a:latin typeface="Century Gothic" charset="0"/>
                  <a:ea typeface="Century Gothic" charset="0"/>
                  <a:cs typeface="Century Gothic" charset="0"/>
                </a:rPr>
                <a:t>Realigns short-read sequence</a:t>
              </a:r>
              <a:endParaRPr lang="en-US" b="1" dirty="0">
                <a:latin typeface="Century Gothic" charset="0"/>
                <a:ea typeface="Century Gothic" charset="0"/>
                <a:cs typeface="Century Gothic" charset="0"/>
              </a:endParaRPr>
            </a:p>
          </p:txBody>
        </p:sp>
        <p:sp>
          <p:nvSpPr>
            <p:cNvPr id="108" name="TextBox small"/>
            <p:cNvSpPr txBox="1"/>
            <p:nvPr/>
          </p:nvSpPr>
          <p:spPr>
            <a:xfrm>
              <a:off x="2677276" y="3616770"/>
              <a:ext cx="3933868" cy="830997"/>
            </a:xfrm>
            <a:prstGeom prst="rect">
              <a:avLst/>
            </a:prstGeom>
            <a:noFill/>
          </p:spPr>
          <p:txBody>
            <a:bodyPr wrap="square" rtlCol="0">
              <a:spAutoFit/>
            </a:bodyPr>
            <a:lstStyle/>
            <a:p>
              <a:r>
                <a:rPr lang="en-US" sz="1600" dirty="0" smtClean="0">
                  <a:latin typeface="Century Gothic" charset="0"/>
                  <a:ea typeface="Century Gothic" charset="0"/>
                  <a:cs typeface="Century Gothic" charset="0"/>
                </a:rPr>
                <a:t>A </a:t>
              </a:r>
              <a:r>
                <a:rPr lang="en-US" sz="1600" i="1" dirty="0" smtClean="0">
                  <a:latin typeface="Century Gothic" charset="0"/>
                  <a:ea typeface="Century Gothic" charset="0"/>
                  <a:cs typeface="Century Gothic" charset="0"/>
                </a:rPr>
                <a:t>variation-aware</a:t>
              </a:r>
              <a:r>
                <a:rPr lang="en-US" sz="1600" dirty="0" smtClean="0">
                  <a:latin typeface="Century Gothic" charset="0"/>
                  <a:ea typeface="Century Gothic" charset="0"/>
                  <a:cs typeface="Century Gothic" charset="0"/>
                </a:rPr>
                <a:t> graph structure that encodes sequence variation within a population.</a:t>
              </a:r>
              <a:endParaRPr lang="en-US" sz="1600" dirty="0">
                <a:latin typeface="Century Gothic" charset="0"/>
                <a:ea typeface="Century Gothic" charset="0"/>
                <a:cs typeface="Century Gothic" charset="0"/>
              </a:endParaRPr>
            </a:p>
          </p:txBody>
        </p:sp>
      </p:grpSp>
      <p:grpSp>
        <p:nvGrpSpPr>
          <p:cNvPr id="111" name="Group 01"/>
          <p:cNvGrpSpPr/>
          <p:nvPr/>
        </p:nvGrpSpPr>
        <p:grpSpPr>
          <a:xfrm>
            <a:off x="926925" y="1789498"/>
            <a:ext cx="5699343" cy="1290183"/>
            <a:chOff x="926925" y="1789498"/>
            <a:chExt cx="5699343" cy="1290183"/>
          </a:xfrm>
        </p:grpSpPr>
        <p:sp>
          <p:nvSpPr>
            <p:cNvPr id="41" name="Rectangle"/>
            <p:cNvSpPr/>
            <p:nvPr/>
          </p:nvSpPr>
          <p:spPr>
            <a:xfrm>
              <a:off x="926926" y="1789500"/>
              <a:ext cx="5699342" cy="12901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left"/>
            <p:cNvSpPr/>
            <p:nvPr/>
          </p:nvSpPr>
          <p:spPr>
            <a:xfrm>
              <a:off x="926925" y="1789499"/>
              <a:ext cx="1237540" cy="1290182"/>
            </a:xfrm>
            <a:custGeom>
              <a:avLst/>
              <a:gdLst>
                <a:gd name="connsiteX0" fmla="*/ 509286 w 1237540"/>
                <a:gd name="connsiteY0" fmla="*/ 0 h 1290182"/>
                <a:gd name="connsiteX1" fmla="*/ 873413 w 1237540"/>
                <a:gd name="connsiteY1" fmla="*/ 0 h 1290182"/>
                <a:gd name="connsiteX2" fmla="*/ 1237540 w 1237540"/>
                <a:gd name="connsiteY2" fmla="*/ 645091 h 1290182"/>
                <a:gd name="connsiteX3" fmla="*/ 873413 w 1237540"/>
                <a:gd name="connsiteY3" fmla="*/ 1290181 h 1290182"/>
                <a:gd name="connsiteX4" fmla="*/ 716679 w 1237540"/>
                <a:gd name="connsiteY4" fmla="*/ 1290181 h 1290182"/>
                <a:gd name="connsiteX5" fmla="*/ 716679 w 1237540"/>
                <a:gd name="connsiteY5" fmla="*/ 1290182 h 1290182"/>
                <a:gd name="connsiteX6" fmla="*/ 0 w 1237540"/>
                <a:gd name="connsiteY6" fmla="*/ 1290182 h 1290182"/>
                <a:gd name="connsiteX7" fmla="*/ 0 w 1237540"/>
                <a:gd name="connsiteY7" fmla="*/ 1 h 1290182"/>
                <a:gd name="connsiteX8" fmla="*/ 509286 w 1237540"/>
                <a:gd name="connsiteY8" fmla="*/ 1 h 12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540" h="1290182">
                  <a:moveTo>
                    <a:pt x="509286" y="0"/>
                  </a:moveTo>
                  <a:lnTo>
                    <a:pt x="873413" y="0"/>
                  </a:lnTo>
                  <a:lnTo>
                    <a:pt x="1237540" y="645091"/>
                  </a:lnTo>
                  <a:lnTo>
                    <a:pt x="873413" y="1290181"/>
                  </a:lnTo>
                  <a:lnTo>
                    <a:pt x="716679" y="1290181"/>
                  </a:lnTo>
                  <a:lnTo>
                    <a:pt x="716679" y="1290182"/>
                  </a:lnTo>
                  <a:lnTo>
                    <a:pt x="0" y="1290182"/>
                  </a:lnTo>
                  <a:lnTo>
                    <a:pt x="0" y="1"/>
                  </a:lnTo>
                  <a:lnTo>
                    <a:pt x="509286" y="1"/>
                  </a:lnTo>
                  <a:close/>
                </a:path>
              </a:pathLst>
            </a:custGeom>
            <a:solidFill>
              <a:srgbClr val="8ED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right"/>
            <p:cNvSpPr/>
            <p:nvPr/>
          </p:nvSpPr>
          <p:spPr>
            <a:xfrm>
              <a:off x="1817341" y="1789499"/>
              <a:ext cx="639733" cy="1290182"/>
            </a:xfrm>
            <a:custGeom>
              <a:avLst/>
              <a:gdLst>
                <a:gd name="connsiteX0" fmla="*/ 0 w 639733"/>
                <a:gd name="connsiteY0" fmla="*/ 1290181 h 1290182"/>
                <a:gd name="connsiteX1" fmla="*/ 118872 w 639733"/>
                <a:gd name="connsiteY1" fmla="*/ 1290181 h 1290182"/>
                <a:gd name="connsiteX2" fmla="*/ 118872 w 639733"/>
                <a:gd name="connsiteY2" fmla="*/ 1290182 h 1290182"/>
                <a:gd name="connsiteX3" fmla="*/ 0 w 639733"/>
                <a:gd name="connsiteY3" fmla="*/ 1290182 h 1290182"/>
                <a:gd name="connsiteX4" fmla="*/ 156734 w 639733"/>
                <a:gd name="connsiteY4" fmla="*/ 0 h 1290182"/>
                <a:gd name="connsiteX5" fmla="*/ 275606 w 639733"/>
                <a:gd name="connsiteY5" fmla="*/ 0 h 1290182"/>
                <a:gd name="connsiteX6" fmla="*/ 639733 w 639733"/>
                <a:gd name="connsiteY6" fmla="*/ 645091 h 1290182"/>
                <a:gd name="connsiteX7" fmla="*/ 275606 w 639733"/>
                <a:gd name="connsiteY7" fmla="*/ 1290181 h 1290182"/>
                <a:gd name="connsiteX8" fmla="*/ 156734 w 639733"/>
                <a:gd name="connsiteY8" fmla="*/ 1290181 h 1290182"/>
                <a:gd name="connsiteX9" fmla="*/ 520861 w 639733"/>
                <a:gd name="connsiteY9" fmla="*/ 645091 h 12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733" h="1290182">
                  <a:moveTo>
                    <a:pt x="0" y="1290181"/>
                  </a:moveTo>
                  <a:lnTo>
                    <a:pt x="118872" y="1290181"/>
                  </a:lnTo>
                  <a:lnTo>
                    <a:pt x="118872" y="1290182"/>
                  </a:lnTo>
                  <a:lnTo>
                    <a:pt x="0" y="1290182"/>
                  </a:lnTo>
                  <a:close/>
                  <a:moveTo>
                    <a:pt x="156734" y="0"/>
                  </a:moveTo>
                  <a:lnTo>
                    <a:pt x="275606" y="0"/>
                  </a:lnTo>
                  <a:lnTo>
                    <a:pt x="639733" y="645091"/>
                  </a:lnTo>
                  <a:lnTo>
                    <a:pt x="275606" y="1290181"/>
                  </a:lnTo>
                  <a:lnTo>
                    <a:pt x="156734" y="1290181"/>
                  </a:lnTo>
                  <a:lnTo>
                    <a:pt x="520861" y="645091"/>
                  </a:lnTo>
                  <a:close/>
                </a:path>
              </a:pathLst>
            </a:custGeom>
            <a:solidFill>
              <a:srgbClr val="8ED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no"/>
            <p:cNvSpPr txBox="1"/>
            <p:nvPr/>
          </p:nvSpPr>
          <p:spPr>
            <a:xfrm>
              <a:off x="926925" y="2084138"/>
              <a:ext cx="890416" cy="707886"/>
            </a:xfrm>
            <a:prstGeom prst="rect">
              <a:avLst/>
            </a:prstGeom>
            <a:noFill/>
          </p:spPr>
          <p:txBody>
            <a:bodyPr wrap="square" rtlCol="0">
              <a:spAutoFit/>
            </a:bodyPr>
            <a:lstStyle/>
            <a:p>
              <a:pPr algn="ctr"/>
              <a:r>
                <a:rPr lang="en-US" altLang="zh-TW" sz="4000" dirty="0" smtClean="0">
                  <a:solidFill>
                    <a:schemeClr val="bg1"/>
                  </a:solidFill>
                  <a:latin typeface="Century Gothic" charset="0"/>
                  <a:ea typeface="Century Gothic" charset="0"/>
                  <a:cs typeface="Century Gothic" charset="0"/>
                </a:rPr>
                <a:t>01</a:t>
              </a:r>
              <a:endParaRPr lang="en-US" sz="4000" dirty="0">
                <a:solidFill>
                  <a:schemeClr val="bg1"/>
                </a:solidFill>
                <a:latin typeface="Century Gothic" charset="0"/>
                <a:ea typeface="Century Gothic" charset="0"/>
                <a:cs typeface="Century Gothic" charset="0"/>
              </a:endParaRPr>
            </a:p>
          </p:txBody>
        </p:sp>
        <p:sp>
          <p:nvSpPr>
            <p:cNvPr id="87" name="TextBox right"/>
            <p:cNvSpPr txBox="1"/>
            <p:nvPr/>
          </p:nvSpPr>
          <p:spPr>
            <a:xfrm>
              <a:off x="2580640" y="1789498"/>
              <a:ext cx="4045628" cy="369332"/>
            </a:xfrm>
            <a:prstGeom prst="rect">
              <a:avLst/>
            </a:prstGeom>
            <a:noFill/>
          </p:spPr>
          <p:txBody>
            <a:bodyPr wrap="square" rtlCol="0">
              <a:spAutoFit/>
            </a:bodyPr>
            <a:lstStyle/>
            <a:p>
              <a:r>
                <a:rPr lang="en-US" b="1" dirty="0" smtClean="0">
                  <a:latin typeface="Century Gothic" charset="0"/>
                  <a:ea typeface="Century Gothic" charset="0"/>
                  <a:cs typeface="Century Gothic" charset="0"/>
                </a:rPr>
                <a:t>Publicly available</a:t>
              </a:r>
            </a:p>
          </p:txBody>
        </p:sp>
        <p:sp>
          <p:nvSpPr>
            <p:cNvPr id="107" name="TextBox small"/>
            <p:cNvSpPr txBox="1"/>
            <p:nvPr/>
          </p:nvSpPr>
          <p:spPr>
            <a:xfrm>
              <a:off x="2677276" y="2139303"/>
              <a:ext cx="3933868" cy="830997"/>
            </a:xfrm>
            <a:prstGeom prst="rect">
              <a:avLst/>
            </a:prstGeom>
            <a:noFill/>
          </p:spPr>
          <p:txBody>
            <a:bodyPr wrap="square" rtlCol="0">
              <a:spAutoFit/>
            </a:bodyPr>
            <a:lstStyle/>
            <a:p>
              <a:r>
                <a:rPr lang="en-US" sz="1600" dirty="0" smtClean="0">
                  <a:latin typeface="Century Gothic" charset="0"/>
                  <a:ea typeface="Century Gothic" charset="0"/>
                  <a:cs typeface="Century Gothic" charset="0"/>
                </a:rPr>
                <a:t>Novel algorithm and software for discovering and genotyping sequence variants.</a:t>
              </a:r>
              <a:endParaRPr lang="en-US" sz="1600" dirty="0">
                <a:latin typeface="Century Gothic" charset="0"/>
                <a:ea typeface="Century Gothic" charset="0"/>
                <a:cs typeface="Century Gothic" charset="0"/>
              </a:endParaRPr>
            </a:p>
          </p:txBody>
        </p:sp>
      </p:grpSp>
      <p:cxnSp>
        <p:nvCxnSpPr>
          <p:cNvPr id="16" name="Elbow Connector 03"/>
          <p:cNvCxnSpPr>
            <a:stCxn id="102" idx="3"/>
          </p:cNvCxnSpPr>
          <p:nvPr/>
        </p:nvCxnSpPr>
        <p:spPr>
          <a:xfrm flipV="1">
            <a:off x="6626268" y="3912054"/>
            <a:ext cx="786426" cy="1477466"/>
          </a:xfrm>
          <a:prstGeom prst="bentConnector2">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Elbow Connector 03"/>
          <p:cNvCxnSpPr/>
          <p:nvPr/>
        </p:nvCxnSpPr>
        <p:spPr>
          <a:xfrm>
            <a:off x="6626268" y="2434586"/>
            <a:ext cx="786426" cy="1477466"/>
          </a:xfrm>
          <a:prstGeom prst="bentConnector2">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6" idx="3"/>
          </p:cNvCxnSpPr>
          <p:nvPr/>
        </p:nvCxnSpPr>
        <p:spPr>
          <a:xfrm flipV="1">
            <a:off x="6626268" y="3912052"/>
            <a:ext cx="1496240" cy="3"/>
          </a:xfrm>
          <a:prstGeom prst="straightConnector1">
            <a:avLst/>
          </a:prstGeom>
          <a:ln w="19050">
            <a:solidFill>
              <a:schemeClr val="bg1">
                <a:lumMod val="6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TextBox right"/>
          <p:cNvSpPr txBox="1"/>
          <p:nvPr/>
        </p:nvSpPr>
        <p:spPr>
          <a:xfrm>
            <a:off x="8156416" y="3297428"/>
            <a:ext cx="3944144" cy="1200329"/>
          </a:xfrm>
          <a:prstGeom prst="rect">
            <a:avLst/>
          </a:prstGeom>
          <a:noFill/>
        </p:spPr>
        <p:txBody>
          <a:bodyPr wrap="square" rtlCol="0">
            <a:spAutoFit/>
          </a:bodyPr>
          <a:lstStyle/>
          <a:p>
            <a:r>
              <a:rPr lang="en-US" sz="3600" dirty="0" smtClean="0">
                <a:latin typeface="Century Gothic" charset="0"/>
                <a:ea typeface="Century Gothic" charset="0"/>
                <a:cs typeface="Century Gothic" charset="0"/>
              </a:rPr>
              <a:t>A strong tool in Bio-Engineering!</a:t>
            </a:r>
            <a:endParaRPr lang="en-US" sz="3600" dirty="0">
              <a:latin typeface="Century Gothic" charset="0"/>
              <a:ea typeface="Century Gothic" charset="0"/>
              <a:cs typeface="Century Gothic" charset="0"/>
            </a:endParaRPr>
          </a:p>
        </p:txBody>
      </p:sp>
      <p:sp>
        <p:nvSpPr>
          <p:cNvPr id="4" name="Slide Number Placeholder 3"/>
          <p:cNvSpPr>
            <a:spLocks noGrp="1"/>
          </p:cNvSpPr>
          <p:nvPr>
            <p:ph type="sldNum" sz="quarter" idx="12"/>
          </p:nvPr>
        </p:nvSpPr>
        <p:spPr/>
        <p:txBody>
          <a:bodyPr/>
          <a:lstStyle/>
          <a:p>
            <a:fld id="{290CFA36-8BA7-4F17-8412-F85AC937E5CF}" type="slidenum">
              <a:rPr lang="en-US" smtClean="0"/>
              <a:t>6</a:t>
            </a:fld>
            <a:endParaRPr lang="en-US"/>
          </a:p>
        </p:txBody>
      </p:sp>
      <p:sp>
        <p:nvSpPr>
          <p:cNvPr id="3" name="Textbox title"/>
          <p:cNvSpPr txBox="1"/>
          <p:nvPr/>
        </p:nvSpPr>
        <p:spPr>
          <a:xfrm>
            <a:off x="697283" y="539719"/>
            <a:ext cx="10797434" cy="830997"/>
          </a:xfrm>
          <a:prstGeom prst="rect">
            <a:avLst/>
          </a:prstGeom>
          <a:noFill/>
        </p:spPr>
        <p:txBody>
          <a:bodyPr wrap="square" rtlCol="0">
            <a:spAutoFit/>
          </a:bodyPr>
          <a:lstStyle/>
          <a:p>
            <a:r>
              <a:rPr lang="en-US" sz="4800" dirty="0" smtClean="0">
                <a:latin typeface="Century Gothic" charset="0"/>
                <a:ea typeface="Century Gothic" charset="0"/>
                <a:cs typeface="Century Gothic" charset="0"/>
              </a:rPr>
              <a:t>Introduction of Graphtyper</a:t>
            </a:r>
            <a:endParaRPr lang="en-US" sz="4800" dirty="0">
              <a:latin typeface="Century Gothic" charset="0"/>
              <a:ea typeface="Century Gothic" charset="0"/>
              <a:cs typeface="Century Gothic" charset="0"/>
            </a:endParaRPr>
          </a:p>
        </p:txBody>
      </p:sp>
    </p:spTree>
    <p:extLst>
      <p:ext uri="{BB962C8B-B14F-4D97-AF65-F5344CB8AC3E}">
        <p14:creationId xmlns:p14="http://schemas.microsoft.com/office/powerpoint/2010/main" val="625043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0-#ppt_w/2"/>
                                          </p:val>
                                        </p:tav>
                                        <p:tav tm="100000">
                                          <p:val>
                                            <p:strVal val="#ppt_x"/>
                                          </p:val>
                                        </p:tav>
                                      </p:tavLst>
                                    </p:anim>
                                    <p:anim calcmode="lin" valueType="num">
                                      <p:cBhvr additive="base">
                                        <p:cTn id="8" dur="500" fill="hold"/>
                                        <p:tgtEl>
                                          <p:spTgt spid="1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2"/>
                                        </p:tgtEl>
                                        <p:attrNameLst>
                                          <p:attrName>style.visibility</p:attrName>
                                        </p:attrNameLst>
                                      </p:cBhvr>
                                      <p:to>
                                        <p:strVal val="visible"/>
                                      </p:to>
                                    </p:set>
                                    <p:anim calcmode="lin" valueType="num">
                                      <p:cBhvr additive="base">
                                        <p:cTn id="13" dur="500" fill="hold"/>
                                        <p:tgtEl>
                                          <p:spTgt spid="112"/>
                                        </p:tgtEl>
                                        <p:attrNameLst>
                                          <p:attrName>ppt_x</p:attrName>
                                        </p:attrNameLst>
                                      </p:cBhvr>
                                      <p:tavLst>
                                        <p:tav tm="0">
                                          <p:val>
                                            <p:strVal val="0-#ppt_w/2"/>
                                          </p:val>
                                        </p:tav>
                                        <p:tav tm="100000">
                                          <p:val>
                                            <p:strVal val="#ppt_x"/>
                                          </p:val>
                                        </p:tav>
                                      </p:tavLst>
                                    </p:anim>
                                    <p:anim calcmode="lin" valueType="num">
                                      <p:cBhvr additive="base">
                                        <p:cTn id="14" dur="500" fill="hold"/>
                                        <p:tgtEl>
                                          <p:spTgt spid="1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3"/>
                                        </p:tgtEl>
                                        <p:attrNameLst>
                                          <p:attrName>style.visibility</p:attrName>
                                        </p:attrNameLst>
                                      </p:cBhvr>
                                      <p:to>
                                        <p:strVal val="visible"/>
                                      </p:to>
                                    </p:set>
                                    <p:anim calcmode="lin" valueType="num">
                                      <p:cBhvr additive="base">
                                        <p:cTn id="19" dur="500" fill="hold"/>
                                        <p:tgtEl>
                                          <p:spTgt spid="113"/>
                                        </p:tgtEl>
                                        <p:attrNameLst>
                                          <p:attrName>ppt_x</p:attrName>
                                        </p:attrNameLst>
                                      </p:cBhvr>
                                      <p:tavLst>
                                        <p:tav tm="0">
                                          <p:val>
                                            <p:strVal val="0-#ppt_w/2"/>
                                          </p:val>
                                        </p:tav>
                                        <p:tav tm="100000">
                                          <p:val>
                                            <p:strVal val="#ppt_x"/>
                                          </p:val>
                                        </p:tav>
                                      </p:tavLst>
                                    </p:anim>
                                    <p:anim calcmode="lin" valueType="num">
                                      <p:cBhvr additive="base">
                                        <p:cTn id="20" dur="5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22" presetClass="entr" presetSubtype="1"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up)">
                                      <p:cBhvr>
                                        <p:cTn id="28" dur="500"/>
                                        <p:tgtEl>
                                          <p:spTgt spid="42"/>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500"/>
                            </p:stCondLst>
                            <p:childTnLst>
                              <p:par>
                                <p:cTn id="33" presetID="2" presetClass="entr" presetSubtype="2" fill="hold" nodeType="after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 calcmode="lin" valueType="num">
                                      <p:cBhvr additive="base">
                                        <p:cTn id="35"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Donut 5"/>
          <p:cNvSpPr/>
          <p:nvPr/>
        </p:nvSpPr>
        <p:spPr>
          <a:xfrm>
            <a:off x="9740640" y="3355381"/>
            <a:ext cx="887581" cy="887581"/>
          </a:xfrm>
          <a:prstGeom prst="donut">
            <a:avLst>
              <a:gd name="adj" fmla="val 3590"/>
            </a:avLst>
          </a:prstGeom>
          <a:solidFill>
            <a:srgbClr val="A6A6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
          <p:cNvSpPr/>
          <p:nvPr/>
        </p:nvSpPr>
        <p:spPr>
          <a:xfrm>
            <a:off x="1061943" y="3373699"/>
            <a:ext cx="887581" cy="887581"/>
          </a:xfrm>
          <a:prstGeom prst="donut">
            <a:avLst>
              <a:gd name="adj" fmla="val 3590"/>
            </a:avLst>
          </a:prstGeom>
          <a:solidFill>
            <a:srgbClr val="A6A6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onut 2"/>
          <p:cNvSpPr/>
          <p:nvPr/>
        </p:nvSpPr>
        <p:spPr>
          <a:xfrm>
            <a:off x="3210498" y="3373699"/>
            <a:ext cx="887581" cy="887581"/>
          </a:xfrm>
          <a:prstGeom prst="donut">
            <a:avLst>
              <a:gd name="adj" fmla="val 3590"/>
            </a:avLst>
          </a:prstGeom>
          <a:solidFill>
            <a:srgbClr val="A6A6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 name="Donut 4"/>
          <p:cNvSpPr/>
          <p:nvPr/>
        </p:nvSpPr>
        <p:spPr>
          <a:xfrm>
            <a:off x="7582125" y="3373699"/>
            <a:ext cx="887581" cy="887581"/>
          </a:xfrm>
          <a:prstGeom prst="donut">
            <a:avLst>
              <a:gd name="adj" fmla="val 3590"/>
            </a:avLst>
          </a:prstGeom>
          <a:solidFill>
            <a:srgbClr val="A6A6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Donut 3"/>
          <p:cNvSpPr/>
          <p:nvPr/>
        </p:nvSpPr>
        <p:spPr>
          <a:xfrm>
            <a:off x="5426577" y="3373699"/>
            <a:ext cx="887581" cy="887581"/>
          </a:xfrm>
          <a:prstGeom prst="donut">
            <a:avLst>
              <a:gd name="adj" fmla="val 3590"/>
            </a:avLst>
          </a:prstGeom>
          <a:solidFill>
            <a:srgbClr val="A6A6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A6A6"/>
              </a:solidFill>
            </a:endParaRPr>
          </a:p>
        </p:txBody>
      </p:sp>
      <p:sp>
        <p:nvSpPr>
          <p:cNvPr id="149" name="Arc 5"/>
          <p:cNvSpPr/>
          <p:nvPr/>
        </p:nvSpPr>
        <p:spPr>
          <a:xfrm>
            <a:off x="9643366" y="3258109"/>
            <a:ext cx="1082126" cy="1082126"/>
          </a:xfrm>
          <a:prstGeom prst="arc">
            <a:avLst>
              <a:gd name="adj1" fmla="val 5400000"/>
              <a:gd name="adj2" fmla="val 10792210"/>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Arc 4"/>
          <p:cNvSpPr/>
          <p:nvPr/>
        </p:nvSpPr>
        <p:spPr>
          <a:xfrm rot="5400000">
            <a:off x="7484851" y="3276427"/>
            <a:ext cx="1082126" cy="1082126"/>
          </a:xfrm>
          <a:prstGeom prst="arc">
            <a:avLst>
              <a:gd name="adj1" fmla="val 5455469"/>
              <a:gd name="adj2" fmla="val 10792210"/>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Arc 3"/>
          <p:cNvSpPr/>
          <p:nvPr/>
        </p:nvSpPr>
        <p:spPr>
          <a:xfrm>
            <a:off x="5329303" y="3276427"/>
            <a:ext cx="1082126" cy="1082126"/>
          </a:xfrm>
          <a:prstGeom prst="arc">
            <a:avLst>
              <a:gd name="adj1" fmla="val 5400000"/>
              <a:gd name="adj2" fmla="val 10812758"/>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Arc 2"/>
          <p:cNvSpPr/>
          <p:nvPr/>
        </p:nvSpPr>
        <p:spPr>
          <a:xfrm rot="5400000">
            <a:off x="3113224" y="3276427"/>
            <a:ext cx="1082126" cy="1082126"/>
          </a:xfrm>
          <a:prstGeom prst="arc">
            <a:avLst>
              <a:gd name="adj1" fmla="val 5400000"/>
              <a:gd name="adj2" fmla="val 10792210"/>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
          <p:cNvSpPr/>
          <p:nvPr/>
        </p:nvSpPr>
        <p:spPr>
          <a:xfrm>
            <a:off x="964669" y="3276427"/>
            <a:ext cx="1082126" cy="1082126"/>
          </a:xfrm>
          <a:prstGeom prst="arc">
            <a:avLst>
              <a:gd name="adj1" fmla="val 5400000"/>
              <a:gd name="adj2" fmla="val 10792210"/>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0" name="Straight Connector 5"/>
          <p:cNvCxnSpPr/>
          <p:nvPr/>
        </p:nvCxnSpPr>
        <p:spPr>
          <a:xfrm flipV="1">
            <a:off x="9769374" y="3806010"/>
            <a:ext cx="2422626" cy="2052"/>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4"/>
          <p:cNvCxnSpPr/>
          <p:nvPr/>
        </p:nvCxnSpPr>
        <p:spPr>
          <a:xfrm>
            <a:off x="7799668" y="3807047"/>
            <a:ext cx="2222864"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3"/>
          <p:cNvCxnSpPr/>
          <p:nvPr/>
        </p:nvCxnSpPr>
        <p:spPr>
          <a:xfrm>
            <a:off x="5788768" y="3806010"/>
            <a:ext cx="2092261"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2"/>
          <p:cNvCxnSpPr/>
          <p:nvPr/>
        </p:nvCxnSpPr>
        <p:spPr>
          <a:xfrm>
            <a:off x="3597993" y="3806010"/>
            <a:ext cx="2092261"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1"/>
          <p:cNvCxnSpPr/>
          <p:nvPr/>
        </p:nvCxnSpPr>
        <p:spPr>
          <a:xfrm>
            <a:off x="1505732" y="3817489"/>
            <a:ext cx="2092261"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0"/>
          <p:cNvCxnSpPr/>
          <p:nvPr/>
        </p:nvCxnSpPr>
        <p:spPr>
          <a:xfrm>
            <a:off x="0" y="3817490"/>
            <a:ext cx="1505732"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vertical black"/>
          <p:cNvCxnSpPr/>
          <p:nvPr/>
        </p:nvCxnSpPr>
        <p:spPr>
          <a:xfrm>
            <a:off x="10184429" y="3813115"/>
            <a:ext cx="0" cy="16621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vertical blue"/>
          <p:cNvCxnSpPr/>
          <p:nvPr/>
        </p:nvCxnSpPr>
        <p:spPr>
          <a:xfrm rot="5400000">
            <a:off x="7400581" y="3201314"/>
            <a:ext cx="123235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1" name="Straight Connector vertical pink"/>
          <p:cNvCxnSpPr/>
          <p:nvPr/>
        </p:nvCxnSpPr>
        <p:spPr>
          <a:xfrm>
            <a:off x="5870366" y="3806010"/>
            <a:ext cx="1" cy="1687621"/>
          </a:xfrm>
          <a:prstGeom prst="line">
            <a:avLst/>
          </a:prstGeom>
          <a:ln w="19050">
            <a:solidFill>
              <a:srgbClr val="FF6990"/>
            </a:solidFill>
          </a:ln>
        </p:spPr>
        <p:style>
          <a:lnRef idx="1">
            <a:schemeClr val="accent1"/>
          </a:lnRef>
          <a:fillRef idx="0">
            <a:schemeClr val="accent1"/>
          </a:fillRef>
          <a:effectRef idx="0">
            <a:schemeClr val="accent1"/>
          </a:effectRef>
          <a:fontRef idx="minor">
            <a:schemeClr val="tx1"/>
          </a:fontRef>
        </p:style>
      </p:cxnSp>
      <p:cxnSp>
        <p:nvCxnSpPr>
          <p:cNvPr id="65" name="Straight Connector vertical yellow"/>
          <p:cNvCxnSpPr/>
          <p:nvPr/>
        </p:nvCxnSpPr>
        <p:spPr>
          <a:xfrm rot="5400000">
            <a:off x="3028953" y="3201314"/>
            <a:ext cx="123235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vertical green"/>
          <p:cNvCxnSpPr/>
          <p:nvPr/>
        </p:nvCxnSpPr>
        <p:spPr>
          <a:xfrm>
            <a:off x="1505732" y="3857436"/>
            <a:ext cx="0" cy="1636195"/>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5" name="Straight Connector horizontal black"/>
          <p:cNvCxnSpPr/>
          <p:nvPr/>
        </p:nvCxnSpPr>
        <p:spPr>
          <a:xfrm flipH="1">
            <a:off x="8949410" y="6221113"/>
            <a:ext cx="28646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horizontal blue"/>
          <p:cNvCxnSpPr/>
          <p:nvPr/>
        </p:nvCxnSpPr>
        <p:spPr>
          <a:xfrm flipH="1">
            <a:off x="6941116" y="1891738"/>
            <a:ext cx="282825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7" name="Straight Connector horizontal pink "/>
          <p:cNvCxnSpPr/>
          <p:nvPr/>
        </p:nvCxnSpPr>
        <p:spPr>
          <a:xfrm flipH="1">
            <a:off x="5081813" y="6235327"/>
            <a:ext cx="1766483" cy="0"/>
          </a:xfrm>
          <a:prstGeom prst="line">
            <a:avLst/>
          </a:prstGeom>
          <a:ln w="19050">
            <a:solidFill>
              <a:srgbClr val="FF6990"/>
            </a:solidFill>
          </a:ln>
        </p:spPr>
        <p:style>
          <a:lnRef idx="1">
            <a:schemeClr val="accent1"/>
          </a:lnRef>
          <a:fillRef idx="0">
            <a:schemeClr val="accent1"/>
          </a:fillRef>
          <a:effectRef idx="0">
            <a:schemeClr val="accent1"/>
          </a:effectRef>
          <a:fontRef idx="minor">
            <a:schemeClr val="tx1"/>
          </a:fontRef>
        </p:style>
      </p:cxnSp>
      <p:cxnSp>
        <p:nvCxnSpPr>
          <p:cNvPr id="70" name="Straight Connector horizontal yellow"/>
          <p:cNvCxnSpPr/>
          <p:nvPr/>
        </p:nvCxnSpPr>
        <p:spPr>
          <a:xfrm flipH="1">
            <a:off x="2428240" y="1871686"/>
            <a:ext cx="2239453"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horizontal green"/>
          <p:cNvCxnSpPr/>
          <p:nvPr/>
        </p:nvCxnSpPr>
        <p:spPr>
          <a:xfrm flipH="1">
            <a:off x="852591" y="6235327"/>
            <a:ext cx="171201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45" name="Donut black"/>
          <p:cNvSpPr/>
          <p:nvPr/>
        </p:nvSpPr>
        <p:spPr>
          <a:xfrm>
            <a:off x="9862722" y="3477464"/>
            <a:ext cx="643417" cy="643417"/>
          </a:xfrm>
          <a:prstGeom prst="donut">
            <a:avLst>
              <a:gd name="adj" fmla="val 359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Donut blue"/>
          <p:cNvSpPr/>
          <p:nvPr/>
        </p:nvSpPr>
        <p:spPr>
          <a:xfrm>
            <a:off x="7704207" y="3495782"/>
            <a:ext cx="643417" cy="643417"/>
          </a:xfrm>
          <a:prstGeom prst="donut">
            <a:avLst>
              <a:gd name="adj" fmla="val 359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Donut pink"/>
          <p:cNvSpPr/>
          <p:nvPr/>
        </p:nvSpPr>
        <p:spPr>
          <a:xfrm>
            <a:off x="5548659" y="3495782"/>
            <a:ext cx="643417" cy="643417"/>
          </a:xfrm>
          <a:prstGeom prst="donut">
            <a:avLst>
              <a:gd name="adj" fmla="val 3590"/>
            </a:avLst>
          </a:prstGeom>
          <a:solidFill>
            <a:srgbClr val="FF6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yellow"/>
          <p:cNvSpPr/>
          <p:nvPr/>
        </p:nvSpPr>
        <p:spPr>
          <a:xfrm>
            <a:off x="3332580" y="3495782"/>
            <a:ext cx="643417" cy="643417"/>
          </a:xfrm>
          <a:prstGeom prst="donut">
            <a:avLst>
              <a:gd name="adj" fmla="val 359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green"/>
          <p:cNvSpPr/>
          <p:nvPr/>
        </p:nvSpPr>
        <p:spPr>
          <a:xfrm>
            <a:off x="1184025" y="3495782"/>
            <a:ext cx="643417" cy="643417"/>
          </a:xfrm>
          <a:prstGeom prst="donut">
            <a:avLst>
              <a:gd name="adj" fmla="val 359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Oval small black"/>
          <p:cNvSpPr/>
          <p:nvPr/>
        </p:nvSpPr>
        <p:spPr>
          <a:xfrm>
            <a:off x="10097948" y="5388833"/>
            <a:ext cx="172961" cy="1729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small blue"/>
          <p:cNvSpPr/>
          <p:nvPr/>
        </p:nvSpPr>
        <p:spPr>
          <a:xfrm>
            <a:off x="7930275" y="2529598"/>
            <a:ext cx="172961" cy="17296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small pink"/>
          <p:cNvSpPr/>
          <p:nvPr/>
        </p:nvSpPr>
        <p:spPr>
          <a:xfrm>
            <a:off x="5783885" y="5407151"/>
            <a:ext cx="172961" cy="172961"/>
          </a:xfrm>
          <a:prstGeom prst="ellipse">
            <a:avLst/>
          </a:prstGeom>
          <a:solidFill>
            <a:srgbClr val="FF6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small yellow"/>
          <p:cNvSpPr/>
          <p:nvPr/>
        </p:nvSpPr>
        <p:spPr>
          <a:xfrm>
            <a:off x="3558647" y="2527991"/>
            <a:ext cx="172961" cy="17296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small green"/>
          <p:cNvSpPr/>
          <p:nvPr/>
        </p:nvSpPr>
        <p:spPr>
          <a:xfrm>
            <a:off x="1419251" y="5407151"/>
            <a:ext cx="172961" cy="17296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black"/>
          <p:cNvSpPr/>
          <p:nvPr/>
        </p:nvSpPr>
        <p:spPr>
          <a:xfrm>
            <a:off x="10011469" y="3626211"/>
            <a:ext cx="345923" cy="34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blue"/>
          <p:cNvSpPr/>
          <p:nvPr/>
        </p:nvSpPr>
        <p:spPr>
          <a:xfrm>
            <a:off x="7852954" y="3644529"/>
            <a:ext cx="345923" cy="34592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pink"/>
          <p:cNvSpPr/>
          <p:nvPr/>
        </p:nvSpPr>
        <p:spPr>
          <a:xfrm>
            <a:off x="5697405" y="3644529"/>
            <a:ext cx="345923" cy="345923"/>
          </a:xfrm>
          <a:prstGeom prst="ellipse">
            <a:avLst/>
          </a:prstGeom>
          <a:solidFill>
            <a:srgbClr val="FF6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yellow"/>
          <p:cNvSpPr/>
          <p:nvPr/>
        </p:nvSpPr>
        <p:spPr>
          <a:xfrm>
            <a:off x="3481327" y="3644529"/>
            <a:ext cx="345923" cy="34592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1" name="Oval green"/>
          <p:cNvSpPr/>
          <p:nvPr/>
        </p:nvSpPr>
        <p:spPr>
          <a:xfrm>
            <a:off x="1332772" y="3644529"/>
            <a:ext cx="345923" cy="34592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black"/>
          <p:cNvSpPr txBox="1"/>
          <p:nvPr/>
        </p:nvSpPr>
        <p:spPr>
          <a:xfrm>
            <a:off x="9087782" y="2710366"/>
            <a:ext cx="2211614" cy="646331"/>
          </a:xfrm>
          <a:prstGeom prst="rect">
            <a:avLst/>
          </a:prstGeom>
          <a:noFill/>
        </p:spPr>
        <p:txBody>
          <a:bodyPr wrap="square" rtlCol="0">
            <a:spAutoFit/>
          </a:bodyPr>
          <a:lstStyle/>
          <a:p>
            <a:pPr algn="ctr"/>
            <a:r>
              <a:rPr lang="en-US" sz="3600" dirty="0" smtClean="0">
                <a:latin typeface="Century Gothic" charset="0"/>
                <a:ea typeface="Century Gothic" charset="0"/>
                <a:cs typeface="Century Gothic" charset="0"/>
              </a:rPr>
              <a:t>Align</a:t>
            </a:r>
            <a:endParaRPr lang="en-US" sz="3600" dirty="0">
              <a:latin typeface="Century Gothic" charset="0"/>
              <a:ea typeface="Century Gothic" charset="0"/>
              <a:cs typeface="Century Gothic" charset="0"/>
            </a:endParaRPr>
          </a:p>
        </p:txBody>
      </p:sp>
      <p:sp>
        <p:nvSpPr>
          <p:cNvPr id="154" name="TextBox blue"/>
          <p:cNvSpPr txBox="1"/>
          <p:nvPr/>
        </p:nvSpPr>
        <p:spPr>
          <a:xfrm>
            <a:off x="7117819" y="4335593"/>
            <a:ext cx="1878688" cy="646331"/>
          </a:xfrm>
          <a:prstGeom prst="rect">
            <a:avLst/>
          </a:prstGeom>
          <a:noFill/>
        </p:spPr>
        <p:txBody>
          <a:bodyPr wrap="square" rtlCol="0">
            <a:spAutoFit/>
          </a:bodyPr>
          <a:lstStyle/>
          <a:p>
            <a:pPr algn="ctr"/>
            <a:r>
              <a:rPr lang="en-US" sz="3600" smtClean="0">
                <a:solidFill>
                  <a:srgbClr val="0070C0"/>
                </a:solidFill>
                <a:latin typeface="Century Gothic" charset="0"/>
                <a:ea typeface="Century Gothic" charset="0"/>
                <a:cs typeface="Century Gothic" charset="0"/>
              </a:rPr>
              <a:t>Lookup</a:t>
            </a:r>
            <a:endParaRPr lang="en-US" sz="3600" dirty="0">
              <a:solidFill>
                <a:srgbClr val="0070C0"/>
              </a:solidFill>
              <a:latin typeface="Century Gothic" charset="0"/>
              <a:ea typeface="Century Gothic" charset="0"/>
              <a:cs typeface="Century Gothic" charset="0"/>
            </a:endParaRPr>
          </a:p>
        </p:txBody>
      </p:sp>
      <p:sp>
        <p:nvSpPr>
          <p:cNvPr id="134" name="TextBox pink"/>
          <p:cNvSpPr txBox="1"/>
          <p:nvPr/>
        </p:nvSpPr>
        <p:spPr>
          <a:xfrm>
            <a:off x="4768374" y="2691508"/>
            <a:ext cx="2211614" cy="646331"/>
          </a:xfrm>
          <a:prstGeom prst="rect">
            <a:avLst/>
          </a:prstGeom>
          <a:noFill/>
        </p:spPr>
        <p:txBody>
          <a:bodyPr wrap="square" rtlCol="0">
            <a:spAutoFit/>
          </a:bodyPr>
          <a:lstStyle/>
          <a:p>
            <a:pPr algn="ctr"/>
            <a:r>
              <a:rPr lang="en-US" sz="3600" dirty="0" smtClean="0">
                <a:solidFill>
                  <a:srgbClr val="FF6990"/>
                </a:solidFill>
                <a:latin typeface="Century Gothic" charset="0"/>
                <a:ea typeface="Century Gothic" charset="0"/>
                <a:cs typeface="Century Gothic" charset="0"/>
              </a:rPr>
              <a:t>Extract</a:t>
            </a:r>
            <a:endParaRPr lang="en-US" sz="3600" dirty="0">
              <a:solidFill>
                <a:srgbClr val="FF6990"/>
              </a:solidFill>
              <a:latin typeface="Century Gothic" charset="0"/>
              <a:ea typeface="Century Gothic" charset="0"/>
              <a:cs typeface="Century Gothic" charset="0"/>
            </a:endParaRPr>
          </a:p>
        </p:txBody>
      </p:sp>
      <p:sp>
        <p:nvSpPr>
          <p:cNvPr id="68" name="TextBox yellow"/>
          <p:cNvSpPr txBox="1"/>
          <p:nvPr/>
        </p:nvSpPr>
        <p:spPr>
          <a:xfrm>
            <a:off x="2277685" y="4317672"/>
            <a:ext cx="2698423" cy="646331"/>
          </a:xfrm>
          <a:prstGeom prst="rect">
            <a:avLst/>
          </a:prstGeom>
          <a:noFill/>
        </p:spPr>
        <p:txBody>
          <a:bodyPr wrap="square" rtlCol="0">
            <a:spAutoFit/>
          </a:bodyPr>
          <a:lstStyle/>
          <a:p>
            <a:pPr algn="ctr"/>
            <a:r>
              <a:rPr lang="en-US" sz="3600" dirty="0" smtClean="0">
                <a:solidFill>
                  <a:srgbClr val="FFC000"/>
                </a:solidFill>
                <a:latin typeface="Century Gothic" charset="0"/>
                <a:ea typeface="Century Gothic" charset="0"/>
                <a:cs typeface="Century Gothic" charset="0"/>
              </a:rPr>
              <a:t>Construct</a:t>
            </a:r>
            <a:endParaRPr lang="en-US" sz="3600" dirty="0">
              <a:solidFill>
                <a:srgbClr val="FFC000"/>
              </a:solidFill>
              <a:latin typeface="Century Gothic" charset="0"/>
              <a:ea typeface="Century Gothic" charset="0"/>
              <a:cs typeface="Century Gothic" charset="0"/>
            </a:endParaRPr>
          </a:p>
        </p:txBody>
      </p:sp>
      <p:sp>
        <p:nvSpPr>
          <p:cNvPr id="20" name="TextBox green"/>
          <p:cNvSpPr txBox="1"/>
          <p:nvPr/>
        </p:nvSpPr>
        <p:spPr>
          <a:xfrm>
            <a:off x="508839" y="2728824"/>
            <a:ext cx="2012298" cy="646331"/>
          </a:xfrm>
          <a:prstGeom prst="rect">
            <a:avLst/>
          </a:prstGeom>
          <a:noFill/>
        </p:spPr>
        <p:txBody>
          <a:bodyPr wrap="square" rtlCol="0">
            <a:spAutoFit/>
          </a:bodyPr>
          <a:lstStyle/>
          <a:p>
            <a:pPr algn="ctr"/>
            <a:r>
              <a:rPr lang="en-US" sz="3600" dirty="0" smtClean="0">
                <a:solidFill>
                  <a:srgbClr val="00B050"/>
                </a:solidFill>
                <a:latin typeface="Century Gothic" charset="0"/>
                <a:ea typeface="Century Gothic" charset="0"/>
                <a:cs typeface="Century Gothic" charset="0"/>
              </a:rPr>
              <a:t>Get</a:t>
            </a:r>
          </a:p>
        </p:txBody>
      </p:sp>
      <p:sp>
        <p:nvSpPr>
          <p:cNvPr id="156" name="TextBox 5"/>
          <p:cNvSpPr txBox="1"/>
          <p:nvPr/>
        </p:nvSpPr>
        <p:spPr>
          <a:xfrm>
            <a:off x="8867666" y="5544060"/>
            <a:ext cx="3324334" cy="646331"/>
          </a:xfrm>
          <a:prstGeom prst="rect">
            <a:avLst/>
          </a:prstGeom>
          <a:noFill/>
        </p:spPr>
        <p:txBody>
          <a:bodyPr wrap="square" rtlCol="0">
            <a:spAutoFit/>
          </a:bodyPr>
          <a:lstStyle/>
          <a:p>
            <a:r>
              <a:rPr lang="en-US" dirty="0" smtClean="0">
                <a:solidFill>
                  <a:srgbClr val="A6A6A6"/>
                </a:solidFill>
                <a:latin typeface="Century Gothic" charset="0"/>
                <a:ea typeface="Century Gothic" charset="0"/>
                <a:cs typeface="Century Gothic" charset="0"/>
              </a:rPr>
              <a:t>Substitute</a:t>
            </a:r>
            <a:r>
              <a:rPr lang="en-US" altLang="zh-TW" dirty="0" smtClean="0">
                <a:solidFill>
                  <a:srgbClr val="A6A6A6"/>
                </a:solidFill>
                <a:latin typeface="Century Gothic" charset="0"/>
                <a:ea typeface="Century Gothic" charset="0"/>
                <a:cs typeface="Century Gothic" charset="0"/>
              </a:rPr>
              <a:t> a character</a:t>
            </a:r>
            <a:r>
              <a:rPr lang="en-US" dirty="0" smtClean="0">
                <a:solidFill>
                  <a:srgbClr val="A6A6A6"/>
                </a:solidFill>
                <a:latin typeface="Century Gothic" charset="0"/>
                <a:ea typeface="Century Gothic" charset="0"/>
                <a:cs typeface="Century Gothic" charset="0"/>
              </a:rPr>
              <a:t>, generate seeds &amp; align it</a:t>
            </a:r>
            <a:endParaRPr lang="en-US" dirty="0">
              <a:solidFill>
                <a:srgbClr val="A6A6A6"/>
              </a:solidFill>
              <a:latin typeface="Century Gothic" charset="0"/>
              <a:ea typeface="Century Gothic" charset="0"/>
              <a:cs typeface="Century Gothic" charset="0"/>
            </a:endParaRPr>
          </a:p>
        </p:txBody>
      </p:sp>
      <p:sp>
        <p:nvSpPr>
          <p:cNvPr id="152" name="TextBox 4"/>
          <p:cNvSpPr txBox="1"/>
          <p:nvPr/>
        </p:nvSpPr>
        <p:spPr>
          <a:xfrm>
            <a:off x="6848296" y="1879333"/>
            <a:ext cx="3174236" cy="646331"/>
          </a:xfrm>
          <a:prstGeom prst="rect">
            <a:avLst/>
          </a:prstGeom>
          <a:noFill/>
        </p:spPr>
        <p:txBody>
          <a:bodyPr wrap="square" rtlCol="0">
            <a:spAutoFit/>
          </a:bodyPr>
          <a:lstStyle/>
          <a:p>
            <a:r>
              <a:rPr lang="en-US" dirty="0" smtClean="0">
                <a:solidFill>
                  <a:srgbClr val="A6A6A6"/>
                </a:solidFill>
                <a:latin typeface="Century Gothic" charset="0"/>
                <a:ea typeface="Century Gothic" charset="0"/>
                <a:cs typeface="Century Gothic" charset="0"/>
              </a:rPr>
              <a:t>Lookup of the k-mers with a single substitution</a:t>
            </a:r>
            <a:endParaRPr lang="en-US" dirty="0">
              <a:solidFill>
                <a:srgbClr val="A6A6A6"/>
              </a:solidFill>
              <a:latin typeface="Century Gothic" charset="0"/>
              <a:ea typeface="Century Gothic" charset="0"/>
              <a:cs typeface="Century Gothic" charset="0"/>
            </a:endParaRPr>
          </a:p>
        </p:txBody>
      </p:sp>
      <p:sp>
        <p:nvSpPr>
          <p:cNvPr id="151" name="TextBox 3"/>
          <p:cNvSpPr txBox="1"/>
          <p:nvPr/>
        </p:nvSpPr>
        <p:spPr>
          <a:xfrm>
            <a:off x="5002290" y="5580112"/>
            <a:ext cx="1938826" cy="646331"/>
          </a:xfrm>
          <a:prstGeom prst="rect">
            <a:avLst/>
          </a:prstGeom>
          <a:noFill/>
        </p:spPr>
        <p:txBody>
          <a:bodyPr wrap="square" rtlCol="0">
            <a:spAutoFit/>
          </a:bodyPr>
          <a:lstStyle/>
          <a:p>
            <a:r>
              <a:rPr lang="en-US" dirty="0" smtClean="0">
                <a:solidFill>
                  <a:srgbClr val="A6A6A6"/>
                </a:solidFill>
                <a:latin typeface="Century Gothic" charset="0"/>
                <a:ea typeface="Century Gothic" charset="0"/>
                <a:cs typeface="Century Gothic" charset="0"/>
              </a:rPr>
              <a:t>Extract reads of a sequence</a:t>
            </a:r>
            <a:endParaRPr lang="en-US" dirty="0">
              <a:solidFill>
                <a:srgbClr val="A6A6A6"/>
              </a:solidFill>
              <a:latin typeface="Century Gothic" charset="0"/>
              <a:ea typeface="Century Gothic" charset="0"/>
              <a:cs typeface="Century Gothic" charset="0"/>
            </a:endParaRPr>
          </a:p>
        </p:txBody>
      </p:sp>
      <p:sp>
        <p:nvSpPr>
          <p:cNvPr id="69" name="TextBox 2"/>
          <p:cNvSpPr txBox="1"/>
          <p:nvPr/>
        </p:nvSpPr>
        <p:spPr>
          <a:xfrm>
            <a:off x="2328874" y="1871686"/>
            <a:ext cx="2538237" cy="646331"/>
          </a:xfrm>
          <a:prstGeom prst="rect">
            <a:avLst/>
          </a:prstGeom>
          <a:noFill/>
        </p:spPr>
        <p:txBody>
          <a:bodyPr wrap="square" rtlCol="0">
            <a:spAutoFit/>
          </a:bodyPr>
          <a:lstStyle/>
          <a:p>
            <a:r>
              <a:rPr lang="en-US" dirty="0" smtClean="0">
                <a:solidFill>
                  <a:srgbClr val="A6A6A6"/>
                </a:solidFill>
                <a:latin typeface="Century Gothic" charset="0"/>
                <a:ea typeface="Century Gothic" charset="0"/>
                <a:cs typeface="Century Gothic" charset="0"/>
              </a:rPr>
              <a:t>By Pangenome &amp; </a:t>
            </a:r>
          </a:p>
          <a:p>
            <a:r>
              <a:rPr lang="en-US" i="1" dirty="0">
                <a:solidFill>
                  <a:srgbClr val="A6A6A6"/>
                </a:solidFill>
                <a:latin typeface="Century Gothic" charset="0"/>
                <a:ea typeface="Century Gothic" charset="0"/>
                <a:cs typeface="Century Gothic" charset="0"/>
              </a:rPr>
              <a:t>k</a:t>
            </a:r>
            <a:r>
              <a:rPr lang="en-US" dirty="0" smtClean="0">
                <a:solidFill>
                  <a:srgbClr val="A6A6A6"/>
                </a:solidFill>
                <a:latin typeface="Century Gothic" charset="0"/>
                <a:ea typeface="Century Gothic" charset="0"/>
                <a:cs typeface="Century Gothic" charset="0"/>
              </a:rPr>
              <a:t>-mer data structure</a:t>
            </a:r>
            <a:endParaRPr lang="en-US" dirty="0">
              <a:solidFill>
                <a:srgbClr val="A6A6A6"/>
              </a:solidFill>
              <a:latin typeface="Century Gothic" charset="0"/>
              <a:ea typeface="Century Gothic" charset="0"/>
              <a:cs typeface="Century Gothic" charset="0"/>
            </a:endParaRPr>
          </a:p>
        </p:txBody>
      </p:sp>
      <p:sp>
        <p:nvSpPr>
          <p:cNvPr id="21" name="TextBox 1"/>
          <p:cNvSpPr txBox="1"/>
          <p:nvPr/>
        </p:nvSpPr>
        <p:spPr>
          <a:xfrm>
            <a:off x="768909" y="5580111"/>
            <a:ext cx="1965413" cy="646331"/>
          </a:xfrm>
          <a:prstGeom prst="rect">
            <a:avLst/>
          </a:prstGeom>
          <a:noFill/>
        </p:spPr>
        <p:txBody>
          <a:bodyPr wrap="square" rtlCol="0">
            <a:spAutoFit/>
          </a:bodyPr>
          <a:lstStyle/>
          <a:p>
            <a:r>
              <a:rPr lang="en-US" dirty="0" smtClean="0">
                <a:solidFill>
                  <a:srgbClr val="A6A6A6"/>
                </a:solidFill>
                <a:latin typeface="Century Gothic" charset="0"/>
                <a:ea typeface="Century Gothic" charset="0"/>
                <a:cs typeface="Century Gothic" charset="0"/>
              </a:rPr>
              <a:t>Take inputs of </a:t>
            </a:r>
            <a:r>
              <a:rPr lang="en-US" smtClean="0">
                <a:solidFill>
                  <a:srgbClr val="A6A6A6"/>
                </a:solidFill>
                <a:latin typeface="Century Gothic" charset="0"/>
                <a:ea typeface="Century Gothic" charset="0"/>
                <a:cs typeface="Century Gothic" charset="0"/>
              </a:rPr>
              <a:t>two sequences</a:t>
            </a:r>
            <a:endParaRPr lang="en-US" dirty="0">
              <a:solidFill>
                <a:srgbClr val="A6A6A6"/>
              </a:solidFill>
              <a:latin typeface="Century Gothic" charset="0"/>
              <a:ea typeface="Century Gothic" charset="0"/>
              <a:cs typeface="Century Gothic" charset="0"/>
            </a:endParaRPr>
          </a:p>
        </p:txBody>
      </p:sp>
      <p:grpSp>
        <p:nvGrpSpPr>
          <p:cNvPr id="173" name="Colors"/>
          <p:cNvGrpSpPr/>
          <p:nvPr/>
        </p:nvGrpSpPr>
        <p:grpSpPr>
          <a:xfrm>
            <a:off x="5125236" y="1044773"/>
            <a:ext cx="1651757" cy="213886"/>
            <a:chOff x="5125236" y="1044773"/>
            <a:chExt cx="1651757" cy="213886"/>
          </a:xfrm>
        </p:grpSpPr>
        <p:sp>
          <p:nvSpPr>
            <p:cNvPr id="160" name="Oval green"/>
            <p:cNvSpPr/>
            <p:nvPr/>
          </p:nvSpPr>
          <p:spPr>
            <a:xfrm>
              <a:off x="5125236" y="1053982"/>
              <a:ext cx="200795" cy="20079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yellow"/>
            <p:cNvSpPr/>
            <p:nvPr/>
          </p:nvSpPr>
          <p:spPr>
            <a:xfrm>
              <a:off x="5487674" y="1044773"/>
              <a:ext cx="200795" cy="20079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pink"/>
            <p:cNvSpPr/>
            <p:nvPr/>
          </p:nvSpPr>
          <p:spPr>
            <a:xfrm>
              <a:off x="5851322" y="1048310"/>
              <a:ext cx="200795" cy="200795"/>
            </a:xfrm>
            <a:prstGeom prst="ellipse">
              <a:avLst/>
            </a:prstGeom>
            <a:solidFill>
              <a:srgbClr val="FF6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green"/>
            <p:cNvSpPr/>
            <p:nvPr/>
          </p:nvSpPr>
          <p:spPr>
            <a:xfrm>
              <a:off x="6213760" y="1051454"/>
              <a:ext cx="200795" cy="20079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black"/>
            <p:cNvSpPr/>
            <p:nvPr/>
          </p:nvSpPr>
          <p:spPr>
            <a:xfrm>
              <a:off x="6576198" y="1057864"/>
              <a:ext cx="200795" cy="20079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2" name="Algorithm Slide"/>
          <p:cNvSpPr txBox="1"/>
          <p:nvPr/>
        </p:nvSpPr>
        <p:spPr>
          <a:xfrm>
            <a:off x="2564605" y="151821"/>
            <a:ext cx="7062791" cy="830997"/>
          </a:xfrm>
          <a:prstGeom prst="rect">
            <a:avLst/>
          </a:prstGeom>
          <a:noFill/>
        </p:spPr>
        <p:txBody>
          <a:bodyPr wrap="square" rtlCol="0">
            <a:spAutoFit/>
          </a:bodyPr>
          <a:lstStyle/>
          <a:p>
            <a:pPr algn="ctr"/>
            <a:r>
              <a:rPr lang="en-US" sz="4800" dirty="0" smtClean="0">
                <a:latin typeface="Tw Cen MT" charset="0"/>
                <a:ea typeface="Tw Cen MT" charset="0"/>
                <a:cs typeface="Tw Cen MT" charset="0"/>
              </a:rPr>
              <a:t>Graphtyper’s Algorithm</a:t>
            </a:r>
            <a:endParaRPr lang="en-US" sz="4800" dirty="0">
              <a:latin typeface="Tw Cen MT" charset="0"/>
              <a:ea typeface="Tw Cen MT" charset="0"/>
              <a:cs typeface="Tw Cen MT" charset="0"/>
            </a:endParaRPr>
          </a:p>
        </p:txBody>
      </p:sp>
      <p:sp>
        <p:nvSpPr>
          <p:cNvPr id="3" name="Slide Number Placeholder 2"/>
          <p:cNvSpPr>
            <a:spLocks noGrp="1"/>
          </p:cNvSpPr>
          <p:nvPr>
            <p:ph type="sldNum" sz="quarter" idx="12"/>
          </p:nvPr>
        </p:nvSpPr>
        <p:spPr/>
        <p:txBody>
          <a:bodyPr/>
          <a:lstStyle/>
          <a:p>
            <a:fld id="{290CFA36-8BA7-4F17-8412-F85AC937E5CF}" type="slidenum">
              <a:rPr lang="en-US" smtClean="0"/>
              <a:t>7</a:t>
            </a:fld>
            <a:endParaRPr lang="en-US" dirty="0"/>
          </a:p>
        </p:txBody>
      </p:sp>
    </p:spTree>
    <p:extLst>
      <p:ext uri="{BB962C8B-B14F-4D97-AF65-F5344CB8AC3E}">
        <p14:creationId xmlns:p14="http://schemas.microsoft.com/office/powerpoint/2010/main" val="74363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
                                        <p:tgtEl>
                                          <p:spTgt spid="6"/>
                                        </p:tgtEl>
                                      </p:cBhvr>
                                    </p:animEffect>
                                  </p:childTnLst>
                                </p:cTn>
                              </p:par>
                            </p:childTnLst>
                          </p:cTn>
                        </p:par>
                        <p:par>
                          <p:cTn id="8" fill="hold">
                            <p:stCondLst>
                              <p:cond delay="150"/>
                            </p:stCondLst>
                            <p:childTnLst>
                              <p:par>
                                <p:cTn id="9" presetID="2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50" fill="hold"/>
                                        <p:tgtEl>
                                          <p:spTgt spid="11"/>
                                        </p:tgtEl>
                                        <p:attrNameLst>
                                          <p:attrName>ppt_w</p:attrName>
                                        </p:attrNameLst>
                                      </p:cBhvr>
                                      <p:tavLst>
                                        <p:tav tm="0">
                                          <p:val>
                                            <p:fltVal val="0"/>
                                          </p:val>
                                        </p:tav>
                                        <p:tav tm="100000">
                                          <p:val>
                                            <p:strVal val="#ppt_w"/>
                                          </p:val>
                                        </p:tav>
                                      </p:tavLst>
                                    </p:anim>
                                    <p:anim calcmode="lin" valueType="num">
                                      <p:cBhvr>
                                        <p:cTn id="12" dur="150" fill="hold"/>
                                        <p:tgtEl>
                                          <p:spTgt spid="11"/>
                                        </p:tgtEl>
                                        <p:attrNameLst>
                                          <p:attrName>ppt_h</p:attrName>
                                        </p:attrNameLst>
                                      </p:cBhvr>
                                      <p:tavLst>
                                        <p:tav tm="0">
                                          <p:val>
                                            <p:fltVal val="0"/>
                                          </p:val>
                                        </p:tav>
                                        <p:tav tm="100000">
                                          <p:val>
                                            <p:strVal val="#ppt_h"/>
                                          </p:val>
                                        </p:tav>
                                      </p:tavLst>
                                    </p:anim>
                                  </p:childTnLst>
                                </p:cTn>
                              </p:par>
                            </p:childTnLst>
                          </p:cTn>
                        </p:par>
                        <p:par>
                          <p:cTn id="13" fill="hold">
                            <p:stCondLst>
                              <p:cond delay="300"/>
                            </p:stCondLst>
                            <p:childTnLst>
                              <p:par>
                                <p:cTn id="14" presetID="23" presetClass="entr" presetSubtype="16"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50" fill="hold"/>
                                        <p:tgtEl>
                                          <p:spTgt spid="13"/>
                                        </p:tgtEl>
                                        <p:attrNameLst>
                                          <p:attrName>ppt_w</p:attrName>
                                        </p:attrNameLst>
                                      </p:cBhvr>
                                      <p:tavLst>
                                        <p:tav tm="0">
                                          <p:val>
                                            <p:fltVal val="0"/>
                                          </p:val>
                                        </p:tav>
                                        <p:tav tm="100000">
                                          <p:val>
                                            <p:strVal val="#ppt_w"/>
                                          </p:val>
                                        </p:tav>
                                      </p:tavLst>
                                    </p:anim>
                                    <p:anim calcmode="lin" valueType="num">
                                      <p:cBhvr>
                                        <p:cTn id="17" dur="150" fill="hold"/>
                                        <p:tgtEl>
                                          <p:spTgt spid="13"/>
                                        </p:tgtEl>
                                        <p:attrNameLst>
                                          <p:attrName>ppt_h</p:attrName>
                                        </p:attrNameLst>
                                      </p:cBhvr>
                                      <p:tavLst>
                                        <p:tav tm="0">
                                          <p:val>
                                            <p:fltVal val="0"/>
                                          </p:val>
                                        </p:tav>
                                        <p:tav tm="100000">
                                          <p:val>
                                            <p:strVal val="#ppt_h"/>
                                          </p:val>
                                        </p:tav>
                                      </p:tavLst>
                                    </p:anim>
                                  </p:childTnLst>
                                </p:cTn>
                              </p:par>
                            </p:childTnLst>
                          </p:cTn>
                        </p:par>
                        <p:par>
                          <p:cTn id="18" fill="hold">
                            <p:stCondLst>
                              <p:cond delay="450"/>
                            </p:stCondLst>
                            <p:childTnLst>
                              <p:par>
                                <p:cTn id="19" presetID="23" presetClass="entr" presetSubtype="16"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50" fill="hold"/>
                                        <p:tgtEl>
                                          <p:spTgt spid="14"/>
                                        </p:tgtEl>
                                        <p:attrNameLst>
                                          <p:attrName>ppt_w</p:attrName>
                                        </p:attrNameLst>
                                      </p:cBhvr>
                                      <p:tavLst>
                                        <p:tav tm="0">
                                          <p:val>
                                            <p:fltVal val="0"/>
                                          </p:val>
                                        </p:tav>
                                        <p:tav tm="100000">
                                          <p:val>
                                            <p:strVal val="#ppt_w"/>
                                          </p:val>
                                        </p:tav>
                                      </p:tavLst>
                                    </p:anim>
                                    <p:anim calcmode="lin" valueType="num">
                                      <p:cBhvr>
                                        <p:cTn id="22" dur="150" fill="hold"/>
                                        <p:tgtEl>
                                          <p:spTgt spid="14"/>
                                        </p:tgtEl>
                                        <p:attrNameLst>
                                          <p:attrName>ppt_h</p:attrName>
                                        </p:attrNameLst>
                                      </p:cBhvr>
                                      <p:tavLst>
                                        <p:tav tm="0">
                                          <p:val>
                                            <p:fltVal val="0"/>
                                          </p:val>
                                        </p:tav>
                                        <p:tav tm="100000">
                                          <p:val>
                                            <p:strVal val="#ppt_h"/>
                                          </p:val>
                                        </p:tav>
                                      </p:tavLst>
                                    </p:anim>
                                  </p:childTnLst>
                                </p:cTn>
                              </p:par>
                            </p:childTnLst>
                          </p:cTn>
                        </p:par>
                        <p:par>
                          <p:cTn id="23" fill="hold">
                            <p:stCondLst>
                              <p:cond delay="600"/>
                            </p:stCondLst>
                            <p:childTnLst>
                              <p:par>
                                <p:cTn id="24" presetID="2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150"/>
                                        <p:tgtEl>
                                          <p:spTgt spid="15"/>
                                        </p:tgtEl>
                                      </p:cBhvr>
                                    </p:animEffect>
                                  </p:childTnLst>
                                </p:cTn>
                              </p:par>
                            </p:childTnLst>
                          </p:cTn>
                        </p:par>
                        <p:par>
                          <p:cTn id="27" fill="hold">
                            <p:stCondLst>
                              <p:cond delay="750"/>
                            </p:stCondLst>
                            <p:childTnLst>
                              <p:par>
                                <p:cTn id="28" presetID="23" presetClass="entr" presetSubtype="16"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50" fill="hold"/>
                                        <p:tgtEl>
                                          <p:spTgt spid="16"/>
                                        </p:tgtEl>
                                        <p:attrNameLst>
                                          <p:attrName>ppt_w</p:attrName>
                                        </p:attrNameLst>
                                      </p:cBhvr>
                                      <p:tavLst>
                                        <p:tav tm="0">
                                          <p:val>
                                            <p:fltVal val="0"/>
                                          </p:val>
                                        </p:tav>
                                        <p:tav tm="100000">
                                          <p:val>
                                            <p:strVal val="#ppt_w"/>
                                          </p:val>
                                        </p:tav>
                                      </p:tavLst>
                                    </p:anim>
                                    <p:anim calcmode="lin" valueType="num">
                                      <p:cBhvr>
                                        <p:cTn id="31" dur="150" fill="hold"/>
                                        <p:tgtEl>
                                          <p:spTgt spid="16"/>
                                        </p:tgtEl>
                                        <p:attrNameLst>
                                          <p:attrName>ppt_h</p:attrName>
                                        </p:attrNameLst>
                                      </p:cBhvr>
                                      <p:tavLst>
                                        <p:tav tm="0">
                                          <p:val>
                                            <p:fltVal val="0"/>
                                          </p:val>
                                        </p:tav>
                                        <p:tav tm="100000">
                                          <p:val>
                                            <p:strVal val="#ppt_h"/>
                                          </p:val>
                                        </p:tav>
                                      </p:tavLst>
                                    </p:anim>
                                  </p:childTnLst>
                                </p:cTn>
                              </p:par>
                            </p:childTnLst>
                          </p:cTn>
                        </p:par>
                        <p:par>
                          <p:cTn id="32" fill="hold">
                            <p:stCondLst>
                              <p:cond delay="900"/>
                            </p:stCondLst>
                            <p:childTnLst>
                              <p:par>
                                <p:cTn id="33" presetID="22" presetClass="entr" presetSubtype="1"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150"/>
                                        <p:tgtEl>
                                          <p:spTgt spid="19"/>
                                        </p:tgtEl>
                                      </p:cBhvr>
                                    </p:animEffect>
                                  </p:childTnLst>
                                </p:cTn>
                              </p:par>
                              <p:par>
                                <p:cTn id="36" presetID="47"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50"/>
                                        <p:tgtEl>
                                          <p:spTgt spid="20"/>
                                        </p:tgtEl>
                                      </p:cBhvr>
                                    </p:animEffect>
                                    <p:anim calcmode="lin" valueType="num">
                                      <p:cBhvr>
                                        <p:cTn id="39" dur="150" fill="hold"/>
                                        <p:tgtEl>
                                          <p:spTgt spid="20"/>
                                        </p:tgtEl>
                                        <p:attrNameLst>
                                          <p:attrName>ppt_x</p:attrName>
                                        </p:attrNameLst>
                                      </p:cBhvr>
                                      <p:tavLst>
                                        <p:tav tm="0">
                                          <p:val>
                                            <p:strVal val="#ppt_x"/>
                                          </p:val>
                                        </p:tav>
                                        <p:tav tm="100000">
                                          <p:val>
                                            <p:strVal val="#ppt_x"/>
                                          </p:val>
                                        </p:tav>
                                      </p:tavLst>
                                    </p:anim>
                                    <p:anim calcmode="lin" valueType="num">
                                      <p:cBhvr>
                                        <p:cTn id="40" dur="150" fill="hold"/>
                                        <p:tgtEl>
                                          <p:spTgt spid="2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50"/>
                                        <p:tgtEl>
                                          <p:spTgt spid="21"/>
                                        </p:tgtEl>
                                      </p:cBhvr>
                                    </p:animEffect>
                                    <p:anim calcmode="lin" valueType="num">
                                      <p:cBhvr>
                                        <p:cTn id="44" dur="150" fill="hold"/>
                                        <p:tgtEl>
                                          <p:spTgt spid="21"/>
                                        </p:tgtEl>
                                        <p:attrNameLst>
                                          <p:attrName>ppt_x</p:attrName>
                                        </p:attrNameLst>
                                      </p:cBhvr>
                                      <p:tavLst>
                                        <p:tav tm="0">
                                          <p:val>
                                            <p:strVal val="#ppt_x"/>
                                          </p:val>
                                        </p:tav>
                                        <p:tav tm="100000">
                                          <p:val>
                                            <p:strVal val="#ppt_x"/>
                                          </p:val>
                                        </p:tav>
                                      </p:tavLst>
                                    </p:anim>
                                    <p:anim calcmode="lin" valueType="num">
                                      <p:cBhvr>
                                        <p:cTn id="45" dur="150" fill="hold"/>
                                        <p:tgtEl>
                                          <p:spTgt spid="21"/>
                                        </p:tgtEl>
                                        <p:attrNameLst>
                                          <p:attrName>ppt_y</p:attrName>
                                        </p:attrNameLst>
                                      </p:cBhvr>
                                      <p:tavLst>
                                        <p:tav tm="0">
                                          <p:val>
                                            <p:strVal val="#ppt_y+.1"/>
                                          </p:val>
                                        </p:tav>
                                        <p:tav tm="100000">
                                          <p:val>
                                            <p:strVal val="#ppt_y"/>
                                          </p:val>
                                        </p:tav>
                                      </p:tavLst>
                                    </p:anim>
                                  </p:childTnLst>
                                </p:cTn>
                              </p:par>
                            </p:childTnLst>
                          </p:cTn>
                        </p:par>
                        <p:par>
                          <p:cTn id="46" fill="hold">
                            <p:stCondLst>
                              <p:cond delay="1050"/>
                            </p:stCondLst>
                            <p:childTnLst>
                              <p:par>
                                <p:cTn id="47" presetID="22" presetClass="entr" presetSubtype="8"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15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wipe(left)">
                                      <p:cBhvr>
                                        <p:cTn id="54" dur="150"/>
                                        <p:tgtEl>
                                          <p:spTgt spid="59"/>
                                        </p:tgtEl>
                                      </p:cBhvr>
                                    </p:animEffect>
                                  </p:childTnLst>
                                </p:cTn>
                              </p:par>
                            </p:childTnLst>
                          </p:cTn>
                        </p:par>
                        <p:par>
                          <p:cTn id="55" fill="hold">
                            <p:stCondLst>
                              <p:cond delay="150"/>
                            </p:stCondLst>
                            <p:childTnLst>
                              <p:par>
                                <p:cTn id="56" presetID="23" presetClass="entr" presetSubtype="16" fill="hold" grpId="0" nodeType="afterEffect">
                                  <p:stCondLst>
                                    <p:cond delay="0"/>
                                  </p:stCondLst>
                                  <p:childTnLst>
                                    <p:set>
                                      <p:cBhvr>
                                        <p:cTn id="57" dur="1" fill="hold">
                                          <p:stCondLst>
                                            <p:cond delay="0"/>
                                          </p:stCondLst>
                                        </p:cTn>
                                        <p:tgtEl>
                                          <p:spTgt spid="62"/>
                                        </p:tgtEl>
                                        <p:attrNameLst>
                                          <p:attrName>style.visibility</p:attrName>
                                        </p:attrNameLst>
                                      </p:cBhvr>
                                      <p:to>
                                        <p:strVal val="visible"/>
                                      </p:to>
                                    </p:set>
                                    <p:anim calcmode="lin" valueType="num">
                                      <p:cBhvr>
                                        <p:cTn id="58" dur="150" fill="hold"/>
                                        <p:tgtEl>
                                          <p:spTgt spid="62"/>
                                        </p:tgtEl>
                                        <p:attrNameLst>
                                          <p:attrName>ppt_w</p:attrName>
                                        </p:attrNameLst>
                                      </p:cBhvr>
                                      <p:tavLst>
                                        <p:tav tm="0">
                                          <p:val>
                                            <p:fltVal val="0"/>
                                          </p:val>
                                        </p:tav>
                                        <p:tav tm="100000">
                                          <p:val>
                                            <p:strVal val="#ppt_w"/>
                                          </p:val>
                                        </p:tav>
                                      </p:tavLst>
                                    </p:anim>
                                    <p:anim calcmode="lin" valueType="num">
                                      <p:cBhvr>
                                        <p:cTn id="59" dur="150" fill="hold"/>
                                        <p:tgtEl>
                                          <p:spTgt spid="62"/>
                                        </p:tgtEl>
                                        <p:attrNameLst>
                                          <p:attrName>ppt_h</p:attrName>
                                        </p:attrNameLst>
                                      </p:cBhvr>
                                      <p:tavLst>
                                        <p:tav tm="0">
                                          <p:val>
                                            <p:fltVal val="0"/>
                                          </p:val>
                                        </p:tav>
                                        <p:tav tm="100000">
                                          <p:val>
                                            <p:strVal val="#ppt_h"/>
                                          </p:val>
                                        </p:tav>
                                      </p:tavLst>
                                    </p:anim>
                                  </p:childTnLst>
                                </p:cTn>
                              </p:par>
                            </p:childTnLst>
                          </p:cTn>
                        </p:par>
                        <p:par>
                          <p:cTn id="60" fill="hold">
                            <p:stCondLst>
                              <p:cond delay="300"/>
                            </p:stCondLst>
                            <p:childTnLst>
                              <p:par>
                                <p:cTn id="61" presetID="23" presetClass="entr" presetSubtype="16" fill="hold" grpId="0" nodeType="afterEffect">
                                  <p:stCondLst>
                                    <p:cond delay="0"/>
                                  </p:stCondLst>
                                  <p:childTnLst>
                                    <p:set>
                                      <p:cBhvr>
                                        <p:cTn id="62" dur="1" fill="hold">
                                          <p:stCondLst>
                                            <p:cond delay="0"/>
                                          </p:stCondLst>
                                        </p:cTn>
                                        <p:tgtEl>
                                          <p:spTgt spid="63"/>
                                        </p:tgtEl>
                                        <p:attrNameLst>
                                          <p:attrName>style.visibility</p:attrName>
                                        </p:attrNameLst>
                                      </p:cBhvr>
                                      <p:to>
                                        <p:strVal val="visible"/>
                                      </p:to>
                                    </p:set>
                                    <p:anim calcmode="lin" valueType="num">
                                      <p:cBhvr>
                                        <p:cTn id="63" dur="150" fill="hold"/>
                                        <p:tgtEl>
                                          <p:spTgt spid="63"/>
                                        </p:tgtEl>
                                        <p:attrNameLst>
                                          <p:attrName>ppt_w</p:attrName>
                                        </p:attrNameLst>
                                      </p:cBhvr>
                                      <p:tavLst>
                                        <p:tav tm="0">
                                          <p:val>
                                            <p:fltVal val="0"/>
                                          </p:val>
                                        </p:tav>
                                        <p:tav tm="100000">
                                          <p:val>
                                            <p:strVal val="#ppt_w"/>
                                          </p:val>
                                        </p:tav>
                                      </p:tavLst>
                                    </p:anim>
                                    <p:anim calcmode="lin" valueType="num">
                                      <p:cBhvr>
                                        <p:cTn id="64" dur="150" fill="hold"/>
                                        <p:tgtEl>
                                          <p:spTgt spid="63"/>
                                        </p:tgtEl>
                                        <p:attrNameLst>
                                          <p:attrName>ppt_h</p:attrName>
                                        </p:attrNameLst>
                                      </p:cBhvr>
                                      <p:tavLst>
                                        <p:tav tm="0">
                                          <p:val>
                                            <p:fltVal val="0"/>
                                          </p:val>
                                        </p:tav>
                                        <p:tav tm="100000">
                                          <p:val>
                                            <p:strVal val="#ppt_h"/>
                                          </p:val>
                                        </p:tav>
                                      </p:tavLst>
                                    </p:anim>
                                  </p:childTnLst>
                                </p:cTn>
                              </p:par>
                            </p:childTnLst>
                          </p:cTn>
                        </p:par>
                        <p:par>
                          <p:cTn id="65" fill="hold">
                            <p:stCondLst>
                              <p:cond delay="450"/>
                            </p:stCondLst>
                            <p:childTnLst>
                              <p:par>
                                <p:cTn id="66" presetID="23" presetClass="entr" presetSubtype="16" fill="hold" grpId="0" nodeType="afterEffect">
                                  <p:stCondLst>
                                    <p:cond delay="0"/>
                                  </p:stCondLst>
                                  <p:childTnLst>
                                    <p:set>
                                      <p:cBhvr>
                                        <p:cTn id="67" dur="1" fill="hold">
                                          <p:stCondLst>
                                            <p:cond delay="0"/>
                                          </p:stCondLst>
                                        </p:cTn>
                                        <p:tgtEl>
                                          <p:spTgt spid="64"/>
                                        </p:tgtEl>
                                        <p:attrNameLst>
                                          <p:attrName>style.visibility</p:attrName>
                                        </p:attrNameLst>
                                      </p:cBhvr>
                                      <p:to>
                                        <p:strVal val="visible"/>
                                      </p:to>
                                    </p:set>
                                    <p:anim calcmode="lin" valueType="num">
                                      <p:cBhvr>
                                        <p:cTn id="68" dur="150" fill="hold"/>
                                        <p:tgtEl>
                                          <p:spTgt spid="64"/>
                                        </p:tgtEl>
                                        <p:attrNameLst>
                                          <p:attrName>ppt_w</p:attrName>
                                        </p:attrNameLst>
                                      </p:cBhvr>
                                      <p:tavLst>
                                        <p:tav tm="0">
                                          <p:val>
                                            <p:fltVal val="0"/>
                                          </p:val>
                                        </p:tav>
                                        <p:tav tm="100000">
                                          <p:val>
                                            <p:strVal val="#ppt_w"/>
                                          </p:val>
                                        </p:tav>
                                      </p:tavLst>
                                    </p:anim>
                                    <p:anim calcmode="lin" valueType="num">
                                      <p:cBhvr>
                                        <p:cTn id="69" dur="150" fill="hold"/>
                                        <p:tgtEl>
                                          <p:spTgt spid="64"/>
                                        </p:tgtEl>
                                        <p:attrNameLst>
                                          <p:attrName>ppt_h</p:attrName>
                                        </p:attrNameLst>
                                      </p:cBhvr>
                                      <p:tavLst>
                                        <p:tav tm="0">
                                          <p:val>
                                            <p:fltVal val="0"/>
                                          </p:val>
                                        </p:tav>
                                        <p:tav tm="100000">
                                          <p:val>
                                            <p:strVal val="#ppt_h"/>
                                          </p:val>
                                        </p:tav>
                                      </p:tavLst>
                                    </p:anim>
                                  </p:childTnLst>
                                </p:cTn>
                              </p:par>
                            </p:childTnLst>
                          </p:cTn>
                        </p:par>
                        <p:par>
                          <p:cTn id="70" fill="hold">
                            <p:stCondLst>
                              <p:cond delay="600"/>
                            </p:stCondLst>
                            <p:childTnLst>
                              <p:par>
                                <p:cTn id="71" presetID="22" presetClass="entr" presetSubtype="4" fill="hold" nodeType="after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wipe(down)">
                                      <p:cBhvr>
                                        <p:cTn id="73" dur="150"/>
                                        <p:tgtEl>
                                          <p:spTgt spid="65"/>
                                        </p:tgtEl>
                                      </p:cBhvr>
                                    </p:animEffect>
                                  </p:childTnLst>
                                </p:cTn>
                              </p:par>
                            </p:childTnLst>
                          </p:cTn>
                        </p:par>
                        <p:par>
                          <p:cTn id="74" fill="hold">
                            <p:stCondLst>
                              <p:cond delay="750"/>
                            </p:stCondLst>
                            <p:childTnLst>
                              <p:par>
                                <p:cTn id="75" presetID="23" presetClass="entr" presetSubtype="16" fill="hold" grpId="0" nodeType="after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p:cTn id="77" dur="150" fill="hold"/>
                                        <p:tgtEl>
                                          <p:spTgt spid="66"/>
                                        </p:tgtEl>
                                        <p:attrNameLst>
                                          <p:attrName>ppt_w</p:attrName>
                                        </p:attrNameLst>
                                      </p:cBhvr>
                                      <p:tavLst>
                                        <p:tav tm="0">
                                          <p:val>
                                            <p:fltVal val="0"/>
                                          </p:val>
                                        </p:tav>
                                        <p:tav tm="100000">
                                          <p:val>
                                            <p:strVal val="#ppt_w"/>
                                          </p:val>
                                        </p:tav>
                                      </p:tavLst>
                                    </p:anim>
                                    <p:anim calcmode="lin" valueType="num">
                                      <p:cBhvr>
                                        <p:cTn id="78" dur="150" fill="hold"/>
                                        <p:tgtEl>
                                          <p:spTgt spid="66"/>
                                        </p:tgtEl>
                                        <p:attrNameLst>
                                          <p:attrName>ppt_h</p:attrName>
                                        </p:attrNameLst>
                                      </p:cBhvr>
                                      <p:tavLst>
                                        <p:tav tm="0">
                                          <p:val>
                                            <p:fltVal val="0"/>
                                          </p:val>
                                        </p:tav>
                                        <p:tav tm="100000">
                                          <p:val>
                                            <p:strVal val="#ppt_h"/>
                                          </p:val>
                                        </p:tav>
                                      </p:tavLst>
                                    </p:anim>
                                  </p:childTnLst>
                                </p:cTn>
                              </p:par>
                            </p:childTnLst>
                          </p:cTn>
                        </p:par>
                        <p:par>
                          <p:cTn id="79" fill="hold">
                            <p:stCondLst>
                              <p:cond delay="900"/>
                            </p:stCondLst>
                            <p:childTnLst>
                              <p:par>
                                <p:cTn id="80" presetID="22" presetClass="entr" presetSubtype="1" fill="hold" grpId="0" nodeType="after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wipe(up)">
                                      <p:cBhvr>
                                        <p:cTn id="82" dur="150"/>
                                        <p:tgtEl>
                                          <p:spTgt spid="67"/>
                                        </p:tgtEl>
                                      </p:cBhvr>
                                    </p:animEffect>
                                  </p:childTnLst>
                                </p:cTn>
                              </p:par>
                              <p:par>
                                <p:cTn id="83" presetID="42" presetClass="entr" presetSubtype="0" fill="hold" grpId="0" nodeType="withEffect">
                                  <p:stCondLst>
                                    <p:cond delay="0"/>
                                  </p:stCondLst>
                                  <p:childTnLst>
                                    <p:set>
                                      <p:cBhvr>
                                        <p:cTn id="84" dur="1" fill="hold">
                                          <p:stCondLst>
                                            <p:cond delay="0"/>
                                          </p:stCondLst>
                                        </p:cTn>
                                        <p:tgtEl>
                                          <p:spTgt spid="68"/>
                                        </p:tgtEl>
                                        <p:attrNameLst>
                                          <p:attrName>style.visibility</p:attrName>
                                        </p:attrNameLst>
                                      </p:cBhvr>
                                      <p:to>
                                        <p:strVal val="visible"/>
                                      </p:to>
                                    </p:set>
                                    <p:animEffect transition="in" filter="fade">
                                      <p:cBhvr>
                                        <p:cTn id="85" dur="150"/>
                                        <p:tgtEl>
                                          <p:spTgt spid="68"/>
                                        </p:tgtEl>
                                      </p:cBhvr>
                                    </p:animEffect>
                                    <p:anim calcmode="lin" valueType="num">
                                      <p:cBhvr>
                                        <p:cTn id="86" dur="150" fill="hold"/>
                                        <p:tgtEl>
                                          <p:spTgt spid="68"/>
                                        </p:tgtEl>
                                        <p:attrNameLst>
                                          <p:attrName>ppt_x</p:attrName>
                                        </p:attrNameLst>
                                      </p:cBhvr>
                                      <p:tavLst>
                                        <p:tav tm="0">
                                          <p:val>
                                            <p:strVal val="#ppt_x"/>
                                          </p:val>
                                        </p:tav>
                                        <p:tav tm="100000">
                                          <p:val>
                                            <p:strVal val="#ppt_x"/>
                                          </p:val>
                                        </p:tav>
                                      </p:tavLst>
                                    </p:anim>
                                    <p:anim calcmode="lin" valueType="num">
                                      <p:cBhvr>
                                        <p:cTn id="87" dur="150" fill="hold"/>
                                        <p:tgtEl>
                                          <p:spTgt spid="68"/>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childTnLst>
                                    <p:set>
                                      <p:cBhvr>
                                        <p:cTn id="89" dur="1" fill="hold">
                                          <p:stCondLst>
                                            <p:cond delay="0"/>
                                          </p:stCondLst>
                                        </p:cTn>
                                        <p:tgtEl>
                                          <p:spTgt spid="69"/>
                                        </p:tgtEl>
                                        <p:attrNameLst>
                                          <p:attrName>style.visibility</p:attrName>
                                        </p:attrNameLst>
                                      </p:cBhvr>
                                      <p:to>
                                        <p:strVal val="visible"/>
                                      </p:to>
                                    </p:set>
                                    <p:animEffect transition="in" filter="fade">
                                      <p:cBhvr>
                                        <p:cTn id="90" dur="150"/>
                                        <p:tgtEl>
                                          <p:spTgt spid="69"/>
                                        </p:tgtEl>
                                      </p:cBhvr>
                                    </p:animEffect>
                                    <p:anim calcmode="lin" valueType="num">
                                      <p:cBhvr>
                                        <p:cTn id="91" dur="150" fill="hold"/>
                                        <p:tgtEl>
                                          <p:spTgt spid="69"/>
                                        </p:tgtEl>
                                        <p:attrNameLst>
                                          <p:attrName>ppt_x</p:attrName>
                                        </p:attrNameLst>
                                      </p:cBhvr>
                                      <p:tavLst>
                                        <p:tav tm="0">
                                          <p:val>
                                            <p:strVal val="#ppt_x"/>
                                          </p:val>
                                        </p:tav>
                                        <p:tav tm="100000">
                                          <p:val>
                                            <p:strVal val="#ppt_x"/>
                                          </p:val>
                                        </p:tav>
                                      </p:tavLst>
                                    </p:anim>
                                    <p:anim calcmode="lin" valueType="num">
                                      <p:cBhvr>
                                        <p:cTn id="92" dur="150" fill="hold"/>
                                        <p:tgtEl>
                                          <p:spTgt spid="69"/>
                                        </p:tgtEl>
                                        <p:attrNameLst>
                                          <p:attrName>ppt_y</p:attrName>
                                        </p:attrNameLst>
                                      </p:cBhvr>
                                      <p:tavLst>
                                        <p:tav tm="0">
                                          <p:val>
                                            <p:strVal val="#ppt_y-.1"/>
                                          </p:val>
                                        </p:tav>
                                        <p:tav tm="100000">
                                          <p:val>
                                            <p:strVal val="#ppt_y"/>
                                          </p:val>
                                        </p:tav>
                                      </p:tavLst>
                                    </p:anim>
                                  </p:childTnLst>
                                </p:cTn>
                              </p:par>
                            </p:childTnLst>
                          </p:cTn>
                        </p:par>
                        <p:par>
                          <p:cTn id="93" fill="hold">
                            <p:stCondLst>
                              <p:cond delay="1050"/>
                            </p:stCondLst>
                            <p:childTnLst>
                              <p:par>
                                <p:cTn id="94" presetID="22" presetClass="entr" presetSubtype="8" fill="hold" nodeType="afterEffect">
                                  <p:stCondLst>
                                    <p:cond delay="0"/>
                                  </p:stCondLst>
                                  <p:childTnLst>
                                    <p:set>
                                      <p:cBhvr>
                                        <p:cTn id="95" dur="1" fill="hold">
                                          <p:stCondLst>
                                            <p:cond delay="0"/>
                                          </p:stCondLst>
                                        </p:cTn>
                                        <p:tgtEl>
                                          <p:spTgt spid="70"/>
                                        </p:tgtEl>
                                        <p:attrNameLst>
                                          <p:attrName>style.visibility</p:attrName>
                                        </p:attrNameLst>
                                      </p:cBhvr>
                                      <p:to>
                                        <p:strVal val="visible"/>
                                      </p:to>
                                    </p:set>
                                    <p:animEffect transition="in" filter="wipe(left)">
                                      <p:cBhvr>
                                        <p:cTn id="96" dur="150"/>
                                        <p:tgtEl>
                                          <p:spTgt spid="70"/>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27"/>
                                        </p:tgtEl>
                                        <p:attrNameLst>
                                          <p:attrName>style.visibility</p:attrName>
                                        </p:attrNameLst>
                                      </p:cBhvr>
                                      <p:to>
                                        <p:strVal val="visible"/>
                                      </p:to>
                                    </p:set>
                                    <p:animEffect transition="in" filter="wipe(left)">
                                      <p:cBhvr>
                                        <p:cTn id="101" dur="150"/>
                                        <p:tgtEl>
                                          <p:spTgt spid="127"/>
                                        </p:tgtEl>
                                      </p:cBhvr>
                                    </p:animEffect>
                                  </p:childTnLst>
                                </p:cTn>
                              </p:par>
                            </p:childTnLst>
                          </p:cTn>
                        </p:par>
                        <p:par>
                          <p:cTn id="102" fill="hold">
                            <p:stCondLst>
                              <p:cond delay="150"/>
                            </p:stCondLst>
                            <p:childTnLst>
                              <p:par>
                                <p:cTn id="103" presetID="23" presetClass="entr" presetSubtype="16" fill="hold" grpId="0" nodeType="afterEffect">
                                  <p:stCondLst>
                                    <p:cond delay="0"/>
                                  </p:stCondLst>
                                  <p:childTnLst>
                                    <p:set>
                                      <p:cBhvr>
                                        <p:cTn id="104" dur="1" fill="hold">
                                          <p:stCondLst>
                                            <p:cond delay="0"/>
                                          </p:stCondLst>
                                        </p:cTn>
                                        <p:tgtEl>
                                          <p:spTgt spid="128"/>
                                        </p:tgtEl>
                                        <p:attrNameLst>
                                          <p:attrName>style.visibility</p:attrName>
                                        </p:attrNameLst>
                                      </p:cBhvr>
                                      <p:to>
                                        <p:strVal val="visible"/>
                                      </p:to>
                                    </p:set>
                                    <p:anim calcmode="lin" valueType="num">
                                      <p:cBhvr>
                                        <p:cTn id="105" dur="150" fill="hold"/>
                                        <p:tgtEl>
                                          <p:spTgt spid="128"/>
                                        </p:tgtEl>
                                        <p:attrNameLst>
                                          <p:attrName>ppt_w</p:attrName>
                                        </p:attrNameLst>
                                      </p:cBhvr>
                                      <p:tavLst>
                                        <p:tav tm="0">
                                          <p:val>
                                            <p:fltVal val="0"/>
                                          </p:val>
                                        </p:tav>
                                        <p:tav tm="100000">
                                          <p:val>
                                            <p:strVal val="#ppt_w"/>
                                          </p:val>
                                        </p:tav>
                                      </p:tavLst>
                                    </p:anim>
                                    <p:anim calcmode="lin" valueType="num">
                                      <p:cBhvr>
                                        <p:cTn id="106" dur="150" fill="hold"/>
                                        <p:tgtEl>
                                          <p:spTgt spid="128"/>
                                        </p:tgtEl>
                                        <p:attrNameLst>
                                          <p:attrName>ppt_h</p:attrName>
                                        </p:attrNameLst>
                                      </p:cBhvr>
                                      <p:tavLst>
                                        <p:tav tm="0">
                                          <p:val>
                                            <p:fltVal val="0"/>
                                          </p:val>
                                        </p:tav>
                                        <p:tav tm="100000">
                                          <p:val>
                                            <p:strVal val="#ppt_h"/>
                                          </p:val>
                                        </p:tav>
                                      </p:tavLst>
                                    </p:anim>
                                  </p:childTnLst>
                                </p:cTn>
                              </p:par>
                            </p:childTnLst>
                          </p:cTn>
                        </p:par>
                        <p:par>
                          <p:cTn id="107" fill="hold">
                            <p:stCondLst>
                              <p:cond delay="300"/>
                            </p:stCondLst>
                            <p:childTnLst>
                              <p:par>
                                <p:cTn id="108" presetID="23" presetClass="entr" presetSubtype="16" fill="hold" grpId="0" nodeType="afterEffect">
                                  <p:stCondLst>
                                    <p:cond delay="0"/>
                                  </p:stCondLst>
                                  <p:childTnLst>
                                    <p:set>
                                      <p:cBhvr>
                                        <p:cTn id="109" dur="1" fill="hold">
                                          <p:stCondLst>
                                            <p:cond delay="0"/>
                                          </p:stCondLst>
                                        </p:cTn>
                                        <p:tgtEl>
                                          <p:spTgt spid="129"/>
                                        </p:tgtEl>
                                        <p:attrNameLst>
                                          <p:attrName>style.visibility</p:attrName>
                                        </p:attrNameLst>
                                      </p:cBhvr>
                                      <p:to>
                                        <p:strVal val="visible"/>
                                      </p:to>
                                    </p:set>
                                    <p:anim calcmode="lin" valueType="num">
                                      <p:cBhvr>
                                        <p:cTn id="110" dur="150" fill="hold"/>
                                        <p:tgtEl>
                                          <p:spTgt spid="129"/>
                                        </p:tgtEl>
                                        <p:attrNameLst>
                                          <p:attrName>ppt_w</p:attrName>
                                        </p:attrNameLst>
                                      </p:cBhvr>
                                      <p:tavLst>
                                        <p:tav tm="0">
                                          <p:val>
                                            <p:fltVal val="0"/>
                                          </p:val>
                                        </p:tav>
                                        <p:tav tm="100000">
                                          <p:val>
                                            <p:strVal val="#ppt_w"/>
                                          </p:val>
                                        </p:tav>
                                      </p:tavLst>
                                    </p:anim>
                                    <p:anim calcmode="lin" valueType="num">
                                      <p:cBhvr>
                                        <p:cTn id="111" dur="150" fill="hold"/>
                                        <p:tgtEl>
                                          <p:spTgt spid="129"/>
                                        </p:tgtEl>
                                        <p:attrNameLst>
                                          <p:attrName>ppt_h</p:attrName>
                                        </p:attrNameLst>
                                      </p:cBhvr>
                                      <p:tavLst>
                                        <p:tav tm="0">
                                          <p:val>
                                            <p:fltVal val="0"/>
                                          </p:val>
                                        </p:tav>
                                        <p:tav tm="100000">
                                          <p:val>
                                            <p:strVal val="#ppt_h"/>
                                          </p:val>
                                        </p:tav>
                                      </p:tavLst>
                                    </p:anim>
                                  </p:childTnLst>
                                </p:cTn>
                              </p:par>
                            </p:childTnLst>
                          </p:cTn>
                        </p:par>
                        <p:par>
                          <p:cTn id="112" fill="hold">
                            <p:stCondLst>
                              <p:cond delay="450"/>
                            </p:stCondLst>
                            <p:childTnLst>
                              <p:par>
                                <p:cTn id="113" presetID="23" presetClass="entr" presetSubtype="16" fill="hold" grpId="0" nodeType="afterEffect">
                                  <p:stCondLst>
                                    <p:cond delay="0"/>
                                  </p:stCondLst>
                                  <p:childTnLst>
                                    <p:set>
                                      <p:cBhvr>
                                        <p:cTn id="114" dur="1" fill="hold">
                                          <p:stCondLst>
                                            <p:cond delay="0"/>
                                          </p:stCondLst>
                                        </p:cTn>
                                        <p:tgtEl>
                                          <p:spTgt spid="130"/>
                                        </p:tgtEl>
                                        <p:attrNameLst>
                                          <p:attrName>style.visibility</p:attrName>
                                        </p:attrNameLst>
                                      </p:cBhvr>
                                      <p:to>
                                        <p:strVal val="visible"/>
                                      </p:to>
                                    </p:set>
                                    <p:anim calcmode="lin" valueType="num">
                                      <p:cBhvr>
                                        <p:cTn id="115" dur="150" fill="hold"/>
                                        <p:tgtEl>
                                          <p:spTgt spid="130"/>
                                        </p:tgtEl>
                                        <p:attrNameLst>
                                          <p:attrName>ppt_w</p:attrName>
                                        </p:attrNameLst>
                                      </p:cBhvr>
                                      <p:tavLst>
                                        <p:tav tm="0">
                                          <p:val>
                                            <p:fltVal val="0"/>
                                          </p:val>
                                        </p:tav>
                                        <p:tav tm="100000">
                                          <p:val>
                                            <p:strVal val="#ppt_w"/>
                                          </p:val>
                                        </p:tav>
                                      </p:tavLst>
                                    </p:anim>
                                    <p:anim calcmode="lin" valueType="num">
                                      <p:cBhvr>
                                        <p:cTn id="116" dur="150" fill="hold"/>
                                        <p:tgtEl>
                                          <p:spTgt spid="130"/>
                                        </p:tgtEl>
                                        <p:attrNameLst>
                                          <p:attrName>ppt_h</p:attrName>
                                        </p:attrNameLst>
                                      </p:cBhvr>
                                      <p:tavLst>
                                        <p:tav tm="0">
                                          <p:val>
                                            <p:fltVal val="0"/>
                                          </p:val>
                                        </p:tav>
                                        <p:tav tm="100000">
                                          <p:val>
                                            <p:strVal val="#ppt_h"/>
                                          </p:val>
                                        </p:tav>
                                      </p:tavLst>
                                    </p:anim>
                                  </p:childTnLst>
                                </p:cTn>
                              </p:par>
                            </p:childTnLst>
                          </p:cTn>
                        </p:par>
                        <p:par>
                          <p:cTn id="117" fill="hold">
                            <p:stCondLst>
                              <p:cond delay="600"/>
                            </p:stCondLst>
                            <p:childTnLst>
                              <p:par>
                                <p:cTn id="118" presetID="22" presetClass="entr" presetSubtype="1" fill="hold" nodeType="afterEffect">
                                  <p:stCondLst>
                                    <p:cond delay="0"/>
                                  </p:stCondLst>
                                  <p:childTnLst>
                                    <p:set>
                                      <p:cBhvr>
                                        <p:cTn id="119" dur="1" fill="hold">
                                          <p:stCondLst>
                                            <p:cond delay="0"/>
                                          </p:stCondLst>
                                        </p:cTn>
                                        <p:tgtEl>
                                          <p:spTgt spid="131"/>
                                        </p:tgtEl>
                                        <p:attrNameLst>
                                          <p:attrName>style.visibility</p:attrName>
                                        </p:attrNameLst>
                                      </p:cBhvr>
                                      <p:to>
                                        <p:strVal val="visible"/>
                                      </p:to>
                                    </p:set>
                                    <p:animEffect transition="in" filter="wipe(up)">
                                      <p:cBhvr>
                                        <p:cTn id="120" dur="150"/>
                                        <p:tgtEl>
                                          <p:spTgt spid="131"/>
                                        </p:tgtEl>
                                      </p:cBhvr>
                                    </p:animEffect>
                                  </p:childTnLst>
                                </p:cTn>
                              </p:par>
                            </p:childTnLst>
                          </p:cTn>
                        </p:par>
                        <p:par>
                          <p:cTn id="121" fill="hold">
                            <p:stCondLst>
                              <p:cond delay="750"/>
                            </p:stCondLst>
                            <p:childTnLst>
                              <p:par>
                                <p:cTn id="122" presetID="23" presetClass="entr" presetSubtype="16" fill="hold" grpId="0" nodeType="afterEffect">
                                  <p:stCondLst>
                                    <p:cond delay="0"/>
                                  </p:stCondLst>
                                  <p:childTnLst>
                                    <p:set>
                                      <p:cBhvr>
                                        <p:cTn id="123" dur="1" fill="hold">
                                          <p:stCondLst>
                                            <p:cond delay="0"/>
                                          </p:stCondLst>
                                        </p:cTn>
                                        <p:tgtEl>
                                          <p:spTgt spid="132"/>
                                        </p:tgtEl>
                                        <p:attrNameLst>
                                          <p:attrName>style.visibility</p:attrName>
                                        </p:attrNameLst>
                                      </p:cBhvr>
                                      <p:to>
                                        <p:strVal val="visible"/>
                                      </p:to>
                                    </p:set>
                                    <p:anim calcmode="lin" valueType="num">
                                      <p:cBhvr>
                                        <p:cTn id="124" dur="150" fill="hold"/>
                                        <p:tgtEl>
                                          <p:spTgt spid="132"/>
                                        </p:tgtEl>
                                        <p:attrNameLst>
                                          <p:attrName>ppt_w</p:attrName>
                                        </p:attrNameLst>
                                      </p:cBhvr>
                                      <p:tavLst>
                                        <p:tav tm="0">
                                          <p:val>
                                            <p:fltVal val="0"/>
                                          </p:val>
                                        </p:tav>
                                        <p:tav tm="100000">
                                          <p:val>
                                            <p:strVal val="#ppt_w"/>
                                          </p:val>
                                        </p:tav>
                                      </p:tavLst>
                                    </p:anim>
                                    <p:anim calcmode="lin" valueType="num">
                                      <p:cBhvr>
                                        <p:cTn id="125" dur="150" fill="hold"/>
                                        <p:tgtEl>
                                          <p:spTgt spid="132"/>
                                        </p:tgtEl>
                                        <p:attrNameLst>
                                          <p:attrName>ppt_h</p:attrName>
                                        </p:attrNameLst>
                                      </p:cBhvr>
                                      <p:tavLst>
                                        <p:tav tm="0">
                                          <p:val>
                                            <p:fltVal val="0"/>
                                          </p:val>
                                        </p:tav>
                                        <p:tav tm="100000">
                                          <p:val>
                                            <p:strVal val="#ppt_h"/>
                                          </p:val>
                                        </p:tav>
                                      </p:tavLst>
                                    </p:anim>
                                  </p:childTnLst>
                                </p:cTn>
                              </p:par>
                            </p:childTnLst>
                          </p:cTn>
                        </p:par>
                        <p:par>
                          <p:cTn id="126" fill="hold">
                            <p:stCondLst>
                              <p:cond delay="900"/>
                            </p:stCondLst>
                            <p:childTnLst>
                              <p:par>
                                <p:cTn id="127" presetID="22" presetClass="entr" presetSubtype="1" fill="hold" grpId="0" nodeType="afterEffect">
                                  <p:stCondLst>
                                    <p:cond delay="0"/>
                                  </p:stCondLst>
                                  <p:childTnLst>
                                    <p:set>
                                      <p:cBhvr>
                                        <p:cTn id="128" dur="1" fill="hold">
                                          <p:stCondLst>
                                            <p:cond delay="0"/>
                                          </p:stCondLst>
                                        </p:cTn>
                                        <p:tgtEl>
                                          <p:spTgt spid="133"/>
                                        </p:tgtEl>
                                        <p:attrNameLst>
                                          <p:attrName>style.visibility</p:attrName>
                                        </p:attrNameLst>
                                      </p:cBhvr>
                                      <p:to>
                                        <p:strVal val="visible"/>
                                      </p:to>
                                    </p:set>
                                    <p:animEffect transition="in" filter="wipe(up)">
                                      <p:cBhvr>
                                        <p:cTn id="129" dur="150"/>
                                        <p:tgtEl>
                                          <p:spTgt spid="133"/>
                                        </p:tgtEl>
                                      </p:cBhvr>
                                    </p:animEffect>
                                  </p:childTnLst>
                                </p:cTn>
                              </p:par>
                              <p:par>
                                <p:cTn id="130" presetID="47" presetClass="entr" presetSubtype="0" fill="hold" nodeType="withEffect">
                                  <p:stCondLst>
                                    <p:cond delay="0"/>
                                  </p:stCondLst>
                                  <p:childTnLst>
                                    <p:set>
                                      <p:cBhvr>
                                        <p:cTn id="131" dur="1" fill="hold">
                                          <p:stCondLst>
                                            <p:cond delay="0"/>
                                          </p:stCondLst>
                                        </p:cTn>
                                        <p:tgtEl>
                                          <p:spTgt spid="134">
                                            <p:txEl>
                                              <p:pRg st="0" end="0"/>
                                            </p:txEl>
                                          </p:spTgt>
                                        </p:tgtEl>
                                        <p:attrNameLst>
                                          <p:attrName>style.visibility</p:attrName>
                                        </p:attrNameLst>
                                      </p:cBhvr>
                                      <p:to>
                                        <p:strVal val="visible"/>
                                      </p:to>
                                    </p:set>
                                    <p:animEffect transition="in" filter="fade">
                                      <p:cBhvr>
                                        <p:cTn id="132" dur="150"/>
                                        <p:tgtEl>
                                          <p:spTgt spid="134">
                                            <p:txEl>
                                              <p:pRg st="0" end="0"/>
                                            </p:txEl>
                                          </p:spTgt>
                                        </p:tgtEl>
                                      </p:cBhvr>
                                    </p:animEffect>
                                    <p:anim calcmode="lin" valueType="num">
                                      <p:cBhvr>
                                        <p:cTn id="133" dur="150" fill="hold"/>
                                        <p:tgtEl>
                                          <p:spTgt spid="134">
                                            <p:txEl>
                                              <p:pRg st="0" end="0"/>
                                            </p:txEl>
                                          </p:spTgt>
                                        </p:tgtEl>
                                        <p:attrNameLst>
                                          <p:attrName>ppt_x</p:attrName>
                                        </p:attrNameLst>
                                      </p:cBhvr>
                                      <p:tavLst>
                                        <p:tav tm="0">
                                          <p:val>
                                            <p:strVal val="#ppt_x"/>
                                          </p:val>
                                        </p:tav>
                                        <p:tav tm="100000">
                                          <p:val>
                                            <p:strVal val="#ppt_x"/>
                                          </p:val>
                                        </p:tav>
                                      </p:tavLst>
                                    </p:anim>
                                    <p:anim calcmode="lin" valueType="num">
                                      <p:cBhvr>
                                        <p:cTn id="134" dur="150" fill="hold"/>
                                        <p:tgtEl>
                                          <p:spTgt spid="134">
                                            <p:txEl>
                                              <p:pRg st="0" end="0"/>
                                            </p:txEl>
                                          </p:spTgt>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151"/>
                                        </p:tgtEl>
                                        <p:attrNameLst>
                                          <p:attrName>style.visibility</p:attrName>
                                        </p:attrNameLst>
                                      </p:cBhvr>
                                      <p:to>
                                        <p:strVal val="visible"/>
                                      </p:to>
                                    </p:set>
                                    <p:animEffect transition="in" filter="fade">
                                      <p:cBhvr>
                                        <p:cTn id="137" dur="150"/>
                                        <p:tgtEl>
                                          <p:spTgt spid="151"/>
                                        </p:tgtEl>
                                      </p:cBhvr>
                                    </p:animEffect>
                                    <p:anim calcmode="lin" valueType="num">
                                      <p:cBhvr>
                                        <p:cTn id="138" dur="150" fill="hold"/>
                                        <p:tgtEl>
                                          <p:spTgt spid="151"/>
                                        </p:tgtEl>
                                        <p:attrNameLst>
                                          <p:attrName>ppt_x</p:attrName>
                                        </p:attrNameLst>
                                      </p:cBhvr>
                                      <p:tavLst>
                                        <p:tav tm="0">
                                          <p:val>
                                            <p:strVal val="#ppt_x"/>
                                          </p:val>
                                        </p:tav>
                                        <p:tav tm="100000">
                                          <p:val>
                                            <p:strVal val="#ppt_x"/>
                                          </p:val>
                                        </p:tav>
                                      </p:tavLst>
                                    </p:anim>
                                    <p:anim calcmode="lin" valueType="num">
                                      <p:cBhvr>
                                        <p:cTn id="139" dur="150" fill="hold"/>
                                        <p:tgtEl>
                                          <p:spTgt spid="151"/>
                                        </p:tgtEl>
                                        <p:attrNameLst>
                                          <p:attrName>ppt_y</p:attrName>
                                        </p:attrNameLst>
                                      </p:cBhvr>
                                      <p:tavLst>
                                        <p:tav tm="0">
                                          <p:val>
                                            <p:strVal val="#ppt_y+.1"/>
                                          </p:val>
                                        </p:tav>
                                        <p:tav tm="100000">
                                          <p:val>
                                            <p:strVal val="#ppt_y"/>
                                          </p:val>
                                        </p:tav>
                                      </p:tavLst>
                                    </p:anim>
                                  </p:childTnLst>
                                </p:cTn>
                              </p:par>
                            </p:childTnLst>
                          </p:cTn>
                        </p:par>
                        <p:par>
                          <p:cTn id="140" fill="hold">
                            <p:stCondLst>
                              <p:cond delay="1050"/>
                            </p:stCondLst>
                            <p:childTnLst>
                              <p:par>
                                <p:cTn id="141" presetID="22" presetClass="entr" presetSubtype="8" fill="hold" nodeType="afterEffect">
                                  <p:stCondLst>
                                    <p:cond delay="0"/>
                                  </p:stCondLst>
                                  <p:childTnLst>
                                    <p:set>
                                      <p:cBhvr>
                                        <p:cTn id="142" dur="1" fill="hold">
                                          <p:stCondLst>
                                            <p:cond delay="0"/>
                                          </p:stCondLst>
                                        </p:cTn>
                                        <p:tgtEl>
                                          <p:spTgt spid="157"/>
                                        </p:tgtEl>
                                        <p:attrNameLst>
                                          <p:attrName>style.visibility</p:attrName>
                                        </p:attrNameLst>
                                      </p:cBhvr>
                                      <p:to>
                                        <p:strVal val="visible"/>
                                      </p:to>
                                    </p:set>
                                    <p:animEffect transition="in" filter="wipe(left)">
                                      <p:cBhvr>
                                        <p:cTn id="143" dur="150"/>
                                        <p:tgtEl>
                                          <p:spTgt spid="157"/>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nodeType="clickEffect">
                                  <p:stCondLst>
                                    <p:cond delay="0"/>
                                  </p:stCondLst>
                                  <p:childTnLst>
                                    <p:set>
                                      <p:cBhvr>
                                        <p:cTn id="147" dur="1" fill="hold">
                                          <p:stCondLst>
                                            <p:cond delay="0"/>
                                          </p:stCondLst>
                                        </p:cTn>
                                        <p:tgtEl>
                                          <p:spTgt spid="136"/>
                                        </p:tgtEl>
                                        <p:attrNameLst>
                                          <p:attrName>style.visibility</p:attrName>
                                        </p:attrNameLst>
                                      </p:cBhvr>
                                      <p:to>
                                        <p:strVal val="visible"/>
                                      </p:to>
                                    </p:set>
                                    <p:animEffect transition="in" filter="wipe(left)">
                                      <p:cBhvr>
                                        <p:cTn id="148" dur="150"/>
                                        <p:tgtEl>
                                          <p:spTgt spid="136"/>
                                        </p:tgtEl>
                                      </p:cBhvr>
                                    </p:animEffect>
                                  </p:childTnLst>
                                </p:cTn>
                              </p:par>
                            </p:childTnLst>
                          </p:cTn>
                        </p:par>
                        <p:par>
                          <p:cTn id="149" fill="hold">
                            <p:stCondLst>
                              <p:cond delay="150"/>
                            </p:stCondLst>
                            <p:childTnLst>
                              <p:par>
                                <p:cTn id="150" presetID="23" presetClass="entr" presetSubtype="16" fill="hold" grpId="0" nodeType="afterEffect">
                                  <p:stCondLst>
                                    <p:cond delay="0"/>
                                  </p:stCondLst>
                                  <p:childTnLst>
                                    <p:set>
                                      <p:cBhvr>
                                        <p:cTn id="151" dur="1" fill="hold">
                                          <p:stCondLst>
                                            <p:cond delay="0"/>
                                          </p:stCondLst>
                                        </p:cTn>
                                        <p:tgtEl>
                                          <p:spTgt spid="137"/>
                                        </p:tgtEl>
                                        <p:attrNameLst>
                                          <p:attrName>style.visibility</p:attrName>
                                        </p:attrNameLst>
                                      </p:cBhvr>
                                      <p:to>
                                        <p:strVal val="visible"/>
                                      </p:to>
                                    </p:set>
                                    <p:anim calcmode="lin" valueType="num">
                                      <p:cBhvr>
                                        <p:cTn id="152" dur="150" fill="hold"/>
                                        <p:tgtEl>
                                          <p:spTgt spid="137"/>
                                        </p:tgtEl>
                                        <p:attrNameLst>
                                          <p:attrName>ppt_w</p:attrName>
                                        </p:attrNameLst>
                                      </p:cBhvr>
                                      <p:tavLst>
                                        <p:tav tm="0">
                                          <p:val>
                                            <p:fltVal val="0"/>
                                          </p:val>
                                        </p:tav>
                                        <p:tav tm="100000">
                                          <p:val>
                                            <p:strVal val="#ppt_w"/>
                                          </p:val>
                                        </p:tav>
                                      </p:tavLst>
                                    </p:anim>
                                    <p:anim calcmode="lin" valueType="num">
                                      <p:cBhvr>
                                        <p:cTn id="153" dur="150" fill="hold"/>
                                        <p:tgtEl>
                                          <p:spTgt spid="137"/>
                                        </p:tgtEl>
                                        <p:attrNameLst>
                                          <p:attrName>ppt_h</p:attrName>
                                        </p:attrNameLst>
                                      </p:cBhvr>
                                      <p:tavLst>
                                        <p:tav tm="0">
                                          <p:val>
                                            <p:fltVal val="0"/>
                                          </p:val>
                                        </p:tav>
                                        <p:tav tm="100000">
                                          <p:val>
                                            <p:strVal val="#ppt_h"/>
                                          </p:val>
                                        </p:tav>
                                      </p:tavLst>
                                    </p:anim>
                                  </p:childTnLst>
                                </p:cTn>
                              </p:par>
                            </p:childTnLst>
                          </p:cTn>
                        </p:par>
                        <p:par>
                          <p:cTn id="154" fill="hold">
                            <p:stCondLst>
                              <p:cond delay="300"/>
                            </p:stCondLst>
                            <p:childTnLst>
                              <p:par>
                                <p:cTn id="155" presetID="23" presetClass="entr" presetSubtype="16" fill="hold" grpId="0" nodeType="afterEffect">
                                  <p:stCondLst>
                                    <p:cond delay="0"/>
                                  </p:stCondLst>
                                  <p:childTnLst>
                                    <p:set>
                                      <p:cBhvr>
                                        <p:cTn id="156" dur="1" fill="hold">
                                          <p:stCondLst>
                                            <p:cond delay="0"/>
                                          </p:stCondLst>
                                        </p:cTn>
                                        <p:tgtEl>
                                          <p:spTgt spid="138"/>
                                        </p:tgtEl>
                                        <p:attrNameLst>
                                          <p:attrName>style.visibility</p:attrName>
                                        </p:attrNameLst>
                                      </p:cBhvr>
                                      <p:to>
                                        <p:strVal val="visible"/>
                                      </p:to>
                                    </p:set>
                                    <p:anim calcmode="lin" valueType="num">
                                      <p:cBhvr>
                                        <p:cTn id="157" dur="150" fill="hold"/>
                                        <p:tgtEl>
                                          <p:spTgt spid="138"/>
                                        </p:tgtEl>
                                        <p:attrNameLst>
                                          <p:attrName>ppt_w</p:attrName>
                                        </p:attrNameLst>
                                      </p:cBhvr>
                                      <p:tavLst>
                                        <p:tav tm="0">
                                          <p:val>
                                            <p:fltVal val="0"/>
                                          </p:val>
                                        </p:tav>
                                        <p:tav tm="100000">
                                          <p:val>
                                            <p:strVal val="#ppt_w"/>
                                          </p:val>
                                        </p:tav>
                                      </p:tavLst>
                                    </p:anim>
                                    <p:anim calcmode="lin" valueType="num">
                                      <p:cBhvr>
                                        <p:cTn id="158" dur="150" fill="hold"/>
                                        <p:tgtEl>
                                          <p:spTgt spid="138"/>
                                        </p:tgtEl>
                                        <p:attrNameLst>
                                          <p:attrName>ppt_h</p:attrName>
                                        </p:attrNameLst>
                                      </p:cBhvr>
                                      <p:tavLst>
                                        <p:tav tm="0">
                                          <p:val>
                                            <p:fltVal val="0"/>
                                          </p:val>
                                        </p:tav>
                                        <p:tav tm="100000">
                                          <p:val>
                                            <p:strVal val="#ppt_h"/>
                                          </p:val>
                                        </p:tav>
                                      </p:tavLst>
                                    </p:anim>
                                  </p:childTnLst>
                                </p:cTn>
                              </p:par>
                            </p:childTnLst>
                          </p:cTn>
                        </p:par>
                        <p:par>
                          <p:cTn id="159" fill="hold">
                            <p:stCondLst>
                              <p:cond delay="450"/>
                            </p:stCondLst>
                            <p:childTnLst>
                              <p:par>
                                <p:cTn id="160" presetID="23" presetClass="entr" presetSubtype="16" fill="hold" grpId="0" nodeType="afterEffect">
                                  <p:stCondLst>
                                    <p:cond delay="0"/>
                                  </p:stCondLst>
                                  <p:childTnLst>
                                    <p:set>
                                      <p:cBhvr>
                                        <p:cTn id="161" dur="1" fill="hold">
                                          <p:stCondLst>
                                            <p:cond delay="0"/>
                                          </p:stCondLst>
                                        </p:cTn>
                                        <p:tgtEl>
                                          <p:spTgt spid="139"/>
                                        </p:tgtEl>
                                        <p:attrNameLst>
                                          <p:attrName>style.visibility</p:attrName>
                                        </p:attrNameLst>
                                      </p:cBhvr>
                                      <p:to>
                                        <p:strVal val="visible"/>
                                      </p:to>
                                    </p:set>
                                    <p:anim calcmode="lin" valueType="num">
                                      <p:cBhvr>
                                        <p:cTn id="162" dur="150" fill="hold"/>
                                        <p:tgtEl>
                                          <p:spTgt spid="139"/>
                                        </p:tgtEl>
                                        <p:attrNameLst>
                                          <p:attrName>ppt_w</p:attrName>
                                        </p:attrNameLst>
                                      </p:cBhvr>
                                      <p:tavLst>
                                        <p:tav tm="0">
                                          <p:val>
                                            <p:fltVal val="0"/>
                                          </p:val>
                                        </p:tav>
                                        <p:tav tm="100000">
                                          <p:val>
                                            <p:strVal val="#ppt_w"/>
                                          </p:val>
                                        </p:tav>
                                      </p:tavLst>
                                    </p:anim>
                                    <p:anim calcmode="lin" valueType="num">
                                      <p:cBhvr>
                                        <p:cTn id="163" dur="150" fill="hold"/>
                                        <p:tgtEl>
                                          <p:spTgt spid="139"/>
                                        </p:tgtEl>
                                        <p:attrNameLst>
                                          <p:attrName>ppt_h</p:attrName>
                                        </p:attrNameLst>
                                      </p:cBhvr>
                                      <p:tavLst>
                                        <p:tav tm="0">
                                          <p:val>
                                            <p:fltVal val="0"/>
                                          </p:val>
                                        </p:tav>
                                        <p:tav tm="100000">
                                          <p:val>
                                            <p:strVal val="#ppt_h"/>
                                          </p:val>
                                        </p:tav>
                                      </p:tavLst>
                                    </p:anim>
                                  </p:childTnLst>
                                </p:cTn>
                              </p:par>
                            </p:childTnLst>
                          </p:cTn>
                        </p:par>
                        <p:par>
                          <p:cTn id="164" fill="hold">
                            <p:stCondLst>
                              <p:cond delay="600"/>
                            </p:stCondLst>
                            <p:childTnLst>
                              <p:par>
                                <p:cTn id="165" presetID="22" presetClass="entr" presetSubtype="4" fill="hold" nodeType="afterEffect">
                                  <p:stCondLst>
                                    <p:cond delay="0"/>
                                  </p:stCondLst>
                                  <p:childTnLst>
                                    <p:set>
                                      <p:cBhvr>
                                        <p:cTn id="166" dur="1" fill="hold">
                                          <p:stCondLst>
                                            <p:cond delay="0"/>
                                          </p:stCondLst>
                                        </p:cTn>
                                        <p:tgtEl>
                                          <p:spTgt spid="140"/>
                                        </p:tgtEl>
                                        <p:attrNameLst>
                                          <p:attrName>style.visibility</p:attrName>
                                        </p:attrNameLst>
                                      </p:cBhvr>
                                      <p:to>
                                        <p:strVal val="visible"/>
                                      </p:to>
                                    </p:set>
                                    <p:animEffect transition="in" filter="wipe(down)">
                                      <p:cBhvr>
                                        <p:cTn id="167" dur="150"/>
                                        <p:tgtEl>
                                          <p:spTgt spid="140"/>
                                        </p:tgtEl>
                                      </p:cBhvr>
                                    </p:animEffect>
                                  </p:childTnLst>
                                </p:cTn>
                              </p:par>
                            </p:childTnLst>
                          </p:cTn>
                        </p:par>
                        <p:par>
                          <p:cTn id="168" fill="hold">
                            <p:stCondLst>
                              <p:cond delay="750"/>
                            </p:stCondLst>
                            <p:childTnLst>
                              <p:par>
                                <p:cTn id="169" presetID="22" presetClass="entr" presetSubtype="4" fill="hold" grpId="0" nodeType="afterEffect">
                                  <p:stCondLst>
                                    <p:cond delay="0"/>
                                  </p:stCondLst>
                                  <p:childTnLst>
                                    <p:set>
                                      <p:cBhvr>
                                        <p:cTn id="170" dur="1" fill="hold">
                                          <p:stCondLst>
                                            <p:cond delay="0"/>
                                          </p:stCondLst>
                                        </p:cTn>
                                        <p:tgtEl>
                                          <p:spTgt spid="141"/>
                                        </p:tgtEl>
                                        <p:attrNameLst>
                                          <p:attrName>style.visibility</p:attrName>
                                        </p:attrNameLst>
                                      </p:cBhvr>
                                      <p:to>
                                        <p:strVal val="visible"/>
                                      </p:to>
                                    </p:set>
                                    <p:animEffect transition="in" filter="wipe(down)">
                                      <p:cBhvr>
                                        <p:cTn id="171" dur="150"/>
                                        <p:tgtEl>
                                          <p:spTgt spid="141"/>
                                        </p:tgtEl>
                                      </p:cBhvr>
                                    </p:animEffect>
                                  </p:childTnLst>
                                </p:cTn>
                              </p:par>
                            </p:childTnLst>
                          </p:cTn>
                        </p:par>
                        <p:par>
                          <p:cTn id="172" fill="hold">
                            <p:stCondLst>
                              <p:cond delay="900"/>
                            </p:stCondLst>
                            <p:childTnLst>
                              <p:par>
                                <p:cTn id="173" presetID="22" presetClass="entr" presetSubtype="1" fill="hold" grpId="0" nodeType="afterEffect">
                                  <p:stCondLst>
                                    <p:cond delay="0"/>
                                  </p:stCondLst>
                                  <p:childTnLst>
                                    <p:set>
                                      <p:cBhvr>
                                        <p:cTn id="174" dur="1" fill="hold">
                                          <p:stCondLst>
                                            <p:cond delay="0"/>
                                          </p:stCondLst>
                                        </p:cTn>
                                        <p:tgtEl>
                                          <p:spTgt spid="142"/>
                                        </p:tgtEl>
                                        <p:attrNameLst>
                                          <p:attrName>style.visibility</p:attrName>
                                        </p:attrNameLst>
                                      </p:cBhvr>
                                      <p:to>
                                        <p:strVal val="visible"/>
                                      </p:to>
                                    </p:set>
                                    <p:animEffect transition="in" filter="wipe(up)">
                                      <p:cBhvr>
                                        <p:cTn id="175" dur="150"/>
                                        <p:tgtEl>
                                          <p:spTgt spid="142"/>
                                        </p:tgtEl>
                                      </p:cBhvr>
                                    </p:animEffect>
                                  </p:childTnLst>
                                </p:cTn>
                              </p:par>
                              <p:par>
                                <p:cTn id="176" presetID="42" presetClass="entr" presetSubtype="0" fill="hold" grpId="0" nodeType="withEffect">
                                  <p:stCondLst>
                                    <p:cond delay="0"/>
                                  </p:stCondLst>
                                  <p:childTnLst>
                                    <p:set>
                                      <p:cBhvr>
                                        <p:cTn id="177" dur="1" fill="hold">
                                          <p:stCondLst>
                                            <p:cond delay="0"/>
                                          </p:stCondLst>
                                        </p:cTn>
                                        <p:tgtEl>
                                          <p:spTgt spid="154"/>
                                        </p:tgtEl>
                                        <p:attrNameLst>
                                          <p:attrName>style.visibility</p:attrName>
                                        </p:attrNameLst>
                                      </p:cBhvr>
                                      <p:to>
                                        <p:strVal val="visible"/>
                                      </p:to>
                                    </p:set>
                                    <p:animEffect transition="in" filter="fade">
                                      <p:cBhvr>
                                        <p:cTn id="178" dur="150"/>
                                        <p:tgtEl>
                                          <p:spTgt spid="154"/>
                                        </p:tgtEl>
                                      </p:cBhvr>
                                    </p:animEffect>
                                    <p:anim calcmode="lin" valueType="num">
                                      <p:cBhvr>
                                        <p:cTn id="179" dur="150" fill="hold"/>
                                        <p:tgtEl>
                                          <p:spTgt spid="154"/>
                                        </p:tgtEl>
                                        <p:attrNameLst>
                                          <p:attrName>ppt_x</p:attrName>
                                        </p:attrNameLst>
                                      </p:cBhvr>
                                      <p:tavLst>
                                        <p:tav tm="0">
                                          <p:val>
                                            <p:strVal val="#ppt_x"/>
                                          </p:val>
                                        </p:tav>
                                        <p:tav tm="100000">
                                          <p:val>
                                            <p:strVal val="#ppt_x"/>
                                          </p:val>
                                        </p:tav>
                                      </p:tavLst>
                                    </p:anim>
                                    <p:anim calcmode="lin" valueType="num">
                                      <p:cBhvr>
                                        <p:cTn id="180" dur="150" fill="hold"/>
                                        <p:tgtEl>
                                          <p:spTgt spid="154"/>
                                        </p:tgtEl>
                                        <p:attrNameLst>
                                          <p:attrName>ppt_y</p:attrName>
                                        </p:attrNameLst>
                                      </p:cBhvr>
                                      <p:tavLst>
                                        <p:tav tm="0">
                                          <p:val>
                                            <p:strVal val="#ppt_y+.1"/>
                                          </p:val>
                                        </p:tav>
                                        <p:tav tm="100000">
                                          <p:val>
                                            <p:strVal val="#ppt_y"/>
                                          </p:val>
                                        </p:tav>
                                      </p:tavLst>
                                    </p:anim>
                                  </p:childTnLst>
                                </p:cTn>
                              </p:par>
                              <p:par>
                                <p:cTn id="181" presetID="47" presetClass="entr" presetSubtype="0" fill="hold" grpId="0" nodeType="withEffect">
                                  <p:stCondLst>
                                    <p:cond delay="0"/>
                                  </p:stCondLst>
                                  <p:childTnLst>
                                    <p:set>
                                      <p:cBhvr>
                                        <p:cTn id="182" dur="1" fill="hold">
                                          <p:stCondLst>
                                            <p:cond delay="0"/>
                                          </p:stCondLst>
                                        </p:cTn>
                                        <p:tgtEl>
                                          <p:spTgt spid="152"/>
                                        </p:tgtEl>
                                        <p:attrNameLst>
                                          <p:attrName>style.visibility</p:attrName>
                                        </p:attrNameLst>
                                      </p:cBhvr>
                                      <p:to>
                                        <p:strVal val="visible"/>
                                      </p:to>
                                    </p:set>
                                    <p:animEffect transition="in" filter="fade">
                                      <p:cBhvr>
                                        <p:cTn id="183" dur="150"/>
                                        <p:tgtEl>
                                          <p:spTgt spid="152"/>
                                        </p:tgtEl>
                                      </p:cBhvr>
                                    </p:animEffect>
                                    <p:anim calcmode="lin" valueType="num">
                                      <p:cBhvr>
                                        <p:cTn id="184" dur="150" fill="hold"/>
                                        <p:tgtEl>
                                          <p:spTgt spid="152"/>
                                        </p:tgtEl>
                                        <p:attrNameLst>
                                          <p:attrName>ppt_x</p:attrName>
                                        </p:attrNameLst>
                                      </p:cBhvr>
                                      <p:tavLst>
                                        <p:tav tm="0">
                                          <p:val>
                                            <p:strVal val="#ppt_x"/>
                                          </p:val>
                                        </p:tav>
                                        <p:tav tm="100000">
                                          <p:val>
                                            <p:strVal val="#ppt_x"/>
                                          </p:val>
                                        </p:tav>
                                      </p:tavLst>
                                    </p:anim>
                                    <p:anim calcmode="lin" valueType="num">
                                      <p:cBhvr>
                                        <p:cTn id="185" dur="150" fill="hold"/>
                                        <p:tgtEl>
                                          <p:spTgt spid="152"/>
                                        </p:tgtEl>
                                        <p:attrNameLst>
                                          <p:attrName>ppt_y</p:attrName>
                                        </p:attrNameLst>
                                      </p:cBhvr>
                                      <p:tavLst>
                                        <p:tav tm="0">
                                          <p:val>
                                            <p:strVal val="#ppt_y-.1"/>
                                          </p:val>
                                        </p:tav>
                                        <p:tav tm="100000">
                                          <p:val>
                                            <p:strVal val="#ppt_y"/>
                                          </p:val>
                                        </p:tav>
                                      </p:tavLst>
                                    </p:anim>
                                  </p:childTnLst>
                                </p:cTn>
                              </p:par>
                            </p:childTnLst>
                          </p:cTn>
                        </p:par>
                        <p:par>
                          <p:cTn id="186" fill="hold">
                            <p:stCondLst>
                              <p:cond delay="1050"/>
                            </p:stCondLst>
                            <p:childTnLst>
                              <p:par>
                                <p:cTn id="187" presetID="22" presetClass="entr" presetSubtype="8" fill="hold" nodeType="afterEffect">
                                  <p:stCondLst>
                                    <p:cond delay="0"/>
                                  </p:stCondLst>
                                  <p:childTnLst>
                                    <p:set>
                                      <p:cBhvr>
                                        <p:cTn id="188" dur="1" fill="hold">
                                          <p:stCondLst>
                                            <p:cond delay="0"/>
                                          </p:stCondLst>
                                        </p:cTn>
                                        <p:tgtEl>
                                          <p:spTgt spid="153"/>
                                        </p:tgtEl>
                                        <p:attrNameLst>
                                          <p:attrName>style.visibility</p:attrName>
                                        </p:attrNameLst>
                                      </p:cBhvr>
                                      <p:to>
                                        <p:strVal val="visible"/>
                                      </p:to>
                                    </p:set>
                                    <p:animEffect transition="in" filter="wipe(left)">
                                      <p:cBhvr>
                                        <p:cTn id="189" dur="150"/>
                                        <p:tgtEl>
                                          <p:spTgt spid="153"/>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8" fill="hold" nodeType="clickEffect">
                                  <p:stCondLst>
                                    <p:cond delay="0"/>
                                  </p:stCondLst>
                                  <p:childTnLst>
                                    <p:set>
                                      <p:cBhvr>
                                        <p:cTn id="193" dur="1" fill="hold">
                                          <p:stCondLst>
                                            <p:cond delay="0"/>
                                          </p:stCondLst>
                                        </p:cTn>
                                        <p:tgtEl>
                                          <p:spTgt spid="143"/>
                                        </p:tgtEl>
                                        <p:attrNameLst>
                                          <p:attrName>style.visibility</p:attrName>
                                        </p:attrNameLst>
                                      </p:cBhvr>
                                      <p:to>
                                        <p:strVal val="visible"/>
                                      </p:to>
                                    </p:set>
                                    <p:animEffect transition="in" filter="wipe(left)">
                                      <p:cBhvr>
                                        <p:cTn id="194" dur="150"/>
                                        <p:tgtEl>
                                          <p:spTgt spid="143"/>
                                        </p:tgtEl>
                                      </p:cBhvr>
                                    </p:animEffect>
                                  </p:childTnLst>
                                </p:cTn>
                              </p:par>
                            </p:childTnLst>
                          </p:cTn>
                        </p:par>
                        <p:par>
                          <p:cTn id="195" fill="hold">
                            <p:stCondLst>
                              <p:cond delay="150"/>
                            </p:stCondLst>
                            <p:childTnLst>
                              <p:par>
                                <p:cTn id="196" presetID="23" presetClass="entr" presetSubtype="16" fill="hold" grpId="0" nodeType="afterEffect">
                                  <p:stCondLst>
                                    <p:cond delay="0"/>
                                  </p:stCondLst>
                                  <p:childTnLst>
                                    <p:set>
                                      <p:cBhvr>
                                        <p:cTn id="197" dur="1" fill="hold">
                                          <p:stCondLst>
                                            <p:cond delay="0"/>
                                          </p:stCondLst>
                                        </p:cTn>
                                        <p:tgtEl>
                                          <p:spTgt spid="144"/>
                                        </p:tgtEl>
                                        <p:attrNameLst>
                                          <p:attrName>style.visibility</p:attrName>
                                        </p:attrNameLst>
                                      </p:cBhvr>
                                      <p:to>
                                        <p:strVal val="visible"/>
                                      </p:to>
                                    </p:set>
                                    <p:anim calcmode="lin" valueType="num">
                                      <p:cBhvr>
                                        <p:cTn id="198" dur="150" fill="hold"/>
                                        <p:tgtEl>
                                          <p:spTgt spid="144"/>
                                        </p:tgtEl>
                                        <p:attrNameLst>
                                          <p:attrName>ppt_w</p:attrName>
                                        </p:attrNameLst>
                                      </p:cBhvr>
                                      <p:tavLst>
                                        <p:tav tm="0">
                                          <p:val>
                                            <p:fltVal val="0"/>
                                          </p:val>
                                        </p:tav>
                                        <p:tav tm="100000">
                                          <p:val>
                                            <p:strVal val="#ppt_w"/>
                                          </p:val>
                                        </p:tav>
                                      </p:tavLst>
                                    </p:anim>
                                    <p:anim calcmode="lin" valueType="num">
                                      <p:cBhvr>
                                        <p:cTn id="199" dur="150" fill="hold"/>
                                        <p:tgtEl>
                                          <p:spTgt spid="144"/>
                                        </p:tgtEl>
                                        <p:attrNameLst>
                                          <p:attrName>ppt_h</p:attrName>
                                        </p:attrNameLst>
                                      </p:cBhvr>
                                      <p:tavLst>
                                        <p:tav tm="0">
                                          <p:val>
                                            <p:fltVal val="0"/>
                                          </p:val>
                                        </p:tav>
                                        <p:tav tm="100000">
                                          <p:val>
                                            <p:strVal val="#ppt_h"/>
                                          </p:val>
                                        </p:tav>
                                      </p:tavLst>
                                    </p:anim>
                                  </p:childTnLst>
                                </p:cTn>
                              </p:par>
                            </p:childTnLst>
                          </p:cTn>
                        </p:par>
                        <p:par>
                          <p:cTn id="200" fill="hold">
                            <p:stCondLst>
                              <p:cond delay="300"/>
                            </p:stCondLst>
                            <p:childTnLst>
                              <p:par>
                                <p:cTn id="201" presetID="23" presetClass="entr" presetSubtype="16" fill="hold" grpId="0" nodeType="afterEffect">
                                  <p:stCondLst>
                                    <p:cond delay="0"/>
                                  </p:stCondLst>
                                  <p:childTnLst>
                                    <p:set>
                                      <p:cBhvr>
                                        <p:cTn id="202" dur="1" fill="hold">
                                          <p:stCondLst>
                                            <p:cond delay="0"/>
                                          </p:stCondLst>
                                        </p:cTn>
                                        <p:tgtEl>
                                          <p:spTgt spid="145"/>
                                        </p:tgtEl>
                                        <p:attrNameLst>
                                          <p:attrName>style.visibility</p:attrName>
                                        </p:attrNameLst>
                                      </p:cBhvr>
                                      <p:to>
                                        <p:strVal val="visible"/>
                                      </p:to>
                                    </p:set>
                                    <p:anim calcmode="lin" valueType="num">
                                      <p:cBhvr>
                                        <p:cTn id="203" dur="150" fill="hold"/>
                                        <p:tgtEl>
                                          <p:spTgt spid="145"/>
                                        </p:tgtEl>
                                        <p:attrNameLst>
                                          <p:attrName>ppt_w</p:attrName>
                                        </p:attrNameLst>
                                      </p:cBhvr>
                                      <p:tavLst>
                                        <p:tav tm="0">
                                          <p:val>
                                            <p:fltVal val="0"/>
                                          </p:val>
                                        </p:tav>
                                        <p:tav tm="100000">
                                          <p:val>
                                            <p:strVal val="#ppt_w"/>
                                          </p:val>
                                        </p:tav>
                                      </p:tavLst>
                                    </p:anim>
                                    <p:anim calcmode="lin" valueType="num">
                                      <p:cBhvr>
                                        <p:cTn id="204" dur="150" fill="hold"/>
                                        <p:tgtEl>
                                          <p:spTgt spid="145"/>
                                        </p:tgtEl>
                                        <p:attrNameLst>
                                          <p:attrName>ppt_h</p:attrName>
                                        </p:attrNameLst>
                                      </p:cBhvr>
                                      <p:tavLst>
                                        <p:tav tm="0">
                                          <p:val>
                                            <p:fltVal val="0"/>
                                          </p:val>
                                        </p:tav>
                                        <p:tav tm="100000">
                                          <p:val>
                                            <p:strVal val="#ppt_h"/>
                                          </p:val>
                                        </p:tav>
                                      </p:tavLst>
                                    </p:anim>
                                  </p:childTnLst>
                                </p:cTn>
                              </p:par>
                            </p:childTnLst>
                          </p:cTn>
                        </p:par>
                        <p:par>
                          <p:cTn id="205" fill="hold">
                            <p:stCondLst>
                              <p:cond delay="450"/>
                            </p:stCondLst>
                            <p:childTnLst>
                              <p:par>
                                <p:cTn id="206" presetID="23" presetClass="entr" presetSubtype="16" fill="hold" grpId="0" nodeType="afterEffect">
                                  <p:stCondLst>
                                    <p:cond delay="0"/>
                                  </p:stCondLst>
                                  <p:childTnLst>
                                    <p:set>
                                      <p:cBhvr>
                                        <p:cTn id="207" dur="1" fill="hold">
                                          <p:stCondLst>
                                            <p:cond delay="0"/>
                                          </p:stCondLst>
                                        </p:cTn>
                                        <p:tgtEl>
                                          <p:spTgt spid="146"/>
                                        </p:tgtEl>
                                        <p:attrNameLst>
                                          <p:attrName>style.visibility</p:attrName>
                                        </p:attrNameLst>
                                      </p:cBhvr>
                                      <p:to>
                                        <p:strVal val="visible"/>
                                      </p:to>
                                    </p:set>
                                    <p:anim calcmode="lin" valueType="num">
                                      <p:cBhvr>
                                        <p:cTn id="208" dur="150" fill="hold"/>
                                        <p:tgtEl>
                                          <p:spTgt spid="146"/>
                                        </p:tgtEl>
                                        <p:attrNameLst>
                                          <p:attrName>ppt_w</p:attrName>
                                        </p:attrNameLst>
                                      </p:cBhvr>
                                      <p:tavLst>
                                        <p:tav tm="0">
                                          <p:val>
                                            <p:fltVal val="0"/>
                                          </p:val>
                                        </p:tav>
                                        <p:tav tm="100000">
                                          <p:val>
                                            <p:strVal val="#ppt_w"/>
                                          </p:val>
                                        </p:tav>
                                      </p:tavLst>
                                    </p:anim>
                                    <p:anim calcmode="lin" valueType="num">
                                      <p:cBhvr>
                                        <p:cTn id="209" dur="150" fill="hold"/>
                                        <p:tgtEl>
                                          <p:spTgt spid="146"/>
                                        </p:tgtEl>
                                        <p:attrNameLst>
                                          <p:attrName>ppt_h</p:attrName>
                                        </p:attrNameLst>
                                      </p:cBhvr>
                                      <p:tavLst>
                                        <p:tav tm="0">
                                          <p:val>
                                            <p:fltVal val="0"/>
                                          </p:val>
                                        </p:tav>
                                        <p:tav tm="100000">
                                          <p:val>
                                            <p:strVal val="#ppt_h"/>
                                          </p:val>
                                        </p:tav>
                                      </p:tavLst>
                                    </p:anim>
                                  </p:childTnLst>
                                </p:cTn>
                              </p:par>
                            </p:childTnLst>
                          </p:cTn>
                        </p:par>
                        <p:par>
                          <p:cTn id="210" fill="hold">
                            <p:stCondLst>
                              <p:cond delay="600"/>
                            </p:stCondLst>
                            <p:childTnLst>
                              <p:par>
                                <p:cTn id="211" presetID="22" presetClass="entr" presetSubtype="1" fill="hold" nodeType="afterEffect">
                                  <p:stCondLst>
                                    <p:cond delay="0"/>
                                  </p:stCondLst>
                                  <p:childTnLst>
                                    <p:set>
                                      <p:cBhvr>
                                        <p:cTn id="212" dur="1" fill="hold">
                                          <p:stCondLst>
                                            <p:cond delay="0"/>
                                          </p:stCondLst>
                                        </p:cTn>
                                        <p:tgtEl>
                                          <p:spTgt spid="147"/>
                                        </p:tgtEl>
                                        <p:attrNameLst>
                                          <p:attrName>style.visibility</p:attrName>
                                        </p:attrNameLst>
                                      </p:cBhvr>
                                      <p:to>
                                        <p:strVal val="visible"/>
                                      </p:to>
                                    </p:set>
                                    <p:animEffect transition="in" filter="wipe(up)">
                                      <p:cBhvr>
                                        <p:cTn id="213" dur="150"/>
                                        <p:tgtEl>
                                          <p:spTgt spid="147"/>
                                        </p:tgtEl>
                                      </p:cBhvr>
                                    </p:animEffect>
                                  </p:childTnLst>
                                </p:cTn>
                              </p:par>
                            </p:childTnLst>
                          </p:cTn>
                        </p:par>
                        <p:par>
                          <p:cTn id="214" fill="hold">
                            <p:stCondLst>
                              <p:cond delay="750"/>
                            </p:stCondLst>
                            <p:childTnLst>
                              <p:par>
                                <p:cTn id="215" presetID="23" presetClass="entr" presetSubtype="16" fill="hold" grpId="0" nodeType="afterEffect">
                                  <p:stCondLst>
                                    <p:cond delay="0"/>
                                  </p:stCondLst>
                                  <p:childTnLst>
                                    <p:set>
                                      <p:cBhvr>
                                        <p:cTn id="216" dur="1" fill="hold">
                                          <p:stCondLst>
                                            <p:cond delay="0"/>
                                          </p:stCondLst>
                                        </p:cTn>
                                        <p:tgtEl>
                                          <p:spTgt spid="148"/>
                                        </p:tgtEl>
                                        <p:attrNameLst>
                                          <p:attrName>style.visibility</p:attrName>
                                        </p:attrNameLst>
                                      </p:cBhvr>
                                      <p:to>
                                        <p:strVal val="visible"/>
                                      </p:to>
                                    </p:set>
                                    <p:anim calcmode="lin" valueType="num">
                                      <p:cBhvr>
                                        <p:cTn id="217" dur="150" fill="hold"/>
                                        <p:tgtEl>
                                          <p:spTgt spid="148"/>
                                        </p:tgtEl>
                                        <p:attrNameLst>
                                          <p:attrName>ppt_w</p:attrName>
                                        </p:attrNameLst>
                                      </p:cBhvr>
                                      <p:tavLst>
                                        <p:tav tm="0">
                                          <p:val>
                                            <p:fltVal val="0"/>
                                          </p:val>
                                        </p:tav>
                                        <p:tav tm="100000">
                                          <p:val>
                                            <p:strVal val="#ppt_w"/>
                                          </p:val>
                                        </p:tav>
                                      </p:tavLst>
                                    </p:anim>
                                    <p:anim calcmode="lin" valueType="num">
                                      <p:cBhvr>
                                        <p:cTn id="218" dur="150" fill="hold"/>
                                        <p:tgtEl>
                                          <p:spTgt spid="148"/>
                                        </p:tgtEl>
                                        <p:attrNameLst>
                                          <p:attrName>ppt_h</p:attrName>
                                        </p:attrNameLst>
                                      </p:cBhvr>
                                      <p:tavLst>
                                        <p:tav tm="0">
                                          <p:val>
                                            <p:fltVal val="0"/>
                                          </p:val>
                                        </p:tav>
                                        <p:tav tm="100000">
                                          <p:val>
                                            <p:strVal val="#ppt_h"/>
                                          </p:val>
                                        </p:tav>
                                      </p:tavLst>
                                    </p:anim>
                                  </p:childTnLst>
                                </p:cTn>
                              </p:par>
                            </p:childTnLst>
                          </p:cTn>
                        </p:par>
                        <p:par>
                          <p:cTn id="219" fill="hold">
                            <p:stCondLst>
                              <p:cond delay="900"/>
                            </p:stCondLst>
                            <p:childTnLst>
                              <p:par>
                                <p:cTn id="220" presetID="22" presetClass="entr" presetSubtype="1" fill="hold" grpId="0" nodeType="afterEffect">
                                  <p:stCondLst>
                                    <p:cond delay="0"/>
                                  </p:stCondLst>
                                  <p:childTnLst>
                                    <p:set>
                                      <p:cBhvr>
                                        <p:cTn id="221" dur="1" fill="hold">
                                          <p:stCondLst>
                                            <p:cond delay="0"/>
                                          </p:stCondLst>
                                        </p:cTn>
                                        <p:tgtEl>
                                          <p:spTgt spid="149"/>
                                        </p:tgtEl>
                                        <p:attrNameLst>
                                          <p:attrName>style.visibility</p:attrName>
                                        </p:attrNameLst>
                                      </p:cBhvr>
                                      <p:to>
                                        <p:strVal val="visible"/>
                                      </p:to>
                                    </p:set>
                                    <p:animEffect transition="in" filter="wipe(up)">
                                      <p:cBhvr>
                                        <p:cTn id="222" dur="150"/>
                                        <p:tgtEl>
                                          <p:spTgt spid="149"/>
                                        </p:tgtEl>
                                      </p:cBhvr>
                                    </p:animEffect>
                                  </p:childTnLst>
                                </p:cTn>
                              </p:par>
                              <p:par>
                                <p:cTn id="223" presetID="47" presetClass="entr" presetSubtype="0" fill="hold" grpId="0" nodeType="withEffect">
                                  <p:stCondLst>
                                    <p:cond delay="0"/>
                                  </p:stCondLst>
                                  <p:childTnLst>
                                    <p:set>
                                      <p:cBhvr>
                                        <p:cTn id="224" dur="1" fill="hold">
                                          <p:stCondLst>
                                            <p:cond delay="0"/>
                                          </p:stCondLst>
                                        </p:cTn>
                                        <p:tgtEl>
                                          <p:spTgt spid="155"/>
                                        </p:tgtEl>
                                        <p:attrNameLst>
                                          <p:attrName>style.visibility</p:attrName>
                                        </p:attrNameLst>
                                      </p:cBhvr>
                                      <p:to>
                                        <p:strVal val="visible"/>
                                      </p:to>
                                    </p:set>
                                    <p:animEffect transition="in" filter="fade">
                                      <p:cBhvr>
                                        <p:cTn id="225" dur="150"/>
                                        <p:tgtEl>
                                          <p:spTgt spid="155"/>
                                        </p:tgtEl>
                                      </p:cBhvr>
                                    </p:animEffect>
                                    <p:anim calcmode="lin" valueType="num">
                                      <p:cBhvr>
                                        <p:cTn id="226" dur="150" fill="hold"/>
                                        <p:tgtEl>
                                          <p:spTgt spid="155"/>
                                        </p:tgtEl>
                                        <p:attrNameLst>
                                          <p:attrName>ppt_x</p:attrName>
                                        </p:attrNameLst>
                                      </p:cBhvr>
                                      <p:tavLst>
                                        <p:tav tm="0">
                                          <p:val>
                                            <p:strVal val="#ppt_x"/>
                                          </p:val>
                                        </p:tav>
                                        <p:tav tm="100000">
                                          <p:val>
                                            <p:strVal val="#ppt_x"/>
                                          </p:val>
                                        </p:tav>
                                      </p:tavLst>
                                    </p:anim>
                                    <p:anim calcmode="lin" valueType="num">
                                      <p:cBhvr>
                                        <p:cTn id="227" dur="150" fill="hold"/>
                                        <p:tgtEl>
                                          <p:spTgt spid="155"/>
                                        </p:tgtEl>
                                        <p:attrNameLst>
                                          <p:attrName>ppt_y</p:attrName>
                                        </p:attrNameLst>
                                      </p:cBhvr>
                                      <p:tavLst>
                                        <p:tav tm="0">
                                          <p:val>
                                            <p:strVal val="#ppt_y-.1"/>
                                          </p:val>
                                        </p:tav>
                                        <p:tav tm="100000">
                                          <p:val>
                                            <p:strVal val="#ppt_y"/>
                                          </p:val>
                                        </p:tav>
                                      </p:tavLst>
                                    </p:anim>
                                  </p:childTnLst>
                                </p:cTn>
                              </p:par>
                              <p:par>
                                <p:cTn id="228" presetID="42" presetClass="entr" presetSubtype="0" fill="hold" grpId="0" nodeType="withEffect">
                                  <p:stCondLst>
                                    <p:cond delay="0"/>
                                  </p:stCondLst>
                                  <p:childTnLst>
                                    <p:set>
                                      <p:cBhvr>
                                        <p:cTn id="229" dur="1" fill="hold">
                                          <p:stCondLst>
                                            <p:cond delay="0"/>
                                          </p:stCondLst>
                                        </p:cTn>
                                        <p:tgtEl>
                                          <p:spTgt spid="156"/>
                                        </p:tgtEl>
                                        <p:attrNameLst>
                                          <p:attrName>style.visibility</p:attrName>
                                        </p:attrNameLst>
                                      </p:cBhvr>
                                      <p:to>
                                        <p:strVal val="visible"/>
                                      </p:to>
                                    </p:set>
                                    <p:animEffect transition="in" filter="fade">
                                      <p:cBhvr>
                                        <p:cTn id="230" dur="150"/>
                                        <p:tgtEl>
                                          <p:spTgt spid="156"/>
                                        </p:tgtEl>
                                      </p:cBhvr>
                                    </p:animEffect>
                                    <p:anim calcmode="lin" valueType="num">
                                      <p:cBhvr>
                                        <p:cTn id="231" dur="150" fill="hold"/>
                                        <p:tgtEl>
                                          <p:spTgt spid="156"/>
                                        </p:tgtEl>
                                        <p:attrNameLst>
                                          <p:attrName>ppt_x</p:attrName>
                                        </p:attrNameLst>
                                      </p:cBhvr>
                                      <p:tavLst>
                                        <p:tav tm="0">
                                          <p:val>
                                            <p:strVal val="#ppt_x"/>
                                          </p:val>
                                        </p:tav>
                                        <p:tav tm="100000">
                                          <p:val>
                                            <p:strVal val="#ppt_x"/>
                                          </p:val>
                                        </p:tav>
                                      </p:tavLst>
                                    </p:anim>
                                    <p:anim calcmode="lin" valueType="num">
                                      <p:cBhvr>
                                        <p:cTn id="232" dur="150" fill="hold"/>
                                        <p:tgtEl>
                                          <p:spTgt spid="156"/>
                                        </p:tgtEl>
                                        <p:attrNameLst>
                                          <p:attrName>ppt_y</p:attrName>
                                        </p:attrNameLst>
                                      </p:cBhvr>
                                      <p:tavLst>
                                        <p:tav tm="0">
                                          <p:val>
                                            <p:strVal val="#ppt_y+.1"/>
                                          </p:val>
                                        </p:tav>
                                        <p:tav tm="100000">
                                          <p:val>
                                            <p:strVal val="#ppt_y"/>
                                          </p:val>
                                        </p:tav>
                                      </p:tavLst>
                                    </p:anim>
                                  </p:childTnLst>
                                </p:cTn>
                              </p:par>
                            </p:childTnLst>
                          </p:cTn>
                        </p:par>
                        <p:par>
                          <p:cTn id="233" fill="hold">
                            <p:stCondLst>
                              <p:cond delay="1050"/>
                            </p:stCondLst>
                            <p:childTnLst>
                              <p:par>
                                <p:cTn id="234" presetID="22" presetClass="entr" presetSubtype="8" fill="hold" nodeType="afterEffect">
                                  <p:stCondLst>
                                    <p:cond delay="0"/>
                                  </p:stCondLst>
                                  <p:childTnLst>
                                    <p:set>
                                      <p:cBhvr>
                                        <p:cTn id="235" dur="1" fill="hold">
                                          <p:stCondLst>
                                            <p:cond delay="0"/>
                                          </p:stCondLst>
                                        </p:cTn>
                                        <p:tgtEl>
                                          <p:spTgt spid="135"/>
                                        </p:tgtEl>
                                        <p:attrNameLst>
                                          <p:attrName>style.visibility</p:attrName>
                                        </p:attrNameLst>
                                      </p:cBhvr>
                                      <p:to>
                                        <p:strVal val="visible"/>
                                      </p:to>
                                    </p:set>
                                    <p:animEffect transition="in" filter="wipe(left)">
                                      <p:cBhvr>
                                        <p:cTn id="236" dur="150"/>
                                        <p:tgtEl>
                                          <p:spTgt spid="135"/>
                                        </p:tgtEl>
                                      </p:cBhvr>
                                    </p:animEffect>
                                  </p:childTnLst>
                                </p:cTn>
                              </p:par>
                            </p:childTnLst>
                          </p:cTn>
                        </p:par>
                      </p:childTnLst>
                    </p:cTn>
                  </p:par>
                  <p:par>
                    <p:cTn id="237" fill="hold">
                      <p:stCondLst>
                        <p:cond delay="indefinite"/>
                      </p:stCondLst>
                      <p:childTnLst>
                        <p:par>
                          <p:cTn id="238" fill="hold">
                            <p:stCondLst>
                              <p:cond delay="0"/>
                            </p:stCondLst>
                            <p:childTnLst>
                              <p:par>
                                <p:cTn id="239" presetID="22" presetClass="entr" presetSubtype="8" fill="hold" nodeType="clickEffect">
                                  <p:stCondLst>
                                    <p:cond delay="0"/>
                                  </p:stCondLst>
                                  <p:childTnLst>
                                    <p:set>
                                      <p:cBhvr>
                                        <p:cTn id="240" dur="1" fill="hold">
                                          <p:stCondLst>
                                            <p:cond delay="0"/>
                                          </p:stCondLst>
                                        </p:cTn>
                                        <p:tgtEl>
                                          <p:spTgt spid="150"/>
                                        </p:tgtEl>
                                        <p:attrNameLst>
                                          <p:attrName>style.visibility</p:attrName>
                                        </p:attrNameLst>
                                      </p:cBhvr>
                                      <p:to>
                                        <p:strVal val="visible"/>
                                      </p:to>
                                    </p:set>
                                    <p:animEffect transition="in" filter="wipe(left)">
                                      <p:cBhvr>
                                        <p:cTn id="241" dur="15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P spid="14" grpId="0" animBg="1"/>
      <p:bldP spid="64" grpId="0" animBg="1"/>
      <p:bldP spid="139" grpId="0" animBg="1"/>
      <p:bldP spid="130" grpId="0" animBg="1"/>
      <p:bldP spid="149" grpId="0" animBg="1"/>
      <p:bldP spid="142" grpId="0" animBg="1"/>
      <p:bldP spid="133" grpId="0" animBg="1"/>
      <p:bldP spid="67" grpId="0" animBg="1"/>
      <p:bldP spid="19" grpId="0" animBg="1"/>
      <p:bldP spid="145" grpId="0" animBg="1"/>
      <p:bldP spid="138" grpId="0" animBg="1"/>
      <p:bldP spid="129" grpId="0" animBg="1"/>
      <p:bldP spid="63" grpId="0" animBg="1"/>
      <p:bldP spid="13" grpId="0" animBg="1"/>
      <p:bldP spid="148" grpId="0" animBg="1"/>
      <p:bldP spid="141" grpId="0" animBg="1"/>
      <p:bldP spid="132" grpId="0" animBg="1"/>
      <p:bldP spid="66" grpId="0" animBg="1"/>
      <p:bldP spid="16" grpId="0" animBg="1"/>
      <p:bldP spid="144" grpId="0" animBg="1"/>
      <p:bldP spid="137" grpId="0" animBg="1"/>
      <p:bldP spid="128" grpId="0" animBg="1"/>
      <p:bldP spid="62" grpId="0" animBg="1"/>
      <p:bldP spid="11" grpId="0" animBg="1"/>
      <p:bldP spid="155" grpId="0"/>
      <p:bldP spid="154" grpId="0"/>
      <p:bldP spid="68" grpId="0"/>
      <p:bldP spid="20" grpId="0"/>
      <p:bldP spid="156" grpId="0"/>
      <p:bldP spid="152" grpId="0"/>
      <p:bldP spid="151" grpId="0"/>
      <p:bldP spid="69"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9C600"/>
        </a:solidFill>
        <a:effectLst/>
      </p:bgPr>
    </p:bg>
    <p:spTree>
      <p:nvGrpSpPr>
        <p:cNvPr id="1" name=""/>
        <p:cNvGrpSpPr/>
        <p:nvPr/>
      </p:nvGrpSpPr>
      <p:grpSpPr>
        <a:xfrm>
          <a:off x="0" y="0"/>
          <a:ext cx="0" cy="0"/>
          <a:chOff x="0" y="0"/>
          <a:chExt cx="0" cy="0"/>
        </a:xfrm>
      </p:grpSpPr>
      <p:cxnSp>
        <p:nvCxnSpPr>
          <p:cNvPr id="45" name="Straight Connector 03">
            <a:extLst>
              <a:ext uri="{FF2B5EF4-FFF2-40B4-BE49-F238E27FC236}">
                <a16:creationId xmlns="" xmlns:a16="http://schemas.microsoft.com/office/drawing/2014/main" id="{980F8D25-918D-4F55-96A0-7E92276F2000}"/>
              </a:ext>
            </a:extLst>
          </p:cNvPr>
          <p:cNvCxnSpPr>
            <a:cxnSpLocks/>
          </p:cNvCxnSpPr>
          <p:nvPr/>
        </p:nvCxnSpPr>
        <p:spPr>
          <a:xfrm>
            <a:off x="6109252" y="5809128"/>
            <a:ext cx="0" cy="104165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02">
            <a:extLst>
              <a:ext uri="{FF2B5EF4-FFF2-40B4-BE49-F238E27FC236}">
                <a16:creationId xmlns="" xmlns:a16="http://schemas.microsoft.com/office/drawing/2014/main" id="{980F8D25-918D-4F55-96A0-7E92276F2000}"/>
              </a:ext>
            </a:extLst>
          </p:cNvPr>
          <p:cNvCxnSpPr>
            <a:cxnSpLocks/>
          </p:cNvCxnSpPr>
          <p:nvPr/>
        </p:nvCxnSpPr>
        <p:spPr>
          <a:xfrm>
            <a:off x="6109253" y="3835459"/>
            <a:ext cx="0" cy="188564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3" name="Group line 02"/>
          <p:cNvGrpSpPr/>
          <p:nvPr/>
        </p:nvGrpSpPr>
        <p:grpSpPr>
          <a:xfrm>
            <a:off x="4268612" y="5610568"/>
            <a:ext cx="6941575" cy="336550"/>
            <a:chOff x="4257802" y="5886063"/>
            <a:chExt cx="6941575" cy="336550"/>
          </a:xfrm>
        </p:grpSpPr>
        <p:cxnSp>
          <p:nvCxnSpPr>
            <p:cNvPr id="35" name="Straight Connector dotted">
              <a:extLst>
                <a:ext uri="{FF2B5EF4-FFF2-40B4-BE49-F238E27FC236}">
                  <a16:creationId xmlns="" xmlns:a16="http://schemas.microsoft.com/office/drawing/2014/main" id="{A985DC68-6AF1-4498-911F-A92816E066A5}"/>
                </a:ext>
              </a:extLst>
            </p:cNvPr>
            <p:cNvCxnSpPr>
              <a:cxnSpLocks/>
            </p:cNvCxnSpPr>
            <p:nvPr/>
          </p:nvCxnSpPr>
          <p:spPr>
            <a:xfrm flipH="1">
              <a:off x="4257802" y="6054255"/>
              <a:ext cx="6941575" cy="0"/>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37" name="Oval">
              <a:extLst>
                <a:ext uri="{FF2B5EF4-FFF2-40B4-BE49-F238E27FC236}">
                  <a16:creationId xmlns="" xmlns:a16="http://schemas.microsoft.com/office/drawing/2014/main" id="{4D9C89A5-98C5-42D9-9023-A70CB8909CF4}"/>
                </a:ext>
              </a:extLst>
            </p:cNvPr>
            <p:cNvSpPr/>
            <p:nvPr/>
          </p:nvSpPr>
          <p:spPr>
            <a:xfrm>
              <a:off x="5966479" y="5912568"/>
              <a:ext cx="279235" cy="283540"/>
            </a:xfrm>
            <a:prstGeom prst="ellipse">
              <a:avLst/>
            </a:prstGeom>
            <a:solidFill>
              <a:srgbClr val="89C700"/>
            </a:solidFill>
            <a:ln>
              <a:solidFill>
                <a:srgbClr val="00B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ircle: Hollow">
              <a:extLst>
                <a:ext uri="{FF2B5EF4-FFF2-40B4-BE49-F238E27FC236}">
                  <a16:creationId xmlns="" xmlns:a16="http://schemas.microsoft.com/office/drawing/2014/main" id="{8A117738-5A9B-49A2-91BF-766758E4D870}"/>
                </a:ext>
              </a:extLst>
            </p:cNvPr>
            <p:cNvSpPr/>
            <p:nvPr/>
          </p:nvSpPr>
          <p:spPr>
            <a:xfrm>
              <a:off x="5940377" y="5886063"/>
              <a:ext cx="331441" cy="336550"/>
            </a:xfrm>
            <a:prstGeom prst="donut">
              <a:avLst>
                <a:gd name="adj" fmla="val 70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Oval small">
              <a:extLst>
                <a:ext uri="{FF2B5EF4-FFF2-40B4-BE49-F238E27FC236}">
                  <a16:creationId xmlns="" xmlns:a16="http://schemas.microsoft.com/office/drawing/2014/main" id="{8028B8DE-057A-4F37-B4A0-CFB5171B2CFC}"/>
                </a:ext>
              </a:extLst>
            </p:cNvPr>
            <p:cNvSpPr/>
            <p:nvPr/>
          </p:nvSpPr>
          <p:spPr>
            <a:xfrm>
              <a:off x="6031054" y="5978138"/>
              <a:ext cx="150086" cy="152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02"/>
          <p:cNvGrpSpPr/>
          <p:nvPr/>
        </p:nvGrpSpPr>
        <p:grpSpPr>
          <a:xfrm>
            <a:off x="6674642" y="4003340"/>
            <a:ext cx="5110958" cy="1790696"/>
            <a:chOff x="6674642" y="4003340"/>
            <a:chExt cx="5110958" cy="1790696"/>
          </a:xfrm>
        </p:grpSpPr>
        <p:sp>
          <p:nvSpPr>
            <p:cNvPr id="47" name="TextBox right"/>
            <p:cNvSpPr txBox="1"/>
            <p:nvPr/>
          </p:nvSpPr>
          <p:spPr>
            <a:xfrm>
              <a:off x="10230039" y="4870706"/>
              <a:ext cx="993200" cy="923330"/>
            </a:xfrm>
            <a:prstGeom prst="rect">
              <a:avLst/>
            </a:prstGeom>
            <a:noFill/>
          </p:spPr>
          <p:txBody>
            <a:bodyPr wrap="square" rtlCol="0">
              <a:spAutoFit/>
            </a:bodyPr>
            <a:lstStyle/>
            <a:p>
              <a:pPr algn="ctr"/>
              <a:r>
                <a:rPr lang="en-US" dirty="0" smtClean="0">
                  <a:solidFill>
                    <a:schemeClr val="bg1"/>
                  </a:solidFill>
                  <a:latin typeface="Century Gothic" charset="0"/>
                  <a:ea typeface="Century Gothic" charset="0"/>
                  <a:cs typeface="Century Gothic" charset="0"/>
                </a:rPr>
                <a:t>C</a:t>
              </a:r>
            </a:p>
            <a:p>
              <a:pPr algn="ctr"/>
              <a:r>
                <a:rPr lang="en-US" dirty="0" smtClean="0">
                  <a:solidFill>
                    <a:schemeClr val="bg1"/>
                  </a:solidFill>
                  <a:latin typeface="Century Gothic" charset="0"/>
                  <a:ea typeface="Century Gothic" charset="0"/>
                  <a:cs typeface="Century Gothic" charset="0"/>
                </a:rPr>
                <a:t>ACC</a:t>
              </a:r>
            </a:p>
            <a:p>
              <a:pPr algn="ctr"/>
              <a:r>
                <a:rPr lang="en-US" dirty="0">
                  <a:solidFill>
                    <a:schemeClr val="bg1"/>
                  </a:solidFill>
                  <a:latin typeface="Century Gothic" charset="0"/>
                  <a:ea typeface="Century Gothic" charset="0"/>
                  <a:cs typeface="Century Gothic" charset="0"/>
                </a:rPr>
                <a:t>A</a:t>
              </a:r>
              <a:endParaRPr lang="en-US" dirty="0" smtClean="0">
                <a:solidFill>
                  <a:schemeClr val="bg1"/>
                </a:solidFill>
                <a:latin typeface="Century Gothic" charset="0"/>
                <a:ea typeface="Century Gothic" charset="0"/>
                <a:cs typeface="Century Gothic" charset="0"/>
              </a:endParaRPr>
            </a:p>
          </p:txBody>
        </p:sp>
        <p:sp>
          <p:nvSpPr>
            <p:cNvPr id="46" name="TextBox mid"/>
            <p:cNvSpPr txBox="1"/>
            <p:nvPr/>
          </p:nvSpPr>
          <p:spPr>
            <a:xfrm>
              <a:off x="8958683" y="4866540"/>
              <a:ext cx="726669" cy="923330"/>
            </a:xfrm>
            <a:prstGeom prst="rect">
              <a:avLst/>
            </a:prstGeom>
            <a:noFill/>
          </p:spPr>
          <p:txBody>
            <a:bodyPr wrap="square" rtlCol="0">
              <a:spAutoFit/>
            </a:bodyPr>
            <a:lstStyle/>
            <a:p>
              <a:pPr algn="ctr"/>
              <a:r>
                <a:rPr lang="en-US" dirty="0" smtClean="0">
                  <a:solidFill>
                    <a:schemeClr val="bg1"/>
                  </a:solidFill>
                  <a:latin typeface="Century Gothic" charset="0"/>
                  <a:ea typeface="Century Gothic" charset="0"/>
                  <a:cs typeface="Century Gothic" charset="0"/>
                </a:rPr>
                <a:t>A</a:t>
              </a:r>
            </a:p>
            <a:p>
              <a:pPr algn="ctr"/>
              <a:r>
                <a:rPr lang="en-US" dirty="0" smtClean="0">
                  <a:solidFill>
                    <a:schemeClr val="bg1"/>
                  </a:solidFill>
                  <a:latin typeface="Century Gothic" charset="0"/>
                  <a:ea typeface="Century Gothic" charset="0"/>
                  <a:cs typeface="Century Gothic" charset="0"/>
                </a:rPr>
                <a:t>A</a:t>
              </a:r>
            </a:p>
            <a:p>
              <a:pPr algn="ctr"/>
              <a:r>
                <a:rPr lang="en-US" dirty="0" smtClean="0">
                  <a:solidFill>
                    <a:schemeClr val="bg1"/>
                  </a:solidFill>
                  <a:latin typeface="Century Gothic" charset="0"/>
                  <a:ea typeface="Century Gothic" charset="0"/>
                  <a:cs typeface="Century Gothic" charset="0"/>
                </a:rPr>
                <a:t>GA</a:t>
              </a:r>
              <a:endParaRPr lang="en-US" dirty="0">
                <a:solidFill>
                  <a:schemeClr val="bg1"/>
                </a:solidFill>
                <a:latin typeface="Century Gothic" charset="0"/>
                <a:ea typeface="Century Gothic" charset="0"/>
                <a:cs typeface="Century Gothic" charset="0"/>
              </a:endParaRPr>
            </a:p>
          </p:txBody>
        </p:sp>
        <p:sp>
          <p:nvSpPr>
            <p:cNvPr id="13" name="TextBox left"/>
            <p:cNvSpPr txBox="1"/>
            <p:nvPr/>
          </p:nvSpPr>
          <p:spPr>
            <a:xfrm>
              <a:off x="7894084" y="4855430"/>
              <a:ext cx="500743" cy="923330"/>
            </a:xfrm>
            <a:prstGeom prst="rect">
              <a:avLst/>
            </a:prstGeom>
            <a:noFill/>
          </p:spPr>
          <p:txBody>
            <a:bodyPr wrap="square" rtlCol="0">
              <a:spAutoFit/>
            </a:bodyPr>
            <a:lstStyle/>
            <a:p>
              <a:pPr algn="r"/>
              <a:r>
                <a:rPr lang="en-US" dirty="0" smtClean="0">
                  <a:solidFill>
                    <a:schemeClr val="bg1"/>
                  </a:solidFill>
                  <a:latin typeface="Century Gothic" charset="0"/>
                  <a:ea typeface="Century Gothic" charset="0"/>
                  <a:cs typeface="Century Gothic" charset="0"/>
                </a:rPr>
                <a:t>9</a:t>
              </a:r>
            </a:p>
            <a:p>
              <a:pPr algn="r"/>
              <a:r>
                <a:rPr lang="en-US" dirty="0" smtClean="0">
                  <a:solidFill>
                    <a:schemeClr val="bg1"/>
                  </a:solidFill>
                  <a:latin typeface="Century Gothic" charset="0"/>
                  <a:ea typeface="Century Gothic" charset="0"/>
                  <a:cs typeface="Century Gothic" charset="0"/>
                </a:rPr>
                <a:t>19</a:t>
              </a:r>
            </a:p>
            <a:p>
              <a:pPr algn="r"/>
              <a:r>
                <a:rPr lang="en-US" dirty="0" smtClean="0">
                  <a:solidFill>
                    <a:schemeClr val="bg1"/>
                  </a:solidFill>
                  <a:latin typeface="Century Gothic" charset="0"/>
                  <a:ea typeface="Century Gothic" charset="0"/>
                  <a:cs typeface="Century Gothic" charset="0"/>
                </a:rPr>
                <a:t>27</a:t>
              </a:r>
              <a:endParaRPr lang="en-US" dirty="0">
                <a:solidFill>
                  <a:schemeClr val="bg1"/>
                </a:solidFill>
                <a:latin typeface="Century Gothic" charset="0"/>
                <a:ea typeface="Century Gothic" charset="0"/>
                <a:cs typeface="Century Gothic" charset="0"/>
              </a:endParaRPr>
            </a:p>
          </p:txBody>
        </p:sp>
        <p:cxnSp>
          <p:nvCxnSpPr>
            <p:cNvPr id="12" name="Straight Connector"/>
            <p:cNvCxnSpPr/>
            <p:nvPr/>
          </p:nvCxnSpPr>
          <p:spPr>
            <a:xfrm>
              <a:off x="7778466" y="4840326"/>
              <a:ext cx="35397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content">
              <a:extLst>
                <a:ext uri="{FF2B5EF4-FFF2-40B4-BE49-F238E27FC236}">
                  <a16:creationId xmlns="" xmlns:a16="http://schemas.microsoft.com/office/drawing/2014/main" id="{A98A2828-2CA5-4ABB-86A4-EC36A24BC9F5}"/>
                </a:ext>
              </a:extLst>
            </p:cNvPr>
            <p:cNvSpPr txBox="1"/>
            <p:nvPr/>
          </p:nvSpPr>
          <p:spPr>
            <a:xfrm>
              <a:off x="7659206" y="4494949"/>
              <a:ext cx="4126394" cy="369332"/>
            </a:xfrm>
            <a:prstGeom prst="rect">
              <a:avLst/>
            </a:prstGeom>
            <a:noFill/>
          </p:spPr>
          <p:txBody>
            <a:bodyPr wrap="square" rtlCol="0">
              <a:spAutoFit/>
            </a:bodyPr>
            <a:lstStyle/>
            <a:p>
              <a:r>
                <a:rPr lang="en-US" altLang="zh-TW"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Position   Reference   Alternative</a:t>
              </a:r>
            </a:p>
          </p:txBody>
        </p:sp>
        <p:sp>
          <p:nvSpPr>
            <p:cNvPr id="28" name="TextBox title">
              <a:extLst>
                <a:ext uri="{FF2B5EF4-FFF2-40B4-BE49-F238E27FC236}">
                  <a16:creationId xmlns="" xmlns:a16="http://schemas.microsoft.com/office/drawing/2014/main" id="{64E0B3B8-DB6A-42A7-A855-D3EF1097FD4A}"/>
                </a:ext>
              </a:extLst>
            </p:cNvPr>
            <p:cNvSpPr txBox="1"/>
            <p:nvPr/>
          </p:nvSpPr>
          <p:spPr>
            <a:xfrm>
              <a:off x="7643531" y="4003340"/>
              <a:ext cx="3674709" cy="523220"/>
            </a:xfrm>
            <a:prstGeom prst="rect">
              <a:avLst/>
            </a:prstGeom>
            <a:noFill/>
          </p:spPr>
          <p:txBody>
            <a:bodyPr wrap="square" rtlCol="0">
              <a:spAutoFit/>
            </a:bodyPr>
            <a:lstStyle/>
            <a:p>
              <a:r>
                <a:rPr lang="en-US" sz="2800"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Pre-known variants</a:t>
              </a:r>
              <a:endParaRPr lang="en-US" sz="2800" b="1" dirty="0">
                <a:solidFill>
                  <a:srgbClr val="FFFFFF"/>
                </a:solidFill>
                <a:latin typeface="Century Gothic" panose="020B0502020202020204" pitchFamily="34" charset="0"/>
                <a:ea typeface="Tahoma" panose="020B0604030504040204" pitchFamily="34" charset="0"/>
                <a:cs typeface="Tahoma" panose="020B0604030504040204" pitchFamily="34" charset="0"/>
              </a:endParaRPr>
            </a:p>
          </p:txBody>
        </p:sp>
        <p:sp>
          <p:nvSpPr>
            <p:cNvPr id="31" name="Oval">
              <a:extLst>
                <a:ext uri="{FF2B5EF4-FFF2-40B4-BE49-F238E27FC236}">
                  <a16:creationId xmlns="" xmlns:a16="http://schemas.microsoft.com/office/drawing/2014/main" id="{7CDAF89F-2924-4946-8EC0-7379D366E6F8}"/>
                </a:ext>
              </a:extLst>
            </p:cNvPr>
            <p:cNvSpPr/>
            <p:nvPr/>
          </p:nvSpPr>
          <p:spPr>
            <a:xfrm>
              <a:off x="6674642" y="4659425"/>
              <a:ext cx="838200" cy="8382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01"/>
          <p:cNvGrpSpPr/>
          <p:nvPr/>
        </p:nvGrpSpPr>
        <p:grpSpPr>
          <a:xfrm>
            <a:off x="363985" y="1979354"/>
            <a:ext cx="6674908" cy="1859280"/>
            <a:chOff x="363985" y="1979354"/>
            <a:chExt cx="6674908" cy="1859280"/>
          </a:xfrm>
        </p:grpSpPr>
        <p:sp>
          <p:nvSpPr>
            <p:cNvPr id="32" name="Circle: Hollow">
              <a:extLst>
                <a:ext uri="{FF2B5EF4-FFF2-40B4-BE49-F238E27FC236}">
                  <a16:creationId xmlns="" xmlns:a16="http://schemas.microsoft.com/office/drawing/2014/main" id="{811DEDE6-D1FA-4671-9525-0725657FC967}"/>
                </a:ext>
              </a:extLst>
            </p:cNvPr>
            <p:cNvSpPr/>
            <p:nvPr/>
          </p:nvSpPr>
          <p:spPr>
            <a:xfrm>
              <a:off x="5179613" y="1979354"/>
              <a:ext cx="1859280" cy="1859280"/>
            </a:xfrm>
            <a:prstGeom prst="donut">
              <a:avLst>
                <a:gd name="adj" fmla="val 2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content">
              <a:extLst>
                <a:ext uri="{FF2B5EF4-FFF2-40B4-BE49-F238E27FC236}">
                  <a16:creationId xmlns="" xmlns:a16="http://schemas.microsoft.com/office/drawing/2014/main" id="{1393DC10-458C-456B-9079-D3D9EC5B3FA8}"/>
                </a:ext>
              </a:extLst>
            </p:cNvPr>
            <p:cNvSpPr txBox="1"/>
            <p:nvPr/>
          </p:nvSpPr>
          <p:spPr>
            <a:xfrm>
              <a:off x="1148080" y="2830394"/>
              <a:ext cx="3772913" cy="830997"/>
            </a:xfrm>
            <a:prstGeom prst="rect">
              <a:avLst/>
            </a:prstGeom>
            <a:noFill/>
          </p:spPr>
          <p:txBody>
            <a:bodyPr wrap="square" rtlCol="0">
              <a:spAutoFit/>
            </a:bodyPr>
            <a:lstStyle/>
            <a:p>
              <a:pPr algn="r"/>
              <a:r>
                <a:rPr lang="en-US" sz="2400"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ACCTCCAGACGTTTAGGGACCCCATTGATGG</a:t>
              </a:r>
              <a:endParaRPr lang="en-US" sz="2400" dirty="0">
                <a:solidFill>
                  <a:srgbClr val="FFFFFF"/>
                </a:solidFill>
                <a:latin typeface="Century Gothic" panose="020B0502020202020204" pitchFamily="34" charset="0"/>
                <a:ea typeface="Tahoma" panose="020B0604030504040204" pitchFamily="34" charset="0"/>
                <a:cs typeface="Tahoma" panose="020B0604030504040204" pitchFamily="34" charset="0"/>
              </a:endParaRPr>
            </a:p>
          </p:txBody>
        </p:sp>
        <p:sp>
          <p:nvSpPr>
            <p:cNvPr id="24" name="TextBox title">
              <a:extLst>
                <a:ext uri="{FF2B5EF4-FFF2-40B4-BE49-F238E27FC236}">
                  <a16:creationId xmlns="" xmlns:a16="http://schemas.microsoft.com/office/drawing/2014/main" id="{DBD428FF-BA9C-4CEB-97BF-A5BFFD1D3087}"/>
                </a:ext>
              </a:extLst>
            </p:cNvPr>
            <p:cNvSpPr txBox="1"/>
            <p:nvPr/>
          </p:nvSpPr>
          <p:spPr>
            <a:xfrm>
              <a:off x="363985" y="2313969"/>
              <a:ext cx="4553560" cy="523220"/>
            </a:xfrm>
            <a:prstGeom prst="rect">
              <a:avLst/>
            </a:prstGeom>
            <a:noFill/>
          </p:spPr>
          <p:txBody>
            <a:bodyPr wrap="square" rtlCol="0">
              <a:spAutoFit/>
            </a:bodyPr>
            <a:lstStyle/>
            <a:p>
              <a:pPr algn="r"/>
              <a:r>
                <a:rPr lang="en-US" sz="2800"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Get inputs</a:t>
              </a:r>
              <a:endParaRPr lang="en-US" sz="2800" b="1" dirty="0">
                <a:solidFill>
                  <a:srgbClr val="FFFFFF"/>
                </a:solidFill>
                <a:latin typeface="Century Gothic" panose="020B0502020202020204" pitchFamily="34" charset="0"/>
                <a:ea typeface="Tahoma" panose="020B0604030504040204" pitchFamily="34" charset="0"/>
                <a:cs typeface="Tahoma" panose="020B0604030504040204" pitchFamily="34" charset="0"/>
              </a:endParaRPr>
            </a:p>
          </p:txBody>
        </p:sp>
        <p:sp>
          <p:nvSpPr>
            <p:cNvPr id="34" name="Oval">
              <a:extLst>
                <a:ext uri="{FF2B5EF4-FFF2-40B4-BE49-F238E27FC236}">
                  <a16:creationId xmlns="" xmlns:a16="http://schemas.microsoft.com/office/drawing/2014/main" id="{D8F611D4-4DB1-43B5-AE6D-359399872DBD}"/>
                </a:ext>
              </a:extLst>
            </p:cNvPr>
            <p:cNvSpPr/>
            <p:nvPr/>
          </p:nvSpPr>
          <p:spPr>
            <a:xfrm>
              <a:off x="5328336" y="2128077"/>
              <a:ext cx="1561834" cy="1561834"/>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02">
            <a:extLst>
              <a:ext uri="{FF2B5EF4-FFF2-40B4-BE49-F238E27FC236}">
                <a16:creationId xmlns="" xmlns:a16="http://schemas.microsoft.com/office/drawing/2014/main" id="{E2C2CA95-8F78-4DA7-96E0-55BC9C6209EF}"/>
              </a:ext>
            </a:extLst>
          </p:cNvPr>
          <p:cNvSpPr txBox="1"/>
          <p:nvPr/>
        </p:nvSpPr>
        <p:spPr>
          <a:xfrm>
            <a:off x="4157721" y="4356657"/>
            <a:ext cx="1629285" cy="1569660"/>
          </a:xfrm>
          <a:prstGeom prst="rect">
            <a:avLst/>
          </a:prstGeom>
          <a:noFill/>
        </p:spPr>
        <p:txBody>
          <a:bodyPr wrap="square" rtlCol="0">
            <a:spAutoFit/>
          </a:bodyPr>
          <a:lstStyle/>
          <a:p>
            <a:pPr algn="ctr"/>
            <a:r>
              <a:rPr lang="en-US" sz="9600" b="1" dirty="0">
                <a:solidFill>
                  <a:srgbClr val="B9DC66"/>
                </a:solidFill>
                <a:latin typeface="Agency FB" panose="020B0503020202020204" pitchFamily="34" charset="0"/>
              </a:rPr>
              <a:t>02</a:t>
            </a:r>
          </a:p>
        </p:txBody>
      </p:sp>
      <p:sp>
        <p:nvSpPr>
          <p:cNvPr id="14" name="TextBox 01">
            <a:extLst>
              <a:ext uri="{FF2B5EF4-FFF2-40B4-BE49-F238E27FC236}">
                <a16:creationId xmlns="" xmlns:a16="http://schemas.microsoft.com/office/drawing/2014/main" id="{B84F05E5-66E5-451A-922E-237FDE35085A}"/>
              </a:ext>
            </a:extLst>
          </p:cNvPr>
          <p:cNvSpPr txBox="1"/>
          <p:nvPr/>
        </p:nvSpPr>
        <p:spPr>
          <a:xfrm>
            <a:off x="6993138" y="2093517"/>
            <a:ext cx="1629285" cy="1569660"/>
          </a:xfrm>
          <a:prstGeom prst="rect">
            <a:avLst/>
          </a:prstGeom>
          <a:noFill/>
        </p:spPr>
        <p:txBody>
          <a:bodyPr wrap="square" rtlCol="0">
            <a:spAutoFit/>
          </a:bodyPr>
          <a:lstStyle/>
          <a:p>
            <a:pPr algn="ctr"/>
            <a:r>
              <a:rPr lang="en-US" sz="9600" b="1" dirty="0">
                <a:solidFill>
                  <a:srgbClr val="B9DC66"/>
                </a:solidFill>
                <a:latin typeface="Agency FB" panose="020B0503020202020204" pitchFamily="34" charset="0"/>
              </a:rPr>
              <a:t>01</a:t>
            </a:r>
          </a:p>
        </p:txBody>
      </p:sp>
      <p:pic>
        <p:nvPicPr>
          <p:cNvPr id="5" name="Picture 02"/>
          <p:cNvPicPr>
            <a:picLocks noChangeAspect="1"/>
          </p:cNvPicPr>
          <p:nvPr/>
        </p:nvPicPr>
        <p:blipFill>
          <a:blip r:embed="rId3"/>
          <a:stretch>
            <a:fillRect/>
          </a:stretch>
        </p:blipFill>
        <p:spPr>
          <a:xfrm>
            <a:off x="6783921" y="4787209"/>
            <a:ext cx="619642" cy="619642"/>
          </a:xfrm>
          <a:prstGeom prst="rect">
            <a:avLst/>
          </a:prstGeom>
        </p:spPr>
      </p:pic>
      <p:pic>
        <p:nvPicPr>
          <p:cNvPr id="4" name="Picture 01"/>
          <p:cNvPicPr>
            <a:picLocks noChangeAspect="1"/>
          </p:cNvPicPr>
          <p:nvPr/>
        </p:nvPicPr>
        <p:blipFill>
          <a:blip r:embed="rId4"/>
          <a:stretch>
            <a:fillRect/>
          </a:stretch>
        </p:blipFill>
        <p:spPr>
          <a:xfrm flipH="1">
            <a:off x="5584690" y="2367206"/>
            <a:ext cx="1043411" cy="1043411"/>
          </a:xfrm>
          <a:prstGeom prst="rect">
            <a:avLst/>
          </a:prstGeom>
        </p:spPr>
      </p:pic>
      <p:sp>
        <p:nvSpPr>
          <p:cNvPr id="6" name="Title">
            <a:extLst>
              <a:ext uri="{FF2B5EF4-FFF2-40B4-BE49-F238E27FC236}">
                <a16:creationId xmlns="" xmlns:a16="http://schemas.microsoft.com/office/drawing/2014/main" id="{090F4083-C49F-456A-AC7E-08722A1AE3F5}"/>
              </a:ext>
            </a:extLst>
          </p:cNvPr>
          <p:cNvSpPr txBox="1"/>
          <p:nvPr/>
        </p:nvSpPr>
        <p:spPr>
          <a:xfrm>
            <a:off x="1461052" y="597776"/>
            <a:ext cx="9269896" cy="830997"/>
          </a:xfrm>
          <a:prstGeom prst="rect">
            <a:avLst/>
          </a:prstGeom>
          <a:noFill/>
        </p:spPr>
        <p:txBody>
          <a:bodyPr wrap="square" rtlCol="0">
            <a:spAutoFit/>
          </a:bodyPr>
          <a:lstStyle/>
          <a:p>
            <a:pPr algn="ctr"/>
            <a:r>
              <a:rPr lang="en-US" sz="4800" dirty="0" smtClean="0">
                <a:solidFill>
                  <a:srgbClr val="FFFFFF"/>
                </a:solidFill>
                <a:latin typeface="Century Gothic" charset="0"/>
                <a:ea typeface="Century Gothic" charset="0"/>
                <a:cs typeface="Century Gothic" charset="0"/>
              </a:rPr>
              <a:t>The workflow of Graphtyper</a:t>
            </a:r>
            <a:endParaRPr lang="en-US" sz="4800" dirty="0">
              <a:solidFill>
                <a:srgbClr val="FFFFFF"/>
              </a:solidFill>
              <a:latin typeface="Century Gothic" charset="0"/>
              <a:ea typeface="Century Gothic" charset="0"/>
              <a:cs typeface="Century Gothic" charset="0"/>
            </a:endParaRPr>
          </a:p>
        </p:txBody>
      </p:sp>
      <p:sp>
        <p:nvSpPr>
          <p:cNvPr id="9" name="Slide Number Placeholder 8"/>
          <p:cNvSpPr>
            <a:spLocks noGrp="1"/>
          </p:cNvSpPr>
          <p:nvPr>
            <p:ph type="sldNum" sz="quarter" idx="12"/>
          </p:nvPr>
        </p:nvSpPr>
        <p:spPr/>
        <p:txBody>
          <a:bodyPr/>
          <a:lstStyle/>
          <a:p>
            <a:fld id="{290CFA36-8BA7-4F17-8412-F85AC937E5CF}" type="slidenum">
              <a:rPr lang="en-US" smtClean="0"/>
              <a:t>8</a:t>
            </a:fld>
            <a:endParaRPr lang="en-US"/>
          </a:p>
        </p:txBody>
      </p:sp>
    </p:spTree>
    <p:extLst>
      <p:ext uri="{BB962C8B-B14F-4D97-AF65-F5344CB8AC3E}">
        <p14:creationId xmlns:p14="http://schemas.microsoft.com/office/powerpoint/2010/main" val="2462274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500"/>
                            </p:stCondLst>
                            <p:childTnLst>
                              <p:par>
                                <p:cTn id="25" presetID="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1+#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par>
                                <p:cTn id="33" presetID="22" presetClass="entr" presetSubtype="8"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up)">
                                      <p:cBhvr>
                                        <p:cTn id="4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B394"/>
        </a:solidFill>
        <a:effectLst/>
      </p:bgPr>
    </p:bg>
    <p:spTree>
      <p:nvGrpSpPr>
        <p:cNvPr id="1" name=""/>
        <p:cNvGrpSpPr/>
        <p:nvPr/>
      </p:nvGrpSpPr>
      <p:grpSpPr>
        <a:xfrm>
          <a:off x="0" y="0"/>
          <a:ext cx="0" cy="0"/>
          <a:chOff x="0" y="0"/>
          <a:chExt cx="0" cy="0"/>
        </a:xfrm>
      </p:grpSpPr>
      <p:grpSp>
        <p:nvGrpSpPr>
          <p:cNvPr id="9" name="Group 03"/>
          <p:cNvGrpSpPr/>
          <p:nvPr/>
        </p:nvGrpSpPr>
        <p:grpSpPr>
          <a:xfrm>
            <a:off x="410511" y="305197"/>
            <a:ext cx="5162540" cy="1274834"/>
            <a:chOff x="410511" y="305197"/>
            <a:chExt cx="5162540" cy="1274834"/>
          </a:xfrm>
        </p:grpSpPr>
        <p:sp>
          <p:nvSpPr>
            <p:cNvPr id="18" name="TextBox title">
              <a:extLst>
                <a:ext uri="{FF2B5EF4-FFF2-40B4-BE49-F238E27FC236}">
                  <a16:creationId xmlns="" xmlns:a16="http://schemas.microsoft.com/office/drawing/2014/main" id="{B7DCDC61-A70B-43BA-A3BC-6F2EB8110427}"/>
                </a:ext>
              </a:extLst>
            </p:cNvPr>
            <p:cNvSpPr txBox="1"/>
            <p:nvPr/>
          </p:nvSpPr>
          <p:spPr>
            <a:xfrm>
              <a:off x="410511" y="305197"/>
              <a:ext cx="4172540" cy="523220"/>
            </a:xfrm>
            <a:prstGeom prst="rect">
              <a:avLst/>
            </a:prstGeom>
            <a:noFill/>
          </p:spPr>
          <p:txBody>
            <a:bodyPr wrap="square" rtlCol="0">
              <a:spAutoFit/>
            </a:bodyPr>
            <a:lstStyle/>
            <a:p>
              <a:pPr algn="r"/>
              <a:r>
                <a:rPr lang="en-US" sz="2800"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Construct the graph</a:t>
              </a:r>
              <a:endParaRPr lang="en-US" sz="2800" b="1" dirty="0">
                <a:solidFill>
                  <a:srgbClr val="FFFFFF"/>
                </a:solidFill>
                <a:latin typeface="Century Gothic" panose="020B0502020202020204" pitchFamily="34" charset="0"/>
                <a:ea typeface="Tahoma" panose="020B0604030504040204" pitchFamily="34" charset="0"/>
                <a:cs typeface="Tahoma" panose="020B0604030504040204" pitchFamily="34" charset="0"/>
              </a:endParaRPr>
            </a:p>
          </p:txBody>
        </p:sp>
        <p:sp>
          <p:nvSpPr>
            <p:cNvPr id="31" name="Oval">
              <a:extLst>
                <a:ext uri="{FF2B5EF4-FFF2-40B4-BE49-F238E27FC236}">
                  <a16:creationId xmlns="" xmlns:a16="http://schemas.microsoft.com/office/drawing/2014/main" id="{AF213348-5BAD-42BB-9340-354673EBF8F2}"/>
                </a:ext>
              </a:extLst>
            </p:cNvPr>
            <p:cNvSpPr/>
            <p:nvPr/>
          </p:nvSpPr>
          <p:spPr>
            <a:xfrm>
              <a:off x="4734851" y="508572"/>
              <a:ext cx="838200" cy="8382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p:cNvGraphicFramePr/>
            <p:nvPr>
              <p:extLst>
                <p:ext uri="{D42A27DB-BD31-4B8C-83A1-F6EECF244321}">
                  <p14:modId xmlns:p14="http://schemas.microsoft.com/office/powerpoint/2010/main" val="2101001488"/>
                </p:ext>
              </p:extLst>
            </p:nvPr>
          </p:nvGraphicFramePr>
          <p:xfrm>
            <a:off x="1178158" y="1100726"/>
            <a:ext cx="3565986" cy="4793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cxnSp>
        <p:nvCxnSpPr>
          <p:cNvPr id="94" name="Straight Connector 06">
            <a:extLst>
              <a:ext uri="{FF2B5EF4-FFF2-40B4-BE49-F238E27FC236}">
                <a16:creationId xmlns="" xmlns:a16="http://schemas.microsoft.com/office/drawing/2014/main" id="{80CF28EE-A360-46B6-9D76-D2CA1E8777C8}"/>
              </a:ext>
            </a:extLst>
          </p:cNvPr>
          <p:cNvCxnSpPr>
            <a:cxnSpLocks/>
          </p:cNvCxnSpPr>
          <p:nvPr/>
        </p:nvCxnSpPr>
        <p:spPr>
          <a:xfrm>
            <a:off x="6103518" y="6222613"/>
            <a:ext cx="0" cy="6353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05">
            <a:extLst>
              <a:ext uri="{FF2B5EF4-FFF2-40B4-BE49-F238E27FC236}">
                <a16:creationId xmlns="" xmlns:a16="http://schemas.microsoft.com/office/drawing/2014/main" id="{80CF28EE-A360-46B6-9D76-D2CA1E8777C8}"/>
              </a:ext>
            </a:extLst>
          </p:cNvPr>
          <p:cNvCxnSpPr>
            <a:cxnSpLocks/>
          </p:cNvCxnSpPr>
          <p:nvPr/>
        </p:nvCxnSpPr>
        <p:spPr>
          <a:xfrm>
            <a:off x="6105694" y="4000003"/>
            <a:ext cx="404" cy="191200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04">
            <a:extLst>
              <a:ext uri="{FF2B5EF4-FFF2-40B4-BE49-F238E27FC236}">
                <a16:creationId xmlns="" xmlns:a16="http://schemas.microsoft.com/office/drawing/2014/main" id="{80CF28EE-A360-46B6-9D76-D2CA1E8777C8}"/>
              </a:ext>
            </a:extLst>
          </p:cNvPr>
          <p:cNvCxnSpPr>
            <a:cxnSpLocks/>
          </p:cNvCxnSpPr>
          <p:nvPr/>
        </p:nvCxnSpPr>
        <p:spPr>
          <a:xfrm flipH="1">
            <a:off x="6106097" y="1828996"/>
            <a:ext cx="1" cy="195031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03">
            <a:extLst>
              <a:ext uri="{FF2B5EF4-FFF2-40B4-BE49-F238E27FC236}">
                <a16:creationId xmlns="" xmlns:a16="http://schemas.microsoft.com/office/drawing/2014/main" id="{80CF28EE-A360-46B6-9D76-D2CA1E8777C8}"/>
              </a:ext>
            </a:extLst>
          </p:cNvPr>
          <p:cNvCxnSpPr>
            <a:cxnSpLocks/>
          </p:cNvCxnSpPr>
          <p:nvPr/>
        </p:nvCxnSpPr>
        <p:spPr>
          <a:xfrm>
            <a:off x="6106098" y="0"/>
            <a:ext cx="0" cy="177275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oup line 05"/>
          <p:cNvGrpSpPr/>
          <p:nvPr/>
        </p:nvGrpSpPr>
        <p:grpSpPr>
          <a:xfrm>
            <a:off x="990793" y="5886063"/>
            <a:ext cx="6692710" cy="336550"/>
            <a:chOff x="990793" y="5886063"/>
            <a:chExt cx="6692710" cy="336550"/>
          </a:xfrm>
        </p:grpSpPr>
        <p:cxnSp>
          <p:nvCxnSpPr>
            <p:cNvPr id="51" name="Straight Connector dotted">
              <a:extLst>
                <a:ext uri="{FF2B5EF4-FFF2-40B4-BE49-F238E27FC236}">
                  <a16:creationId xmlns="" xmlns:a16="http://schemas.microsoft.com/office/drawing/2014/main" id="{A985DC68-6AF1-4498-911F-A92816E066A5}"/>
                </a:ext>
              </a:extLst>
            </p:cNvPr>
            <p:cNvCxnSpPr>
              <a:cxnSpLocks/>
            </p:cNvCxnSpPr>
            <p:nvPr/>
          </p:nvCxnSpPr>
          <p:spPr>
            <a:xfrm flipH="1">
              <a:off x="990793" y="6054255"/>
              <a:ext cx="6692710" cy="0"/>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52" name="Oval">
              <a:extLst>
                <a:ext uri="{FF2B5EF4-FFF2-40B4-BE49-F238E27FC236}">
                  <a16:creationId xmlns="" xmlns:a16="http://schemas.microsoft.com/office/drawing/2014/main" id="{4D9C89A5-98C5-42D9-9023-A70CB8909CF4}"/>
                </a:ext>
              </a:extLst>
            </p:cNvPr>
            <p:cNvSpPr/>
            <p:nvPr/>
          </p:nvSpPr>
          <p:spPr>
            <a:xfrm>
              <a:off x="5966479" y="5912568"/>
              <a:ext cx="279235" cy="283540"/>
            </a:xfrm>
            <a:prstGeom prst="ellipse">
              <a:avLst/>
            </a:prstGeom>
            <a:solidFill>
              <a:srgbClr val="00B393"/>
            </a:solidFill>
            <a:ln>
              <a:solidFill>
                <a:srgbClr val="00B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Circle: Hollow">
              <a:extLst>
                <a:ext uri="{FF2B5EF4-FFF2-40B4-BE49-F238E27FC236}">
                  <a16:creationId xmlns="" xmlns:a16="http://schemas.microsoft.com/office/drawing/2014/main" id="{8A117738-5A9B-49A2-91BF-766758E4D870}"/>
                </a:ext>
              </a:extLst>
            </p:cNvPr>
            <p:cNvSpPr/>
            <p:nvPr/>
          </p:nvSpPr>
          <p:spPr>
            <a:xfrm>
              <a:off x="5940377" y="5886063"/>
              <a:ext cx="331441" cy="336550"/>
            </a:xfrm>
            <a:prstGeom prst="donut">
              <a:avLst>
                <a:gd name="adj" fmla="val 70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Oval small">
              <a:extLst>
                <a:ext uri="{FF2B5EF4-FFF2-40B4-BE49-F238E27FC236}">
                  <a16:creationId xmlns="" xmlns:a16="http://schemas.microsoft.com/office/drawing/2014/main" id="{8028B8DE-057A-4F37-B4A0-CFB5171B2CFC}"/>
                </a:ext>
              </a:extLst>
            </p:cNvPr>
            <p:cNvSpPr/>
            <p:nvPr/>
          </p:nvSpPr>
          <p:spPr>
            <a:xfrm>
              <a:off x="6031054" y="5978138"/>
              <a:ext cx="150086" cy="152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line 04"/>
          <p:cNvGrpSpPr/>
          <p:nvPr/>
        </p:nvGrpSpPr>
        <p:grpSpPr>
          <a:xfrm>
            <a:off x="4257803" y="3687234"/>
            <a:ext cx="7288526" cy="336550"/>
            <a:chOff x="4257803" y="5886063"/>
            <a:chExt cx="7288526" cy="336550"/>
          </a:xfrm>
        </p:grpSpPr>
        <p:cxnSp>
          <p:nvCxnSpPr>
            <p:cNvPr id="89" name="Straight Connector dotted">
              <a:extLst>
                <a:ext uri="{FF2B5EF4-FFF2-40B4-BE49-F238E27FC236}">
                  <a16:creationId xmlns="" xmlns:a16="http://schemas.microsoft.com/office/drawing/2014/main" id="{A985DC68-6AF1-4498-911F-A92816E066A5}"/>
                </a:ext>
              </a:extLst>
            </p:cNvPr>
            <p:cNvCxnSpPr>
              <a:cxnSpLocks/>
            </p:cNvCxnSpPr>
            <p:nvPr/>
          </p:nvCxnSpPr>
          <p:spPr>
            <a:xfrm flipH="1">
              <a:off x="4257803" y="6054255"/>
              <a:ext cx="7288526" cy="0"/>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91" name="Oval">
              <a:extLst>
                <a:ext uri="{FF2B5EF4-FFF2-40B4-BE49-F238E27FC236}">
                  <a16:creationId xmlns="" xmlns:a16="http://schemas.microsoft.com/office/drawing/2014/main" id="{4D9C89A5-98C5-42D9-9023-A70CB8909CF4}"/>
                </a:ext>
              </a:extLst>
            </p:cNvPr>
            <p:cNvSpPr/>
            <p:nvPr/>
          </p:nvSpPr>
          <p:spPr>
            <a:xfrm>
              <a:off x="5966479" y="5912568"/>
              <a:ext cx="279235" cy="283540"/>
            </a:xfrm>
            <a:prstGeom prst="ellipse">
              <a:avLst/>
            </a:prstGeom>
            <a:solidFill>
              <a:srgbClr val="00B393"/>
            </a:solidFill>
            <a:ln>
              <a:solidFill>
                <a:srgbClr val="00B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Circle: Hollow">
              <a:extLst>
                <a:ext uri="{FF2B5EF4-FFF2-40B4-BE49-F238E27FC236}">
                  <a16:creationId xmlns="" xmlns:a16="http://schemas.microsoft.com/office/drawing/2014/main" id="{8A117738-5A9B-49A2-91BF-766758E4D870}"/>
                </a:ext>
              </a:extLst>
            </p:cNvPr>
            <p:cNvSpPr/>
            <p:nvPr/>
          </p:nvSpPr>
          <p:spPr>
            <a:xfrm>
              <a:off x="5940377" y="5886063"/>
              <a:ext cx="331441" cy="336550"/>
            </a:xfrm>
            <a:prstGeom prst="donut">
              <a:avLst>
                <a:gd name="adj" fmla="val 70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Oval small">
              <a:extLst>
                <a:ext uri="{FF2B5EF4-FFF2-40B4-BE49-F238E27FC236}">
                  <a16:creationId xmlns="" xmlns:a16="http://schemas.microsoft.com/office/drawing/2014/main" id="{8028B8DE-057A-4F37-B4A0-CFB5171B2CFC}"/>
                </a:ext>
              </a:extLst>
            </p:cNvPr>
            <p:cNvSpPr/>
            <p:nvPr/>
          </p:nvSpPr>
          <p:spPr>
            <a:xfrm>
              <a:off x="6031054" y="5978138"/>
              <a:ext cx="150086" cy="152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line 03"/>
          <p:cNvGrpSpPr/>
          <p:nvPr/>
        </p:nvGrpSpPr>
        <p:grpSpPr>
          <a:xfrm>
            <a:off x="1127719" y="1640924"/>
            <a:ext cx="6555784" cy="336550"/>
            <a:chOff x="1127719" y="5886063"/>
            <a:chExt cx="6555784" cy="336550"/>
          </a:xfrm>
        </p:grpSpPr>
        <p:cxnSp>
          <p:nvCxnSpPr>
            <p:cNvPr id="100" name="Straight Connector dotted">
              <a:extLst>
                <a:ext uri="{FF2B5EF4-FFF2-40B4-BE49-F238E27FC236}">
                  <a16:creationId xmlns="" xmlns:a16="http://schemas.microsoft.com/office/drawing/2014/main" id="{A985DC68-6AF1-4498-911F-A92816E066A5}"/>
                </a:ext>
              </a:extLst>
            </p:cNvPr>
            <p:cNvCxnSpPr>
              <a:cxnSpLocks/>
            </p:cNvCxnSpPr>
            <p:nvPr/>
          </p:nvCxnSpPr>
          <p:spPr>
            <a:xfrm flipH="1">
              <a:off x="1127719" y="6054255"/>
              <a:ext cx="6555784" cy="0"/>
            </a:xfrm>
            <a:prstGeom prst="line">
              <a:avLst/>
            </a:prstGeom>
            <a:ln w="3175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sp>
          <p:nvSpPr>
            <p:cNvPr id="101" name="Oval">
              <a:extLst>
                <a:ext uri="{FF2B5EF4-FFF2-40B4-BE49-F238E27FC236}">
                  <a16:creationId xmlns="" xmlns:a16="http://schemas.microsoft.com/office/drawing/2014/main" id="{4D9C89A5-98C5-42D9-9023-A70CB8909CF4}"/>
                </a:ext>
              </a:extLst>
            </p:cNvPr>
            <p:cNvSpPr/>
            <p:nvPr/>
          </p:nvSpPr>
          <p:spPr>
            <a:xfrm>
              <a:off x="5966479" y="5912568"/>
              <a:ext cx="279235" cy="283540"/>
            </a:xfrm>
            <a:prstGeom prst="ellipse">
              <a:avLst/>
            </a:prstGeom>
            <a:solidFill>
              <a:srgbClr val="00B393"/>
            </a:solidFill>
            <a:ln>
              <a:solidFill>
                <a:srgbClr val="00B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Circle: Hollow">
              <a:extLst>
                <a:ext uri="{FF2B5EF4-FFF2-40B4-BE49-F238E27FC236}">
                  <a16:creationId xmlns="" xmlns:a16="http://schemas.microsoft.com/office/drawing/2014/main" id="{8A117738-5A9B-49A2-91BF-766758E4D870}"/>
                </a:ext>
              </a:extLst>
            </p:cNvPr>
            <p:cNvSpPr/>
            <p:nvPr/>
          </p:nvSpPr>
          <p:spPr>
            <a:xfrm>
              <a:off x="5940377" y="5886063"/>
              <a:ext cx="331441" cy="336550"/>
            </a:xfrm>
            <a:prstGeom prst="donut">
              <a:avLst>
                <a:gd name="adj" fmla="val 70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Oval small">
              <a:extLst>
                <a:ext uri="{FF2B5EF4-FFF2-40B4-BE49-F238E27FC236}">
                  <a16:creationId xmlns="" xmlns:a16="http://schemas.microsoft.com/office/drawing/2014/main" id="{8028B8DE-057A-4F37-B4A0-CFB5171B2CFC}"/>
                </a:ext>
              </a:extLst>
            </p:cNvPr>
            <p:cNvSpPr/>
            <p:nvPr/>
          </p:nvSpPr>
          <p:spPr>
            <a:xfrm>
              <a:off x="6031054" y="5978138"/>
              <a:ext cx="150086" cy="152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05"/>
          <p:cNvGrpSpPr/>
          <p:nvPr/>
        </p:nvGrpSpPr>
        <p:grpSpPr>
          <a:xfrm>
            <a:off x="-182880" y="4519459"/>
            <a:ext cx="5675153" cy="1578520"/>
            <a:chOff x="-182880" y="4519459"/>
            <a:chExt cx="5675153" cy="1578520"/>
          </a:xfrm>
        </p:grpSpPr>
        <p:sp>
          <p:nvSpPr>
            <p:cNvPr id="104" name="Left Bracket 4"/>
            <p:cNvSpPr/>
            <p:nvPr/>
          </p:nvSpPr>
          <p:spPr>
            <a:xfrm rot="5400000">
              <a:off x="3539862" y="4993743"/>
              <a:ext cx="129150" cy="701748"/>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Left Bracket 3"/>
            <p:cNvSpPr/>
            <p:nvPr/>
          </p:nvSpPr>
          <p:spPr>
            <a:xfrm rot="16200000" flipV="1">
              <a:off x="2876844" y="5439300"/>
              <a:ext cx="142065" cy="611372"/>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Left Bracket 2"/>
            <p:cNvSpPr/>
            <p:nvPr/>
          </p:nvSpPr>
          <p:spPr>
            <a:xfrm rot="5400000">
              <a:off x="2230916" y="5004372"/>
              <a:ext cx="142065" cy="680484"/>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Left Bracket 1"/>
            <p:cNvSpPr/>
            <p:nvPr/>
          </p:nvSpPr>
          <p:spPr>
            <a:xfrm rot="16200000" flipV="1">
              <a:off x="1498899" y="5353212"/>
              <a:ext cx="142065" cy="783549"/>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TextBox 4th"/>
            <p:cNvSpPr txBox="1"/>
            <p:nvPr/>
          </p:nvSpPr>
          <p:spPr>
            <a:xfrm>
              <a:off x="3139445" y="4970872"/>
              <a:ext cx="1025225" cy="338554"/>
            </a:xfrm>
            <a:prstGeom prst="rect">
              <a:avLst/>
            </a:prstGeom>
            <a:noFill/>
          </p:spPr>
          <p:txBody>
            <a:bodyPr wrap="square" rtlCol="0">
              <a:spAutoFit/>
            </a:bodyPr>
            <a:lstStyle/>
            <a:p>
              <a:r>
                <a:rPr lang="en-US" sz="1600" dirty="0" smtClean="0">
                  <a:solidFill>
                    <a:schemeClr val="bg1"/>
                  </a:solidFill>
                </a:rPr>
                <a:t>4</a:t>
              </a:r>
              <a:r>
                <a:rPr lang="en-US" sz="1600" baseline="30000" dirty="0" smtClean="0">
                  <a:solidFill>
                    <a:schemeClr val="bg1"/>
                  </a:solidFill>
                </a:rPr>
                <a:t>th</a:t>
              </a:r>
              <a:r>
                <a:rPr lang="en-US" sz="1600" dirty="0" smtClean="0">
                  <a:solidFill>
                    <a:schemeClr val="bg1"/>
                  </a:solidFill>
                </a:rPr>
                <a:t> </a:t>
              </a:r>
              <a:r>
                <a:rPr lang="en-US" sz="1600" i="1" dirty="0" smtClean="0">
                  <a:solidFill>
                    <a:schemeClr val="bg1"/>
                  </a:solidFill>
                </a:rPr>
                <a:t>k</a:t>
              </a:r>
              <a:r>
                <a:rPr lang="en-US" sz="1600" dirty="0" smtClean="0">
                  <a:solidFill>
                    <a:schemeClr val="bg1"/>
                  </a:solidFill>
                </a:rPr>
                <a:t>-mer</a:t>
              </a:r>
              <a:endParaRPr lang="en-US" sz="1600" dirty="0">
                <a:solidFill>
                  <a:schemeClr val="bg1"/>
                </a:solidFill>
              </a:endParaRPr>
            </a:p>
          </p:txBody>
        </p:sp>
        <p:sp>
          <p:nvSpPr>
            <p:cNvPr id="111" name="TextBox 3rd"/>
            <p:cNvSpPr txBox="1"/>
            <p:nvPr/>
          </p:nvSpPr>
          <p:spPr>
            <a:xfrm>
              <a:off x="2491093" y="5759425"/>
              <a:ext cx="1025225" cy="338554"/>
            </a:xfrm>
            <a:prstGeom prst="rect">
              <a:avLst/>
            </a:prstGeom>
            <a:noFill/>
          </p:spPr>
          <p:txBody>
            <a:bodyPr wrap="square" rtlCol="0">
              <a:spAutoFit/>
            </a:bodyPr>
            <a:lstStyle/>
            <a:p>
              <a:r>
                <a:rPr lang="en-US" sz="1600" dirty="0" smtClean="0">
                  <a:solidFill>
                    <a:schemeClr val="bg1"/>
                  </a:solidFill>
                </a:rPr>
                <a:t>3</a:t>
              </a:r>
              <a:r>
                <a:rPr lang="en-US" sz="1600" baseline="30000" dirty="0" smtClean="0">
                  <a:solidFill>
                    <a:schemeClr val="bg1"/>
                  </a:solidFill>
                </a:rPr>
                <a:t>rd</a:t>
              </a:r>
              <a:r>
                <a:rPr lang="en-US" sz="1600" dirty="0" smtClean="0">
                  <a:solidFill>
                    <a:schemeClr val="bg1"/>
                  </a:solidFill>
                </a:rPr>
                <a:t> </a:t>
              </a:r>
              <a:r>
                <a:rPr lang="en-US" sz="1600" i="1" dirty="0" smtClean="0">
                  <a:solidFill>
                    <a:schemeClr val="bg1"/>
                  </a:solidFill>
                </a:rPr>
                <a:t>k</a:t>
              </a:r>
              <a:r>
                <a:rPr lang="en-US" sz="1600" dirty="0" smtClean="0">
                  <a:solidFill>
                    <a:schemeClr val="bg1"/>
                  </a:solidFill>
                </a:rPr>
                <a:t>-mer</a:t>
              </a:r>
              <a:endParaRPr lang="en-US" sz="1600" dirty="0">
                <a:solidFill>
                  <a:schemeClr val="bg1"/>
                </a:solidFill>
              </a:endParaRPr>
            </a:p>
          </p:txBody>
        </p:sp>
        <p:sp>
          <p:nvSpPr>
            <p:cNvPr id="112" name="TextBox 2nd"/>
            <p:cNvSpPr txBox="1"/>
            <p:nvPr/>
          </p:nvSpPr>
          <p:spPr>
            <a:xfrm>
              <a:off x="1807407" y="4970872"/>
              <a:ext cx="1025225" cy="338554"/>
            </a:xfrm>
            <a:prstGeom prst="rect">
              <a:avLst/>
            </a:prstGeom>
            <a:noFill/>
          </p:spPr>
          <p:txBody>
            <a:bodyPr wrap="square" rtlCol="0">
              <a:spAutoFit/>
            </a:bodyPr>
            <a:lstStyle/>
            <a:p>
              <a:r>
                <a:rPr lang="en-US" sz="1600" dirty="0" smtClean="0">
                  <a:solidFill>
                    <a:schemeClr val="bg1"/>
                  </a:solidFill>
                </a:rPr>
                <a:t>2</a:t>
              </a:r>
              <a:r>
                <a:rPr lang="en-US" sz="1600" baseline="30000" dirty="0" smtClean="0">
                  <a:solidFill>
                    <a:schemeClr val="bg1"/>
                  </a:solidFill>
                </a:rPr>
                <a:t>nd</a:t>
              </a:r>
              <a:r>
                <a:rPr lang="en-US" sz="1600" dirty="0" smtClean="0">
                  <a:solidFill>
                    <a:schemeClr val="bg1"/>
                  </a:solidFill>
                </a:rPr>
                <a:t> </a:t>
              </a:r>
              <a:r>
                <a:rPr lang="en-US" sz="1600" i="1" dirty="0" smtClean="0">
                  <a:solidFill>
                    <a:schemeClr val="bg1"/>
                  </a:solidFill>
                </a:rPr>
                <a:t>k</a:t>
              </a:r>
              <a:r>
                <a:rPr lang="en-US" sz="1600" dirty="0" smtClean="0">
                  <a:solidFill>
                    <a:schemeClr val="bg1"/>
                  </a:solidFill>
                </a:rPr>
                <a:t>-mer</a:t>
              </a:r>
              <a:endParaRPr lang="en-US" sz="1600" dirty="0">
                <a:solidFill>
                  <a:schemeClr val="bg1"/>
                </a:solidFill>
              </a:endParaRPr>
            </a:p>
          </p:txBody>
        </p:sp>
        <p:sp>
          <p:nvSpPr>
            <p:cNvPr id="32" name="TextBox 1st"/>
            <p:cNvSpPr txBox="1"/>
            <p:nvPr/>
          </p:nvSpPr>
          <p:spPr>
            <a:xfrm>
              <a:off x="1143348" y="5759425"/>
              <a:ext cx="1025225" cy="338554"/>
            </a:xfrm>
            <a:prstGeom prst="rect">
              <a:avLst/>
            </a:prstGeom>
            <a:noFill/>
          </p:spPr>
          <p:txBody>
            <a:bodyPr wrap="square" rtlCol="0">
              <a:spAutoFit/>
            </a:bodyPr>
            <a:lstStyle/>
            <a:p>
              <a:r>
                <a:rPr lang="en-US" sz="1600" dirty="0" smtClean="0">
                  <a:solidFill>
                    <a:schemeClr val="bg1"/>
                  </a:solidFill>
                </a:rPr>
                <a:t>1</a:t>
              </a:r>
              <a:r>
                <a:rPr lang="en-US" sz="1600" baseline="30000" dirty="0" smtClean="0">
                  <a:solidFill>
                    <a:schemeClr val="bg1"/>
                  </a:solidFill>
                </a:rPr>
                <a:t>st</a:t>
              </a:r>
              <a:r>
                <a:rPr lang="en-US" sz="1600" dirty="0">
                  <a:solidFill>
                    <a:schemeClr val="bg1"/>
                  </a:solidFill>
                </a:rPr>
                <a:t> </a:t>
              </a:r>
              <a:r>
                <a:rPr lang="en-US" sz="1600" i="1" dirty="0" smtClean="0">
                  <a:solidFill>
                    <a:schemeClr val="bg1"/>
                  </a:solidFill>
                </a:rPr>
                <a:t>k</a:t>
              </a:r>
              <a:r>
                <a:rPr lang="en-US" sz="1600" dirty="0" smtClean="0">
                  <a:solidFill>
                    <a:schemeClr val="bg1"/>
                  </a:solidFill>
                </a:rPr>
                <a:t>-mer</a:t>
              </a:r>
              <a:endParaRPr lang="en-US" sz="1600" dirty="0">
                <a:solidFill>
                  <a:schemeClr val="bg1"/>
                </a:solidFill>
              </a:endParaRPr>
            </a:p>
          </p:txBody>
        </p:sp>
        <p:sp>
          <p:nvSpPr>
            <p:cNvPr id="29" name="TextBox sequence"/>
            <p:cNvSpPr txBox="1"/>
            <p:nvPr/>
          </p:nvSpPr>
          <p:spPr>
            <a:xfrm>
              <a:off x="990792" y="5313967"/>
              <a:ext cx="3483830" cy="461665"/>
            </a:xfrm>
            <a:prstGeom prst="rect">
              <a:avLst/>
            </a:prstGeom>
            <a:noFill/>
          </p:spPr>
          <p:txBody>
            <a:bodyPr wrap="square" rtlCol="0">
              <a:spAutoFit/>
            </a:bodyPr>
            <a:lstStyle/>
            <a:p>
              <a:pPr algn="ctr"/>
              <a:r>
                <a:rPr lang="en-US" sz="2400" dirty="0" smtClean="0">
                  <a:solidFill>
                    <a:schemeClr val="bg1"/>
                  </a:solidFill>
                </a:rPr>
                <a:t>AGGGACCCCCCATTGTGTG</a:t>
              </a:r>
              <a:endParaRPr lang="en-US" sz="2400" dirty="0">
                <a:solidFill>
                  <a:schemeClr val="bg1"/>
                </a:solidFill>
              </a:endParaRPr>
            </a:p>
          </p:txBody>
        </p:sp>
        <p:sp>
          <p:nvSpPr>
            <p:cNvPr id="49" name="TextBox title">
              <a:extLst>
                <a:ext uri="{FF2B5EF4-FFF2-40B4-BE49-F238E27FC236}">
                  <a16:creationId xmlns="" xmlns:a16="http://schemas.microsoft.com/office/drawing/2014/main" id="{9A61BB4C-96A2-4D00-9112-5BFC98F25CEE}"/>
                </a:ext>
              </a:extLst>
            </p:cNvPr>
            <p:cNvSpPr txBox="1"/>
            <p:nvPr/>
          </p:nvSpPr>
          <p:spPr>
            <a:xfrm>
              <a:off x="-182880" y="4519459"/>
              <a:ext cx="4741785" cy="523220"/>
            </a:xfrm>
            <a:prstGeom prst="rect">
              <a:avLst/>
            </a:prstGeom>
            <a:noFill/>
          </p:spPr>
          <p:txBody>
            <a:bodyPr wrap="square" rtlCol="0">
              <a:spAutoFit/>
            </a:bodyPr>
            <a:lstStyle/>
            <a:p>
              <a:pPr algn="r"/>
              <a:r>
                <a:rPr lang="en-US" sz="2800"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Extract </a:t>
              </a:r>
              <a:r>
                <a:rPr lang="en-US" sz="2800" b="1" i="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k</a:t>
              </a:r>
              <a:r>
                <a:rPr lang="en-US" sz="2800"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-mers</a:t>
              </a:r>
              <a:endParaRPr lang="en-US" sz="2800" b="1" dirty="0">
                <a:solidFill>
                  <a:srgbClr val="FFFFFF"/>
                </a:solidFill>
                <a:latin typeface="Century Gothic" panose="020B0502020202020204" pitchFamily="34" charset="0"/>
                <a:ea typeface="Tahoma" panose="020B0604030504040204" pitchFamily="34" charset="0"/>
                <a:cs typeface="Tahoma" panose="020B0604030504040204" pitchFamily="34" charset="0"/>
              </a:endParaRPr>
            </a:p>
          </p:txBody>
        </p:sp>
        <p:sp>
          <p:nvSpPr>
            <p:cNvPr id="47" name="Oval">
              <a:extLst>
                <a:ext uri="{FF2B5EF4-FFF2-40B4-BE49-F238E27FC236}">
                  <a16:creationId xmlns="" xmlns:a16="http://schemas.microsoft.com/office/drawing/2014/main" id="{F6D499F0-3920-4527-8086-8260E495F9C6}"/>
                </a:ext>
              </a:extLst>
            </p:cNvPr>
            <p:cNvSpPr/>
            <p:nvPr/>
          </p:nvSpPr>
          <p:spPr>
            <a:xfrm>
              <a:off x="4654073" y="4927073"/>
              <a:ext cx="838200" cy="8382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04"/>
          <p:cNvGrpSpPr/>
          <p:nvPr/>
        </p:nvGrpSpPr>
        <p:grpSpPr>
          <a:xfrm>
            <a:off x="6543940" y="1871513"/>
            <a:ext cx="5515391" cy="1865152"/>
            <a:chOff x="6543940" y="1871513"/>
            <a:chExt cx="5515391" cy="1865152"/>
          </a:xfrm>
        </p:grpSpPr>
        <p:grpSp>
          <p:nvGrpSpPr>
            <p:cNvPr id="27" name="Table"/>
            <p:cNvGrpSpPr/>
            <p:nvPr/>
          </p:nvGrpSpPr>
          <p:grpSpPr>
            <a:xfrm>
              <a:off x="7605471" y="2296405"/>
              <a:ext cx="3998999" cy="1440260"/>
              <a:chOff x="7931604" y="4386806"/>
              <a:chExt cx="3998999" cy="1440260"/>
            </a:xfrm>
          </p:grpSpPr>
          <p:cxnSp>
            <p:nvCxnSpPr>
              <p:cNvPr id="63" name="Straight Connector right"/>
              <p:cNvCxnSpPr/>
              <p:nvPr/>
            </p:nvCxnSpPr>
            <p:spPr>
              <a:xfrm>
                <a:off x="10192365" y="4457643"/>
                <a:ext cx="0" cy="12790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left"/>
              <p:cNvCxnSpPr/>
              <p:nvPr/>
            </p:nvCxnSpPr>
            <p:spPr>
              <a:xfrm>
                <a:off x="8544590" y="4457643"/>
                <a:ext cx="0" cy="12790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sep"/>
              <p:cNvCxnSpPr/>
              <p:nvPr/>
            </p:nvCxnSpPr>
            <p:spPr>
              <a:xfrm>
                <a:off x="8034464" y="4618028"/>
                <a:ext cx="37756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TextBox right"/>
              <p:cNvSpPr txBox="1"/>
              <p:nvPr/>
            </p:nvSpPr>
            <p:spPr>
              <a:xfrm>
                <a:off x="10164865" y="4387976"/>
                <a:ext cx="1765738" cy="276999"/>
              </a:xfrm>
              <a:prstGeom prst="rect">
                <a:avLst/>
              </a:prstGeom>
              <a:noFill/>
            </p:spPr>
            <p:txBody>
              <a:bodyPr wrap="square" rtlCol="0">
                <a:spAutoFit/>
              </a:bodyPr>
              <a:lstStyle/>
              <a:p>
                <a:r>
                  <a:rPr lang="en-US" sz="1200" dirty="0" smtClean="0">
                    <a:solidFill>
                      <a:schemeClr val="bg1"/>
                    </a:solidFill>
                  </a:rPr>
                  <a:t>Start pos. End pos. Var ID</a:t>
                </a:r>
                <a:endParaRPr lang="en-US" sz="1200" dirty="0">
                  <a:solidFill>
                    <a:schemeClr val="bg1"/>
                  </a:solidFill>
                </a:endParaRPr>
              </a:p>
            </p:txBody>
          </p:sp>
          <p:sp>
            <p:nvSpPr>
              <p:cNvPr id="84" name="TextBox mid"/>
              <p:cNvSpPr txBox="1"/>
              <p:nvPr/>
            </p:nvSpPr>
            <p:spPr>
              <a:xfrm>
                <a:off x="8503339" y="4387976"/>
                <a:ext cx="1765738" cy="276999"/>
              </a:xfrm>
              <a:prstGeom prst="rect">
                <a:avLst/>
              </a:prstGeom>
              <a:noFill/>
            </p:spPr>
            <p:txBody>
              <a:bodyPr wrap="square" rtlCol="0">
                <a:spAutoFit/>
              </a:bodyPr>
              <a:lstStyle/>
              <a:p>
                <a:r>
                  <a:rPr lang="en-US" sz="1200" dirty="0" smtClean="0">
                    <a:solidFill>
                      <a:schemeClr val="bg1"/>
                    </a:solidFill>
                  </a:rPr>
                  <a:t>Start pos. End pos. Var ID</a:t>
                </a:r>
                <a:endParaRPr lang="en-US" sz="1200" dirty="0">
                  <a:solidFill>
                    <a:schemeClr val="bg1"/>
                  </a:solidFill>
                </a:endParaRPr>
              </a:p>
            </p:txBody>
          </p:sp>
          <p:sp>
            <p:nvSpPr>
              <p:cNvPr id="85" name="TextBox left"/>
              <p:cNvSpPr txBox="1"/>
              <p:nvPr/>
            </p:nvSpPr>
            <p:spPr>
              <a:xfrm>
                <a:off x="7960192" y="4386806"/>
                <a:ext cx="635219" cy="276999"/>
              </a:xfrm>
              <a:prstGeom prst="rect">
                <a:avLst/>
              </a:prstGeom>
              <a:noFill/>
            </p:spPr>
            <p:txBody>
              <a:bodyPr wrap="square" rtlCol="0">
                <a:spAutoFit/>
              </a:bodyPr>
              <a:lstStyle/>
              <a:p>
                <a:pPr algn="r"/>
                <a:r>
                  <a:rPr lang="en-US" sz="1200" dirty="0" smtClean="0">
                    <a:solidFill>
                      <a:schemeClr val="bg1"/>
                    </a:solidFill>
                  </a:rPr>
                  <a:t>5-mers</a:t>
                </a:r>
                <a:endParaRPr lang="en-US" sz="1200" dirty="0">
                  <a:solidFill>
                    <a:schemeClr val="bg1"/>
                  </a:solidFill>
                </a:endParaRPr>
              </a:p>
            </p:txBody>
          </p:sp>
          <p:sp>
            <p:nvSpPr>
              <p:cNvPr id="86" name="TextBox 6"/>
              <p:cNvSpPr txBox="1"/>
              <p:nvPr/>
            </p:nvSpPr>
            <p:spPr>
              <a:xfrm>
                <a:off x="11394337" y="4626737"/>
                <a:ext cx="415730" cy="830997"/>
              </a:xfrm>
              <a:prstGeom prst="rect">
                <a:avLst/>
              </a:prstGeom>
              <a:noFill/>
            </p:spPr>
            <p:txBody>
              <a:bodyPr wrap="square" rtlCol="0">
                <a:spAutoFit/>
              </a:bodyPr>
              <a:lstStyle/>
              <a:p>
                <a:pPr algn="ctr"/>
                <a:r>
                  <a:rPr lang="en-US" sz="1200" dirty="0" smtClean="0">
                    <a:solidFill>
                      <a:schemeClr val="bg1"/>
                    </a:solidFill>
                  </a:rPr>
                  <a:t>3</a:t>
                </a:r>
              </a:p>
              <a:p>
                <a:pPr algn="ctr"/>
                <a:endParaRPr lang="en-US" sz="1200" dirty="0" smtClean="0">
                  <a:solidFill>
                    <a:schemeClr val="bg1"/>
                  </a:solidFill>
                </a:endParaRPr>
              </a:p>
              <a:p>
                <a:pPr algn="ctr"/>
                <a:endParaRPr lang="en-US" sz="1200" dirty="0" smtClean="0">
                  <a:solidFill>
                    <a:schemeClr val="bg1"/>
                  </a:solidFill>
                </a:endParaRPr>
              </a:p>
              <a:p>
                <a:pPr algn="ctr"/>
                <a:r>
                  <a:rPr lang="en-US" sz="1200" dirty="0">
                    <a:solidFill>
                      <a:schemeClr val="bg1"/>
                    </a:solidFill>
                  </a:rPr>
                  <a:t>3</a:t>
                </a:r>
              </a:p>
            </p:txBody>
          </p:sp>
          <p:sp>
            <p:nvSpPr>
              <p:cNvPr id="87" name="TextBox 5"/>
              <p:cNvSpPr txBox="1"/>
              <p:nvPr/>
            </p:nvSpPr>
            <p:spPr>
              <a:xfrm>
                <a:off x="10853475" y="4626737"/>
                <a:ext cx="540862" cy="830997"/>
              </a:xfrm>
              <a:prstGeom prst="rect">
                <a:avLst/>
              </a:prstGeom>
              <a:noFill/>
            </p:spPr>
            <p:txBody>
              <a:bodyPr wrap="square" rtlCol="0">
                <a:spAutoFit/>
              </a:bodyPr>
              <a:lstStyle/>
              <a:p>
                <a:pPr algn="ctr"/>
                <a:r>
                  <a:rPr lang="en-US" sz="1200" dirty="0" smtClean="0">
                    <a:solidFill>
                      <a:schemeClr val="bg1"/>
                    </a:solidFill>
                  </a:rPr>
                  <a:t>21</a:t>
                </a:r>
              </a:p>
              <a:p>
                <a:pPr algn="ctr"/>
                <a:endParaRPr lang="en-US" sz="1200" dirty="0" smtClean="0">
                  <a:solidFill>
                    <a:schemeClr val="bg1"/>
                  </a:solidFill>
                </a:endParaRPr>
              </a:p>
              <a:p>
                <a:pPr algn="ctr"/>
                <a:endParaRPr lang="en-US" sz="1200" dirty="0" smtClean="0">
                  <a:solidFill>
                    <a:schemeClr val="bg1"/>
                  </a:solidFill>
                </a:endParaRPr>
              </a:p>
              <a:p>
                <a:pPr algn="ctr"/>
                <a:r>
                  <a:rPr lang="en-US" sz="1200" dirty="0" smtClean="0">
                    <a:solidFill>
                      <a:schemeClr val="bg1"/>
                    </a:solidFill>
                  </a:rPr>
                  <a:t>23</a:t>
                </a:r>
              </a:p>
            </p:txBody>
          </p:sp>
          <p:sp>
            <p:nvSpPr>
              <p:cNvPr id="97" name="TextBox 4"/>
              <p:cNvSpPr txBox="1"/>
              <p:nvPr/>
            </p:nvSpPr>
            <p:spPr>
              <a:xfrm>
                <a:off x="10192365" y="4626737"/>
                <a:ext cx="667978" cy="830997"/>
              </a:xfrm>
              <a:prstGeom prst="rect">
                <a:avLst/>
              </a:prstGeom>
              <a:noFill/>
            </p:spPr>
            <p:txBody>
              <a:bodyPr wrap="square" rtlCol="0">
                <a:spAutoFit/>
              </a:bodyPr>
              <a:lstStyle/>
              <a:p>
                <a:pPr algn="ctr"/>
                <a:r>
                  <a:rPr lang="en-US" sz="1200" dirty="0" smtClean="0">
                    <a:solidFill>
                      <a:schemeClr val="bg1"/>
                    </a:solidFill>
                  </a:rPr>
                  <a:t>19</a:t>
                </a:r>
              </a:p>
              <a:p>
                <a:pPr algn="ctr"/>
                <a:endParaRPr lang="en-US" sz="1200" dirty="0">
                  <a:solidFill>
                    <a:schemeClr val="bg1"/>
                  </a:solidFill>
                </a:endParaRPr>
              </a:p>
              <a:p>
                <a:pPr algn="ctr"/>
                <a:endParaRPr lang="en-US" sz="1200" dirty="0" smtClean="0">
                  <a:solidFill>
                    <a:schemeClr val="bg1"/>
                  </a:solidFill>
                </a:endParaRPr>
              </a:p>
              <a:p>
                <a:pPr algn="ctr"/>
                <a:r>
                  <a:rPr lang="en-US" sz="1200" dirty="0" smtClean="0">
                    <a:solidFill>
                      <a:schemeClr val="bg1"/>
                    </a:solidFill>
                  </a:rPr>
                  <a:t>z2</a:t>
                </a:r>
              </a:p>
            </p:txBody>
          </p:sp>
          <p:sp>
            <p:nvSpPr>
              <p:cNvPr id="99" name="TextBox 3"/>
              <p:cNvSpPr txBox="1"/>
              <p:nvPr/>
            </p:nvSpPr>
            <p:spPr>
              <a:xfrm>
                <a:off x="9695763" y="4626737"/>
                <a:ext cx="445802" cy="1200329"/>
              </a:xfrm>
              <a:prstGeom prst="rect">
                <a:avLst/>
              </a:prstGeom>
              <a:noFill/>
            </p:spPr>
            <p:txBody>
              <a:bodyPr wrap="square" rtlCol="0">
                <a:spAutoFit/>
              </a:bodyPr>
              <a:lstStyle/>
              <a:p>
                <a:pPr algn="ctr"/>
                <a:r>
                  <a:rPr lang="en-US" altLang="zh-TW" sz="1200" dirty="0" smtClean="0">
                    <a:solidFill>
                      <a:schemeClr val="bg1"/>
                    </a:solidFill>
                  </a:rPr>
                  <a:t>2</a:t>
                </a:r>
              </a:p>
              <a:p>
                <a:pPr algn="ctr"/>
                <a:r>
                  <a:rPr lang="en-US" sz="1200" dirty="0" smtClean="0">
                    <a:solidFill>
                      <a:schemeClr val="bg1"/>
                    </a:solidFill>
                  </a:rPr>
                  <a:t>NA</a:t>
                </a:r>
              </a:p>
              <a:p>
                <a:pPr algn="ctr"/>
                <a:endParaRPr lang="en-US" sz="1200" dirty="0" smtClean="0">
                  <a:solidFill>
                    <a:schemeClr val="bg1"/>
                  </a:solidFill>
                </a:endParaRPr>
              </a:p>
              <a:p>
                <a:pPr algn="ctr"/>
                <a:r>
                  <a:rPr lang="en-US" sz="1200" dirty="0" smtClean="0">
                    <a:solidFill>
                      <a:schemeClr val="bg1"/>
                    </a:solidFill>
                  </a:rPr>
                  <a:t>3</a:t>
                </a:r>
              </a:p>
              <a:p>
                <a:pPr algn="ctr"/>
                <a:endParaRPr lang="en-US" sz="1200" dirty="0" smtClean="0">
                  <a:solidFill>
                    <a:schemeClr val="bg1"/>
                  </a:solidFill>
                </a:endParaRPr>
              </a:p>
              <a:p>
                <a:pPr algn="ctr"/>
                <a:r>
                  <a:rPr lang="en-US" sz="1200" dirty="0" smtClean="0">
                    <a:solidFill>
                      <a:schemeClr val="bg1"/>
                    </a:solidFill>
                  </a:rPr>
                  <a:t>5</a:t>
                </a:r>
                <a:endParaRPr lang="en-US" sz="1200" dirty="0">
                  <a:solidFill>
                    <a:schemeClr val="bg1"/>
                  </a:solidFill>
                </a:endParaRPr>
              </a:p>
            </p:txBody>
          </p:sp>
          <p:sp>
            <p:nvSpPr>
              <p:cNvPr id="105" name="TextBox 2"/>
              <p:cNvSpPr txBox="1"/>
              <p:nvPr/>
            </p:nvSpPr>
            <p:spPr>
              <a:xfrm>
                <a:off x="9169047" y="4626737"/>
                <a:ext cx="577516" cy="1200329"/>
              </a:xfrm>
              <a:prstGeom prst="rect">
                <a:avLst/>
              </a:prstGeom>
              <a:noFill/>
            </p:spPr>
            <p:txBody>
              <a:bodyPr wrap="square" rtlCol="0">
                <a:spAutoFit/>
              </a:bodyPr>
              <a:lstStyle/>
              <a:p>
                <a:pPr algn="ctr"/>
                <a:r>
                  <a:rPr lang="en-US" altLang="zh-TW" sz="1200" dirty="0" smtClean="0">
                    <a:solidFill>
                      <a:schemeClr val="bg1"/>
                    </a:solidFill>
                  </a:rPr>
                  <a:t>23</a:t>
                </a:r>
              </a:p>
              <a:p>
                <a:pPr algn="ctr"/>
                <a:r>
                  <a:rPr lang="en-US" altLang="zh-TW" sz="1200" dirty="0">
                    <a:solidFill>
                      <a:schemeClr val="bg1"/>
                    </a:solidFill>
                  </a:rPr>
                  <a:t>5</a:t>
                </a:r>
                <a:endParaRPr lang="en-US" altLang="zh-TW" sz="1200" dirty="0" smtClean="0">
                  <a:solidFill>
                    <a:schemeClr val="bg1"/>
                  </a:solidFill>
                </a:endParaRPr>
              </a:p>
              <a:p>
                <a:pPr algn="ctr"/>
                <a:endParaRPr lang="en-US" altLang="zh-TW" sz="1200" dirty="0" smtClean="0">
                  <a:solidFill>
                    <a:schemeClr val="bg1"/>
                  </a:solidFill>
                </a:endParaRPr>
              </a:p>
              <a:p>
                <a:pPr algn="ctr"/>
                <a:r>
                  <a:rPr lang="en-US" altLang="zh-TW" sz="1200" dirty="0" smtClean="0">
                    <a:solidFill>
                      <a:schemeClr val="bg1"/>
                    </a:solidFill>
                  </a:rPr>
                  <a:t>22</a:t>
                </a:r>
              </a:p>
              <a:p>
                <a:pPr algn="ctr"/>
                <a:endParaRPr lang="en-US" altLang="zh-TW" sz="1200" dirty="0" smtClean="0">
                  <a:solidFill>
                    <a:schemeClr val="bg1"/>
                  </a:solidFill>
                </a:endParaRPr>
              </a:p>
              <a:p>
                <a:pPr algn="ctr"/>
                <a:r>
                  <a:rPr lang="en-US" altLang="zh-TW" sz="1200" dirty="0" smtClean="0">
                    <a:solidFill>
                      <a:schemeClr val="bg1"/>
                    </a:solidFill>
                  </a:rPr>
                  <a:t>29</a:t>
                </a:r>
                <a:endParaRPr lang="en-US" sz="1200" dirty="0">
                  <a:solidFill>
                    <a:schemeClr val="bg1"/>
                  </a:solidFill>
                </a:endParaRPr>
              </a:p>
            </p:txBody>
          </p:sp>
          <p:sp>
            <p:nvSpPr>
              <p:cNvPr id="106" name="TextBox 1"/>
              <p:cNvSpPr txBox="1"/>
              <p:nvPr/>
            </p:nvSpPr>
            <p:spPr>
              <a:xfrm>
                <a:off x="8544590" y="4626737"/>
                <a:ext cx="624457" cy="1200329"/>
              </a:xfrm>
              <a:prstGeom prst="rect">
                <a:avLst/>
              </a:prstGeom>
              <a:noFill/>
            </p:spPr>
            <p:txBody>
              <a:bodyPr wrap="square" rtlCol="0">
                <a:spAutoFit/>
              </a:bodyPr>
              <a:lstStyle/>
              <a:p>
                <a:pPr algn="ctr"/>
                <a:r>
                  <a:rPr lang="en-US" altLang="zh-TW" sz="1200" dirty="0" smtClean="0">
                    <a:solidFill>
                      <a:schemeClr val="bg1"/>
                    </a:solidFill>
                  </a:rPr>
                  <a:t>19</a:t>
                </a:r>
              </a:p>
              <a:p>
                <a:pPr algn="ctr"/>
                <a:r>
                  <a:rPr lang="en-US" altLang="zh-TW" sz="1200" dirty="0" smtClean="0">
                    <a:solidFill>
                      <a:schemeClr val="bg1"/>
                    </a:solidFill>
                  </a:rPr>
                  <a:t>1</a:t>
                </a:r>
              </a:p>
              <a:p>
                <a:pPr algn="ctr"/>
                <a:endParaRPr lang="en-US" altLang="zh-TW" sz="1200" dirty="0">
                  <a:solidFill>
                    <a:schemeClr val="bg1"/>
                  </a:solidFill>
                </a:endParaRPr>
              </a:p>
              <a:p>
                <a:pPr algn="ctr"/>
                <a:r>
                  <a:rPr lang="en-US" altLang="zh-TW" sz="1200" dirty="0" smtClean="0">
                    <a:solidFill>
                      <a:schemeClr val="bg1"/>
                    </a:solidFill>
                  </a:rPr>
                  <a:t>z1</a:t>
                </a:r>
              </a:p>
              <a:p>
                <a:pPr algn="ctr"/>
                <a:endParaRPr lang="en-US" altLang="zh-TW" sz="1200" dirty="0" smtClean="0">
                  <a:solidFill>
                    <a:schemeClr val="bg1"/>
                  </a:solidFill>
                </a:endParaRPr>
              </a:p>
              <a:p>
                <a:pPr algn="ctr"/>
                <a:r>
                  <a:rPr lang="en-US" sz="1200" dirty="0" smtClean="0">
                    <a:solidFill>
                      <a:schemeClr val="bg1"/>
                    </a:solidFill>
                  </a:rPr>
                  <a:t>25</a:t>
                </a:r>
                <a:endParaRPr lang="en-US" sz="1200" dirty="0">
                  <a:solidFill>
                    <a:schemeClr val="bg1"/>
                  </a:solidFill>
                </a:endParaRPr>
              </a:p>
            </p:txBody>
          </p:sp>
          <p:sp>
            <p:nvSpPr>
              <p:cNvPr id="107" name="TextBox 0"/>
              <p:cNvSpPr txBox="1"/>
              <p:nvPr/>
            </p:nvSpPr>
            <p:spPr>
              <a:xfrm>
                <a:off x="7931604" y="4623069"/>
                <a:ext cx="661109" cy="1200329"/>
              </a:xfrm>
              <a:prstGeom prst="rect">
                <a:avLst/>
              </a:prstGeom>
              <a:noFill/>
            </p:spPr>
            <p:txBody>
              <a:bodyPr wrap="square" rtlCol="0">
                <a:spAutoFit/>
              </a:bodyPr>
              <a:lstStyle/>
              <a:p>
                <a:pPr algn="ctr"/>
                <a:r>
                  <a:rPr lang="en-US" sz="1200" dirty="0" smtClean="0">
                    <a:solidFill>
                      <a:schemeClr val="bg1"/>
                    </a:solidFill>
                  </a:rPr>
                  <a:t>ACCCC</a:t>
                </a:r>
              </a:p>
              <a:p>
                <a:pPr algn="ctr"/>
                <a:r>
                  <a:rPr lang="en-US" sz="1200" dirty="0" smtClean="0">
                    <a:solidFill>
                      <a:schemeClr val="bg1"/>
                    </a:solidFill>
                  </a:rPr>
                  <a:t>ACCTC</a:t>
                </a:r>
              </a:p>
              <a:p>
                <a:pPr algn="ctr"/>
                <a:r>
                  <a:rPr lang="mr-IN" sz="1200" dirty="0" smtClean="0">
                    <a:solidFill>
                      <a:schemeClr val="bg1"/>
                    </a:solidFill>
                  </a:rPr>
                  <a:t>…</a:t>
                </a:r>
                <a:endParaRPr lang="en-US" sz="1200" dirty="0" smtClean="0">
                  <a:solidFill>
                    <a:schemeClr val="bg1"/>
                  </a:solidFill>
                </a:endParaRPr>
              </a:p>
              <a:p>
                <a:pPr algn="ctr"/>
                <a:r>
                  <a:rPr lang="en-US" sz="1200" dirty="0" smtClean="0">
                    <a:solidFill>
                      <a:schemeClr val="bg1"/>
                    </a:solidFill>
                  </a:rPr>
                  <a:t>CCCCC</a:t>
                </a:r>
              </a:p>
              <a:p>
                <a:pPr algn="ctr"/>
                <a:r>
                  <a:rPr lang="en-US" sz="1200" dirty="0" smtClean="0">
                    <a:solidFill>
                      <a:schemeClr val="bg1"/>
                    </a:solidFill>
                  </a:rPr>
                  <a:t>...</a:t>
                </a:r>
              </a:p>
              <a:p>
                <a:pPr algn="ctr"/>
                <a:r>
                  <a:rPr lang="en-US" sz="1200" dirty="0" smtClean="0">
                    <a:solidFill>
                      <a:schemeClr val="bg1"/>
                    </a:solidFill>
                  </a:rPr>
                  <a:t>TTGTG</a:t>
                </a:r>
                <a:endParaRPr lang="en-US" sz="1200" dirty="0">
                  <a:solidFill>
                    <a:schemeClr val="bg1"/>
                  </a:solidFill>
                </a:endParaRPr>
              </a:p>
            </p:txBody>
          </p:sp>
        </p:grpSp>
        <p:sp>
          <p:nvSpPr>
            <p:cNvPr id="21" name="TextBox title">
              <a:extLst>
                <a:ext uri="{FF2B5EF4-FFF2-40B4-BE49-F238E27FC236}">
                  <a16:creationId xmlns="" xmlns:a16="http://schemas.microsoft.com/office/drawing/2014/main" id="{D9585C00-05E0-4883-9190-5990845EE348}"/>
                </a:ext>
              </a:extLst>
            </p:cNvPr>
            <p:cNvSpPr txBox="1"/>
            <p:nvPr/>
          </p:nvSpPr>
          <p:spPr>
            <a:xfrm>
              <a:off x="7618133" y="1871513"/>
              <a:ext cx="4441198" cy="523220"/>
            </a:xfrm>
            <a:prstGeom prst="rect">
              <a:avLst/>
            </a:prstGeom>
            <a:noFill/>
          </p:spPr>
          <p:txBody>
            <a:bodyPr wrap="square" rtlCol="0">
              <a:spAutoFit/>
            </a:bodyPr>
            <a:lstStyle/>
            <a:p>
              <a:r>
                <a:rPr lang="en-US" sz="2800"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Build </a:t>
              </a:r>
              <a:r>
                <a:rPr lang="en-US" sz="2800" b="1" i="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k</a:t>
              </a:r>
              <a:r>
                <a:rPr lang="en-US" sz="2800"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-mers </a:t>
              </a:r>
              <a:r>
                <a:rPr lang="en-US" altLang="zh-TW" sz="2800"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hash </a:t>
              </a:r>
              <a:r>
                <a:rPr lang="en-US" sz="2800" b="1" dirty="0" smtClean="0">
                  <a:solidFill>
                    <a:srgbClr val="FFFFFF"/>
                  </a:solidFill>
                  <a:latin typeface="Century Gothic" panose="020B0502020202020204" pitchFamily="34" charset="0"/>
                  <a:ea typeface="Tahoma" panose="020B0604030504040204" pitchFamily="34" charset="0"/>
                  <a:cs typeface="Tahoma" panose="020B0604030504040204" pitchFamily="34" charset="0"/>
                </a:rPr>
                <a:t>table</a:t>
              </a:r>
              <a:endParaRPr lang="en-US" sz="2800" b="1" dirty="0">
                <a:solidFill>
                  <a:srgbClr val="FFFFFF"/>
                </a:solidFill>
                <a:latin typeface="Century Gothic" panose="020B0502020202020204" pitchFamily="34" charset="0"/>
                <a:ea typeface="Tahoma" panose="020B0604030504040204" pitchFamily="34" charset="0"/>
                <a:cs typeface="Tahoma" panose="020B0604030504040204" pitchFamily="34" charset="0"/>
              </a:endParaRPr>
            </a:p>
          </p:txBody>
        </p:sp>
        <p:sp>
          <p:nvSpPr>
            <p:cNvPr id="23" name="Oval">
              <a:extLst>
                <a:ext uri="{FF2B5EF4-FFF2-40B4-BE49-F238E27FC236}">
                  <a16:creationId xmlns="" xmlns:a16="http://schemas.microsoft.com/office/drawing/2014/main" id="{41D4A034-A8E6-484F-9042-245CDC567591}"/>
                </a:ext>
              </a:extLst>
            </p:cNvPr>
            <p:cNvSpPr/>
            <p:nvPr/>
          </p:nvSpPr>
          <p:spPr>
            <a:xfrm>
              <a:off x="6543940" y="2650817"/>
              <a:ext cx="838200" cy="83820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05">
            <a:extLst>
              <a:ext uri="{FF2B5EF4-FFF2-40B4-BE49-F238E27FC236}">
                <a16:creationId xmlns="" xmlns:a16="http://schemas.microsoft.com/office/drawing/2014/main" id="{8600B5E1-8239-47C1-9DC8-A00A94693569}"/>
              </a:ext>
            </a:extLst>
          </p:cNvPr>
          <p:cNvSpPr txBox="1"/>
          <p:nvPr/>
        </p:nvSpPr>
        <p:spPr>
          <a:xfrm>
            <a:off x="6338523" y="4618028"/>
            <a:ext cx="1629285" cy="1569660"/>
          </a:xfrm>
          <a:prstGeom prst="rect">
            <a:avLst/>
          </a:prstGeom>
          <a:noFill/>
        </p:spPr>
        <p:txBody>
          <a:bodyPr wrap="square" rtlCol="0">
            <a:spAutoFit/>
          </a:bodyPr>
          <a:lstStyle/>
          <a:p>
            <a:pPr algn="ctr"/>
            <a:r>
              <a:rPr lang="en-US" sz="9600" b="1" dirty="0">
                <a:solidFill>
                  <a:srgbClr val="66D1BD"/>
                </a:solidFill>
                <a:latin typeface="Agency FB" panose="020B0503020202020204" pitchFamily="34" charset="0"/>
              </a:rPr>
              <a:t>05</a:t>
            </a:r>
          </a:p>
        </p:txBody>
      </p:sp>
      <p:sp>
        <p:nvSpPr>
          <p:cNvPr id="16" name="TextBox 04">
            <a:extLst>
              <a:ext uri="{FF2B5EF4-FFF2-40B4-BE49-F238E27FC236}">
                <a16:creationId xmlns="" xmlns:a16="http://schemas.microsoft.com/office/drawing/2014/main" id="{D457136F-E886-4646-B8A2-BD6F5A7BCC5E}"/>
              </a:ext>
            </a:extLst>
          </p:cNvPr>
          <p:cNvSpPr txBox="1"/>
          <p:nvPr/>
        </p:nvSpPr>
        <p:spPr>
          <a:xfrm>
            <a:off x="4157721" y="2406926"/>
            <a:ext cx="1629285" cy="1569660"/>
          </a:xfrm>
          <a:prstGeom prst="rect">
            <a:avLst/>
          </a:prstGeom>
          <a:noFill/>
        </p:spPr>
        <p:txBody>
          <a:bodyPr wrap="square" rtlCol="0">
            <a:spAutoFit/>
          </a:bodyPr>
          <a:lstStyle/>
          <a:p>
            <a:pPr algn="ctr"/>
            <a:r>
              <a:rPr lang="en-US" sz="9600" b="1" dirty="0">
                <a:solidFill>
                  <a:srgbClr val="66D1BD"/>
                </a:solidFill>
                <a:latin typeface="Agency FB" panose="020B0503020202020204" pitchFamily="34" charset="0"/>
              </a:rPr>
              <a:t>04</a:t>
            </a:r>
          </a:p>
        </p:txBody>
      </p:sp>
      <p:sp>
        <p:nvSpPr>
          <p:cNvPr id="15" name="TextBox 03">
            <a:extLst>
              <a:ext uri="{FF2B5EF4-FFF2-40B4-BE49-F238E27FC236}">
                <a16:creationId xmlns="" xmlns:a16="http://schemas.microsoft.com/office/drawing/2014/main" id="{001181C0-CF60-423E-837F-F4EB8CEDDE04}"/>
              </a:ext>
            </a:extLst>
          </p:cNvPr>
          <p:cNvSpPr txBox="1"/>
          <p:nvPr/>
        </p:nvSpPr>
        <p:spPr>
          <a:xfrm>
            <a:off x="6351223" y="233740"/>
            <a:ext cx="1629285" cy="1569660"/>
          </a:xfrm>
          <a:prstGeom prst="rect">
            <a:avLst/>
          </a:prstGeom>
          <a:noFill/>
        </p:spPr>
        <p:txBody>
          <a:bodyPr wrap="square" rtlCol="0">
            <a:spAutoFit/>
          </a:bodyPr>
          <a:lstStyle/>
          <a:p>
            <a:pPr algn="ctr"/>
            <a:r>
              <a:rPr lang="en-US" sz="9600" b="1" dirty="0">
                <a:solidFill>
                  <a:srgbClr val="66D1BD"/>
                </a:solidFill>
                <a:latin typeface="Agency FB" panose="020B0503020202020204" pitchFamily="34" charset="0"/>
              </a:rPr>
              <a:t>03</a:t>
            </a:r>
          </a:p>
        </p:txBody>
      </p:sp>
      <p:pic>
        <p:nvPicPr>
          <p:cNvPr id="34" name="Picture 05"/>
          <p:cNvPicPr>
            <a:picLocks noChangeAspect="1"/>
          </p:cNvPicPr>
          <p:nvPr/>
        </p:nvPicPr>
        <p:blipFill>
          <a:blip r:embed="rId8"/>
          <a:stretch>
            <a:fillRect/>
          </a:stretch>
        </p:blipFill>
        <p:spPr>
          <a:xfrm>
            <a:off x="4758927" y="5021602"/>
            <a:ext cx="628492" cy="628492"/>
          </a:xfrm>
          <a:prstGeom prst="rect">
            <a:avLst/>
          </a:prstGeom>
        </p:spPr>
      </p:pic>
      <p:pic>
        <p:nvPicPr>
          <p:cNvPr id="24" name="Picture 04"/>
          <p:cNvPicPr>
            <a:picLocks noChangeAspect="1"/>
          </p:cNvPicPr>
          <p:nvPr/>
        </p:nvPicPr>
        <p:blipFill>
          <a:blip r:embed="rId9"/>
          <a:stretch>
            <a:fillRect/>
          </a:stretch>
        </p:blipFill>
        <p:spPr>
          <a:xfrm>
            <a:off x="6709408" y="2836606"/>
            <a:ext cx="501780" cy="501780"/>
          </a:xfrm>
          <a:prstGeom prst="rect">
            <a:avLst/>
          </a:prstGeom>
        </p:spPr>
      </p:pic>
      <p:pic>
        <p:nvPicPr>
          <p:cNvPr id="4" name="Picture 03"/>
          <p:cNvPicPr>
            <a:picLocks noChangeAspect="1"/>
          </p:cNvPicPr>
          <p:nvPr/>
        </p:nvPicPr>
        <p:blipFill>
          <a:blip r:embed="rId10"/>
          <a:stretch>
            <a:fillRect/>
          </a:stretch>
        </p:blipFill>
        <p:spPr>
          <a:xfrm>
            <a:off x="4814581" y="589537"/>
            <a:ext cx="702062" cy="702062"/>
          </a:xfrm>
          <a:prstGeom prst="rect">
            <a:avLst/>
          </a:prstGeom>
        </p:spPr>
      </p:pic>
      <p:sp>
        <p:nvSpPr>
          <p:cNvPr id="7" name="Slide Number Placeholder 6"/>
          <p:cNvSpPr>
            <a:spLocks noGrp="1"/>
          </p:cNvSpPr>
          <p:nvPr>
            <p:ph type="sldNum" sz="quarter" idx="12"/>
          </p:nvPr>
        </p:nvSpPr>
        <p:spPr/>
        <p:txBody>
          <a:bodyPr/>
          <a:lstStyle/>
          <a:p>
            <a:fld id="{290CFA36-8BA7-4F17-8412-F85AC937E5CF}" type="slidenum">
              <a:rPr lang="en-US" smtClean="0"/>
              <a:t>9</a:t>
            </a:fld>
            <a:endParaRPr lang="en-US"/>
          </a:p>
        </p:txBody>
      </p:sp>
    </p:spTree>
    <p:extLst>
      <p:ext uri="{BB962C8B-B14F-4D97-AF65-F5344CB8AC3E}">
        <p14:creationId xmlns:p14="http://schemas.microsoft.com/office/powerpoint/2010/main" val="3610579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up)">
                                      <p:cBhvr>
                                        <p:cTn id="7" dur="500"/>
                                        <p:tgtEl>
                                          <p:spTgt spid="110"/>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2" presetClass="entr" presetSubtype="2" fill="hold" nodeType="with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wipe(right)">
                                      <p:cBhvr>
                                        <p:cTn id="19" dur="500"/>
                                        <p:tgtEl>
                                          <p:spTgt spid="9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wipe(up)">
                                      <p:cBhvr>
                                        <p:cTn id="24" dur="500"/>
                                        <p:tgtEl>
                                          <p:spTgt spid="109"/>
                                        </p:tgtEl>
                                      </p:cBhvr>
                                    </p:animEffect>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1+#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par>
                                <p:cTn id="34" presetID="22" presetClass="entr" presetSubtype="8" fill="hold" nodeType="with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wipe(left)">
                                      <p:cBhvr>
                                        <p:cTn id="36" dur="500"/>
                                        <p:tgtEl>
                                          <p:spTgt spid="8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wipe(up)">
                                      <p:cBhvr>
                                        <p:cTn id="41" dur="500"/>
                                        <p:tgtEl>
                                          <p:spTgt spid="98"/>
                                        </p:tgtEl>
                                      </p:cBhvr>
                                    </p:animEffect>
                                  </p:childTnLst>
                                </p:cTn>
                              </p:par>
                            </p:childTnLst>
                          </p:cTn>
                        </p:par>
                        <p:par>
                          <p:cTn id="42" fill="hold">
                            <p:stCondLst>
                              <p:cond delay="500"/>
                            </p:stCondLst>
                            <p:childTnLst>
                              <p:par>
                                <p:cTn id="43" presetID="2" presetClass="entr" presetSubtype="2" fill="hold" grpId="0" nodeType="after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additive="base">
                                        <p:cTn id="45" dur="500" fill="hold"/>
                                        <p:tgtEl>
                                          <p:spTgt spid="44"/>
                                        </p:tgtEl>
                                        <p:attrNameLst>
                                          <p:attrName>ppt_x</p:attrName>
                                        </p:attrNameLst>
                                      </p:cBhvr>
                                      <p:tavLst>
                                        <p:tav tm="0">
                                          <p:val>
                                            <p:strVal val="1+#ppt_w/2"/>
                                          </p:val>
                                        </p:tav>
                                        <p:tav tm="100000">
                                          <p:val>
                                            <p:strVal val="#ppt_x"/>
                                          </p:val>
                                        </p:tav>
                                      </p:tavLst>
                                    </p:anim>
                                    <p:anim calcmode="lin" valueType="num">
                                      <p:cBhvr additive="base">
                                        <p:cTn id="46" dur="500" fill="hold"/>
                                        <p:tgtEl>
                                          <p:spTgt spid="44"/>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0-#ppt_w/2"/>
                                          </p:val>
                                        </p:tav>
                                        <p:tav tm="100000">
                                          <p:val>
                                            <p:strVal val="#ppt_x"/>
                                          </p:val>
                                        </p:tav>
                                      </p:tavLst>
                                    </p:anim>
                                    <p:anim calcmode="lin" valueType="num">
                                      <p:cBhvr additive="base">
                                        <p:cTn id="50" dur="500" fill="hold"/>
                                        <p:tgtEl>
                                          <p:spTgt spid="5"/>
                                        </p:tgtEl>
                                        <p:attrNameLst>
                                          <p:attrName>ppt_y</p:attrName>
                                        </p:attrNameLst>
                                      </p:cBhvr>
                                      <p:tavLst>
                                        <p:tav tm="0">
                                          <p:val>
                                            <p:strVal val="#ppt_y"/>
                                          </p:val>
                                        </p:tav>
                                        <p:tav tm="100000">
                                          <p:val>
                                            <p:strVal val="#ppt_y"/>
                                          </p:val>
                                        </p:tav>
                                      </p:tavLst>
                                    </p:anim>
                                  </p:childTnLst>
                                </p:cTn>
                              </p:par>
                              <p:par>
                                <p:cTn id="51" presetID="22" presetClass="entr" presetSubtype="2"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right)">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94"/>
                                        </p:tgtEl>
                                        <p:attrNameLst>
                                          <p:attrName>style.visibility</p:attrName>
                                        </p:attrNameLst>
                                      </p:cBhvr>
                                      <p:to>
                                        <p:strVal val="visible"/>
                                      </p:to>
                                    </p:set>
                                    <p:animEffect transition="in" filter="wipe(up)">
                                      <p:cBhvr>
                                        <p:cTn id="58"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6"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4795</TotalTime>
  <Words>2130</Words>
  <Application>Microsoft Macintosh PowerPoint</Application>
  <PresentationFormat>Widescreen</PresentationFormat>
  <Paragraphs>387</Paragraphs>
  <Slides>16</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Agency FB</vt:lpstr>
      <vt:lpstr>Calibri</vt:lpstr>
      <vt:lpstr>Calibri Light</vt:lpstr>
      <vt:lpstr>Century Gothic</vt:lpstr>
      <vt:lpstr>Kailasa</vt:lpstr>
      <vt:lpstr>Mangal</vt:lpstr>
      <vt:lpstr>Tahoma</vt:lpstr>
      <vt:lpstr>Tw Cen MT</vt:lpstr>
      <vt:lpstr>新細明體</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Nahid Ahmed</dc:creator>
  <cp:lastModifiedBy>Microsoft Office User</cp:lastModifiedBy>
  <cp:revision>533</cp:revision>
  <dcterms:created xsi:type="dcterms:W3CDTF">2017-08-30T08:36:23Z</dcterms:created>
  <dcterms:modified xsi:type="dcterms:W3CDTF">2017-12-26T02:57:34Z</dcterms:modified>
</cp:coreProperties>
</file>