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6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152C-E50B-43C1-8E43-F146B0F6A10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950E-6FBD-49C8-B275-430CA54DC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9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6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2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</a:p>
          <a:p>
            <a:r>
              <a:rPr lang="en-US" altLang="zh-TW" dirty="0" smtClean="0"/>
              <a:t>https://en.wikipedia.org/wiki/Ultrametric_space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8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</a:p>
          <a:p>
            <a:r>
              <a:rPr lang="en-US" altLang="zh-TW" dirty="0" smtClean="0"/>
              <a:t>https://en.wikipedia.org/wiki/Ultrametric_space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2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Saitou,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Naruya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Masatoshi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"The neighbor-joining method: a new method for reconstructing phylogenetic trees." </a:t>
            </a:r>
            <a:r>
              <a:rPr lang="en-US" altLang="zh-TW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 biology and evolution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4.4 (1987): 406-425.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2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http://www.evolution-textbook.org/content/free/book/toc.html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http://www.evolution-textbook.org/content/free/contents/ch27.html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14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9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1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34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joining: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https://en.wikipedia.org/wiki/Neighbor_joining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41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MEGA: http://www.megasoftware.net/</a:t>
            </a:r>
          </a:p>
          <a:p>
            <a:r>
              <a:rPr lang="en-US" altLang="zh-TW" dirty="0" err="1" smtClean="0"/>
              <a:t>MrBayes</a:t>
            </a:r>
            <a:r>
              <a:rPr lang="en-US" altLang="zh-TW" dirty="0" smtClean="0"/>
              <a:t>: http://mrbayes.sourceforge.net/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PHYLIP: http://evolution.genetics.washington.edu/phylip.html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PAUP: http://paup.sc.fsu.edu/</a:t>
            </a:r>
          </a:p>
          <a:p>
            <a:r>
              <a:rPr lang="en-US" altLang="zh-TW" dirty="0" err="1" smtClean="0"/>
              <a:t>iTOL</a:t>
            </a:r>
            <a:r>
              <a:rPr lang="en-US" altLang="zh-TW" dirty="0" smtClean="0"/>
              <a:t>: http://itol.embl.de/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4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47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48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30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49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97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26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http://www.evolution-textbook.org/content/free/book/toc.html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http://www.evolution-textbook.org/content/free/contents/ch27.html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7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73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2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4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86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92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BA7CF-83F1-46CA-A14C-082819397312}" type="slidenum">
              <a:rPr lang="zh-TW" altLang="en-US" smtClean="0">
                <a:solidFill>
                  <a:prstClr val="black"/>
                </a:solidFill>
              </a:rPr>
              <a:pPr/>
              <a:t>57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</a:p>
          <a:p>
            <a:r>
              <a:rPr lang="en-US" altLang="zh-TW" dirty="0" smtClean="0"/>
              <a:t>http://www.sthda.com/english/wiki/hierarchical-clustering-essentials-unsupervised-machine-learning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3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3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0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https://en.wikipedia.org/wiki/UPGMA</a:t>
            </a:r>
          </a:p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WPGMA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eighted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ethod with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rithmetic Mean): </a:t>
            </a:r>
            <a:r>
              <a:rPr lang="en-US" altLang="zh-TW" dirty="0" smtClean="0"/>
              <a:t>https://en.wikipedia.org/wiki/WPGMA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http://mirlab.org/jang/books/dcpr/dcHierClustering.asp?title=3-2%20Hierarchical%20Clustering%20(%B6%A5%BCh%A6%A1%A4%C0%B8s%AAk)&amp;language=chinese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44820-C380-4737-A26A-09A3A5C22D2A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0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6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9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4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8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8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0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84BD-4BD8-4073-A0DC-440F0BDB357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7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632B-A03C-42D3-8E30-DE4ABAE2C67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7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5023-CCE2-4F45-B268-B663784FDBE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29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8DC3-F03D-4CD3-B741-4FC07324664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04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285B-4AE4-4EEF-8E7E-8E99DA4AAEE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262-CF91-4E65-97CF-3863B97655B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0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6CE1-82ED-4BBF-B04B-BFBD7CAB0B6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7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57CA-8C0B-4FDB-9116-E174E2C9E4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7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E7F0-048B-457A-A4E3-B4A1AA897A2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8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6082-D186-4AF3-99F9-861CA47A1F7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AB41-3F06-4904-9AC3-C9F2A4AE887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99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397D-3325-46B8-BCB2-8A84D3433FCD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078CD-13F6-416F-9373-F29728560B0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923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2301-0A2E-4661-A3BC-3ECF6A235A33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29648-F467-4D2E-A081-0C6B14691ED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649009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643F-43C0-400A-AE2E-5E2C62058C53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698A-F18C-4558-8995-C1280B0045F6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061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9A6F-4BEA-4C56-8C6B-8ABB496C0A36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BFD00-3E04-4888-9179-730336DD0360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89535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C124-4E7E-49C3-B681-D87573492CE3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8473-829E-4471-8C46-0096F521D135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639878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027B-87D6-43EE-8296-5730A34A4D64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F3413-9D8F-4C8B-90BE-743D0B176B8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477181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24F9-5CAE-43EA-A9E3-05CC5D541265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D898A-F3BE-4DE7-9F11-2F01400C2AD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227499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6437-0464-44B4-8C08-866B635B8235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043D-81D7-49F7-AF39-FA6B6AE37F9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000643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5CA3-6257-4843-A501-43169C421E2A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048E-CD20-4C14-B6A9-649A6A1621E2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025718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BCCE-5500-4087-AB00-B2C461E501F4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29326-F2AF-4C12-A825-FEABC7D915C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381860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D833-210D-46B3-B022-8E89AABCACE9}" type="datetime1">
              <a:rPr lang="fr-FR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CE5DB-6CBC-411C-B507-7D389802101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6167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2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0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8D344-1050-4D87-81E8-1ACB5DF48951}" type="datetimeFigureOut">
              <a:rPr lang="en-US" smtClean="0">
                <a:solidFill>
                  <a:prstClr val="black"/>
                </a:solidFill>
              </a:rPr>
              <a:pPr/>
              <a:t>12/13/2016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7C52C2-AE65-45EF-A97A-48D3F0E90E8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F6A-BCC1-4D69-8A3D-C8932F4143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0A959-7923-46AC-AC16-31B36DF5EFDB}" type="datetime1">
              <a:rPr lang="fr-FR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13/12/2016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3A7BD-8052-40D3-BB93-5DAE23650DD9}" type="slidenum">
              <a:rPr lang="fr-CA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1224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2408678?seq=1#page_scan_tab_contents" TargetMode="External"/><Relationship Id="rId2" Type="http://schemas.openxmlformats.org/officeDocument/2006/relationships/hyperlink" Target="https://www.ncbi.nlm.nih.gov/pubmed/3447015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nature.com/news/the-top-100-papers-1.16224" TargetMode="External"/><Relationship Id="rId5" Type="http://schemas.openxmlformats.org/officeDocument/2006/relationships/hyperlink" Target="https://www.ncbi.nlm.nih.gov/pubmed/12912839" TargetMode="External"/><Relationship Id="rId4" Type="http://schemas.openxmlformats.org/officeDocument/2006/relationships/hyperlink" Target="http://mbe.oxfordjournals.org/content/24/8/1596.lo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-textbook.org/content/free/book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-textbook.org/content/free/book/to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mbe.oxfordjournals.org/content/4/4/406.long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software.net/" TargetMode="External"/><Relationship Id="rId7" Type="http://schemas.openxmlformats.org/officeDocument/2006/relationships/hyperlink" Target="http://itol.embl.d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paup.sc.fsu.edu/" TargetMode="External"/><Relationship Id="rId5" Type="http://schemas.openxmlformats.org/officeDocument/2006/relationships/hyperlink" Target="http://evolution.genetics.washington.edu/phylip.html" TargetMode="External"/><Relationship Id="rId4" Type="http://schemas.openxmlformats.org/officeDocument/2006/relationships/hyperlink" Target="http://mrbayes.sourceforge.net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-textbook.org/" TargetMode="External"/><Relationship Id="rId2" Type="http://schemas.openxmlformats.org/officeDocument/2006/relationships/hyperlink" Target="http://www.nature.com/news/the-top-100-papers-1.16224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ncbi.nlm.nih.gov/pubmed/3447015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image" Target="NULL"/><Relationship Id="rId5" Type="http://schemas.openxmlformats.org/officeDocument/2006/relationships/image" Target="../media/image38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the-top-100-papers-1.1622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the-top-100-papers-1.1622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the-top-100-papers-1.1622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721"/>
          <a:stretch/>
        </p:blipFill>
        <p:spPr>
          <a:xfrm>
            <a:off x="228599" y="-2177"/>
            <a:ext cx="6529251" cy="6853772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67650" y="3886200"/>
            <a:ext cx="2452550" cy="2971800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第一組</a:t>
            </a:r>
            <a:r>
              <a: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endPara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林盈安  </a:t>
            </a:r>
            <a:endPara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徐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銘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聰  </a:t>
            </a:r>
            <a:endPara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簡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zh-TW" altLang="en-US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祐</a:t>
            </a:r>
            <a:endPara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24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Dec. 12</a:t>
            </a:r>
            <a:r>
              <a:rPr lang="en-US" altLang="zh-TW" sz="2400" baseline="30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</a:t>
            </a:r>
            <a:r>
              <a:rPr lang="en-US" altLang="zh-TW" sz="2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2016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19999" r="53334" b="15046"/>
          <a:stretch/>
        </p:blipFill>
        <p:spPr>
          <a:xfrm>
            <a:off x="1752600" y="176151"/>
            <a:ext cx="5181600" cy="66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Why bioinformatics?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Big data, personalized medicine, precision medicine etc.</a:t>
            </a:r>
          </a:p>
          <a:p>
            <a:r>
              <a:rPr lang="en-US" sz="2400" dirty="0" smtClean="0"/>
              <a:t>Human genome project (1990-2003)</a:t>
            </a:r>
          </a:p>
          <a:p>
            <a:r>
              <a:rPr lang="en-US" sz="2400" dirty="0" smtClean="0"/>
              <a:t>Craig Venter and whole genome shotgun sequencing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Bioinformatics helps us to:</a:t>
            </a:r>
            <a:endParaRPr lang="en-US" sz="2400" dirty="0" smtClean="0"/>
          </a:p>
          <a:p>
            <a:r>
              <a:rPr lang="en-US" sz="2400" dirty="0" smtClean="0"/>
              <a:t>Better understand the link between biology and function</a:t>
            </a:r>
          </a:p>
          <a:p>
            <a:r>
              <a:rPr lang="en-US" sz="2400" dirty="0" smtClean="0"/>
              <a:t>Human genetic history and diseases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7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1"/>
            <a:ext cx="7952509" cy="145626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most-cited bioinformatics </a:t>
            </a:r>
            <a:r>
              <a:rPr lang="en-US" sz="3600" dirty="0" smtClean="0">
                <a:latin typeface="+mn-lt"/>
              </a:rPr>
              <a:t>papers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according to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nature’s</a:t>
            </a:r>
            <a:r>
              <a:rPr lang="en-US" sz="3600" dirty="0" smtClean="0">
                <a:latin typeface="+mn-lt"/>
              </a:rPr>
              <a:t> 2014 ranking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Three major areas of focus:</a:t>
            </a:r>
          </a:p>
          <a:p>
            <a:r>
              <a:rPr lang="en-US" sz="2800" dirty="0" smtClean="0"/>
              <a:t>BLAST</a:t>
            </a:r>
          </a:p>
          <a:p>
            <a:r>
              <a:rPr lang="en-US" sz="2800" dirty="0" err="1" smtClean="0"/>
              <a:t>Clustal</a:t>
            </a:r>
            <a:endParaRPr lang="en-US" sz="2800" dirty="0" smtClean="0"/>
          </a:p>
          <a:p>
            <a:r>
              <a:rPr lang="en-US" sz="2800" dirty="0" err="1" smtClean="0"/>
              <a:t>Phylogenetics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721"/>
          <a:stretch/>
        </p:blipFill>
        <p:spPr>
          <a:xfrm>
            <a:off x="4898471" y="2382980"/>
            <a:ext cx="3715888" cy="39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BLAST</a:t>
            </a:r>
            <a:endParaRPr lang="en-US" sz="4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BLAST (Basic Local Alignment Search Tool)</a:t>
            </a:r>
          </a:p>
          <a:p>
            <a:r>
              <a:rPr lang="en-US" sz="2400" dirty="0" smtClean="0"/>
              <a:t>Currently </a:t>
            </a:r>
            <a:r>
              <a:rPr lang="en-US" sz="2400" dirty="0" smtClean="0"/>
              <a:t>ranked no</a:t>
            </a:r>
            <a:r>
              <a:rPr lang="en-US" sz="2400" dirty="0" smtClean="0"/>
              <a:t>. 12 and 14 </a:t>
            </a:r>
            <a:r>
              <a:rPr lang="en-US" sz="2400" dirty="0" smtClean="0"/>
              <a:t>out of the top 100 list</a:t>
            </a:r>
          </a:p>
          <a:p>
            <a:endParaRPr lang="en-US" sz="2400" dirty="0"/>
          </a:p>
          <a:p>
            <a:r>
              <a:rPr lang="en-US" sz="2400" dirty="0" smtClean="0"/>
              <a:t>Introduction of BLAST will be covered by another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Clustal</a:t>
            </a:r>
            <a:endParaRPr 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4111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series of programs for multiple sequence alignment</a:t>
            </a:r>
          </a:p>
          <a:p>
            <a:r>
              <a:rPr lang="en-US" sz="2400" dirty="0" smtClean="0"/>
              <a:t>Can align sequences from different organisms, from seemingly unrelated sequences, and predict how a change at a specific point in a gene or protein might affect its </a:t>
            </a:r>
            <a:r>
              <a:rPr lang="en-US" sz="2400" dirty="0" smtClean="0"/>
              <a:t>function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55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Clustal</a:t>
            </a:r>
            <a:r>
              <a:rPr lang="en-US" sz="4400" b="1" dirty="0" smtClean="0"/>
              <a:t>: several versions</a:t>
            </a:r>
            <a:endParaRPr 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023205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ClustalW</a:t>
            </a:r>
            <a:r>
              <a:rPr lang="en-US" sz="2400" dirty="0" smtClean="0"/>
              <a:t>, </a:t>
            </a:r>
            <a:r>
              <a:rPr lang="en-US" sz="2400" dirty="0" smtClean="0"/>
              <a:t>currently ranked </a:t>
            </a:r>
            <a:r>
              <a:rPr lang="en-US" sz="2400" dirty="0" smtClean="0"/>
              <a:t>no.10 on the list</a:t>
            </a:r>
          </a:p>
          <a:p>
            <a:r>
              <a:rPr lang="en-US" sz="2400" b="1" dirty="0" err="1" smtClean="0"/>
              <a:t>ClustalX</a:t>
            </a:r>
            <a:r>
              <a:rPr lang="en-US" sz="2400" dirty="0" smtClean="0"/>
              <a:t>, a later version, currently </a:t>
            </a:r>
            <a:r>
              <a:rPr lang="en-US" sz="2400" dirty="0" smtClean="0"/>
              <a:t>ranked no.28 </a:t>
            </a:r>
            <a:r>
              <a:rPr lang="en-US" sz="2400" dirty="0" smtClean="0"/>
              <a:t>on the list</a:t>
            </a:r>
          </a:p>
          <a:p>
            <a:r>
              <a:rPr lang="en-US" sz="2400" dirty="0" smtClean="0"/>
              <a:t>There are several </a:t>
            </a:r>
            <a:r>
              <a:rPr lang="en-US" sz="2400" dirty="0"/>
              <a:t>versions of  </a:t>
            </a:r>
            <a:r>
              <a:rPr lang="en-US" sz="2400" dirty="0" err="1"/>
              <a:t>Clustal</a:t>
            </a:r>
            <a:r>
              <a:rPr lang="en-US" sz="2400" dirty="0"/>
              <a:t>, all align sequences by three main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Start with a </a:t>
            </a:r>
            <a:r>
              <a:rPr lang="en-US" sz="2200" dirty="0"/>
              <a:t>pairwise alignment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Create a guide tree (or use a user-defined tree)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/>
              <a:t>Use the guide tree to carry </a:t>
            </a:r>
            <a:r>
              <a:rPr lang="en-US" sz="2200" dirty="0" smtClean="0"/>
              <a:t>out multiple sequence </a:t>
            </a:r>
            <a:r>
              <a:rPr lang="en-US" sz="2200" dirty="0"/>
              <a:t>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Phylogenetic Tree</a:t>
            </a:r>
            <a:endParaRPr 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study of evolutionary relationships between species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Image result for phylo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5" y="3291417"/>
            <a:ext cx="4724400" cy="31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3"/>
          <a:stretch/>
        </p:blipFill>
        <p:spPr>
          <a:xfrm>
            <a:off x="304800" y="3257127"/>
            <a:ext cx="3666005" cy="2909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860" y="321521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Ex.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Phylogenetics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2000" y="5219823"/>
            <a:ext cx="4680000" cy="1080000"/>
          </a:xfrm>
        </p:spPr>
        <p:txBody>
          <a:bodyPr anchor="ctr"/>
          <a:lstStyle/>
          <a:p>
            <a:pPr algn="l"/>
            <a:r>
              <a:rPr lang="en-US" altLang="zh-TW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Speaker: Ming-</a:t>
            </a:r>
            <a:r>
              <a:rPr lang="en-US" altLang="zh-TW" dirty="0" err="1" smtClean="0">
                <a:ea typeface="標楷體" panose="03000509000000000000" pitchFamily="65" charset="-120"/>
                <a:cs typeface="Times New Roman" panose="02020603050405020304" pitchFamily="18" charset="0"/>
              </a:rPr>
              <a:t>Tsung</a:t>
            </a:r>
            <a:r>
              <a:rPr lang="en-US" altLang="zh-TW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Hsu (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徐銘聰</a:t>
            </a:r>
            <a:r>
              <a:rPr lang="en-US" altLang="zh-TW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Date: </a:t>
            </a:r>
            <a:r>
              <a:rPr lang="en-US" altLang="zh-TW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2016.12.12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Web of Science Top 100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08000" y="1440000"/>
          <a:ext cx="892800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/>
                <a:gridCol w="2340000"/>
                <a:gridCol w="1440000"/>
                <a:gridCol w="612000"/>
                <a:gridCol w="1260000"/>
                <a:gridCol w="1260000"/>
                <a:gridCol w="140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Rank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Title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Journal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Year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(2014.10.29</a:t>
                      </a:r>
                      <a:r>
                        <a:rPr lang="en-US" altLang="zh-TW" sz="1600" baseline="30000" dirty="0" smtClean="0"/>
                        <a:t>*</a:t>
                      </a:r>
                      <a:r>
                        <a:rPr lang="en-US" altLang="zh-TW" sz="1600" baseline="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(2016.12.11)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Subject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The neighbor-joining method: a new method for reconstructing phylogenetic trees.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Mol. Biol. </a:t>
                      </a:r>
                      <a:r>
                        <a:rPr lang="en-US" altLang="zh-TW" sz="1600" dirty="0" err="1" smtClean="0"/>
                        <a:t>Evol</a:t>
                      </a:r>
                      <a:r>
                        <a:rPr lang="en-US" altLang="zh-TW" sz="1600" dirty="0" smtClean="0"/>
                        <a:t>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30176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45184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FF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altLang="zh-TW" sz="1600" b="1" i="1" dirty="0" smtClean="0"/>
                        <a:t>Phylogenetic reconstruction</a:t>
                      </a:r>
                      <a:endParaRPr lang="zh-TW" alt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Confidence limits on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phylogenies: an approach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using the bootstrap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Evolution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21373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31437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FF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altLang="zh-TW" sz="1600" i="1" dirty="0" smtClean="0">
                          <a:solidFill>
                            <a:schemeClr val="tx1"/>
                          </a:solidFill>
                        </a:rPr>
                        <a:t>Statistics</a:t>
                      </a:r>
                      <a:endParaRPr lang="zh-TW" alt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MEGA4: Molecular Evolutionary Genetics Analysis (MEGA) software version 4.0.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Mol. Biol. </a:t>
                      </a:r>
                      <a:r>
                        <a:rPr lang="en-US" altLang="zh-TW" sz="1600" dirty="0" err="1" smtClean="0"/>
                        <a:t>Evol</a:t>
                      </a:r>
                      <a:r>
                        <a:rPr lang="en-US" altLang="zh-TW" sz="1600" dirty="0" smtClean="0"/>
                        <a:t>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2007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18286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28613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FF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altLang="zh-TW" sz="1600" i="1" dirty="0" smtClean="0">
                          <a:solidFill>
                            <a:schemeClr val="tx1"/>
                          </a:solidFill>
                        </a:rPr>
                        <a:t>Tool</a:t>
                      </a:r>
                      <a:endParaRPr lang="zh-TW" alt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100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/>
                        <a:t>MrBayes</a:t>
                      </a:r>
                      <a:r>
                        <a:rPr lang="en-US" altLang="zh-TW" sz="1600" dirty="0" smtClean="0"/>
                        <a:t> 3: Bayesian phylogenetic inference under mixed models.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Bioinformatics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2003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12209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19181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FF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altLang="zh-TW" sz="1600" b="1" i="1" dirty="0" smtClean="0">
                          <a:solidFill>
                            <a:schemeClr val="tx1"/>
                          </a:solidFill>
                        </a:rPr>
                        <a:t>Phylogenetic reconstruction</a:t>
                      </a:r>
                    </a:p>
                    <a:p>
                      <a:pPr algn="l"/>
                      <a:r>
                        <a:rPr lang="en-US" altLang="zh-TW" sz="1600" i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altLang="zh-TW" sz="1600" i="1" dirty="0" smtClean="0">
                          <a:solidFill>
                            <a:schemeClr val="tx1"/>
                          </a:solidFill>
                        </a:rPr>
                        <a:t>Tool</a:t>
                      </a:r>
                      <a:endParaRPr lang="zh-TW" alt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矩形 6">
            <a:hlinkClick r:id="rId2"/>
          </p:cNvPr>
          <p:cNvSpPr/>
          <p:nvPr/>
        </p:nvSpPr>
        <p:spPr>
          <a:xfrm>
            <a:off x="756000" y="2052000"/>
            <a:ext cx="2268000" cy="10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>
            <a:hlinkClick r:id="rId3"/>
          </p:cNvPr>
          <p:cNvSpPr/>
          <p:nvPr/>
        </p:nvSpPr>
        <p:spPr>
          <a:xfrm>
            <a:off x="756000" y="3115267"/>
            <a:ext cx="2268000" cy="75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>
            <a:hlinkClick r:id="rId4"/>
          </p:cNvPr>
          <p:cNvSpPr/>
          <p:nvPr/>
        </p:nvSpPr>
        <p:spPr>
          <a:xfrm>
            <a:off x="756000" y="3936067"/>
            <a:ext cx="2268000" cy="10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rId5"/>
          </p:cNvPr>
          <p:cNvSpPr/>
          <p:nvPr/>
        </p:nvSpPr>
        <p:spPr>
          <a:xfrm>
            <a:off x="756000" y="5012467"/>
            <a:ext cx="2268000" cy="99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50800" y="6120000"/>
            <a:ext cx="8640000" cy="523220"/>
            <a:chOff x="540000" y="6120000"/>
            <a:chExt cx="8640000" cy="523220"/>
          </a:xfrm>
        </p:grpSpPr>
        <p:sp>
          <p:nvSpPr>
            <p:cNvPr id="6" name="矩形 5"/>
            <p:cNvSpPr/>
            <p:nvPr/>
          </p:nvSpPr>
          <p:spPr>
            <a:xfrm>
              <a:off x="540000" y="6120000"/>
              <a:ext cx="86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aseline="30000" dirty="0">
                  <a:solidFill>
                    <a:srgbClr val="222222"/>
                  </a:solidFill>
                </a:rPr>
                <a:t>*</a:t>
              </a:r>
              <a:r>
                <a:rPr lang="en-US" altLang="zh-TW" sz="1400" dirty="0">
                  <a:solidFill>
                    <a:srgbClr val="222222"/>
                  </a:solidFill>
                </a:rPr>
                <a:t> Van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Noorden</a:t>
              </a:r>
              <a:r>
                <a:rPr lang="en-US" altLang="zh-TW" sz="1400" dirty="0">
                  <a:solidFill>
                    <a:srgbClr val="222222"/>
                  </a:solidFill>
                </a:rPr>
                <a:t>, Richard, Brendan Maher, and Regina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Nuzzo</a:t>
              </a:r>
              <a:r>
                <a:rPr lang="en-US" altLang="zh-TW" sz="1400" dirty="0">
                  <a:solidFill>
                    <a:srgbClr val="222222"/>
                  </a:solidFill>
                </a:rPr>
                <a:t>. "The top 100 papers." </a:t>
              </a:r>
              <a:r>
                <a:rPr lang="en-US" altLang="zh-TW" sz="1400" i="1" dirty="0">
                  <a:solidFill>
                    <a:srgbClr val="222222"/>
                  </a:solidFill>
                </a:rPr>
                <a:t>Nature</a:t>
              </a:r>
              <a:r>
                <a:rPr lang="en-US" altLang="zh-TW" sz="1400" dirty="0">
                  <a:solidFill>
                    <a:srgbClr val="222222"/>
                  </a:solidFill>
                </a:rPr>
                <a:t> 514.7524 (2014): 550-553.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1" name="矩形 10">
              <a:hlinkClick r:id="rId6"/>
            </p:cNvPr>
            <p:cNvSpPr/>
            <p:nvPr/>
          </p:nvSpPr>
          <p:spPr>
            <a:xfrm>
              <a:off x="5022000" y="6199200"/>
              <a:ext cx="14472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8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/>
              <a:t>Phylogenetic reconstruction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Distance-based methods</a:t>
            </a:r>
            <a:endParaRPr lang="en-US" altLang="zh-TW" dirty="0"/>
          </a:p>
          <a:p>
            <a:pPr lvl="1"/>
            <a:r>
              <a:rPr lang="en-US" altLang="zh-TW" dirty="0"/>
              <a:t>UPGMA (Unweighted Pair Group Method with Arithmetic </a:t>
            </a:r>
            <a:r>
              <a:rPr lang="en-US" altLang="zh-TW" dirty="0" smtClean="0"/>
              <a:t>mean)</a:t>
            </a:r>
          </a:p>
          <a:p>
            <a:pPr lvl="1"/>
            <a:r>
              <a:rPr lang="en-US" altLang="zh-TW" dirty="0"/>
              <a:t>Neighbor </a:t>
            </a:r>
            <a:r>
              <a:rPr lang="en-US" altLang="zh-TW" dirty="0" smtClean="0"/>
              <a:t>Joining</a:t>
            </a:r>
          </a:p>
          <a:p>
            <a:pPr lvl="1"/>
            <a:r>
              <a:rPr lang="en-US" altLang="zh-TW" dirty="0" smtClean="0"/>
              <a:t>Fitch-</a:t>
            </a:r>
            <a:r>
              <a:rPr lang="en-US" altLang="zh-TW" dirty="0" err="1" smtClean="0"/>
              <a:t>Margoliash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Character-based methods</a:t>
            </a:r>
          </a:p>
          <a:p>
            <a:pPr lvl="1"/>
            <a:r>
              <a:rPr lang="en-US" altLang="zh-TW" dirty="0"/>
              <a:t>Maximum Parsimony</a:t>
            </a:r>
          </a:p>
          <a:p>
            <a:pPr lvl="1"/>
            <a:r>
              <a:rPr lang="en-US" altLang="zh-TW" dirty="0" smtClean="0"/>
              <a:t>Maximum Likelihood (Probability-based)</a:t>
            </a:r>
          </a:p>
          <a:p>
            <a:pPr lvl="1"/>
            <a:r>
              <a:rPr lang="en-US" altLang="zh-TW" dirty="0" smtClean="0"/>
              <a:t>Bayesian Inference (Probability-based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2952000"/>
            <a:ext cx="2225657" cy="2880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Outline</a:t>
            </a:r>
            <a:endParaRPr lang="en-US" sz="44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Overview:</a:t>
            </a:r>
          </a:p>
          <a:p>
            <a:pPr marL="457200" lvl="1" indent="0">
              <a:buNone/>
            </a:pPr>
            <a:r>
              <a:rPr lang="en-US" sz="2600" dirty="0" smtClean="0"/>
              <a:t> Ranking of scientific papers &amp;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How high up do bioinformatics papers rank</a:t>
            </a:r>
            <a:r>
              <a:rPr lang="en-US" sz="2600" dirty="0"/>
              <a:t>?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Bioinformatics tools: </a:t>
            </a:r>
          </a:p>
          <a:p>
            <a:pPr marL="457200" lvl="1" indent="0"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ClustalW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Phylogenetics</a:t>
            </a:r>
            <a:r>
              <a:rPr lang="en-US" sz="2600" dirty="0" smtClean="0"/>
              <a:t> </a:t>
            </a:r>
            <a:r>
              <a:rPr lang="en-US" sz="2600" dirty="0"/>
              <a:t>Tree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347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smtClean="0"/>
              <a:t>Phylogenetic reconstruction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Distance-based methods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UPGMA (Unweighted Pair Group Method with Arithmetic </a:t>
            </a:r>
            <a:r>
              <a:rPr lang="en-US" altLang="zh-TW" dirty="0" smtClean="0"/>
              <a:t>mean)</a:t>
            </a:r>
          </a:p>
          <a:p>
            <a:pPr lvl="1"/>
            <a:r>
              <a:rPr lang="en-US" altLang="zh-TW" dirty="0"/>
              <a:t>Neighbor </a:t>
            </a:r>
            <a:r>
              <a:rPr lang="en-US" altLang="zh-TW" dirty="0" smtClean="0"/>
              <a:t>Joining</a:t>
            </a:r>
          </a:p>
          <a:p>
            <a:pPr lvl="1"/>
            <a:r>
              <a:rPr lang="en-US" altLang="zh-TW" dirty="0" smtClean="0"/>
              <a:t>Fitch-</a:t>
            </a:r>
            <a:r>
              <a:rPr lang="en-US" altLang="zh-TW" dirty="0" err="1" smtClean="0"/>
              <a:t>Margoliash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Character-based methods</a:t>
            </a:r>
          </a:p>
          <a:p>
            <a:pPr lvl="1"/>
            <a:r>
              <a:rPr lang="en-US" altLang="zh-TW" dirty="0"/>
              <a:t>Maximum Parsimony</a:t>
            </a:r>
          </a:p>
          <a:p>
            <a:pPr lvl="1"/>
            <a:r>
              <a:rPr lang="en-US" altLang="zh-TW" dirty="0" smtClean="0"/>
              <a:t>Maximum Likelihood (Probability-based)</a:t>
            </a:r>
          </a:p>
          <a:p>
            <a:pPr lvl="1"/>
            <a:r>
              <a:rPr lang="en-US" altLang="zh-TW" dirty="0" smtClean="0"/>
              <a:t>Bayesian Inference (Probability-based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2952000"/>
            <a:ext cx="2225657" cy="2880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Distance-based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UPGMA / Neighbor </a:t>
            </a:r>
            <a:r>
              <a:rPr lang="en-US" altLang="zh-TW" dirty="0"/>
              <a:t>Joining / Fitch-</a:t>
            </a:r>
            <a:r>
              <a:rPr lang="en-US" altLang="zh-TW" dirty="0" err="1"/>
              <a:t>Margoliash</a:t>
            </a:r>
            <a:endParaRPr lang="en-US" altLang="zh-TW" dirty="0"/>
          </a:p>
          <a:p>
            <a:endParaRPr lang="en-US" altLang="zh-TW" sz="2000" dirty="0" smtClean="0"/>
          </a:p>
          <a:p>
            <a:r>
              <a:rPr lang="en-US" altLang="zh-TW" dirty="0" smtClean="0"/>
              <a:t>Distance matrix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4680000" y="2700000"/>
          <a:ext cx="4032000" cy="35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Distance-based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UPGMA / Neighbor </a:t>
            </a:r>
            <a:r>
              <a:rPr lang="en-US" altLang="zh-TW" dirty="0"/>
              <a:t>Joining / Fitch-</a:t>
            </a:r>
            <a:r>
              <a:rPr lang="en-US" altLang="zh-TW" dirty="0" err="1"/>
              <a:t>Margoliash</a:t>
            </a:r>
            <a:endParaRPr lang="en-US" altLang="zh-TW" dirty="0"/>
          </a:p>
          <a:p>
            <a:endParaRPr lang="en-US" altLang="zh-TW" sz="2000" dirty="0" smtClean="0"/>
          </a:p>
          <a:p>
            <a:r>
              <a:rPr lang="en-US" altLang="zh-TW" dirty="0" smtClean="0"/>
              <a:t>Distance matrix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680000" y="2700000"/>
          <a:ext cx="4032000" cy="35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Distance-based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UPGMA / Neighbor </a:t>
            </a:r>
            <a:r>
              <a:rPr lang="en-US" altLang="zh-TW" dirty="0"/>
              <a:t>Joining / Fitch-</a:t>
            </a:r>
            <a:r>
              <a:rPr lang="en-US" altLang="zh-TW" dirty="0" err="1"/>
              <a:t>Margoliash</a:t>
            </a:r>
            <a:endParaRPr lang="en-US" altLang="zh-TW" dirty="0"/>
          </a:p>
          <a:p>
            <a:endParaRPr lang="en-US" altLang="zh-TW" sz="2000" dirty="0" smtClean="0"/>
          </a:p>
          <a:p>
            <a:r>
              <a:rPr lang="en-US" altLang="zh-TW" dirty="0" smtClean="0"/>
              <a:t>Distance matrix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680000" y="2700000"/>
          <a:ext cx="4032000" cy="35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Distance-based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UPGMA / Neighbor </a:t>
            </a:r>
            <a:r>
              <a:rPr lang="en-US" altLang="zh-TW" dirty="0"/>
              <a:t>Joining / Fitch-</a:t>
            </a:r>
            <a:r>
              <a:rPr lang="en-US" altLang="zh-TW" dirty="0" err="1"/>
              <a:t>Margoliash</a:t>
            </a:r>
            <a:endParaRPr lang="en-US" altLang="zh-TW" dirty="0"/>
          </a:p>
          <a:p>
            <a:endParaRPr lang="en-US" altLang="zh-TW" sz="2000" dirty="0" smtClean="0"/>
          </a:p>
          <a:p>
            <a:r>
              <a:rPr lang="en-US" altLang="zh-TW" dirty="0" smtClean="0"/>
              <a:t>Distance matrix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agglomerative</a:t>
            </a:r>
            <a:r>
              <a:rPr lang="en-US" altLang="zh-TW" dirty="0" smtClean="0"/>
              <a:t>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9" name="群組 188"/>
          <p:cNvGrpSpPr/>
          <p:nvPr/>
        </p:nvGrpSpPr>
        <p:grpSpPr>
          <a:xfrm>
            <a:off x="396000" y="2448000"/>
            <a:ext cx="8343715" cy="4329332"/>
            <a:chOff x="360000" y="2448000"/>
            <a:chExt cx="8343715" cy="4329332"/>
          </a:xfrm>
        </p:grpSpPr>
        <p:grpSp>
          <p:nvGrpSpPr>
            <p:cNvPr id="179" name="群組 178"/>
            <p:cNvGrpSpPr/>
            <p:nvPr/>
          </p:nvGrpSpPr>
          <p:grpSpPr>
            <a:xfrm>
              <a:off x="2880000" y="2880000"/>
              <a:ext cx="3888000" cy="3539899"/>
              <a:chOff x="2628000" y="2772000"/>
              <a:chExt cx="3888000" cy="3539899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2628000" y="5941501"/>
                <a:ext cx="295274" cy="369332"/>
                <a:chOff x="2160000" y="4279334"/>
                <a:chExt cx="295274" cy="369332"/>
              </a:xfrm>
            </p:grpSpPr>
            <p:sp>
              <p:nvSpPr>
                <p:cNvPr id="14" name="文字方塊 13"/>
                <p:cNvSpPr txBox="1"/>
                <p:nvPr/>
              </p:nvSpPr>
              <p:spPr>
                <a:xfrm>
                  <a:off x="2160000" y="4279334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a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橢圓 20"/>
                <p:cNvSpPr/>
                <p:nvPr/>
              </p:nvSpPr>
              <p:spPr>
                <a:xfrm>
                  <a:off x="216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>
                <a:off x="3348000" y="5941501"/>
                <a:ext cx="306494" cy="369332"/>
                <a:chOff x="2880000" y="4279334"/>
                <a:chExt cx="306494" cy="369332"/>
              </a:xfrm>
            </p:grpSpPr>
            <p:sp>
              <p:nvSpPr>
                <p:cNvPr id="15" name="文字方塊 14"/>
                <p:cNvSpPr txBox="1"/>
                <p:nvPr/>
              </p:nvSpPr>
              <p:spPr>
                <a:xfrm>
                  <a:off x="2880000" y="4279334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b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橢圓 29"/>
                <p:cNvSpPr/>
                <p:nvPr/>
              </p:nvSpPr>
              <p:spPr>
                <a:xfrm>
                  <a:off x="288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4068000" y="5941501"/>
                <a:ext cx="288000" cy="369332"/>
                <a:chOff x="3600000" y="4279334"/>
                <a:chExt cx="288000" cy="369332"/>
              </a:xfrm>
            </p:grpSpPr>
            <p:sp>
              <p:nvSpPr>
                <p:cNvPr id="16" name="文字方塊 15"/>
                <p:cNvSpPr txBox="1"/>
                <p:nvPr/>
              </p:nvSpPr>
              <p:spPr>
                <a:xfrm>
                  <a:off x="3600000" y="4279334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c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橢圓 30"/>
                <p:cNvSpPr/>
                <p:nvPr/>
              </p:nvSpPr>
              <p:spPr>
                <a:xfrm>
                  <a:off x="360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>
                <a:off x="4788000" y="5941501"/>
                <a:ext cx="306494" cy="369332"/>
                <a:chOff x="4320000" y="4279334"/>
                <a:chExt cx="306494" cy="369332"/>
              </a:xfrm>
            </p:grpSpPr>
            <p:sp>
              <p:nvSpPr>
                <p:cNvPr id="17" name="文字方塊 16"/>
                <p:cNvSpPr txBox="1"/>
                <p:nvPr/>
              </p:nvSpPr>
              <p:spPr>
                <a:xfrm>
                  <a:off x="4320000" y="4279334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d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橢圓 31"/>
                <p:cNvSpPr/>
                <p:nvPr/>
              </p:nvSpPr>
              <p:spPr>
                <a:xfrm>
                  <a:off x="432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>
                <a:off x="5508000" y="5941501"/>
                <a:ext cx="300082" cy="369332"/>
                <a:chOff x="5040000" y="4279334"/>
                <a:chExt cx="300082" cy="369332"/>
              </a:xfrm>
            </p:grpSpPr>
            <p:sp>
              <p:nvSpPr>
                <p:cNvPr id="18" name="文字方塊 17"/>
                <p:cNvSpPr txBox="1"/>
                <p:nvPr/>
              </p:nvSpPr>
              <p:spPr>
                <a:xfrm>
                  <a:off x="5040000" y="42793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e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橢圓 32"/>
                <p:cNvSpPr/>
                <p:nvPr/>
              </p:nvSpPr>
              <p:spPr>
                <a:xfrm>
                  <a:off x="504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6228000" y="5942567"/>
                <a:ext cx="288000" cy="369332"/>
                <a:chOff x="5760000" y="4280400"/>
                <a:chExt cx="288000" cy="369332"/>
              </a:xfrm>
            </p:grpSpPr>
            <p:sp>
              <p:nvSpPr>
                <p:cNvPr id="34" name="橢圓 33"/>
                <p:cNvSpPr/>
                <p:nvPr/>
              </p:nvSpPr>
              <p:spPr>
                <a:xfrm>
                  <a:off x="5760000" y="4320000"/>
                  <a:ext cx="288000" cy="288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5760000" y="428040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>
                      <a:solidFill>
                        <a:prstClr val="black"/>
                      </a:solidFill>
                    </a:rPr>
                    <a:t>f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8" name="群組 177"/>
              <p:cNvGrpSpPr/>
              <p:nvPr/>
            </p:nvGrpSpPr>
            <p:grpSpPr>
              <a:xfrm>
                <a:off x="2772000" y="3157620"/>
                <a:ext cx="3520800" cy="2852254"/>
                <a:chOff x="2772000" y="3150000"/>
                <a:chExt cx="3520800" cy="2852254"/>
              </a:xfrm>
            </p:grpSpPr>
            <p:cxnSp>
              <p:nvCxnSpPr>
                <p:cNvPr id="52" name="直線接點 51"/>
                <p:cNvCxnSpPr/>
                <p:nvPr/>
              </p:nvCxnSpPr>
              <p:spPr>
                <a:xfrm>
                  <a:off x="6004800" y="5497200"/>
                  <a:ext cx="288000" cy="50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>
                <a:xfrm flipH="1">
                  <a:off x="5724000" y="5497200"/>
                  <a:ext cx="287999" cy="50505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接點 66"/>
                <p:cNvCxnSpPr>
                  <a:cxnSpLocks/>
                </p:cNvCxnSpPr>
                <p:nvPr/>
              </p:nvCxnSpPr>
              <p:spPr>
                <a:xfrm>
                  <a:off x="5393304" y="4788000"/>
                  <a:ext cx="618180" cy="72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接點 64"/>
                <p:cNvCxnSpPr>
                  <a:cxnSpLocks/>
                  <a:endCxn id="32" idx="0"/>
                </p:cNvCxnSpPr>
                <p:nvPr/>
              </p:nvCxnSpPr>
              <p:spPr>
                <a:xfrm flipH="1">
                  <a:off x="4932000" y="4788000"/>
                  <a:ext cx="474696" cy="11941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/>
                <p:cNvCxnSpPr/>
                <p:nvPr/>
              </p:nvCxnSpPr>
              <p:spPr>
                <a:xfrm>
                  <a:off x="3844800" y="5497200"/>
                  <a:ext cx="288000" cy="504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接點 70"/>
                <p:cNvCxnSpPr/>
                <p:nvPr/>
              </p:nvCxnSpPr>
              <p:spPr>
                <a:xfrm flipH="1">
                  <a:off x="3564000" y="5497200"/>
                  <a:ext cx="287999" cy="50505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接點 100"/>
                <p:cNvCxnSpPr>
                  <a:cxnSpLocks/>
                  <a:endCxn id="21" idx="0"/>
                </p:cNvCxnSpPr>
                <p:nvPr/>
              </p:nvCxnSpPr>
              <p:spPr>
                <a:xfrm flipH="1">
                  <a:off x="2772000" y="3150000"/>
                  <a:ext cx="921224" cy="28321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>
                  <a:cxnSpLocks/>
                </p:cNvCxnSpPr>
                <p:nvPr/>
              </p:nvCxnSpPr>
              <p:spPr>
                <a:xfrm>
                  <a:off x="3684063" y="3150000"/>
                  <a:ext cx="948850" cy="89390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接點 117"/>
                <p:cNvCxnSpPr>
                  <a:cxnSpLocks/>
                </p:cNvCxnSpPr>
                <p:nvPr/>
              </p:nvCxnSpPr>
              <p:spPr>
                <a:xfrm>
                  <a:off x="4603211" y="4015803"/>
                  <a:ext cx="803485" cy="7873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接點 128"/>
                <p:cNvCxnSpPr>
                  <a:cxnSpLocks/>
                </p:cNvCxnSpPr>
                <p:nvPr/>
              </p:nvCxnSpPr>
              <p:spPr>
                <a:xfrm flipH="1">
                  <a:off x="3851999" y="4008987"/>
                  <a:ext cx="762697" cy="149316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群組 42"/>
              <p:cNvGrpSpPr/>
              <p:nvPr/>
            </p:nvGrpSpPr>
            <p:grpSpPr>
              <a:xfrm>
                <a:off x="3636000" y="5292000"/>
                <a:ext cx="432000" cy="432000"/>
                <a:chOff x="3060000" y="4680000"/>
                <a:chExt cx="432000" cy="432000"/>
              </a:xfrm>
            </p:grpSpPr>
            <p:sp>
              <p:nvSpPr>
                <p:cNvPr id="60" name="橢圓 59"/>
                <p:cNvSpPr/>
                <p:nvPr/>
              </p:nvSpPr>
              <p:spPr>
                <a:xfrm>
                  <a:off x="3060000" y="46800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3078000" y="4716000"/>
                  <a:ext cx="4042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prstClr val="black"/>
                      </a:solidFill>
                    </a:rPr>
                    <a:t>bc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" name="群組 43"/>
              <p:cNvGrpSpPr/>
              <p:nvPr/>
            </p:nvGrpSpPr>
            <p:grpSpPr>
              <a:xfrm>
                <a:off x="5796000" y="5292000"/>
                <a:ext cx="432000" cy="432000"/>
                <a:chOff x="6300000" y="4680000"/>
                <a:chExt cx="432000" cy="432000"/>
              </a:xfrm>
            </p:grpSpPr>
            <p:sp>
              <p:nvSpPr>
                <p:cNvPr id="58" name="橢圓 57"/>
                <p:cNvSpPr/>
                <p:nvPr/>
              </p:nvSpPr>
              <p:spPr>
                <a:xfrm>
                  <a:off x="6300000" y="46800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6318000" y="4716000"/>
                  <a:ext cx="3685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prstClr val="black"/>
                      </a:solidFill>
                    </a:rPr>
                    <a:t>ef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6" name="群組 115"/>
              <p:cNvGrpSpPr/>
              <p:nvPr/>
            </p:nvGrpSpPr>
            <p:grpSpPr>
              <a:xfrm>
                <a:off x="5148000" y="4572000"/>
                <a:ext cx="504000" cy="504000"/>
                <a:chOff x="7486650" y="2517842"/>
                <a:chExt cx="504000" cy="504000"/>
              </a:xfrm>
            </p:grpSpPr>
            <p:sp>
              <p:nvSpPr>
                <p:cNvPr id="114" name="橢圓 113"/>
                <p:cNvSpPr/>
                <p:nvPr/>
              </p:nvSpPr>
              <p:spPr>
                <a:xfrm>
                  <a:off x="7486650" y="2517842"/>
                  <a:ext cx="504000" cy="504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文字方塊 114"/>
                <p:cNvSpPr txBox="1"/>
                <p:nvPr/>
              </p:nvSpPr>
              <p:spPr>
                <a:xfrm>
                  <a:off x="7493454" y="2585176"/>
                  <a:ext cx="4903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prstClr val="black"/>
                      </a:solidFill>
                    </a:rPr>
                    <a:t>def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2" name="群組 111"/>
              <p:cNvGrpSpPr/>
              <p:nvPr/>
            </p:nvGrpSpPr>
            <p:grpSpPr>
              <a:xfrm>
                <a:off x="4248210" y="3708000"/>
                <a:ext cx="710003" cy="612000"/>
                <a:chOff x="5602998" y="3420000"/>
                <a:chExt cx="710003" cy="612000"/>
              </a:xfrm>
            </p:grpSpPr>
            <p:sp>
              <p:nvSpPr>
                <p:cNvPr id="110" name="橢圓 109"/>
                <p:cNvSpPr/>
                <p:nvPr/>
              </p:nvSpPr>
              <p:spPr>
                <a:xfrm>
                  <a:off x="5652000" y="3420000"/>
                  <a:ext cx="612000" cy="612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文字方塊 110"/>
                <p:cNvSpPr txBox="1"/>
                <p:nvPr/>
              </p:nvSpPr>
              <p:spPr>
                <a:xfrm>
                  <a:off x="5602998" y="3536321"/>
                  <a:ext cx="7100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prstClr val="black"/>
                      </a:solidFill>
                    </a:rPr>
                    <a:t>bcdef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>
                <a:off x="3276000" y="2772000"/>
                <a:ext cx="820609" cy="756000"/>
                <a:chOff x="4056218" y="2854052"/>
                <a:chExt cx="820609" cy="756000"/>
              </a:xfrm>
            </p:grpSpPr>
            <p:sp>
              <p:nvSpPr>
                <p:cNvPr id="9" name="橢圓 8"/>
                <p:cNvSpPr/>
                <p:nvPr/>
              </p:nvSpPr>
              <p:spPr>
                <a:xfrm>
                  <a:off x="4088522" y="2854052"/>
                  <a:ext cx="756000" cy="756000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4056218" y="3047386"/>
                  <a:ext cx="820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err="1">
                      <a:solidFill>
                        <a:prstClr val="black"/>
                      </a:solidFill>
                    </a:rPr>
                    <a:t>abcdef</a:t>
                  </a:r>
                  <a:endParaRPr lang="zh-TW" alt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87" name="群組 186"/>
            <p:cNvGrpSpPr/>
            <p:nvPr/>
          </p:nvGrpSpPr>
          <p:grpSpPr>
            <a:xfrm>
              <a:off x="360000" y="2808000"/>
              <a:ext cx="2509790" cy="3969332"/>
              <a:chOff x="360000" y="2808000"/>
              <a:chExt cx="2509790" cy="3969332"/>
            </a:xfrm>
          </p:grpSpPr>
          <p:sp>
            <p:nvSpPr>
              <p:cNvPr id="180" name="矩形 179"/>
              <p:cNvSpPr/>
              <p:nvPr/>
            </p:nvSpPr>
            <p:spPr>
              <a:xfrm>
                <a:off x="360000" y="6408000"/>
                <a:ext cx="2509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Agglomerative clustering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4" name="直線單箭頭接點 183"/>
              <p:cNvCxnSpPr/>
              <p:nvPr/>
            </p:nvCxnSpPr>
            <p:spPr>
              <a:xfrm flipV="1">
                <a:off x="1818000" y="2808000"/>
                <a:ext cx="0" cy="3600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群組 187"/>
            <p:cNvGrpSpPr/>
            <p:nvPr/>
          </p:nvGrpSpPr>
          <p:grpSpPr>
            <a:xfrm>
              <a:off x="6840000" y="2448000"/>
              <a:ext cx="1863715" cy="3960000"/>
              <a:chOff x="6840000" y="2448000"/>
              <a:chExt cx="1863715" cy="3960000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6840000" y="2448000"/>
                <a:ext cx="1863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Divisive clustering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6" name="直線單箭頭接點 185"/>
              <p:cNvCxnSpPr/>
              <p:nvPr/>
            </p:nvCxnSpPr>
            <p:spPr>
              <a:xfrm>
                <a:off x="7668000" y="2808000"/>
                <a:ext cx="0" cy="36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5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20000" y="3060000"/>
            <a:ext cx="794600" cy="1181665"/>
            <a:chOff x="2520000" y="3060000"/>
            <a:chExt cx="794600" cy="1181665"/>
          </a:xfrm>
        </p:grpSpPr>
        <p:sp>
          <p:nvSpPr>
            <p:cNvPr id="86" name="文字方塊 85"/>
            <p:cNvSpPr txBox="1"/>
            <p:nvPr/>
          </p:nvSpPr>
          <p:spPr>
            <a:xfrm>
              <a:off x="2952000" y="32400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A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2952000" y="378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B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2520000" y="30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1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2520000" y="360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1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92" name="直線接點 91"/>
            <p:cNvCxnSpPr/>
            <p:nvPr/>
          </p:nvCxnSpPr>
          <p:spPr>
            <a:xfrm>
              <a:off x="2520000" y="347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2520000" y="401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2520000" y="345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6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60000" y="4680000"/>
            <a:ext cx="1165820" cy="1181665"/>
            <a:chOff x="2160000" y="4680000"/>
            <a:chExt cx="1165820" cy="1181665"/>
          </a:xfrm>
        </p:grpSpPr>
        <p:sp>
          <p:nvSpPr>
            <p:cNvPr id="101" name="文字方塊 100"/>
            <p:cNvSpPr txBox="1"/>
            <p:nvPr/>
          </p:nvSpPr>
          <p:spPr>
            <a:xfrm>
              <a:off x="2952000" y="4860000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D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2952000" y="54000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直線接點 106"/>
            <p:cNvCxnSpPr/>
            <p:nvPr/>
          </p:nvCxnSpPr>
          <p:spPr>
            <a:xfrm>
              <a:off x="2160000" y="509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160000" y="563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2160000" y="507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字方塊 104"/>
            <p:cNvSpPr txBox="1"/>
            <p:nvPr/>
          </p:nvSpPr>
          <p:spPr>
            <a:xfrm>
              <a:off x="2340000" y="468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2340000" y="522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(A,B)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zh-TW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(4+4)/2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(6+6)/2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zh-TW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(6+6)/2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(8+8)/2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1" name="群組 40"/>
          <p:cNvGrpSpPr/>
          <p:nvPr/>
        </p:nvGrpSpPr>
        <p:grpSpPr>
          <a:xfrm>
            <a:off x="2520000" y="3060000"/>
            <a:ext cx="794600" cy="1181665"/>
            <a:chOff x="2520000" y="3060000"/>
            <a:chExt cx="794600" cy="1181665"/>
          </a:xfrm>
        </p:grpSpPr>
        <p:sp>
          <p:nvSpPr>
            <p:cNvPr id="42" name="文字方塊 41"/>
            <p:cNvSpPr txBox="1"/>
            <p:nvPr/>
          </p:nvSpPr>
          <p:spPr>
            <a:xfrm>
              <a:off x="2952000" y="32400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A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952000" y="378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B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520000" y="30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520000" y="360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2520000" y="347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2520000" y="401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2520000" y="345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60000" y="4680000"/>
            <a:ext cx="1165820" cy="1181665"/>
            <a:chOff x="2160000" y="4680000"/>
            <a:chExt cx="1165820" cy="1181665"/>
          </a:xfrm>
        </p:grpSpPr>
        <p:sp>
          <p:nvSpPr>
            <p:cNvPr id="101" name="文字方塊 100"/>
            <p:cNvSpPr txBox="1"/>
            <p:nvPr/>
          </p:nvSpPr>
          <p:spPr>
            <a:xfrm>
              <a:off x="2952000" y="4860000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D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2952000" y="54000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E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07" name="直線接點 106"/>
            <p:cNvCxnSpPr/>
            <p:nvPr/>
          </p:nvCxnSpPr>
          <p:spPr>
            <a:xfrm>
              <a:off x="2160000" y="509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160000" y="563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2160000" y="507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字方塊 104"/>
            <p:cNvSpPr txBox="1"/>
            <p:nvPr/>
          </p:nvSpPr>
          <p:spPr>
            <a:xfrm>
              <a:off x="2340000" y="468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2340000" y="522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4032000" cy="20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  <a:gridCol w="1152000"/>
                <a:gridCol w="1152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(D,E)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zh-TW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(6+6)/2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(6+6)/2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(8+8)/2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2160000" y="3060000"/>
            <a:ext cx="1154600" cy="1721665"/>
            <a:chOff x="2160000" y="3060000"/>
            <a:chExt cx="1154600" cy="1721665"/>
          </a:xfrm>
        </p:grpSpPr>
        <p:sp>
          <p:nvSpPr>
            <p:cNvPr id="23" name="文字方塊 22"/>
            <p:cNvSpPr txBox="1"/>
            <p:nvPr/>
          </p:nvSpPr>
          <p:spPr>
            <a:xfrm>
              <a:off x="2952000" y="432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C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340000" y="414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2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60000" y="333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1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接點 25"/>
            <p:cNvCxnSpPr/>
            <p:nvPr/>
          </p:nvCxnSpPr>
          <p:spPr>
            <a:xfrm>
              <a:off x="2160000" y="455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160000" y="374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2160000" y="3729600"/>
              <a:ext cx="0" cy="83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群組 28"/>
            <p:cNvGrpSpPr/>
            <p:nvPr/>
          </p:nvGrpSpPr>
          <p:grpSpPr>
            <a:xfrm>
              <a:off x="2520000" y="3060000"/>
              <a:ext cx="794600" cy="1181665"/>
              <a:chOff x="2520000" y="3060000"/>
              <a:chExt cx="794600" cy="1181665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2952000" y="324000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A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2952000" y="378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B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2520000" y="306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2520000" y="360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4" name="直線接點 33"/>
              <p:cNvCxnSpPr/>
              <p:nvPr/>
            </p:nvCxnSpPr>
            <p:spPr>
              <a:xfrm>
                <a:off x="2520000" y="347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>
                <a:off x="2520000" y="401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2520000" y="3459600"/>
                <a:ext cx="0" cy="56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514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800000" y="3060000"/>
            <a:ext cx="1525820" cy="2801665"/>
            <a:chOff x="1800000" y="3060000"/>
            <a:chExt cx="1525820" cy="2801665"/>
          </a:xfrm>
        </p:grpSpPr>
        <p:sp>
          <p:nvSpPr>
            <p:cNvPr id="110" name="文字方塊 109"/>
            <p:cNvSpPr txBox="1"/>
            <p:nvPr/>
          </p:nvSpPr>
          <p:spPr>
            <a:xfrm>
              <a:off x="1800000" y="495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800000" y="373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13" name="直線接點 112"/>
            <p:cNvCxnSpPr/>
            <p:nvPr/>
          </p:nvCxnSpPr>
          <p:spPr>
            <a:xfrm>
              <a:off x="1800000" y="536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1800000" y="41508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1800000" y="4136400"/>
              <a:ext cx="0" cy="124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群組 40"/>
            <p:cNvGrpSpPr/>
            <p:nvPr/>
          </p:nvGrpSpPr>
          <p:grpSpPr>
            <a:xfrm>
              <a:off x="2160000" y="4680000"/>
              <a:ext cx="1165820" cy="1181665"/>
              <a:chOff x="2160000" y="4680000"/>
              <a:chExt cx="1165820" cy="118166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2952000" y="4860000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D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2952000" y="5400000"/>
                <a:ext cx="335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E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4" name="直線接點 43"/>
              <p:cNvCxnSpPr/>
              <p:nvPr/>
            </p:nvCxnSpPr>
            <p:spPr>
              <a:xfrm>
                <a:off x="2160000" y="5094000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>
              <a:xfrm>
                <a:off x="2160000" y="5634000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>
                <a:off x="2160000" y="5079600"/>
                <a:ext cx="0" cy="56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字方塊 46"/>
              <p:cNvSpPr txBox="1"/>
              <p:nvPr/>
            </p:nvSpPr>
            <p:spPr>
              <a:xfrm>
                <a:off x="2340000" y="468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2340000" y="522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160000" y="3060000"/>
              <a:ext cx="1154600" cy="1721665"/>
              <a:chOff x="2160000" y="3060000"/>
              <a:chExt cx="1154600" cy="1721665"/>
            </a:xfrm>
          </p:grpSpPr>
          <p:sp>
            <p:nvSpPr>
              <p:cNvPr id="50" name="文字方塊 49"/>
              <p:cNvSpPr txBox="1"/>
              <p:nvPr/>
            </p:nvSpPr>
            <p:spPr>
              <a:xfrm>
                <a:off x="2952000" y="432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C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2340000" y="414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2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2160000" y="333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3" name="直線接點 52"/>
              <p:cNvCxnSpPr/>
              <p:nvPr/>
            </p:nvCxnSpPr>
            <p:spPr>
              <a:xfrm>
                <a:off x="2160000" y="4554000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2160000" y="374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>
                <a:off x="2160000" y="3729600"/>
                <a:ext cx="0" cy="83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群組 55"/>
              <p:cNvGrpSpPr/>
              <p:nvPr/>
            </p:nvGrpSpPr>
            <p:grpSpPr>
              <a:xfrm>
                <a:off x="2520000" y="3060000"/>
                <a:ext cx="794600" cy="1181665"/>
                <a:chOff x="2520000" y="3060000"/>
                <a:chExt cx="794600" cy="1181665"/>
              </a:xfrm>
            </p:grpSpPr>
            <p:sp>
              <p:nvSpPr>
                <p:cNvPr id="57" name="文字方塊 56"/>
                <p:cNvSpPr txBox="1"/>
                <p:nvPr/>
              </p:nvSpPr>
              <p:spPr>
                <a:xfrm>
                  <a:off x="2952000" y="3240000"/>
                  <a:ext cx="3626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A</a:t>
                  </a:r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文字方塊 57"/>
                <p:cNvSpPr txBox="1"/>
                <p:nvPr/>
              </p:nvSpPr>
              <p:spPr>
                <a:xfrm>
                  <a:off x="2952000" y="3780000"/>
                  <a:ext cx="3481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srgbClr val="FF0000"/>
                      </a:solidFill>
                    </a:rPr>
                    <a:t>B</a:t>
                  </a:r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文字方塊 58"/>
                <p:cNvSpPr txBox="1"/>
                <p:nvPr/>
              </p:nvSpPr>
              <p:spPr>
                <a:xfrm>
                  <a:off x="2520000" y="30600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</a:t>
                  </a:r>
                  <a:endParaRPr lang="zh-TW" alt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文字方塊 59"/>
                <p:cNvSpPr txBox="1"/>
                <p:nvPr/>
              </p:nvSpPr>
              <p:spPr>
                <a:xfrm>
                  <a:off x="2520000" y="36000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</a:t>
                  </a:r>
                  <a:endParaRPr lang="zh-TW" altLang="en-US" sz="24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2" name="直線接點 61"/>
                <p:cNvCxnSpPr/>
                <p:nvPr/>
              </p:nvCxnSpPr>
              <p:spPr>
                <a:xfrm>
                  <a:off x="2520000" y="3474000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接點 62"/>
                <p:cNvCxnSpPr/>
                <p:nvPr/>
              </p:nvCxnSpPr>
              <p:spPr>
                <a:xfrm>
                  <a:off x="2520000" y="4014000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接點 63"/>
                <p:cNvCxnSpPr/>
                <p:nvPr/>
              </p:nvCxnSpPr>
              <p:spPr>
                <a:xfrm>
                  <a:off x="2520000" y="3459600"/>
                  <a:ext cx="0" cy="568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66" name="表格 65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4032000" cy="15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2304000"/>
                <a:gridCol w="1152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((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2400" dirty="0" smtClean="0"/>
                        <a:t>),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TW" sz="2400" dirty="0" smtClean="0"/>
                        <a:t>)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(D,E)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DE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(6+6)/2=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(8+8)/2=8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4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n-lt"/>
              </a:rPr>
              <a:t>Nature’s</a:t>
            </a:r>
            <a:r>
              <a:rPr lang="en-US" sz="4400" dirty="0" smtClean="0">
                <a:latin typeface="+mn-lt"/>
              </a:rPr>
              <a:t> Most-Cited Research of All Time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Nature ranked papers published from 1900 - present day by </a:t>
            </a:r>
            <a:r>
              <a:rPr lang="en-US" sz="3200" u="sng" dirty="0" smtClean="0"/>
              <a:t>citation</a:t>
            </a:r>
            <a:r>
              <a:rPr lang="en-US" sz="2400" dirty="0" smtClean="0"/>
              <a:t> (SCI; science citation index)</a:t>
            </a:r>
          </a:p>
          <a:p>
            <a:r>
              <a:rPr lang="en-US" sz="2400" dirty="0" smtClean="0"/>
              <a:t>Database: </a:t>
            </a:r>
            <a:r>
              <a:rPr lang="en-US" sz="2400" i="1" dirty="0" smtClean="0"/>
              <a:t>Thomson Reuter’s Web of Science</a:t>
            </a:r>
          </a:p>
          <a:p>
            <a:endParaRPr lang="en-US" sz="2400" i="1" dirty="0"/>
          </a:p>
          <a:p>
            <a:endParaRPr lang="en-US" sz="24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" t="17660" r="6040" b="38966"/>
          <a:stretch/>
        </p:blipFill>
        <p:spPr>
          <a:xfrm>
            <a:off x="6265614" y="152400"/>
            <a:ext cx="2725986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8229600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Many of the world’s most famous papers </a:t>
            </a:r>
            <a:r>
              <a:rPr lang="en-US" sz="2500" u="sng" dirty="0">
                <a:solidFill>
                  <a:prstClr val="black"/>
                </a:solidFill>
              </a:rPr>
              <a:t>do not</a:t>
            </a:r>
            <a:r>
              <a:rPr lang="en-US" sz="2500" dirty="0">
                <a:solidFill>
                  <a:prstClr val="black"/>
                </a:solidFill>
              </a:rPr>
              <a:t> make the </a:t>
            </a:r>
            <a:r>
              <a:rPr lang="en-US" sz="2500" dirty="0">
                <a:solidFill>
                  <a:prstClr val="black"/>
                </a:solidFill>
              </a:rPr>
              <a:t>cut.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235788"/>
            <a:ext cx="822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prstClr val="black"/>
                </a:solidFill>
              </a:rPr>
              <a:t>Ex. Theory of Relativity,</a:t>
            </a:r>
          </a:p>
          <a:p>
            <a:pPr algn="ctr"/>
            <a:r>
              <a:rPr lang="en-US" sz="2500" dirty="0">
                <a:solidFill>
                  <a:prstClr val="black"/>
                </a:solidFill>
              </a:rPr>
              <a:t>Nobel Prize winning discoveries etc.</a:t>
            </a:r>
          </a:p>
        </p:txBody>
      </p:sp>
    </p:spTree>
    <p:extLst>
      <p:ext uri="{BB962C8B-B14F-4D97-AF65-F5344CB8AC3E}">
        <p14:creationId xmlns:p14="http://schemas.microsoft.com/office/powerpoint/2010/main" val="1759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4032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345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(((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),(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zh-TW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(8+8)/2=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540000" y="3060000"/>
            <a:ext cx="2785820" cy="3341665"/>
            <a:chOff x="540000" y="3060000"/>
            <a:chExt cx="2785820" cy="3341665"/>
          </a:xfrm>
        </p:grpSpPr>
        <p:grpSp>
          <p:nvGrpSpPr>
            <p:cNvPr id="6" name="群組 5"/>
            <p:cNvGrpSpPr/>
            <p:nvPr/>
          </p:nvGrpSpPr>
          <p:grpSpPr>
            <a:xfrm>
              <a:off x="540000" y="5058000"/>
              <a:ext cx="900000" cy="461665"/>
              <a:chOff x="540000" y="5058000"/>
              <a:chExt cx="900000" cy="461665"/>
            </a:xfrm>
          </p:grpSpPr>
          <p:sp>
            <p:nvSpPr>
              <p:cNvPr id="40" name="文字方塊 39"/>
              <p:cNvSpPr txBox="1"/>
              <p:nvPr/>
            </p:nvSpPr>
            <p:spPr>
              <a:xfrm>
                <a:off x="540000" y="5058000"/>
                <a:ext cx="7714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Root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直線接點 37"/>
              <p:cNvCxnSpPr/>
              <p:nvPr/>
            </p:nvCxnSpPr>
            <p:spPr>
              <a:xfrm>
                <a:off x="900000" y="5472000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4"/>
            <p:cNvGrpSpPr/>
            <p:nvPr/>
          </p:nvGrpSpPr>
          <p:grpSpPr>
            <a:xfrm>
              <a:off x="1440000" y="3060000"/>
              <a:ext cx="1885820" cy="3341665"/>
              <a:chOff x="1440000" y="3060000"/>
              <a:chExt cx="1885820" cy="3341665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2952000" y="5940000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F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1440000" y="6174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>
              <a:xfrm>
                <a:off x="1440000" y="4744800"/>
                <a:ext cx="0" cy="1443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文字方塊 38"/>
              <p:cNvSpPr txBox="1"/>
              <p:nvPr/>
            </p:nvSpPr>
            <p:spPr>
              <a:xfrm>
                <a:off x="1980000" y="576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cxnSp>
            <p:nvCxnSpPr>
              <p:cNvPr id="35" name="直線接點 34"/>
              <p:cNvCxnSpPr/>
              <p:nvPr/>
            </p:nvCxnSpPr>
            <p:spPr>
              <a:xfrm>
                <a:off x="1440000" y="47592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/>
              <p:cNvSpPr txBox="1"/>
              <p:nvPr/>
            </p:nvSpPr>
            <p:spPr>
              <a:xfrm>
                <a:off x="1440000" y="43452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00"/>
                    </a:solidFill>
                  </a:rPr>
                  <a:t>1</a:t>
                </a:r>
                <a:endParaRPr lang="en-US" altLang="zh-TW" sz="2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2" name="群組 41"/>
              <p:cNvGrpSpPr/>
              <p:nvPr/>
            </p:nvGrpSpPr>
            <p:grpSpPr>
              <a:xfrm>
                <a:off x="1800000" y="3060000"/>
                <a:ext cx="1525820" cy="2801665"/>
                <a:chOff x="1800000" y="3060000"/>
                <a:chExt cx="1525820" cy="2801665"/>
              </a:xfrm>
            </p:grpSpPr>
            <p:sp>
              <p:nvSpPr>
                <p:cNvPr id="43" name="文字方塊 42"/>
                <p:cNvSpPr txBox="1"/>
                <p:nvPr/>
              </p:nvSpPr>
              <p:spPr>
                <a:xfrm>
                  <a:off x="1800000" y="49500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1800000" y="37368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cxnSp>
              <p:nvCxnSpPr>
                <p:cNvPr id="45" name="直線接點 44"/>
                <p:cNvCxnSpPr/>
                <p:nvPr/>
              </p:nvCxnSpPr>
              <p:spPr>
                <a:xfrm>
                  <a:off x="1800000" y="5364000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>
                  <a:off x="1800000" y="4150800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接點 46"/>
                <p:cNvCxnSpPr/>
                <p:nvPr/>
              </p:nvCxnSpPr>
              <p:spPr>
                <a:xfrm>
                  <a:off x="1800000" y="4136400"/>
                  <a:ext cx="0" cy="124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群組 47"/>
                <p:cNvGrpSpPr/>
                <p:nvPr/>
              </p:nvGrpSpPr>
              <p:grpSpPr>
                <a:xfrm>
                  <a:off x="2160000" y="4680000"/>
                  <a:ext cx="1165820" cy="1181665"/>
                  <a:chOff x="2160000" y="4680000"/>
                  <a:chExt cx="1165820" cy="1181665"/>
                </a:xfrm>
              </p:grpSpPr>
              <p:sp>
                <p:nvSpPr>
                  <p:cNvPr id="65" name="文字方塊 64"/>
                  <p:cNvSpPr txBox="1"/>
                  <p:nvPr/>
                </p:nvSpPr>
                <p:spPr>
                  <a:xfrm>
                    <a:off x="2952000" y="4860000"/>
                    <a:ext cx="3738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srgbClr val="FF0000"/>
                        </a:solidFill>
                      </a:rPr>
                      <a:t>D</a:t>
                    </a:r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6" name="文字方塊 65"/>
                  <p:cNvSpPr txBox="1"/>
                  <p:nvPr/>
                </p:nvSpPr>
                <p:spPr>
                  <a:xfrm>
                    <a:off x="2952000" y="5400000"/>
                    <a:ext cx="3353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srgbClr val="FF0000"/>
                        </a:solidFill>
                      </a:rPr>
                      <a:t>E</a:t>
                    </a:r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7" name="直線接點 66"/>
                  <p:cNvCxnSpPr/>
                  <p:nvPr/>
                </p:nvCxnSpPr>
                <p:spPr>
                  <a:xfrm>
                    <a:off x="2160000" y="5094000"/>
                    <a:ext cx="72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接點 67"/>
                  <p:cNvCxnSpPr/>
                  <p:nvPr/>
                </p:nvCxnSpPr>
                <p:spPr>
                  <a:xfrm>
                    <a:off x="2160000" y="5634000"/>
                    <a:ext cx="72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接點 68"/>
                  <p:cNvCxnSpPr/>
                  <p:nvPr/>
                </p:nvCxnSpPr>
                <p:spPr>
                  <a:xfrm>
                    <a:off x="2160000" y="5079600"/>
                    <a:ext cx="0" cy="568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文字方塊 69"/>
                  <p:cNvSpPr txBox="1"/>
                  <p:nvPr/>
                </p:nvSpPr>
                <p:spPr>
                  <a:xfrm>
                    <a:off x="2340000" y="468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1" name="文字方塊 70"/>
                  <p:cNvSpPr txBox="1"/>
                  <p:nvPr/>
                </p:nvSpPr>
                <p:spPr>
                  <a:xfrm>
                    <a:off x="2340000" y="522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2</a:t>
                    </a:r>
                  </a:p>
                </p:txBody>
              </p:sp>
            </p:grpSp>
            <p:grpSp>
              <p:nvGrpSpPr>
                <p:cNvPr id="49" name="群組 48"/>
                <p:cNvGrpSpPr/>
                <p:nvPr/>
              </p:nvGrpSpPr>
              <p:grpSpPr>
                <a:xfrm>
                  <a:off x="2160000" y="3060000"/>
                  <a:ext cx="1154600" cy="1721665"/>
                  <a:chOff x="2160000" y="3060000"/>
                  <a:chExt cx="1154600" cy="1721665"/>
                </a:xfrm>
              </p:grpSpPr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2952000" y="4320000"/>
                    <a:ext cx="34817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srgbClr val="FF0000"/>
                        </a:solidFill>
                      </a:rPr>
                      <a:t>C</a:t>
                    </a:r>
                    <a:endParaRPr lang="zh-TW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1" name="文字方塊 50"/>
                  <p:cNvSpPr txBox="1"/>
                  <p:nvPr/>
                </p:nvSpPr>
                <p:spPr>
                  <a:xfrm>
                    <a:off x="2340000" y="414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2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文字方塊 51"/>
                  <p:cNvSpPr txBox="1"/>
                  <p:nvPr/>
                </p:nvSpPr>
                <p:spPr>
                  <a:xfrm>
                    <a:off x="2160000" y="333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1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53" name="直線接點 52"/>
                  <p:cNvCxnSpPr/>
                  <p:nvPr/>
                </p:nvCxnSpPr>
                <p:spPr>
                  <a:xfrm>
                    <a:off x="2160000" y="4554000"/>
                    <a:ext cx="72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接點 53"/>
                  <p:cNvCxnSpPr/>
                  <p:nvPr/>
                </p:nvCxnSpPr>
                <p:spPr>
                  <a:xfrm>
                    <a:off x="2160000" y="3744000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接點 54"/>
                  <p:cNvCxnSpPr/>
                  <p:nvPr/>
                </p:nvCxnSpPr>
                <p:spPr>
                  <a:xfrm>
                    <a:off x="2160000" y="3729600"/>
                    <a:ext cx="0" cy="838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2520000" y="3060000"/>
                    <a:ext cx="794600" cy="1181665"/>
                    <a:chOff x="2520000" y="3060000"/>
                    <a:chExt cx="794600" cy="1181665"/>
                  </a:xfrm>
                </p:grpSpPr>
                <p:sp>
                  <p:nvSpPr>
                    <p:cNvPr id="57" name="文字方塊 56"/>
                    <p:cNvSpPr txBox="1"/>
                    <p:nvPr/>
                  </p:nvSpPr>
                  <p:spPr>
                    <a:xfrm>
                      <a:off x="2952000" y="3240000"/>
                      <a:ext cx="362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8" name="文字方塊 57"/>
                    <p:cNvSpPr txBox="1"/>
                    <p:nvPr/>
                  </p:nvSpPr>
                  <p:spPr>
                    <a:xfrm>
                      <a:off x="2952000" y="3780000"/>
                      <a:ext cx="34817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9" name="文字方塊 58"/>
                    <p:cNvSpPr txBox="1"/>
                    <p:nvPr/>
                  </p:nvSpPr>
                  <p:spPr>
                    <a:xfrm>
                      <a:off x="2520000" y="3060000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" name="文字方塊 59"/>
                    <p:cNvSpPr txBox="1"/>
                    <p:nvPr/>
                  </p:nvSpPr>
                  <p:spPr>
                    <a:xfrm>
                      <a:off x="2520000" y="3600000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62" name="直線接點 61"/>
                    <p:cNvCxnSpPr/>
                    <p:nvPr/>
                  </p:nvCxnSpPr>
                  <p:spPr>
                    <a:xfrm>
                      <a:off x="2520000" y="3474000"/>
                      <a:ext cx="3600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直線接點 62"/>
                    <p:cNvCxnSpPr/>
                    <p:nvPr/>
                  </p:nvCxnSpPr>
                  <p:spPr>
                    <a:xfrm>
                      <a:off x="2520000" y="4014000"/>
                      <a:ext cx="3600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直線接點 63"/>
                    <p:cNvCxnSpPr/>
                    <p:nvPr/>
                  </p:nvCxnSpPr>
                  <p:spPr>
                    <a:xfrm>
                      <a:off x="2520000" y="3459600"/>
                      <a:ext cx="0" cy="5688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772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40000" y="3060000"/>
            <a:ext cx="2785820" cy="3341665"/>
            <a:chOff x="540000" y="3060000"/>
            <a:chExt cx="2785820" cy="3341665"/>
          </a:xfrm>
        </p:grpSpPr>
        <p:sp>
          <p:nvSpPr>
            <p:cNvPr id="18" name="文字方塊 17"/>
            <p:cNvSpPr txBox="1"/>
            <p:nvPr/>
          </p:nvSpPr>
          <p:spPr>
            <a:xfrm>
              <a:off x="2952000" y="59400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F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2952000" y="4860000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D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2952000" y="54000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E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952000" y="432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C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2952000" y="32400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A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2952000" y="378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B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40000" y="5058000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Root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900000" y="5472000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440000" y="6174000"/>
              <a:ext cx="14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1440000" y="4744800"/>
              <a:ext cx="0" cy="1443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1980000" y="57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4</a:t>
              </a: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1440000" y="47592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/>
            <p:cNvSpPr txBox="1"/>
            <p:nvPr/>
          </p:nvSpPr>
          <p:spPr>
            <a:xfrm>
              <a:off x="2340000" y="414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2520000" y="30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2520000" y="360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07" name="直線接點 106"/>
            <p:cNvCxnSpPr/>
            <p:nvPr/>
          </p:nvCxnSpPr>
          <p:spPr>
            <a:xfrm>
              <a:off x="2160000" y="509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160000" y="563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2160000" y="507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字方塊 104"/>
            <p:cNvSpPr txBox="1"/>
            <p:nvPr/>
          </p:nvSpPr>
          <p:spPr>
            <a:xfrm>
              <a:off x="2340000" y="468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440000" y="43452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en-US" altLang="zh-TW" sz="2400" dirty="0">
                <a:solidFill>
                  <a:prstClr val="black"/>
                </a:solidFill>
              </a:endParaRP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2340000" y="522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800000" y="495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800000" y="373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13" name="直線接點 112"/>
            <p:cNvCxnSpPr/>
            <p:nvPr/>
          </p:nvCxnSpPr>
          <p:spPr>
            <a:xfrm>
              <a:off x="1800000" y="536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1800000" y="41508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1800000" y="4136400"/>
              <a:ext cx="0" cy="124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/>
            <p:cNvSpPr txBox="1"/>
            <p:nvPr/>
          </p:nvSpPr>
          <p:spPr>
            <a:xfrm>
              <a:off x="2160000" y="333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98" name="直線接點 97"/>
            <p:cNvCxnSpPr/>
            <p:nvPr/>
          </p:nvCxnSpPr>
          <p:spPr>
            <a:xfrm>
              <a:off x="2160000" y="455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2160000" y="374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>
              <a:off x="2160000" y="3729600"/>
              <a:ext cx="0" cy="83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2520000" y="347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2520000" y="401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2520000" y="345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向左箭號 41"/>
          <p:cNvSpPr/>
          <p:nvPr/>
        </p:nvSpPr>
        <p:spPr>
          <a:xfrm>
            <a:off x="3564000" y="4320000"/>
            <a:ext cx="972000" cy="7920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UPGMA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rgbClr val="0000FF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40000" y="3060000"/>
            <a:ext cx="3840172" cy="3341665"/>
            <a:chOff x="540000" y="3060000"/>
            <a:chExt cx="3840172" cy="3341665"/>
          </a:xfrm>
        </p:grpSpPr>
        <p:sp>
          <p:nvSpPr>
            <p:cNvPr id="40" name="文字方塊 39"/>
            <p:cNvSpPr txBox="1"/>
            <p:nvPr/>
          </p:nvSpPr>
          <p:spPr>
            <a:xfrm>
              <a:off x="540000" y="5058000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Root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900000" y="5472000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1440000" y="6174000"/>
              <a:ext cx="14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1440000" y="4744800"/>
              <a:ext cx="0" cy="1443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1980000" y="57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4</a:t>
              </a: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1440000" y="47592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/>
            <p:cNvSpPr txBox="1"/>
            <p:nvPr/>
          </p:nvSpPr>
          <p:spPr>
            <a:xfrm>
              <a:off x="2340000" y="414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2520000" y="306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3060000" y="360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4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07" name="直線接點 106"/>
            <p:cNvCxnSpPr/>
            <p:nvPr/>
          </p:nvCxnSpPr>
          <p:spPr>
            <a:xfrm>
              <a:off x="2160000" y="5094000"/>
              <a:ext cx="1080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2160000" y="563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2160000" y="507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文字方塊 104"/>
            <p:cNvSpPr txBox="1"/>
            <p:nvPr/>
          </p:nvSpPr>
          <p:spPr>
            <a:xfrm>
              <a:off x="2520000" y="468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440000" y="43452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en-US" altLang="zh-TW" sz="2400" dirty="0">
                <a:solidFill>
                  <a:prstClr val="black"/>
                </a:solidFill>
              </a:endParaRP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2340000" y="522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800000" y="495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800000" y="3736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13" name="直線接點 112"/>
            <p:cNvCxnSpPr/>
            <p:nvPr/>
          </p:nvCxnSpPr>
          <p:spPr>
            <a:xfrm>
              <a:off x="1800000" y="536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1800000" y="41508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1800000" y="4136400"/>
              <a:ext cx="0" cy="124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/>
            <p:cNvSpPr txBox="1"/>
            <p:nvPr/>
          </p:nvSpPr>
          <p:spPr>
            <a:xfrm>
              <a:off x="2160000" y="33300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1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98" name="直線接點 97"/>
            <p:cNvCxnSpPr/>
            <p:nvPr/>
          </p:nvCxnSpPr>
          <p:spPr>
            <a:xfrm>
              <a:off x="2160000" y="4554000"/>
              <a:ext cx="72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2160000" y="374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>
              <a:off x="2160000" y="3729600"/>
              <a:ext cx="0" cy="83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2520000" y="347400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2520000" y="4014000"/>
              <a:ext cx="144000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2520000" y="3459600"/>
              <a:ext cx="0" cy="568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2952000" y="59400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F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312000" y="4860000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D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952000" y="540000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E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2952000" y="432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C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952000" y="32400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prstClr val="black"/>
                  </a:solidFill>
                </a:rPr>
                <a:t>A</a:t>
              </a:r>
              <a:endParaRPr lang="zh-TW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032000" y="3780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B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468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1" name="群組 40"/>
          <p:cNvGrpSpPr/>
          <p:nvPr/>
        </p:nvGrpSpPr>
        <p:grpSpPr>
          <a:xfrm>
            <a:off x="540000" y="3060000"/>
            <a:ext cx="2965820" cy="3341665"/>
            <a:chOff x="540000" y="3060000"/>
            <a:chExt cx="2965820" cy="3341665"/>
          </a:xfrm>
        </p:grpSpPr>
        <p:grpSp>
          <p:nvGrpSpPr>
            <p:cNvPr id="42" name="群組 41"/>
            <p:cNvGrpSpPr/>
            <p:nvPr/>
          </p:nvGrpSpPr>
          <p:grpSpPr>
            <a:xfrm>
              <a:off x="540000" y="5058000"/>
              <a:ext cx="900000" cy="461665"/>
              <a:chOff x="540000" y="5058000"/>
              <a:chExt cx="900000" cy="461665"/>
            </a:xfrm>
          </p:grpSpPr>
          <p:sp>
            <p:nvSpPr>
              <p:cNvPr id="86" name="文字方塊 85"/>
              <p:cNvSpPr txBox="1"/>
              <p:nvPr/>
            </p:nvSpPr>
            <p:spPr>
              <a:xfrm>
                <a:off x="540000" y="5058000"/>
                <a:ext cx="7714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Root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7" name="直線接點 86"/>
              <p:cNvCxnSpPr/>
              <p:nvPr/>
            </p:nvCxnSpPr>
            <p:spPr>
              <a:xfrm>
                <a:off x="900000" y="5472000"/>
                <a:ext cx="5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群組 42"/>
            <p:cNvGrpSpPr/>
            <p:nvPr/>
          </p:nvGrpSpPr>
          <p:grpSpPr>
            <a:xfrm>
              <a:off x="1080000" y="3060000"/>
              <a:ext cx="2425820" cy="3341665"/>
              <a:chOff x="1080000" y="3060000"/>
              <a:chExt cx="2425820" cy="3341665"/>
            </a:xfrm>
          </p:grpSpPr>
          <p:sp>
            <p:nvSpPr>
              <p:cNvPr id="44" name="文字方塊 43"/>
              <p:cNvSpPr txBox="1"/>
              <p:nvPr/>
            </p:nvSpPr>
            <p:spPr>
              <a:xfrm>
                <a:off x="3132000" y="5940000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F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080000" y="4345200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0.5</a:t>
                </a:r>
              </a:p>
            </p:txBody>
          </p:sp>
          <p:cxnSp>
            <p:nvCxnSpPr>
              <p:cNvPr id="52" name="直線接點 51"/>
              <p:cNvCxnSpPr/>
              <p:nvPr/>
            </p:nvCxnSpPr>
            <p:spPr>
              <a:xfrm>
                <a:off x="1440000" y="6174000"/>
                <a:ext cx="16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1440000" y="4744800"/>
                <a:ext cx="0" cy="1443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1440000" y="4759200"/>
                <a:ext cx="18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字方塊 54"/>
              <p:cNvSpPr txBox="1"/>
              <p:nvPr/>
            </p:nvSpPr>
            <p:spPr>
              <a:xfrm>
                <a:off x="1980000" y="5760000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4.5</a:t>
                </a:r>
              </a:p>
            </p:txBody>
          </p:sp>
          <p:grpSp>
            <p:nvGrpSpPr>
              <p:cNvPr id="56" name="群組 55"/>
              <p:cNvGrpSpPr/>
              <p:nvPr/>
            </p:nvGrpSpPr>
            <p:grpSpPr>
              <a:xfrm>
                <a:off x="1620000" y="3060000"/>
                <a:ext cx="1885820" cy="2801665"/>
                <a:chOff x="1620000" y="3060000"/>
                <a:chExt cx="1885820" cy="2801665"/>
              </a:xfrm>
            </p:grpSpPr>
            <p:sp>
              <p:nvSpPr>
                <p:cNvPr id="57" name="文字方塊 56"/>
                <p:cNvSpPr txBox="1"/>
                <p:nvPr/>
              </p:nvSpPr>
              <p:spPr>
                <a:xfrm>
                  <a:off x="1620000" y="4950000"/>
                  <a:ext cx="5725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1.5</a:t>
                  </a:r>
                </a:p>
              </p:txBody>
            </p:sp>
            <p:sp>
              <p:nvSpPr>
                <p:cNvPr id="58" name="文字方塊 57"/>
                <p:cNvSpPr txBox="1"/>
                <p:nvPr/>
              </p:nvSpPr>
              <p:spPr>
                <a:xfrm>
                  <a:off x="1620000" y="37368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4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cxnSp>
              <p:nvCxnSpPr>
                <p:cNvPr id="59" name="直線接點 58"/>
                <p:cNvCxnSpPr/>
                <p:nvPr/>
              </p:nvCxnSpPr>
              <p:spPr>
                <a:xfrm>
                  <a:off x="1620000" y="5364000"/>
                  <a:ext cx="54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/>
                <p:cNvCxnSpPr/>
                <p:nvPr/>
              </p:nvCxnSpPr>
              <p:spPr>
                <a:xfrm>
                  <a:off x="1620000" y="4150800"/>
                  <a:ext cx="36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接點 61"/>
                <p:cNvCxnSpPr/>
                <p:nvPr/>
              </p:nvCxnSpPr>
              <p:spPr>
                <a:xfrm>
                  <a:off x="1620000" y="4136400"/>
                  <a:ext cx="0" cy="1242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群組 62"/>
                <p:cNvGrpSpPr/>
                <p:nvPr/>
              </p:nvGrpSpPr>
              <p:grpSpPr>
                <a:xfrm>
                  <a:off x="1980000" y="3060000"/>
                  <a:ext cx="1514600" cy="1721665"/>
                  <a:chOff x="1980000" y="3060000"/>
                  <a:chExt cx="1514600" cy="1721665"/>
                </a:xfrm>
              </p:grpSpPr>
              <p:sp>
                <p:nvSpPr>
                  <p:cNvPr id="72" name="文字方塊 71"/>
                  <p:cNvSpPr txBox="1"/>
                  <p:nvPr/>
                </p:nvSpPr>
                <p:spPr>
                  <a:xfrm>
                    <a:off x="3132000" y="4320000"/>
                    <a:ext cx="36260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B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文字方塊 72"/>
                  <p:cNvSpPr txBox="1"/>
                  <p:nvPr/>
                </p:nvSpPr>
                <p:spPr>
                  <a:xfrm>
                    <a:off x="1980000" y="333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1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文字方塊 73"/>
                  <p:cNvSpPr txBox="1"/>
                  <p:nvPr/>
                </p:nvSpPr>
                <p:spPr>
                  <a:xfrm>
                    <a:off x="2340000" y="4140000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3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75" name="直線接點 74"/>
                  <p:cNvCxnSpPr/>
                  <p:nvPr/>
                </p:nvCxnSpPr>
                <p:spPr>
                  <a:xfrm>
                    <a:off x="1980000" y="4554000"/>
                    <a:ext cx="108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接點 75"/>
                  <p:cNvCxnSpPr/>
                  <p:nvPr/>
                </p:nvCxnSpPr>
                <p:spPr>
                  <a:xfrm>
                    <a:off x="1980000" y="3744000"/>
                    <a:ext cx="36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接點 76"/>
                  <p:cNvCxnSpPr/>
                  <p:nvPr/>
                </p:nvCxnSpPr>
                <p:spPr>
                  <a:xfrm>
                    <a:off x="1980000" y="3729600"/>
                    <a:ext cx="0" cy="838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8" name="群組 77"/>
                  <p:cNvGrpSpPr/>
                  <p:nvPr/>
                </p:nvGrpSpPr>
                <p:grpSpPr>
                  <a:xfrm>
                    <a:off x="2340000" y="3060000"/>
                    <a:ext cx="1154600" cy="1181665"/>
                    <a:chOff x="2340000" y="3060000"/>
                    <a:chExt cx="1154600" cy="1181665"/>
                  </a:xfrm>
                </p:grpSpPr>
                <p:sp>
                  <p:nvSpPr>
                    <p:cNvPr id="79" name="文字方塊 78"/>
                    <p:cNvSpPr txBox="1"/>
                    <p:nvPr/>
                  </p:nvSpPr>
                  <p:spPr>
                    <a:xfrm>
                      <a:off x="3132000" y="3240000"/>
                      <a:ext cx="362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文字方塊 79"/>
                    <p:cNvSpPr txBox="1"/>
                    <p:nvPr/>
                  </p:nvSpPr>
                  <p:spPr>
                    <a:xfrm>
                      <a:off x="3132000" y="3780000"/>
                      <a:ext cx="34817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1" name="文字方塊 80"/>
                    <p:cNvSpPr txBox="1"/>
                    <p:nvPr/>
                  </p:nvSpPr>
                  <p:spPr>
                    <a:xfrm>
                      <a:off x="2520000" y="3060000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文字方塊 81"/>
                    <p:cNvSpPr txBox="1"/>
                    <p:nvPr/>
                  </p:nvSpPr>
                  <p:spPr>
                    <a:xfrm>
                      <a:off x="2520000" y="3600000"/>
                      <a:ext cx="3401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TW" sz="2400" dirty="0">
                          <a:solidFill>
                            <a:prstClr val="black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83" name="直線接點 82"/>
                    <p:cNvCxnSpPr/>
                    <p:nvPr/>
                  </p:nvCxnSpPr>
                  <p:spPr>
                    <a:xfrm>
                      <a:off x="2340000" y="3474000"/>
                      <a:ext cx="7200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線接點 83"/>
                    <p:cNvCxnSpPr/>
                    <p:nvPr/>
                  </p:nvCxnSpPr>
                  <p:spPr>
                    <a:xfrm>
                      <a:off x="2340000" y="4014000"/>
                      <a:ext cx="72000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線接點 84"/>
                    <p:cNvCxnSpPr/>
                    <p:nvPr/>
                  </p:nvCxnSpPr>
                  <p:spPr>
                    <a:xfrm>
                      <a:off x="2340000" y="3459600"/>
                      <a:ext cx="0" cy="5688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群組 63"/>
                <p:cNvGrpSpPr/>
                <p:nvPr/>
              </p:nvGrpSpPr>
              <p:grpSpPr>
                <a:xfrm>
                  <a:off x="2160000" y="4680000"/>
                  <a:ext cx="1345820" cy="1181665"/>
                  <a:chOff x="2160000" y="4680000"/>
                  <a:chExt cx="1345820" cy="1181665"/>
                </a:xfrm>
              </p:grpSpPr>
              <p:sp>
                <p:nvSpPr>
                  <p:cNvPr id="65" name="文字方塊 64"/>
                  <p:cNvSpPr txBox="1"/>
                  <p:nvPr/>
                </p:nvSpPr>
                <p:spPr>
                  <a:xfrm>
                    <a:off x="3132000" y="4860000"/>
                    <a:ext cx="37382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D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文字方塊 65"/>
                  <p:cNvSpPr txBox="1"/>
                  <p:nvPr/>
                </p:nvSpPr>
                <p:spPr>
                  <a:xfrm>
                    <a:off x="3132000" y="5400000"/>
                    <a:ext cx="3353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E</a:t>
                    </a:r>
                    <a:endParaRPr lang="zh-TW" altLang="en-US" sz="24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67" name="直線接點 66"/>
                  <p:cNvCxnSpPr/>
                  <p:nvPr/>
                </p:nvCxnSpPr>
                <p:spPr>
                  <a:xfrm>
                    <a:off x="2160000" y="5094000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接點 67"/>
                  <p:cNvCxnSpPr/>
                  <p:nvPr/>
                </p:nvCxnSpPr>
                <p:spPr>
                  <a:xfrm>
                    <a:off x="2160000" y="5634000"/>
                    <a:ext cx="900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接點 68"/>
                  <p:cNvCxnSpPr/>
                  <p:nvPr/>
                </p:nvCxnSpPr>
                <p:spPr>
                  <a:xfrm>
                    <a:off x="2160000" y="5079600"/>
                    <a:ext cx="0" cy="5688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文字方塊 69"/>
                  <p:cNvSpPr txBox="1"/>
                  <p:nvPr/>
                </p:nvSpPr>
                <p:spPr>
                  <a:xfrm>
                    <a:off x="2340000" y="4680000"/>
                    <a:ext cx="5725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2.5</a:t>
                    </a:r>
                  </a:p>
                </p:txBody>
              </p:sp>
              <p:sp>
                <p:nvSpPr>
                  <p:cNvPr id="71" name="文字方塊 70"/>
                  <p:cNvSpPr txBox="1"/>
                  <p:nvPr/>
                </p:nvSpPr>
                <p:spPr>
                  <a:xfrm>
                    <a:off x="2340000" y="5220000"/>
                    <a:ext cx="5725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400" dirty="0">
                        <a:solidFill>
                          <a:prstClr val="black"/>
                        </a:solidFill>
                      </a:rPr>
                      <a:t>2.5</a:t>
                    </a:r>
                  </a:p>
                </p:txBody>
              </p:sp>
            </p:grpSp>
          </p:grpSp>
        </p:grpSp>
      </p:grpSp>
      <p:sp>
        <p:nvSpPr>
          <p:cNvPr id="88" name="向左箭號 87"/>
          <p:cNvSpPr/>
          <p:nvPr/>
        </p:nvSpPr>
        <p:spPr>
          <a:xfrm>
            <a:off x="3564000" y="4320000"/>
            <a:ext cx="972000" cy="7920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UPGMA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1" name="表格 100"/>
          <p:cNvGraphicFramePr>
            <a:graphicFrameLocks noGrp="1"/>
          </p:cNvGraphicFramePr>
          <p:nvPr>
            <p:extLst/>
          </p:nvPr>
        </p:nvGraphicFramePr>
        <p:xfrm>
          <a:off x="2988000" y="3420000"/>
          <a:ext cx="2808000" cy="2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向右箭號 9"/>
          <p:cNvSpPr/>
          <p:nvPr/>
        </p:nvSpPr>
        <p:spPr>
          <a:xfrm>
            <a:off x="5688000" y="4212000"/>
            <a:ext cx="972000" cy="79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???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2124000" y="4212000"/>
            <a:ext cx="972000" cy="7920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UPGMA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570000" y="2988000"/>
            <a:ext cx="2469700" cy="2781332"/>
            <a:chOff x="108000" y="2988000"/>
            <a:chExt cx="2469700" cy="2781332"/>
          </a:xfrm>
        </p:grpSpPr>
        <p:grpSp>
          <p:nvGrpSpPr>
            <p:cNvPr id="5" name="群組 4"/>
            <p:cNvGrpSpPr/>
            <p:nvPr/>
          </p:nvGrpSpPr>
          <p:grpSpPr>
            <a:xfrm>
              <a:off x="108000" y="3456000"/>
              <a:ext cx="2469700" cy="2313332"/>
              <a:chOff x="252000" y="3096000"/>
              <a:chExt cx="2469700" cy="2313332"/>
            </a:xfrm>
          </p:grpSpPr>
          <p:sp>
            <p:nvSpPr>
              <p:cNvPr id="81" name="文字方塊 80"/>
              <p:cNvSpPr txBox="1"/>
              <p:nvPr/>
            </p:nvSpPr>
            <p:spPr>
              <a:xfrm>
                <a:off x="864000" y="3960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en-US" altLang="zh-TW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252000" y="4410000"/>
                <a:ext cx="625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Root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8" name="直線接點 47"/>
              <p:cNvCxnSpPr/>
              <p:nvPr/>
            </p:nvCxnSpPr>
            <p:spPr>
              <a:xfrm>
                <a:off x="576000" y="4752000"/>
                <a:ext cx="32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>
              <a:xfrm>
                <a:off x="900000" y="522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>
                <a:off x="900000" y="4284000"/>
                <a:ext cx="0" cy="93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字方塊 50"/>
              <p:cNvSpPr txBox="1"/>
              <p:nvPr/>
            </p:nvSpPr>
            <p:spPr>
              <a:xfrm>
                <a:off x="1224000" y="48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52" name="直線接點 51"/>
              <p:cNvCxnSpPr/>
              <p:nvPr/>
            </p:nvCxnSpPr>
            <p:spPr>
              <a:xfrm>
                <a:off x="900000" y="4284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52"/>
              <p:cNvSpPr txBox="1"/>
              <p:nvPr/>
            </p:nvSpPr>
            <p:spPr>
              <a:xfrm>
                <a:off x="1404000" y="381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512000" y="30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872000" y="34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6" name="直線接點 55"/>
              <p:cNvCxnSpPr/>
              <p:nvPr/>
            </p:nvCxnSpPr>
            <p:spPr>
              <a:xfrm>
                <a:off x="1332000" y="4500000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>
                <a:off x="1332000" y="486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>
                <a:off x="1332000" y="450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文字方塊 79"/>
              <p:cNvSpPr txBox="1"/>
              <p:nvPr/>
            </p:nvSpPr>
            <p:spPr>
              <a:xfrm>
                <a:off x="1512000" y="41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1404000" y="453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1080000" y="43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1080000" y="354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85" name="直線接點 84"/>
              <p:cNvCxnSpPr/>
              <p:nvPr/>
            </p:nvCxnSpPr>
            <p:spPr>
              <a:xfrm>
                <a:off x="1116000" y="468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1116000" y="387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>
                <a:off x="1116000" y="3870000"/>
                <a:ext cx="0" cy="82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文字方塊 87"/>
              <p:cNvSpPr txBox="1"/>
              <p:nvPr/>
            </p:nvSpPr>
            <p:spPr>
              <a:xfrm>
                <a:off x="1296000" y="32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9" name="直線接點 88"/>
              <p:cNvCxnSpPr/>
              <p:nvPr/>
            </p:nvCxnSpPr>
            <p:spPr>
              <a:xfrm>
                <a:off x="1332000" y="414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>
                <a:off x="1332000" y="360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>
                <a:off x="1332000" y="3600000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>
                <a:off x="1548000" y="342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>
                <a:off x="1548000" y="378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接點 93"/>
              <p:cNvCxnSpPr/>
              <p:nvPr/>
            </p:nvCxnSpPr>
            <p:spPr>
              <a:xfrm>
                <a:off x="1548000" y="342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文字方塊 94"/>
              <p:cNvSpPr txBox="1"/>
              <p:nvPr/>
            </p:nvSpPr>
            <p:spPr>
              <a:xfrm>
                <a:off x="1764000" y="50400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F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1980000" y="4320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D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1764000" y="468000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E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文字方塊 97"/>
              <p:cNvSpPr txBox="1"/>
              <p:nvPr/>
            </p:nvSpPr>
            <p:spPr>
              <a:xfrm>
                <a:off x="1764000" y="3960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C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文字方塊 98"/>
              <p:cNvSpPr txBox="1"/>
              <p:nvPr/>
            </p:nvSpPr>
            <p:spPr>
              <a:xfrm>
                <a:off x="1764000" y="324000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文字方塊 99"/>
              <p:cNvSpPr txBox="1"/>
              <p:nvPr/>
            </p:nvSpPr>
            <p:spPr>
              <a:xfrm>
                <a:off x="2412000" y="36000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B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84000" y="2988000"/>
              <a:ext cx="1343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</a:rPr>
                <a:t>True tree</a:t>
              </a:r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80000" y="3456000"/>
            <a:ext cx="1947334" cy="2313332"/>
            <a:chOff x="6372000" y="3096000"/>
            <a:chExt cx="1947334" cy="2313332"/>
          </a:xfrm>
        </p:grpSpPr>
        <p:sp>
          <p:nvSpPr>
            <p:cNvPr id="40" name="文字方塊 39"/>
            <p:cNvSpPr txBox="1"/>
            <p:nvPr/>
          </p:nvSpPr>
          <p:spPr>
            <a:xfrm>
              <a:off x="6372000" y="4410000"/>
              <a:ext cx="625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Root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6696000" y="4752000"/>
              <a:ext cx="3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7992000" y="5040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F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714000" y="3960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0.5</a:t>
              </a: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7020000" y="5220000"/>
              <a:ext cx="9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7020000" y="4284000"/>
              <a:ext cx="0" cy="93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7020000" y="4284000"/>
              <a:ext cx="10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7272000" y="4896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4.5</a:t>
              </a: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056000" y="4356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1.5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7092000" y="354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60" name="直線接點 59"/>
            <p:cNvCxnSpPr/>
            <p:nvPr/>
          </p:nvCxnSpPr>
          <p:spPr>
            <a:xfrm>
              <a:off x="7128000" y="4680000"/>
              <a:ext cx="32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7128000" y="3870000"/>
              <a:ext cx="21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7128000" y="3870000"/>
              <a:ext cx="0" cy="82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7992000" y="3960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B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308000" y="327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1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7560000" y="381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3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線接點 74"/>
            <p:cNvCxnSpPr/>
            <p:nvPr/>
          </p:nvCxnSpPr>
          <p:spPr>
            <a:xfrm>
              <a:off x="7344000" y="4140000"/>
              <a:ext cx="648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7344000" y="3600000"/>
              <a:ext cx="21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7344000" y="3600000"/>
              <a:ext cx="0" cy="5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字方塊 118"/>
            <p:cNvSpPr txBox="1"/>
            <p:nvPr/>
          </p:nvSpPr>
          <p:spPr>
            <a:xfrm>
              <a:off x="7992000" y="3240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A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992000" y="36000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C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7632000" y="309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2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7632000" y="3456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2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23" name="直線接點 122"/>
            <p:cNvCxnSpPr/>
            <p:nvPr/>
          </p:nvCxnSpPr>
          <p:spPr>
            <a:xfrm>
              <a:off x="7560000" y="3420000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/>
            <p:nvPr/>
          </p:nvCxnSpPr>
          <p:spPr>
            <a:xfrm>
              <a:off x="7560000" y="3780000"/>
              <a:ext cx="43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/>
            <p:nvPr/>
          </p:nvCxnSpPr>
          <p:spPr>
            <a:xfrm>
              <a:off x="7560000" y="3420000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/>
            <p:cNvSpPr txBox="1"/>
            <p:nvPr/>
          </p:nvSpPr>
          <p:spPr>
            <a:xfrm>
              <a:off x="7992000" y="43200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D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7992000" y="4680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E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直線接點 66"/>
            <p:cNvCxnSpPr/>
            <p:nvPr/>
          </p:nvCxnSpPr>
          <p:spPr>
            <a:xfrm>
              <a:off x="7452000" y="4501149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>
              <a:off x="7452000" y="4860000"/>
              <a:ext cx="5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7452000" y="4500000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字方塊 69"/>
            <p:cNvSpPr txBox="1"/>
            <p:nvPr/>
          </p:nvSpPr>
          <p:spPr>
            <a:xfrm>
              <a:off x="7488000" y="4176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2.5</a:t>
              </a: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7488000" y="4536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</a:rPr>
                <a:t>2.5</a:t>
              </a:r>
            </a:p>
          </p:txBody>
        </p:sp>
      </p:grpSp>
      <p:sp>
        <p:nvSpPr>
          <p:cNvPr id="102" name="文字方塊 101"/>
          <p:cNvSpPr txBox="1"/>
          <p:nvPr/>
        </p:nvSpPr>
        <p:spPr>
          <a:xfrm>
            <a:off x="90000" y="5832000"/>
            <a:ext cx="220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>
                <a:solidFill>
                  <a:prstClr val="black"/>
                </a:solidFill>
              </a:rPr>
              <a:t>ultrametric</a:t>
            </a:r>
            <a:r>
              <a:rPr lang="en-US" altLang="zh-TW" sz="2400" b="1" dirty="0">
                <a:solidFill>
                  <a:prstClr val="black"/>
                </a:solidFill>
              </a:rPr>
              <a:t> tree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6372000" y="5832000"/>
            <a:ext cx="274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prstClr val="black"/>
                </a:solidFill>
              </a:rPr>
              <a:t>Not </a:t>
            </a:r>
            <a:r>
              <a:rPr lang="en-US" altLang="zh-TW" sz="2400" b="1" dirty="0" err="1">
                <a:solidFill>
                  <a:prstClr val="black"/>
                </a:solidFill>
              </a:rPr>
              <a:t>ultrametric</a:t>
            </a:r>
            <a:r>
              <a:rPr lang="en-US" altLang="zh-TW" sz="2400" b="1" dirty="0">
                <a:solidFill>
                  <a:prstClr val="black"/>
                </a:solidFill>
              </a:rPr>
              <a:t> tree</a:t>
            </a:r>
            <a:endParaRPr lang="zh-TW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</a:t>
            </a:r>
            <a:r>
              <a:rPr lang="en-US" altLang="zh-TW" dirty="0" smtClean="0"/>
              <a:t>(agglomerative) </a:t>
            </a:r>
            <a:r>
              <a:rPr lang="en-US" altLang="zh-TW" b="1" dirty="0"/>
              <a:t>hierarchical</a:t>
            </a:r>
            <a:r>
              <a:rPr lang="en-US" altLang="zh-TW" dirty="0"/>
              <a:t> </a:t>
            </a:r>
            <a:r>
              <a:rPr lang="en-US" altLang="zh-TW" dirty="0" smtClean="0"/>
              <a:t>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UPGMA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3" name="表格 102"/>
          <p:cNvGraphicFramePr>
            <a:graphicFrameLocks noGrp="1"/>
          </p:cNvGraphicFramePr>
          <p:nvPr>
            <p:extLst/>
          </p:nvPr>
        </p:nvGraphicFramePr>
        <p:xfrm>
          <a:off x="144000" y="2736000"/>
          <a:ext cx="2160000" cy="31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  <a:gridCol w="540000"/>
                <a:gridCol w="540000"/>
                <a:gridCol w="540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0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BC</a:t>
                      </a:r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sz="1800" b="1" dirty="0" err="1" smtClean="0"/>
                        <a:t>Ultrametric</a:t>
                      </a:r>
                      <a:r>
                        <a:rPr lang="en-US" altLang="zh-TW" sz="1800" b="1" dirty="0" smtClean="0"/>
                        <a:t> criterion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 ≤ max(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 ≤ max(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6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 ≤ max(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TW" sz="18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表格 104"/>
          <p:cNvGraphicFramePr>
            <a:graphicFrameLocks noGrp="1"/>
          </p:cNvGraphicFramePr>
          <p:nvPr>
            <p:extLst/>
          </p:nvPr>
        </p:nvGraphicFramePr>
        <p:xfrm>
          <a:off x="4680000" y="2916000"/>
          <a:ext cx="432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  <a:gridCol w="540000"/>
                <a:gridCol w="540000"/>
                <a:gridCol w="540000"/>
                <a:gridCol w="2160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 err="1" smtClean="0"/>
                        <a:t>Ultrametric</a:t>
                      </a:r>
                      <a:r>
                        <a:rPr lang="en-US" altLang="zh-TW" sz="1800" b="1" dirty="0" smtClean="0"/>
                        <a:t> criterion</a:t>
                      </a:r>
                      <a:endParaRPr lang="zh-TW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2 ≤ max(4,4)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4 ≤ max(2,4)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BC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4 ≤ max(2,4)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2" name="表格 161"/>
          <p:cNvGraphicFramePr>
            <a:graphicFrameLocks noGrp="1"/>
          </p:cNvGraphicFramePr>
          <p:nvPr>
            <p:extLst/>
          </p:nvPr>
        </p:nvGraphicFramePr>
        <p:xfrm>
          <a:off x="4680000" y="4860000"/>
          <a:ext cx="432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  <a:gridCol w="540000"/>
                <a:gridCol w="540000"/>
                <a:gridCol w="540000"/>
                <a:gridCol w="2160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 err="1" smtClean="0"/>
                        <a:t>Ultrametric</a:t>
                      </a:r>
                      <a:r>
                        <a:rPr lang="en-US" altLang="zh-TW" sz="1800" b="1" dirty="0" smtClean="0"/>
                        <a:t> criterion</a:t>
                      </a:r>
                      <a:endParaRPr lang="zh-TW" alt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5 ≤ max(4,7)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4 ≤ max(5,7)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baseline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rgbClr val="FF0000"/>
                          </a:solidFill>
                        </a:rPr>
                        <a:t>BC</a:t>
                      </a:r>
                      <a:r>
                        <a:rPr lang="en-US" altLang="zh-TW" sz="1800" b="0" baseline="0" dirty="0" smtClean="0">
                          <a:solidFill>
                            <a:srgbClr val="FF0000"/>
                          </a:solidFill>
                        </a:rPr>
                        <a:t> = 7 &gt; max(5,4)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2376000" y="4572000"/>
            <a:ext cx="2328172" cy="2009665"/>
            <a:chOff x="252000" y="4572000"/>
            <a:chExt cx="2328172" cy="2009665"/>
          </a:xfrm>
        </p:grpSpPr>
        <p:grpSp>
          <p:nvGrpSpPr>
            <p:cNvPr id="148" name="群組 147"/>
            <p:cNvGrpSpPr/>
            <p:nvPr/>
          </p:nvGrpSpPr>
          <p:grpSpPr>
            <a:xfrm>
              <a:off x="360000" y="4860000"/>
              <a:ext cx="2220172" cy="1721665"/>
              <a:chOff x="2160000" y="3060000"/>
              <a:chExt cx="2220172" cy="1721665"/>
            </a:xfrm>
          </p:grpSpPr>
          <p:sp>
            <p:nvSpPr>
              <p:cNvPr id="149" name="文字方塊 148"/>
              <p:cNvSpPr txBox="1"/>
              <p:nvPr/>
            </p:nvSpPr>
            <p:spPr>
              <a:xfrm>
                <a:off x="2340000" y="414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2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文字方塊 149"/>
              <p:cNvSpPr txBox="1"/>
              <p:nvPr/>
            </p:nvSpPr>
            <p:spPr>
              <a:xfrm>
                <a:off x="2520000" y="306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文字方塊 150"/>
              <p:cNvSpPr txBox="1"/>
              <p:nvPr/>
            </p:nvSpPr>
            <p:spPr>
              <a:xfrm>
                <a:off x="3060000" y="360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4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文字方塊 151"/>
              <p:cNvSpPr txBox="1"/>
              <p:nvPr/>
            </p:nvSpPr>
            <p:spPr>
              <a:xfrm>
                <a:off x="2160000" y="333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3" name="直線接點 152"/>
              <p:cNvCxnSpPr/>
              <p:nvPr/>
            </p:nvCxnSpPr>
            <p:spPr>
              <a:xfrm>
                <a:off x="2160000" y="4554000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接點 153"/>
              <p:cNvCxnSpPr/>
              <p:nvPr/>
            </p:nvCxnSpPr>
            <p:spPr>
              <a:xfrm>
                <a:off x="2160000" y="374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/>
              <p:cNvCxnSpPr/>
              <p:nvPr/>
            </p:nvCxnSpPr>
            <p:spPr>
              <a:xfrm>
                <a:off x="2160000" y="3729600"/>
                <a:ext cx="0" cy="83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接點 155"/>
              <p:cNvCxnSpPr/>
              <p:nvPr/>
            </p:nvCxnSpPr>
            <p:spPr>
              <a:xfrm>
                <a:off x="2520000" y="347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接點 156"/>
              <p:cNvCxnSpPr/>
              <p:nvPr/>
            </p:nvCxnSpPr>
            <p:spPr>
              <a:xfrm>
                <a:off x="2520000" y="4014000"/>
                <a:ext cx="144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接點 157"/>
              <p:cNvCxnSpPr/>
              <p:nvPr/>
            </p:nvCxnSpPr>
            <p:spPr>
              <a:xfrm>
                <a:off x="2520000" y="3459600"/>
                <a:ext cx="0" cy="56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文字方塊 158"/>
              <p:cNvSpPr txBox="1"/>
              <p:nvPr/>
            </p:nvSpPr>
            <p:spPr>
              <a:xfrm>
                <a:off x="2952000" y="432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C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文字方塊 159"/>
              <p:cNvSpPr txBox="1"/>
              <p:nvPr/>
            </p:nvSpPr>
            <p:spPr>
              <a:xfrm>
                <a:off x="2952000" y="324000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A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文字方塊 160"/>
              <p:cNvSpPr txBox="1"/>
              <p:nvPr/>
            </p:nvSpPr>
            <p:spPr>
              <a:xfrm>
                <a:off x="4032000" y="378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B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" name="矩形 162"/>
            <p:cNvSpPr/>
            <p:nvPr/>
          </p:nvSpPr>
          <p:spPr>
            <a:xfrm>
              <a:off x="252000" y="45720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0000FF"/>
                  </a:solidFill>
                </a:rPr>
                <a:t>Tree 2. 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376000" y="2628000"/>
            <a:ext cx="1262600" cy="2009665"/>
            <a:chOff x="252000" y="2772000"/>
            <a:chExt cx="1262600" cy="2009665"/>
          </a:xfrm>
        </p:grpSpPr>
        <p:grpSp>
          <p:nvGrpSpPr>
            <p:cNvPr id="9" name="群組 8"/>
            <p:cNvGrpSpPr/>
            <p:nvPr/>
          </p:nvGrpSpPr>
          <p:grpSpPr>
            <a:xfrm>
              <a:off x="360000" y="3060000"/>
              <a:ext cx="1154600" cy="1721665"/>
              <a:chOff x="2160000" y="3060000"/>
              <a:chExt cx="1154600" cy="1721665"/>
            </a:xfrm>
          </p:grpSpPr>
          <p:sp>
            <p:nvSpPr>
              <p:cNvPr id="111" name="文字方塊 110"/>
              <p:cNvSpPr txBox="1"/>
              <p:nvPr/>
            </p:nvSpPr>
            <p:spPr>
              <a:xfrm>
                <a:off x="2952000" y="432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C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文字方塊 111"/>
              <p:cNvSpPr txBox="1"/>
              <p:nvPr/>
            </p:nvSpPr>
            <p:spPr>
              <a:xfrm>
                <a:off x="2952000" y="3240000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A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文字方塊 112"/>
              <p:cNvSpPr txBox="1"/>
              <p:nvPr/>
            </p:nvSpPr>
            <p:spPr>
              <a:xfrm>
                <a:off x="2952000" y="3780000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B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2340000" y="414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2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2520000" y="306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文字方塊 128"/>
              <p:cNvSpPr txBox="1"/>
              <p:nvPr/>
            </p:nvSpPr>
            <p:spPr>
              <a:xfrm>
                <a:off x="2520000" y="360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文字方塊 140"/>
              <p:cNvSpPr txBox="1"/>
              <p:nvPr/>
            </p:nvSpPr>
            <p:spPr>
              <a:xfrm>
                <a:off x="2160000" y="333000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solidFill>
                      <a:prstClr val="black"/>
                    </a:solidFill>
                  </a:rPr>
                  <a:t>1</a:t>
                </a:r>
                <a:endParaRPr lang="zh-TW" altLang="en-US" sz="2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2" name="直線接點 141"/>
              <p:cNvCxnSpPr/>
              <p:nvPr/>
            </p:nvCxnSpPr>
            <p:spPr>
              <a:xfrm>
                <a:off x="2160000" y="4554000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/>
              <p:nvPr/>
            </p:nvCxnSpPr>
            <p:spPr>
              <a:xfrm>
                <a:off x="2160000" y="374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2160000" y="3729600"/>
                <a:ext cx="0" cy="83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接點 144"/>
              <p:cNvCxnSpPr/>
              <p:nvPr/>
            </p:nvCxnSpPr>
            <p:spPr>
              <a:xfrm>
                <a:off x="2520000" y="347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接點 145"/>
              <p:cNvCxnSpPr/>
              <p:nvPr/>
            </p:nvCxnSpPr>
            <p:spPr>
              <a:xfrm>
                <a:off x="2520000" y="4014000"/>
                <a:ext cx="36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接點 146"/>
              <p:cNvCxnSpPr/>
              <p:nvPr/>
            </p:nvCxnSpPr>
            <p:spPr>
              <a:xfrm>
                <a:off x="2520000" y="3459600"/>
                <a:ext cx="0" cy="568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矩形 163"/>
            <p:cNvSpPr/>
            <p:nvPr/>
          </p:nvSpPr>
          <p:spPr>
            <a:xfrm>
              <a:off x="252000" y="27720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0000FF"/>
                  </a:solidFill>
                </a:rPr>
                <a:t>Tree 1. 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12000" y="5904000"/>
            <a:ext cx="1199367" cy="785665"/>
            <a:chOff x="648000" y="5904000"/>
            <a:chExt cx="1199367" cy="785665"/>
          </a:xfrm>
        </p:grpSpPr>
        <p:sp>
          <p:nvSpPr>
            <p:cNvPr id="6" name="文字方塊 5"/>
            <p:cNvSpPr txBox="1"/>
            <p:nvPr/>
          </p:nvSpPr>
          <p:spPr>
            <a:xfrm>
              <a:off x="648000" y="6228000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prstClr val="black"/>
                  </a:solidFill>
                </a:rPr>
                <a:t>UPGMA</a:t>
              </a:r>
              <a:endParaRPr lang="zh-TW" alt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1080000" y="5904000"/>
              <a:ext cx="360000" cy="36000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00" y="288000"/>
            <a:ext cx="3834000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000" y="1584000"/>
            <a:ext cx="1656000" cy="18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000" y="1584000"/>
            <a:ext cx="2160000" cy="18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00" y="4860000"/>
            <a:ext cx="3240000" cy="15769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8000" y="3456000"/>
            <a:ext cx="5383385" cy="3240000"/>
          </a:xfrm>
          <a:prstGeom prst="rect">
            <a:avLst/>
          </a:prstGeom>
          <a:ln w="25400">
            <a:solidFill>
              <a:srgbClr val="003300"/>
            </a:solidFill>
          </a:ln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00" y="1440000"/>
            <a:ext cx="3240000" cy="31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bottom-up (agglomerative) clustering method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72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" name="向右箭號 39"/>
          <p:cNvSpPr/>
          <p:nvPr/>
        </p:nvSpPr>
        <p:spPr>
          <a:xfrm>
            <a:off x="4284000" y="3564000"/>
            <a:ext cx="1440000" cy="79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???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向右箭號 89"/>
          <p:cNvSpPr/>
          <p:nvPr/>
        </p:nvSpPr>
        <p:spPr>
          <a:xfrm>
            <a:off x="4284000" y="5580000"/>
            <a:ext cx="1728000" cy="79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Neighbor Joining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grpSp>
        <p:nvGrpSpPr>
          <p:cNvPr id="91" name="群組 90"/>
          <p:cNvGrpSpPr/>
          <p:nvPr/>
        </p:nvGrpSpPr>
        <p:grpSpPr>
          <a:xfrm>
            <a:off x="5760000" y="2304000"/>
            <a:ext cx="2469700" cy="2781332"/>
            <a:chOff x="108000" y="2988000"/>
            <a:chExt cx="2469700" cy="2781332"/>
          </a:xfrm>
        </p:grpSpPr>
        <p:grpSp>
          <p:nvGrpSpPr>
            <p:cNvPr id="92" name="群組 91"/>
            <p:cNvGrpSpPr/>
            <p:nvPr/>
          </p:nvGrpSpPr>
          <p:grpSpPr>
            <a:xfrm>
              <a:off x="108000" y="3456000"/>
              <a:ext cx="2469700" cy="2313332"/>
              <a:chOff x="252000" y="3096000"/>
              <a:chExt cx="2469700" cy="2313332"/>
            </a:xfrm>
          </p:grpSpPr>
          <p:sp>
            <p:nvSpPr>
              <p:cNvPr id="94" name="文字方塊 93"/>
              <p:cNvSpPr txBox="1"/>
              <p:nvPr/>
            </p:nvSpPr>
            <p:spPr>
              <a:xfrm>
                <a:off x="864000" y="3960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en-US" altLang="zh-TW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252000" y="4410000"/>
                <a:ext cx="625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Root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6" name="直線接點 95"/>
              <p:cNvCxnSpPr/>
              <p:nvPr/>
            </p:nvCxnSpPr>
            <p:spPr>
              <a:xfrm>
                <a:off x="576000" y="4752000"/>
                <a:ext cx="32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>
                <a:off x="900000" y="522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/>
              <p:cNvCxnSpPr/>
              <p:nvPr/>
            </p:nvCxnSpPr>
            <p:spPr>
              <a:xfrm>
                <a:off x="900000" y="4284000"/>
                <a:ext cx="0" cy="93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文字方塊 98"/>
              <p:cNvSpPr txBox="1"/>
              <p:nvPr/>
            </p:nvSpPr>
            <p:spPr>
              <a:xfrm>
                <a:off x="1224000" y="48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100" name="直線接點 99"/>
              <p:cNvCxnSpPr/>
              <p:nvPr/>
            </p:nvCxnSpPr>
            <p:spPr>
              <a:xfrm>
                <a:off x="900000" y="4284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文字方塊 100"/>
              <p:cNvSpPr txBox="1"/>
              <p:nvPr/>
            </p:nvSpPr>
            <p:spPr>
              <a:xfrm>
                <a:off x="1404000" y="381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文字方塊 101"/>
              <p:cNvSpPr txBox="1"/>
              <p:nvPr/>
            </p:nvSpPr>
            <p:spPr>
              <a:xfrm>
                <a:off x="1512000" y="30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文字方塊 102"/>
              <p:cNvSpPr txBox="1"/>
              <p:nvPr/>
            </p:nvSpPr>
            <p:spPr>
              <a:xfrm>
                <a:off x="1872000" y="34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4" name="直線接點 103"/>
              <p:cNvCxnSpPr/>
              <p:nvPr/>
            </p:nvCxnSpPr>
            <p:spPr>
              <a:xfrm>
                <a:off x="1332000" y="4500000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>
                <a:off x="1332000" y="486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/>
              <p:nvPr/>
            </p:nvCxnSpPr>
            <p:spPr>
              <a:xfrm>
                <a:off x="1332000" y="450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文字方塊 106"/>
              <p:cNvSpPr txBox="1"/>
              <p:nvPr/>
            </p:nvSpPr>
            <p:spPr>
              <a:xfrm>
                <a:off x="1512000" y="41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404000" y="453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9" name="文字方塊 108"/>
              <p:cNvSpPr txBox="1"/>
              <p:nvPr/>
            </p:nvSpPr>
            <p:spPr>
              <a:xfrm>
                <a:off x="1080000" y="43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10" name="文字方塊 109"/>
              <p:cNvSpPr txBox="1"/>
              <p:nvPr/>
            </p:nvSpPr>
            <p:spPr>
              <a:xfrm>
                <a:off x="1080000" y="354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111" name="直線接點 110"/>
              <p:cNvCxnSpPr/>
              <p:nvPr/>
            </p:nvCxnSpPr>
            <p:spPr>
              <a:xfrm>
                <a:off x="1116000" y="468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>
                <a:off x="1116000" y="387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>
                <a:off x="1116000" y="3870000"/>
                <a:ext cx="0" cy="82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文字方塊 113"/>
              <p:cNvSpPr txBox="1"/>
              <p:nvPr/>
            </p:nvSpPr>
            <p:spPr>
              <a:xfrm>
                <a:off x="1296000" y="32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5" name="直線接點 114"/>
              <p:cNvCxnSpPr/>
              <p:nvPr/>
            </p:nvCxnSpPr>
            <p:spPr>
              <a:xfrm>
                <a:off x="1332000" y="414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 115"/>
              <p:cNvCxnSpPr/>
              <p:nvPr/>
            </p:nvCxnSpPr>
            <p:spPr>
              <a:xfrm>
                <a:off x="1332000" y="360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/>
              <p:cNvCxnSpPr/>
              <p:nvPr/>
            </p:nvCxnSpPr>
            <p:spPr>
              <a:xfrm>
                <a:off x="1332000" y="3600000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/>
              <p:cNvCxnSpPr/>
              <p:nvPr/>
            </p:nvCxnSpPr>
            <p:spPr>
              <a:xfrm>
                <a:off x="1548000" y="342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/>
              <p:cNvCxnSpPr/>
              <p:nvPr/>
            </p:nvCxnSpPr>
            <p:spPr>
              <a:xfrm>
                <a:off x="1548000" y="378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接點 119"/>
              <p:cNvCxnSpPr/>
              <p:nvPr/>
            </p:nvCxnSpPr>
            <p:spPr>
              <a:xfrm>
                <a:off x="1548000" y="342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文字方塊 120"/>
              <p:cNvSpPr txBox="1"/>
              <p:nvPr/>
            </p:nvSpPr>
            <p:spPr>
              <a:xfrm>
                <a:off x="1764000" y="50400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F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文字方塊 121"/>
              <p:cNvSpPr txBox="1"/>
              <p:nvPr/>
            </p:nvSpPr>
            <p:spPr>
              <a:xfrm>
                <a:off x="1980000" y="4320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D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文字方塊 122"/>
              <p:cNvSpPr txBox="1"/>
              <p:nvPr/>
            </p:nvSpPr>
            <p:spPr>
              <a:xfrm>
                <a:off x="1764000" y="468000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E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文字方塊 123"/>
              <p:cNvSpPr txBox="1"/>
              <p:nvPr/>
            </p:nvSpPr>
            <p:spPr>
              <a:xfrm>
                <a:off x="1764000" y="3960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C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1764000" y="324000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文字方塊 125"/>
              <p:cNvSpPr txBox="1"/>
              <p:nvPr/>
            </p:nvSpPr>
            <p:spPr>
              <a:xfrm>
                <a:off x="2412000" y="36000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B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84000" y="2988000"/>
              <a:ext cx="1343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</a:rPr>
                <a:t>True tree</a:t>
              </a:r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120000" y="5364000"/>
            <a:ext cx="2700000" cy="1207777"/>
            <a:chOff x="6120000" y="5364000"/>
            <a:chExt cx="2700000" cy="1207777"/>
          </a:xfrm>
        </p:grpSpPr>
        <p:grpSp>
          <p:nvGrpSpPr>
            <p:cNvPr id="45" name="群組 44"/>
            <p:cNvGrpSpPr/>
            <p:nvPr/>
          </p:nvGrpSpPr>
          <p:grpSpPr>
            <a:xfrm>
              <a:off x="6120000" y="5364000"/>
              <a:ext cx="1059656" cy="1207777"/>
              <a:chOff x="7758000" y="4644000"/>
              <a:chExt cx="1059656" cy="1207777"/>
            </a:xfrm>
          </p:grpSpPr>
          <p:sp>
            <p:nvSpPr>
              <p:cNvPr id="46" name="文字方塊 45"/>
              <p:cNvSpPr txBox="1"/>
              <p:nvPr/>
            </p:nvSpPr>
            <p:spPr>
              <a:xfrm>
                <a:off x="8532000" y="5292000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C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8136000" y="5544000"/>
                <a:ext cx="295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D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7758000" y="5292000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E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7758000" y="4860000"/>
                <a:ext cx="266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F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8136000" y="464400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A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8532000" y="4860000"/>
                <a:ext cx="2856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B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3" name="群組 82"/>
              <p:cNvGrpSpPr/>
              <p:nvPr/>
            </p:nvGrpSpPr>
            <p:grpSpPr>
              <a:xfrm>
                <a:off x="7956000" y="4896000"/>
                <a:ext cx="648000" cy="684000"/>
                <a:chOff x="7956000" y="4896000"/>
                <a:chExt cx="648000" cy="684000"/>
              </a:xfrm>
            </p:grpSpPr>
            <p:cxnSp>
              <p:nvCxnSpPr>
                <p:cNvPr id="84" name="直線接點 83"/>
                <p:cNvCxnSpPr/>
                <p:nvPr/>
              </p:nvCxnSpPr>
              <p:spPr>
                <a:xfrm rot="19800000">
                  <a:off x="8244000" y="5148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接點 84"/>
                <p:cNvCxnSpPr/>
                <p:nvPr/>
              </p:nvCxnSpPr>
              <p:spPr>
                <a:xfrm rot="1800000">
                  <a:off x="8244000" y="5328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接點 85"/>
                <p:cNvCxnSpPr/>
                <p:nvPr/>
              </p:nvCxnSpPr>
              <p:spPr>
                <a:xfrm rot="5400000">
                  <a:off x="8100000" y="5400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接點 86"/>
                <p:cNvCxnSpPr/>
                <p:nvPr/>
              </p:nvCxnSpPr>
              <p:spPr>
                <a:xfrm rot="9000000">
                  <a:off x="7956000" y="5328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接點 87"/>
                <p:cNvCxnSpPr/>
                <p:nvPr/>
              </p:nvCxnSpPr>
              <p:spPr>
                <a:xfrm rot="12600000">
                  <a:off x="7956000" y="5148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接點 88"/>
                <p:cNvCxnSpPr/>
                <p:nvPr/>
              </p:nvCxnSpPr>
              <p:spPr>
                <a:xfrm rot="16200000">
                  <a:off x="8100000" y="5076000"/>
                  <a:ext cx="36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矩形 5"/>
            <p:cNvSpPr/>
            <p:nvPr/>
          </p:nvSpPr>
          <p:spPr>
            <a:xfrm>
              <a:off x="7200000" y="5760000"/>
              <a:ext cx="1620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TW" b="1" dirty="0">
                  <a:solidFill>
                    <a:prstClr val="black"/>
                  </a:solidFill>
                </a:rPr>
                <a:t>A star-like tree</a:t>
              </a:r>
              <a:endParaRPr lang="zh-TW" alt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4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表格 49"/>
          <p:cNvGraphicFramePr>
            <a:graphicFrameLocks noGrp="1"/>
          </p:cNvGraphicFramePr>
          <p:nvPr>
            <p:extLst/>
          </p:nvPr>
        </p:nvGraphicFramePr>
        <p:xfrm>
          <a:off x="4896000" y="3924000"/>
          <a:ext cx="417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1-4.</a:t>
                      </a:r>
                      <a:r>
                        <a:rPr lang="en-US" altLang="zh-TW" sz="1800" b="0" i="0" dirty="0" smtClean="0"/>
                        <a:t> 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40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108000" y="1656000"/>
          <a:ext cx="345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A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/>
          </p:nvPr>
        </p:nvGraphicFramePr>
        <p:xfrm>
          <a:off x="108000" y="3924000"/>
          <a:ext cx="4680000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1-2.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M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 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 smallest(</a:t>
                      </a:r>
                      <a:r>
                        <a:rPr lang="en-US" altLang="zh-TW" sz="1800" b="1" i="1" baseline="0" dirty="0" smtClean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M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AB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AB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A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B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= 5-7.5-10.5 = -13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M</a:t>
                      </a:r>
                      <a:r>
                        <a:rPr lang="en-US" altLang="zh-TW" sz="1800" baseline="-25000" dirty="0" smtClean="0"/>
                        <a:t>DE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DE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= 5-9.5-8.5 = -13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/>
          </p:nvPr>
        </p:nvGraphicFramePr>
        <p:xfrm>
          <a:off x="108000" y="5472000"/>
          <a:ext cx="4680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1-3.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iU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/2 + (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U1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AB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A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B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5/2+(7.5-10.5)/2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U1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AB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B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A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5/2+(10.5-7.5)/2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表格 48"/>
          <p:cNvGraphicFramePr>
            <a:graphicFrameLocks noGrp="1"/>
          </p:cNvGraphicFramePr>
          <p:nvPr>
            <p:extLst/>
          </p:nvPr>
        </p:nvGraphicFramePr>
        <p:xfrm>
          <a:off x="3636000" y="1296000"/>
          <a:ext cx="5436000" cy="25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1-1.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 = (sum all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)/(</a:t>
                      </a:r>
                      <a:r>
                        <a:rPr lang="en-US" altLang="zh-TW" sz="1800" b="1" i="1" dirty="0" smtClean="0"/>
                        <a:t>N</a:t>
                      </a:r>
                      <a:r>
                        <a:rPr lang="en-US" altLang="zh-TW" sz="1800" b="1" dirty="0" smtClean="0"/>
                        <a:t>-2)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i="1" dirty="0" smtClean="0"/>
                        <a:t>N </a:t>
                      </a:r>
                      <a:r>
                        <a:rPr lang="en-US" altLang="zh-TW" sz="1800" b="0" dirty="0" smtClean="0"/>
                        <a:t>= # </a:t>
                      </a:r>
                      <a:r>
                        <a:rPr lang="en-US" altLang="zh-TW" sz="1800" b="0" baseline="0" dirty="0" smtClean="0"/>
                        <a:t>of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OTUs in the set</a:t>
                      </a:r>
                      <a:endParaRPr lang="zh-TW" alt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A</a:t>
                      </a:r>
                      <a:r>
                        <a:rPr lang="en-US" altLang="zh-TW" sz="1800" dirty="0" smtClean="0"/>
                        <a:t> = (5+4+7+6+8)/(6-2) = 7.5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B</a:t>
                      </a:r>
                      <a:r>
                        <a:rPr lang="en-US" altLang="zh-TW" sz="1800" dirty="0" smtClean="0"/>
                        <a:t> = (5+7+10+9+11)/(6-2) = 10.5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 = (4+7+7+6+8)/(6-2) = 8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dirty="0" smtClean="0"/>
                        <a:t> = (7+10+7+5+9)/(6-2) = 9.5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dirty="0" smtClean="0"/>
                        <a:t> = (6+9+6+5+8)/(6-2) = 8.5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F</a:t>
                      </a:r>
                      <a:r>
                        <a:rPr lang="en-US" altLang="zh-TW" sz="1800" dirty="0" smtClean="0"/>
                        <a:t> = (8+11+8+9+8)/(6-2) = 11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896000" y="62136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1-5.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800" b="1" i="0" baseline="-25000" dirty="0" smtClean="0"/>
                        <a:t>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5796000" y="4302000"/>
            <a:ext cx="2391656" cy="1855777"/>
            <a:chOff x="5796000" y="4302000"/>
            <a:chExt cx="2391656" cy="1855777"/>
          </a:xfrm>
        </p:grpSpPr>
        <p:sp>
          <p:nvSpPr>
            <p:cNvPr id="37" name="文字方塊 36"/>
            <p:cNvSpPr txBox="1"/>
            <p:nvPr/>
          </p:nvSpPr>
          <p:spPr>
            <a:xfrm>
              <a:off x="7129435" y="460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1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488000" y="464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4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5796000" y="4302000"/>
              <a:ext cx="2391656" cy="1855777"/>
              <a:chOff x="5796000" y="4302000"/>
              <a:chExt cx="2391656" cy="1855777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6876000" y="4698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rgbClr val="008000"/>
                    </a:solidFill>
                  </a:rPr>
                  <a:t>U1</a:t>
                </a:r>
                <a:endParaRPr lang="zh-TW" altLang="en-US" sz="1400" b="1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17" name="群組 16"/>
              <p:cNvGrpSpPr/>
              <p:nvPr/>
            </p:nvGrpSpPr>
            <p:grpSpPr>
              <a:xfrm>
                <a:off x="5796000" y="4302000"/>
                <a:ext cx="2391656" cy="1855777"/>
                <a:chOff x="5796000" y="4302000"/>
                <a:chExt cx="2391656" cy="1855777"/>
              </a:xfrm>
            </p:grpSpPr>
            <p:sp>
              <p:nvSpPr>
                <p:cNvPr id="13" name="文字方塊 12"/>
                <p:cNvSpPr txBox="1"/>
                <p:nvPr/>
              </p:nvSpPr>
              <p:spPr>
                <a:xfrm>
                  <a:off x="7074000" y="444600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rgbClr val="FF0000"/>
                      </a:solidFill>
                    </a:rPr>
                    <a:t>A</a:t>
                  </a:r>
                  <a:endParaRPr lang="zh-TW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7902000" y="4374000"/>
                  <a:ext cx="28565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rgbClr val="FF0000"/>
                      </a:solidFill>
                    </a:rPr>
                    <a:t>B</a:t>
                  </a:r>
                  <a:endParaRPr lang="zh-TW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文字方塊 23"/>
                <p:cNvSpPr txBox="1"/>
                <p:nvPr/>
              </p:nvSpPr>
              <p:spPr>
                <a:xfrm>
                  <a:off x="7342399" y="523800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C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6534000" y="5850000"/>
                  <a:ext cx="29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D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文字方塊 25"/>
                <p:cNvSpPr txBox="1"/>
                <p:nvPr/>
              </p:nvSpPr>
              <p:spPr>
                <a:xfrm>
                  <a:off x="6156000" y="5310000"/>
                  <a:ext cx="2728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E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文字方塊 26"/>
                <p:cNvSpPr txBox="1"/>
                <p:nvPr/>
              </p:nvSpPr>
              <p:spPr>
                <a:xfrm>
                  <a:off x="5796000" y="4302000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F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6" name="群組 15"/>
                <p:cNvGrpSpPr/>
                <p:nvPr/>
              </p:nvGrpSpPr>
              <p:grpSpPr>
                <a:xfrm>
                  <a:off x="5983659" y="4478270"/>
                  <a:ext cx="2026341" cy="1442497"/>
                  <a:chOff x="5983659" y="4478270"/>
                  <a:chExt cx="2026341" cy="1442497"/>
                </a:xfrm>
              </p:grpSpPr>
              <p:cxnSp>
                <p:nvCxnSpPr>
                  <p:cNvPr id="29" name="直線接點 28"/>
                  <p:cNvCxnSpPr/>
                  <p:nvPr/>
                </p:nvCxnSpPr>
                <p:spPr>
                  <a:xfrm rot="20100000" flipV="1">
                    <a:off x="7146000" y="4734000"/>
                    <a:ext cx="864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接點 29"/>
                  <p:cNvCxnSpPr/>
                  <p:nvPr/>
                </p:nvCxnSpPr>
                <p:spPr>
                  <a:xfrm>
                    <a:off x="7066053" y="5092469"/>
                    <a:ext cx="346884" cy="25142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接點 30"/>
                  <p:cNvCxnSpPr/>
                  <p:nvPr/>
                </p:nvCxnSpPr>
                <p:spPr>
                  <a:xfrm flipH="1">
                    <a:off x="6686385" y="5092469"/>
                    <a:ext cx="379668" cy="82829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接點 31"/>
                  <p:cNvCxnSpPr/>
                  <p:nvPr/>
                </p:nvCxnSpPr>
                <p:spPr>
                  <a:xfrm flipH="1">
                    <a:off x="6356239" y="5092469"/>
                    <a:ext cx="709814" cy="362817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接點 32"/>
                  <p:cNvCxnSpPr/>
                  <p:nvPr/>
                </p:nvCxnSpPr>
                <p:spPr>
                  <a:xfrm flipH="1" flipV="1">
                    <a:off x="5983659" y="4478270"/>
                    <a:ext cx="1082394" cy="6141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接點 33"/>
                  <p:cNvCxnSpPr/>
                  <p:nvPr/>
                </p:nvCxnSpPr>
                <p:spPr>
                  <a:xfrm rot="16500000" flipV="1">
                    <a:off x="7092000" y="4806000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接點 37"/>
                  <p:cNvCxnSpPr/>
                  <p:nvPr/>
                </p:nvCxnSpPr>
                <p:spPr>
                  <a:xfrm rot="18300000" flipV="1">
                    <a:off x="7020000" y="5004000"/>
                    <a:ext cx="21600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5" name="群組 34"/>
          <p:cNvGrpSpPr/>
          <p:nvPr/>
        </p:nvGrpSpPr>
        <p:grpSpPr>
          <a:xfrm>
            <a:off x="4860000" y="108000"/>
            <a:ext cx="1059656" cy="1207777"/>
            <a:chOff x="7758000" y="4644000"/>
            <a:chExt cx="1059656" cy="1207777"/>
          </a:xfrm>
        </p:grpSpPr>
        <p:sp>
          <p:nvSpPr>
            <p:cNvPr id="39" name="文字方塊 38"/>
            <p:cNvSpPr txBox="1"/>
            <p:nvPr/>
          </p:nvSpPr>
          <p:spPr>
            <a:xfrm>
              <a:off x="8532000" y="5292000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C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136000" y="5544000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D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758000" y="5292000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E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758000" y="4860000"/>
              <a:ext cx="26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F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136000" y="46440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A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8532000" y="4860000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B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7956000" y="4896000"/>
              <a:ext cx="648000" cy="684000"/>
              <a:chOff x="7956000" y="4896000"/>
              <a:chExt cx="648000" cy="684000"/>
            </a:xfrm>
          </p:grpSpPr>
          <p:cxnSp>
            <p:nvCxnSpPr>
              <p:cNvPr id="48" name="直線接點 47"/>
              <p:cNvCxnSpPr/>
              <p:nvPr/>
            </p:nvCxnSpPr>
            <p:spPr>
              <a:xfrm rot="19800000">
                <a:off x="8244000" y="5148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 rot="1800000">
                <a:off x="8244000" y="5328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rot="5400000">
                <a:off x="8100000" y="5400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 rot="9000000">
                <a:off x="7956000" y="5328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 rot="12600000">
                <a:off x="7956000" y="5148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rot="16200000">
                <a:off x="8100000" y="5076000"/>
                <a:ext cx="3600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文字方塊 56"/>
          <p:cNvSpPr txBox="1"/>
          <p:nvPr/>
        </p:nvSpPr>
        <p:spPr>
          <a:xfrm>
            <a:off x="6138000" y="612000"/>
            <a:ext cx="29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OTU: </a:t>
            </a:r>
            <a:r>
              <a:rPr lang="en-US" altLang="zh-TW" sz="1600" dirty="0">
                <a:solidFill>
                  <a:prstClr val="black"/>
                </a:solidFill>
              </a:rPr>
              <a:t>Operational </a:t>
            </a:r>
            <a:r>
              <a:rPr lang="en-US" altLang="zh-TW" sz="1600" dirty="0">
                <a:solidFill>
                  <a:prstClr val="black"/>
                </a:solidFill>
              </a:rPr>
              <a:t>Taxonomic Unit</a:t>
            </a:r>
          </a:p>
          <a:p>
            <a:r>
              <a:rPr lang="en-US" altLang="zh-TW" sz="1600" b="1" i="1" dirty="0">
                <a:solidFill>
                  <a:prstClr val="black"/>
                </a:solidFill>
              </a:rPr>
              <a:t>N</a:t>
            </a:r>
            <a:r>
              <a:rPr lang="en-US" altLang="zh-TW" sz="1600" b="1" dirty="0">
                <a:solidFill>
                  <a:prstClr val="black"/>
                </a:solidFill>
              </a:rPr>
              <a:t> = 6</a:t>
            </a:r>
            <a:endParaRPr lang="zh-TW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896000" y="3924000"/>
          <a:ext cx="417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2-4.</a:t>
                      </a:r>
                      <a:r>
                        <a:rPr lang="en-US" altLang="zh-TW" sz="1800" b="0" i="0" dirty="0" smtClean="0"/>
                        <a:t> 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40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108000" y="1656000"/>
          <a:ext cx="3456000" cy="185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  <a:gridCol w="576000"/>
                <a:gridCol w="576000"/>
                <a:gridCol w="576000"/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U1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(7-</a:t>
                      </a:r>
                      <a:r>
                        <a:rPr lang="en-US" altLang="zh-TW" sz="1800" b="1" baseline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(10-</a:t>
                      </a:r>
                      <a:r>
                        <a:rPr lang="en-US" altLang="zh-TW" sz="1800" b="1" baseline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E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(9-</a:t>
                      </a:r>
                      <a:r>
                        <a:rPr lang="en-US" altLang="zh-TW" sz="1800" b="1" baseline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(11-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3636000" y="1296000"/>
          <a:ext cx="543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2-1.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 = (sum all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)/(</a:t>
                      </a:r>
                      <a:r>
                        <a:rPr lang="en-US" altLang="zh-TW" sz="1800" b="1" i="1" dirty="0" smtClean="0"/>
                        <a:t>N</a:t>
                      </a:r>
                      <a:r>
                        <a:rPr lang="en-US" altLang="zh-TW" sz="1800" b="1" dirty="0" smtClean="0"/>
                        <a:t>-2)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i="1" dirty="0" smtClean="0"/>
                        <a:t>N </a:t>
                      </a:r>
                      <a:r>
                        <a:rPr lang="en-US" altLang="zh-TW" sz="1800" b="0" dirty="0" smtClean="0"/>
                        <a:t>= #</a:t>
                      </a:r>
                      <a:r>
                        <a:rPr lang="zh-TW" altLang="en-US" sz="1800" b="0" baseline="0" dirty="0" smtClean="0"/>
                        <a:t> </a:t>
                      </a:r>
                      <a:r>
                        <a:rPr lang="en-US" altLang="zh-TW" sz="1800" b="0" baseline="0" dirty="0" smtClean="0"/>
                        <a:t>of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OTUs in the set</a:t>
                      </a:r>
                      <a:endParaRPr lang="zh-TW" alt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dirty="0" smtClean="0"/>
                        <a:t> = (3+6+5+7)/(5-2) = 7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 = (3+7+6+8)/(5-2) = 8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dirty="0" smtClean="0"/>
                        <a:t> = (6+7+5+9)/(5-2) = 9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dirty="0" smtClean="0"/>
                        <a:t> = (5+6+5+8)/(5-2) = 8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F</a:t>
                      </a:r>
                      <a:r>
                        <a:rPr lang="en-US" altLang="zh-TW" sz="1800" dirty="0" smtClean="0"/>
                        <a:t> = (7+8+9+8)/(5-2) = 10.67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/>
          </p:nvPr>
        </p:nvGraphicFramePr>
        <p:xfrm>
          <a:off x="108000" y="3924000"/>
          <a:ext cx="4680000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2-2.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M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 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 smallest(</a:t>
                      </a:r>
                      <a:r>
                        <a:rPr lang="en-US" altLang="zh-TW" sz="1800" b="1" i="1" baseline="0" dirty="0" smtClean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M</a:t>
                      </a:r>
                      <a:r>
                        <a:rPr lang="en-US" altLang="zh-TW" sz="1800" baseline="-25000" dirty="0" smtClean="0"/>
                        <a:t>CU1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CU1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= 3-8-7 = -12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M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DE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DE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= 5-9-8 = -12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/>
          </p:nvPr>
        </p:nvGraphicFramePr>
        <p:xfrm>
          <a:off x="108000" y="5472000"/>
          <a:ext cx="4680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2-3.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iU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/2 + (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U2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DE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5/2+(9-8)/2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U2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DE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E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D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5/2+(8-9)/2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08000" y="12960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99"/>
                          </a:solidFill>
                        </a:rPr>
                        <a:t>Step 1-5.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/>
                        <a:t>ix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jx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896000" y="62136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2-5.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800" b="1" i="0" baseline="-25000" dirty="0" smtClean="0"/>
                        <a:t>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796000" y="4302000"/>
            <a:ext cx="2388450" cy="1855777"/>
            <a:chOff x="5796000" y="4302000"/>
            <a:chExt cx="2388450" cy="1855777"/>
          </a:xfrm>
        </p:grpSpPr>
        <p:sp>
          <p:nvSpPr>
            <p:cNvPr id="38" name="文字方塊 37"/>
            <p:cNvSpPr txBox="1"/>
            <p:nvPr/>
          </p:nvSpPr>
          <p:spPr>
            <a:xfrm>
              <a:off x="7129435" y="460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354000" y="513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2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642000" y="549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3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488000" y="464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4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5796000" y="4302000"/>
              <a:ext cx="2388450" cy="1855777"/>
              <a:chOff x="5796000" y="4302000"/>
              <a:chExt cx="2388450" cy="1855777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6876000" y="4698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U1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660000" y="5184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rgbClr val="008000"/>
                    </a:solidFill>
                  </a:rPr>
                  <a:t>U2</a:t>
                </a:r>
                <a:endParaRPr lang="zh-TW" altLang="en-US" sz="1400" b="1" dirty="0">
                  <a:solidFill>
                    <a:srgbClr val="008000"/>
                  </a:solidFill>
                </a:endParaRPr>
              </a:p>
            </p:txBody>
          </p:sp>
          <p:grpSp>
            <p:nvGrpSpPr>
              <p:cNvPr id="96" name="群組 95"/>
              <p:cNvGrpSpPr/>
              <p:nvPr/>
            </p:nvGrpSpPr>
            <p:grpSpPr>
              <a:xfrm>
                <a:off x="5796000" y="4302000"/>
                <a:ext cx="2388450" cy="1855777"/>
                <a:chOff x="5796000" y="4302000"/>
                <a:chExt cx="2388450" cy="1855777"/>
              </a:xfrm>
            </p:grpSpPr>
            <p:sp>
              <p:nvSpPr>
                <p:cNvPr id="97" name="文字方塊 96"/>
                <p:cNvSpPr txBox="1"/>
                <p:nvPr/>
              </p:nvSpPr>
              <p:spPr>
                <a:xfrm>
                  <a:off x="7074000" y="4446000"/>
                  <a:ext cx="2888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A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文字方塊 97"/>
                <p:cNvSpPr txBox="1"/>
                <p:nvPr/>
              </p:nvSpPr>
              <p:spPr>
                <a:xfrm>
                  <a:off x="7902000" y="4374000"/>
                  <a:ext cx="2824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B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文字方塊 98"/>
                <p:cNvSpPr txBox="1"/>
                <p:nvPr/>
              </p:nvSpPr>
              <p:spPr>
                <a:xfrm>
                  <a:off x="6534000" y="5850000"/>
                  <a:ext cx="2984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rgbClr val="FF0000"/>
                      </a:solidFill>
                    </a:rPr>
                    <a:t>D</a:t>
                  </a:r>
                  <a:endParaRPr lang="zh-TW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文字方塊 99"/>
                <p:cNvSpPr txBox="1"/>
                <p:nvPr/>
              </p:nvSpPr>
              <p:spPr>
                <a:xfrm>
                  <a:off x="6156000" y="5310000"/>
                  <a:ext cx="2728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rgbClr val="FF0000"/>
                      </a:solidFill>
                    </a:rPr>
                    <a:t>E</a:t>
                  </a:r>
                  <a:endParaRPr lang="zh-TW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文字方塊 100"/>
                <p:cNvSpPr txBox="1"/>
                <p:nvPr/>
              </p:nvSpPr>
              <p:spPr>
                <a:xfrm>
                  <a:off x="7342399" y="523800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C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文字方塊 101"/>
                <p:cNvSpPr txBox="1"/>
                <p:nvPr/>
              </p:nvSpPr>
              <p:spPr>
                <a:xfrm>
                  <a:off x="5796000" y="4302000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F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3" name="群組 102"/>
                <p:cNvGrpSpPr/>
                <p:nvPr/>
              </p:nvGrpSpPr>
              <p:grpSpPr>
                <a:xfrm>
                  <a:off x="5983659" y="4478270"/>
                  <a:ext cx="2026341" cy="1443730"/>
                  <a:chOff x="5983659" y="4478270"/>
                  <a:chExt cx="2026341" cy="1443730"/>
                </a:xfrm>
              </p:grpSpPr>
              <p:cxnSp>
                <p:nvCxnSpPr>
                  <p:cNvPr id="104" name="直線接點 103"/>
                  <p:cNvCxnSpPr/>
                  <p:nvPr/>
                </p:nvCxnSpPr>
                <p:spPr>
                  <a:xfrm rot="20100000" flipV="1">
                    <a:off x="7146000" y="4734000"/>
                    <a:ext cx="864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接點 104"/>
                  <p:cNvCxnSpPr/>
                  <p:nvPr/>
                </p:nvCxnSpPr>
                <p:spPr>
                  <a:xfrm rot="5700000" flipV="1">
                    <a:off x="6390622" y="5598000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接點 105"/>
                  <p:cNvCxnSpPr/>
                  <p:nvPr/>
                </p:nvCxnSpPr>
                <p:spPr>
                  <a:xfrm rot="9300000" flipV="1">
                    <a:off x="6336000" y="5364000"/>
                    <a:ext cx="432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接點 106"/>
                  <p:cNvCxnSpPr/>
                  <p:nvPr/>
                </p:nvCxnSpPr>
                <p:spPr>
                  <a:xfrm rot="16500000" flipV="1">
                    <a:off x="7092000" y="4806000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接點 107"/>
                  <p:cNvCxnSpPr/>
                  <p:nvPr/>
                </p:nvCxnSpPr>
                <p:spPr>
                  <a:xfrm>
                    <a:off x="7066053" y="5092469"/>
                    <a:ext cx="346884" cy="25142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線接點 108"/>
                  <p:cNvCxnSpPr/>
                  <p:nvPr/>
                </p:nvCxnSpPr>
                <p:spPr>
                  <a:xfrm flipH="1" flipV="1">
                    <a:off x="5983659" y="4478270"/>
                    <a:ext cx="1082394" cy="6141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接點 109"/>
                  <p:cNvCxnSpPr/>
                  <p:nvPr/>
                </p:nvCxnSpPr>
                <p:spPr>
                  <a:xfrm rot="18300000" flipV="1">
                    <a:off x="7020000" y="5004000"/>
                    <a:ext cx="21600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接點 110"/>
                  <p:cNvCxnSpPr/>
                  <p:nvPr/>
                </p:nvCxnSpPr>
                <p:spPr>
                  <a:xfrm flipH="1">
                    <a:off x="6742054" y="5092469"/>
                    <a:ext cx="323999" cy="179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80000"/>
            <a:ext cx="1412309" cy="1080000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6138000" y="612000"/>
            <a:ext cx="29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OTU: </a:t>
            </a:r>
            <a:r>
              <a:rPr lang="en-US" altLang="zh-TW" sz="1600" dirty="0">
                <a:solidFill>
                  <a:prstClr val="black"/>
                </a:solidFill>
              </a:rPr>
              <a:t>Operational </a:t>
            </a:r>
            <a:r>
              <a:rPr lang="en-US" altLang="zh-TW" sz="1600" dirty="0">
                <a:solidFill>
                  <a:prstClr val="black"/>
                </a:solidFill>
              </a:rPr>
              <a:t>Taxonomic Unit</a:t>
            </a:r>
          </a:p>
          <a:p>
            <a:r>
              <a:rPr lang="en-US" altLang="zh-TW" sz="1600" b="1" i="1" dirty="0">
                <a:solidFill>
                  <a:prstClr val="black"/>
                </a:solidFill>
              </a:rPr>
              <a:t>N</a:t>
            </a:r>
            <a:r>
              <a:rPr lang="en-US" altLang="zh-TW" sz="1600" b="1" dirty="0">
                <a:solidFill>
                  <a:prstClr val="black"/>
                </a:solidFill>
              </a:rPr>
              <a:t> = 5</a:t>
            </a:r>
            <a:endParaRPr lang="zh-TW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5208270" cy="6853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838200"/>
            <a:ext cx="233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Top 100 papers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= 1 cm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629400" y="1219200"/>
            <a:ext cx="220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953000" y="1207532"/>
            <a:ext cx="203835" cy="5574268"/>
            <a:chOff x="4953000" y="1207532"/>
            <a:chExt cx="203835" cy="55742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53000" y="1207532"/>
              <a:ext cx="76200" cy="557426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53000" y="1207532"/>
              <a:ext cx="1276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29200" y="6781800"/>
              <a:ext cx="1276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6200000">
            <a:off x="4163306" y="17669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58 million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55377" b="17790"/>
          <a:stretch/>
        </p:blipFill>
        <p:spPr>
          <a:xfrm>
            <a:off x="76199" y="-1"/>
            <a:ext cx="3773587" cy="68530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4131040" cy="3649133"/>
          </a:xfrm>
        </p:spPr>
        <p:txBody>
          <a:bodyPr/>
          <a:lstStyle/>
          <a:p>
            <a:r>
              <a:rPr lang="en-US" sz="2400" b="1" dirty="0"/>
              <a:t>Thomson Reuter’s Web of </a:t>
            </a:r>
            <a:r>
              <a:rPr lang="en-US" sz="2400" b="1" dirty="0" smtClean="0"/>
              <a:t>Science</a:t>
            </a:r>
            <a:r>
              <a:rPr lang="en-US" sz="2400" dirty="0" smtClean="0"/>
              <a:t> includes: </a:t>
            </a:r>
          </a:p>
          <a:p>
            <a:pPr lvl="1"/>
            <a:r>
              <a:rPr lang="en-US" sz="2200" dirty="0" smtClean="0"/>
              <a:t>Social sciences</a:t>
            </a:r>
          </a:p>
          <a:p>
            <a:pPr lvl="1"/>
            <a:r>
              <a:rPr lang="en-US" sz="2200" dirty="0" smtClean="0"/>
              <a:t>Arts and humanities</a:t>
            </a:r>
          </a:p>
          <a:p>
            <a:pPr lvl="1"/>
            <a:r>
              <a:rPr lang="en-US" sz="2200" dirty="0" smtClean="0"/>
              <a:t>Conference proceedings</a:t>
            </a:r>
          </a:p>
          <a:p>
            <a:pPr lvl="1"/>
            <a:r>
              <a:rPr lang="en-US" sz="2200" dirty="0" smtClean="0"/>
              <a:t>Books</a:t>
            </a:r>
          </a:p>
          <a:p>
            <a:pPr lvl="1"/>
            <a:r>
              <a:rPr lang="en-US" sz="2200" dirty="0" smtClean="0"/>
              <a:t>Etc.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Top 100 Papers</a:t>
            </a:r>
            <a:endParaRPr lang="en-US" sz="440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086600"/>
            <a:ext cx="2769235" cy="12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4896000" y="3924000"/>
          <a:ext cx="417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3-4.</a:t>
                      </a:r>
                      <a:r>
                        <a:rPr lang="en-US" altLang="zh-TW" sz="1800" b="0" i="0" dirty="0" smtClean="0"/>
                        <a:t> 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40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5796000" y="4302000"/>
            <a:ext cx="2388450" cy="1855777"/>
            <a:chOff x="5796000" y="4302000"/>
            <a:chExt cx="2388450" cy="1855777"/>
          </a:xfrm>
        </p:grpSpPr>
        <p:sp>
          <p:nvSpPr>
            <p:cNvPr id="39" name="文字方塊 38"/>
            <p:cNvSpPr txBox="1"/>
            <p:nvPr/>
          </p:nvSpPr>
          <p:spPr>
            <a:xfrm>
              <a:off x="6912000" y="482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1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5796000" y="4302000"/>
              <a:ext cx="2388450" cy="1855777"/>
              <a:chOff x="5832000" y="4320000"/>
              <a:chExt cx="2388450" cy="1855777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6912000" y="4716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rgbClr val="FF0000"/>
                    </a:solidFill>
                  </a:rPr>
                  <a:t>U1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7074000" y="4950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rgbClr val="008000"/>
                    </a:solidFill>
                  </a:rPr>
                  <a:t>U3</a:t>
                </a:r>
                <a:endParaRPr lang="zh-TW" alt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696000" y="5202000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U2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群組 16"/>
              <p:cNvGrpSpPr/>
              <p:nvPr/>
            </p:nvGrpSpPr>
            <p:grpSpPr>
              <a:xfrm>
                <a:off x="5832000" y="4320000"/>
                <a:ext cx="2388450" cy="1855777"/>
                <a:chOff x="5832000" y="4320000"/>
                <a:chExt cx="2388450" cy="1855777"/>
              </a:xfrm>
            </p:grpSpPr>
            <p:sp>
              <p:nvSpPr>
                <p:cNvPr id="18" name="文字方塊 17"/>
                <p:cNvSpPr txBox="1"/>
                <p:nvPr/>
              </p:nvSpPr>
              <p:spPr>
                <a:xfrm>
                  <a:off x="7110000" y="4464000"/>
                  <a:ext cx="2888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A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7938000" y="4392000"/>
                  <a:ext cx="2824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B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>
                  <a:off x="7378399" y="525600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rgbClr val="FF0000"/>
                      </a:solidFill>
                    </a:rPr>
                    <a:t>C</a:t>
                  </a:r>
                  <a:endParaRPr lang="zh-TW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570000" y="5868000"/>
                  <a:ext cx="29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D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6192000" y="5328000"/>
                  <a:ext cx="2728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E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5832000" y="4320000"/>
                  <a:ext cx="2664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dirty="0">
                      <a:solidFill>
                        <a:prstClr val="black"/>
                      </a:solidFill>
                    </a:rPr>
                    <a:t>F</a:t>
                  </a:r>
                  <a:endParaRPr lang="zh-TW" altLang="en-US" sz="14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" name="群組 23"/>
                <p:cNvGrpSpPr/>
                <p:nvPr/>
              </p:nvGrpSpPr>
              <p:grpSpPr>
                <a:xfrm>
                  <a:off x="5922000" y="4716000"/>
                  <a:ext cx="2124000" cy="1224000"/>
                  <a:chOff x="5868000" y="4716000"/>
                  <a:chExt cx="2124000" cy="1224000"/>
                </a:xfrm>
              </p:grpSpPr>
              <p:cxnSp>
                <p:nvCxnSpPr>
                  <p:cNvPr id="25" name="直線接點 24"/>
                  <p:cNvCxnSpPr/>
                  <p:nvPr/>
                </p:nvCxnSpPr>
                <p:spPr>
                  <a:xfrm rot="20100000" flipV="1">
                    <a:off x="7128000" y="4752000"/>
                    <a:ext cx="864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接點 25"/>
                  <p:cNvCxnSpPr/>
                  <p:nvPr/>
                </p:nvCxnSpPr>
                <p:spPr>
                  <a:xfrm rot="2100000" flipV="1">
                    <a:off x="7002000" y="5238000"/>
                    <a:ext cx="432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接點 26"/>
                  <p:cNvCxnSpPr/>
                  <p:nvPr/>
                </p:nvCxnSpPr>
                <p:spPr>
                  <a:xfrm rot="5700000" flipV="1">
                    <a:off x="6372622" y="5616000"/>
                    <a:ext cx="648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接點 27"/>
                  <p:cNvCxnSpPr/>
                  <p:nvPr/>
                </p:nvCxnSpPr>
                <p:spPr>
                  <a:xfrm rot="9300000" flipV="1">
                    <a:off x="6318000" y="5382000"/>
                    <a:ext cx="432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接點 28"/>
                  <p:cNvCxnSpPr/>
                  <p:nvPr/>
                </p:nvCxnSpPr>
                <p:spPr>
                  <a:xfrm rot="12900000" flipV="1">
                    <a:off x="5868000" y="4806000"/>
                    <a:ext cx="108000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接點 29"/>
                  <p:cNvCxnSpPr/>
                  <p:nvPr/>
                </p:nvCxnSpPr>
                <p:spPr>
                  <a:xfrm rot="16500000" flipV="1">
                    <a:off x="7074000" y="4824000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接點 30"/>
                  <p:cNvCxnSpPr/>
                  <p:nvPr/>
                </p:nvCxnSpPr>
                <p:spPr>
                  <a:xfrm rot="18300000" flipV="1">
                    <a:off x="7002000" y="5022000"/>
                    <a:ext cx="21600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接點 31"/>
                  <p:cNvCxnSpPr/>
                  <p:nvPr/>
                </p:nvCxnSpPr>
                <p:spPr>
                  <a:xfrm flipV="1">
                    <a:off x="6840000" y="5112000"/>
                    <a:ext cx="21600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線接點 32"/>
                  <p:cNvCxnSpPr/>
                  <p:nvPr/>
                </p:nvCxnSpPr>
                <p:spPr>
                  <a:xfrm rot="7500000" flipV="1">
                    <a:off x="6678000" y="5202000"/>
                    <a:ext cx="216000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4" name="文字方塊 33"/>
            <p:cNvSpPr txBox="1"/>
            <p:nvPr/>
          </p:nvSpPr>
          <p:spPr>
            <a:xfrm>
              <a:off x="6354000" y="513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2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642000" y="549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3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488000" y="464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4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129435" y="460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072517" y="514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2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108000" y="1656000"/>
          <a:ext cx="3456000" cy="185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  <a:gridCol w="576000"/>
                <a:gridCol w="1152000"/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U1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U2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C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16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U2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(5-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(6-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(8-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3636000" y="1296000"/>
          <a:ext cx="543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3-1.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 = (sum all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)/(</a:t>
                      </a:r>
                      <a:r>
                        <a:rPr lang="en-US" altLang="zh-TW" sz="1800" b="1" i="1" dirty="0" smtClean="0"/>
                        <a:t>N</a:t>
                      </a:r>
                      <a:r>
                        <a:rPr lang="en-US" altLang="zh-TW" sz="1800" b="1" dirty="0" smtClean="0"/>
                        <a:t>-2)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i="1" dirty="0" smtClean="0"/>
                        <a:t>N </a:t>
                      </a:r>
                      <a:r>
                        <a:rPr lang="en-US" altLang="zh-TW" sz="1800" b="0" dirty="0" smtClean="0"/>
                        <a:t>= #</a:t>
                      </a:r>
                      <a:r>
                        <a:rPr lang="zh-TW" altLang="en-US" sz="1800" b="0" baseline="0" dirty="0" smtClean="0"/>
                        <a:t> </a:t>
                      </a:r>
                      <a:r>
                        <a:rPr lang="en-US" altLang="zh-TW" sz="1800" b="0" baseline="0" dirty="0" smtClean="0"/>
                        <a:t>of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OTUs in the set</a:t>
                      </a:r>
                      <a:endParaRPr lang="zh-TW" alt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dirty="0" smtClean="0"/>
                        <a:t> = (3+3+7)/(4-2) = 6.5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 = (3+4+8)/(4-2) = 7.5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U2</a:t>
                      </a:r>
                      <a:r>
                        <a:rPr lang="en-US" altLang="zh-TW" sz="1800" dirty="0" smtClean="0"/>
                        <a:t> = (3+4+6)/(4-2) = 6.5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F</a:t>
                      </a:r>
                      <a:r>
                        <a:rPr lang="en-US" altLang="zh-TW" sz="1800" dirty="0" smtClean="0"/>
                        <a:t> = (7+8+6)/(4-2) = 10.5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/>
          </p:nvPr>
        </p:nvGraphicFramePr>
        <p:xfrm>
          <a:off x="108000" y="3924000"/>
          <a:ext cx="4680000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3-2.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M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 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 smallest(</a:t>
                      </a:r>
                      <a:r>
                        <a:rPr lang="en-US" altLang="zh-TW" sz="1800" b="1" i="1" baseline="0" dirty="0" smtClean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M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CU1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CU1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= 3-7.5-6.5 = -11</a:t>
                      </a:r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/>
          </p:nvPr>
        </p:nvGraphicFramePr>
        <p:xfrm>
          <a:off x="108000" y="5472000"/>
          <a:ext cx="4680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3-3.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iU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/2 + (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U3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CU1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3/2+(7.5-6.5)/2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U1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U3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CU1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U1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C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3/2+(6.5-7.5)/2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896000" y="62136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3-5.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800" b="1" i="0" baseline="-25000" dirty="0" smtClean="0"/>
                        <a:t>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08000" y="12960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99"/>
                          </a:solidFill>
                        </a:rPr>
                        <a:t>Step 2-5.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/>
                        <a:t>ix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jx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80000"/>
            <a:ext cx="1412308" cy="1080000"/>
          </a:xfrm>
          <a:prstGeom prst="rect">
            <a:avLst/>
          </a:prstGeom>
        </p:spPr>
      </p:pic>
      <p:sp>
        <p:nvSpPr>
          <p:cNvPr id="42" name="文字方塊 41"/>
          <p:cNvSpPr txBox="1"/>
          <p:nvPr/>
        </p:nvSpPr>
        <p:spPr>
          <a:xfrm>
            <a:off x="6138000" y="612000"/>
            <a:ext cx="29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OTU: </a:t>
            </a:r>
            <a:r>
              <a:rPr lang="en-US" altLang="zh-TW" sz="1600" dirty="0">
                <a:solidFill>
                  <a:prstClr val="black"/>
                </a:solidFill>
              </a:rPr>
              <a:t>Operational </a:t>
            </a:r>
            <a:r>
              <a:rPr lang="en-US" altLang="zh-TW" sz="1600" dirty="0">
                <a:solidFill>
                  <a:prstClr val="black"/>
                </a:solidFill>
              </a:rPr>
              <a:t>Taxonomic Unit</a:t>
            </a:r>
          </a:p>
          <a:p>
            <a:r>
              <a:rPr lang="en-US" altLang="zh-TW" sz="1600" b="1" i="1" dirty="0">
                <a:solidFill>
                  <a:prstClr val="black"/>
                </a:solidFill>
              </a:rPr>
              <a:t>N</a:t>
            </a:r>
            <a:r>
              <a:rPr lang="en-US" altLang="zh-TW" sz="1600" b="1" dirty="0">
                <a:solidFill>
                  <a:prstClr val="black"/>
                </a:solidFill>
              </a:rPr>
              <a:t> = 4</a:t>
            </a:r>
            <a:endParaRPr lang="zh-TW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108000" y="1656000"/>
          <a:ext cx="2880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  <a:gridCol w="1152000"/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U2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U3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U3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(3-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8-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(7-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3636000" y="1296000"/>
          <a:ext cx="5436000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4-1.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 = (sum all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)/(</a:t>
                      </a:r>
                      <a:r>
                        <a:rPr lang="en-US" altLang="zh-TW" sz="1800" b="1" i="1" dirty="0" smtClean="0"/>
                        <a:t>N</a:t>
                      </a:r>
                      <a:r>
                        <a:rPr lang="en-US" altLang="zh-TW" sz="1800" b="1" dirty="0" smtClean="0"/>
                        <a:t>-2)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i="1" dirty="0" smtClean="0"/>
                        <a:t>N </a:t>
                      </a:r>
                      <a:r>
                        <a:rPr lang="en-US" altLang="zh-TW" sz="1800" b="0" dirty="0" smtClean="0"/>
                        <a:t>= #</a:t>
                      </a:r>
                      <a:r>
                        <a:rPr lang="zh-TW" altLang="en-US" sz="1800" b="0" baseline="0" dirty="0" smtClean="0"/>
                        <a:t> </a:t>
                      </a:r>
                      <a:r>
                        <a:rPr lang="en-US" altLang="zh-TW" sz="1800" b="0" baseline="0" dirty="0" smtClean="0"/>
                        <a:t>of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OTUs in the set</a:t>
                      </a:r>
                      <a:endParaRPr lang="zh-TW" alt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U2</a:t>
                      </a:r>
                      <a:r>
                        <a:rPr lang="en-US" altLang="zh-TW" sz="1800" dirty="0" smtClean="0"/>
                        <a:t> = (2+6)/(3-2) = 8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U3</a:t>
                      </a:r>
                      <a:r>
                        <a:rPr lang="en-US" altLang="zh-TW" sz="1800" dirty="0" smtClean="0"/>
                        <a:t> = (2+6)/(3-2) = 8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F</a:t>
                      </a:r>
                      <a:r>
                        <a:rPr lang="en-US" altLang="zh-TW" sz="1800" dirty="0" smtClean="0"/>
                        <a:t> = (6+6)/(3-2) = 12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5" name="表格 44"/>
          <p:cNvGraphicFramePr>
            <a:graphicFrameLocks noGrp="1"/>
          </p:cNvGraphicFramePr>
          <p:nvPr>
            <p:extLst/>
          </p:nvPr>
        </p:nvGraphicFramePr>
        <p:xfrm>
          <a:off x="108000" y="3924000"/>
          <a:ext cx="4680000" cy="14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4-2.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M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 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 smallest(</a:t>
                      </a:r>
                      <a:r>
                        <a:rPr lang="en-US" altLang="zh-TW" sz="1800" b="1" i="1" baseline="0" dirty="0" smtClean="0"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altLang="zh-TW" sz="1800" b="1" baseline="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U2F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U2F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= 6-8-12 = -14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U3F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U3F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U3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= 6-8-12 = -14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U2U3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U2U3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U2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altLang="zh-TW" sz="1800" b="0" baseline="-25000" dirty="0" smtClean="0">
                          <a:solidFill>
                            <a:schemeClr val="tx1"/>
                          </a:solidFill>
                        </a:rPr>
                        <a:t>U3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= 2-8-8 = -14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/>
          </p:nvPr>
        </p:nvGraphicFramePr>
        <p:xfrm>
          <a:off x="108000" y="5472000"/>
          <a:ext cx="4680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4-3.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iU</a:t>
                      </a:r>
                      <a:r>
                        <a:rPr lang="en-US" altLang="zh-TW" sz="1800" b="1" dirty="0" smtClean="0"/>
                        <a:t> =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ij</a:t>
                      </a:r>
                      <a:r>
                        <a:rPr lang="en-US" altLang="zh-TW" sz="1800" b="1" dirty="0" smtClean="0"/>
                        <a:t>/2 + (</a:t>
                      </a:r>
                      <a:r>
                        <a:rPr lang="en-US" altLang="zh-TW" sz="1800" b="1" i="1" dirty="0" smtClean="0"/>
                        <a:t>S</a:t>
                      </a:r>
                      <a:r>
                        <a:rPr lang="en-US" altLang="zh-TW" sz="1800" b="1" baseline="-25000" dirty="0" smtClean="0"/>
                        <a:t>i</a:t>
                      </a:r>
                      <a:r>
                        <a:rPr lang="en-US" altLang="zh-TW" sz="1800" b="1" dirty="0" smtClean="0"/>
                        <a:t> –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j</a:t>
                      </a:r>
                      <a:r>
                        <a:rPr lang="en-US" altLang="zh-TW" sz="1800" b="1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U2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U4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U2U3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U2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U3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2/2+(8-8)/2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="1" baseline="-25000" dirty="0" smtClean="0">
                          <a:solidFill>
                            <a:srgbClr val="FF0000"/>
                          </a:solidFill>
                        </a:rPr>
                        <a:t>U3</a:t>
                      </a:r>
                      <a:r>
                        <a:rPr lang="en-US" altLang="zh-TW" sz="1800" b="1" baseline="-25000" dirty="0" smtClean="0">
                          <a:solidFill>
                            <a:srgbClr val="008000"/>
                          </a:solidFill>
                        </a:rPr>
                        <a:t>U4</a:t>
                      </a:r>
                      <a:r>
                        <a:rPr lang="en-US" altLang="zh-TW" sz="1800" dirty="0" smtClean="0"/>
                        <a:t> = </a:t>
                      </a:r>
                      <a:r>
                        <a:rPr lang="en-US" altLang="zh-TW" sz="1800" i="1" dirty="0" smtClean="0"/>
                        <a:t>D</a:t>
                      </a:r>
                      <a:r>
                        <a:rPr lang="en-US" altLang="zh-TW" sz="1800" baseline="-25000" dirty="0" smtClean="0"/>
                        <a:t>U2U3</a:t>
                      </a:r>
                      <a:r>
                        <a:rPr lang="en-US" altLang="zh-TW" sz="1800" dirty="0" smtClean="0"/>
                        <a:t>/2+(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U3</a:t>
                      </a:r>
                      <a:r>
                        <a:rPr lang="en-US" altLang="zh-TW" sz="1800" dirty="0" smtClean="0"/>
                        <a:t>–</a:t>
                      </a:r>
                      <a:r>
                        <a:rPr lang="en-US" altLang="zh-TW" sz="1800" i="1" dirty="0" smtClean="0"/>
                        <a:t>S</a:t>
                      </a:r>
                      <a:r>
                        <a:rPr lang="en-US" altLang="zh-TW" sz="1800" baseline="-25000" dirty="0" smtClean="0"/>
                        <a:t>U2</a:t>
                      </a:r>
                      <a:r>
                        <a:rPr lang="en-US" altLang="zh-TW" sz="1800" baseline="0" dirty="0" smtClean="0"/>
                        <a:t>)/2 </a:t>
                      </a:r>
                      <a:r>
                        <a:rPr lang="en-US" altLang="zh-TW" sz="1800" dirty="0" smtClean="0"/>
                        <a:t>= 2/2+(8-8)/2 = 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4896000" y="3924000"/>
          <a:ext cx="417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4-4.</a:t>
                      </a:r>
                      <a:r>
                        <a:rPr lang="en-US" altLang="zh-TW" sz="1800" b="0" i="0" dirty="0" smtClean="0"/>
                        <a:t> 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40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4896000" y="62136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4-5.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sz="1800" b="1" i="0" baseline="-25000" dirty="0" smtClean="0"/>
                        <a:t>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>
                          <a:solidFill>
                            <a:srgbClr val="FF0000"/>
                          </a:solidFill>
                        </a:rPr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108000" y="12960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99"/>
                          </a:solidFill>
                        </a:rPr>
                        <a:t>Step 3-5.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/>
                        <a:t>ix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jx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796000" y="4302000"/>
            <a:ext cx="2388450" cy="1855777"/>
            <a:chOff x="5832000" y="4320000"/>
            <a:chExt cx="2388450" cy="1855777"/>
          </a:xfrm>
        </p:grpSpPr>
        <p:sp>
          <p:nvSpPr>
            <p:cNvPr id="15" name="文字方塊 14"/>
            <p:cNvSpPr txBox="1"/>
            <p:nvPr/>
          </p:nvSpPr>
          <p:spPr>
            <a:xfrm>
              <a:off x="6912000" y="4716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U1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074000" y="4950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U3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534000" y="4968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008000"/>
                  </a:solidFill>
                </a:rPr>
                <a:t>U4</a:t>
              </a:r>
              <a:endParaRPr lang="zh-TW" alt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696000" y="5202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</a:rPr>
                <a:t>U2</a:t>
              </a:r>
              <a:endParaRPr lang="zh-TW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5832000" y="4320000"/>
              <a:ext cx="2388450" cy="1855777"/>
              <a:chOff x="5832000" y="4320000"/>
              <a:chExt cx="2388450" cy="1855777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7110000" y="4464000"/>
                <a:ext cx="28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A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7938000" y="4392000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B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7378399" y="5256000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C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570000" y="5868000"/>
                <a:ext cx="295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D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6192000" y="5328000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E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832000" y="4320000"/>
                <a:ext cx="266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F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" name="群組 25"/>
              <p:cNvGrpSpPr/>
              <p:nvPr/>
            </p:nvGrpSpPr>
            <p:grpSpPr>
              <a:xfrm>
                <a:off x="5922000" y="4716000"/>
                <a:ext cx="2124000" cy="1224000"/>
                <a:chOff x="5868000" y="4716000"/>
                <a:chExt cx="2124000" cy="1224000"/>
              </a:xfrm>
            </p:grpSpPr>
            <p:cxnSp>
              <p:nvCxnSpPr>
                <p:cNvPr id="27" name="直線接點 26"/>
                <p:cNvCxnSpPr/>
                <p:nvPr/>
              </p:nvCxnSpPr>
              <p:spPr>
                <a:xfrm rot="20100000" flipV="1">
                  <a:off x="7128000" y="4752000"/>
                  <a:ext cx="86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 rot="2100000" flipV="1">
                  <a:off x="7002000" y="523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/>
                <p:nvPr/>
              </p:nvCxnSpPr>
              <p:spPr>
                <a:xfrm rot="5700000" flipV="1">
                  <a:off x="6372622" y="5616000"/>
                  <a:ext cx="648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rot="9300000" flipV="1">
                  <a:off x="6318000" y="5382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rot="12900000" flipV="1">
                  <a:off x="5868000" y="4806000"/>
                  <a:ext cx="1080000" cy="0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rot="16500000" flipV="1">
                  <a:off x="7074000" y="4824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接點 32"/>
                <p:cNvCxnSpPr/>
                <p:nvPr/>
              </p:nvCxnSpPr>
              <p:spPr>
                <a:xfrm rot="18300000" flipV="1">
                  <a:off x="7002000" y="502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接點 33"/>
                <p:cNvCxnSpPr/>
                <p:nvPr/>
              </p:nvCxnSpPr>
              <p:spPr>
                <a:xfrm flipV="1">
                  <a:off x="6840000" y="511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接點 34"/>
                <p:cNvCxnSpPr/>
                <p:nvPr/>
              </p:nvCxnSpPr>
              <p:spPr>
                <a:xfrm rot="7500000" flipV="1">
                  <a:off x="6678000" y="520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文字方塊 35"/>
          <p:cNvSpPr txBox="1"/>
          <p:nvPr/>
        </p:nvSpPr>
        <p:spPr>
          <a:xfrm>
            <a:off x="6354000" y="513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2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642000" y="549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3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488000" y="464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4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129435" y="4608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912000" y="482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072517" y="5148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2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822000" y="486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732000" y="504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1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80000"/>
            <a:ext cx="1412308" cy="1080000"/>
          </a:xfrm>
          <a:prstGeom prst="rect">
            <a:avLst/>
          </a:prstGeom>
        </p:spPr>
      </p:pic>
      <p:sp>
        <p:nvSpPr>
          <p:cNvPr id="47" name="文字方塊 46"/>
          <p:cNvSpPr txBox="1"/>
          <p:nvPr/>
        </p:nvSpPr>
        <p:spPr>
          <a:xfrm>
            <a:off x="6138000" y="612000"/>
            <a:ext cx="29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OTU: </a:t>
            </a:r>
            <a:r>
              <a:rPr lang="en-US" altLang="zh-TW" sz="1600" dirty="0">
                <a:solidFill>
                  <a:prstClr val="black"/>
                </a:solidFill>
              </a:rPr>
              <a:t>Operational </a:t>
            </a:r>
            <a:r>
              <a:rPr lang="en-US" altLang="zh-TW" sz="1600" dirty="0">
                <a:solidFill>
                  <a:prstClr val="black"/>
                </a:solidFill>
              </a:rPr>
              <a:t>Taxonomic Unit</a:t>
            </a:r>
          </a:p>
          <a:p>
            <a:r>
              <a:rPr lang="en-US" altLang="zh-TW" sz="1600" b="1" i="1" dirty="0">
                <a:solidFill>
                  <a:prstClr val="black"/>
                </a:solidFill>
              </a:rPr>
              <a:t>N</a:t>
            </a:r>
            <a:r>
              <a:rPr lang="en-US" altLang="zh-TW" sz="1600" b="1" dirty="0">
                <a:solidFill>
                  <a:prstClr val="black"/>
                </a:solidFill>
              </a:rPr>
              <a:t> = 3</a:t>
            </a:r>
            <a:endParaRPr lang="zh-TW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1" name="表格 60"/>
          <p:cNvGraphicFramePr>
            <a:graphicFrameLocks noGrp="1"/>
          </p:cNvGraphicFramePr>
          <p:nvPr>
            <p:extLst/>
          </p:nvPr>
        </p:nvGraphicFramePr>
        <p:xfrm>
          <a:off x="108000" y="1656000"/>
          <a:ext cx="1728000" cy="74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1152000"/>
              </a:tblGrid>
              <a:tr h="370800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U4</a:t>
                      </a:r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6-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 (6-</a:t>
                      </a: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3636000" y="1296000"/>
          <a:ext cx="5436000" cy="111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5-1.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S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 = (sum all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baseline="-25000" dirty="0" err="1" smtClean="0"/>
                        <a:t>x</a:t>
                      </a:r>
                      <a:r>
                        <a:rPr lang="en-US" altLang="zh-TW" sz="1800" b="1" dirty="0" smtClean="0"/>
                        <a:t>)/(</a:t>
                      </a:r>
                      <a:r>
                        <a:rPr lang="en-US" altLang="zh-TW" sz="1800" b="1" i="1" dirty="0" smtClean="0"/>
                        <a:t>N</a:t>
                      </a:r>
                      <a:r>
                        <a:rPr lang="en-US" altLang="zh-TW" sz="1800" b="1" dirty="0" smtClean="0"/>
                        <a:t>-2)</a:t>
                      </a:r>
                      <a:r>
                        <a:rPr lang="en-US" altLang="zh-TW" sz="1800" b="0" dirty="0" smtClean="0"/>
                        <a:t>, </a:t>
                      </a:r>
                      <a:r>
                        <a:rPr lang="en-US" altLang="zh-TW" sz="1800" b="0" i="1" dirty="0" smtClean="0"/>
                        <a:t>N </a:t>
                      </a:r>
                      <a:r>
                        <a:rPr lang="en-US" altLang="zh-TW" sz="1800" b="0" dirty="0" smtClean="0"/>
                        <a:t>= #</a:t>
                      </a:r>
                      <a:r>
                        <a:rPr lang="zh-TW" altLang="en-US" sz="1800" b="0" baseline="0" dirty="0" smtClean="0"/>
                        <a:t> </a:t>
                      </a:r>
                      <a:r>
                        <a:rPr lang="en-US" altLang="zh-TW" sz="1800" b="0" baseline="0" dirty="0" smtClean="0"/>
                        <a:t>of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OTUs in the set</a:t>
                      </a:r>
                      <a:endParaRPr lang="zh-TW" alt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= 2-2 = 0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/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4896000" y="3924000"/>
          <a:ext cx="4176000" cy="222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FF"/>
                          </a:solidFill>
                        </a:rPr>
                        <a:t>Step 5-2.</a:t>
                      </a:r>
                      <a:r>
                        <a:rPr lang="en-US" altLang="zh-TW" sz="1800" b="0" i="0" dirty="0" smtClean="0"/>
                        <a:t> </a:t>
                      </a:r>
                      <a:endParaRPr lang="zh-TW" altLang="en-US" sz="18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4000">
                <a:tc>
                  <a:txBody>
                    <a:bodyPr/>
                    <a:lstStyle/>
                    <a:p>
                      <a:pPr algn="l"/>
                      <a:endParaRPr lang="zh-TW" altLang="en-US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08000" y="1296000"/>
          <a:ext cx="3240000" cy="37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/>
              </a:tblGrid>
              <a:tr h="3708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dirty="0" smtClean="0">
                          <a:solidFill>
                            <a:srgbClr val="000099"/>
                          </a:solidFill>
                        </a:rPr>
                        <a:t>Step 4-5.</a:t>
                      </a:r>
                      <a:r>
                        <a:rPr lang="en-US" altLang="zh-TW" sz="1800" b="0" i="0" dirty="0" smtClean="0"/>
                        <a:t>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x</a:t>
                      </a:r>
                      <a:r>
                        <a:rPr lang="en-US" altLang="zh-TW" sz="1800" b="1" i="0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altLang="zh-TW" sz="1800" b="1" i="0" dirty="0" smtClean="0"/>
                        <a:t> = (</a:t>
                      </a:r>
                      <a:r>
                        <a:rPr lang="en-US" altLang="zh-TW" sz="1800" b="1" i="1" dirty="0" smtClean="0"/>
                        <a:t>D</a:t>
                      </a:r>
                      <a:r>
                        <a:rPr lang="en-US" altLang="zh-TW" sz="1800" b="1" i="0" baseline="-25000" dirty="0" smtClean="0"/>
                        <a:t>ix</a:t>
                      </a:r>
                      <a:r>
                        <a:rPr lang="en-US" altLang="zh-TW" sz="1800" b="1" i="0" dirty="0" smtClean="0"/>
                        <a:t> + </a:t>
                      </a:r>
                      <a:r>
                        <a:rPr lang="en-US" altLang="zh-TW" sz="1800" b="1" i="1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jx</a:t>
                      </a:r>
                      <a:r>
                        <a:rPr lang="en-US" altLang="zh-TW" sz="1800" b="1" i="0" baseline="0" dirty="0" smtClean="0"/>
                        <a:t> – </a:t>
                      </a:r>
                      <a:r>
                        <a:rPr lang="en-US" altLang="zh-TW" sz="1800" b="1" i="1" baseline="0" dirty="0" err="1" smtClean="0"/>
                        <a:t>D</a:t>
                      </a:r>
                      <a:r>
                        <a:rPr lang="en-US" altLang="zh-TW" sz="1800" b="1" i="0" baseline="-25000" dirty="0" err="1" smtClean="0"/>
                        <a:t>ij</a:t>
                      </a:r>
                      <a:r>
                        <a:rPr lang="en-US" altLang="zh-TW" sz="1800" b="1" i="0" baseline="0" dirty="0" smtClean="0"/>
                        <a:t>)/2</a:t>
                      </a:r>
                      <a:endParaRPr lang="zh-TW" altLang="en-US" sz="1800" b="1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5796000" y="4302000"/>
            <a:ext cx="2388450" cy="1855777"/>
            <a:chOff x="5832000" y="4320000"/>
            <a:chExt cx="2388450" cy="1855777"/>
          </a:xfrm>
        </p:grpSpPr>
        <p:sp>
          <p:nvSpPr>
            <p:cNvPr id="12" name="文字方塊 11"/>
            <p:cNvSpPr txBox="1"/>
            <p:nvPr/>
          </p:nvSpPr>
          <p:spPr>
            <a:xfrm>
              <a:off x="6912000" y="4716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U1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074000" y="4950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U3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34000" y="4968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70AD47">
                      <a:lumMod val="50000"/>
                    </a:srgbClr>
                  </a:solidFill>
                </a:rPr>
                <a:t>U4</a:t>
              </a:r>
              <a:endParaRPr lang="zh-TW" altLang="en-US" sz="1400" b="1" dirty="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696000" y="520200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U2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5832000" y="4320000"/>
              <a:ext cx="2388450" cy="1855777"/>
              <a:chOff x="5832000" y="4320000"/>
              <a:chExt cx="2388450" cy="1855777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7110000" y="4464000"/>
                <a:ext cx="28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A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7938000" y="4392000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B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378399" y="5256000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C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570000" y="5868000"/>
                <a:ext cx="295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D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6192000" y="5328000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E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832000" y="4320000"/>
                <a:ext cx="266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rgbClr val="FF0000"/>
                    </a:solidFill>
                  </a:rPr>
                  <a:t>F</a:t>
                </a:r>
                <a:endParaRPr lang="zh-TW" altLang="en-US" sz="1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" name="群組 22"/>
              <p:cNvGrpSpPr/>
              <p:nvPr/>
            </p:nvGrpSpPr>
            <p:grpSpPr>
              <a:xfrm>
                <a:off x="5922000" y="4716000"/>
                <a:ext cx="2124000" cy="1224000"/>
                <a:chOff x="5868000" y="4716000"/>
                <a:chExt cx="2124000" cy="1224000"/>
              </a:xfrm>
            </p:grpSpPr>
            <p:cxnSp>
              <p:nvCxnSpPr>
                <p:cNvPr id="24" name="直線接點 23"/>
                <p:cNvCxnSpPr/>
                <p:nvPr/>
              </p:nvCxnSpPr>
              <p:spPr>
                <a:xfrm rot="20100000" flipV="1">
                  <a:off x="7128000" y="4752000"/>
                  <a:ext cx="86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2100000" flipV="1">
                  <a:off x="7002000" y="523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/>
                <p:nvPr/>
              </p:nvCxnSpPr>
              <p:spPr>
                <a:xfrm rot="5700000" flipV="1">
                  <a:off x="6372622" y="5616000"/>
                  <a:ext cx="648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/>
                <p:nvPr/>
              </p:nvCxnSpPr>
              <p:spPr>
                <a:xfrm rot="9300000" flipV="1">
                  <a:off x="6318000" y="5382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 rot="12900000" flipV="1">
                  <a:off x="5868000" y="4806000"/>
                  <a:ext cx="108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/>
                <p:nvPr/>
              </p:nvCxnSpPr>
              <p:spPr>
                <a:xfrm rot="16500000" flipV="1">
                  <a:off x="7074000" y="4824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rot="18300000" flipV="1">
                  <a:off x="7002000" y="502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flipV="1">
                  <a:off x="6840000" y="511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rot="7500000" flipV="1">
                  <a:off x="6678000" y="520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文字方塊 32"/>
          <p:cNvSpPr txBox="1"/>
          <p:nvPr/>
        </p:nvSpPr>
        <p:spPr>
          <a:xfrm>
            <a:off x="6354000" y="513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2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642000" y="549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3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488000" y="464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4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129435" y="4608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912000" y="4824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072517" y="5148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2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822000" y="486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732000" y="5040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</a:rPr>
              <a:t>1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335226" y="453608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5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80000"/>
            <a:ext cx="1412308" cy="1080000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6138000" y="612000"/>
            <a:ext cx="29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prstClr val="black"/>
                </a:solidFill>
              </a:rPr>
              <a:t>OTU: </a:t>
            </a:r>
            <a:r>
              <a:rPr lang="en-US" altLang="zh-TW" sz="1600" dirty="0">
                <a:solidFill>
                  <a:prstClr val="black"/>
                </a:solidFill>
              </a:rPr>
              <a:t>Operational </a:t>
            </a:r>
            <a:r>
              <a:rPr lang="en-US" altLang="zh-TW" sz="1600" dirty="0">
                <a:solidFill>
                  <a:prstClr val="black"/>
                </a:solidFill>
              </a:rPr>
              <a:t>Taxonomic Unit</a:t>
            </a:r>
          </a:p>
          <a:p>
            <a:r>
              <a:rPr lang="en-US" altLang="zh-TW" sz="1600" i="1" dirty="0">
                <a:solidFill>
                  <a:prstClr val="black"/>
                </a:solidFill>
              </a:rPr>
              <a:t>N</a:t>
            </a:r>
            <a:r>
              <a:rPr lang="en-US" altLang="zh-TW" sz="1600" dirty="0">
                <a:solidFill>
                  <a:prstClr val="black"/>
                </a:solidFill>
              </a:rPr>
              <a:t> = 2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Neighbor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796000" y="4302000"/>
            <a:ext cx="2388450" cy="1855777"/>
            <a:chOff x="5796000" y="4302000"/>
            <a:chExt cx="2388450" cy="1855777"/>
          </a:xfrm>
        </p:grpSpPr>
        <p:grpSp>
          <p:nvGrpSpPr>
            <p:cNvPr id="16" name="群組 15"/>
            <p:cNvGrpSpPr/>
            <p:nvPr/>
          </p:nvGrpSpPr>
          <p:grpSpPr>
            <a:xfrm>
              <a:off x="5796000" y="4302000"/>
              <a:ext cx="2388450" cy="1855777"/>
              <a:chOff x="5832000" y="4320000"/>
              <a:chExt cx="2388450" cy="1855777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7110000" y="4464000"/>
                <a:ext cx="28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A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7938000" y="4392000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B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378399" y="5256000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C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570000" y="5868000"/>
                <a:ext cx="2952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D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6192000" y="5328000"/>
                <a:ext cx="272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E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5832000" y="4320000"/>
                <a:ext cx="266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prstClr val="black"/>
                    </a:solidFill>
                  </a:rPr>
                  <a:t>F</a:t>
                </a:r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群組 22"/>
              <p:cNvGrpSpPr/>
              <p:nvPr/>
            </p:nvGrpSpPr>
            <p:grpSpPr>
              <a:xfrm>
                <a:off x="5922000" y="4716000"/>
                <a:ext cx="2124000" cy="1224000"/>
                <a:chOff x="5868000" y="4716000"/>
                <a:chExt cx="2124000" cy="1224000"/>
              </a:xfrm>
            </p:grpSpPr>
            <p:cxnSp>
              <p:nvCxnSpPr>
                <p:cNvPr id="24" name="直線接點 23"/>
                <p:cNvCxnSpPr/>
                <p:nvPr/>
              </p:nvCxnSpPr>
              <p:spPr>
                <a:xfrm rot="20100000" flipV="1">
                  <a:off x="7128000" y="4752000"/>
                  <a:ext cx="86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2100000" flipV="1">
                  <a:off x="7002000" y="5238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/>
                <p:nvPr/>
              </p:nvCxnSpPr>
              <p:spPr>
                <a:xfrm rot="5700000" flipV="1">
                  <a:off x="6372622" y="5616000"/>
                  <a:ext cx="648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/>
                <p:nvPr/>
              </p:nvCxnSpPr>
              <p:spPr>
                <a:xfrm rot="9300000" flipV="1">
                  <a:off x="6318000" y="5382000"/>
                  <a:ext cx="43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接點 27"/>
                <p:cNvCxnSpPr/>
                <p:nvPr/>
              </p:nvCxnSpPr>
              <p:spPr>
                <a:xfrm rot="12900000" flipV="1">
                  <a:off x="5868000" y="4806000"/>
                  <a:ext cx="108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/>
                <p:nvPr/>
              </p:nvCxnSpPr>
              <p:spPr>
                <a:xfrm rot="16500000" flipV="1">
                  <a:off x="7074000" y="4824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rot="18300000" flipV="1">
                  <a:off x="7002000" y="502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flipV="1">
                  <a:off x="6840000" y="511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rot="7500000" flipV="1">
                  <a:off x="6678000" y="5202000"/>
                  <a:ext cx="21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文字方塊 32"/>
            <p:cNvSpPr txBox="1"/>
            <p:nvPr/>
          </p:nvSpPr>
          <p:spPr>
            <a:xfrm>
              <a:off x="6354000" y="513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2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642000" y="549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3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7488000" y="464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4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7129435" y="460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912000" y="4824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072517" y="5148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2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822000" y="486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732000" y="50400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1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335226" y="453608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prstClr val="black"/>
                  </a:solidFill>
                </a:rPr>
                <a:t>5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0" name="表格 79"/>
          <p:cNvGraphicFramePr>
            <a:graphicFrameLocks noGrp="1"/>
          </p:cNvGraphicFramePr>
          <p:nvPr>
            <p:extLst/>
          </p:nvPr>
        </p:nvGraphicFramePr>
        <p:xfrm>
          <a:off x="720000" y="3204000"/>
          <a:ext cx="3456000" cy="30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F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1" name="向右箭號 80"/>
          <p:cNvSpPr/>
          <p:nvPr/>
        </p:nvSpPr>
        <p:spPr>
          <a:xfrm>
            <a:off x="3960000" y="4572000"/>
            <a:ext cx="1728000" cy="79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prstClr val="white"/>
                </a:solidFill>
              </a:rPr>
              <a:t>Neighbor Joining</a:t>
            </a:r>
            <a:endParaRPr lang="zh-TW" altLang="en-US" sz="1400" b="1" dirty="0">
              <a:solidFill>
                <a:prstClr val="white"/>
              </a:solidFill>
            </a:endParaRPr>
          </a:p>
        </p:txBody>
      </p:sp>
      <p:grpSp>
        <p:nvGrpSpPr>
          <p:cNvPr id="116" name="群組 115"/>
          <p:cNvGrpSpPr/>
          <p:nvPr/>
        </p:nvGrpSpPr>
        <p:grpSpPr>
          <a:xfrm>
            <a:off x="5760000" y="720000"/>
            <a:ext cx="2469700" cy="2781332"/>
            <a:chOff x="108000" y="2988000"/>
            <a:chExt cx="2469700" cy="2781332"/>
          </a:xfrm>
        </p:grpSpPr>
        <p:grpSp>
          <p:nvGrpSpPr>
            <p:cNvPr id="117" name="群組 116"/>
            <p:cNvGrpSpPr/>
            <p:nvPr/>
          </p:nvGrpSpPr>
          <p:grpSpPr>
            <a:xfrm>
              <a:off x="108000" y="3456000"/>
              <a:ext cx="2469700" cy="2313332"/>
              <a:chOff x="252000" y="3096000"/>
              <a:chExt cx="2469700" cy="2313332"/>
            </a:xfrm>
          </p:grpSpPr>
          <p:sp>
            <p:nvSpPr>
              <p:cNvPr id="119" name="文字方塊 118"/>
              <p:cNvSpPr txBox="1"/>
              <p:nvPr/>
            </p:nvSpPr>
            <p:spPr>
              <a:xfrm>
                <a:off x="864000" y="3960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en-US" altLang="zh-TW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文字方塊 119"/>
              <p:cNvSpPr txBox="1"/>
              <p:nvPr/>
            </p:nvSpPr>
            <p:spPr>
              <a:xfrm>
                <a:off x="252000" y="4410000"/>
                <a:ext cx="625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Root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1" name="直線接點 120"/>
              <p:cNvCxnSpPr/>
              <p:nvPr/>
            </p:nvCxnSpPr>
            <p:spPr>
              <a:xfrm>
                <a:off x="576000" y="4752000"/>
                <a:ext cx="32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 121"/>
              <p:cNvCxnSpPr/>
              <p:nvPr/>
            </p:nvCxnSpPr>
            <p:spPr>
              <a:xfrm>
                <a:off x="900000" y="522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>
              <a:xfrm>
                <a:off x="900000" y="4284000"/>
                <a:ext cx="0" cy="93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文字方塊 123"/>
              <p:cNvSpPr txBox="1"/>
              <p:nvPr/>
            </p:nvSpPr>
            <p:spPr>
              <a:xfrm>
                <a:off x="1224000" y="48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125" name="直線接點 124"/>
              <p:cNvCxnSpPr/>
              <p:nvPr/>
            </p:nvCxnSpPr>
            <p:spPr>
              <a:xfrm>
                <a:off x="900000" y="4284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文字方塊 125"/>
              <p:cNvSpPr txBox="1"/>
              <p:nvPr/>
            </p:nvSpPr>
            <p:spPr>
              <a:xfrm>
                <a:off x="1404000" y="381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文字方塊 126"/>
              <p:cNvSpPr txBox="1"/>
              <p:nvPr/>
            </p:nvSpPr>
            <p:spPr>
              <a:xfrm>
                <a:off x="1512000" y="309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文字方塊 127"/>
              <p:cNvSpPr txBox="1"/>
              <p:nvPr/>
            </p:nvSpPr>
            <p:spPr>
              <a:xfrm>
                <a:off x="1872000" y="34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4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9" name="直線接點 128"/>
              <p:cNvCxnSpPr/>
              <p:nvPr/>
            </p:nvCxnSpPr>
            <p:spPr>
              <a:xfrm>
                <a:off x="1332000" y="4500000"/>
                <a:ext cx="64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接點 129"/>
              <p:cNvCxnSpPr/>
              <p:nvPr/>
            </p:nvCxnSpPr>
            <p:spPr>
              <a:xfrm>
                <a:off x="1332000" y="486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>
                <a:off x="1332000" y="450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文字方塊 131"/>
              <p:cNvSpPr txBox="1"/>
              <p:nvPr/>
            </p:nvSpPr>
            <p:spPr>
              <a:xfrm>
                <a:off x="1512000" y="41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133" name="文字方塊 132"/>
              <p:cNvSpPr txBox="1"/>
              <p:nvPr/>
            </p:nvSpPr>
            <p:spPr>
              <a:xfrm>
                <a:off x="1404000" y="453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1080000" y="435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135" name="文字方塊 134"/>
              <p:cNvSpPr txBox="1"/>
              <p:nvPr/>
            </p:nvSpPr>
            <p:spPr>
              <a:xfrm>
                <a:off x="1080000" y="354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136" name="直線接點 135"/>
              <p:cNvCxnSpPr/>
              <p:nvPr/>
            </p:nvCxnSpPr>
            <p:spPr>
              <a:xfrm>
                <a:off x="1116000" y="468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接點 136"/>
              <p:cNvCxnSpPr/>
              <p:nvPr/>
            </p:nvCxnSpPr>
            <p:spPr>
              <a:xfrm>
                <a:off x="1116000" y="387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 137"/>
              <p:cNvCxnSpPr/>
              <p:nvPr/>
            </p:nvCxnSpPr>
            <p:spPr>
              <a:xfrm>
                <a:off x="1116000" y="3870000"/>
                <a:ext cx="0" cy="82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文字方塊 138"/>
              <p:cNvSpPr txBox="1"/>
              <p:nvPr/>
            </p:nvSpPr>
            <p:spPr>
              <a:xfrm>
                <a:off x="1296000" y="327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1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0" name="直線接點 139"/>
              <p:cNvCxnSpPr/>
              <p:nvPr/>
            </p:nvCxnSpPr>
            <p:spPr>
              <a:xfrm>
                <a:off x="1332000" y="4140000"/>
                <a:ext cx="43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 140"/>
              <p:cNvCxnSpPr/>
              <p:nvPr/>
            </p:nvCxnSpPr>
            <p:spPr>
              <a:xfrm>
                <a:off x="1332000" y="360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/>
              <p:nvPr/>
            </p:nvCxnSpPr>
            <p:spPr>
              <a:xfrm>
                <a:off x="1332000" y="3600000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/>
              <p:nvPr/>
            </p:nvCxnSpPr>
            <p:spPr>
              <a:xfrm>
                <a:off x="1548000" y="3420000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1548000" y="3780000"/>
                <a:ext cx="864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接點 144"/>
              <p:cNvCxnSpPr/>
              <p:nvPr/>
            </p:nvCxnSpPr>
            <p:spPr>
              <a:xfrm>
                <a:off x="1548000" y="3420000"/>
                <a:ext cx="0" cy="36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文字方塊 145"/>
              <p:cNvSpPr txBox="1"/>
              <p:nvPr/>
            </p:nvSpPr>
            <p:spPr>
              <a:xfrm>
                <a:off x="1764000" y="50400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F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文字方塊 146"/>
              <p:cNvSpPr txBox="1"/>
              <p:nvPr/>
            </p:nvSpPr>
            <p:spPr>
              <a:xfrm>
                <a:off x="1980000" y="4320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D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文字方塊 147"/>
              <p:cNvSpPr txBox="1"/>
              <p:nvPr/>
            </p:nvSpPr>
            <p:spPr>
              <a:xfrm>
                <a:off x="1764000" y="468000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E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文字方塊 148"/>
              <p:cNvSpPr txBox="1"/>
              <p:nvPr/>
            </p:nvSpPr>
            <p:spPr>
              <a:xfrm>
                <a:off x="1764000" y="396000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C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文字方塊 149"/>
              <p:cNvSpPr txBox="1"/>
              <p:nvPr/>
            </p:nvSpPr>
            <p:spPr>
              <a:xfrm>
                <a:off x="1764000" y="324000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A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文字方塊 150"/>
              <p:cNvSpPr txBox="1"/>
              <p:nvPr/>
            </p:nvSpPr>
            <p:spPr>
              <a:xfrm>
                <a:off x="2412000" y="36000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prstClr val="black"/>
                    </a:solidFill>
                  </a:rPr>
                  <a:t>B</a:t>
                </a:r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684000" y="2988000"/>
              <a:ext cx="1343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</a:rPr>
                <a:t>True tree</a:t>
              </a:r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7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/>
              <a:t>Tools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MEGA (Molecular Evolutionary Genetics </a:t>
            </a:r>
            <a:r>
              <a:rPr lang="en-US" altLang="zh-TW" dirty="0" smtClean="0"/>
              <a:t>Analysis)</a:t>
            </a:r>
          </a:p>
          <a:p>
            <a:r>
              <a:rPr lang="en-US" altLang="zh-TW" dirty="0" err="1"/>
              <a:t>MrBayes</a:t>
            </a:r>
            <a:r>
              <a:rPr lang="en-US" altLang="zh-TW" dirty="0"/>
              <a:t> (Bayesian Inference of Phylogeny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PHYLIP (the </a:t>
            </a:r>
            <a:r>
              <a:rPr lang="en-US" altLang="zh-TW" dirty="0" err="1"/>
              <a:t>PHYLogeny</a:t>
            </a:r>
            <a:r>
              <a:rPr lang="en-US" altLang="zh-TW" dirty="0"/>
              <a:t> Inference </a:t>
            </a:r>
            <a:r>
              <a:rPr lang="en-US" altLang="zh-TW" dirty="0" smtClean="0"/>
              <a:t>Package)</a:t>
            </a:r>
          </a:p>
          <a:p>
            <a:r>
              <a:rPr lang="en-US" altLang="zh-TW" dirty="0" smtClean="0"/>
              <a:t>PAUP </a:t>
            </a:r>
            <a:r>
              <a:rPr lang="en-US" altLang="zh-TW" dirty="0"/>
              <a:t>(Phylogenetic Analysis Using Parsimony)</a:t>
            </a:r>
          </a:p>
          <a:p>
            <a:r>
              <a:rPr lang="en-US" altLang="zh-TW" dirty="0" err="1" smtClean="0"/>
              <a:t>iTOL</a:t>
            </a:r>
            <a:r>
              <a:rPr lang="en-US" altLang="zh-TW" dirty="0" smtClean="0"/>
              <a:t> (interactive Tree of Life)</a:t>
            </a:r>
            <a:endParaRPr lang="en-US" altLang="zh-TW" dirty="0"/>
          </a:p>
          <a:p>
            <a:r>
              <a:rPr lang="en-US" altLang="zh-TW" dirty="0" smtClean="0"/>
              <a:t>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>
            <a:hlinkClick r:id="rId3"/>
          </p:cNvPr>
          <p:cNvSpPr/>
          <p:nvPr/>
        </p:nvSpPr>
        <p:spPr>
          <a:xfrm>
            <a:off x="900000" y="1836000"/>
            <a:ext cx="7272000" cy="43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矩形 5">
            <a:hlinkClick r:id="rId4"/>
          </p:cNvPr>
          <p:cNvSpPr/>
          <p:nvPr/>
        </p:nvSpPr>
        <p:spPr>
          <a:xfrm>
            <a:off x="900000" y="2340000"/>
            <a:ext cx="7272000" cy="43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>
            <a:hlinkClick r:id="rId5"/>
          </p:cNvPr>
          <p:cNvSpPr/>
          <p:nvPr/>
        </p:nvSpPr>
        <p:spPr>
          <a:xfrm>
            <a:off x="900000" y="2844000"/>
            <a:ext cx="7272000" cy="43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>
            <a:hlinkClick r:id="rId6"/>
          </p:cNvPr>
          <p:cNvSpPr/>
          <p:nvPr/>
        </p:nvSpPr>
        <p:spPr>
          <a:xfrm>
            <a:off x="900000" y="3348000"/>
            <a:ext cx="7272000" cy="43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>
            <a:hlinkClick r:id="rId7"/>
          </p:cNvPr>
          <p:cNvSpPr/>
          <p:nvPr/>
        </p:nvSpPr>
        <p:spPr>
          <a:xfrm>
            <a:off x="900000" y="3852000"/>
            <a:ext cx="7272000" cy="432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zh-TW" dirty="0">
                <a:solidFill>
                  <a:srgbClr val="222222"/>
                </a:solidFill>
              </a:rPr>
              <a:t>Van </a:t>
            </a:r>
            <a:r>
              <a:rPr lang="en-US" altLang="zh-TW" dirty="0" err="1">
                <a:solidFill>
                  <a:srgbClr val="222222"/>
                </a:solidFill>
              </a:rPr>
              <a:t>Noorden</a:t>
            </a:r>
            <a:r>
              <a:rPr lang="en-US" altLang="zh-TW" dirty="0">
                <a:solidFill>
                  <a:srgbClr val="222222"/>
                </a:solidFill>
              </a:rPr>
              <a:t>, Richard, Brendan Maher, and Regina </a:t>
            </a:r>
            <a:r>
              <a:rPr lang="en-US" altLang="zh-TW" dirty="0" err="1">
                <a:solidFill>
                  <a:srgbClr val="222222"/>
                </a:solidFill>
              </a:rPr>
              <a:t>Nuzzo</a:t>
            </a:r>
            <a:r>
              <a:rPr lang="en-US" altLang="zh-TW" dirty="0">
                <a:solidFill>
                  <a:srgbClr val="222222"/>
                </a:solidFill>
              </a:rPr>
              <a:t>. "</a:t>
            </a:r>
            <a:r>
              <a:rPr lang="en-US" altLang="zh-TW" dirty="0">
                <a:solidFill>
                  <a:srgbClr val="222222"/>
                </a:solidFill>
                <a:hlinkClick r:id="rId2"/>
              </a:rPr>
              <a:t>The top 100 papers.</a:t>
            </a:r>
            <a:r>
              <a:rPr lang="en-US" altLang="zh-TW" dirty="0">
                <a:solidFill>
                  <a:srgbClr val="222222"/>
                </a:solidFill>
              </a:rPr>
              <a:t>" </a:t>
            </a:r>
            <a:r>
              <a:rPr lang="en-US" altLang="zh-TW" i="1" dirty="0">
                <a:solidFill>
                  <a:srgbClr val="222222"/>
                </a:solidFill>
              </a:rPr>
              <a:t>Nature</a:t>
            </a:r>
            <a:r>
              <a:rPr lang="en-US" altLang="zh-TW" dirty="0">
                <a:solidFill>
                  <a:srgbClr val="222222"/>
                </a:solidFill>
              </a:rPr>
              <a:t> 514.7524 (2014): 550-553.</a:t>
            </a:r>
            <a:endParaRPr lang="zh-TW" altLang="en-US" dirty="0"/>
          </a:p>
          <a:p>
            <a:pPr algn="just"/>
            <a:r>
              <a:rPr lang="en-US" altLang="zh-TW" dirty="0" smtClean="0"/>
              <a:t>Barton</a:t>
            </a:r>
            <a:r>
              <a:rPr lang="en-US" altLang="zh-TW" dirty="0"/>
              <a:t>, N. H., D. E. G. Briggs, J. A. </a:t>
            </a:r>
            <a:r>
              <a:rPr lang="en-US" altLang="zh-TW" dirty="0" err="1"/>
              <a:t>Eisen</a:t>
            </a:r>
            <a:r>
              <a:rPr lang="en-US" altLang="zh-TW" dirty="0"/>
              <a:t>, D. B. Goldstein and N. H. Patel (2007). </a:t>
            </a:r>
            <a:r>
              <a:rPr lang="en-US" altLang="zh-TW" u="sng" dirty="0">
                <a:hlinkClick r:id="rId3"/>
              </a:rPr>
              <a:t>Evolution</a:t>
            </a:r>
            <a:r>
              <a:rPr lang="en-US" altLang="zh-TW" dirty="0"/>
              <a:t>, Cold Spring Harbor Laboratory Press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Saitou</a:t>
            </a:r>
            <a:r>
              <a:rPr lang="en-US" altLang="zh-TW" dirty="0"/>
              <a:t>, </a:t>
            </a:r>
            <a:r>
              <a:rPr lang="en-US" altLang="zh-TW" dirty="0" err="1"/>
              <a:t>Naruya</a:t>
            </a:r>
            <a:r>
              <a:rPr lang="en-US" altLang="zh-TW" dirty="0"/>
              <a:t>, and Masatoshi </a:t>
            </a:r>
            <a:r>
              <a:rPr lang="en-US" altLang="zh-TW" dirty="0" err="1"/>
              <a:t>Nei</a:t>
            </a:r>
            <a:r>
              <a:rPr lang="en-US" altLang="zh-TW" dirty="0"/>
              <a:t>. "</a:t>
            </a:r>
            <a:r>
              <a:rPr lang="en-US" altLang="zh-TW" dirty="0">
                <a:hlinkClick r:id="rId4"/>
              </a:rPr>
              <a:t>The neighbor-joining method: a new method for reconstructing phylogenetic trees.</a:t>
            </a:r>
            <a:r>
              <a:rPr lang="en-US" altLang="zh-TW" dirty="0"/>
              <a:t>" </a:t>
            </a:r>
            <a:r>
              <a:rPr lang="en-US" altLang="zh-TW" i="1" dirty="0"/>
              <a:t>Molecular biology and evolution</a:t>
            </a:r>
            <a:r>
              <a:rPr lang="en-US" altLang="zh-TW" dirty="0"/>
              <a:t> 4.4 (1987): 406-425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5E8DF-1DCB-471B-B382-1EB32395BB0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5496" y="2205038"/>
            <a:ext cx="9145016" cy="1143000"/>
          </a:xfrm>
        </p:spPr>
        <p:txBody>
          <a:bodyPr/>
          <a:lstStyle/>
          <a:p>
            <a:r>
              <a:rPr lang="fr-CA" altLang="zh-TW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10th citation</a:t>
            </a:r>
            <a:r>
              <a:rPr lang="fr-CA" altLang="zh-TW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:  53,364</a:t>
            </a:r>
            <a:r>
              <a:rPr lang="fr-CA" altLang="zh-TW" sz="36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/>
            </a:r>
            <a:br>
              <a:rPr lang="fr-CA" altLang="zh-TW" sz="3600" dirty="0">
                <a:solidFill>
                  <a:srgbClr val="9C4839"/>
                </a:solidFill>
                <a:latin typeface="+mn-lt"/>
                <a:ea typeface="標楷體" pitchFamily="65" charset="-120"/>
              </a:rPr>
            </a:br>
            <a:r>
              <a:rPr lang="fr-CA" altLang="zh-TW" sz="2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fr-CA" altLang="zh-TW" sz="36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/>
            </a:r>
            <a:br>
              <a:rPr lang="fr-CA" altLang="zh-TW" sz="36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</a:br>
            <a:r>
              <a:rPr lang="en-US" altLang="zh-TW" sz="2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CLUSTAL W: </a:t>
            </a:r>
            <a:r>
              <a:rPr lang="en-US" altLang="zh-TW" sz="2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improving the sensitivity of progressive multiple sequence </a:t>
            </a:r>
            <a:r>
              <a:rPr lang="en-US" altLang="zh-TW" sz="2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alignment through sequence weighting, position specific gap penalties and weight matrix choice (1994)</a:t>
            </a:r>
            <a:endParaRPr lang="fr-CA" altLang="zh-TW" sz="2800" dirty="0" smtClean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3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ClustalW</a:t>
            </a:r>
          </a:p>
        </p:txBody>
      </p:sp>
      <p:sp>
        <p:nvSpPr>
          <p:cNvPr id="12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988840"/>
            <a:ext cx="9252520" cy="4392488"/>
          </a:xfrm>
          <a:prstGeom prst="rect">
            <a:avLst/>
          </a:prstGeom>
        </p:spPr>
        <p:txBody>
          <a:bodyPr/>
          <a:lstStyle/>
          <a:p>
            <a:r>
              <a:rPr lang="en-US" altLang="he-IL" sz="2800" dirty="0" err="1" smtClean="0"/>
              <a:t>ClustalW</a:t>
            </a:r>
            <a:r>
              <a:rPr lang="en-US" altLang="he-IL" sz="2800" dirty="0" smtClean="0"/>
              <a:t> </a:t>
            </a:r>
            <a:r>
              <a:rPr lang="en-US" altLang="he-IL" sz="2800" dirty="0"/>
              <a:t>is a general purpose multiple alignment program for DNA or </a:t>
            </a:r>
            <a:r>
              <a:rPr lang="en-US" altLang="he-IL" sz="2800" dirty="0" smtClean="0"/>
              <a:t>proteins</a:t>
            </a:r>
            <a:r>
              <a:rPr lang="en-US" altLang="he-IL" sz="2800" dirty="0"/>
              <a:t> </a:t>
            </a:r>
            <a:r>
              <a:rPr lang="en-US" altLang="he-IL" sz="2800" dirty="0" smtClean="0"/>
              <a:t>by using progressive alignment.</a:t>
            </a:r>
          </a:p>
          <a:p>
            <a:endParaRPr lang="en-US" altLang="he-IL" sz="500" dirty="0"/>
          </a:p>
          <a:p>
            <a:r>
              <a:rPr lang="en-US" altLang="he-IL" sz="2800" dirty="0" smtClean="0"/>
              <a:t>It </a:t>
            </a:r>
            <a:r>
              <a:rPr lang="en-US" altLang="he-IL" sz="2800" dirty="0"/>
              <a:t>can create multiple alignments, manipulate existing alignments, do profile analysis and create </a:t>
            </a:r>
            <a:r>
              <a:rPr lang="en-US" altLang="he-IL" sz="2800" dirty="0" err="1"/>
              <a:t>phylogentic</a:t>
            </a:r>
            <a:r>
              <a:rPr lang="en-US" altLang="he-IL" sz="2800" dirty="0"/>
              <a:t> trees</a:t>
            </a:r>
            <a:r>
              <a:rPr lang="en-US" altLang="he-IL" sz="2800" dirty="0" smtClean="0"/>
              <a:t>.</a:t>
            </a:r>
          </a:p>
          <a:p>
            <a:endParaRPr lang="en-US" altLang="he-IL" sz="500" dirty="0"/>
          </a:p>
          <a:p>
            <a:r>
              <a:rPr lang="en-US" altLang="he-IL" sz="2800" dirty="0" smtClean="0"/>
              <a:t>It </a:t>
            </a:r>
            <a:r>
              <a:rPr lang="en-US" altLang="he-IL" sz="2800" dirty="0"/>
              <a:t>is produced by Julie D. Thompson, Toby Gibson of European Molecular Biology Laboratory, Germany and Desmond Higgins of European Bioinformatics Institute, Cambridge, UK. </a:t>
            </a:r>
            <a:r>
              <a:rPr lang="en-US" altLang="he-IL" sz="2800" dirty="0" smtClean="0"/>
              <a:t>Algorithmic</a:t>
            </a:r>
            <a:endParaRPr lang="en-US" altLang="he-IL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Progress Alignment</a:t>
            </a:r>
          </a:p>
        </p:txBody>
      </p:sp>
      <p:sp>
        <p:nvSpPr>
          <p:cNvPr id="12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772816"/>
            <a:ext cx="9396536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 smtClean="0"/>
              <a:t> </a:t>
            </a:r>
            <a:r>
              <a:rPr lang="en-US" altLang="zh-TW" sz="2800" dirty="0"/>
              <a:t>P</a:t>
            </a:r>
            <a:r>
              <a:rPr lang="en-US" altLang="zh-TW" sz="2800" dirty="0" smtClean="0"/>
              <a:t>roposed </a:t>
            </a:r>
            <a:r>
              <a:rPr lang="en-US" altLang="zh-TW" sz="2800" dirty="0"/>
              <a:t>by </a:t>
            </a:r>
            <a:r>
              <a:rPr lang="en-US" altLang="zh-TW" sz="2800" dirty="0" err="1"/>
              <a:t>Feng</a:t>
            </a:r>
            <a:r>
              <a:rPr lang="en-US" altLang="zh-TW" sz="2800" dirty="0"/>
              <a:t> &amp;</a:t>
            </a:r>
            <a:r>
              <a:rPr lang="en-US" altLang="zh-TW" sz="2800" dirty="0" smtClean="0"/>
              <a:t> Doolittle (1987).</a:t>
            </a:r>
          </a:p>
          <a:p>
            <a:r>
              <a:rPr lang="en-US" altLang="he-IL" sz="2800" dirty="0" smtClean="0"/>
              <a:t>Basic Idea: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- Align </a:t>
            </a:r>
            <a:r>
              <a:rPr lang="en-US" altLang="zh-TW" sz="2800" dirty="0"/>
              <a:t>the two most closest </a:t>
            </a:r>
            <a:r>
              <a:rPr lang="en-US" altLang="zh-TW" sz="2800" dirty="0" smtClean="0"/>
              <a:t>sequences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- Progressively </a:t>
            </a:r>
            <a:r>
              <a:rPr lang="en-US" altLang="zh-TW" sz="2800" dirty="0"/>
              <a:t>align the most closest related sequences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        until all </a:t>
            </a:r>
            <a:r>
              <a:rPr lang="en-US" altLang="zh-TW" sz="2800" dirty="0"/>
              <a:t>sequences are aligned</a:t>
            </a:r>
            <a:r>
              <a:rPr lang="en-US" altLang="zh-TW" sz="2800" dirty="0" smtClean="0"/>
              <a:t>.</a:t>
            </a:r>
            <a:endParaRPr lang="zh-TW" altLang="en-US" sz="2800" dirty="0"/>
          </a:p>
          <a:p>
            <a:r>
              <a:rPr lang="en-US" altLang="zh-TW" sz="2800" dirty="0"/>
              <a:t>Examples of p</a:t>
            </a:r>
            <a:r>
              <a:rPr lang="en-US" altLang="zh-TW" sz="2800" dirty="0" smtClean="0"/>
              <a:t>rogressive </a:t>
            </a:r>
            <a:r>
              <a:rPr lang="en-US" altLang="zh-TW" sz="2800" dirty="0"/>
              <a:t>alignment method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     </a:t>
            </a:r>
            <a:r>
              <a:rPr lang="en-US" altLang="zh-TW" sz="2800" dirty="0" err="1" smtClean="0"/>
              <a:t>ClustalW</a:t>
            </a:r>
            <a:r>
              <a:rPr lang="en-US" altLang="zh-TW" sz="2800" dirty="0"/>
              <a:t>, T-coffee, </a:t>
            </a:r>
            <a:r>
              <a:rPr lang="en-US" altLang="zh-TW" sz="2800" dirty="0" err="1" smtClean="0"/>
              <a:t>Probcons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- </a:t>
            </a:r>
            <a:r>
              <a:rPr lang="en-US" altLang="zh-TW" sz="2800" dirty="0" err="1" smtClean="0"/>
              <a:t>Probcons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is currently the most accurate MSA algorithm</a:t>
            </a:r>
            <a:r>
              <a:rPr lang="en-US" altLang="zh-TW" sz="2800" dirty="0" smtClean="0"/>
              <a:t>.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- </a:t>
            </a:r>
            <a:r>
              <a:rPr lang="en-US" altLang="zh-TW" sz="2800" dirty="0" err="1" smtClean="0"/>
              <a:t>ClustalW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is the most popular software.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he-IL" sz="2800" dirty="0"/>
          </a:p>
          <a:p>
            <a:r>
              <a:rPr lang="en-US" altLang="he-IL" sz="2800" dirty="0" smtClean="0"/>
              <a:t>It </a:t>
            </a:r>
            <a:r>
              <a:rPr lang="en-US" altLang="he-IL" sz="2800" dirty="0"/>
              <a:t>is produced by Julie D. Thompson, Toby Gibson of European Molecular Biology Laboratory, Germany and Desmond Higgins of European Bioinformatics Institute, Cambridge, UK. </a:t>
            </a:r>
            <a:r>
              <a:rPr lang="en-US" altLang="he-IL" sz="2800" dirty="0" smtClean="0"/>
              <a:t>Algorithmic</a:t>
            </a:r>
            <a:endParaRPr lang="en-US" altLang="he-IL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0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Basic algorithm</a:t>
            </a:r>
          </a:p>
        </p:txBody>
      </p:sp>
      <p:sp>
        <p:nvSpPr>
          <p:cNvPr id="12" name="內容版面配置區 4"/>
          <p:cNvSpPr>
            <a:spLocks noGrp="1"/>
          </p:cNvSpPr>
          <p:nvPr>
            <p:ph sz="half" idx="4294967295"/>
          </p:nvPr>
        </p:nvSpPr>
        <p:spPr>
          <a:xfrm>
            <a:off x="144016" y="2204864"/>
            <a:ext cx="9036496" cy="4392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1. Computing </a:t>
            </a:r>
            <a:r>
              <a:rPr lang="en-US" altLang="zh-TW" sz="2800" dirty="0"/>
              <a:t>pairwise distance scores for all pairs of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     sequences.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2. Generate </a:t>
            </a:r>
            <a:r>
              <a:rPr lang="en-US" altLang="zh-TW" sz="2800" dirty="0"/>
              <a:t>the guide tree which ensures similar sequences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are </a:t>
            </a:r>
            <a:r>
              <a:rPr lang="en-US" altLang="zh-TW" sz="2800" dirty="0"/>
              <a:t>nearer in the </a:t>
            </a:r>
            <a:r>
              <a:rPr lang="en-US" altLang="zh-TW" sz="2800" dirty="0" smtClean="0"/>
              <a:t>tree.</a:t>
            </a: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3. Aligning </a:t>
            </a:r>
            <a:r>
              <a:rPr lang="en-US" altLang="zh-TW" sz="2800" dirty="0"/>
              <a:t>the sequences one by one according to the guide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tree.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5521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76600" y="0"/>
            <a:ext cx="5942640" cy="6871906"/>
            <a:chOff x="-120698" y="258556"/>
            <a:chExt cx="4841236" cy="69991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8479" t="29652" r="42178" b="7636"/>
            <a:stretch/>
          </p:blipFill>
          <p:spPr>
            <a:xfrm>
              <a:off x="-116514" y="1286691"/>
              <a:ext cx="4826166" cy="58016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8365" t="16495" r="42292" b="78523"/>
            <a:stretch/>
          </p:blipFill>
          <p:spPr>
            <a:xfrm>
              <a:off x="-116514" y="646612"/>
              <a:ext cx="4826167" cy="4609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8366" t="13356" r="55637" b="83350"/>
            <a:stretch/>
          </p:blipFill>
          <p:spPr>
            <a:xfrm>
              <a:off x="-116514" y="1107531"/>
              <a:ext cx="2631115" cy="304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30001" t="13356" r="55637" b="83350"/>
            <a:stretch/>
          </p:blipFill>
          <p:spPr>
            <a:xfrm>
              <a:off x="2358338" y="646612"/>
              <a:ext cx="2362200" cy="6543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8366" t="13356" r="55637" b="83350"/>
            <a:stretch/>
          </p:blipFill>
          <p:spPr>
            <a:xfrm>
              <a:off x="-120698" y="258556"/>
              <a:ext cx="4830351" cy="44406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28479" t="88855" r="42178" b="7636"/>
            <a:stretch/>
          </p:blipFill>
          <p:spPr>
            <a:xfrm>
              <a:off x="-120698" y="6933110"/>
              <a:ext cx="4826166" cy="32460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5377" b="17790"/>
          <a:stretch/>
        </p:blipFill>
        <p:spPr>
          <a:xfrm>
            <a:off x="-36576" y="4989"/>
            <a:ext cx="3375097" cy="68530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24024" y="5586103"/>
            <a:ext cx="338376" cy="433697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3569" y="5517059"/>
            <a:ext cx="2122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ClustalW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(progressive MSA)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776" y="762000"/>
            <a:ext cx="316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Of the top 100 papers,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3200" dirty="0">
                <a:solidFill>
                  <a:srgbClr val="002060"/>
                </a:solidFill>
              </a:rPr>
              <a:t>10%</a:t>
            </a:r>
            <a:r>
              <a:rPr lang="en-US" sz="2400" dirty="0">
                <a:solidFill>
                  <a:srgbClr val="002060"/>
                </a:solidFill>
              </a:rPr>
              <a:t> of the papers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  are </a:t>
            </a:r>
            <a:r>
              <a:rPr lang="en-US" sz="2400" u="sng" dirty="0">
                <a:solidFill>
                  <a:srgbClr val="002060"/>
                </a:solidFill>
              </a:rPr>
              <a:t>bioinformatics</a:t>
            </a:r>
            <a:r>
              <a:rPr lang="en-US" sz="2400" dirty="0">
                <a:solidFill>
                  <a:srgbClr val="002060"/>
                </a:solidFill>
              </a:rPr>
              <a:t> or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u="sng" dirty="0">
                <a:solidFill>
                  <a:srgbClr val="002060"/>
                </a:solidFill>
              </a:rPr>
              <a:t>phylogenetic related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First one appears in the top 10 list: </a:t>
            </a:r>
          </a:p>
        </p:txBody>
      </p:sp>
    </p:spTree>
    <p:extLst>
      <p:ext uri="{BB962C8B-B14F-4D97-AF65-F5344CB8AC3E}">
        <p14:creationId xmlns:p14="http://schemas.microsoft.com/office/powerpoint/2010/main" val="35730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800" dirty="0">
                <a:solidFill>
                  <a:srgbClr val="9C4839"/>
                </a:solidFill>
                <a:ea typeface="標楷體" pitchFamily="65" charset="-120"/>
              </a:rPr>
              <a:t>Step </a:t>
            </a:r>
            <a:r>
              <a:rPr lang="en-US" altLang="zh-TW" sz="4800" dirty="0" smtClean="0">
                <a:solidFill>
                  <a:srgbClr val="9C4839"/>
                </a:solidFill>
                <a:ea typeface="標楷體" pitchFamily="65" charset="-120"/>
              </a:rPr>
              <a:t>1: </a:t>
            </a:r>
            <a:r>
              <a:rPr lang="en-US" altLang="zh-TW" sz="4800" dirty="0">
                <a:solidFill>
                  <a:srgbClr val="9C4839"/>
                </a:solidFill>
                <a:ea typeface="標楷體" pitchFamily="65" charset="-120"/>
              </a:rPr>
              <a:t>P</a:t>
            </a:r>
            <a:r>
              <a:rPr lang="en-US" altLang="zh-TW" sz="4800" dirty="0" smtClean="0">
                <a:solidFill>
                  <a:srgbClr val="9C4839"/>
                </a:solidFill>
                <a:ea typeface="標楷體" pitchFamily="65" charset="-120"/>
              </a:rPr>
              <a:t>airwise </a:t>
            </a:r>
            <a:r>
              <a:rPr lang="en-US" altLang="zh-TW" sz="4800" dirty="0">
                <a:solidFill>
                  <a:srgbClr val="9C4839"/>
                </a:solidFill>
                <a:ea typeface="標楷體" pitchFamily="65" charset="-120"/>
              </a:rPr>
              <a:t>distance scores</a:t>
            </a:r>
            <a:endParaRPr lang="fr-CA" altLang="zh-TW" sz="4800" dirty="0" smtClean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772816"/>
            <a:ext cx="9252520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 smtClean="0"/>
              <a:t>Example: For S</a:t>
            </a:r>
            <a:r>
              <a:rPr lang="en-US" altLang="zh-TW" sz="1800" dirty="0" smtClean="0"/>
              <a:t>1</a:t>
            </a:r>
            <a:r>
              <a:rPr lang="en-US" altLang="zh-TW" sz="2800" dirty="0" smtClean="0"/>
              <a:t> and S</a:t>
            </a:r>
            <a:r>
              <a:rPr lang="en-US" altLang="zh-TW" sz="1800" dirty="0" smtClean="0"/>
              <a:t>2</a:t>
            </a:r>
            <a:r>
              <a:rPr lang="en-US" altLang="zh-TW" sz="2800" dirty="0" smtClean="0"/>
              <a:t>, the global alignment is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There </a:t>
            </a:r>
            <a:r>
              <a:rPr lang="en-US" altLang="zh-TW" sz="2800" dirty="0"/>
              <a:t>are 9 non-gap positions and 8 match positions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The distance is  1 – 8/9 = 0.111</a:t>
            </a:r>
          </a:p>
          <a:p>
            <a:pPr marL="0" indent="0">
              <a:buNone/>
            </a:pPr>
            <a:endParaRPr lang="en-US" altLang="zh-TW" sz="2800" dirty="0"/>
          </a:p>
          <a:p>
            <a:endParaRPr lang="zh-TW" altLang="en-US" sz="2800" dirty="0"/>
          </a:p>
          <a:p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he-IL" sz="2800" dirty="0"/>
          </a:p>
          <a:p>
            <a:r>
              <a:rPr lang="en-US" altLang="he-IL" sz="2800" dirty="0" smtClean="0"/>
              <a:t>It </a:t>
            </a:r>
            <a:r>
              <a:rPr lang="en-US" altLang="he-IL" sz="2800" dirty="0"/>
              <a:t>is produced by Julie D. Thompson, Toby Gibson of European Molecular Biology Laboratory, Germany and Desmond Higgins of European Bioinformatics Institute, Cambridge, UK. </a:t>
            </a:r>
            <a:r>
              <a:rPr lang="en-US" altLang="he-IL" sz="2800" dirty="0" smtClean="0"/>
              <a:t>Algorithmic</a:t>
            </a:r>
            <a:endParaRPr lang="en-US" altLang="he-IL" dirty="0"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3513"/>
            <a:ext cx="8856984" cy="26018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08" y="2348880"/>
            <a:ext cx="2870348" cy="9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Step </a:t>
            </a:r>
            <a:r>
              <a:rPr lang="en-US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2: Generate guide tree</a:t>
            </a:r>
            <a:endParaRPr lang="fr-CA" altLang="zh-TW" sz="48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988840"/>
            <a:ext cx="9252520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/>
              <a:t>By neighbor-joining, generate the guide tree.</a:t>
            </a:r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27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0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Step 3: </a:t>
            </a:r>
            <a:r>
              <a:rPr lang="en-US" altLang="zh-TW" sz="40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Align </a:t>
            </a:r>
            <a:r>
              <a:rPr lang="en-US" altLang="zh-TW" sz="40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the sequences according to the guide tree </a:t>
            </a:r>
            <a:r>
              <a:rPr lang="en-US" altLang="zh-TW" sz="40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(l)</a:t>
            </a:r>
            <a:endParaRPr lang="fr-CA" altLang="zh-TW" sz="40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2276872"/>
            <a:ext cx="4427984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/>
              <a:t>Aligning S</a:t>
            </a:r>
            <a:r>
              <a:rPr lang="en-US" altLang="zh-TW" sz="1800" dirty="0"/>
              <a:t>1</a:t>
            </a:r>
            <a:r>
              <a:rPr lang="en-US" altLang="zh-TW" sz="2800" dirty="0"/>
              <a:t> and S</a:t>
            </a:r>
            <a:r>
              <a:rPr lang="en-US" altLang="zh-TW" sz="1800" dirty="0"/>
              <a:t>2</a:t>
            </a:r>
            <a:r>
              <a:rPr lang="en-US" altLang="zh-TW" sz="2800" dirty="0"/>
              <a:t>, we </a:t>
            </a:r>
            <a:r>
              <a:rPr lang="en-US" altLang="zh-TW" sz="2800" dirty="0" smtClean="0"/>
              <a:t>get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zh-TW" altLang="en-US" sz="2800" dirty="0"/>
          </a:p>
          <a:p>
            <a:r>
              <a:rPr lang="en-US" altLang="zh-TW" sz="2800" dirty="0" smtClean="0"/>
              <a:t>Aligning S</a:t>
            </a:r>
            <a:r>
              <a:rPr lang="en-US" altLang="zh-TW" sz="1800" dirty="0" smtClean="0"/>
              <a:t>4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and </a:t>
            </a:r>
            <a:r>
              <a:rPr lang="en-US" altLang="zh-TW" sz="2800" dirty="0" smtClean="0"/>
              <a:t>S</a:t>
            </a:r>
            <a:r>
              <a:rPr lang="en-US" altLang="zh-TW" sz="1800" dirty="0" smtClean="0"/>
              <a:t>5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we </a:t>
            </a:r>
            <a:r>
              <a:rPr lang="en-US" altLang="zh-TW" sz="2800" dirty="0" smtClean="0"/>
              <a:t>get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65029"/>
            <a:ext cx="3888432" cy="25081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5" y="2865029"/>
            <a:ext cx="2908449" cy="9017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8" y="4399461"/>
            <a:ext cx="2536106" cy="9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0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Step 3: </a:t>
            </a:r>
            <a:r>
              <a:rPr lang="en-US" altLang="zh-TW" sz="40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Align </a:t>
            </a:r>
            <a:r>
              <a:rPr lang="en-US" altLang="zh-TW" sz="40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the sequences according to the guide tree </a:t>
            </a:r>
            <a:r>
              <a:rPr lang="en-US" altLang="zh-TW" sz="40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(</a:t>
            </a:r>
            <a:r>
              <a:rPr lang="en-US" altLang="zh-TW" sz="4000" dirty="0" err="1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l</a:t>
            </a:r>
            <a:r>
              <a:rPr lang="en-US" altLang="zh-TW" sz="4000" dirty="0" err="1" smtClean="0">
                <a:solidFill>
                  <a:srgbClr val="9C4839"/>
                </a:solidFill>
                <a:ea typeface="標楷體" pitchFamily="65" charset="-120"/>
              </a:rPr>
              <a:t>l</a:t>
            </a:r>
            <a:r>
              <a:rPr lang="en-US" altLang="zh-TW" sz="40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)</a:t>
            </a:r>
            <a:endParaRPr lang="fr-CA" altLang="zh-TW" sz="40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-36512" y="1772816"/>
            <a:ext cx="4427984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/>
              <a:t>Aligning (S</a:t>
            </a:r>
            <a:r>
              <a:rPr lang="en-US" altLang="zh-TW" sz="1800" dirty="0"/>
              <a:t>1</a:t>
            </a:r>
            <a:r>
              <a:rPr lang="en-US" altLang="zh-TW" sz="2800" dirty="0"/>
              <a:t>, S</a:t>
            </a:r>
            <a:r>
              <a:rPr lang="en-US" altLang="zh-TW" sz="1800" dirty="0"/>
              <a:t>2</a:t>
            </a:r>
            <a:r>
              <a:rPr lang="en-US" altLang="zh-TW" sz="2800" dirty="0"/>
              <a:t>) with S</a:t>
            </a:r>
            <a:r>
              <a:rPr lang="en-US" altLang="zh-TW" sz="1800" dirty="0"/>
              <a:t>3</a:t>
            </a:r>
            <a:r>
              <a:rPr lang="en-US" altLang="zh-TW" sz="2800" dirty="0" smtClean="0"/>
              <a:t>,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we get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    </a:t>
            </a:r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sp>
        <p:nvSpPr>
          <p:cNvPr id="10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644008" y="1844824"/>
            <a:ext cx="4427984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/>
              <a:t>Aligning (S</a:t>
            </a:r>
            <a:r>
              <a:rPr lang="en-US" altLang="zh-TW" sz="1800" dirty="0"/>
              <a:t>1</a:t>
            </a:r>
            <a:r>
              <a:rPr lang="en-US" altLang="zh-TW" sz="2800" dirty="0"/>
              <a:t>, S</a:t>
            </a:r>
            <a:r>
              <a:rPr lang="en-US" altLang="zh-TW" sz="1800" dirty="0"/>
              <a:t>2</a:t>
            </a:r>
            <a:r>
              <a:rPr lang="en-US" altLang="zh-TW" sz="2800" dirty="0"/>
              <a:t>, S</a:t>
            </a:r>
            <a:r>
              <a:rPr lang="en-US" altLang="zh-TW" sz="1800" dirty="0"/>
              <a:t>3</a:t>
            </a:r>
            <a:r>
              <a:rPr lang="en-US" altLang="zh-TW" sz="2800" dirty="0"/>
              <a:t>) with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(</a:t>
            </a:r>
            <a:r>
              <a:rPr lang="en-US" altLang="zh-TW" sz="2800" dirty="0"/>
              <a:t>S</a:t>
            </a:r>
            <a:r>
              <a:rPr lang="en-US" altLang="zh-TW" sz="1800" dirty="0"/>
              <a:t>4</a:t>
            </a:r>
            <a:r>
              <a:rPr lang="en-US" altLang="zh-TW" sz="2800" dirty="0"/>
              <a:t>, S</a:t>
            </a:r>
            <a:r>
              <a:rPr lang="en-US" altLang="zh-TW" sz="1800" dirty="0"/>
              <a:t>5</a:t>
            </a:r>
            <a:r>
              <a:rPr lang="en-US" altLang="zh-TW" sz="2800" dirty="0"/>
              <a:t>), we </a:t>
            </a:r>
            <a:r>
              <a:rPr lang="en-US" altLang="zh-TW" sz="2800" dirty="0" smtClean="0"/>
              <a:t>get</a:t>
            </a:r>
            <a:endParaRPr lang="zh-TW" altLang="en-US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19707"/>
            <a:ext cx="2616334" cy="12573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15812"/>
            <a:ext cx="1944216" cy="15933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49249"/>
            <a:ext cx="8424936" cy="22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Summary</a:t>
            </a:r>
            <a:endParaRPr lang="fr-CA" altLang="zh-TW" sz="40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7920880" cy="48094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1808" y="1916832"/>
            <a:ext cx="3937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72008" y="274638"/>
            <a:ext cx="918051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Detail </a:t>
            </a:r>
            <a:r>
              <a:rPr lang="en-US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of Profile-Profile </a:t>
            </a:r>
            <a:r>
              <a:rPr lang="en-US" altLang="zh-TW" sz="4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alignment (l)</a:t>
            </a:r>
            <a:endParaRPr lang="fr-CA" altLang="zh-TW" sz="48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988840"/>
            <a:ext cx="9252520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 smtClean="0"/>
              <a:t>Given </a:t>
            </a:r>
            <a:r>
              <a:rPr lang="en-US" altLang="zh-TW" sz="2800" dirty="0"/>
              <a:t>two aligned sets of sequences </a:t>
            </a:r>
            <a:r>
              <a:rPr lang="en-US" altLang="zh-TW" sz="2800" dirty="0" smtClean="0"/>
              <a:t>A</a:t>
            </a:r>
            <a:r>
              <a:rPr lang="en-US" altLang="zh-TW" sz="1800" dirty="0" smtClean="0"/>
              <a:t>1</a:t>
            </a:r>
            <a:r>
              <a:rPr lang="en-US" altLang="zh-TW" sz="2800" dirty="0" smtClean="0"/>
              <a:t> and A</a:t>
            </a:r>
            <a:r>
              <a:rPr lang="en-US" altLang="zh-TW" sz="1800" dirty="0" smtClean="0"/>
              <a:t>2</a:t>
            </a:r>
            <a:endParaRPr lang="zh-TW" altLang="en-US" sz="1800" dirty="0"/>
          </a:p>
          <a:p>
            <a:pPr marL="0" indent="0">
              <a:buNone/>
            </a:pPr>
            <a:r>
              <a:rPr lang="en-US" altLang="zh-TW" sz="2800" dirty="0" smtClean="0"/>
              <a:t>     - A</a:t>
            </a:r>
            <a:r>
              <a:rPr lang="en-US" altLang="zh-TW" sz="1800" dirty="0" smtClean="0"/>
              <a:t>1 </a:t>
            </a:r>
            <a:r>
              <a:rPr lang="en-US" altLang="zh-TW" sz="2800" dirty="0" smtClean="0"/>
              <a:t>is </a:t>
            </a:r>
            <a:r>
              <a:rPr lang="en-US" altLang="zh-TW" sz="2800" dirty="0"/>
              <a:t>a </a:t>
            </a:r>
            <a:r>
              <a:rPr lang="en-US" altLang="zh-TW" sz="2800" dirty="0" smtClean="0"/>
              <a:t>length 11 </a:t>
            </a:r>
            <a:r>
              <a:rPr lang="en-US" altLang="zh-TW" sz="2800" dirty="0"/>
              <a:t>alignment of S</a:t>
            </a:r>
            <a:r>
              <a:rPr lang="en-US" altLang="zh-TW" sz="1800" dirty="0"/>
              <a:t>1</a:t>
            </a:r>
            <a:r>
              <a:rPr lang="en-US" altLang="zh-TW" sz="2800" dirty="0"/>
              <a:t>, S</a:t>
            </a:r>
            <a:r>
              <a:rPr lang="en-US" altLang="zh-TW" sz="18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S</a:t>
            </a:r>
            <a:r>
              <a:rPr lang="en-US" altLang="zh-TW" sz="1800" dirty="0" smtClean="0"/>
              <a:t>3</a:t>
            </a:r>
          </a:p>
          <a:p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- A</a:t>
            </a:r>
            <a:r>
              <a:rPr lang="en-US" altLang="zh-TW" sz="1800" dirty="0" smtClean="0"/>
              <a:t>2 </a:t>
            </a:r>
            <a:r>
              <a:rPr lang="en-US" altLang="zh-TW" sz="2800" dirty="0" smtClean="0"/>
              <a:t>is </a:t>
            </a:r>
            <a:r>
              <a:rPr lang="en-US" altLang="zh-TW" sz="2800" dirty="0"/>
              <a:t>a </a:t>
            </a:r>
            <a:r>
              <a:rPr lang="en-US" altLang="zh-TW" sz="2800" dirty="0" smtClean="0"/>
              <a:t>length 9 </a:t>
            </a:r>
            <a:r>
              <a:rPr lang="en-US" altLang="zh-TW" sz="2800" dirty="0"/>
              <a:t>alignment of S</a:t>
            </a:r>
            <a:r>
              <a:rPr lang="en-US" altLang="zh-TW" sz="1800" dirty="0"/>
              <a:t>4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S</a:t>
            </a:r>
            <a:r>
              <a:rPr lang="en-US" altLang="zh-TW" sz="1800" dirty="0" smtClean="0"/>
              <a:t>5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024336" cy="14534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85184"/>
            <a:ext cx="2654713" cy="9405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84" y="3284984"/>
            <a:ext cx="3215396" cy="22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8903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</a:t>
            </a:r>
            <a:r>
              <a:rPr lang="en-US" altLang="zh-TW" sz="4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Detail </a:t>
            </a:r>
            <a:r>
              <a:rPr lang="en-US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of Profile-Profile </a:t>
            </a:r>
            <a:r>
              <a:rPr lang="en-US" altLang="zh-TW" sz="4800" dirty="0">
                <a:solidFill>
                  <a:srgbClr val="9C4839"/>
                </a:solidFill>
                <a:latin typeface="+mn-lt"/>
                <a:ea typeface="標楷體" pitchFamily="65" charset="-120"/>
              </a:rPr>
              <a:t>alignment (</a:t>
            </a:r>
            <a:r>
              <a:rPr lang="en-US" altLang="zh-TW" sz="4800" dirty="0" err="1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ll</a:t>
            </a:r>
            <a:r>
              <a:rPr lang="en-US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)</a:t>
            </a:r>
            <a:endParaRPr lang="fr-CA" altLang="zh-TW" sz="48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sz="half" idx="4294967295"/>
          </p:nvPr>
        </p:nvSpPr>
        <p:spPr>
          <a:xfrm>
            <a:off x="0" y="1700808"/>
            <a:ext cx="9252520" cy="4392488"/>
          </a:xfrm>
          <a:prstGeom prst="rect">
            <a:avLst/>
          </a:prstGeom>
        </p:spPr>
        <p:txBody>
          <a:bodyPr/>
          <a:lstStyle/>
          <a:p>
            <a:r>
              <a:rPr lang="en-US" altLang="zh-TW" sz="2800" dirty="0" smtClean="0"/>
              <a:t>A</a:t>
            </a:r>
            <a:r>
              <a:rPr lang="en-US" altLang="zh-TW" sz="1800" dirty="0" smtClean="0"/>
              <a:t>1</a:t>
            </a:r>
            <a:r>
              <a:rPr lang="en-US" altLang="zh-TW" sz="2800" dirty="0" smtClean="0"/>
              <a:t>[1…11] is the alignment </a:t>
            </a:r>
            <a:r>
              <a:rPr lang="en-US" altLang="zh-TW" sz="2800" dirty="0"/>
              <a:t>of S</a:t>
            </a:r>
            <a:r>
              <a:rPr lang="en-US" altLang="zh-TW" sz="1800" dirty="0"/>
              <a:t>1</a:t>
            </a:r>
            <a:r>
              <a:rPr lang="en-US" altLang="zh-TW" sz="2800" dirty="0"/>
              <a:t>, S</a:t>
            </a:r>
            <a:r>
              <a:rPr lang="en-US" altLang="zh-TW" sz="18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S</a:t>
            </a:r>
            <a:r>
              <a:rPr lang="en-US" altLang="zh-TW" sz="1800" dirty="0" smtClean="0"/>
              <a:t>3</a:t>
            </a:r>
          </a:p>
          <a:p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</a:t>
            </a:r>
            <a:r>
              <a:rPr lang="en-US" altLang="zh-TW" sz="1800" dirty="0" smtClean="0"/>
              <a:t>2</a:t>
            </a:r>
            <a:r>
              <a:rPr lang="en-US" altLang="zh-TW" sz="2800" dirty="0" smtClean="0"/>
              <a:t>[1…9] is the alignment </a:t>
            </a:r>
            <a:r>
              <a:rPr lang="en-US" altLang="zh-TW" sz="2800" dirty="0"/>
              <a:t>of S</a:t>
            </a:r>
            <a:r>
              <a:rPr lang="en-US" altLang="zh-TW" sz="1800" dirty="0"/>
              <a:t>4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S</a:t>
            </a:r>
            <a:r>
              <a:rPr lang="en-US" altLang="zh-TW" sz="1800" dirty="0" smtClean="0"/>
              <a:t>5</a:t>
            </a:r>
          </a:p>
          <a:p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  <a:p>
            <a:r>
              <a:rPr lang="pt-BR" altLang="zh-TW" sz="2600" dirty="0" smtClean="0"/>
              <a:t>Score(A</a:t>
            </a:r>
            <a:r>
              <a:rPr lang="pt-BR" altLang="zh-TW" sz="1600" dirty="0" smtClean="0"/>
              <a:t>1</a:t>
            </a:r>
            <a:r>
              <a:rPr lang="pt-BR" altLang="zh-TW" sz="2600" dirty="0" smtClean="0"/>
              <a:t>[9</a:t>
            </a:r>
            <a:r>
              <a:rPr lang="pt-BR" altLang="zh-TW" sz="2600" dirty="0"/>
              <a:t>],A</a:t>
            </a:r>
            <a:r>
              <a:rPr lang="pt-BR" altLang="zh-TW" sz="1600" dirty="0"/>
              <a:t>2</a:t>
            </a:r>
            <a:r>
              <a:rPr lang="pt-BR" altLang="zh-TW" sz="2600" dirty="0"/>
              <a:t>[8]) = </a:t>
            </a:r>
            <a:r>
              <a:rPr lang="pt-BR" altLang="zh-TW" sz="2600" dirty="0" smtClean="0"/>
              <a:t>δ(C,C)+δ(C,A)+δ(C,C)+δ(C,A)+δ</a:t>
            </a:r>
            <a:r>
              <a:rPr lang="pt-BR" altLang="zh-TW" sz="2600" dirty="0"/>
              <a:t>(-,C</a:t>
            </a:r>
            <a:r>
              <a:rPr lang="pt-BR" altLang="zh-TW" sz="2600" dirty="0" smtClean="0"/>
              <a:t>)+δ</a:t>
            </a:r>
            <a:r>
              <a:rPr lang="pt-BR" altLang="zh-TW" sz="2600" dirty="0"/>
              <a:t>(-,A</a:t>
            </a:r>
            <a:r>
              <a:rPr lang="pt-BR" altLang="zh-TW" sz="2600" dirty="0" smtClean="0"/>
              <a:t>)</a:t>
            </a:r>
          </a:p>
          <a:p>
            <a:r>
              <a:rPr lang="pt-BR" altLang="zh-TW" sz="2600" dirty="0" smtClean="0"/>
              <a:t>By dynamic programming, you can find the best score of the multiple alignments.  Takes </a:t>
            </a:r>
            <a:r>
              <a:rPr lang="en-US" altLang="zh-TW" sz="2600" dirty="0"/>
              <a:t>O(k</a:t>
            </a:r>
            <a:r>
              <a:rPr lang="en-US" altLang="zh-TW" sz="1600" dirty="0"/>
              <a:t>1</a:t>
            </a:r>
            <a:r>
              <a:rPr lang="en-US" altLang="zh-TW" sz="2600" dirty="0"/>
              <a:t>n</a:t>
            </a:r>
            <a:r>
              <a:rPr lang="en-US" altLang="zh-TW" sz="1600" dirty="0"/>
              <a:t>1</a:t>
            </a:r>
            <a:r>
              <a:rPr lang="en-US" altLang="zh-TW" sz="2600" dirty="0"/>
              <a:t>+k</a:t>
            </a:r>
            <a:r>
              <a:rPr lang="en-US" altLang="zh-TW" sz="1600" dirty="0"/>
              <a:t>2</a:t>
            </a:r>
            <a:r>
              <a:rPr lang="en-US" altLang="zh-TW" sz="2600" dirty="0"/>
              <a:t>n</a:t>
            </a:r>
            <a:r>
              <a:rPr lang="en-US" altLang="zh-TW" sz="1600" dirty="0"/>
              <a:t>2</a:t>
            </a:r>
            <a:r>
              <a:rPr lang="en-US" altLang="zh-TW" sz="2600" dirty="0"/>
              <a:t>+n</a:t>
            </a:r>
            <a:r>
              <a:rPr lang="en-US" altLang="zh-TW" sz="1600" dirty="0"/>
              <a:t>1</a:t>
            </a:r>
            <a:r>
              <a:rPr lang="en-US" altLang="zh-TW" sz="2600" dirty="0"/>
              <a:t>n</a:t>
            </a:r>
            <a:r>
              <a:rPr lang="en-US" altLang="zh-TW" sz="1600" dirty="0"/>
              <a:t>2</a:t>
            </a:r>
            <a:r>
              <a:rPr lang="en-US" altLang="zh-TW" sz="2600" dirty="0"/>
              <a:t>) time</a:t>
            </a:r>
          </a:p>
          <a:p>
            <a:endParaRPr lang="pt-BR" altLang="zh-TW" sz="2600" dirty="0"/>
          </a:p>
          <a:p>
            <a:endParaRPr lang="zh-TW" altLang="en-US" sz="2800" dirty="0"/>
          </a:p>
          <a:p>
            <a:pPr marL="0" indent="0">
              <a:buNone/>
            </a:pPr>
            <a:r>
              <a:rPr lang="en-US" altLang="zh-TW" sz="2800" dirty="0" smtClean="0"/>
              <a:t>     </a:t>
            </a:r>
          </a:p>
          <a:p>
            <a:pPr marL="0" indent="0">
              <a:buNone/>
            </a:pPr>
            <a:endParaRPr lang="zh-TW" altLang="en-US" sz="2800" dirty="0"/>
          </a:p>
          <a:p>
            <a:endParaRPr lang="en-US" altLang="zh-TW" sz="2800" dirty="0"/>
          </a:p>
          <a:p>
            <a:endParaRPr lang="zh-TW" altLang="en-US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9" y="4293096"/>
            <a:ext cx="2654713" cy="9405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024336" cy="14534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246"/>
            <a:ext cx="3215396" cy="22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89032" cy="114300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9C4839"/>
                </a:solidFill>
                <a:latin typeface="+mn-lt"/>
                <a:ea typeface="標楷體" pitchFamily="65" charset="-120"/>
              </a:rPr>
              <a:t> Time complexity</a:t>
            </a:r>
            <a:endParaRPr lang="fr-CA" altLang="zh-TW" sz="4800" dirty="0">
              <a:solidFill>
                <a:srgbClr val="9C4839"/>
              </a:solidFill>
              <a:latin typeface="+mn-lt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4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0" y="1628800"/>
                <a:ext cx="9252520" cy="4392488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altLang="zh-TW" sz="2800" u="heavy" dirty="0" smtClean="0"/>
                  <a:t>Step 1</a:t>
                </a:r>
                <a:r>
                  <a:rPr lang="en-US" altLang="zh-TW" sz="2800" dirty="0" smtClean="0"/>
                  <a:t>: Pairwise distance scores. 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             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 </a:t>
                </a:r>
                <a:r>
                  <a:rPr lang="en-US" altLang="zh-TW" sz="2800" dirty="0"/>
                  <a:t>time</a:t>
                </a:r>
                <a:r>
                  <a:rPr lang="en-US" altLang="zh-TW" sz="2800" dirty="0" smtClean="0"/>
                  <a:t>.</a:t>
                </a:r>
                <a:endParaRPr lang="zh-TW" altLang="en-US" sz="2800" dirty="0"/>
              </a:p>
              <a:p>
                <a:r>
                  <a:rPr lang="en-US" altLang="zh-TW" sz="2800" u="heavy" dirty="0"/>
                  <a:t>Step 2</a:t>
                </a:r>
                <a:r>
                  <a:rPr lang="en-US" altLang="zh-TW" sz="2800" dirty="0" smtClean="0"/>
                  <a:t>: Neighbor-joining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             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 </a:t>
                </a:r>
                <a:r>
                  <a:rPr lang="en-US" altLang="zh-TW" sz="2800" dirty="0"/>
                  <a:t>time</a:t>
                </a:r>
                <a:r>
                  <a:rPr lang="en-US" altLang="zh-TW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</a:t>
                </a:r>
              </a:p>
              <a:p>
                <a:pPr marL="0" indent="0">
                  <a:buNone/>
                </a:pPr>
                <a:endParaRPr lang="zh-TW" altLang="en-US" sz="2800" dirty="0"/>
              </a:p>
              <a:p>
                <a:r>
                  <a:rPr lang="en-US" altLang="zh-TW" sz="2800" u="heavy" dirty="0"/>
                  <a:t>Step 3</a:t>
                </a:r>
                <a:r>
                  <a:rPr lang="en-US" altLang="zh-TW" sz="2800" dirty="0" smtClean="0"/>
                  <a:t>: Perform </a:t>
                </a:r>
                <a:r>
                  <a:rPr lang="en-US" altLang="zh-TW" sz="2800" dirty="0"/>
                  <a:t>at most k profile-profile alignments,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Each </a:t>
                </a:r>
                <a:r>
                  <a:rPr lang="en-US" altLang="zh-TW" sz="2800" dirty="0"/>
                  <a:t>takes </a:t>
                </a:r>
                <a:r>
                  <a:rPr lang="en-US" altLang="zh-TW" sz="2800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𝑘𝑛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) </a:t>
                </a:r>
                <a:r>
                  <a:rPr lang="en-US" altLang="zh-TW" sz="2800" dirty="0"/>
                  <a:t>time. </a:t>
                </a: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Thus</a:t>
                </a:r>
                <a:r>
                  <a:rPr lang="en-US" altLang="zh-TW" sz="2800" dirty="0"/>
                  <a:t>, Step 3 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𝑛</m:t>
                        </m:r>
                        <m:r>
                          <a:rPr lang="en-US" altLang="zh-TW" sz="2800" i="1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/>
                  <a:t>) time</a:t>
                </a:r>
                <a:r>
                  <a:rPr lang="en-US" altLang="zh-TW" sz="2800" dirty="0" smtClean="0"/>
                  <a:t>.</a:t>
                </a:r>
                <a:endParaRPr lang="zh-TW" altLang="en-US" sz="800" dirty="0"/>
              </a:p>
              <a:p>
                <a:r>
                  <a:rPr lang="en-US" altLang="zh-TW" sz="2800" dirty="0"/>
                  <a:t>Hence, </a:t>
                </a:r>
                <a:r>
                  <a:rPr lang="en-US" altLang="zh-TW" sz="2800" dirty="0" err="1" smtClean="0"/>
                  <a:t>ClustalW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takes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800" dirty="0"/>
                  <a:t>) time</a:t>
                </a:r>
                <a:r>
                  <a:rPr lang="en-US" altLang="zh-TW" sz="2800" dirty="0" smtClean="0"/>
                  <a:t>.</a:t>
                </a:r>
                <a:endParaRPr lang="zh-TW" altLang="en-US" sz="2800" dirty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 </a:t>
                </a:r>
              </a:p>
              <a:p>
                <a:pPr marL="0" indent="0">
                  <a:buNone/>
                </a:pPr>
                <a:endParaRPr lang="zh-TW" altLang="en-US" sz="2800" dirty="0"/>
              </a:p>
              <a:p>
                <a:endParaRPr lang="en-US" altLang="zh-TW" sz="2800" dirty="0"/>
              </a:p>
              <a:p>
                <a:endParaRPr lang="zh-TW" altLang="en-US" sz="2800" dirty="0"/>
              </a:p>
              <a:p>
                <a:endParaRPr lang="en-US" altLang="zh-TW" sz="2800" dirty="0" smtClean="0"/>
              </a:p>
              <a:p>
                <a:endParaRPr lang="en-US" altLang="zh-TW" sz="2800" dirty="0"/>
              </a:p>
              <a:p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</p:txBody>
          </p:sp>
        </mc:Choice>
        <mc:Fallback xmlns="">
          <p:sp>
            <p:nvSpPr>
              <p:cNvPr id="7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0" y="1628800"/>
                <a:ext cx="9252520" cy="4392488"/>
              </a:xfrm>
              <a:prstGeom prst="rect">
                <a:avLst/>
              </a:prstGeom>
              <a:blipFill rotWithShape="1">
                <a:blip r:embed="rId4"/>
                <a:stretch>
                  <a:fillRect l="-1120" t="-1248" b="-206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520280" cy="1642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3880" y="3645024"/>
              <a:ext cx="852060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0608"/>
                  </a:tblGrid>
                  <a:tr h="1095896">
                    <a:tc>
                      <a:txBody>
                        <a:bodyPr/>
                        <a:lstStyle/>
                        <a:p>
                          <a:r>
                            <a:rPr lang="en-US" altLang="zh-TW" sz="22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Neighbor-joining on a set of k taxa require at most k-2 iterations. Each step has to build and search a matrix. Initially, the matrix size is k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TW" sz="22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k. Then, the next step is (k-1)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2200" b="0" i="0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altLang="zh-TW" sz="2200" b="0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r>
                                <a:rPr lang="en-US" altLang="zh-TW" sz="2200" b="0" i="0" kern="1200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TW" sz="2200" b="0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(k-1), etc.</a:t>
                          </a:r>
                          <a:endParaRPr lang="zh-TW" altLang="en-US" sz="2200" b="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2461557"/>
                  </p:ext>
                </p:extLst>
              </p:nvPr>
            </p:nvGraphicFramePr>
            <p:xfrm>
              <a:off x="443880" y="3645024"/>
              <a:ext cx="852060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20608"/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2" t="-3333" b="-1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Most-cited </a:t>
            </a:r>
            <a:r>
              <a:rPr lang="en-US" sz="3600" b="1" dirty="0" smtClean="0">
                <a:solidFill>
                  <a:srgbClr val="C00000"/>
                </a:solidFill>
              </a:rPr>
              <a:t>bioinformatics</a:t>
            </a:r>
            <a:r>
              <a:rPr lang="en-US" sz="3600" b="1" dirty="0" smtClean="0"/>
              <a:t> papers</a:t>
            </a:r>
            <a:br>
              <a:rPr lang="en-US" sz="3600" b="1" dirty="0" smtClean="0"/>
            </a:br>
            <a:endParaRPr lang="en-US" sz="3600" b="1" dirty="0"/>
          </a:p>
        </p:txBody>
      </p:sp>
      <p:graphicFrame>
        <p:nvGraphicFramePr>
          <p:cNvPr id="3" name="表格 4"/>
          <p:cNvGraphicFramePr>
            <a:graphicFrameLocks noGrp="1"/>
          </p:cNvGraphicFramePr>
          <p:nvPr>
            <p:extLst/>
          </p:nvPr>
        </p:nvGraphicFramePr>
        <p:xfrm>
          <a:off x="108000" y="1676400"/>
          <a:ext cx="8928000" cy="4333240"/>
        </p:xfrm>
        <a:graphic>
          <a:graphicData uri="http://schemas.openxmlformats.org/drawingml/2006/table">
            <a:tbl>
              <a:tblPr firstRow="1" bandRow="1"/>
              <a:tblGrid>
                <a:gridCol w="612000"/>
                <a:gridCol w="2340000"/>
                <a:gridCol w="1440000"/>
                <a:gridCol w="612000"/>
                <a:gridCol w="1260000"/>
                <a:gridCol w="1260000"/>
                <a:gridCol w="140400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Rank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Title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Journal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Year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(2014.10.29</a:t>
                      </a:r>
                      <a:r>
                        <a:rPr lang="en-US" altLang="zh-TW" sz="1600" baseline="30000" dirty="0" smtClean="0"/>
                        <a:t>*</a:t>
                      </a:r>
                      <a:r>
                        <a:rPr lang="en-US" altLang="zh-TW" sz="1600" baseline="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(2016.12.11)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Subject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err="1" smtClean="0"/>
                        <a:t>Clustal</a:t>
                      </a:r>
                      <a:r>
                        <a:rPr lang="en-US" altLang="zh-TW" sz="1600" dirty="0" smtClean="0"/>
                        <a:t> W: improving the sensitivity of progressive</a:t>
                      </a:r>
                      <a:r>
                        <a:rPr lang="en-US" altLang="zh-TW" sz="1600" baseline="0" dirty="0" smtClean="0"/>
                        <a:t> MSA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40289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53364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12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BLAST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J. Mol. Biol.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38380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62877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Gapped BLAST and PSI-BLAST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36410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59926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  <a:endParaRPr lang="zh-TW" altLang="en-US" sz="16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28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err="1" smtClean="0"/>
                        <a:t>Clustal</a:t>
                      </a:r>
                      <a:r>
                        <a:rPr lang="en-US" altLang="zh-TW" sz="1600" dirty="0" smtClean="0"/>
                        <a:t> X:</a:t>
                      </a:r>
                      <a:r>
                        <a:rPr lang="en-US" altLang="zh-TW" sz="1600" baseline="0" dirty="0" smtClean="0"/>
                        <a:t> flexible strategies for MSA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23826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35571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75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A comprehensive set of sequence-analysis</a:t>
                      </a:r>
                      <a:r>
                        <a:rPr lang="en-US" altLang="zh-TW" sz="1600" baseline="0" dirty="0" smtClean="0"/>
                        <a:t> programs for the vax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14226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14252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  <a:p>
                      <a:pPr algn="l"/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76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MODEL TEST: testing the model of DNA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Bioinformatics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1998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14099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18787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  <a:p>
                      <a:pPr algn="l"/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群組 11"/>
          <p:cNvGrpSpPr/>
          <p:nvPr/>
        </p:nvGrpSpPr>
        <p:grpSpPr>
          <a:xfrm>
            <a:off x="550800" y="6120000"/>
            <a:ext cx="8640000" cy="523220"/>
            <a:chOff x="540000" y="6120000"/>
            <a:chExt cx="8640000" cy="523220"/>
          </a:xfrm>
        </p:grpSpPr>
        <p:sp>
          <p:nvSpPr>
            <p:cNvPr id="9" name="矩形 5"/>
            <p:cNvSpPr/>
            <p:nvPr/>
          </p:nvSpPr>
          <p:spPr>
            <a:xfrm>
              <a:off x="540000" y="6120000"/>
              <a:ext cx="86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aseline="30000" dirty="0">
                  <a:solidFill>
                    <a:srgbClr val="222222"/>
                  </a:solidFill>
                </a:rPr>
                <a:t>*</a:t>
              </a:r>
              <a:r>
                <a:rPr lang="en-US" altLang="zh-TW" sz="1400" dirty="0">
                  <a:solidFill>
                    <a:srgbClr val="222222"/>
                  </a:solidFill>
                </a:rPr>
                <a:t> Van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Noorden</a:t>
              </a:r>
              <a:r>
                <a:rPr lang="en-US" altLang="zh-TW" sz="1400" dirty="0">
                  <a:solidFill>
                    <a:srgbClr val="222222"/>
                  </a:solidFill>
                </a:rPr>
                <a:t>, Richard, Brendan Maher, and Regina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Nuzzo</a:t>
              </a:r>
              <a:r>
                <a:rPr lang="en-US" altLang="zh-TW" sz="1400" dirty="0">
                  <a:solidFill>
                    <a:srgbClr val="222222"/>
                  </a:solidFill>
                </a:rPr>
                <a:t>. "The top 100 papers." </a:t>
              </a:r>
              <a:r>
                <a:rPr lang="en-US" altLang="zh-TW" sz="1400" i="1" dirty="0">
                  <a:solidFill>
                    <a:srgbClr val="222222"/>
                  </a:solidFill>
                </a:rPr>
                <a:t>Nature</a:t>
              </a:r>
              <a:r>
                <a:rPr lang="en-US" altLang="zh-TW" sz="1400" dirty="0">
                  <a:solidFill>
                    <a:srgbClr val="222222"/>
                  </a:solidFill>
                </a:rPr>
                <a:t> 514.7524 (2014): 550-553.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矩形 10">
              <a:hlinkClick r:id="rId2"/>
            </p:cNvPr>
            <p:cNvSpPr/>
            <p:nvPr/>
          </p:nvSpPr>
          <p:spPr>
            <a:xfrm>
              <a:off x="5022000" y="6199200"/>
              <a:ext cx="14472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Most-cited </a:t>
            </a:r>
            <a:r>
              <a:rPr lang="en-US" sz="3600" b="1" dirty="0" smtClean="0">
                <a:solidFill>
                  <a:srgbClr val="C00000"/>
                </a:solidFill>
              </a:rPr>
              <a:t>Phylogenetic</a:t>
            </a:r>
            <a:r>
              <a:rPr lang="en-US" sz="3600" b="1" dirty="0" smtClean="0"/>
              <a:t> </a:t>
            </a:r>
            <a:r>
              <a:rPr lang="en-US" sz="3600" b="1" dirty="0"/>
              <a:t>papers</a:t>
            </a:r>
            <a:br>
              <a:rPr lang="en-US" sz="3600" b="1" dirty="0"/>
            </a:br>
            <a:endParaRPr lang="en-US" sz="3600" dirty="0"/>
          </a:p>
        </p:txBody>
      </p:sp>
      <p:graphicFrame>
        <p:nvGraphicFramePr>
          <p:cNvPr id="6" name="表格 4"/>
          <p:cNvGraphicFramePr>
            <a:graphicFrameLocks noGrp="1"/>
          </p:cNvGraphicFramePr>
          <p:nvPr>
            <p:extLst/>
          </p:nvPr>
        </p:nvGraphicFramePr>
        <p:xfrm>
          <a:off x="108000" y="1676400"/>
          <a:ext cx="89280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/>
                <a:gridCol w="2340000"/>
                <a:gridCol w="1440000"/>
                <a:gridCol w="612000"/>
                <a:gridCol w="1260000"/>
                <a:gridCol w="1260000"/>
                <a:gridCol w="140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Rank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Title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Journal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Year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(2014.10.29</a:t>
                      </a:r>
                      <a:r>
                        <a:rPr lang="en-US" altLang="zh-TW" sz="1600" baseline="30000" dirty="0" smtClean="0"/>
                        <a:t>*</a:t>
                      </a:r>
                      <a:r>
                        <a:rPr lang="en-US" altLang="zh-TW" sz="1600" baseline="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(2016.12.11)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Subject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The neighbor-joining method: a new method for reconstructing phylogenetic trees.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Mol. Biol. </a:t>
                      </a:r>
                      <a:r>
                        <a:rPr lang="en-US" altLang="zh-TW" sz="1600" dirty="0" err="1" smtClean="0"/>
                        <a:t>Evol</a:t>
                      </a:r>
                      <a:r>
                        <a:rPr lang="en-US" altLang="zh-TW" sz="1600" dirty="0" smtClean="0"/>
                        <a:t>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30176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45184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C0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Confidence limits on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phylogenies: an approach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using the bootstrap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Evolution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21373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31437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C0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MEGA4: Molecular Evolutionary Genetics Analysis (MEGA) software version 4.0.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Mol. Biol. </a:t>
                      </a:r>
                      <a:r>
                        <a:rPr lang="en-US" altLang="zh-TW" sz="1600" dirty="0" err="1" smtClean="0"/>
                        <a:t>Evol</a:t>
                      </a:r>
                      <a:r>
                        <a:rPr lang="en-US" altLang="zh-TW" sz="1600" dirty="0" smtClean="0"/>
                        <a:t>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2007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18286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28613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C0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100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/>
                        <a:t>MrBayes</a:t>
                      </a:r>
                      <a:r>
                        <a:rPr lang="en-US" altLang="zh-TW" sz="1600" dirty="0" smtClean="0"/>
                        <a:t> 3: Bayesian phylogenetic inference under mixed models.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Bioinformatics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2003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12209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19181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C0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群組 11"/>
          <p:cNvGrpSpPr/>
          <p:nvPr/>
        </p:nvGrpSpPr>
        <p:grpSpPr>
          <a:xfrm>
            <a:off x="550800" y="6120000"/>
            <a:ext cx="8640000" cy="523220"/>
            <a:chOff x="540000" y="6120000"/>
            <a:chExt cx="8640000" cy="523220"/>
          </a:xfrm>
        </p:grpSpPr>
        <p:sp>
          <p:nvSpPr>
            <p:cNvPr id="12" name="矩形 5"/>
            <p:cNvSpPr/>
            <p:nvPr/>
          </p:nvSpPr>
          <p:spPr>
            <a:xfrm>
              <a:off x="540000" y="6120000"/>
              <a:ext cx="86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aseline="30000" dirty="0">
                  <a:solidFill>
                    <a:srgbClr val="222222"/>
                  </a:solidFill>
                </a:rPr>
                <a:t>*</a:t>
              </a:r>
              <a:r>
                <a:rPr lang="en-US" altLang="zh-TW" sz="1400" dirty="0">
                  <a:solidFill>
                    <a:srgbClr val="222222"/>
                  </a:solidFill>
                </a:rPr>
                <a:t> Van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Noorden</a:t>
              </a:r>
              <a:r>
                <a:rPr lang="en-US" altLang="zh-TW" sz="1400" dirty="0">
                  <a:solidFill>
                    <a:srgbClr val="222222"/>
                  </a:solidFill>
                </a:rPr>
                <a:t>, Richard, Brendan Maher, and Regina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Nuzzo</a:t>
              </a:r>
              <a:r>
                <a:rPr lang="en-US" altLang="zh-TW" sz="1400" dirty="0">
                  <a:solidFill>
                    <a:srgbClr val="222222"/>
                  </a:solidFill>
                </a:rPr>
                <a:t>. "The top 100 papers." </a:t>
              </a:r>
              <a:r>
                <a:rPr lang="en-US" altLang="zh-TW" sz="1400" i="1" dirty="0">
                  <a:solidFill>
                    <a:srgbClr val="222222"/>
                  </a:solidFill>
                </a:rPr>
                <a:t>Nature</a:t>
              </a:r>
              <a:r>
                <a:rPr lang="en-US" altLang="zh-TW" sz="1400" dirty="0">
                  <a:solidFill>
                    <a:srgbClr val="222222"/>
                  </a:solidFill>
                </a:rPr>
                <a:t> 514.7524 (2014): 550-553.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矩形 10">
              <a:hlinkClick r:id="rId2"/>
            </p:cNvPr>
            <p:cNvSpPr/>
            <p:nvPr/>
          </p:nvSpPr>
          <p:spPr>
            <a:xfrm>
              <a:off x="5022000" y="6199200"/>
              <a:ext cx="14472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7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+mn-lt"/>
              </a:rPr>
              <a:t>Google scholar’s </a:t>
            </a:r>
            <a:r>
              <a:rPr lang="en-US" sz="4400" dirty="0" smtClean="0">
                <a:latin typeface="+mn-lt"/>
              </a:rPr>
              <a:t/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Most-Cited Research of All Time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Also ranked by </a:t>
            </a:r>
            <a:r>
              <a:rPr lang="en-US" sz="3200" u="sng" dirty="0" smtClean="0"/>
              <a:t>citation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But Google Scholar’s search engine pulls references from a much greater literature base</a:t>
            </a:r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" t="25314" r="6040" b="38967"/>
          <a:stretch/>
        </p:blipFill>
        <p:spPr>
          <a:xfrm>
            <a:off x="6265614" y="228600"/>
            <a:ext cx="2725986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010" y="5410200"/>
            <a:ext cx="8229600" cy="477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Many </a:t>
            </a:r>
            <a:r>
              <a:rPr lang="en-US" sz="2500" dirty="0">
                <a:solidFill>
                  <a:prstClr val="black"/>
                </a:solidFill>
              </a:rPr>
              <a:t>world’s </a:t>
            </a:r>
            <a:r>
              <a:rPr lang="en-US" sz="2500" dirty="0">
                <a:solidFill>
                  <a:prstClr val="black"/>
                </a:solidFill>
              </a:rPr>
              <a:t>most famous papers </a:t>
            </a:r>
            <a:r>
              <a:rPr lang="en-US" sz="2500" u="sng" dirty="0">
                <a:solidFill>
                  <a:prstClr val="black"/>
                </a:solidFill>
              </a:rPr>
              <a:t>also do </a:t>
            </a:r>
            <a:r>
              <a:rPr lang="en-US" sz="2500" u="sng" dirty="0">
                <a:solidFill>
                  <a:prstClr val="black"/>
                </a:solidFill>
              </a:rPr>
              <a:t>not</a:t>
            </a:r>
            <a:r>
              <a:rPr lang="en-US" sz="2500" dirty="0">
                <a:solidFill>
                  <a:prstClr val="black"/>
                </a:solidFill>
              </a:rPr>
              <a:t> make the </a:t>
            </a:r>
            <a:r>
              <a:rPr lang="en-US" sz="2500" dirty="0">
                <a:solidFill>
                  <a:prstClr val="black"/>
                </a:solidFill>
              </a:rPr>
              <a:t>cut.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010" y="4167426"/>
            <a:ext cx="822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prstClr val="black"/>
                </a:solidFill>
              </a:rPr>
              <a:t>Ex. large volume of books,</a:t>
            </a:r>
          </a:p>
          <a:p>
            <a:pPr algn="ctr"/>
            <a:r>
              <a:rPr lang="en-US" sz="2500" dirty="0">
                <a:solidFill>
                  <a:prstClr val="black"/>
                </a:solidFill>
              </a:rPr>
              <a:t>Economic papers etc.</a:t>
            </a:r>
          </a:p>
        </p:txBody>
      </p:sp>
    </p:spTree>
    <p:extLst>
      <p:ext uri="{BB962C8B-B14F-4D97-AF65-F5344CB8AC3E}">
        <p14:creationId xmlns:p14="http://schemas.microsoft.com/office/powerpoint/2010/main" val="36993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Google Scholar’s Most-cited </a:t>
            </a:r>
            <a:r>
              <a:rPr lang="en-US" b="1" dirty="0" smtClean="0">
                <a:solidFill>
                  <a:srgbClr val="C00000"/>
                </a:solidFill>
              </a:rPr>
              <a:t>bioinformatics</a:t>
            </a:r>
            <a:r>
              <a:rPr lang="en-US" b="1" dirty="0" smtClean="0"/>
              <a:t> or </a:t>
            </a:r>
            <a:r>
              <a:rPr lang="en-US" b="1" dirty="0">
                <a:solidFill>
                  <a:srgbClr val="C00000"/>
                </a:solidFill>
              </a:rPr>
              <a:t>Phylogenetic</a:t>
            </a:r>
            <a:r>
              <a:rPr lang="en-US" b="1" dirty="0"/>
              <a:t> </a:t>
            </a:r>
            <a:r>
              <a:rPr lang="en-US" b="1" dirty="0" smtClean="0"/>
              <a:t>papers</a:t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3" name="表格 4"/>
          <p:cNvGraphicFramePr>
            <a:graphicFrameLocks noGrp="1"/>
          </p:cNvGraphicFramePr>
          <p:nvPr>
            <p:extLst/>
          </p:nvPr>
        </p:nvGraphicFramePr>
        <p:xfrm>
          <a:off x="108000" y="1767840"/>
          <a:ext cx="8928000" cy="4175760"/>
        </p:xfrm>
        <a:graphic>
          <a:graphicData uri="http://schemas.openxmlformats.org/drawingml/2006/table">
            <a:tbl>
              <a:tblPr firstRow="1" bandRow="1"/>
              <a:tblGrid>
                <a:gridCol w="612000"/>
                <a:gridCol w="2340000"/>
                <a:gridCol w="1440000"/>
                <a:gridCol w="612000"/>
                <a:gridCol w="1260000"/>
                <a:gridCol w="1260000"/>
                <a:gridCol w="140400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Rank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Title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Journal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Year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(2014.10.17</a:t>
                      </a:r>
                      <a:r>
                        <a:rPr lang="en-US" altLang="zh-TW" sz="1600" baseline="30000" dirty="0" smtClean="0"/>
                        <a:t>*</a:t>
                      </a:r>
                      <a:r>
                        <a:rPr lang="en-US" altLang="zh-TW" sz="1600" baseline="0" dirty="0" smtClean="0"/>
                        <a:t>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Times</a:t>
                      </a:r>
                      <a:r>
                        <a:rPr lang="en-US" altLang="zh-TW" sz="1600" baseline="0" dirty="0" smtClean="0"/>
                        <a:t> cited</a:t>
                      </a:r>
                    </a:p>
                    <a:p>
                      <a:pPr algn="l"/>
                      <a:r>
                        <a:rPr lang="en-US" altLang="zh-TW" sz="1600" baseline="0" dirty="0" smtClean="0"/>
                        <a:t>(2016.12.11)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Subject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24</a:t>
                      </a:r>
                    </a:p>
                    <a:p>
                      <a:pPr algn="r"/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(14)</a:t>
                      </a:r>
                      <a:endParaRPr lang="zh-TW" alt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Gapped BLAST and PSI-BLAST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52605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59926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  <a:endParaRPr lang="zh-TW" altLang="en-US" sz="16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26</a:t>
                      </a:r>
                    </a:p>
                    <a:p>
                      <a:pPr algn="r"/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(12)</a:t>
                      </a:r>
                      <a:endParaRPr lang="zh-TW" alt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BLAST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J. Mol. Biol.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1990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52314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62877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35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(10)</a:t>
                      </a:r>
                      <a:endParaRPr lang="zh-TW" alt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err="1" smtClean="0"/>
                        <a:t>Clustal</a:t>
                      </a:r>
                      <a:r>
                        <a:rPr lang="en-US" altLang="zh-TW" sz="1600" dirty="0" smtClean="0"/>
                        <a:t> W: improving the sensitivity of progressive</a:t>
                      </a:r>
                      <a:r>
                        <a:rPr lang="en-US" altLang="zh-TW" sz="1600" baseline="0" dirty="0" smtClean="0"/>
                        <a:t> MSA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47523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53364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62</a:t>
                      </a:r>
                    </a:p>
                    <a:p>
                      <a:pPr algn="r"/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(20)</a:t>
                      </a:r>
                      <a:endParaRPr lang="zh-TW" alt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The neighbor-joining method: a new method for reconstructing phylogenetic trees.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/>
                        <a:t>Mol. Biol. </a:t>
                      </a:r>
                      <a:r>
                        <a:rPr lang="en-US" altLang="zh-TW" sz="1600" dirty="0" err="1" smtClean="0"/>
                        <a:t>Evol</a:t>
                      </a:r>
                      <a:r>
                        <a:rPr lang="en-US" altLang="zh-TW" sz="1600" dirty="0" smtClean="0"/>
                        <a:t>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1987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37613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45184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err="1" smtClean="0">
                          <a:solidFill>
                            <a:srgbClr val="C00000"/>
                          </a:solidFill>
                        </a:rPr>
                        <a:t>Phylogenetics</a:t>
                      </a:r>
                      <a:endParaRPr lang="en-US" altLang="zh-TW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600" dirty="0" smtClean="0"/>
                        <a:t>98</a:t>
                      </a:r>
                    </a:p>
                    <a:p>
                      <a:pPr algn="r"/>
                      <a:r>
                        <a:rPr lang="en-US" altLang="zh-TW" sz="1400" dirty="0" smtClean="0">
                          <a:solidFill>
                            <a:srgbClr val="7030A0"/>
                          </a:solidFill>
                        </a:rPr>
                        <a:t>(28)</a:t>
                      </a:r>
                      <a:endParaRPr lang="zh-TW" alt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err="1" smtClean="0"/>
                        <a:t>Clustal</a:t>
                      </a:r>
                      <a:r>
                        <a:rPr lang="en-US" altLang="zh-TW" sz="1600" dirty="0" smtClean="0"/>
                        <a:t> X:</a:t>
                      </a:r>
                      <a:r>
                        <a:rPr lang="en-US" altLang="zh-TW" sz="1600" baseline="0" dirty="0" smtClean="0"/>
                        <a:t> flexible strategies for MSA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/>
                        <a:t>Nucleic Acids Res.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1997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30937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altLang="zh-TW" sz="1600" dirty="0" smtClean="0"/>
                        <a:t>35571</a:t>
                      </a:r>
                      <a:endParaRPr lang="zh-TW" alt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600" dirty="0" smtClean="0">
                          <a:solidFill>
                            <a:srgbClr val="C00000"/>
                          </a:solidFill>
                        </a:rPr>
                        <a:t>Bioinformatics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群組 11"/>
          <p:cNvGrpSpPr/>
          <p:nvPr/>
        </p:nvGrpSpPr>
        <p:grpSpPr>
          <a:xfrm>
            <a:off x="550800" y="6120000"/>
            <a:ext cx="8640000" cy="523220"/>
            <a:chOff x="540000" y="6120000"/>
            <a:chExt cx="8640000" cy="523220"/>
          </a:xfrm>
        </p:grpSpPr>
        <p:sp>
          <p:nvSpPr>
            <p:cNvPr id="9" name="矩形 5"/>
            <p:cNvSpPr/>
            <p:nvPr/>
          </p:nvSpPr>
          <p:spPr>
            <a:xfrm>
              <a:off x="540000" y="6120000"/>
              <a:ext cx="864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baseline="30000" dirty="0">
                  <a:solidFill>
                    <a:srgbClr val="222222"/>
                  </a:solidFill>
                </a:rPr>
                <a:t>*</a:t>
              </a:r>
              <a:r>
                <a:rPr lang="en-US" altLang="zh-TW" sz="1400" dirty="0">
                  <a:solidFill>
                    <a:srgbClr val="222222"/>
                  </a:solidFill>
                </a:rPr>
                <a:t> Numbers </a:t>
              </a:r>
              <a:r>
                <a:rPr lang="en-US" altLang="zh-TW" sz="1400" dirty="0">
                  <a:solidFill>
                    <a:srgbClr val="222222"/>
                  </a:solidFill>
                </a:rPr>
                <a:t>from Google Scholar. Extracted 17 October 2014</a:t>
              </a:r>
              <a:r>
                <a:rPr lang="en-US" altLang="zh-TW" sz="1400" dirty="0">
                  <a:solidFill>
                    <a:srgbClr val="222222"/>
                  </a:solidFill>
                </a:rPr>
                <a:t>.</a:t>
              </a:r>
            </a:p>
            <a:p>
              <a:r>
                <a:rPr lang="en-US" altLang="zh-TW" sz="1400" dirty="0">
                  <a:solidFill>
                    <a:srgbClr val="222222"/>
                  </a:solidFill>
                </a:rPr>
                <a:t>   Van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Noorden</a:t>
              </a:r>
              <a:r>
                <a:rPr lang="en-US" altLang="zh-TW" sz="1400" dirty="0">
                  <a:solidFill>
                    <a:srgbClr val="222222"/>
                  </a:solidFill>
                </a:rPr>
                <a:t>, Richard, Brendan Maher, and Regina </a:t>
              </a:r>
              <a:r>
                <a:rPr lang="en-US" altLang="zh-TW" sz="1400" dirty="0" err="1">
                  <a:solidFill>
                    <a:srgbClr val="222222"/>
                  </a:solidFill>
                </a:rPr>
                <a:t>Nuzzo</a:t>
              </a:r>
              <a:r>
                <a:rPr lang="en-US" altLang="zh-TW" sz="1400" dirty="0">
                  <a:solidFill>
                    <a:srgbClr val="222222"/>
                  </a:solidFill>
                </a:rPr>
                <a:t>. "The top 100 papers." </a:t>
              </a:r>
              <a:r>
                <a:rPr lang="en-US" altLang="zh-TW" sz="1400" i="1" dirty="0">
                  <a:solidFill>
                    <a:srgbClr val="222222"/>
                  </a:solidFill>
                </a:rPr>
                <a:t>Nature</a:t>
              </a:r>
              <a:r>
                <a:rPr lang="en-US" altLang="zh-TW" sz="1400" dirty="0">
                  <a:solidFill>
                    <a:srgbClr val="222222"/>
                  </a:solidFill>
                </a:rPr>
                <a:t> 514.7524 (2014): 550-553.</a:t>
              </a:r>
              <a:endParaRPr lang="zh-TW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矩形 10">
              <a:hlinkClick r:id="rId2"/>
            </p:cNvPr>
            <p:cNvSpPr/>
            <p:nvPr/>
          </p:nvSpPr>
          <p:spPr>
            <a:xfrm>
              <a:off x="5022000" y="6199200"/>
              <a:ext cx="1447200" cy="1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3601</Words>
  <Application>Microsoft Office PowerPoint</Application>
  <PresentationFormat>On-screen Show (4:3)</PresentationFormat>
  <Paragraphs>1453</Paragraphs>
  <Slides>57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標楷體</vt:lpstr>
      <vt:lpstr>Microsoft JhengHei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Celestial</vt:lpstr>
      <vt:lpstr>Office 佈景主題</vt:lpstr>
      <vt:lpstr>Thème Office</vt:lpstr>
      <vt:lpstr>PowerPoint Presentation</vt:lpstr>
      <vt:lpstr>Outline</vt:lpstr>
      <vt:lpstr>Nature’s Most-Cited Research of All Time</vt:lpstr>
      <vt:lpstr>Top 100 Papers</vt:lpstr>
      <vt:lpstr>PowerPoint Presentation</vt:lpstr>
      <vt:lpstr>Most-cited bioinformatics papers </vt:lpstr>
      <vt:lpstr>Most-cited Phylogenetic papers </vt:lpstr>
      <vt:lpstr>Google scholar’s  Most-Cited Research of All Time</vt:lpstr>
      <vt:lpstr>Google Scholar’s Most-cited bioinformatics or Phylogenetic papers </vt:lpstr>
      <vt:lpstr>PowerPoint Presentation</vt:lpstr>
      <vt:lpstr>Why bioinformatics?</vt:lpstr>
      <vt:lpstr>most-cited bioinformatics papers according to nature’s 2014 ranking</vt:lpstr>
      <vt:lpstr>BLAST</vt:lpstr>
      <vt:lpstr>Clustal</vt:lpstr>
      <vt:lpstr>Clustal: several versions</vt:lpstr>
      <vt:lpstr>Phylogenetic Tree</vt:lpstr>
      <vt:lpstr>Phylogenetics</vt:lpstr>
      <vt:lpstr>Web of Science Top 100</vt:lpstr>
      <vt:lpstr>Phylogenetic reconstruction</vt:lpstr>
      <vt:lpstr>Phylogenetic reconstruction</vt:lpstr>
      <vt:lpstr>Distance-based methods</vt:lpstr>
      <vt:lpstr>Distance-based methods</vt:lpstr>
      <vt:lpstr>Distance-based methods</vt:lpstr>
      <vt:lpstr>Distance-based methods</vt:lpstr>
      <vt:lpstr>UPGMA</vt:lpstr>
      <vt:lpstr>UPGMA</vt:lpstr>
      <vt:lpstr>UPGMA</vt:lpstr>
      <vt:lpstr>UPGMA</vt:lpstr>
      <vt:lpstr>UPGMA</vt:lpstr>
      <vt:lpstr>UPGMA</vt:lpstr>
      <vt:lpstr>UPGMA</vt:lpstr>
      <vt:lpstr>UPGMA</vt:lpstr>
      <vt:lpstr>UPGMA</vt:lpstr>
      <vt:lpstr>UPGMA</vt:lpstr>
      <vt:lpstr>UPGMA</vt:lpstr>
      <vt:lpstr>Neighbor Joining</vt:lpstr>
      <vt:lpstr>Neighbor Joining</vt:lpstr>
      <vt:lpstr>Neighbor Joining</vt:lpstr>
      <vt:lpstr>Neighbor Joining</vt:lpstr>
      <vt:lpstr>Neighbor Joining</vt:lpstr>
      <vt:lpstr>Neighbor Joining</vt:lpstr>
      <vt:lpstr>Neighbor Joining</vt:lpstr>
      <vt:lpstr>Neighbor Joining</vt:lpstr>
      <vt:lpstr>Tools</vt:lpstr>
      <vt:lpstr>References</vt:lpstr>
      <vt:lpstr>10th citation:  53,364   CLUSTAL W: improving the sensitivity of progressive multiple sequence alignment through sequence weighting, position specific gap penalties and weight matrix choice (1994)</vt:lpstr>
      <vt:lpstr> ClustalW</vt:lpstr>
      <vt:lpstr> Progress Alignment</vt:lpstr>
      <vt:lpstr> Basic algorithm</vt:lpstr>
      <vt:lpstr> Step 1: Pairwise distance scores</vt:lpstr>
      <vt:lpstr> Step 2: Generate guide tree</vt:lpstr>
      <vt:lpstr> Step 3: Align the sequences according to the guide tree (l)</vt:lpstr>
      <vt:lpstr> Step 3: Align the sequences according to the guide tree (ll)</vt:lpstr>
      <vt:lpstr> Summary</vt:lpstr>
      <vt:lpstr> Detail of Profile-Profile alignment (l)</vt:lpstr>
      <vt:lpstr> Detail of Profile-Profile alignment (ll)</vt:lpstr>
      <vt:lpstr> Time complexity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Olivia</cp:lastModifiedBy>
  <cp:revision>3</cp:revision>
  <dcterms:created xsi:type="dcterms:W3CDTF">2016-12-13T10:00:15Z</dcterms:created>
  <dcterms:modified xsi:type="dcterms:W3CDTF">2016-12-13T10:18:30Z</dcterms:modified>
</cp:coreProperties>
</file>