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1"/>
  </p:notesMasterIdLst>
  <p:sldIdLst>
    <p:sldId id="256" r:id="rId2"/>
    <p:sldId id="257" r:id="rId3"/>
    <p:sldId id="261" r:id="rId4"/>
    <p:sldId id="258" r:id="rId5"/>
    <p:sldId id="262" r:id="rId6"/>
    <p:sldId id="270" r:id="rId7"/>
    <p:sldId id="278" r:id="rId8"/>
    <p:sldId id="280" r:id="rId9"/>
    <p:sldId id="273" r:id="rId10"/>
    <p:sldId id="272" r:id="rId11"/>
    <p:sldId id="279" r:id="rId12"/>
    <p:sldId id="285" r:id="rId13"/>
    <p:sldId id="287" r:id="rId14"/>
    <p:sldId id="288" r:id="rId15"/>
    <p:sldId id="290" r:id="rId16"/>
    <p:sldId id="291" r:id="rId17"/>
    <p:sldId id="292" r:id="rId18"/>
    <p:sldId id="293" r:id="rId19"/>
    <p:sldId id="294" r:id="rId20"/>
    <p:sldId id="295" r:id="rId21"/>
    <p:sldId id="296" r:id="rId22"/>
    <p:sldId id="299" r:id="rId23"/>
    <p:sldId id="298" r:id="rId24"/>
    <p:sldId id="300" r:id="rId25"/>
    <p:sldId id="301" r:id="rId26"/>
    <p:sldId id="302" r:id="rId27"/>
    <p:sldId id="289" r:id="rId28"/>
    <p:sldId id="303" r:id="rId29"/>
    <p:sldId id="304" r:id="rId30"/>
    <p:sldId id="305" r:id="rId31"/>
    <p:sldId id="306" r:id="rId32"/>
    <p:sldId id="307" r:id="rId33"/>
    <p:sldId id="309" r:id="rId34"/>
    <p:sldId id="310" r:id="rId35"/>
    <p:sldId id="311" r:id="rId36"/>
    <p:sldId id="313" r:id="rId37"/>
    <p:sldId id="314" r:id="rId38"/>
    <p:sldId id="315" r:id="rId39"/>
    <p:sldId id="308" r:id="rId40"/>
    <p:sldId id="316" r:id="rId41"/>
    <p:sldId id="317" r:id="rId42"/>
    <p:sldId id="320" r:id="rId43"/>
    <p:sldId id="318" r:id="rId44"/>
    <p:sldId id="321" r:id="rId45"/>
    <p:sldId id="322" r:id="rId46"/>
    <p:sldId id="323" r:id="rId47"/>
    <p:sldId id="324" r:id="rId48"/>
    <p:sldId id="325" r:id="rId49"/>
    <p:sldId id="326" r:id="rId5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5174" autoAdjust="0"/>
  </p:normalViewPr>
  <p:slideViewPr>
    <p:cSldViewPr snapToGrid="0">
      <p:cViewPr varScale="1">
        <p:scale>
          <a:sx n="113" d="100"/>
          <a:sy n="113" d="100"/>
        </p:scale>
        <p:origin x="2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B9A26-90DA-4206-973E-D088080EEE28}" type="datetimeFigureOut">
              <a:rPr lang="zh-TW" altLang="en-US" smtClean="0"/>
              <a:t>2016/12/15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9862E-0458-4B5A-878A-5A1F8607BADD}" type="slidenum">
              <a:rPr lang="zh-TW" altLang="en-US" smtClean="0"/>
              <a:t>‹#›</a:t>
            </a:fld>
            <a:endParaRPr lang="zh-TW" altLang="en-US"/>
          </a:p>
        </p:txBody>
      </p:sp>
    </p:spTree>
    <p:extLst>
      <p:ext uri="{BB962C8B-B14F-4D97-AF65-F5344CB8AC3E}">
        <p14:creationId xmlns:p14="http://schemas.microsoft.com/office/powerpoint/2010/main" val="416484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2</a:t>
            </a:fld>
            <a:endParaRPr lang="zh-TW" altLang="en-US"/>
          </a:p>
        </p:txBody>
      </p:sp>
    </p:spTree>
    <p:extLst>
      <p:ext uri="{BB962C8B-B14F-4D97-AF65-F5344CB8AC3E}">
        <p14:creationId xmlns:p14="http://schemas.microsoft.com/office/powerpoint/2010/main" val="1900787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
            </a:r>
            <a:br>
              <a:rPr lang="en-US" altLang="zh-TW" dirty="0" smtClean="0"/>
            </a:br>
            <a:r>
              <a:rPr lang="zh-TW" altLang="en-US" dirty="0" smtClean="0"/>
              <a:t>一開始我們先做</a:t>
            </a:r>
            <a:r>
              <a:rPr lang="en-US" altLang="zh-TW" dirty="0" smtClean="0"/>
              <a:t>Local</a:t>
            </a:r>
            <a:r>
              <a:rPr lang="zh-TW" altLang="en-US" dirty="0" smtClean="0"/>
              <a:t> </a:t>
            </a:r>
            <a:r>
              <a:rPr lang="en-US" altLang="zh-TW" dirty="0" smtClean="0"/>
              <a:t>bucketing </a:t>
            </a:r>
            <a:r>
              <a:rPr lang="zh-TW" altLang="en-US" dirty="0" smtClean="0"/>
              <a:t>所謂的</a:t>
            </a:r>
            <a:r>
              <a:rPr lang="en-US" altLang="zh-TW" dirty="0" smtClean="0"/>
              <a:t>local</a:t>
            </a:r>
            <a:r>
              <a:rPr lang="zh-TW" altLang="en-US" dirty="0" smtClean="0"/>
              <a:t> </a:t>
            </a:r>
            <a:r>
              <a:rPr lang="en-US" altLang="zh-TW" dirty="0" smtClean="0"/>
              <a:t>bucketing</a:t>
            </a:r>
            <a:r>
              <a:rPr lang="zh-TW" altLang="en-US" dirty="0" smtClean="0"/>
              <a:t>就是把</a:t>
            </a:r>
            <a:r>
              <a:rPr lang="en-US" altLang="zh-TW" dirty="0" smtClean="0"/>
              <a:t>reads</a:t>
            </a:r>
            <a:r>
              <a:rPr lang="zh-TW" altLang="en-US" dirty="0" smtClean="0"/>
              <a:t> </a:t>
            </a:r>
            <a:r>
              <a:rPr lang="en-US" altLang="zh-TW" dirty="0" smtClean="0"/>
              <a:t>assign</a:t>
            </a:r>
            <a:r>
              <a:rPr lang="zh-TW" altLang="en-US" dirty="0" smtClean="0"/>
              <a:t>到</a:t>
            </a:r>
            <a:r>
              <a:rPr lang="en-US" altLang="zh-TW" dirty="0" smtClean="0"/>
              <a:t>bucket</a:t>
            </a:r>
            <a:r>
              <a:rPr lang="zh-TW" altLang="en-US" dirty="0" smtClean="0"/>
              <a:t>的過程</a:t>
            </a:r>
            <a:endParaRPr lang="en-US" altLang="zh-TW" dirty="0" smtClean="0"/>
          </a:p>
          <a:p>
            <a:r>
              <a:rPr lang="zh-TW" altLang="en-US" dirty="0" smtClean="0"/>
              <a:t>首先 每個</a:t>
            </a:r>
            <a:r>
              <a:rPr lang="en-US" altLang="zh-TW" dirty="0" smtClean="0"/>
              <a:t>bucket</a:t>
            </a:r>
            <a:r>
              <a:rPr lang="zh-TW" altLang="en-US" dirty="0" smtClean="0"/>
              <a:t> </a:t>
            </a:r>
            <a:r>
              <a:rPr lang="en-US" altLang="zh-TW" dirty="0" smtClean="0"/>
              <a:t>b</a:t>
            </a:r>
            <a:r>
              <a:rPr lang="zh-TW" altLang="en-US" dirty="0" smtClean="0"/>
              <a:t>包含著一個</a:t>
            </a:r>
            <a:r>
              <a:rPr lang="en-US" altLang="zh-TW" dirty="0" smtClean="0"/>
              <a:t>label</a:t>
            </a:r>
            <a:r>
              <a:rPr lang="zh-TW" altLang="en-US" dirty="0" smtClean="0"/>
              <a:t> </a:t>
            </a:r>
            <a:r>
              <a:rPr lang="en-US" altLang="zh-TW" dirty="0" smtClean="0"/>
              <a:t>L(b) </a:t>
            </a:r>
            <a:r>
              <a:rPr lang="zh-TW" altLang="en-US" dirty="0" smtClean="0"/>
              <a:t>跟一些</a:t>
            </a:r>
            <a:r>
              <a:rPr lang="en-US" altLang="zh-TW" dirty="0" smtClean="0"/>
              <a:t>reads</a:t>
            </a:r>
            <a:r>
              <a:rPr lang="zh-TW" altLang="en-US" dirty="0" smtClean="0"/>
              <a:t>的集合</a:t>
            </a:r>
            <a:endParaRPr lang="en-US" altLang="zh-TW" dirty="0" smtClean="0"/>
          </a:p>
          <a:p>
            <a:r>
              <a:rPr lang="zh-TW" altLang="en-US" dirty="0" smtClean="0"/>
              <a:t>底下假設我們有</a:t>
            </a:r>
            <a:r>
              <a:rPr lang="en-US" altLang="zh-TW" dirty="0" smtClean="0"/>
              <a:t>4</a:t>
            </a:r>
            <a:r>
              <a:rPr lang="zh-TW" altLang="en-US" dirty="0" smtClean="0"/>
              <a:t>個</a:t>
            </a:r>
            <a:r>
              <a:rPr lang="en-US" altLang="zh-TW" dirty="0" smtClean="0"/>
              <a:t>bucket</a:t>
            </a:r>
            <a:r>
              <a:rPr lang="zh-TW" altLang="en-US" dirty="0" smtClean="0"/>
              <a:t> </a:t>
            </a:r>
            <a:r>
              <a:rPr lang="en-US" altLang="zh-TW" dirty="0" smtClean="0"/>
              <a:t>bucket1</a:t>
            </a:r>
            <a:r>
              <a:rPr lang="zh-TW" altLang="en-US" dirty="0" smtClean="0"/>
              <a:t>到</a:t>
            </a:r>
            <a:r>
              <a:rPr lang="en-US" altLang="zh-TW" dirty="0" smtClean="0"/>
              <a:t>bucket 4 </a:t>
            </a:r>
            <a:r>
              <a:rPr lang="zh-TW" altLang="en-US" dirty="0" smtClean="0"/>
              <a:t>他們都會有一個</a:t>
            </a:r>
            <a:r>
              <a:rPr lang="en-US" altLang="zh-TW" dirty="0" smtClean="0"/>
              <a:t>label</a:t>
            </a:r>
            <a:r>
              <a:rPr lang="zh-TW" altLang="en-US" dirty="0" smtClean="0"/>
              <a:t>在上面，這個</a:t>
            </a:r>
            <a:r>
              <a:rPr lang="en-US" altLang="zh-TW" dirty="0" smtClean="0"/>
              <a:t>label</a:t>
            </a:r>
            <a:r>
              <a:rPr lang="zh-TW" altLang="en-US" dirty="0" smtClean="0"/>
              <a:t>是指這個</a:t>
            </a:r>
            <a:r>
              <a:rPr lang="en-US" altLang="zh-TW" dirty="0" smtClean="0"/>
              <a:t>bucket</a:t>
            </a:r>
            <a:r>
              <a:rPr lang="zh-TW" altLang="en-US" dirty="0" smtClean="0"/>
              <a:t>裡面的所有</a:t>
            </a:r>
            <a:r>
              <a:rPr lang="en-US" altLang="zh-TW" dirty="0" smtClean="0"/>
              <a:t>reads</a:t>
            </a:r>
            <a:r>
              <a:rPr lang="zh-TW" altLang="en-US" dirty="0" smtClean="0"/>
              <a:t>共享的子序列</a:t>
            </a:r>
            <a:r>
              <a:rPr lang="en-US" altLang="zh-TW" dirty="0" smtClean="0"/>
              <a:t/>
            </a:r>
            <a:br>
              <a:rPr lang="en-US" altLang="zh-TW" dirty="0" smtClean="0"/>
            </a:br>
            <a:r>
              <a:rPr lang="zh-TW" altLang="en-US" dirty="0" smtClean="0"/>
              <a:t>像是</a:t>
            </a:r>
            <a:r>
              <a:rPr lang="en-US" altLang="zh-TW" dirty="0" smtClean="0"/>
              <a:t>bucket</a:t>
            </a:r>
            <a:r>
              <a:rPr lang="zh-TW" altLang="en-US" dirty="0" smtClean="0"/>
              <a:t> </a:t>
            </a:r>
            <a:r>
              <a:rPr lang="en-US" altLang="zh-TW" dirty="0" smtClean="0"/>
              <a:t>2</a:t>
            </a:r>
            <a:r>
              <a:rPr lang="zh-TW" altLang="en-US" dirty="0" smtClean="0"/>
              <a:t> 裡面的</a:t>
            </a:r>
            <a:r>
              <a:rPr lang="en-US" altLang="zh-TW" dirty="0" smtClean="0"/>
              <a:t>reads</a:t>
            </a:r>
            <a:r>
              <a:rPr lang="zh-TW" altLang="en-US" dirty="0" smtClean="0"/>
              <a:t>就共享</a:t>
            </a:r>
            <a:r>
              <a:rPr lang="en-US" altLang="zh-TW" dirty="0" smtClean="0"/>
              <a:t>CCAG</a:t>
            </a:r>
            <a:r>
              <a:rPr lang="zh-TW" altLang="en-US" dirty="0" smtClean="0"/>
              <a:t>這個子序列</a:t>
            </a:r>
            <a:endParaRPr lang="en-US" altLang="zh-TW" dirty="0" smtClean="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11</a:t>
            </a:fld>
            <a:endParaRPr lang="zh-TW" altLang="en-US"/>
          </a:p>
        </p:txBody>
      </p:sp>
    </p:spTree>
    <p:extLst>
      <p:ext uri="{BB962C8B-B14F-4D97-AF65-F5344CB8AC3E}">
        <p14:creationId xmlns:p14="http://schemas.microsoft.com/office/powerpoint/2010/main" val="624571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接下來當我們要處理</a:t>
            </a:r>
            <a:r>
              <a:rPr lang="en-US" altLang="zh-TW" dirty="0" smtClean="0"/>
              <a:t>read</a:t>
            </a:r>
            <a:r>
              <a:rPr lang="zh-TW" altLang="en-US" dirty="0" smtClean="0"/>
              <a:t> </a:t>
            </a:r>
            <a:r>
              <a:rPr lang="en-US" altLang="zh-TW" dirty="0" smtClean="0"/>
              <a:t>r</a:t>
            </a:r>
            <a:r>
              <a:rPr lang="zh-TW" altLang="en-US" dirty="0" smtClean="0"/>
              <a:t>的時候，我們會看這個</a:t>
            </a:r>
            <a:r>
              <a:rPr lang="en-US" altLang="zh-TW" dirty="0" smtClean="0"/>
              <a:t>read</a:t>
            </a:r>
            <a:r>
              <a:rPr lang="zh-TW" altLang="en-US" dirty="0" smtClean="0"/>
              <a:t>跟他的</a:t>
            </a:r>
            <a:r>
              <a:rPr lang="en-US" altLang="zh-TW" dirty="0" smtClean="0"/>
              <a:t>reverse</a:t>
            </a:r>
            <a:r>
              <a:rPr lang="zh-TW" altLang="en-US" dirty="0" smtClean="0"/>
              <a:t> </a:t>
            </a:r>
            <a:r>
              <a:rPr lang="en-US" altLang="zh-TW" dirty="0" smtClean="0"/>
              <a:t>complement</a:t>
            </a:r>
            <a:r>
              <a:rPr lang="zh-TW" altLang="en-US" dirty="0" smtClean="0"/>
              <a:t>的所有</a:t>
            </a:r>
            <a:r>
              <a:rPr lang="en-US" altLang="zh-TW" dirty="0" smtClean="0"/>
              <a:t>k-</a:t>
            </a:r>
            <a:r>
              <a:rPr lang="en-US" altLang="zh-TW" dirty="0" err="1" smtClean="0"/>
              <a:t>mer</a:t>
            </a:r>
            <a:r>
              <a:rPr lang="en-US" altLang="zh-TW" dirty="0" smtClean="0"/>
              <a:t/>
            </a:r>
            <a:br>
              <a:rPr lang="en-US" altLang="zh-TW" dirty="0" smtClean="0"/>
            </a:br>
            <a:r>
              <a:rPr lang="zh-TW" altLang="en-US" dirty="0" smtClean="0"/>
              <a:t>檢查這些</a:t>
            </a:r>
            <a:r>
              <a:rPr lang="en-US" altLang="zh-TW" dirty="0" smtClean="0"/>
              <a:t>k-</a:t>
            </a:r>
            <a:r>
              <a:rPr lang="en-US" altLang="zh-TW" dirty="0" err="1" smtClean="0"/>
              <a:t>mers</a:t>
            </a:r>
            <a:r>
              <a:rPr lang="zh-TW" altLang="en-US" dirty="0" smtClean="0"/>
              <a:t>有沒有跟</a:t>
            </a:r>
            <a:r>
              <a:rPr lang="en-US" altLang="zh-TW" dirty="0" err="1" smtClean="0"/>
              <a:t>bucke</a:t>
            </a:r>
            <a:r>
              <a:rPr lang="zh-TW" altLang="en-US" dirty="0" smtClean="0"/>
              <a:t>的</a:t>
            </a:r>
            <a:r>
              <a:rPr lang="en-US" altLang="zh-TW" dirty="0" smtClean="0"/>
              <a:t>label</a:t>
            </a:r>
            <a:r>
              <a:rPr lang="zh-TW" altLang="en-US" dirty="0" smtClean="0"/>
              <a:t> </a:t>
            </a:r>
            <a:r>
              <a:rPr lang="en-US" altLang="zh-TW" dirty="0" smtClean="0"/>
              <a:t>match</a:t>
            </a:r>
            <a:r>
              <a:rPr lang="zh-TW" altLang="en-US" dirty="0" smtClean="0"/>
              <a:t>到，</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這邊我們假設</a:t>
            </a:r>
            <a:r>
              <a:rPr lang="en-US" altLang="zh-TW" dirty="0" smtClean="0"/>
              <a:t>r </a:t>
            </a:r>
            <a:r>
              <a:rPr lang="zh-TW" altLang="en-US" dirty="0" smtClean="0"/>
              <a:t>是</a:t>
            </a:r>
            <a:r>
              <a:rPr lang="en-US" altLang="zh-TW" dirty="0" smtClean="0"/>
              <a:t> TACCAG</a:t>
            </a:r>
            <a:r>
              <a:rPr lang="zh-TW" altLang="en-US" dirty="0" smtClean="0"/>
              <a:t> </a:t>
            </a:r>
            <a:r>
              <a:rPr lang="en-US" altLang="zh-TW" dirty="0" smtClean="0"/>
              <a:t/>
            </a:r>
            <a:br>
              <a:rPr lang="en-US" altLang="zh-TW" dirty="0" smtClean="0"/>
            </a:br>
            <a:r>
              <a:rPr lang="en-US" altLang="zh-TW" dirty="0" smtClean="0"/>
              <a:t>k</a:t>
            </a:r>
            <a:r>
              <a:rPr lang="zh-TW" altLang="en-US" dirty="0" smtClean="0"/>
              <a:t>原本預設是</a:t>
            </a:r>
            <a:r>
              <a:rPr lang="en-US" altLang="zh-TW" dirty="0" smtClean="0"/>
              <a:t>15</a:t>
            </a:r>
            <a:r>
              <a:rPr lang="zh-TW" altLang="en-US" dirty="0" smtClean="0"/>
              <a:t>，我們的例子比較簡單，是設</a:t>
            </a:r>
            <a:r>
              <a:rPr lang="en-US" altLang="zh-TW" dirty="0" smtClean="0"/>
              <a:t>4</a:t>
            </a:r>
            <a:br>
              <a:rPr lang="en-US" altLang="zh-TW" dirty="0" smtClean="0"/>
            </a:br>
            <a:r>
              <a:rPr lang="en-US" altLang="zh-TW" dirty="0" err="1" smtClean="0"/>
              <a:t>reverce</a:t>
            </a:r>
            <a:r>
              <a:rPr lang="en-US" altLang="zh-TW" dirty="0" smtClean="0"/>
              <a:t> complement</a:t>
            </a:r>
            <a:r>
              <a:rPr lang="zh-TW" altLang="en-US" dirty="0" smtClean="0"/>
              <a:t>就是指他</a:t>
            </a:r>
            <a:r>
              <a:rPr lang="en-US" altLang="zh-TW" dirty="0" smtClean="0"/>
              <a:t>DNA</a:t>
            </a:r>
            <a:r>
              <a:rPr lang="zh-TW" altLang="en-US" dirty="0" smtClean="0"/>
              <a:t>對應的另外一條，所以</a:t>
            </a:r>
            <a:r>
              <a:rPr lang="en-US" altLang="zh-TW" dirty="0" err="1" smtClean="0"/>
              <a:t>rc</a:t>
            </a:r>
            <a:r>
              <a:rPr lang="en-US" altLang="zh-TW" dirty="0" smtClean="0"/>
              <a:t>(r) </a:t>
            </a:r>
            <a:r>
              <a:rPr lang="zh-TW" altLang="en-US" dirty="0" smtClean="0"/>
              <a:t>是</a:t>
            </a:r>
            <a:r>
              <a:rPr lang="en-US" altLang="zh-TW" dirty="0" smtClean="0"/>
              <a:t>CTGGTA</a:t>
            </a:r>
            <a:r>
              <a:rPr lang="zh-TW" altLang="en-US" dirty="0" smtClean="0"/>
              <a:t> </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12</a:t>
            </a:fld>
            <a:endParaRPr lang="zh-TW" altLang="en-US"/>
          </a:p>
        </p:txBody>
      </p:sp>
    </p:spTree>
    <p:extLst>
      <p:ext uri="{BB962C8B-B14F-4D97-AF65-F5344CB8AC3E}">
        <p14:creationId xmlns:p14="http://schemas.microsoft.com/office/powerpoint/2010/main" val="216461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接下來我們先列出他所有的</a:t>
            </a:r>
            <a:r>
              <a:rPr lang="en-US" altLang="zh-TW" dirty="0" smtClean="0"/>
              <a:t>k-</a:t>
            </a:r>
            <a:r>
              <a:rPr lang="en-US" altLang="zh-TW" dirty="0" err="1" smtClean="0"/>
              <a:t>mers</a:t>
            </a:r>
            <a:r>
              <a:rPr lang="en-US" altLang="zh-TW" dirty="0" smtClean="0"/>
              <a:t>:</a:t>
            </a:r>
          </a:p>
          <a:p>
            <a:r>
              <a:rPr lang="en-US" altLang="zh-TW" dirty="0" smtClean="0"/>
              <a:t>K=4</a:t>
            </a:r>
            <a:r>
              <a:rPr lang="zh-TW" altLang="en-US" dirty="0" smtClean="0"/>
              <a:t>，所以是</a:t>
            </a:r>
            <a:r>
              <a:rPr lang="en-US" altLang="zh-TW" dirty="0" smtClean="0"/>
              <a:t>4-mers </a:t>
            </a:r>
            <a:br>
              <a:rPr lang="en-US" altLang="zh-TW" dirty="0" smtClean="0"/>
            </a:br>
            <a:r>
              <a:rPr lang="en-US" altLang="zh-TW" dirty="0" smtClean="0"/>
              <a:t>TACCAG</a:t>
            </a:r>
            <a:r>
              <a:rPr lang="zh-TW" altLang="en-US" dirty="0" smtClean="0"/>
              <a:t>的</a:t>
            </a:r>
            <a:r>
              <a:rPr lang="en-US" altLang="zh-TW" dirty="0" smtClean="0"/>
              <a:t>4-mers</a:t>
            </a:r>
            <a:r>
              <a:rPr lang="zh-TW" altLang="en-US" dirty="0" smtClean="0"/>
              <a:t>有</a:t>
            </a:r>
            <a:r>
              <a:rPr lang="en-US" altLang="zh-TW" dirty="0" smtClean="0"/>
              <a:t>TACC</a:t>
            </a:r>
            <a:r>
              <a:rPr lang="zh-TW" altLang="en-US" dirty="0" smtClean="0"/>
              <a:t> </a:t>
            </a:r>
            <a:r>
              <a:rPr lang="en-US" altLang="zh-TW" dirty="0" smtClean="0"/>
              <a:t>ACCA</a:t>
            </a:r>
            <a:r>
              <a:rPr lang="zh-TW" altLang="en-US" dirty="0" smtClean="0"/>
              <a:t> 跟</a:t>
            </a:r>
            <a:r>
              <a:rPr lang="en-US" altLang="zh-TW" dirty="0" smtClean="0"/>
              <a:t>CCAG</a:t>
            </a:r>
          </a:p>
          <a:p>
            <a:r>
              <a:rPr lang="zh-TW" altLang="en-US" dirty="0" smtClean="0"/>
              <a:t>他的</a:t>
            </a:r>
            <a:r>
              <a:rPr lang="en-US" altLang="zh-TW" dirty="0" smtClean="0"/>
              <a:t>reverse</a:t>
            </a:r>
            <a:r>
              <a:rPr lang="zh-TW" altLang="en-US" dirty="0" smtClean="0"/>
              <a:t> </a:t>
            </a:r>
            <a:r>
              <a:rPr lang="en-US" altLang="zh-TW" dirty="0" smtClean="0"/>
              <a:t>complement</a:t>
            </a:r>
            <a:r>
              <a:rPr lang="zh-TW" altLang="en-US" dirty="0" smtClean="0"/>
              <a:t>則有</a:t>
            </a:r>
            <a:r>
              <a:rPr lang="en-US" altLang="zh-TW" dirty="0" smtClean="0"/>
              <a:t>CTGG</a:t>
            </a:r>
            <a:r>
              <a:rPr lang="zh-TW" altLang="en-US" dirty="0" smtClean="0"/>
              <a:t> </a:t>
            </a:r>
            <a:r>
              <a:rPr lang="en-US" altLang="zh-TW" dirty="0" smtClean="0"/>
              <a:t>TGGT</a:t>
            </a:r>
            <a:r>
              <a:rPr lang="zh-TW" altLang="en-US" dirty="0" smtClean="0"/>
              <a:t> </a:t>
            </a:r>
            <a:r>
              <a:rPr lang="en-US" altLang="zh-TW" dirty="0" smtClean="0"/>
              <a:t>GGTA</a:t>
            </a:r>
          </a:p>
          <a:p>
            <a:r>
              <a:rPr lang="zh-TW" altLang="en-US" dirty="0" smtClean="0"/>
              <a:t>總共有</a:t>
            </a:r>
            <a:r>
              <a:rPr lang="en-US" altLang="zh-TW" dirty="0" smtClean="0"/>
              <a:t>6</a:t>
            </a:r>
            <a:r>
              <a:rPr lang="zh-TW" altLang="en-US" dirty="0" smtClean="0"/>
              <a:t>個</a:t>
            </a:r>
            <a:r>
              <a:rPr lang="en-US" altLang="zh-TW" dirty="0" smtClean="0"/>
              <a:t>4-mers</a:t>
            </a:r>
          </a:p>
          <a:p>
            <a:r>
              <a:rPr lang="zh-TW" altLang="en-US" dirty="0" smtClean="0"/>
              <a:t>再看他有沒有</a:t>
            </a:r>
            <a:r>
              <a:rPr lang="en-US" altLang="zh-TW" dirty="0" smtClean="0"/>
              <a:t>match</a:t>
            </a:r>
            <a:r>
              <a:rPr lang="zh-TW" altLang="en-US" dirty="0" smtClean="0"/>
              <a:t>到</a:t>
            </a:r>
            <a:r>
              <a:rPr lang="en-US" altLang="zh-TW" dirty="0" smtClean="0"/>
              <a:t>bucket</a:t>
            </a:r>
            <a:r>
              <a:rPr lang="zh-TW" altLang="en-US" dirty="0" smtClean="0"/>
              <a:t>的</a:t>
            </a:r>
            <a:r>
              <a:rPr lang="en-US" altLang="zh-TW" dirty="0" smtClean="0"/>
              <a:t>label</a:t>
            </a:r>
          </a:p>
          <a:p>
            <a:r>
              <a:rPr lang="en-US" altLang="zh-TW" dirty="0" smtClean="0"/>
              <a:t>…</a:t>
            </a:r>
            <a:r>
              <a:rPr lang="zh-TW" altLang="en-US" dirty="0" smtClean="0"/>
              <a:t>像</a:t>
            </a:r>
            <a:r>
              <a:rPr lang="en-US" altLang="zh-TW" dirty="0" smtClean="0"/>
              <a:t>ACCA</a:t>
            </a:r>
            <a:r>
              <a:rPr lang="zh-TW" altLang="en-US" dirty="0" smtClean="0"/>
              <a:t> 就有</a:t>
            </a:r>
            <a:r>
              <a:rPr lang="en-US" altLang="zh-TW" dirty="0" smtClean="0"/>
              <a:t>match</a:t>
            </a:r>
            <a:r>
              <a:rPr lang="zh-TW" altLang="en-US" dirty="0" smtClean="0"/>
              <a:t>到</a:t>
            </a:r>
            <a:endParaRPr lang="en-US" altLang="zh-TW" dirty="0" smtClean="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13</a:t>
            </a:fld>
            <a:endParaRPr lang="zh-TW" altLang="en-US"/>
          </a:p>
        </p:txBody>
      </p:sp>
    </p:spTree>
    <p:extLst>
      <p:ext uri="{BB962C8B-B14F-4D97-AF65-F5344CB8AC3E}">
        <p14:creationId xmlns:p14="http://schemas.microsoft.com/office/powerpoint/2010/main" val="1911446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最後我們會發現有兩個</a:t>
            </a:r>
            <a:r>
              <a:rPr lang="en-US" altLang="zh-TW" dirty="0" smtClean="0"/>
              <a:t>match</a:t>
            </a:r>
            <a:r>
              <a:rPr lang="zh-TW" altLang="en-US" dirty="0" smtClean="0"/>
              <a:t>到 ， </a:t>
            </a:r>
            <a:r>
              <a:rPr lang="en-US" altLang="zh-TW" dirty="0" smtClean="0"/>
              <a:t>ACCA</a:t>
            </a:r>
            <a:r>
              <a:rPr lang="zh-TW" altLang="en-US" dirty="0" smtClean="0"/>
              <a:t> 跟</a:t>
            </a:r>
            <a:r>
              <a:rPr lang="en-US" altLang="zh-TW" dirty="0" smtClean="0"/>
              <a:t>CCAG</a:t>
            </a:r>
            <a:r>
              <a:rPr lang="zh-TW" altLang="en-US" dirty="0" smtClean="0"/>
              <a:t> 分別</a:t>
            </a:r>
            <a:r>
              <a:rPr lang="en-US" altLang="zh-TW" dirty="0" smtClean="0"/>
              <a:t>match</a:t>
            </a:r>
            <a:r>
              <a:rPr lang="zh-TW" altLang="en-US" dirty="0" smtClean="0"/>
              <a:t>到</a:t>
            </a:r>
            <a:r>
              <a:rPr lang="en-US" altLang="zh-TW" dirty="0" smtClean="0"/>
              <a:t>bucket</a:t>
            </a:r>
            <a:r>
              <a:rPr lang="zh-TW" altLang="en-US" dirty="0" smtClean="0"/>
              <a:t> </a:t>
            </a:r>
            <a:r>
              <a:rPr lang="en-US" altLang="zh-TW" dirty="0" smtClean="0"/>
              <a:t>3</a:t>
            </a:r>
            <a:r>
              <a:rPr lang="zh-TW" altLang="en-US" dirty="0" smtClean="0"/>
              <a:t>跟</a:t>
            </a:r>
            <a:r>
              <a:rPr lang="en-US" altLang="zh-TW" dirty="0" smtClean="0"/>
              <a:t>bucket2</a:t>
            </a:r>
          </a:p>
          <a:p>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14</a:t>
            </a:fld>
            <a:endParaRPr lang="zh-TW" altLang="en-US"/>
          </a:p>
        </p:txBody>
      </p:sp>
    </p:spTree>
    <p:extLst>
      <p:ext uri="{BB962C8B-B14F-4D97-AF65-F5344CB8AC3E}">
        <p14:creationId xmlns:p14="http://schemas.microsoft.com/office/powerpoint/2010/main" val="3447526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那這個</a:t>
            </a:r>
            <a:r>
              <a:rPr lang="en-US" altLang="zh-TW" dirty="0" smtClean="0"/>
              <a:t>read</a:t>
            </a:r>
            <a:r>
              <a:rPr lang="zh-TW" altLang="en-US" dirty="0" smtClean="0"/>
              <a:t>應該放到</a:t>
            </a:r>
            <a:r>
              <a:rPr lang="en-US" altLang="zh-TW" dirty="0" smtClean="0"/>
              <a:t>bucket2</a:t>
            </a:r>
            <a:r>
              <a:rPr lang="zh-TW" altLang="en-US" dirty="0" smtClean="0"/>
              <a:t>還是</a:t>
            </a:r>
            <a:r>
              <a:rPr lang="en-US" altLang="zh-TW" dirty="0" smtClean="0"/>
              <a:t>bucket3</a:t>
            </a:r>
            <a:r>
              <a:rPr lang="zh-TW" altLang="en-US" dirty="0" smtClean="0"/>
              <a:t>呢</a:t>
            </a:r>
            <a:r>
              <a:rPr lang="en-US" altLang="zh-TW" dirty="0" smtClean="0"/>
              <a:t>?</a:t>
            </a:r>
            <a:br>
              <a:rPr lang="en-US" altLang="zh-TW" dirty="0" smtClean="0"/>
            </a:br>
            <a:r>
              <a:rPr lang="zh-TW" altLang="en-US" dirty="0" smtClean="0"/>
              <a:t>第二階段我們要決定應該放在哪一個</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Buckets(r )</a:t>
            </a:r>
            <a:r>
              <a:rPr lang="zh-TW" altLang="en-US" dirty="0" smtClean="0"/>
              <a:t>是剛剛</a:t>
            </a:r>
            <a:r>
              <a:rPr lang="en-US" altLang="zh-TW" dirty="0" smtClean="0"/>
              <a:t>match</a:t>
            </a:r>
            <a:r>
              <a:rPr lang="zh-TW" altLang="en-US" dirty="0" smtClean="0"/>
              <a:t>到的</a:t>
            </a:r>
            <a:r>
              <a:rPr lang="en-US" altLang="zh-TW" dirty="0" smtClean="0"/>
              <a:t>Bucket</a:t>
            </a:r>
            <a:r>
              <a:rPr lang="zh-TW" altLang="en-US" dirty="0" smtClean="0"/>
              <a:t>的集合，所以包含</a:t>
            </a:r>
            <a:r>
              <a:rPr lang="en-US" altLang="zh-TW" dirty="0" smtClean="0"/>
              <a:t>bucket2</a:t>
            </a:r>
            <a:r>
              <a:rPr lang="zh-TW" altLang="en-US" dirty="0" smtClean="0"/>
              <a:t>跟</a:t>
            </a:r>
            <a:r>
              <a:rPr lang="en-US" altLang="zh-TW" dirty="0" smtClean="0"/>
              <a:t>bucket3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15</a:t>
            </a:fld>
            <a:endParaRPr lang="zh-TW" altLang="en-US"/>
          </a:p>
        </p:txBody>
      </p:sp>
    </p:spTree>
    <p:extLst>
      <p:ext uri="{BB962C8B-B14F-4D97-AF65-F5344CB8AC3E}">
        <p14:creationId xmlns:p14="http://schemas.microsoft.com/office/powerpoint/2010/main" val="30433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然後</a:t>
            </a:r>
            <a:r>
              <a:rPr lang="en-US" altLang="zh-TW" dirty="0" smtClean="0"/>
              <a:t>…r</a:t>
            </a:r>
            <a:r>
              <a:rPr lang="zh-TW" altLang="en-US" dirty="0" smtClean="0"/>
              <a:t>會被</a:t>
            </a:r>
            <a:r>
              <a:rPr lang="en-US" altLang="zh-TW" dirty="0" smtClean="0"/>
              <a:t>assign</a:t>
            </a:r>
            <a:r>
              <a:rPr lang="zh-TW" altLang="en-US" dirty="0" smtClean="0"/>
              <a:t>到 </a:t>
            </a:r>
            <a:r>
              <a:rPr lang="en-US" altLang="zh-TW" dirty="0" smtClean="0"/>
              <a:t>b</a:t>
            </a:r>
            <a:r>
              <a:rPr lang="zh-TW" altLang="en-US" dirty="0" smtClean="0"/>
              <a:t>* </a:t>
            </a:r>
            <a:r>
              <a:rPr lang="en-US" altLang="zh-TW" dirty="0" smtClean="0"/>
              <a:t/>
            </a:r>
            <a:br>
              <a:rPr lang="en-US" altLang="zh-TW" dirty="0" smtClean="0"/>
            </a:br>
            <a:r>
              <a:rPr lang="en-US" altLang="zh-TW" dirty="0" smtClean="0"/>
              <a:t>b* = argument of the maxima l-</a:t>
            </a:r>
            <a:r>
              <a:rPr lang="en-US" altLang="zh-TW" dirty="0" err="1" smtClean="0"/>
              <a:t>mers</a:t>
            </a:r>
            <a:r>
              <a:rPr lang="en-US" altLang="zh-TW" dirty="0" smtClean="0"/>
              <a:t>(r )</a:t>
            </a:r>
            <a:r>
              <a:rPr lang="zh-TW" altLang="en-US" dirty="0" smtClean="0"/>
              <a:t>交集</a:t>
            </a:r>
            <a:r>
              <a:rPr lang="en-US" altLang="zh-TW" dirty="0" smtClean="0"/>
              <a:t>l-</a:t>
            </a:r>
            <a:r>
              <a:rPr lang="en-US" altLang="zh-TW" dirty="0" err="1" smtClean="0"/>
              <a:t>mers</a:t>
            </a:r>
            <a:r>
              <a:rPr lang="en-US" altLang="zh-TW" dirty="0" smtClean="0"/>
              <a:t>(b ) b </a:t>
            </a:r>
            <a:r>
              <a:rPr lang="zh-TW" altLang="en-US" dirty="0" smtClean="0"/>
              <a:t>屬於</a:t>
            </a:r>
            <a:r>
              <a:rPr lang="en-US" altLang="zh-TW" dirty="0" smtClean="0"/>
              <a:t>buckets(r)</a:t>
            </a:r>
          </a:p>
          <a:p>
            <a:r>
              <a:rPr lang="en-US" altLang="zh-TW" dirty="0" smtClean="0"/>
              <a:t>L-</a:t>
            </a:r>
            <a:r>
              <a:rPr lang="en-US" altLang="zh-TW" dirty="0" err="1" smtClean="0"/>
              <a:t>mers</a:t>
            </a:r>
            <a:r>
              <a:rPr lang="en-US" altLang="zh-TW" dirty="0" smtClean="0"/>
              <a:t>(r ) </a:t>
            </a:r>
            <a:r>
              <a:rPr lang="zh-TW" altLang="en-US" dirty="0" smtClean="0"/>
              <a:t>表示</a:t>
            </a:r>
            <a:r>
              <a:rPr lang="en-US" altLang="zh-TW" dirty="0" smtClean="0"/>
              <a:t>read r</a:t>
            </a:r>
            <a:r>
              <a:rPr lang="zh-TW" altLang="en-US" dirty="0" smtClean="0"/>
              <a:t>的所有</a:t>
            </a:r>
            <a:r>
              <a:rPr lang="en-US" altLang="zh-TW" dirty="0" smtClean="0"/>
              <a:t>l-</a:t>
            </a:r>
            <a:r>
              <a:rPr lang="en-US" altLang="zh-TW" dirty="0" err="1" smtClean="0"/>
              <a:t>mers</a:t>
            </a:r>
            <a:r>
              <a:rPr lang="zh-TW" altLang="en-US" dirty="0" smtClean="0"/>
              <a:t>的集合 </a:t>
            </a:r>
            <a:r>
              <a:rPr lang="en-US" altLang="zh-TW" dirty="0" smtClean="0"/>
              <a:t/>
            </a:r>
            <a:br>
              <a:rPr lang="en-US" altLang="zh-TW" dirty="0" smtClean="0"/>
            </a:br>
            <a:r>
              <a:rPr lang="en-US" altLang="zh-TW" dirty="0" smtClean="0"/>
              <a:t>l-</a:t>
            </a:r>
            <a:r>
              <a:rPr lang="en-US" altLang="zh-TW" dirty="0" err="1" smtClean="0"/>
              <a:t>mers</a:t>
            </a:r>
            <a:r>
              <a:rPr lang="en-US" altLang="zh-TW" dirty="0" smtClean="0"/>
              <a:t>(b)</a:t>
            </a:r>
            <a:r>
              <a:rPr lang="zh-TW" altLang="en-US" dirty="0" smtClean="0"/>
              <a:t>表示</a:t>
            </a:r>
            <a:r>
              <a:rPr lang="en-US" altLang="zh-TW" dirty="0" smtClean="0"/>
              <a:t>bucket</a:t>
            </a:r>
            <a:r>
              <a:rPr lang="zh-TW" altLang="en-US" dirty="0" smtClean="0"/>
              <a:t> </a:t>
            </a:r>
            <a:r>
              <a:rPr lang="en-US" altLang="zh-TW" dirty="0" smtClean="0"/>
              <a:t>b</a:t>
            </a:r>
            <a:r>
              <a:rPr lang="zh-TW" altLang="en-US" dirty="0" smtClean="0"/>
              <a:t>裡面所有</a:t>
            </a:r>
            <a:r>
              <a:rPr lang="en-US" altLang="zh-TW" dirty="0" smtClean="0"/>
              <a:t>reads</a:t>
            </a:r>
            <a:r>
              <a:rPr lang="zh-TW" altLang="en-US" dirty="0" smtClean="0"/>
              <a:t>的</a:t>
            </a:r>
            <a:r>
              <a:rPr lang="en-US" altLang="zh-TW" dirty="0" smtClean="0"/>
              <a:t>l-</a:t>
            </a:r>
            <a:r>
              <a:rPr lang="en-US" altLang="zh-TW" dirty="0" err="1" smtClean="0"/>
              <a:t>mers</a:t>
            </a:r>
            <a:r>
              <a:rPr lang="zh-TW" altLang="en-US" dirty="0" smtClean="0"/>
              <a:t>的集合</a:t>
            </a:r>
            <a:r>
              <a:rPr lang="en-US" altLang="zh-TW" dirty="0" smtClean="0"/>
              <a:t/>
            </a:r>
            <a:br>
              <a:rPr lang="en-US" altLang="zh-TW" dirty="0" smtClean="0"/>
            </a:br>
            <a:r>
              <a:rPr lang="zh-TW" altLang="en-US" dirty="0" smtClean="0"/>
              <a:t>這裡的</a:t>
            </a:r>
            <a:r>
              <a:rPr lang="en-US" altLang="zh-TW" dirty="0" smtClean="0"/>
              <a:t>l-</a:t>
            </a:r>
            <a:r>
              <a:rPr lang="en-US" altLang="zh-TW" dirty="0" err="1" smtClean="0"/>
              <a:t>mer</a:t>
            </a:r>
            <a:r>
              <a:rPr lang="zh-TW" altLang="en-US" dirty="0" smtClean="0"/>
              <a:t>跟剛剛的</a:t>
            </a:r>
            <a:r>
              <a:rPr lang="en-US" altLang="zh-TW" dirty="0" smtClean="0"/>
              <a:t>k-</a:t>
            </a:r>
            <a:r>
              <a:rPr lang="en-US" altLang="zh-TW" dirty="0" err="1" smtClean="0"/>
              <a:t>mer</a:t>
            </a:r>
            <a:r>
              <a:rPr lang="zh-TW" altLang="en-US" dirty="0" smtClean="0"/>
              <a:t>不一樣 ，數字比較小一點</a:t>
            </a:r>
            <a:r>
              <a:rPr lang="en-US" altLang="zh-TW" dirty="0" smtClean="0"/>
              <a:t/>
            </a:r>
            <a:br>
              <a:rPr lang="en-US" altLang="zh-TW" dirty="0" smtClean="0"/>
            </a:br>
            <a:r>
              <a:rPr lang="zh-TW" altLang="en-US" dirty="0" smtClean="0"/>
              <a:t>簡單來說就是要找</a:t>
            </a:r>
            <a:r>
              <a:rPr lang="en-US" altLang="zh-TW" dirty="0" smtClean="0"/>
              <a:t>r</a:t>
            </a:r>
            <a:r>
              <a:rPr lang="zh-TW" altLang="en-US" dirty="0" smtClean="0"/>
              <a:t>的</a:t>
            </a:r>
            <a:r>
              <a:rPr lang="en-US" altLang="zh-TW" dirty="0" smtClean="0"/>
              <a:t>l-</a:t>
            </a:r>
            <a:r>
              <a:rPr lang="en-US" altLang="zh-TW" dirty="0" err="1" smtClean="0"/>
              <a:t>mers</a:t>
            </a:r>
            <a:r>
              <a:rPr lang="zh-TW" altLang="en-US" dirty="0" smtClean="0"/>
              <a:t>跟</a:t>
            </a:r>
            <a:r>
              <a:rPr lang="en-US" altLang="zh-TW" dirty="0" smtClean="0"/>
              <a:t>bucket</a:t>
            </a:r>
            <a:r>
              <a:rPr lang="zh-TW" altLang="en-US" dirty="0" smtClean="0"/>
              <a:t>裡所有</a:t>
            </a:r>
            <a:r>
              <a:rPr lang="en-US" altLang="zh-TW" dirty="0" smtClean="0"/>
              <a:t>reads</a:t>
            </a:r>
            <a:r>
              <a:rPr lang="zh-TW" altLang="en-US" dirty="0" smtClean="0"/>
              <a:t>的</a:t>
            </a:r>
            <a:r>
              <a:rPr lang="en-US" altLang="zh-TW" dirty="0" smtClean="0"/>
              <a:t>l-</a:t>
            </a:r>
            <a:r>
              <a:rPr lang="en-US" altLang="zh-TW" dirty="0" err="1" smtClean="0"/>
              <a:t>mers</a:t>
            </a:r>
            <a:r>
              <a:rPr lang="en-US" altLang="zh-TW" dirty="0" smtClean="0"/>
              <a:t> </a:t>
            </a:r>
            <a:r>
              <a:rPr lang="zh-TW" altLang="en-US" dirty="0" smtClean="0"/>
              <a:t>的交集，</a:t>
            </a:r>
            <a:r>
              <a:rPr lang="en-US" altLang="zh-TW" dirty="0" smtClean="0"/>
              <a:t>r</a:t>
            </a:r>
            <a:r>
              <a:rPr lang="zh-TW" altLang="en-US" dirty="0" smtClean="0"/>
              <a:t>會被</a:t>
            </a:r>
            <a:r>
              <a:rPr lang="en-US" altLang="zh-TW" dirty="0" smtClean="0"/>
              <a:t>assign</a:t>
            </a:r>
            <a:r>
              <a:rPr lang="zh-TW" altLang="en-US" dirty="0" smtClean="0"/>
              <a:t>到交集到</a:t>
            </a:r>
            <a:r>
              <a:rPr lang="zh-TW" altLang="en-US" dirty="0" smtClean="0"/>
              <a:t>最多</a:t>
            </a:r>
            <a:r>
              <a:rPr lang="en-US" altLang="zh-TW" dirty="0" smtClean="0"/>
              <a:t>element</a:t>
            </a:r>
            <a:r>
              <a:rPr lang="zh-TW" altLang="en-US" dirty="0" smtClean="0"/>
              <a:t>的</a:t>
            </a:r>
            <a:r>
              <a:rPr lang="en-US" altLang="zh-TW" dirty="0" smtClean="0"/>
              <a:t>bucket</a:t>
            </a:r>
            <a:endParaRPr lang="en-US" altLang="zh-TW" dirty="0" smtClean="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16</a:t>
            </a:fld>
            <a:endParaRPr lang="zh-TW" altLang="en-US"/>
          </a:p>
        </p:txBody>
      </p:sp>
    </p:spTree>
    <p:extLst>
      <p:ext uri="{BB962C8B-B14F-4D97-AF65-F5344CB8AC3E}">
        <p14:creationId xmlns:p14="http://schemas.microsoft.com/office/powerpoint/2010/main" val="236910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這裡</a:t>
                </a:r>
                <a:r>
                  <a:rPr lang="en-US" altLang="zh-TW" dirty="0" smtClean="0"/>
                  <a:t>l</a:t>
                </a:r>
                <a:r>
                  <a:rPr lang="zh-TW" altLang="en-US" dirty="0" smtClean="0"/>
                  <a:t>假設等於</a:t>
                </a:r>
                <a:r>
                  <a:rPr lang="en-US" altLang="zh-TW" dirty="0" smtClean="0"/>
                  <a:t>3</a:t>
                </a:r>
                <a:br>
                  <a:rPr lang="en-US" altLang="zh-TW" dirty="0" smtClean="0"/>
                </a:br>
                <a:r>
                  <a:rPr lang="en-US" altLang="zh-TW" dirty="0" smtClean="0"/>
                  <a:t>l-</a:t>
                </a:r>
                <a:r>
                  <a:rPr lang="en-US" altLang="zh-TW" dirty="0" err="1" smtClean="0"/>
                  <a:t>mers</a:t>
                </a:r>
                <a:r>
                  <a:rPr lang="en-US" altLang="zh-TW" dirty="0" smtClean="0"/>
                  <a:t>(r) </a:t>
                </a:r>
                <a:r>
                  <a:rPr lang="zh-TW" altLang="en-US" dirty="0" smtClean="0"/>
                  <a:t>會 </a:t>
                </a:r>
                <a:r>
                  <a:rPr lang="en-US" altLang="zh-TW" dirty="0" smtClean="0"/>
                  <a:t>=</a:t>
                </a:r>
                <a:r>
                  <a:rPr lang="zh-TW" altLang="en-US" dirty="0" smtClean="0"/>
                  <a:t> </a:t>
                </a:r>
                <a:r>
                  <a:rPr lang="en-US" altLang="zh-TW" dirty="0" smtClean="0">
                    <a:latin typeface="Gill Sans MT" panose="020B0502020104020203" pitchFamily="34" charset="0"/>
                  </a:rPr>
                  <a:t>TAC , ACC , CCA , CAG 4</a:t>
                </a:r>
                <a:r>
                  <a:rPr lang="zh-TW" altLang="en-US" dirty="0" smtClean="0">
                    <a:latin typeface="Gill Sans MT" panose="020B0502020104020203" pitchFamily="34" charset="0"/>
                  </a:rPr>
                  <a:t>個</a:t>
                </a:r>
                <a:endParaRPr lang="en-US" altLang="zh-TW" dirty="0" smtClean="0">
                  <a:latin typeface="Gill Sans MT" panose="020B0502020104020203" pitchFamily="34" charset="0"/>
                </a:endParaRPr>
              </a:p>
              <a:p>
                <a14:m>
                  <m:oMath xmlns:m="http://schemas.openxmlformats.org/officeDocument/2006/math">
                    <m:r>
                      <a:rPr lang="zh-TW" altLang="en-US" i="1" dirty="0" smtClean="0">
                        <a:latin typeface="Cambria Math" panose="02040503050406030204" pitchFamily="18" charset="0"/>
                      </a:rPr>
                      <m:t>接下來我們看</m:t>
                    </m:r>
                    <m:r>
                      <a:rPr lang="en-US" altLang="zh-TW" i="1" smtClean="0">
                        <a:latin typeface="Cambria Math" panose="02040503050406030204" pitchFamily="18" charset="0"/>
                      </a:rPr>
                      <m:t>𝑙</m:t>
                    </m:r>
                  </m:oMath>
                </a14:m>
                <a:r>
                  <a:rPr lang="en-US" altLang="zh-TW" dirty="0" smtClean="0">
                    <a:latin typeface="Gill Sans MT" panose="020B0502020104020203" pitchFamily="34" charset="0"/>
                  </a:rPr>
                  <a:t>-</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2</m:t>
                        </m:r>
                      </m:sub>
                    </m:sSub>
                  </m:oMath>
                </a14:m>
                <a:r>
                  <a:rPr lang="en-US" altLang="zh-TW" dirty="0" smtClean="0">
                    <a:latin typeface="Gill Sans MT" panose="020B0502020104020203" pitchFamily="34" charset="0"/>
                  </a:rPr>
                  <a:t>) </a:t>
                </a:r>
                <a:r>
                  <a:rPr lang="zh-TW" altLang="en-US" dirty="0" smtClean="0">
                    <a:latin typeface="Gill Sans MT" panose="020B0502020104020203" pitchFamily="34" charset="0"/>
                  </a:rPr>
                  <a:t> 先看他第一個</a:t>
                </a:r>
                <a:r>
                  <a:rPr lang="en-US" altLang="zh-TW" dirty="0" smtClean="0">
                    <a:latin typeface="Gill Sans MT" panose="020B0502020104020203" pitchFamily="34" charset="0"/>
                  </a:rPr>
                  <a:t>read</a:t>
                </a:r>
                <a:r>
                  <a:rPr lang="zh-TW" altLang="en-US" dirty="0" smtClean="0">
                    <a:latin typeface="Gill Sans MT" panose="020B0502020104020203" pitchFamily="34" charset="0"/>
                  </a:rPr>
                  <a:t> </a:t>
                </a:r>
                <a:r>
                  <a:rPr lang="en-US" altLang="zh-TW" dirty="0" smtClean="0">
                    <a:latin typeface="Gill Sans MT" panose="020B0502020104020203" pitchFamily="34" charset="0"/>
                  </a:rPr>
                  <a:t>CGCCAG</a:t>
                </a:r>
                <a:r>
                  <a:rPr lang="zh-TW" altLang="en-US" dirty="0" smtClean="0">
                    <a:latin typeface="Gill Sans MT" panose="020B0502020104020203" pitchFamily="34" charset="0"/>
                  </a:rPr>
                  <a:t>的</a:t>
                </a:r>
                <a:r>
                  <a:rPr lang="en-US" altLang="zh-TW" dirty="0" smtClean="0">
                    <a:latin typeface="Gill Sans MT" panose="020B0502020104020203" pitchFamily="34" charset="0"/>
                  </a:rPr>
                  <a:t>3-mers</a:t>
                </a:r>
                <a:r>
                  <a:rPr lang="zh-TW" altLang="en-US" dirty="0" smtClean="0">
                    <a:latin typeface="Gill Sans MT" panose="020B0502020104020203" pitchFamily="34" charset="0"/>
                  </a:rPr>
                  <a:t>有</a:t>
                </a:r>
                <a:r>
                  <a:rPr lang="en-US" altLang="zh-TW" dirty="0" smtClean="0">
                    <a:latin typeface="Gill Sans MT" panose="020B0502020104020203" pitchFamily="34" charset="0"/>
                  </a:rPr>
                  <a:t>CGC</a:t>
                </a:r>
                <a:r>
                  <a:rPr lang="en-US" altLang="zh-TW" baseline="0" dirty="0" smtClean="0">
                    <a:latin typeface="Gill Sans MT" panose="020B0502020104020203" pitchFamily="34" charset="0"/>
                  </a:rPr>
                  <a:t> GCC CCA CAG</a:t>
                </a:r>
                <a:r>
                  <a:rPr lang="zh-TW" altLang="en-US" dirty="0" smtClean="0">
                    <a:latin typeface="Gill Sans MT" panose="020B0502020104020203" pitchFamily="34" charset="0"/>
                  </a:rPr>
                  <a:t>第二</a:t>
                </a:r>
                <a:r>
                  <a:rPr lang="zh-TW" altLang="en-US" dirty="0" smtClean="0">
                    <a:latin typeface="Gill Sans MT" panose="020B0502020104020203" pitchFamily="34" charset="0"/>
                  </a:rPr>
                  <a:t>個</a:t>
                </a:r>
                <a:r>
                  <a:rPr lang="en-US" altLang="zh-TW" dirty="0" smtClean="0">
                    <a:latin typeface="Gill Sans MT" panose="020B0502020104020203" pitchFamily="34" charset="0"/>
                  </a:rPr>
                  <a:t>read</a:t>
                </a:r>
                <a:r>
                  <a:rPr lang="zh-TW" altLang="en-US" dirty="0" smtClean="0">
                    <a:latin typeface="Gill Sans MT" panose="020B0502020104020203" pitchFamily="34" charset="0"/>
                  </a:rPr>
                  <a:t> </a:t>
                </a:r>
                <a:r>
                  <a:rPr lang="en-US" altLang="zh-TW" dirty="0" smtClean="0">
                    <a:latin typeface="Gill Sans MT" panose="020B0502020104020203" pitchFamily="34" charset="0"/>
                  </a:rPr>
                  <a:t>GGCCAG</a:t>
                </a:r>
                <a:r>
                  <a:rPr lang="zh-TW" altLang="en-US" dirty="0" smtClean="0">
                    <a:latin typeface="Gill Sans MT" panose="020B0502020104020203" pitchFamily="34" charset="0"/>
                  </a:rPr>
                  <a:t>有</a:t>
                </a:r>
                <a:r>
                  <a:rPr lang="en-US" altLang="zh-TW" dirty="0" smtClean="0">
                    <a:latin typeface="Gill Sans MT" panose="020B0502020104020203" pitchFamily="34" charset="0"/>
                  </a:rPr>
                  <a:t>GGC</a:t>
                </a:r>
                <a:r>
                  <a:rPr lang="zh-TW" altLang="en-US" dirty="0" smtClean="0">
                    <a:latin typeface="Gill Sans MT" panose="020B0502020104020203" pitchFamily="34" charset="0"/>
                  </a:rPr>
                  <a:t> </a:t>
                </a:r>
                <a:r>
                  <a:rPr lang="en-US" altLang="zh-TW" dirty="0" smtClean="0">
                    <a:latin typeface="Gill Sans MT" panose="020B0502020104020203" pitchFamily="34" charset="0"/>
                  </a:rPr>
                  <a:t>GCC</a:t>
                </a:r>
                <a:r>
                  <a:rPr lang="zh-TW" altLang="en-US" dirty="0" smtClean="0">
                    <a:latin typeface="Gill Sans MT" panose="020B0502020104020203" pitchFamily="34" charset="0"/>
                  </a:rPr>
                  <a:t> </a:t>
                </a:r>
                <a:r>
                  <a:rPr lang="en-US" altLang="zh-TW" dirty="0" smtClean="0">
                    <a:latin typeface="Gill Sans MT" panose="020B0502020104020203" pitchFamily="34" charset="0"/>
                  </a:rPr>
                  <a:t>CCA</a:t>
                </a:r>
                <a:r>
                  <a:rPr lang="zh-TW" altLang="en-US" dirty="0" smtClean="0">
                    <a:latin typeface="Gill Sans MT" panose="020B0502020104020203" pitchFamily="34" charset="0"/>
                  </a:rPr>
                  <a:t> </a:t>
                </a:r>
                <a:r>
                  <a:rPr lang="en-US" altLang="zh-TW" dirty="0" smtClean="0">
                    <a:latin typeface="Gill Sans MT" panose="020B0502020104020203" pitchFamily="34" charset="0"/>
                  </a:rPr>
                  <a:t>CAG</a:t>
                </a:r>
                <a:endParaRPr lang="en-US" altLang="zh-TW" dirty="0" smtClean="0">
                  <a:latin typeface="+mn-lt"/>
                </a:endParaRPr>
              </a:p>
            </p:txBody>
          </p:sp>
        </mc:Choice>
        <mc:Fallback xmlns="">
          <p:sp>
            <p:nvSpPr>
              <p:cNvPr id="3" name="備忘稿版面配置區 2"/>
              <p:cNvSpPr>
                <a:spLocks noGrp="1"/>
              </p:cNvSpPr>
              <p:nvPr>
                <p:ph type="body" idx="1"/>
              </p:nvPr>
            </p:nvSpPr>
            <p:spPr/>
            <p:txBody>
              <a:bodyPr/>
              <a:lstStyle/>
              <a:p>
                <a:r>
                  <a:rPr lang="zh-TW" altLang="en-US" dirty="0" smtClean="0"/>
                  <a:t>這裡</a:t>
                </a:r>
                <a:r>
                  <a:rPr lang="en-US" altLang="zh-TW" dirty="0" smtClean="0"/>
                  <a:t>l</a:t>
                </a:r>
                <a:r>
                  <a:rPr lang="zh-TW" altLang="en-US" dirty="0" smtClean="0"/>
                  <a:t>假設等於</a:t>
                </a:r>
                <a:r>
                  <a:rPr lang="en-US" altLang="zh-TW" dirty="0" smtClean="0"/>
                  <a:t>3</a:t>
                </a:r>
                <a:br>
                  <a:rPr lang="en-US" altLang="zh-TW" dirty="0" smtClean="0"/>
                </a:br>
                <a:r>
                  <a:rPr lang="en-US" altLang="zh-TW" dirty="0" smtClean="0"/>
                  <a:t>l-</a:t>
                </a:r>
                <a:r>
                  <a:rPr lang="en-US" altLang="zh-TW" dirty="0" err="1" smtClean="0"/>
                  <a:t>mers</a:t>
                </a:r>
                <a:r>
                  <a:rPr lang="en-US" altLang="zh-TW" dirty="0" smtClean="0"/>
                  <a:t>(r) </a:t>
                </a:r>
                <a:r>
                  <a:rPr lang="zh-TW" altLang="en-US" dirty="0" smtClean="0"/>
                  <a:t>會 </a:t>
                </a:r>
                <a:r>
                  <a:rPr lang="en-US" altLang="zh-TW" dirty="0" smtClean="0"/>
                  <a:t>=</a:t>
                </a:r>
                <a:r>
                  <a:rPr lang="zh-TW" altLang="en-US" dirty="0" smtClean="0"/>
                  <a:t> </a:t>
                </a:r>
                <a:r>
                  <a:rPr lang="en-US" altLang="zh-TW" dirty="0" smtClean="0">
                    <a:latin typeface="Gill Sans MT" panose="020B0502020104020203" pitchFamily="34" charset="0"/>
                  </a:rPr>
                  <a:t>TAC , ACC , CCA , CAG 4</a:t>
                </a:r>
                <a:r>
                  <a:rPr lang="zh-TW" altLang="en-US" dirty="0" smtClean="0">
                    <a:latin typeface="Gill Sans MT" panose="020B0502020104020203" pitchFamily="34" charset="0"/>
                  </a:rPr>
                  <a:t>個</a:t>
                </a:r>
                <a:endParaRPr lang="en-US" altLang="zh-TW" dirty="0" smtClean="0">
                  <a:latin typeface="Gill Sans MT" panose="020B0502020104020203" pitchFamily="34" charset="0"/>
                </a:endParaRPr>
              </a:p>
              <a:p>
                <a:r>
                  <a:rPr lang="zh-TW" altLang="en-US" i="0" dirty="0" smtClean="0">
                    <a:latin typeface="Cambria Math" panose="02040503050406030204" pitchFamily="18" charset="0"/>
                  </a:rPr>
                  <a:t>接下來我們看</a:t>
                </a:r>
                <a:r>
                  <a:rPr lang="en-US" altLang="zh-TW" i="0" smtClean="0">
                    <a:latin typeface="Cambria Math" panose="02040503050406030204" pitchFamily="18" charset="0"/>
                  </a:rPr>
                  <a:t>𝑙</a:t>
                </a:r>
                <a:r>
                  <a:rPr lang="en-US" altLang="zh-TW" dirty="0" smtClean="0">
                    <a:latin typeface="Gill Sans MT" panose="020B0502020104020203" pitchFamily="34" charset="0"/>
                  </a:rPr>
                  <a:t>-</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a:t>
                </a:r>
                <a:r>
                  <a:rPr lang="en-US" altLang="zh-TW" b="0" i="0" smtClean="0">
                    <a:latin typeface="Cambria Math" panose="02040503050406030204" pitchFamily="18" charset="0"/>
                  </a:rPr>
                  <a:t>𝑏_2</a:t>
                </a:r>
                <a:r>
                  <a:rPr lang="en-US" altLang="zh-TW" dirty="0" smtClean="0">
                    <a:latin typeface="Gill Sans MT" panose="020B0502020104020203" pitchFamily="34" charset="0"/>
                  </a:rPr>
                  <a:t>) </a:t>
                </a:r>
                <a:r>
                  <a:rPr lang="zh-TW" altLang="en-US" dirty="0" smtClean="0">
                    <a:latin typeface="Gill Sans MT" panose="020B0502020104020203" pitchFamily="34" charset="0"/>
                  </a:rPr>
                  <a:t> 先看他第一個</a:t>
                </a:r>
                <a:r>
                  <a:rPr lang="en-US" altLang="zh-TW" dirty="0" smtClean="0">
                    <a:latin typeface="Gill Sans MT" panose="020B0502020104020203" pitchFamily="34" charset="0"/>
                  </a:rPr>
                  <a:t>read</a:t>
                </a:r>
                <a:r>
                  <a:rPr lang="zh-TW" altLang="en-US" dirty="0" smtClean="0">
                    <a:latin typeface="Gill Sans MT" panose="020B0502020104020203" pitchFamily="34" charset="0"/>
                  </a:rPr>
                  <a:t> </a:t>
                </a:r>
                <a:r>
                  <a:rPr lang="en-US" altLang="zh-TW" dirty="0" smtClean="0">
                    <a:latin typeface="Gill Sans MT" panose="020B0502020104020203" pitchFamily="34" charset="0"/>
                  </a:rPr>
                  <a:t>CGCCAG</a:t>
                </a:r>
                <a:r>
                  <a:rPr lang="zh-TW" altLang="en-US" dirty="0" smtClean="0">
                    <a:latin typeface="Gill Sans MT" panose="020B0502020104020203" pitchFamily="34" charset="0"/>
                  </a:rPr>
                  <a:t>的</a:t>
                </a:r>
                <a:r>
                  <a:rPr lang="en-US" altLang="zh-TW" dirty="0" smtClean="0">
                    <a:latin typeface="Gill Sans MT" panose="020B0502020104020203" pitchFamily="34" charset="0"/>
                  </a:rPr>
                  <a:t>3-mers</a:t>
                </a:r>
                <a:r>
                  <a:rPr lang="zh-TW" altLang="en-US" dirty="0" smtClean="0">
                    <a:latin typeface="Gill Sans MT" panose="020B0502020104020203" pitchFamily="34" charset="0"/>
                  </a:rPr>
                  <a:t>有</a:t>
                </a:r>
                <a:r>
                  <a:rPr lang="en-US" altLang="zh-TW" dirty="0" smtClean="0">
                    <a:latin typeface="Gill Sans MT" panose="020B0502020104020203" pitchFamily="34" charset="0"/>
                  </a:rPr>
                  <a:t>(</a:t>
                </a:r>
                <a:r>
                  <a:rPr lang="zh-TW" altLang="en-US" dirty="0" smtClean="0">
                    <a:latin typeface="Gill Sans MT" panose="020B0502020104020203" pitchFamily="34" charset="0"/>
                  </a:rPr>
                  <a:t>一個一個對應講</a:t>
                </a:r>
                <a:r>
                  <a:rPr lang="en-US" altLang="zh-TW" dirty="0" smtClean="0">
                    <a:latin typeface="Gill Sans MT" panose="020B0502020104020203" pitchFamily="34" charset="0"/>
                  </a:rPr>
                  <a:t>)</a:t>
                </a:r>
                <a:r>
                  <a:rPr lang="zh-TW" altLang="en-US" dirty="0" smtClean="0">
                    <a:latin typeface="Gill Sans MT" panose="020B0502020104020203" pitchFamily="34" charset="0"/>
                  </a:rPr>
                  <a:t>第二個</a:t>
                </a:r>
                <a:r>
                  <a:rPr lang="en-US" altLang="zh-TW" dirty="0" smtClean="0">
                    <a:latin typeface="Gill Sans MT" panose="020B0502020104020203" pitchFamily="34" charset="0"/>
                  </a:rPr>
                  <a:t>read</a:t>
                </a:r>
                <a:r>
                  <a:rPr lang="zh-TW" altLang="en-US" dirty="0" smtClean="0">
                    <a:latin typeface="Gill Sans MT" panose="020B0502020104020203" pitchFamily="34" charset="0"/>
                  </a:rPr>
                  <a:t> </a:t>
                </a:r>
                <a:r>
                  <a:rPr lang="en-US" altLang="zh-TW" dirty="0" smtClean="0">
                    <a:latin typeface="Gill Sans MT" panose="020B0502020104020203" pitchFamily="34" charset="0"/>
                  </a:rPr>
                  <a:t>GGCCAG</a:t>
                </a:r>
                <a:r>
                  <a:rPr lang="zh-TW" altLang="en-US" dirty="0" smtClean="0">
                    <a:latin typeface="Gill Sans MT" panose="020B0502020104020203" pitchFamily="34" charset="0"/>
                  </a:rPr>
                  <a:t>有</a:t>
                </a:r>
                <a:r>
                  <a:rPr lang="en-US" altLang="zh-TW" dirty="0" smtClean="0">
                    <a:latin typeface="Gill Sans MT" panose="020B0502020104020203" pitchFamily="34" charset="0"/>
                  </a:rPr>
                  <a:t>…</a:t>
                </a:r>
              </a:p>
              <a:p>
                <a:r>
                  <a:rPr lang="en-US" altLang="zh-TW" dirty="0" smtClean="0">
                    <a:latin typeface="+mn-lt"/>
                  </a:rPr>
                  <a:t>(</a:t>
                </a:r>
                <a:r>
                  <a:rPr lang="zh-TW" altLang="en-US" dirty="0" smtClean="0">
                    <a:latin typeface="+mn-lt"/>
                  </a:rPr>
                  <a:t>講完後</a:t>
                </a:r>
                <a:r>
                  <a:rPr lang="en-US" altLang="zh-TW" dirty="0" smtClean="0">
                    <a:latin typeface="+mn-lt"/>
                  </a:rPr>
                  <a:t>)</a:t>
                </a:r>
              </a:p>
              <a:p>
                <a:r>
                  <a:rPr lang="en-US" altLang="zh-TW" dirty="0" smtClean="0">
                    <a:latin typeface="+mn-lt"/>
                  </a:rPr>
                  <a:t>(</a:t>
                </a:r>
                <a:r>
                  <a:rPr lang="zh-TW" altLang="en-US" dirty="0" smtClean="0">
                    <a:latin typeface="+mn-lt"/>
                  </a:rPr>
                  <a:t>從</a:t>
                </a:r>
                <a:r>
                  <a:rPr lang="en-US" altLang="zh-TW" dirty="0" smtClean="0">
                    <a:latin typeface="+mn-lt"/>
                  </a:rPr>
                  <a:t>TAC</a:t>
                </a:r>
                <a:r>
                  <a:rPr lang="zh-TW" altLang="en-US" dirty="0" smtClean="0">
                    <a:latin typeface="+mn-lt"/>
                  </a:rPr>
                  <a:t>開始比對有沒有交集的，到</a:t>
                </a:r>
                <a:r>
                  <a:rPr lang="en-US" altLang="zh-TW" dirty="0" smtClean="0">
                    <a:latin typeface="+mn-lt"/>
                  </a:rPr>
                  <a:t>CCA</a:t>
                </a:r>
                <a:r>
                  <a:rPr lang="zh-TW" altLang="en-US" dirty="0" smtClean="0">
                    <a:latin typeface="+mn-lt"/>
                  </a:rPr>
                  <a:t>完切換下一頁 </a:t>
                </a:r>
                <a:r>
                  <a:rPr lang="en-US" altLang="zh-TW" dirty="0" err="1" smtClean="0">
                    <a:latin typeface="+mn-lt"/>
                  </a:rPr>
                  <a:t>CCAmatch</a:t>
                </a:r>
                <a:r>
                  <a:rPr lang="zh-TW" altLang="en-US" dirty="0" smtClean="0">
                    <a:latin typeface="+mn-lt"/>
                  </a:rPr>
                  <a:t>到</a:t>
                </a:r>
                <a:r>
                  <a:rPr lang="en-US" altLang="zh-TW" dirty="0" smtClean="0">
                    <a:latin typeface="+mn-lt"/>
                  </a:rPr>
                  <a:t>)</a:t>
                </a:r>
                <a:endParaRPr lang="en-US" altLang="zh-TW" dirty="0" smtClean="0">
                  <a:latin typeface="Gill Sans MT" panose="020B0502020104020203" pitchFamily="34" charset="0"/>
                </a:endParaRPr>
              </a:p>
            </p:txBody>
          </p:sp>
        </mc:Fallback>
      </mc:AlternateContent>
      <p:sp>
        <p:nvSpPr>
          <p:cNvPr id="4" name="投影片編號版面配置區 3"/>
          <p:cNvSpPr>
            <a:spLocks noGrp="1"/>
          </p:cNvSpPr>
          <p:nvPr>
            <p:ph type="sldNum" sz="quarter" idx="10"/>
          </p:nvPr>
        </p:nvSpPr>
        <p:spPr/>
        <p:txBody>
          <a:bodyPr/>
          <a:lstStyle/>
          <a:p>
            <a:fld id="{5DC9862E-0458-4B5A-878A-5A1F8607BADD}" type="slidenum">
              <a:rPr lang="zh-TW" altLang="en-US" smtClean="0"/>
              <a:t>17</a:t>
            </a:fld>
            <a:endParaRPr lang="zh-TW" altLang="en-US"/>
          </a:p>
        </p:txBody>
      </p:sp>
    </p:spTree>
    <p:extLst>
      <p:ext uri="{BB962C8B-B14F-4D97-AF65-F5344CB8AC3E}">
        <p14:creationId xmlns:p14="http://schemas.microsoft.com/office/powerpoint/2010/main" val="1377498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18</a:t>
            </a:fld>
            <a:endParaRPr lang="zh-TW" altLang="en-US"/>
          </a:p>
        </p:txBody>
      </p:sp>
    </p:spTree>
    <p:extLst>
      <p:ext uri="{BB962C8B-B14F-4D97-AF65-F5344CB8AC3E}">
        <p14:creationId xmlns:p14="http://schemas.microsoft.com/office/powerpoint/2010/main" val="546219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總共有兩個</a:t>
            </a:r>
            <a:r>
              <a:rPr lang="en-US" altLang="zh-TW" dirty="0" smtClean="0"/>
              <a:t>match</a:t>
            </a:r>
            <a:r>
              <a:rPr lang="zh-TW" altLang="en-US" dirty="0" smtClean="0"/>
              <a:t>到，</a:t>
            </a:r>
            <a:r>
              <a:rPr lang="en-US" altLang="zh-TW" dirty="0" smtClean="0"/>
              <a:t/>
            </a:r>
            <a:br>
              <a:rPr lang="en-US" altLang="zh-TW" dirty="0" smtClean="0"/>
            </a:br>
            <a:r>
              <a:rPr lang="en-US" altLang="zh-TW" dirty="0" smtClean="0"/>
              <a:t>bucket</a:t>
            </a:r>
            <a:r>
              <a:rPr lang="zh-TW" altLang="en-US" dirty="0" smtClean="0"/>
              <a:t> </a:t>
            </a:r>
            <a:r>
              <a:rPr lang="en-US" altLang="zh-TW" dirty="0" smtClean="0"/>
              <a:t>2</a:t>
            </a:r>
            <a:r>
              <a:rPr lang="zh-TW" altLang="en-US" dirty="0" smtClean="0"/>
              <a:t>得到的分數就是</a:t>
            </a:r>
            <a:r>
              <a:rPr lang="en-US" altLang="zh-TW" dirty="0" smtClean="0"/>
              <a:t>2</a:t>
            </a:r>
            <a:r>
              <a:rPr lang="zh-TW" altLang="en-US" dirty="0" smtClean="0"/>
              <a:t>分</a:t>
            </a:r>
            <a:endParaRPr lang="en-US" altLang="zh-TW" dirty="0" smtClean="0"/>
          </a:p>
          <a:p>
            <a:r>
              <a:rPr lang="zh-TW" altLang="en-US" dirty="0" smtClean="0"/>
              <a:t>我們換看</a:t>
            </a:r>
            <a:r>
              <a:rPr lang="en-US" altLang="zh-TW" dirty="0" smtClean="0"/>
              <a:t>bucket 3</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19</a:t>
            </a:fld>
            <a:endParaRPr lang="zh-TW" altLang="en-US"/>
          </a:p>
        </p:txBody>
      </p:sp>
    </p:spTree>
    <p:extLst>
      <p:ext uri="{BB962C8B-B14F-4D97-AF65-F5344CB8AC3E}">
        <p14:creationId xmlns:p14="http://schemas.microsoft.com/office/powerpoint/2010/main" val="2187695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L-</a:t>
            </a:r>
            <a:r>
              <a:rPr lang="en-US" altLang="zh-TW" dirty="0" err="1" smtClean="0"/>
              <a:t>mers</a:t>
            </a:r>
            <a:r>
              <a:rPr lang="en-US" altLang="zh-TW" dirty="0" smtClean="0"/>
              <a:t>(r )</a:t>
            </a:r>
            <a:r>
              <a:rPr lang="zh-TW" altLang="en-US" dirty="0" smtClean="0"/>
              <a:t>跟剛剛一樣</a:t>
            </a:r>
            <a:endParaRPr lang="en-US" altLang="zh-TW" dirty="0" smtClean="0"/>
          </a:p>
          <a:p>
            <a:r>
              <a:rPr lang="en-US" altLang="zh-TW" dirty="0" smtClean="0"/>
              <a:t>L-</a:t>
            </a:r>
            <a:r>
              <a:rPr lang="en-US" altLang="zh-TW" dirty="0" err="1" smtClean="0"/>
              <a:t>mers</a:t>
            </a:r>
            <a:r>
              <a:rPr lang="en-US" altLang="zh-TW" dirty="0" smtClean="0"/>
              <a:t>(b3) </a:t>
            </a:r>
            <a:r>
              <a:rPr lang="zh-TW" altLang="en-US" dirty="0" smtClean="0"/>
              <a:t>先看他第一個</a:t>
            </a:r>
            <a:r>
              <a:rPr lang="en-US" altLang="zh-TW" dirty="0" smtClean="0"/>
              <a:t>read ACCATT</a:t>
            </a:r>
            <a:r>
              <a:rPr lang="zh-TW" altLang="en-US" dirty="0" smtClean="0"/>
              <a:t> 的</a:t>
            </a:r>
            <a:r>
              <a:rPr lang="en-US" altLang="zh-TW" dirty="0" smtClean="0"/>
              <a:t>3-mers</a:t>
            </a:r>
            <a:r>
              <a:rPr lang="zh-TW" altLang="en-US" dirty="0" smtClean="0"/>
              <a:t>，有</a:t>
            </a:r>
            <a:r>
              <a:rPr lang="en-US" altLang="zh-TW" dirty="0" smtClean="0"/>
              <a:t>ACC</a:t>
            </a:r>
            <a:r>
              <a:rPr lang="zh-TW" altLang="en-US" dirty="0" smtClean="0"/>
              <a:t> </a:t>
            </a:r>
            <a:r>
              <a:rPr lang="en-US" altLang="zh-TW" dirty="0" smtClean="0"/>
              <a:t>CCA</a:t>
            </a:r>
            <a:r>
              <a:rPr lang="zh-TW" altLang="en-US" dirty="0" smtClean="0"/>
              <a:t> </a:t>
            </a:r>
            <a:r>
              <a:rPr lang="en-US" altLang="zh-TW" dirty="0" smtClean="0"/>
              <a:t>CAT</a:t>
            </a:r>
            <a:r>
              <a:rPr lang="zh-TW" altLang="en-US" dirty="0" smtClean="0"/>
              <a:t> </a:t>
            </a:r>
            <a:r>
              <a:rPr lang="en-US" altLang="zh-TW" dirty="0" smtClean="0"/>
              <a:t>ATT</a:t>
            </a:r>
            <a:r>
              <a:rPr lang="zh-TW" altLang="en-US" dirty="0" smtClean="0"/>
              <a:t> ，再看第</a:t>
            </a:r>
            <a:r>
              <a:rPr lang="en-US" altLang="zh-TW" dirty="0" smtClean="0"/>
              <a:t>2</a:t>
            </a:r>
            <a:r>
              <a:rPr lang="zh-TW" altLang="en-US" dirty="0" smtClean="0"/>
              <a:t>個</a:t>
            </a:r>
            <a:r>
              <a:rPr lang="en-US" altLang="zh-TW" dirty="0" smtClean="0"/>
              <a:t>read CTACCA </a:t>
            </a:r>
            <a:r>
              <a:rPr lang="zh-TW" altLang="en-US" dirty="0" smtClean="0"/>
              <a:t>有</a:t>
            </a:r>
            <a:r>
              <a:rPr lang="en-US" altLang="zh-TW" dirty="0" smtClean="0"/>
              <a:t>…</a:t>
            </a:r>
            <a:endParaRPr lang="en-US" altLang="zh-TW" dirty="0" smtClean="0"/>
          </a:p>
          <a:p>
            <a:r>
              <a:rPr lang="zh-TW" altLang="en-US" dirty="0" smtClean="0"/>
              <a:t>所以</a:t>
            </a:r>
            <a:r>
              <a:rPr lang="en-US" altLang="zh-TW" dirty="0" smtClean="0"/>
              <a:t>l-</a:t>
            </a:r>
            <a:r>
              <a:rPr lang="en-US" altLang="zh-TW" dirty="0" err="1" smtClean="0"/>
              <a:t>mers</a:t>
            </a:r>
            <a:r>
              <a:rPr lang="en-US" altLang="zh-TW" dirty="0" smtClean="0"/>
              <a:t>(b3)</a:t>
            </a:r>
            <a:r>
              <a:rPr lang="zh-TW" altLang="en-US" dirty="0" smtClean="0"/>
              <a:t>的集合總共有</a:t>
            </a:r>
            <a:r>
              <a:rPr lang="en-US" altLang="zh-TW" dirty="0" smtClean="0"/>
              <a:t>6</a:t>
            </a:r>
            <a:r>
              <a:rPr lang="zh-TW" altLang="en-US" dirty="0" smtClean="0"/>
              <a:t>個</a:t>
            </a:r>
            <a:r>
              <a:rPr lang="en-US" altLang="zh-TW" dirty="0" smtClean="0"/>
              <a:t/>
            </a:r>
            <a:br>
              <a:rPr lang="en-US" altLang="zh-TW" dirty="0" smtClean="0"/>
            </a:br>
            <a:r>
              <a:rPr lang="zh-TW" altLang="en-US" dirty="0" smtClean="0"/>
              <a:t>然後再來比對交集的有哪</a:t>
            </a:r>
            <a:r>
              <a:rPr lang="zh-TW" altLang="en-US" dirty="0" smtClean="0"/>
              <a:t>些</a:t>
            </a:r>
            <a:r>
              <a:rPr lang="en-US" altLang="zh-TW" dirty="0" smtClean="0"/>
              <a:t/>
            </a:r>
            <a:br>
              <a:rPr lang="en-US" altLang="zh-TW" dirty="0" smtClean="0"/>
            </a:b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20</a:t>
            </a:fld>
            <a:endParaRPr lang="zh-TW" altLang="en-US"/>
          </a:p>
        </p:txBody>
      </p:sp>
    </p:spTree>
    <p:extLst>
      <p:ext uri="{BB962C8B-B14F-4D97-AF65-F5344CB8AC3E}">
        <p14:creationId xmlns:p14="http://schemas.microsoft.com/office/powerpoint/2010/main" val="160944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3</a:t>
            </a:fld>
            <a:endParaRPr lang="zh-TW" altLang="en-US"/>
          </a:p>
        </p:txBody>
      </p:sp>
    </p:spTree>
    <p:extLst>
      <p:ext uri="{BB962C8B-B14F-4D97-AF65-F5344CB8AC3E}">
        <p14:creationId xmlns:p14="http://schemas.microsoft.com/office/powerpoint/2010/main" val="3892618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21</a:t>
            </a:fld>
            <a:endParaRPr lang="zh-TW" altLang="en-US"/>
          </a:p>
        </p:txBody>
      </p:sp>
    </p:spTree>
    <p:extLst>
      <p:ext uri="{BB962C8B-B14F-4D97-AF65-F5344CB8AC3E}">
        <p14:creationId xmlns:p14="http://schemas.microsoft.com/office/powerpoint/2010/main" val="2203122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22</a:t>
            </a:fld>
            <a:endParaRPr lang="zh-TW" altLang="en-US"/>
          </a:p>
        </p:txBody>
      </p:sp>
    </p:spTree>
    <p:extLst>
      <p:ext uri="{BB962C8B-B14F-4D97-AF65-F5344CB8AC3E}">
        <p14:creationId xmlns:p14="http://schemas.microsoft.com/office/powerpoint/2010/main" val="2882655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23</a:t>
            </a:fld>
            <a:endParaRPr lang="zh-TW" altLang="en-US"/>
          </a:p>
        </p:txBody>
      </p:sp>
    </p:spTree>
    <p:extLst>
      <p:ext uri="{BB962C8B-B14F-4D97-AF65-F5344CB8AC3E}">
        <p14:creationId xmlns:p14="http://schemas.microsoft.com/office/powerpoint/2010/main" val="342150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交集的</a:t>
            </a:r>
            <a:r>
              <a:rPr lang="en-US" altLang="zh-TW" dirty="0" smtClean="0"/>
              <a:t>3-mers</a:t>
            </a:r>
            <a:r>
              <a:rPr lang="zh-TW" altLang="en-US" dirty="0" smtClean="0"/>
              <a:t>總共</a:t>
            </a:r>
            <a:r>
              <a:rPr lang="en-US" altLang="zh-TW" dirty="0" smtClean="0"/>
              <a:t>3</a:t>
            </a:r>
            <a:r>
              <a:rPr lang="zh-TW" altLang="en-US" dirty="0" smtClean="0"/>
              <a:t>個，</a:t>
            </a:r>
            <a:r>
              <a:rPr lang="en-US" altLang="zh-TW" dirty="0" smtClean="0"/>
              <a:t/>
            </a:r>
            <a:br>
              <a:rPr lang="en-US" altLang="zh-TW" dirty="0" smtClean="0"/>
            </a:br>
            <a:r>
              <a:rPr lang="zh-TW" altLang="en-US" dirty="0" smtClean="0"/>
              <a:t>所以</a:t>
            </a:r>
            <a:r>
              <a:rPr lang="en-US" altLang="zh-TW" dirty="0" smtClean="0"/>
              <a:t>bucket</a:t>
            </a:r>
            <a:r>
              <a:rPr lang="zh-TW" altLang="en-US" dirty="0" smtClean="0"/>
              <a:t> </a:t>
            </a:r>
            <a:r>
              <a:rPr lang="en-US" altLang="zh-TW" dirty="0" smtClean="0"/>
              <a:t>3</a:t>
            </a:r>
            <a:r>
              <a:rPr lang="zh-TW" altLang="en-US" dirty="0" smtClean="0"/>
              <a:t>得到</a:t>
            </a:r>
            <a:r>
              <a:rPr lang="en-US" altLang="zh-TW" dirty="0" smtClean="0"/>
              <a:t>3</a:t>
            </a:r>
            <a:r>
              <a:rPr lang="zh-TW" altLang="en-US" dirty="0" smtClean="0"/>
              <a:t>分</a:t>
            </a:r>
            <a:endParaRPr lang="en-US" altLang="zh-TW" dirty="0" smtClean="0"/>
          </a:p>
          <a:p>
            <a:r>
              <a:rPr lang="zh-TW" altLang="en-US" dirty="0" smtClean="0"/>
              <a:t>跳下頁</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24</a:t>
            </a:fld>
            <a:endParaRPr lang="zh-TW" altLang="en-US"/>
          </a:p>
        </p:txBody>
      </p:sp>
    </p:spTree>
    <p:extLst>
      <p:ext uri="{BB962C8B-B14F-4D97-AF65-F5344CB8AC3E}">
        <p14:creationId xmlns:p14="http://schemas.microsoft.com/office/powerpoint/2010/main" val="1750565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剛剛</a:t>
            </a:r>
            <a:r>
              <a:rPr lang="en-US" altLang="zh-TW" dirty="0" smtClean="0"/>
              <a:t>bucket</a:t>
            </a:r>
            <a:r>
              <a:rPr lang="zh-TW" altLang="en-US" dirty="0" smtClean="0"/>
              <a:t> </a:t>
            </a:r>
            <a:r>
              <a:rPr lang="en-US" altLang="zh-TW" dirty="0" smtClean="0"/>
              <a:t>2</a:t>
            </a:r>
            <a:r>
              <a:rPr lang="zh-TW" altLang="en-US" dirty="0" smtClean="0"/>
              <a:t>得到</a:t>
            </a:r>
            <a:r>
              <a:rPr lang="en-US" altLang="zh-TW" dirty="0" smtClean="0"/>
              <a:t>2</a:t>
            </a:r>
            <a:r>
              <a:rPr lang="zh-TW" altLang="en-US" dirty="0" smtClean="0"/>
              <a:t>分 </a:t>
            </a:r>
            <a:r>
              <a:rPr lang="en-US" altLang="zh-TW" dirty="0" smtClean="0"/>
              <a:t>bucket3</a:t>
            </a:r>
            <a:r>
              <a:rPr lang="zh-TW" altLang="en-US" dirty="0" smtClean="0"/>
              <a:t> 得到</a:t>
            </a:r>
            <a:r>
              <a:rPr lang="en-US" altLang="zh-TW" dirty="0" smtClean="0"/>
              <a:t>3</a:t>
            </a:r>
            <a:r>
              <a:rPr lang="zh-TW" altLang="en-US" dirty="0" smtClean="0"/>
              <a:t>分 我們挑分數最大的</a:t>
            </a:r>
            <a:r>
              <a:rPr lang="en-US" altLang="zh-TW" dirty="0" smtClean="0"/>
              <a:t/>
            </a:r>
            <a:br>
              <a:rPr lang="en-US" altLang="zh-TW" dirty="0" smtClean="0"/>
            </a:br>
            <a:r>
              <a:rPr lang="zh-TW" altLang="en-US" dirty="0" smtClean="0"/>
              <a:t>所以</a:t>
            </a:r>
            <a:r>
              <a:rPr lang="en-US" altLang="zh-TW" dirty="0" smtClean="0"/>
              <a:t>b</a:t>
            </a:r>
            <a:r>
              <a:rPr lang="zh-TW" altLang="en-US" dirty="0" smtClean="0"/>
              <a:t>* </a:t>
            </a:r>
            <a:r>
              <a:rPr lang="en-US" altLang="zh-TW" dirty="0" smtClean="0"/>
              <a:t>=</a:t>
            </a:r>
            <a:r>
              <a:rPr lang="zh-TW" altLang="en-US" dirty="0" smtClean="0"/>
              <a:t> </a:t>
            </a:r>
            <a:r>
              <a:rPr lang="en-US" altLang="zh-TW" dirty="0" smtClean="0"/>
              <a:t>bucket 3 </a:t>
            </a:r>
            <a:br>
              <a:rPr lang="en-US" altLang="zh-TW" dirty="0" smtClean="0"/>
            </a:br>
            <a:r>
              <a:rPr lang="en-US" altLang="zh-TW" dirty="0" smtClean="0"/>
              <a:t>TACCAG</a:t>
            </a:r>
            <a:r>
              <a:rPr lang="zh-TW" altLang="en-US" dirty="0" smtClean="0"/>
              <a:t>會被</a:t>
            </a:r>
            <a:r>
              <a:rPr lang="en-US" altLang="zh-TW" dirty="0" smtClean="0"/>
              <a:t>assign</a:t>
            </a:r>
            <a:r>
              <a:rPr lang="zh-TW" altLang="en-US" dirty="0" smtClean="0"/>
              <a:t>到</a:t>
            </a:r>
            <a:r>
              <a:rPr lang="en-US" altLang="zh-TW" dirty="0" smtClean="0"/>
              <a:t>bucket3</a:t>
            </a:r>
          </a:p>
          <a:p>
            <a:r>
              <a:rPr lang="zh-TW" altLang="en-US" dirty="0" smtClean="0"/>
              <a:t>下一頁</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25</a:t>
            </a:fld>
            <a:endParaRPr lang="zh-TW" altLang="en-US"/>
          </a:p>
        </p:txBody>
      </p:sp>
    </p:spTree>
    <p:extLst>
      <p:ext uri="{BB962C8B-B14F-4D97-AF65-F5344CB8AC3E}">
        <p14:creationId xmlns:p14="http://schemas.microsoft.com/office/powerpoint/2010/main" val="2503581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下一頁</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26</a:t>
            </a:fld>
            <a:endParaRPr lang="zh-TW" altLang="en-US"/>
          </a:p>
        </p:txBody>
      </p:sp>
    </p:spTree>
    <p:extLst>
      <p:ext uri="{BB962C8B-B14F-4D97-AF65-F5344CB8AC3E}">
        <p14:creationId xmlns:p14="http://schemas.microsoft.com/office/powerpoint/2010/main" val="368306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那如果</a:t>
            </a:r>
            <a:r>
              <a:rPr lang="en-US" altLang="zh-TW" dirty="0" smtClean="0"/>
              <a:t>read</a:t>
            </a:r>
            <a:r>
              <a:rPr lang="zh-TW" altLang="en-US" dirty="0" smtClean="0"/>
              <a:t>的</a:t>
            </a:r>
            <a:r>
              <a:rPr lang="en-US" altLang="zh-TW" dirty="0" smtClean="0"/>
              <a:t>k-</a:t>
            </a:r>
            <a:r>
              <a:rPr lang="en-US" altLang="zh-TW" dirty="0" err="1" smtClean="0"/>
              <a:t>mers</a:t>
            </a:r>
            <a:r>
              <a:rPr lang="zh-TW" altLang="en-US" dirty="0" smtClean="0"/>
              <a:t>沒有</a:t>
            </a:r>
            <a:r>
              <a:rPr lang="en-US" altLang="zh-TW" dirty="0" smtClean="0"/>
              <a:t>match</a:t>
            </a:r>
            <a:r>
              <a:rPr lang="zh-TW" altLang="en-US" dirty="0" smtClean="0"/>
              <a:t>到任何一個</a:t>
            </a:r>
            <a:r>
              <a:rPr lang="en-US" altLang="zh-TW" dirty="0" err="1" smtClean="0"/>
              <a:t>bucke</a:t>
            </a:r>
            <a:r>
              <a:rPr lang="zh-TW" altLang="en-US" dirty="0" smtClean="0"/>
              <a:t>的</a:t>
            </a:r>
            <a:r>
              <a:rPr lang="en-US" altLang="zh-TW" dirty="0" smtClean="0"/>
              <a:t>label</a:t>
            </a:r>
            <a:r>
              <a:rPr lang="zh-TW" altLang="en-US" dirty="0" smtClean="0"/>
              <a:t>呢</a:t>
            </a:r>
            <a:r>
              <a:rPr lang="en-US" altLang="zh-TW" dirty="0" smtClean="0"/>
              <a:t>?</a:t>
            </a:r>
          </a:p>
          <a:p>
            <a:r>
              <a:rPr lang="zh-TW" altLang="en-US" dirty="0" smtClean="0"/>
              <a:t>像是</a:t>
            </a:r>
            <a:r>
              <a:rPr lang="en-US" altLang="zh-TW" dirty="0" smtClean="0"/>
              <a:t>…</a:t>
            </a:r>
          </a:p>
          <a:p>
            <a:r>
              <a:rPr lang="zh-TW" altLang="en-US" dirty="0" smtClean="0"/>
              <a:t>下一頁</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27</a:t>
            </a:fld>
            <a:endParaRPr lang="zh-TW" altLang="en-US"/>
          </a:p>
        </p:txBody>
      </p:sp>
    </p:spTree>
    <p:extLst>
      <p:ext uri="{BB962C8B-B14F-4D97-AF65-F5344CB8AC3E}">
        <p14:creationId xmlns:p14="http://schemas.microsoft.com/office/powerpoint/2010/main" val="1216697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像是</a:t>
            </a:r>
            <a:r>
              <a:rPr lang="en-US" altLang="zh-TW" dirty="0" smtClean="0"/>
              <a:t>r</a:t>
            </a:r>
            <a:r>
              <a:rPr lang="zh-TW" altLang="en-US" dirty="0" smtClean="0"/>
              <a:t> </a:t>
            </a:r>
            <a:r>
              <a:rPr lang="en-US" altLang="zh-TW" dirty="0" smtClean="0"/>
              <a:t>=</a:t>
            </a:r>
            <a:r>
              <a:rPr lang="zh-TW" altLang="en-US" dirty="0" smtClean="0"/>
              <a:t> </a:t>
            </a:r>
            <a:r>
              <a:rPr lang="en-US" altLang="zh-TW" dirty="0" smtClean="0"/>
              <a:t>ACACTG</a:t>
            </a:r>
            <a:r>
              <a:rPr lang="zh-TW" altLang="en-US" dirty="0" smtClean="0"/>
              <a:t>的話</a:t>
            </a:r>
            <a:r>
              <a:rPr lang="zh-TW" altLang="en-US" dirty="0" smtClean="0"/>
              <a:t>，他的</a:t>
            </a:r>
            <a:r>
              <a:rPr lang="en-US" altLang="zh-TW" dirty="0" smtClean="0"/>
              <a:t>4-mers</a:t>
            </a:r>
            <a:r>
              <a:rPr lang="zh-TW" altLang="en-US" dirty="0" smtClean="0"/>
              <a:t>跟他</a:t>
            </a:r>
            <a:r>
              <a:rPr lang="en-US" altLang="zh-TW" dirty="0" smtClean="0"/>
              <a:t>reverse</a:t>
            </a:r>
            <a:r>
              <a:rPr lang="zh-TW" altLang="en-US" dirty="0" smtClean="0"/>
              <a:t> </a:t>
            </a:r>
            <a:r>
              <a:rPr lang="en-US" altLang="zh-TW" dirty="0" smtClean="0"/>
              <a:t>complement</a:t>
            </a:r>
            <a:r>
              <a:rPr lang="zh-TW" altLang="en-US" dirty="0" smtClean="0"/>
              <a:t>的</a:t>
            </a:r>
            <a:r>
              <a:rPr lang="en-US" altLang="zh-TW" dirty="0" smtClean="0"/>
              <a:t>4-mers</a:t>
            </a:r>
            <a:r>
              <a:rPr lang="zh-TW" altLang="en-US" dirty="0" smtClean="0"/>
              <a:t>都沒有對應到</a:t>
            </a:r>
            <a:r>
              <a:rPr lang="en-US" altLang="zh-TW" dirty="0" smtClean="0"/>
              <a:t>bucket</a:t>
            </a:r>
            <a:r>
              <a:rPr lang="en-US" altLang="zh-TW" baseline="0" dirty="0" smtClean="0"/>
              <a:t> 1 </a:t>
            </a:r>
            <a:r>
              <a:rPr lang="zh-TW" altLang="en-US" baseline="0" dirty="0" smtClean="0"/>
              <a:t>到</a:t>
            </a:r>
            <a:r>
              <a:rPr lang="en-US" altLang="zh-TW" baseline="0" dirty="0" smtClean="0"/>
              <a:t>4</a:t>
            </a:r>
            <a:r>
              <a:rPr lang="zh-TW" altLang="en-US" baseline="0" dirty="0" smtClean="0"/>
              <a:t>的</a:t>
            </a:r>
            <a:r>
              <a:rPr lang="en-US" altLang="zh-TW" dirty="0" smtClean="0"/>
              <a:t>label</a:t>
            </a:r>
          </a:p>
          <a:p>
            <a:r>
              <a:rPr lang="zh-TW" altLang="en-US" dirty="0" smtClean="0"/>
              <a:t>如果發生這種情況，我們會</a:t>
            </a:r>
            <a:r>
              <a:rPr lang="en-US" altLang="zh-TW" dirty="0" smtClean="0"/>
              <a:t>create</a:t>
            </a:r>
            <a:r>
              <a:rPr lang="zh-TW" altLang="en-US" dirty="0" smtClean="0"/>
              <a:t>一個新的</a:t>
            </a:r>
            <a:r>
              <a:rPr lang="en-US" altLang="zh-TW" dirty="0" smtClean="0"/>
              <a:t>bucket</a:t>
            </a:r>
            <a:r>
              <a:rPr lang="zh-TW" altLang="en-US" dirty="0" smtClean="0"/>
              <a:t>給他</a:t>
            </a:r>
            <a:r>
              <a:rPr lang="en-US" altLang="zh-TW" dirty="0" smtClean="0"/>
              <a:t/>
            </a:r>
            <a:br>
              <a:rPr lang="en-US" altLang="zh-TW" dirty="0" smtClean="0"/>
            </a:br>
            <a:r>
              <a:rPr lang="zh-TW" altLang="en-US" dirty="0" smtClean="0"/>
              <a:t>下一頁</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28</a:t>
            </a:fld>
            <a:endParaRPr lang="zh-TW" altLang="en-US"/>
          </a:p>
        </p:txBody>
      </p:sp>
    </p:spTree>
    <p:extLst>
      <p:ext uri="{BB962C8B-B14F-4D97-AF65-F5344CB8AC3E}">
        <p14:creationId xmlns:p14="http://schemas.microsoft.com/office/powerpoint/2010/main" val="3410366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這裡我們</a:t>
            </a:r>
            <a:r>
              <a:rPr lang="en-US" altLang="zh-TW" dirty="0" smtClean="0"/>
              <a:t>create</a:t>
            </a:r>
            <a:r>
              <a:rPr lang="zh-TW" altLang="en-US" dirty="0" smtClean="0"/>
              <a:t> 一個</a:t>
            </a:r>
            <a:r>
              <a:rPr lang="en-US" altLang="zh-TW" dirty="0" smtClean="0"/>
              <a:t>bucket</a:t>
            </a:r>
            <a:r>
              <a:rPr lang="zh-TW" altLang="en-US" dirty="0" smtClean="0"/>
              <a:t> </a:t>
            </a:r>
            <a:r>
              <a:rPr lang="en-US" altLang="zh-TW" dirty="0" smtClean="0"/>
              <a:t>5</a:t>
            </a:r>
            <a:r>
              <a:rPr lang="zh-TW" altLang="en-US" dirty="0" smtClean="0"/>
              <a:t>給他，</a:t>
            </a:r>
            <a:endParaRPr lang="en-US" altLang="zh-TW" dirty="0" smtClean="0"/>
          </a:p>
          <a:p>
            <a:r>
              <a:rPr lang="en-US" altLang="zh-TW" dirty="0" smtClean="0"/>
              <a:t>Bucket 5 </a:t>
            </a:r>
            <a:r>
              <a:rPr lang="zh-TW" altLang="en-US" dirty="0" smtClean="0"/>
              <a:t>的</a:t>
            </a:r>
            <a:r>
              <a:rPr lang="en-US" altLang="zh-TW" dirty="0" smtClean="0"/>
              <a:t>label</a:t>
            </a:r>
            <a:r>
              <a:rPr lang="zh-TW" altLang="en-US" dirty="0" smtClean="0"/>
              <a:t>會是他所有的</a:t>
            </a:r>
            <a:r>
              <a:rPr lang="en-US" altLang="zh-TW" dirty="0" smtClean="0"/>
              <a:t>k-</a:t>
            </a:r>
            <a:r>
              <a:rPr lang="en-US" altLang="zh-TW" dirty="0" err="1" smtClean="0"/>
              <a:t>mers</a:t>
            </a:r>
            <a:r>
              <a:rPr lang="zh-TW" altLang="en-US" dirty="0" smtClean="0"/>
              <a:t>裡字典序最小的，</a:t>
            </a:r>
            <a:endParaRPr lang="en-US" altLang="zh-TW" dirty="0" smtClean="0"/>
          </a:p>
          <a:p>
            <a:r>
              <a:rPr lang="zh-TW" altLang="en-US" dirty="0" smtClean="0"/>
              <a:t>字典序就是按照</a:t>
            </a:r>
            <a:r>
              <a:rPr lang="en-US" altLang="zh-TW" dirty="0" smtClean="0"/>
              <a:t>ACGT</a:t>
            </a:r>
            <a:r>
              <a:rPr lang="zh-TW" altLang="en-US" dirty="0" smtClean="0"/>
              <a:t>的字母排序</a:t>
            </a:r>
            <a:endParaRPr lang="en-US" altLang="zh-TW" dirty="0" smtClean="0"/>
          </a:p>
          <a:p>
            <a:r>
              <a:rPr lang="zh-TW" altLang="en-US" dirty="0" smtClean="0"/>
              <a:t>下一頁</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29</a:t>
            </a:fld>
            <a:endParaRPr lang="zh-TW" altLang="en-US"/>
          </a:p>
        </p:txBody>
      </p:sp>
    </p:spTree>
    <p:extLst>
      <p:ext uri="{BB962C8B-B14F-4D97-AF65-F5344CB8AC3E}">
        <p14:creationId xmlns:p14="http://schemas.microsoft.com/office/powerpoint/2010/main" val="451714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我們排序過後會得到右邊的順序，</a:t>
            </a:r>
            <a:endParaRPr lang="en-US" altLang="zh-TW" dirty="0" smtClean="0"/>
          </a:p>
          <a:p>
            <a:r>
              <a:rPr lang="zh-TW" altLang="en-US" dirty="0" smtClean="0"/>
              <a:t>最小的是</a:t>
            </a:r>
            <a:r>
              <a:rPr lang="en-US" altLang="zh-TW" dirty="0" smtClean="0"/>
              <a:t>ACAC</a:t>
            </a:r>
            <a:r>
              <a:rPr lang="zh-TW" altLang="en-US" dirty="0" smtClean="0"/>
              <a:t>，所以</a:t>
            </a:r>
            <a:r>
              <a:rPr lang="en-US" altLang="zh-TW" dirty="0" smtClean="0"/>
              <a:t>label</a:t>
            </a:r>
            <a:r>
              <a:rPr lang="zh-TW" altLang="en-US" dirty="0" smtClean="0"/>
              <a:t>就會是</a:t>
            </a:r>
            <a:r>
              <a:rPr lang="en-US" altLang="zh-TW" dirty="0" smtClean="0"/>
              <a:t>ACAC</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30</a:t>
            </a:fld>
            <a:endParaRPr lang="zh-TW" altLang="en-US"/>
          </a:p>
        </p:txBody>
      </p:sp>
    </p:spTree>
    <p:extLst>
      <p:ext uri="{BB962C8B-B14F-4D97-AF65-F5344CB8AC3E}">
        <p14:creationId xmlns:p14="http://schemas.microsoft.com/office/powerpoint/2010/main" val="218593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High </a:t>
            </a:r>
            <a:r>
              <a:rPr lang="en-US" altLang="zh-TW" dirty="0" err="1" smtClean="0"/>
              <a:t>throughtput</a:t>
            </a:r>
            <a:r>
              <a:rPr lang="en-US" altLang="zh-TW" dirty="0" smtClean="0"/>
              <a:t> sequence data</a:t>
            </a:r>
            <a:r>
              <a:rPr lang="zh-TW" altLang="en-US" dirty="0" smtClean="0"/>
              <a:t>的儲存與傳輸會需要大量的資源</a:t>
            </a:r>
            <a:r>
              <a:rPr lang="en-US" altLang="zh-TW" dirty="0" smtClean="0"/>
              <a:t/>
            </a:r>
            <a:br>
              <a:rPr lang="en-US" altLang="zh-TW" dirty="0" smtClean="0"/>
            </a:br>
            <a:r>
              <a:rPr lang="en-US" altLang="zh-TW" dirty="0" smtClean="0"/>
              <a:t/>
            </a:r>
            <a:br>
              <a:rPr lang="en-US" altLang="zh-TW" dirty="0" smtClean="0"/>
            </a:br>
            <a:r>
              <a:rPr lang="zh-TW" altLang="en-US" dirty="0" smtClean="0"/>
              <a:t>隨著我們產生這種資料的能力不斷增加，負擔也會日益成長</a:t>
            </a:r>
            <a:r>
              <a:rPr lang="en-US" altLang="zh-TW" dirty="0" smtClean="0"/>
              <a:t/>
            </a:r>
            <a:br>
              <a:rPr lang="en-US" altLang="zh-TW" dirty="0" smtClean="0"/>
            </a:br>
            <a:endParaRPr lang="en-US" altLang="zh-TW" dirty="0" smtClean="0"/>
          </a:p>
          <a:p>
            <a:r>
              <a:rPr lang="zh-TW" altLang="en-US" dirty="0" smtClean="0"/>
              <a:t>所以我們應該想辦法來減少這些資料對資源的需求</a:t>
            </a:r>
            <a:endParaRPr lang="en-US" altLang="zh-TW" dirty="0" smtClean="0"/>
          </a:p>
          <a:p>
            <a:r>
              <a:rPr lang="en-US" altLang="zh-TW" dirty="0" smtClean="0"/>
              <a:t/>
            </a:r>
            <a:br>
              <a:rPr lang="en-US" altLang="zh-TW" dirty="0" smtClean="0"/>
            </a:br>
            <a:r>
              <a:rPr lang="zh-TW" altLang="en-US" dirty="0" smtClean="0"/>
              <a:t>然而減少儲存和傳輸需求的一種方法就是壓縮這些資料</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4</a:t>
            </a:fld>
            <a:endParaRPr lang="zh-TW" altLang="en-US"/>
          </a:p>
        </p:txBody>
      </p:sp>
    </p:spTree>
    <p:extLst>
      <p:ext uri="{BB962C8B-B14F-4D97-AF65-F5344CB8AC3E}">
        <p14:creationId xmlns:p14="http://schemas.microsoft.com/office/powerpoint/2010/main" val="3499689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現在假設我們已經</a:t>
            </a:r>
            <a:r>
              <a:rPr lang="en-US" altLang="zh-TW" dirty="0" smtClean="0"/>
              <a:t>assign</a:t>
            </a:r>
            <a:r>
              <a:rPr lang="zh-TW" altLang="en-US" dirty="0" smtClean="0"/>
              <a:t>完了，</a:t>
            </a:r>
            <a:r>
              <a:rPr lang="en-US" altLang="zh-TW" dirty="0" smtClean="0"/>
              <a:t/>
            </a:r>
            <a:br>
              <a:rPr lang="en-US" altLang="zh-TW" dirty="0" smtClean="0"/>
            </a:br>
            <a:r>
              <a:rPr lang="zh-TW" altLang="en-US" dirty="0" smtClean="0"/>
              <a:t>會發現到有些</a:t>
            </a:r>
            <a:r>
              <a:rPr lang="en-US" altLang="zh-TW" dirty="0" smtClean="0"/>
              <a:t>bucket</a:t>
            </a:r>
            <a:r>
              <a:rPr lang="zh-TW" altLang="en-US" dirty="0" smtClean="0"/>
              <a:t>裡面只有一個</a:t>
            </a:r>
            <a:r>
              <a:rPr lang="en-US" altLang="zh-TW" dirty="0" smtClean="0"/>
              <a:t>read </a:t>
            </a:r>
            <a:r>
              <a:rPr lang="zh-TW" altLang="en-US" dirty="0" smtClean="0"/>
              <a:t>我們稱這些</a:t>
            </a:r>
            <a:r>
              <a:rPr lang="en-US" altLang="zh-TW" dirty="0" smtClean="0"/>
              <a:t>reads</a:t>
            </a:r>
            <a:r>
              <a:rPr lang="zh-TW" altLang="en-US" dirty="0" smtClean="0"/>
              <a:t>為</a:t>
            </a:r>
            <a:r>
              <a:rPr lang="en-US" altLang="zh-TW" dirty="0" smtClean="0"/>
              <a:t>singleton</a:t>
            </a:r>
            <a:r>
              <a:rPr lang="en-US" altLang="zh-TW" baseline="0" dirty="0" smtClean="0"/>
              <a:t> reads</a:t>
            </a:r>
            <a:r>
              <a:rPr lang="en-US" altLang="zh-TW" dirty="0" smtClean="0"/>
              <a:t/>
            </a:r>
            <a:br>
              <a:rPr lang="en-US" altLang="zh-TW" dirty="0" smtClean="0"/>
            </a:br>
            <a:r>
              <a:rPr lang="zh-TW" altLang="en-US" dirty="0" smtClean="0"/>
              <a:t>因為壓縮是利用</a:t>
            </a:r>
            <a:r>
              <a:rPr lang="en-US" altLang="zh-TW" dirty="0" smtClean="0"/>
              <a:t>redundancy</a:t>
            </a:r>
            <a:r>
              <a:rPr lang="zh-TW" altLang="en-US" dirty="0" smtClean="0"/>
              <a:t>，如果只有一個的話效果會很不好</a:t>
            </a:r>
            <a:endParaRPr lang="en-US" altLang="zh-TW" dirty="0" smtClean="0"/>
          </a:p>
          <a:p>
            <a:r>
              <a:rPr lang="zh-TW" altLang="en-US" dirty="0" smtClean="0"/>
              <a:t>所以我們要重新</a:t>
            </a:r>
            <a:r>
              <a:rPr lang="en-US" altLang="zh-TW" dirty="0" smtClean="0"/>
              <a:t>assign</a:t>
            </a:r>
            <a:r>
              <a:rPr lang="zh-TW" altLang="en-US" dirty="0" smtClean="0"/>
              <a:t>這些</a:t>
            </a:r>
            <a:r>
              <a:rPr lang="en-US" altLang="zh-TW" dirty="0" smtClean="0"/>
              <a:t>reads </a:t>
            </a:r>
            <a:r>
              <a:rPr lang="zh-TW" altLang="en-US" dirty="0" smtClean="0"/>
              <a:t>看有沒有更好的</a:t>
            </a:r>
            <a:r>
              <a:rPr lang="en-US" altLang="zh-TW" dirty="0" smtClean="0"/>
              <a:t>bucket</a:t>
            </a:r>
            <a:r>
              <a:rPr lang="zh-TW" altLang="en-US" dirty="0" smtClean="0"/>
              <a:t>可以放</a:t>
            </a:r>
            <a:r>
              <a:rPr lang="en-US" altLang="zh-TW" dirty="0" smtClean="0"/>
              <a:t/>
            </a:r>
            <a:br>
              <a:rPr lang="en-US" altLang="zh-TW" dirty="0" smtClean="0"/>
            </a:br>
            <a:r>
              <a:rPr lang="zh-TW" altLang="en-US" dirty="0" smtClean="0"/>
              <a:t>一開始我們在處理</a:t>
            </a:r>
            <a:r>
              <a:rPr lang="en-US" altLang="zh-TW" dirty="0" smtClean="0"/>
              <a:t>read</a:t>
            </a:r>
            <a:r>
              <a:rPr lang="zh-TW" altLang="en-US" dirty="0" smtClean="0"/>
              <a:t>的時候是一個一個處理的，</a:t>
            </a:r>
            <a:endParaRPr lang="en-US" altLang="zh-TW" dirty="0" smtClean="0"/>
          </a:p>
          <a:p>
            <a:r>
              <a:rPr lang="zh-TW" altLang="en-US" dirty="0" smtClean="0"/>
              <a:t>處理的先後順序會影響</a:t>
            </a:r>
            <a:r>
              <a:rPr lang="en-US" altLang="zh-TW" dirty="0" smtClean="0"/>
              <a:t>bucket</a:t>
            </a:r>
            <a:r>
              <a:rPr lang="zh-TW" altLang="en-US" dirty="0" smtClean="0"/>
              <a:t>跟</a:t>
            </a:r>
            <a:r>
              <a:rPr lang="en-US" altLang="zh-TW" dirty="0" smtClean="0"/>
              <a:t>label</a:t>
            </a:r>
            <a:r>
              <a:rPr lang="zh-TW" altLang="en-US" dirty="0" smtClean="0"/>
              <a:t>的選擇</a:t>
            </a:r>
            <a:endParaRPr lang="en-US" altLang="zh-TW" dirty="0" smtClean="0"/>
          </a:p>
          <a:p>
            <a:r>
              <a:rPr lang="zh-TW" altLang="en-US" dirty="0" smtClean="0"/>
              <a:t>像是</a:t>
            </a:r>
            <a:r>
              <a:rPr lang="en-US" altLang="zh-TW" dirty="0" smtClean="0"/>
              <a:t>ATCCAG </a:t>
            </a:r>
            <a:r>
              <a:rPr lang="zh-TW" altLang="en-US" dirty="0" smtClean="0"/>
              <a:t>他被</a:t>
            </a:r>
            <a:r>
              <a:rPr lang="en-US" altLang="zh-TW" dirty="0" smtClean="0"/>
              <a:t>assign</a:t>
            </a:r>
            <a:r>
              <a:rPr lang="zh-TW" altLang="en-US" dirty="0" smtClean="0"/>
              <a:t>到</a:t>
            </a:r>
            <a:r>
              <a:rPr lang="en-US" altLang="zh-TW" dirty="0" smtClean="0"/>
              <a:t>CCAG</a:t>
            </a:r>
            <a:r>
              <a:rPr lang="zh-TW" altLang="en-US" dirty="0" smtClean="0"/>
              <a:t>那個</a:t>
            </a:r>
            <a:r>
              <a:rPr lang="en-US" altLang="zh-TW" dirty="0" smtClean="0"/>
              <a:t>bucket</a:t>
            </a:r>
            <a:r>
              <a:rPr lang="zh-TW" altLang="en-US" dirty="0" smtClean="0"/>
              <a:t>效果會更好</a:t>
            </a:r>
            <a:r>
              <a:rPr lang="en-US" altLang="zh-TW" dirty="0" smtClean="0"/>
              <a:t/>
            </a:r>
            <a:br>
              <a:rPr lang="en-US" altLang="zh-TW" dirty="0" smtClean="0"/>
            </a:br>
            <a:r>
              <a:rPr lang="zh-TW" altLang="en-US" dirty="0" smtClean="0"/>
              <a:t>但因為他先被處理，當時也還沒有</a:t>
            </a:r>
            <a:r>
              <a:rPr lang="en-US" altLang="zh-TW" dirty="0" smtClean="0"/>
              <a:t>CCAG</a:t>
            </a:r>
            <a:r>
              <a:rPr lang="zh-TW" altLang="en-US" dirty="0" smtClean="0"/>
              <a:t>這個</a:t>
            </a:r>
            <a:r>
              <a:rPr lang="en-US" altLang="zh-TW" dirty="0" smtClean="0"/>
              <a:t>bucket</a:t>
            </a:r>
            <a:br>
              <a:rPr lang="en-US" altLang="zh-TW" dirty="0" smtClean="0"/>
            </a:br>
            <a:r>
              <a:rPr lang="zh-TW" altLang="en-US" dirty="0" smtClean="0"/>
              <a:t>只好</a:t>
            </a:r>
            <a:r>
              <a:rPr lang="en-US" altLang="zh-TW" dirty="0" smtClean="0"/>
              <a:t>create</a:t>
            </a:r>
            <a:r>
              <a:rPr lang="zh-TW" altLang="en-US" dirty="0" smtClean="0"/>
              <a:t>一個</a:t>
            </a:r>
            <a:r>
              <a:rPr lang="en-US" altLang="zh-TW" dirty="0" smtClean="0"/>
              <a:t>bucket</a:t>
            </a:r>
            <a:r>
              <a:rPr lang="zh-TW" altLang="en-US" dirty="0" smtClean="0"/>
              <a:t>給他，前面也說過新的</a:t>
            </a:r>
            <a:r>
              <a:rPr lang="en-US" altLang="zh-TW" dirty="0" smtClean="0"/>
              <a:t>bucket</a:t>
            </a:r>
            <a:r>
              <a:rPr lang="zh-TW" altLang="en-US" dirty="0" smtClean="0"/>
              <a:t>的</a:t>
            </a:r>
            <a:r>
              <a:rPr lang="en-US" altLang="zh-TW" dirty="0" smtClean="0"/>
              <a:t>label</a:t>
            </a:r>
            <a:r>
              <a:rPr lang="zh-TW" altLang="en-US" dirty="0" smtClean="0"/>
              <a:t>是挑最小的字典序</a:t>
            </a:r>
            <a:r>
              <a:rPr lang="en-US" altLang="zh-TW" dirty="0" smtClean="0"/>
              <a:t/>
            </a:r>
            <a:br>
              <a:rPr lang="en-US" altLang="zh-TW" dirty="0" smtClean="0"/>
            </a:br>
            <a:r>
              <a:rPr lang="zh-TW" altLang="en-US" dirty="0" smtClean="0"/>
              <a:t>所以它</a:t>
            </a:r>
            <a:r>
              <a:rPr lang="en-US" altLang="zh-TW" dirty="0" smtClean="0"/>
              <a:t>label</a:t>
            </a:r>
            <a:r>
              <a:rPr lang="zh-TW" altLang="en-US" dirty="0" smtClean="0"/>
              <a:t>是挑</a:t>
            </a:r>
            <a:r>
              <a:rPr lang="en-US" altLang="zh-TW" dirty="0" smtClean="0"/>
              <a:t>ATCC</a:t>
            </a:r>
            <a:r>
              <a:rPr lang="zh-TW" altLang="en-US" dirty="0" smtClean="0"/>
              <a:t> 但如果他挑</a:t>
            </a:r>
            <a:r>
              <a:rPr lang="en-US" altLang="zh-TW" dirty="0" smtClean="0"/>
              <a:t>CCAG</a:t>
            </a:r>
            <a:r>
              <a:rPr lang="zh-TW" altLang="en-US" dirty="0" smtClean="0"/>
              <a:t>的話會比較好</a:t>
            </a:r>
            <a:r>
              <a:rPr lang="en-US" altLang="zh-TW" dirty="0" smtClean="0"/>
              <a:t/>
            </a:r>
            <a:br>
              <a:rPr lang="en-US" altLang="zh-TW" dirty="0" smtClean="0"/>
            </a:br>
            <a:r>
              <a:rPr lang="zh-TW" altLang="en-US" dirty="0" smtClean="0"/>
              <a:t>為了彌補這個問題，所以我們需要</a:t>
            </a:r>
            <a:r>
              <a:rPr lang="en-US" altLang="zh-TW" dirty="0" err="1" smtClean="0"/>
              <a:t>reassig</a:t>
            </a:r>
            <a:r>
              <a:rPr lang="zh-TW" altLang="en-US" dirty="0" smtClean="0"/>
              <a:t>這些</a:t>
            </a:r>
            <a:r>
              <a:rPr lang="en-US" altLang="zh-TW" dirty="0" smtClean="0"/>
              <a:t>reads</a:t>
            </a:r>
          </a:p>
          <a:p>
            <a:r>
              <a:rPr lang="zh-TW" altLang="en-US" dirty="0" smtClean="0"/>
              <a:t>下一頁</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31</a:t>
            </a:fld>
            <a:endParaRPr lang="zh-TW" altLang="en-US"/>
          </a:p>
        </p:txBody>
      </p:sp>
    </p:spTree>
    <p:extLst>
      <p:ext uri="{BB962C8B-B14F-4D97-AF65-F5344CB8AC3E}">
        <p14:creationId xmlns:p14="http://schemas.microsoft.com/office/powerpoint/2010/main" val="3748975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我們先把這些</a:t>
            </a:r>
            <a:r>
              <a:rPr lang="en-US" altLang="zh-TW" dirty="0" smtClean="0"/>
              <a:t>singleton</a:t>
            </a:r>
            <a:r>
              <a:rPr lang="zh-TW" altLang="en-US" dirty="0" smtClean="0"/>
              <a:t> </a:t>
            </a:r>
            <a:r>
              <a:rPr lang="en-US" altLang="zh-TW" dirty="0" smtClean="0"/>
              <a:t>read</a:t>
            </a:r>
            <a:r>
              <a:rPr lang="zh-TW" altLang="en-US" dirty="0" smtClean="0"/>
              <a:t>組成一個集合</a:t>
            </a:r>
            <a:r>
              <a:rPr lang="en-US" altLang="zh-TW" dirty="0" smtClean="0"/>
              <a:t>S</a:t>
            </a:r>
            <a:r>
              <a:rPr lang="zh-TW" altLang="en-US" dirty="0" smtClean="0"/>
              <a:t>，再重新</a:t>
            </a:r>
            <a:r>
              <a:rPr lang="en-US" altLang="zh-TW" dirty="0" smtClean="0"/>
              <a:t>assign</a:t>
            </a:r>
            <a:r>
              <a:rPr lang="zh-TW" altLang="en-US" dirty="0" smtClean="0"/>
              <a:t>他們，他們所屬的</a:t>
            </a:r>
            <a:r>
              <a:rPr lang="en-US" altLang="zh-TW" dirty="0" smtClean="0"/>
              <a:t>bucket</a:t>
            </a:r>
            <a:r>
              <a:rPr lang="zh-TW" altLang="en-US" dirty="0" smtClean="0"/>
              <a:t>也會被移除</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32</a:t>
            </a:fld>
            <a:endParaRPr lang="zh-TW" altLang="en-US"/>
          </a:p>
        </p:txBody>
      </p:sp>
    </p:spTree>
    <p:extLst>
      <p:ext uri="{BB962C8B-B14F-4D97-AF65-F5344CB8AC3E}">
        <p14:creationId xmlns:p14="http://schemas.microsoft.com/office/powerpoint/2010/main" val="2136427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下一頁</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33</a:t>
            </a:fld>
            <a:endParaRPr lang="zh-TW" altLang="en-US"/>
          </a:p>
        </p:txBody>
      </p:sp>
    </p:spTree>
    <p:extLst>
      <p:ext uri="{BB962C8B-B14F-4D97-AF65-F5344CB8AC3E}">
        <p14:creationId xmlns:p14="http://schemas.microsoft.com/office/powerpoint/2010/main" val="3326376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先看</a:t>
            </a:r>
            <a:r>
              <a:rPr lang="en-US" altLang="zh-TW" dirty="0" smtClean="0"/>
              <a:t>ATATAT</a:t>
            </a:r>
            <a:r>
              <a:rPr lang="zh-TW" altLang="en-US" dirty="0" smtClean="0"/>
              <a:t>，</a:t>
            </a:r>
            <a:r>
              <a:rPr lang="en-US" altLang="zh-TW" dirty="0" smtClean="0"/>
              <a:t/>
            </a:r>
            <a:br>
              <a:rPr lang="en-US" altLang="zh-TW" dirty="0" smtClean="0"/>
            </a:br>
            <a:r>
              <a:rPr lang="zh-TW" altLang="en-US" dirty="0" smtClean="0"/>
              <a:t>它的</a:t>
            </a:r>
            <a:r>
              <a:rPr lang="en-US" altLang="zh-TW" dirty="0" smtClean="0"/>
              <a:t>k-</a:t>
            </a:r>
            <a:r>
              <a:rPr lang="en-US" altLang="zh-TW" dirty="0" err="1" smtClean="0"/>
              <a:t>mers</a:t>
            </a:r>
            <a:r>
              <a:rPr lang="zh-TW" altLang="en-US" dirty="0" smtClean="0"/>
              <a:t>有</a:t>
            </a:r>
            <a:r>
              <a:rPr lang="en-US" altLang="zh-TW" dirty="0" smtClean="0"/>
              <a:t>ATAT</a:t>
            </a:r>
            <a:r>
              <a:rPr lang="zh-TW" altLang="en-US" dirty="0" smtClean="0"/>
              <a:t> 跟</a:t>
            </a:r>
            <a:r>
              <a:rPr lang="en-US" altLang="zh-TW" dirty="0" smtClean="0"/>
              <a:t>TATA</a:t>
            </a:r>
            <a:r>
              <a:rPr lang="zh-TW" altLang="en-US" dirty="0" smtClean="0"/>
              <a:t>，</a:t>
            </a:r>
            <a:r>
              <a:rPr lang="en-US" altLang="zh-TW" dirty="0" smtClean="0"/>
              <a:t/>
            </a:r>
            <a:br>
              <a:rPr lang="en-US" altLang="zh-TW" dirty="0" smtClean="0"/>
            </a:br>
            <a:r>
              <a:rPr lang="zh-TW" altLang="en-US" dirty="0" smtClean="0"/>
              <a:t>但還是沒辦法</a:t>
            </a:r>
            <a:r>
              <a:rPr lang="en-US" altLang="zh-TW" dirty="0" smtClean="0"/>
              <a:t>assign</a:t>
            </a:r>
            <a:r>
              <a:rPr lang="zh-TW" altLang="en-US" dirty="0" smtClean="0"/>
              <a:t>到任</a:t>
            </a:r>
            <a:r>
              <a:rPr lang="zh-TW" altLang="en-US" dirty="0" smtClean="0"/>
              <a:t>何一個</a:t>
            </a:r>
            <a:r>
              <a:rPr lang="en-US" altLang="zh-TW" dirty="0" smtClean="0"/>
              <a:t>bucket</a:t>
            </a:r>
            <a:r>
              <a:rPr lang="zh-TW" altLang="en-US" dirty="0" smtClean="0"/>
              <a:t>，我們先保留起來</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34</a:t>
            </a:fld>
            <a:endParaRPr lang="zh-TW" altLang="en-US"/>
          </a:p>
        </p:txBody>
      </p:sp>
    </p:spTree>
    <p:extLst>
      <p:ext uri="{BB962C8B-B14F-4D97-AF65-F5344CB8AC3E}">
        <p14:creationId xmlns:p14="http://schemas.microsoft.com/office/powerpoint/2010/main" val="302559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再來看</a:t>
            </a:r>
            <a:r>
              <a:rPr lang="en-US" altLang="zh-TW" dirty="0" smtClean="0"/>
              <a:t>ATCCAG</a:t>
            </a:r>
            <a:r>
              <a:rPr lang="zh-TW" altLang="en-US" dirty="0" smtClean="0"/>
              <a:t>，</a:t>
            </a:r>
            <a:endParaRPr lang="en-US" altLang="zh-TW" dirty="0" smtClean="0"/>
          </a:p>
          <a:p>
            <a:r>
              <a:rPr lang="zh-TW" altLang="en-US" dirty="0" smtClean="0"/>
              <a:t>可以看到他的</a:t>
            </a:r>
            <a:r>
              <a:rPr lang="en-US" altLang="zh-TW" dirty="0" smtClean="0"/>
              <a:t>k-</a:t>
            </a:r>
            <a:r>
              <a:rPr lang="en-US" altLang="zh-TW" dirty="0" err="1" smtClean="0"/>
              <a:t>mers</a:t>
            </a:r>
            <a:r>
              <a:rPr lang="en-US" altLang="zh-TW" dirty="0" smtClean="0"/>
              <a:t> CCAG</a:t>
            </a:r>
            <a:r>
              <a:rPr lang="zh-TW" altLang="en-US" dirty="0" smtClean="0"/>
              <a:t> 有</a:t>
            </a:r>
            <a:r>
              <a:rPr lang="en-US" altLang="zh-TW" dirty="0" smtClean="0"/>
              <a:t>match</a:t>
            </a:r>
            <a:r>
              <a:rPr lang="zh-TW" altLang="en-US" dirty="0" smtClean="0"/>
              <a:t>到</a:t>
            </a:r>
            <a:r>
              <a:rPr lang="en-US" altLang="zh-TW" dirty="0" smtClean="0"/>
              <a:t>bucket2</a:t>
            </a:r>
          </a:p>
          <a:p>
            <a:r>
              <a:rPr lang="zh-TW" altLang="en-US" dirty="0" smtClean="0"/>
              <a:t>所以我們把它放到</a:t>
            </a:r>
            <a:r>
              <a:rPr lang="en-US" altLang="zh-TW" dirty="0" smtClean="0"/>
              <a:t>bucket</a:t>
            </a:r>
            <a:r>
              <a:rPr lang="zh-TW" altLang="en-US" dirty="0" smtClean="0"/>
              <a:t> </a:t>
            </a:r>
            <a:r>
              <a:rPr lang="en-US" altLang="zh-TW" dirty="0" smtClean="0"/>
              <a:t>2</a:t>
            </a:r>
            <a:r>
              <a:rPr lang="zh-TW" altLang="en-US" dirty="0" smtClean="0"/>
              <a:t>裡面</a:t>
            </a:r>
            <a:endParaRPr lang="en-US" altLang="zh-TW" dirty="0" smtClean="0"/>
          </a:p>
          <a:p>
            <a:r>
              <a:rPr lang="zh-TW" altLang="en-US" dirty="0" smtClean="0"/>
              <a:t>下一頁</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35</a:t>
            </a:fld>
            <a:endParaRPr lang="zh-TW" altLang="en-US"/>
          </a:p>
        </p:txBody>
      </p:sp>
    </p:spTree>
    <p:extLst>
      <p:ext uri="{BB962C8B-B14F-4D97-AF65-F5344CB8AC3E}">
        <p14:creationId xmlns:p14="http://schemas.microsoft.com/office/powerpoint/2010/main" val="3911595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放到裡面</a:t>
            </a:r>
            <a:r>
              <a:rPr lang="en-US" altLang="zh-TW" dirty="0" smtClean="0"/>
              <a:t>)</a:t>
            </a:r>
          </a:p>
          <a:p>
            <a:r>
              <a:rPr lang="zh-TW" altLang="en-US" dirty="0" smtClean="0"/>
              <a:t>下一頁</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36</a:t>
            </a:fld>
            <a:endParaRPr lang="zh-TW" altLang="en-US"/>
          </a:p>
        </p:txBody>
      </p:sp>
    </p:spTree>
    <p:extLst>
      <p:ext uri="{BB962C8B-B14F-4D97-AF65-F5344CB8AC3E}">
        <p14:creationId xmlns:p14="http://schemas.microsoft.com/office/powerpoint/2010/main" val="2772261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最後看</a:t>
            </a:r>
            <a:r>
              <a:rPr lang="en-US" altLang="zh-TW" dirty="0" smtClean="0"/>
              <a:t>ACACTG</a:t>
            </a:r>
            <a:r>
              <a:rPr lang="zh-TW" altLang="en-US" dirty="0" smtClean="0"/>
              <a:t>，</a:t>
            </a:r>
            <a:r>
              <a:rPr lang="en-US" altLang="zh-TW" dirty="0" smtClean="0"/>
              <a:t/>
            </a:r>
            <a:br>
              <a:rPr lang="en-US" altLang="zh-TW" dirty="0" smtClean="0"/>
            </a:br>
            <a:r>
              <a:rPr lang="zh-TW" altLang="en-US" dirty="0" smtClean="0"/>
              <a:t>它的</a:t>
            </a:r>
            <a:r>
              <a:rPr lang="en-US" altLang="zh-TW" dirty="0" smtClean="0"/>
              <a:t>k-</a:t>
            </a:r>
            <a:r>
              <a:rPr lang="en-US" altLang="zh-TW" dirty="0" err="1" smtClean="0"/>
              <a:t>mers</a:t>
            </a:r>
            <a:r>
              <a:rPr lang="zh-TW" altLang="en-US" dirty="0" smtClean="0"/>
              <a:t>也沒有</a:t>
            </a:r>
            <a:r>
              <a:rPr lang="en-US" altLang="zh-TW" dirty="0" smtClean="0"/>
              <a:t>match</a:t>
            </a:r>
            <a:r>
              <a:rPr lang="zh-TW" altLang="en-US" dirty="0" smtClean="0"/>
              <a:t>到任何一個</a:t>
            </a:r>
            <a:r>
              <a:rPr lang="en-US" altLang="zh-TW" dirty="0" smtClean="0"/>
              <a:t>bucket</a:t>
            </a:r>
            <a:r>
              <a:rPr lang="zh-TW" altLang="en-US" dirty="0" smtClean="0"/>
              <a:t>，我們也保留下來</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37</a:t>
            </a:fld>
            <a:endParaRPr lang="zh-TW" altLang="en-US"/>
          </a:p>
        </p:txBody>
      </p:sp>
    </p:spTree>
    <p:extLst>
      <p:ext uri="{BB962C8B-B14F-4D97-AF65-F5344CB8AC3E}">
        <p14:creationId xmlns:p14="http://schemas.microsoft.com/office/powerpoint/2010/main" val="3363831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經過</a:t>
            </a:r>
            <a:r>
              <a:rPr lang="en-US" altLang="zh-TW" dirty="0" smtClean="0"/>
              <a:t>reassign</a:t>
            </a:r>
            <a:r>
              <a:rPr lang="zh-TW" altLang="en-US" dirty="0" smtClean="0"/>
              <a:t>的步驟後，我們還有兩個</a:t>
            </a:r>
            <a:r>
              <a:rPr lang="en-US" altLang="zh-TW" dirty="0" smtClean="0"/>
              <a:t>read</a:t>
            </a:r>
            <a:r>
              <a:rPr lang="zh-TW" altLang="en-US" dirty="0" smtClean="0"/>
              <a:t>沒有放到</a:t>
            </a:r>
            <a:r>
              <a:rPr lang="en-US" altLang="zh-TW" dirty="0" smtClean="0"/>
              <a:t>bucket</a:t>
            </a:r>
            <a:r>
              <a:rPr lang="zh-TW" altLang="en-US" dirty="0" smtClean="0"/>
              <a:t>裡面，</a:t>
            </a:r>
            <a:endParaRPr lang="en-US" altLang="zh-TW" dirty="0" smtClean="0"/>
          </a:p>
          <a:p>
            <a:r>
              <a:rPr lang="zh-TW" altLang="en-US" dirty="0" smtClean="0"/>
              <a:t>如果還有</a:t>
            </a:r>
            <a:r>
              <a:rPr lang="en-US" altLang="zh-TW" dirty="0" smtClean="0"/>
              <a:t>reads</a:t>
            </a:r>
            <a:r>
              <a:rPr lang="zh-TW" altLang="en-US" dirty="0" smtClean="0"/>
              <a:t>沒辦法放到</a:t>
            </a:r>
            <a:r>
              <a:rPr lang="en-US" altLang="zh-TW" dirty="0" smtClean="0"/>
              <a:t>bucket</a:t>
            </a:r>
            <a:r>
              <a:rPr lang="zh-TW" altLang="en-US" dirty="0" smtClean="0"/>
              <a:t>裡面的話</a:t>
            </a:r>
            <a:endParaRPr lang="en-US" altLang="zh-TW" dirty="0" smtClean="0"/>
          </a:p>
          <a:p>
            <a:r>
              <a:rPr lang="zh-TW" altLang="en-US" dirty="0" smtClean="0"/>
              <a:t>我們會把他們放到一個特別的</a:t>
            </a:r>
            <a:r>
              <a:rPr lang="en-US" altLang="zh-TW" dirty="0" smtClean="0"/>
              <a:t>bucket</a:t>
            </a:r>
            <a:r>
              <a:rPr lang="zh-TW" altLang="en-US" dirty="0" smtClean="0"/>
              <a:t>裡面，叫</a:t>
            </a:r>
            <a:r>
              <a:rPr lang="en-US" altLang="zh-TW" dirty="0" smtClean="0"/>
              <a:t>singleton</a:t>
            </a:r>
            <a:r>
              <a:rPr lang="zh-TW" altLang="en-US" dirty="0" smtClean="0"/>
              <a:t> </a:t>
            </a:r>
            <a:r>
              <a:rPr lang="en-US" altLang="zh-TW" dirty="0" smtClean="0"/>
              <a:t>bucket</a:t>
            </a:r>
          </a:p>
          <a:p>
            <a:r>
              <a:rPr lang="zh-TW" altLang="en-US" dirty="0" smtClean="0"/>
              <a:t>下一頁</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38</a:t>
            </a:fld>
            <a:endParaRPr lang="zh-TW" altLang="en-US"/>
          </a:p>
        </p:txBody>
      </p:sp>
    </p:spTree>
    <p:extLst>
      <p:ext uri="{BB962C8B-B14F-4D97-AF65-F5344CB8AC3E}">
        <p14:creationId xmlns:p14="http://schemas.microsoft.com/office/powerpoint/2010/main" val="2423213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像這樣，</a:t>
            </a:r>
            <a:endParaRPr lang="en-US" altLang="zh-TW" dirty="0" smtClean="0"/>
          </a:p>
          <a:p>
            <a:r>
              <a:rPr lang="zh-TW" altLang="en-US" dirty="0" smtClean="0"/>
              <a:t>他的</a:t>
            </a:r>
            <a:r>
              <a:rPr lang="en-US" altLang="zh-TW" dirty="0" smtClean="0"/>
              <a:t>label</a:t>
            </a:r>
            <a:r>
              <a:rPr lang="zh-TW" altLang="en-US" dirty="0" smtClean="0"/>
              <a:t>則會是空的字串</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39</a:t>
            </a:fld>
            <a:endParaRPr lang="zh-TW" altLang="en-US"/>
          </a:p>
        </p:txBody>
      </p:sp>
    </p:spTree>
    <p:extLst>
      <p:ext uri="{BB962C8B-B14F-4D97-AF65-F5344CB8AC3E}">
        <p14:creationId xmlns:p14="http://schemas.microsoft.com/office/powerpoint/2010/main" val="1883653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最後當</a:t>
            </a:r>
            <a:r>
              <a:rPr lang="en-US" altLang="zh-TW" dirty="0" smtClean="0"/>
              <a:t>Read</a:t>
            </a:r>
            <a:r>
              <a:rPr lang="zh-TW" altLang="en-US" dirty="0" smtClean="0"/>
              <a:t>放置好後，</a:t>
            </a:r>
            <a:endParaRPr lang="en-US" altLang="zh-TW" dirty="0" smtClean="0"/>
          </a:p>
          <a:p>
            <a:r>
              <a:rPr lang="zh-TW" altLang="en-US" dirty="0" smtClean="0"/>
              <a:t>我們會將</a:t>
            </a:r>
            <a:r>
              <a:rPr lang="en-US" altLang="zh-TW" dirty="0" smtClean="0"/>
              <a:t>read</a:t>
            </a:r>
            <a:r>
              <a:rPr lang="zh-TW" altLang="en-US" dirty="0" smtClean="0"/>
              <a:t>做一個轉換變成</a:t>
            </a:r>
            <a:r>
              <a:rPr lang="en-US" altLang="zh-TW" dirty="0" err="1" smtClean="0"/>
              <a:t>enc</a:t>
            </a:r>
            <a:r>
              <a:rPr lang="en-US" altLang="zh-TW" dirty="0" smtClean="0"/>
              <a:t>(r )</a:t>
            </a:r>
          </a:p>
          <a:p>
            <a:r>
              <a:rPr lang="zh-TW" altLang="en-US" dirty="0" smtClean="0"/>
              <a:t>怎麼轉呢</a:t>
            </a:r>
            <a:r>
              <a:rPr lang="en-US" altLang="zh-TW" dirty="0" smtClean="0"/>
              <a:t>?</a:t>
            </a:r>
          </a:p>
          <a:p>
            <a:r>
              <a:rPr lang="zh-TW" altLang="en-US" dirty="0" smtClean="0"/>
              <a:t>第一步我們會將</a:t>
            </a:r>
            <a:r>
              <a:rPr lang="en-US" altLang="zh-TW" dirty="0" smtClean="0"/>
              <a:t>read</a:t>
            </a:r>
            <a:r>
              <a:rPr lang="zh-TW" altLang="en-US" dirty="0" smtClean="0"/>
              <a:t>分成三塊區域 </a:t>
            </a:r>
            <a:r>
              <a:rPr lang="en-US" altLang="zh-TW" dirty="0" smtClean="0"/>
              <a:t>x ,l(r ) </a:t>
            </a:r>
            <a:r>
              <a:rPr lang="zh-TW" altLang="en-US" dirty="0" smtClean="0"/>
              <a:t>跟</a:t>
            </a:r>
            <a:r>
              <a:rPr lang="en-US" altLang="zh-TW" dirty="0" smtClean="0"/>
              <a:t>y</a:t>
            </a:r>
          </a:p>
          <a:p>
            <a:r>
              <a:rPr lang="en-US" altLang="zh-TW" dirty="0" smtClean="0"/>
              <a:t>l(r</a:t>
            </a:r>
            <a:r>
              <a:rPr lang="en-US" altLang="zh-TW" baseline="0" dirty="0" smtClean="0"/>
              <a:t> )</a:t>
            </a:r>
            <a:r>
              <a:rPr lang="zh-TW" altLang="en-US" baseline="0" dirty="0" smtClean="0"/>
              <a:t>是</a:t>
            </a:r>
            <a:r>
              <a:rPr lang="en-US" altLang="zh-TW" baseline="0" dirty="0" smtClean="0"/>
              <a:t>read</a:t>
            </a:r>
            <a:r>
              <a:rPr lang="zh-TW" altLang="en-US" baseline="0" dirty="0" smtClean="0"/>
              <a:t>被放置的</a:t>
            </a:r>
            <a:r>
              <a:rPr lang="en-US" altLang="zh-TW" baseline="0" dirty="0" err="1" smtClean="0"/>
              <a:t>bucke</a:t>
            </a:r>
            <a:r>
              <a:rPr lang="zh-TW" altLang="en-US" baseline="0" dirty="0" smtClean="0"/>
              <a:t>的</a:t>
            </a:r>
            <a:r>
              <a:rPr lang="en-US" altLang="zh-TW" baseline="0" dirty="0" smtClean="0"/>
              <a:t>label</a:t>
            </a:r>
          </a:p>
          <a:p>
            <a:r>
              <a:rPr lang="zh-TW" altLang="en-US" baseline="0" dirty="0" smtClean="0"/>
              <a:t>舉個例子 像是</a:t>
            </a:r>
            <a:r>
              <a:rPr lang="en-US" altLang="zh-TW" baseline="0" dirty="0" smtClean="0"/>
              <a:t>r = TACCAG (</a:t>
            </a:r>
            <a:r>
              <a:rPr lang="zh-TW" altLang="en-US" baseline="0" dirty="0" smtClean="0"/>
              <a:t>在</a:t>
            </a:r>
            <a:r>
              <a:rPr lang="en-US" altLang="zh-TW" baseline="0" dirty="0" smtClean="0"/>
              <a:t>bucket3)</a:t>
            </a:r>
          </a:p>
          <a:p>
            <a:r>
              <a:rPr lang="zh-TW" altLang="en-US" dirty="0" smtClean="0"/>
              <a:t>分成三部分 </a:t>
            </a:r>
            <a:r>
              <a:rPr lang="en-US" altLang="zh-TW" dirty="0" smtClean="0"/>
              <a:t>T</a:t>
            </a:r>
            <a:r>
              <a:rPr lang="zh-TW" altLang="en-US" dirty="0" smtClean="0"/>
              <a:t> </a:t>
            </a:r>
            <a:r>
              <a:rPr lang="en-US" altLang="zh-TW" dirty="0" smtClean="0"/>
              <a:t>ACCA</a:t>
            </a:r>
            <a:r>
              <a:rPr lang="zh-TW" altLang="en-US" dirty="0" smtClean="0"/>
              <a:t> </a:t>
            </a:r>
            <a:r>
              <a:rPr lang="en-US" altLang="zh-TW" dirty="0" smtClean="0"/>
              <a:t>G</a:t>
            </a:r>
            <a:r>
              <a:rPr lang="zh-TW" altLang="en-US" dirty="0" smtClean="0"/>
              <a:t>對應</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40</a:t>
            </a:fld>
            <a:endParaRPr lang="zh-TW" altLang="en-US"/>
          </a:p>
        </p:txBody>
      </p:sp>
    </p:spTree>
    <p:extLst>
      <p:ext uri="{BB962C8B-B14F-4D97-AF65-F5344CB8AC3E}">
        <p14:creationId xmlns:p14="http://schemas.microsoft.com/office/powerpoint/2010/main" val="138589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一個常見的方法就是使用現有的壓縮程式 像是 </a:t>
            </a:r>
            <a:r>
              <a:rPr lang="en-US" altLang="zh-TW" dirty="0" err="1" smtClean="0"/>
              <a:t>gzip</a:t>
            </a:r>
            <a:r>
              <a:rPr lang="en-US" altLang="zh-TW" baseline="0" dirty="0" smtClean="0"/>
              <a:t> </a:t>
            </a:r>
            <a:r>
              <a:rPr lang="en-US" altLang="zh-TW" baseline="0" dirty="0" err="1" smtClean="0"/>
              <a:t>bzip</a:t>
            </a:r>
            <a:endParaRPr lang="en-US" altLang="zh-TW" baseline="0" dirty="0" smtClean="0"/>
          </a:p>
          <a:p>
            <a:r>
              <a:rPr lang="en-US" altLang="zh-TW" baseline="0" dirty="0" smtClean="0"/>
              <a:t>1.</a:t>
            </a:r>
            <a:r>
              <a:rPr lang="zh-TW" altLang="en-US" baseline="0" dirty="0" smtClean="0"/>
              <a:t>通用的 </a:t>
            </a:r>
            <a:r>
              <a:rPr lang="en-US" altLang="zh-TW" baseline="0" dirty="0" smtClean="0"/>
              <a:t>2.</a:t>
            </a:r>
            <a:r>
              <a:rPr lang="zh-TW" altLang="en-US" baseline="0" dirty="0" smtClean="0"/>
              <a:t>良好測試 </a:t>
            </a:r>
            <a:r>
              <a:rPr lang="en-US" altLang="zh-TW" baseline="0" dirty="0" smtClean="0"/>
              <a:t>3.</a:t>
            </a:r>
            <a:r>
              <a:rPr lang="zh-TW" altLang="en-US" baseline="0" dirty="0" smtClean="0"/>
              <a:t> 高可擴展性</a:t>
            </a:r>
            <a:endParaRPr lang="en-US" altLang="zh-TW" baseline="0" dirty="0" smtClean="0"/>
          </a:p>
          <a:p>
            <a:endParaRPr lang="en-US" altLang="zh-TW" baseline="0" dirty="0" smtClean="0"/>
          </a:p>
          <a:p>
            <a:r>
              <a:rPr lang="zh-TW" altLang="en-US" dirty="0" smtClean="0"/>
              <a:t>為何不直接用這些壓縮程式呢</a:t>
            </a:r>
            <a:r>
              <a:rPr lang="en-US" altLang="zh-TW" dirty="0" smtClean="0"/>
              <a:t>?</a:t>
            </a:r>
          </a:p>
          <a:p>
            <a:endParaRPr lang="en-US" altLang="zh-TW" dirty="0" smtClean="0"/>
          </a:p>
          <a:p>
            <a:r>
              <a:rPr lang="zh-TW" altLang="en-US" dirty="0" smtClean="0"/>
              <a:t>因為研究顯示 專門針對</a:t>
            </a:r>
            <a:r>
              <a:rPr lang="en-US" altLang="zh-TW" dirty="0" smtClean="0"/>
              <a:t>genomic</a:t>
            </a:r>
            <a:r>
              <a:rPr lang="en-US" altLang="zh-TW" baseline="0" dirty="0" smtClean="0"/>
              <a:t> data</a:t>
            </a:r>
            <a:r>
              <a:rPr lang="zh-TW" altLang="en-US" baseline="0" dirty="0" smtClean="0"/>
              <a:t>設計的壓縮方法比這些一般壓縮工具的壓縮效果還要好</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5</a:t>
            </a:fld>
            <a:endParaRPr lang="zh-TW" altLang="en-US"/>
          </a:p>
        </p:txBody>
      </p:sp>
    </p:spTree>
    <p:extLst>
      <p:ext uri="{BB962C8B-B14F-4D97-AF65-F5344CB8AC3E}">
        <p14:creationId xmlns:p14="http://schemas.microsoft.com/office/powerpoint/2010/main" val="1430403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接下來要轉成</a:t>
            </a:r>
            <a:r>
              <a:rPr lang="en-US" altLang="zh-TW" dirty="0" err="1" smtClean="0"/>
              <a:t>enc</a:t>
            </a:r>
            <a:r>
              <a:rPr lang="en-US" altLang="zh-TW" dirty="0" smtClean="0"/>
              <a:t>(r</a:t>
            </a:r>
            <a:r>
              <a:rPr lang="zh-TW" altLang="en-US" dirty="0" smtClean="0"/>
              <a:t> </a:t>
            </a:r>
            <a:r>
              <a:rPr lang="en-US" altLang="zh-TW" dirty="0" smtClean="0"/>
              <a:t>)</a:t>
            </a:r>
            <a:r>
              <a:rPr lang="zh-TW" altLang="en-US" dirty="0" smtClean="0"/>
              <a:t>，</a:t>
            </a:r>
            <a:endParaRPr lang="en-US" altLang="zh-TW" dirty="0" smtClean="0"/>
          </a:p>
          <a:p>
            <a:r>
              <a:rPr lang="en-US" altLang="zh-TW" dirty="0" err="1" smtClean="0"/>
              <a:t>enc</a:t>
            </a:r>
            <a:r>
              <a:rPr lang="en-US" altLang="zh-TW" dirty="0" smtClean="0"/>
              <a:t>(r )</a:t>
            </a:r>
            <a:r>
              <a:rPr lang="zh-TW" altLang="en-US" dirty="0" smtClean="0"/>
              <a:t>的排列方式是</a:t>
            </a:r>
            <a:r>
              <a:rPr lang="en-US" altLang="zh-TW" dirty="0" smtClean="0"/>
              <a:t>y , x , o </a:t>
            </a:r>
          </a:p>
          <a:p>
            <a:r>
              <a:rPr lang="en-US" altLang="zh-TW" dirty="0" smtClean="0"/>
              <a:t>O</a:t>
            </a:r>
            <a:r>
              <a:rPr lang="zh-TW" altLang="en-US" dirty="0" smtClean="0"/>
              <a:t>的意思是</a:t>
            </a:r>
            <a:r>
              <a:rPr lang="en-US" altLang="zh-TW" dirty="0" smtClean="0"/>
              <a:t>offset</a:t>
            </a:r>
            <a:r>
              <a:rPr lang="zh-TW" altLang="en-US" dirty="0" smtClean="0"/>
              <a:t>，就是</a:t>
            </a:r>
            <a:r>
              <a:rPr lang="en-US" altLang="zh-TW" dirty="0" smtClean="0"/>
              <a:t>l(r)</a:t>
            </a:r>
            <a:r>
              <a:rPr lang="zh-TW" altLang="en-US" dirty="0" smtClean="0"/>
              <a:t>在原本</a:t>
            </a:r>
            <a:r>
              <a:rPr lang="en-US" altLang="zh-TW" dirty="0" smtClean="0"/>
              <a:t>read</a:t>
            </a:r>
            <a:r>
              <a:rPr lang="zh-TW" altLang="en-US" dirty="0" smtClean="0"/>
              <a:t>中出現的位子</a:t>
            </a:r>
            <a:endParaRPr lang="en-US" altLang="zh-TW" dirty="0" smtClean="0"/>
          </a:p>
          <a:p>
            <a:endParaRPr lang="en-US" altLang="zh-TW" dirty="0" smtClean="0"/>
          </a:p>
          <a:p>
            <a:r>
              <a:rPr lang="zh-TW" altLang="en-US" dirty="0" smtClean="0"/>
              <a:t>這樣</a:t>
            </a:r>
            <a:r>
              <a:rPr lang="zh-TW" altLang="en-US" dirty="0" smtClean="0"/>
              <a:t>的轉換有兩個目的</a:t>
            </a:r>
            <a:endParaRPr lang="en-US" altLang="zh-TW" dirty="0" smtClean="0"/>
          </a:p>
          <a:p>
            <a:r>
              <a:rPr lang="en-US" altLang="zh-TW" dirty="0" smtClean="0"/>
              <a:t>1.</a:t>
            </a:r>
            <a:r>
              <a:rPr lang="zh-TW" altLang="en-US" dirty="0" smtClean="0"/>
              <a:t>很明顯，就是可以移除</a:t>
            </a:r>
            <a:r>
              <a:rPr lang="en-US" altLang="zh-TW" dirty="0" smtClean="0"/>
              <a:t>redundancy</a:t>
            </a:r>
            <a:r>
              <a:rPr lang="zh-TW" altLang="en-US" dirty="0" smtClean="0"/>
              <a:t>，因為他把</a:t>
            </a:r>
            <a:r>
              <a:rPr lang="en-US" altLang="zh-TW" dirty="0" smtClean="0"/>
              <a:t>label</a:t>
            </a:r>
            <a:r>
              <a:rPr lang="zh-TW" altLang="en-US" dirty="0" smtClean="0"/>
              <a:t>全部拿掉</a:t>
            </a:r>
            <a:endParaRPr lang="en-US" altLang="zh-TW" dirty="0" smtClean="0"/>
          </a:p>
          <a:p>
            <a:r>
              <a:rPr lang="en-US" altLang="zh-TW" dirty="0" smtClean="0"/>
              <a:t>2.</a:t>
            </a:r>
            <a:r>
              <a:rPr lang="zh-TW" altLang="en-US" dirty="0" smtClean="0"/>
              <a:t>他說這些</a:t>
            </a:r>
            <a:r>
              <a:rPr lang="en-US" altLang="zh-TW" dirty="0" smtClean="0"/>
              <a:t>read</a:t>
            </a:r>
            <a:r>
              <a:rPr lang="zh-TW" altLang="en-US" dirty="0" smtClean="0"/>
              <a:t>共享的</a:t>
            </a:r>
            <a:r>
              <a:rPr lang="en-US" altLang="zh-TW" dirty="0" smtClean="0"/>
              <a:t>substring(</a:t>
            </a:r>
            <a:r>
              <a:rPr lang="zh-TW" altLang="en-US" dirty="0" smtClean="0"/>
              <a:t>也就是</a:t>
            </a:r>
            <a:r>
              <a:rPr lang="en-US" altLang="zh-TW" dirty="0" smtClean="0"/>
              <a:t>label)</a:t>
            </a:r>
            <a:r>
              <a:rPr lang="zh-TW" altLang="en-US" dirty="0" smtClean="0"/>
              <a:t>的後面這個區域</a:t>
            </a:r>
            <a:r>
              <a:rPr lang="en-US" altLang="zh-TW" dirty="0" smtClean="0"/>
              <a:t>(y)</a:t>
            </a:r>
            <a:r>
              <a:rPr lang="zh-TW" altLang="en-US" dirty="0" smtClean="0"/>
              <a:t>的</a:t>
            </a:r>
            <a:r>
              <a:rPr lang="en-US" altLang="zh-TW" dirty="0" smtClean="0"/>
              <a:t>prefix</a:t>
            </a:r>
            <a:r>
              <a:rPr lang="zh-TW" altLang="en-US" dirty="0" smtClean="0"/>
              <a:t>，也有很高的機率擁有相似的序列，</a:t>
            </a:r>
            <a:endParaRPr lang="en-US" altLang="zh-TW" dirty="0" smtClean="0"/>
          </a:p>
          <a:p>
            <a:r>
              <a:rPr lang="zh-TW" altLang="en-US" dirty="0" smtClean="0"/>
              <a:t>所以把這個區域</a:t>
            </a:r>
            <a:r>
              <a:rPr lang="en-US" altLang="zh-TW" dirty="0" smtClean="0"/>
              <a:t>y</a:t>
            </a:r>
            <a:r>
              <a:rPr lang="zh-TW" altLang="en-US" dirty="0" smtClean="0"/>
              <a:t>放到前面，讓後面的壓縮程式更容易去發現和利用這些相似的序列達到更好的壓縮效果</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41</a:t>
            </a:fld>
            <a:endParaRPr lang="zh-TW" altLang="en-US"/>
          </a:p>
        </p:txBody>
      </p:sp>
    </p:spTree>
    <p:extLst>
      <p:ext uri="{BB962C8B-B14F-4D97-AF65-F5344CB8AC3E}">
        <p14:creationId xmlns:p14="http://schemas.microsoft.com/office/powerpoint/2010/main" val="395290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其中一個原因是這些通用的壓縮工具沒有利用</a:t>
            </a:r>
            <a:r>
              <a:rPr lang="en-US" altLang="zh-TW" dirty="0" smtClean="0"/>
              <a:t>Genomic Sequence</a:t>
            </a:r>
            <a:r>
              <a:rPr lang="en-US" altLang="zh-TW" baseline="0" dirty="0" smtClean="0"/>
              <a:t> Data</a:t>
            </a:r>
            <a:r>
              <a:rPr lang="zh-TW" altLang="en-US" baseline="0" dirty="0" smtClean="0"/>
              <a:t>特別的</a:t>
            </a:r>
            <a:r>
              <a:rPr lang="zh-TW" altLang="en-US" baseline="0" dirty="0" smtClean="0"/>
              <a:t>性質</a:t>
            </a:r>
            <a:endParaRPr lang="en-US" altLang="zh-TW" baseline="0" dirty="0" smtClean="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6</a:t>
            </a:fld>
            <a:endParaRPr lang="zh-TW" altLang="en-US"/>
          </a:p>
        </p:txBody>
      </p:sp>
    </p:spTree>
    <p:extLst>
      <p:ext uri="{BB962C8B-B14F-4D97-AF65-F5344CB8AC3E}">
        <p14:creationId xmlns:p14="http://schemas.microsoft.com/office/powerpoint/2010/main" val="333432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目前針對</a:t>
            </a:r>
            <a:r>
              <a:rPr lang="en-US" altLang="zh-TW" dirty="0" smtClean="0"/>
              <a:t>Sequencing</a:t>
            </a:r>
            <a:r>
              <a:rPr lang="zh-TW" altLang="en-US" dirty="0" smtClean="0"/>
              <a:t> </a:t>
            </a:r>
            <a:r>
              <a:rPr lang="en-US" altLang="zh-TW" dirty="0" smtClean="0"/>
              <a:t>Reads</a:t>
            </a:r>
            <a:r>
              <a:rPr lang="zh-TW" altLang="en-US" dirty="0" smtClean="0"/>
              <a:t>的壓縮技術主要分為兩種</a:t>
            </a:r>
            <a:endParaRPr lang="en-US" altLang="zh-TW" dirty="0" smtClean="0"/>
          </a:p>
          <a:p>
            <a:r>
              <a:rPr lang="zh-TW" altLang="en-US" dirty="0" smtClean="0"/>
              <a:t>第一種是</a:t>
            </a:r>
            <a:r>
              <a:rPr lang="en-US" altLang="zh-TW" dirty="0" smtClean="0"/>
              <a:t>Reference-based</a:t>
            </a:r>
            <a:r>
              <a:rPr lang="zh-TW" altLang="en-US" dirty="0" smtClean="0"/>
              <a:t> </a:t>
            </a:r>
            <a:r>
              <a:rPr lang="en-US" altLang="zh-TW" dirty="0" smtClean="0"/>
              <a:t>compression</a:t>
            </a:r>
          </a:p>
          <a:p>
            <a:r>
              <a:rPr lang="zh-TW" altLang="en-US" dirty="0" smtClean="0"/>
              <a:t>它的特徵是會有一個已經定序過的</a:t>
            </a:r>
            <a:r>
              <a:rPr lang="zh-TW" altLang="en-US" sz="1200" b="0" i="1" kern="1200" dirty="0" smtClean="0">
                <a:solidFill>
                  <a:schemeClr val="tx1"/>
                </a:solidFill>
                <a:effectLst/>
                <a:latin typeface="+mn-lt"/>
                <a:ea typeface="+mn-ea"/>
                <a:cs typeface="+mn-cs"/>
              </a:rPr>
              <a:t>參考</a:t>
            </a:r>
            <a:r>
              <a:rPr lang="zh-TW" altLang="en-US" sz="1200" b="0" kern="1200" dirty="0" smtClean="0">
                <a:solidFill>
                  <a:schemeClr val="tx1"/>
                </a:solidFill>
                <a:effectLst/>
                <a:latin typeface="+mn-lt"/>
                <a:ea typeface="+mn-ea"/>
                <a:cs typeface="+mn-cs"/>
              </a:rPr>
              <a:t>序列，參考序列可能是同一物種的不同個體</a:t>
            </a:r>
            <a:endParaRPr lang="en-US" altLang="zh-TW" sz="1200" b="0" kern="1200" dirty="0" smtClean="0">
              <a:solidFill>
                <a:schemeClr val="tx1"/>
              </a:solidFill>
              <a:effectLst/>
              <a:latin typeface="+mn-lt"/>
              <a:ea typeface="+mn-ea"/>
              <a:cs typeface="+mn-cs"/>
            </a:endParaRPr>
          </a:p>
          <a:p>
            <a:r>
              <a:rPr lang="zh-TW" altLang="en-US" dirty="0" smtClean="0"/>
              <a:t>可以利用這個特性有效的壓縮</a:t>
            </a:r>
            <a:r>
              <a:rPr lang="en-US" altLang="zh-TW" dirty="0" smtClean="0"/>
              <a:t>reads</a:t>
            </a:r>
            <a:r>
              <a:rPr lang="en-US" altLang="zh-TW" dirty="0" smtClean="0"/>
              <a:t/>
            </a:r>
            <a:br>
              <a:rPr lang="en-US" altLang="zh-TW" dirty="0" smtClean="0"/>
            </a:br>
            <a:r>
              <a:rPr lang="zh-TW" altLang="en-US" dirty="0" smtClean="0"/>
              <a:t>另一種是</a:t>
            </a:r>
            <a:r>
              <a:rPr lang="en-US" altLang="zh-TW" dirty="0" smtClean="0"/>
              <a:t>De</a:t>
            </a:r>
            <a:r>
              <a:rPr lang="zh-TW" altLang="en-US" dirty="0" smtClean="0"/>
              <a:t> </a:t>
            </a:r>
            <a:r>
              <a:rPr lang="en-US" altLang="zh-TW" dirty="0" smtClean="0"/>
              <a:t>novo</a:t>
            </a:r>
            <a:r>
              <a:rPr lang="zh-TW" altLang="en-US" dirty="0" smtClean="0"/>
              <a:t> </a:t>
            </a:r>
            <a:r>
              <a:rPr lang="en-US" altLang="zh-TW" dirty="0" smtClean="0"/>
              <a:t>compression</a:t>
            </a:r>
          </a:p>
          <a:p>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7</a:t>
            </a:fld>
            <a:endParaRPr lang="zh-TW" altLang="en-US"/>
          </a:p>
        </p:txBody>
      </p:sp>
    </p:spTree>
    <p:extLst>
      <p:ext uri="{BB962C8B-B14F-4D97-AF65-F5344CB8AC3E}">
        <p14:creationId xmlns:p14="http://schemas.microsoft.com/office/powerpoint/2010/main" val="777889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De novo compression</a:t>
            </a:r>
            <a:r>
              <a:rPr lang="zh-TW" altLang="en-US" dirty="0" smtClean="0"/>
              <a:t>他沒有參考序列，所以他會直接壓縮</a:t>
            </a:r>
            <a:r>
              <a:rPr lang="en-US" altLang="zh-TW" dirty="0" smtClean="0"/>
              <a:t>raw sequencing reads</a:t>
            </a:r>
            <a:r>
              <a:rPr lang="zh-TW" altLang="en-US" dirty="0" smtClean="0"/>
              <a:t>，也就是沒有</a:t>
            </a:r>
            <a:r>
              <a:rPr lang="en-US" altLang="zh-TW" dirty="0" smtClean="0"/>
              <a:t>align</a:t>
            </a:r>
            <a:r>
              <a:rPr lang="zh-TW" altLang="en-US" dirty="0" smtClean="0"/>
              <a:t>過的</a:t>
            </a:r>
            <a:r>
              <a:rPr lang="en-US" altLang="zh-TW" dirty="0" smtClean="0"/>
              <a:t>read</a:t>
            </a:r>
            <a:br>
              <a:rPr lang="en-US" altLang="zh-TW" dirty="0" smtClean="0"/>
            </a:br>
            <a:r>
              <a:rPr lang="zh-TW" altLang="en-US" dirty="0" smtClean="0"/>
              <a:t>通常實現這種壓縮方法的一種方式是利用</a:t>
            </a:r>
            <a:r>
              <a:rPr lang="en-US" altLang="zh-TW" dirty="0" smtClean="0"/>
              <a:t>reads</a:t>
            </a:r>
            <a:r>
              <a:rPr lang="zh-TW" altLang="en-US" dirty="0" smtClean="0"/>
              <a:t>之間的</a:t>
            </a:r>
            <a:r>
              <a:rPr lang="en-US" altLang="zh-TW" dirty="0" smtClean="0"/>
              <a:t>overlap</a:t>
            </a:r>
            <a:r>
              <a:rPr lang="zh-TW" altLang="en-US" dirty="0" smtClean="0"/>
              <a:t>，</a:t>
            </a:r>
            <a:endParaRPr lang="en-US" altLang="zh-TW" dirty="0" smtClean="0"/>
          </a:p>
          <a:p>
            <a:r>
              <a:rPr lang="zh-TW" altLang="en-US" dirty="0" smtClean="0"/>
              <a:t>把這些</a:t>
            </a:r>
            <a:r>
              <a:rPr lang="en-US" altLang="zh-TW" dirty="0" smtClean="0"/>
              <a:t>overlap</a:t>
            </a:r>
            <a:r>
              <a:rPr lang="zh-TW" altLang="en-US" dirty="0" smtClean="0"/>
              <a:t>拿掉，需要壓縮的</a:t>
            </a:r>
            <a:r>
              <a:rPr lang="en-US" altLang="zh-TW" dirty="0" smtClean="0"/>
              <a:t>sequence</a:t>
            </a:r>
            <a:r>
              <a:rPr lang="zh-TW" altLang="en-US" dirty="0" smtClean="0"/>
              <a:t>長度也會減少</a:t>
            </a:r>
            <a:endParaRPr lang="en-US" altLang="zh-TW" dirty="0" smtClean="0"/>
          </a:p>
          <a:p>
            <a:r>
              <a:rPr lang="zh-TW" altLang="en-US" dirty="0" smtClean="0"/>
              <a:t>這篇</a:t>
            </a:r>
            <a:r>
              <a:rPr lang="en-US" altLang="zh-TW" dirty="0" smtClean="0"/>
              <a:t>paper</a:t>
            </a:r>
            <a:r>
              <a:rPr lang="zh-TW" altLang="en-US" dirty="0" smtClean="0"/>
              <a:t>用的是這個</a:t>
            </a:r>
            <a:r>
              <a:rPr lang="en-US" altLang="zh-TW" dirty="0" smtClean="0"/>
              <a:t>de</a:t>
            </a:r>
            <a:r>
              <a:rPr lang="en-US" altLang="zh-TW" baseline="0" dirty="0" smtClean="0"/>
              <a:t> novo compression</a:t>
            </a:r>
            <a:r>
              <a:rPr lang="zh-TW" altLang="en-US" baseline="0" dirty="0" smtClean="0"/>
              <a:t>的方法</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8</a:t>
            </a:fld>
            <a:endParaRPr lang="zh-TW" altLang="en-US"/>
          </a:p>
        </p:txBody>
      </p:sp>
    </p:spTree>
    <p:extLst>
      <p:ext uri="{BB962C8B-B14F-4D97-AF65-F5344CB8AC3E}">
        <p14:creationId xmlns:p14="http://schemas.microsoft.com/office/powerpoint/2010/main" val="2403120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接下來會介紹這篇</a:t>
            </a:r>
            <a:r>
              <a:rPr lang="en-US" altLang="zh-TW" dirty="0" smtClean="0"/>
              <a:t>paper</a:t>
            </a:r>
            <a:r>
              <a:rPr lang="zh-TW" altLang="en-US" dirty="0" smtClean="0"/>
              <a:t>提出的方法以及他演算法的流程</a:t>
            </a:r>
            <a:r>
              <a:rPr lang="en-US" altLang="zh-TW" dirty="0" smtClean="0"/>
              <a:t/>
            </a:r>
            <a:br>
              <a:rPr lang="en-US" altLang="zh-TW" dirty="0" smtClean="0"/>
            </a:br>
            <a:r>
              <a:rPr lang="en-US" altLang="zh-TW" dirty="0" smtClean="0"/>
              <a:t/>
            </a:r>
            <a:br>
              <a:rPr lang="en-US" altLang="zh-TW" dirty="0" smtClean="0"/>
            </a:br>
            <a:r>
              <a:rPr lang="zh-TW" altLang="en-US" dirty="0" smtClean="0"/>
              <a:t>我們先來看他的</a:t>
            </a:r>
            <a:r>
              <a:rPr lang="zh-TW" altLang="zh-TW" dirty="0" smtClean="0">
                <a:effectLst/>
              </a:rPr>
              <a:t>設計理念</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9</a:t>
            </a:fld>
            <a:endParaRPr lang="zh-TW" altLang="en-US"/>
          </a:p>
        </p:txBody>
      </p:sp>
    </p:spTree>
    <p:extLst>
      <p:ext uri="{BB962C8B-B14F-4D97-AF65-F5344CB8AC3E}">
        <p14:creationId xmlns:p14="http://schemas.microsoft.com/office/powerpoint/2010/main" val="2974795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他主要的想法就是</a:t>
            </a:r>
            <a:r>
              <a:rPr lang="en-US" altLang="zh-TW" dirty="0" smtClean="0"/>
              <a:t>bucketing</a:t>
            </a:r>
          </a:p>
          <a:p>
            <a:r>
              <a:rPr lang="zh-TW" altLang="en-US" dirty="0" smtClean="0"/>
              <a:t>什麼是</a:t>
            </a:r>
            <a:r>
              <a:rPr lang="en-US" altLang="zh-TW" dirty="0" smtClean="0"/>
              <a:t>bucketing</a:t>
            </a:r>
            <a:r>
              <a:rPr lang="zh-TW" altLang="en-US" dirty="0" smtClean="0"/>
              <a:t>呢</a:t>
            </a:r>
            <a:r>
              <a:rPr lang="en-US" altLang="zh-TW" dirty="0" smtClean="0"/>
              <a:t>?</a:t>
            </a:r>
            <a:br>
              <a:rPr lang="en-US" altLang="zh-TW" dirty="0" smtClean="0"/>
            </a:br>
            <a:r>
              <a:rPr lang="zh-TW" altLang="en-US" dirty="0" smtClean="0"/>
              <a:t>就是將擁有相似子序列的</a:t>
            </a:r>
            <a:r>
              <a:rPr lang="en-US" altLang="zh-TW" dirty="0" smtClean="0"/>
              <a:t>reads group</a:t>
            </a:r>
            <a:r>
              <a:rPr lang="zh-TW" altLang="en-US" dirty="0" smtClean="0"/>
              <a:t>起來，來讓底層的壓縮演算法更有效率</a:t>
            </a:r>
            <a:r>
              <a:rPr lang="en-US" altLang="zh-TW" dirty="0" smtClean="0"/>
              <a:t/>
            </a:r>
            <a:br>
              <a:rPr lang="en-US" altLang="zh-TW" dirty="0" smtClean="0"/>
            </a:br>
            <a:r>
              <a:rPr lang="en-US" altLang="zh-TW" dirty="0" smtClean="0"/>
              <a:t/>
            </a:r>
            <a:br>
              <a:rPr lang="en-US" altLang="zh-TW" dirty="0" smtClean="0"/>
            </a:br>
            <a:r>
              <a:rPr lang="zh-TW" altLang="en-US" dirty="0" smtClean="0"/>
              <a:t>像是這個</a:t>
            </a:r>
            <a:r>
              <a:rPr lang="en-US" altLang="zh-TW" dirty="0" smtClean="0"/>
              <a:t>read </a:t>
            </a:r>
            <a:r>
              <a:rPr lang="zh-TW" altLang="en-US" dirty="0" smtClean="0"/>
              <a:t> </a:t>
            </a:r>
            <a:r>
              <a:rPr lang="en-US" altLang="zh-TW" dirty="0" smtClean="0"/>
              <a:t>CTACCC</a:t>
            </a:r>
            <a:r>
              <a:rPr lang="zh-TW" altLang="en-US" dirty="0" smtClean="0"/>
              <a:t>，他跟</a:t>
            </a:r>
            <a:r>
              <a:rPr lang="en-US" altLang="zh-TW" dirty="0" smtClean="0"/>
              <a:t>Bucket2</a:t>
            </a:r>
            <a:r>
              <a:rPr lang="zh-TW" altLang="en-US" dirty="0" smtClean="0"/>
              <a:t>裡面的</a:t>
            </a:r>
            <a:r>
              <a:rPr lang="en-US" altLang="zh-TW" dirty="0" smtClean="0"/>
              <a:t>reads</a:t>
            </a:r>
            <a:r>
              <a:rPr lang="zh-TW" altLang="en-US" dirty="0" smtClean="0"/>
              <a:t>都有</a:t>
            </a:r>
            <a:r>
              <a:rPr lang="en-US" altLang="zh-TW" dirty="0" smtClean="0"/>
              <a:t>CTAC</a:t>
            </a:r>
            <a:r>
              <a:rPr lang="zh-TW" altLang="en-US" dirty="0" smtClean="0"/>
              <a:t>這個子序列，所以就把他們</a:t>
            </a:r>
            <a:r>
              <a:rPr lang="en-US" altLang="zh-TW" dirty="0" smtClean="0"/>
              <a:t>group</a:t>
            </a:r>
            <a:r>
              <a:rPr lang="zh-TW" altLang="en-US" dirty="0" smtClean="0"/>
              <a:t>起來，放在一起</a:t>
            </a:r>
            <a:r>
              <a:rPr lang="en-US" altLang="zh-TW" dirty="0" smtClean="0"/>
              <a:t/>
            </a:r>
            <a:br>
              <a:rPr lang="en-US" altLang="zh-TW" dirty="0" smtClean="0"/>
            </a:br>
            <a:r>
              <a:rPr lang="zh-TW" altLang="en-US" dirty="0" smtClean="0"/>
              <a:t>主要概念就是</a:t>
            </a:r>
            <a:r>
              <a:rPr lang="zh-TW" altLang="en-US" dirty="0" smtClean="0"/>
              <a:t>這樣</a:t>
            </a:r>
            <a:endParaRPr lang="en-US" altLang="zh-TW" dirty="0" smtClean="0"/>
          </a:p>
          <a:p>
            <a:r>
              <a:rPr lang="zh-TW" altLang="en-US" dirty="0" smtClean="0"/>
              <a:t>接下來來介紹他演算法的詳細流程</a:t>
            </a:r>
            <a:r>
              <a:rPr lang="en-US" altLang="zh-TW" dirty="0" smtClean="0"/>
              <a:t/>
            </a:r>
            <a:br>
              <a:rPr lang="en-US" altLang="zh-TW" dirty="0" smtClean="0"/>
            </a:br>
            <a:r>
              <a:rPr lang="zh-TW" altLang="en-US" dirty="0" smtClean="0"/>
              <a:t>下一頁</a:t>
            </a:r>
            <a:endParaRPr lang="zh-TW" altLang="en-US" dirty="0"/>
          </a:p>
        </p:txBody>
      </p:sp>
      <p:sp>
        <p:nvSpPr>
          <p:cNvPr id="4" name="投影片編號版面配置區 3"/>
          <p:cNvSpPr>
            <a:spLocks noGrp="1"/>
          </p:cNvSpPr>
          <p:nvPr>
            <p:ph type="sldNum" sz="quarter" idx="10"/>
          </p:nvPr>
        </p:nvSpPr>
        <p:spPr/>
        <p:txBody>
          <a:bodyPr/>
          <a:lstStyle/>
          <a:p>
            <a:fld id="{5DC9862E-0458-4B5A-878A-5A1F8607BADD}" type="slidenum">
              <a:rPr lang="zh-TW" altLang="en-US" smtClean="0"/>
              <a:t>10</a:t>
            </a:fld>
            <a:endParaRPr lang="zh-TW" altLang="en-US"/>
          </a:p>
        </p:txBody>
      </p:sp>
    </p:spTree>
    <p:extLst>
      <p:ext uri="{BB962C8B-B14F-4D97-AF65-F5344CB8AC3E}">
        <p14:creationId xmlns:p14="http://schemas.microsoft.com/office/powerpoint/2010/main" val="104619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CE1EAE04-52DE-4853-8C68-89096E6A6B1C}" type="datetimeFigureOut">
              <a:rPr lang="zh-TW" altLang="en-US" smtClean="0"/>
              <a:t>2016/12/15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014D22-11D7-4412-BEE4-B3C9672A0BF3}" type="slidenum">
              <a:rPr lang="zh-TW" altLang="en-US" smtClean="0"/>
              <a:t>‹#›</a:t>
            </a:fld>
            <a:endParaRPr lang="zh-TW" altLang="en-US"/>
          </a:p>
        </p:txBody>
      </p:sp>
    </p:spTree>
    <p:extLst>
      <p:ext uri="{BB962C8B-B14F-4D97-AF65-F5344CB8AC3E}">
        <p14:creationId xmlns:p14="http://schemas.microsoft.com/office/powerpoint/2010/main" val="223156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E1EAE04-52DE-4853-8C68-89096E6A6B1C}" type="datetimeFigureOut">
              <a:rPr lang="zh-TW" altLang="en-US" smtClean="0"/>
              <a:t>2016/12/15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014D22-11D7-4412-BEE4-B3C9672A0BF3}" type="slidenum">
              <a:rPr lang="zh-TW" altLang="en-US" smtClean="0"/>
              <a:t>‹#›</a:t>
            </a:fld>
            <a:endParaRPr lang="zh-TW" altLang="en-US"/>
          </a:p>
        </p:txBody>
      </p:sp>
    </p:spTree>
    <p:extLst>
      <p:ext uri="{BB962C8B-B14F-4D97-AF65-F5344CB8AC3E}">
        <p14:creationId xmlns:p14="http://schemas.microsoft.com/office/powerpoint/2010/main" val="349522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E1EAE04-52DE-4853-8C68-89096E6A6B1C}" type="datetimeFigureOut">
              <a:rPr lang="zh-TW" altLang="en-US" smtClean="0"/>
              <a:t>2016/12/15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014D22-11D7-4412-BEE4-B3C9672A0BF3}" type="slidenum">
              <a:rPr lang="zh-TW" altLang="en-US" smtClean="0"/>
              <a:t>‹#›</a:t>
            </a:fld>
            <a:endParaRPr lang="zh-TW" altLang="en-US"/>
          </a:p>
        </p:txBody>
      </p:sp>
    </p:spTree>
    <p:extLst>
      <p:ext uri="{BB962C8B-B14F-4D97-AF65-F5344CB8AC3E}">
        <p14:creationId xmlns:p14="http://schemas.microsoft.com/office/powerpoint/2010/main" val="139390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E1EAE04-52DE-4853-8C68-89096E6A6B1C}" type="datetimeFigureOut">
              <a:rPr lang="zh-TW" altLang="en-US" smtClean="0"/>
              <a:t>2016/12/15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014D22-11D7-4412-BEE4-B3C9672A0BF3}" type="slidenum">
              <a:rPr lang="zh-TW" altLang="en-US" smtClean="0"/>
              <a:t>‹#›</a:t>
            </a:fld>
            <a:endParaRPr lang="zh-TW" altLang="en-US"/>
          </a:p>
        </p:txBody>
      </p:sp>
    </p:spTree>
    <p:extLst>
      <p:ext uri="{BB962C8B-B14F-4D97-AF65-F5344CB8AC3E}">
        <p14:creationId xmlns:p14="http://schemas.microsoft.com/office/powerpoint/2010/main" val="113729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E1EAE04-52DE-4853-8C68-89096E6A6B1C}" type="datetimeFigureOut">
              <a:rPr lang="zh-TW" altLang="en-US" smtClean="0"/>
              <a:t>2016/12/15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4014D22-11D7-4412-BEE4-B3C9672A0BF3}" type="slidenum">
              <a:rPr lang="zh-TW" altLang="en-US" smtClean="0"/>
              <a:t>‹#›</a:t>
            </a:fld>
            <a:endParaRPr lang="zh-TW" altLang="en-US"/>
          </a:p>
        </p:txBody>
      </p:sp>
    </p:spTree>
    <p:extLst>
      <p:ext uri="{BB962C8B-B14F-4D97-AF65-F5344CB8AC3E}">
        <p14:creationId xmlns:p14="http://schemas.microsoft.com/office/powerpoint/2010/main" val="153671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CE1EAE04-52DE-4853-8C68-89096E6A6B1C}" type="datetimeFigureOut">
              <a:rPr lang="zh-TW" altLang="en-US" smtClean="0"/>
              <a:t>2016/12/15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4014D22-11D7-4412-BEE4-B3C9672A0BF3}" type="slidenum">
              <a:rPr lang="zh-TW" altLang="en-US" smtClean="0"/>
              <a:t>‹#›</a:t>
            </a:fld>
            <a:endParaRPr lang="zh-TW" altLang="en-US"/>
          </a:p>
        </p:txBody>
      </p:sp>
    </p:spTree>
    <p:extLst>
      <p:ext uri="{BB962C8B-B14F-4D97-AF65-F5344CB8AC3E}">
        <p14:creationId xmlns:p14="http://schemas.microsoft.com/office/powerpoint/2010/main" val="42823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CE1EAE04-52DE-4853-8C68-89096E6A6B1C}" type="datetimeFigureOut">
              <a:rPr lang="zh-TW" altLang="en-US" smtClean="0"/>
              <a:t>2016/12/15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4014D22-11D7-4412-BEE4-B3C9672A0BF3}" type="slidenum">
              <a:rPr lang="zh-TW" altLang="en-US" smtClean="0"/>
              <a:t>‹#›</a:t>
            </a:fld>
            <a:endParaRPr lang="zh-TW" altLang="en-US"/>
          </a:p>
        </p:txBody>
      </p:sp>
    </p:spTree>
    <p:extLst>
      <p:ext uri="{BB962C8B-B14F-4D97-AF65-F5344CB8AC3E}">
        <p14:creationId xmlns:p14="http://schemas.microsoft.com/office/powerpoint/2010/main" val="252770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CE1EAE04-52DE-4853-8C68-89096E6A6B1C}" type="datetimeFigureOut">
              <a:rPr lang="zh-TW" altLang="en-US" smtClean="0"/>
              <a:t>2016/12/15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4014D22-11D7-4412-BEE4-B3C9672A0BF3}" type="slidenum">
              <a:rPr lang="zh-TW" altLang="en-US" smtClean="0"/>
              <a:t>‹#›</a:t>
            </a:fld>
            <a:endParaRPr lang="zh-TW" altLang="en-US"/>
          </a:p>
        </p:txBody>
      </p:sp>
    </p:spTree>
    <p:extLst>
      <p:ext uri="{BB962C8B-B14F-4D97-AF65-F5344CB8AC3E}">
        <p14:creationId xmlns:p14="http://schemas.microsoft.com/office/powerpoint/2010/main" val="376180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EAE04-52DE-4853-8C68-89096E6A6B1C}" type="datetimeFigureOut">
              <a:rPr lang="zh-TW" altLang="en-US" smtClean="0"/>
              <a:t>2016/12/15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4014D22-11D7-4412-BEE4-B3C9672A0BF3}" type="slidenum">
              <a:rPr lang="zh-TW" altLang="en-US" smtClean="0"/>
              <a:t>‹#›</a:t>
            </a:fld>
            <a:endParaRPr lang="zh-TW" altLang="en-US"/>
          </a:p>
        </p:txBody>
      </p:sp>
    </p:spTree>
    <p:extLst>
      <p:ext uri="{BB962C8B-B14F-4D97-AF65-F5344CB8AC3E}">
        <p14:creationId xmlns:p14="http://schemas.microsoft.com/office/powerpoint/2010/main" val="4536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E1EAE04-52DE-4853-8C68-89096E6A6B1C}" type="datetimeFigureOut">
              <a:rPr lang="zh-TW" altLang="en-US" smtClean="0"/>
              <a:t>2016/12/15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4014D22-11D7-4412-BEE4-B3C9672A0BF3}" type="slidenum">
              <a:rPr lang="zh-TW" altLang="en-US" smtClean="0"/>
              <a:t>‹#›</a:t>
            </a:fld>
            <a:endParaRPr lang="zh-TW" altLang="en-US"/>
          </a:p>
        </p:txBody>
      </p:sp>
    </p:spTree>
    <p:extLst>
      <p:ext uri="{BB962C8B-B14F-4D97-AF65-F5344CB8AC3E}">
        <p14:creationId xmlns:p14="http://schemas.microsoft.com/office/powerpoint/2010/main" val="12984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E1EAE04-52DE-4853-8C68-89096E6A6B1C}" type="datetimeFigureOut">
              <a:rPr lang="zh-TW" altLang="en-US" smtClean="0"/>
              <a:t>2016/12/15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4014D22-11D7-4412-BEE4-B3C9672A0BF3}" type="slidenum">
              <a:rPr lang="zh-TW" altLang="en-US" smtClean="0"/>
              <a:t>‹#›</a:t>
            </a:fld>
            <a:endParaRPr lang="zh-TW" altLang="en-US"/>
          </a:p>
        </p:txBody>
      </p:sp>
    </p:spTree>
    <p:extLst>
      <p:ext uri="{BB962C8B-B14F-4D97-AF65-F5344CB8AC3E}">
        <p14:creationId xmlns:p14="http://schemas.microsoft.com/office/powerpoint/2010/main" val="292019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EAE04-52DE-4853-8C68-89096E6A6B1C}" type="datetimeFigureOut">
              <a:rPr lang="zh-TW" altLang="en-US" smtClean="0"/>
              <a:t>2016/12/15</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14D22-11D7-4412-BEE4-B3C9672A0BF3}" type="slidenum">
              <a:rPr lang="zh-TW" altLang="en-US" smtClean="0"/>
              <a:t>‹#›</a:t>
            </a:fld>
            <a:endParaRPr lang="zh-TW" altLang="en-US"/>
          </a:p>
        </p:txBody>
      </p:sp>
    </p:spTree>
    <p:extLst>
      <p:ext uri="{BB962C8B-B14F-4D97-AF65-F5344CB8AC3E}">
        <p14:creationId xmlns:p14="http://schemas.microsoft.com/office/powerpoint/2010/main" val="42804112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2400" y="344321"/>
            <a:ext cx="11494168" cy="1588753"/>
          </a:xfrm>
        </p:spPr>
        <p:txBody>
          <a:bodyPr>
            <a:normAutofit/>
          </a:bodyPr>
          <a:lstStyle/>
          <a:p>
            <a:r>
              <a:rPr lang="en-US" altLang="zh-TW" sz="3600" dirty="0" smtClean="0">
                <a:latin typeface="Comic Sans MS" panose="030F0702030302020204" pitchFamily="66" charset="0"/>
              </a:rPr>
              <a:t>Data-dependent bucketing improves</a:t>
            </a:r>
            <a:br>
              <a:rPr lang="en-US" altLang="zh-TW" sz="3600" dirty="0" smtClean="0">
                <a:latin typeface="Comic Sans MS" panose="030F0702030302020204" pitchFamily="66" charset="0"/>
              </a:rPr>
            </a:br>
            <a:r>
              <a:rPr lang="en-US" altLang="zh-TW" sz="3600" dirty="0" smtClean="0">
                <a:latin typeface="Comic Sans MS" panose="030F0702030302020204" pitchFamily="66" charset="0"/>
              </a:rPr>
              <a:t>reference-free compression of sequencing reads</a:t>
            </a:r>
            <a:endParaRPr lang="zh-TW" altLang="en-US" sz="3600" dirty="0">
              <a:latin typeface="Comic Sans MS" panose="030F0702030302020204" pitchFamily="66" charset="0"/>
            </a:endParaRPr>
          </a:p>
        </p:txBody>
      </p:sp>
      <p:sp>
        <p:nvSpPr>
          <p:cNvPr id="3" name="副標題 2"/>
          <p:cNvSpPr>
            <a:spLocks noGrp="1"/>
          </p:cNvSpPr>
          <p:nvPr>
            <p:ph type="subTitle" idx="1"/>
          </p:nvPr>
        </p:nvSpPr>
        <p:spPr>
          <a:xfrm>
            <a:off x="320842" y="3497765"/>
            <a:ext cx="11141242" cy="1655762"/>
          </a:xfrm>
        </p:spPr>
        <p:txBody>
          <a:bodyPr>
            <a:normAutofit fontScale="92500"/>
          </a:bodyPr>
          <a:lstStyle/>
          <a:p>
            <a:r>
              <a:rPr lang="en-US" altLang="zh-TW" dirty="0" smtClean="0">
                <a:latin typeface="Comic Sans MS" panose="030F0702030302020204" pitchFamily="66" charset="0"/>
              </a:rPr>
              <a:t>Rob </a:t>
            </a:r>
            <a:r>
              <a:rPr lang="en-US" altLang="zh-TW" dirty="0" err="1" smtClean="0">
                <a:latin typeface="Comic Sans MS" panose="030F0702030302020204" pitchFamily="66" charset="0"/>
              </a:rPr>
              <a:t>Patro</a:t>
            </a:r>
            <a:r>
              <a:rPr lang="en-US" altLang="zh-TW" dirty="0" smtClean="0">
                <a:latin typeface="Comic Sans MS" panose="030F0702030302020204" pitchFamily="66" charset="0"/>
              </a:rPr>
              <a:t> and Carl Kingsford</a:t>
            </a:r>
          </a:p>
          <a:p>
            <a:endParaRPr lang="en-US" altLang="zh-TW" dirty="0" smtClean="0">
              <a:latin typeface="Comic Sans MS" panose="030F0702030302020204" pitchFamily="66" charset="0"/>
            </a:endParaRPr>
          </a:p>
          <a:p>
            <a:pPr algn="l"/>
            <a:r>
              <a:rPr lang="en-US" altLang="zh-TW" sz="2200" dirty="0" smtClean="0">
                <a:latin typeface="Comic Sans MS" panose="030F0702030302020204" pitchFamily="66" charset="0"/>
              </a:rPr>
              <a:t>Department of Computer </a:t>
            </a:r>
            <a:r>
              <a:rPr lang="en-US" altLang="zh-TW" sz="2200" dirty="0" err="1" smtClean="0">
                <a:latin typeface="Comic Sans MS" panose="030F0702030302020204" pitchFamily="66" charset="0"/>
              </a:rPr>
              <a:t>Science,Stony</a:t>
            </a:r>
            <a:r>
              <a:rPr lang="en-US" altLang="zh-TW" sz="2200" dirty="0" smtClean="0">
                <a:latin typeface="Comic Sans MS" panose="030F0702030302020204" pitchFamily="66" charset="0"/>
              </a:rPr>
              <a:t> Brook University,</a:t>
            </a:r>
          </a:p>
          <a:p>
            <a:pPr algn="l"/>
            <a:r>
              <a:rPr lang="en-US" altLang="zh-TW" sz="2200" dirty="0" smtClean="0">
                <a:latin typeface="Comic Sans MS" panose="030F0702030302020204" pitchFamily="66" charset="0"/>
              </a:rPr>
              <a:t>Department Computational </a:t>
            </a:r>
            <a:r>
              <a:rPr lang="en-US" altLang="zh-TW" sz="2200" dirty="0" err="1" smtClean="0">
                <a:latin typeface="Comic Sans MS" panose="030F0702030302020204" pitchFamily="66" charset="0"/>
              </a:rPr>
              <a:t>Biology,School</a:t>
            </a:r>
            <a:r>
              <a:rPr lang="en-US" altLang="zh-TW" sz="2200" dirty="0" smtClean="0">
                <a:latin typeface="Comic Sans MS" panose="030F0702030302020204" pitchFamily="66" charset="0"/>
              </a:rPr>
              <a:t> of Computer Science, Carnegie Mellon University</a:t>
            </a:r>
          </a:p>
          <a:p>
            <a:endParaRPr lang="zh-TW" altLang="en-US" dirty="0">
              <a:latin typeface="Comic Sans MS" panose="030F0702030302020204" pitchFamily="66" charset="0"/>
            </a:endParaRPr>
          </a:p>
        </p:txBody>
      </p:sp>
      <p:sp>
        <p:nvSpPr>
          <p:cNvPr id="4" name="文字方塊 3"/>
          <p:cNvSpPr txBox="1"/>
          <p:nvPr/>
        </p:nvSpPr>
        <p:spPr>
          <a:xfrm>
            <a:off x="240631" y="6384758"/>
            <a:ext cx="8091061" cy="369332"/>
          </a:xfrm>
          <a:prstGeom prst="rect">
            <a:avLst/>
          </a:prstGeom>
          <a:noFill/>
        </p:spPr>
        <p:txBody>
          <a:bodyPr wrap="none" rtlCol="0">
            <a:spAutoFit/>
          </a:bodyPr>
          <a:lstStyle/>
          <a:p>
            <a:r>
              <a:rPr lang="en-US" altLang="zh-TW" dirty="0" smtClean="0"/>
              <a:t>Received on November 16,2014; revised on April 11,2015;accepted on April 20,2015</a:t>
            </a:r>
            <a:endParaRPr lang="zh-TW" altLang="en-US" dirty="0"/>
          </a:p>
        </p:txBody>
      </p:sp>
      <p:sp>
        <p:nvSpPr>
          <p:cNvPr id="7" name="文字方塊 6"/>
          <p:cNvSpPr txBox="1"/>
          <p:nvPr/>
        </p:nvSpPr>
        <p:spPr>
          <a:xfrm>
            <a:off x="9449652" y="6392779"/>
            <a:ext cx="2569742" cy="369332"/>
          </a:xfrm>
          <a:prstGeom prst="rect">
            <a:avLst/>
          </a:prstGeom>
          <a:noFill/>
        </p:spPr>
        <p:txBody>
          <a:bodyPr wrap="none" rtlCol="0">
            <a:spAutoFit/>
          </a:bodyPr>
          <a:lstStyle/>
          <a:p>
            <a:r>
              <a:rPr lang="en-US" altLang="zh-TW" dirty="0" smtClean="0"/>
              <a:t>Speakers: </a:t>
            </a:r>
            <a:r>
              <a:rPr lang="zh-TW" altLang="en-US" dirty="0" smtClean="0">
                <a:latin typeface="微軟正黑體" panose="020B0604030504040204" pitchFamily="34" charset="-120"/>
                <a:ea typeface="微軟正黑體" panose="020B0604030504040204" pitchFamily="34" charset="-120"/>
              </a:rPr>
              <a:t>張育銓 張嘉和</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01517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Design </a:t>
            </a:r>
            <a:r>
              <a:rPr lang="en-US" altLang="zh-TW" dirty="0">
                <a:latin typeface="Gill Sans MT" panose="020B0502020104020203" pitchFamily="34" charset="0"/>
              </a:rPr>
              <a:t>Philosophy </a:t>
            </a:r>
          </a:p>
        </p:txBody>
      </p:sp>
      <p:sp>
        <p:nvSpPr>
          <p:cNvPr id="3" name="內容版面配置區 2"/>
          <p:cNvSpPr>
            <a:spLocks noGrp="1"/>
          </p:cNvSpPr>
          <p:nvPr>
            <p:ph idx="1"/>
          </p:nvPr>
        </p:nvSpPr>
        <p:spPr>
          <a:xfrm>
            <a:off x="838200" y="1527716"/>
            <a:ext cx="10515600" cy="5330283"/>
          </a:xfrm>
        </p:spPr>
        <p:txBody>
          <a:bodyPr/>
          <a:lstStyle/>
          <a:p>
            <a:pPr marL="0" indent="0">
              <a:buNone/>
            </a:pPr>
            <a:r>
              <a:rPr lang="en-US" altLang="zh-TW" dirty="0" smtClean="0">
                <a:latin typeface="Gill Sans MT" panose="020B0502020104020203" pitchFamily="34" charset="0"/>
              </a:rPr>
              <a:t>Bucketing scheme</a:t>
            </a:r>
          </a:p>
          <a:p>
            <a:pPr marL="457200" lvl="1" indent="0">
              <a:buNone/>
            </a:pPr>
            <a:r>
              <a:rPr lang="en-US" altLang="zh-TW" sz="2800" dirty="0" smtClean="0">
                <a:latin typeface="Gill Sans MT" panose="020B0502020104020203" pitchFamily="34" charset="0"/>
              </a:rPr>
              <a:t>Group together reads that share similar sub-sequence to make the underlying compression algorithm more effective.</a:t>
            </a:r>
          </a:p>
          <a:p>
            <a:pPr marL="457200" lvl="1" indent="0">
              <a:buNone/>
            </a:pPr>
            <a:endParaRPr lang="en-US" altLang="zh-TW" dirty="0">
              <a:latin typeface="Gill Sans MT" panose="020B0502020104020203" pitchFamily="34" charset="0"/>
            </a:endParaRPr>
          </a:p>
          <a:p>
            <a:pPr marL="457200" lvl="1" indent="0">
              <a:buNone/>
            </a:pPr>
            <a:endParaRPr lang="en-US" altLang="zh-TW" dirty="0" smtClean="0">
              <a:latin typeface="Gill Sans MT" panose="020B0502020104020203" pitchFamily="34" charset="0"/>
            </a:endParaRPr>
          </a:p>
        </p:txBody>
      </p:sp>
      <p:sp>
        <p:nvSpPr>
          <p:cNvPr id="4" name="矩形 3"/>
          <p:cNvSpPr/>
          <p:nvPr/>
        </p:nvSpPr>
        <p:spPr>
          <a:xfrm>
            <a:off x="3816000" y="4622269"/>
            <a:ext cx="1806498" cy="1248937"/>
          </a:xfrm>
          <a:prstGeom prst="rect">
            <a:avLst/>
          </a:prstGeom>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5" name="文字方塊 4"/>
          <p:cNvSpPr txBox="1"/>
          <p:nvPr/>
        </p:nvSpPr>
        <p:spPr>
          <a:xfrm>
            <a:off x="6892403" y="3122956"/>
            <a:ext cx="1301831" cy="523220"/>
          </a:xfrm>
          <a:prstGeom prst="rect">
            <a:avLst/>
          </a:prstGeom>
          <a:noFill/>
        </p:spPr>
        <p:txBody>
          <a:bodyPr wrap="none" rtlCol="0">
            <a:spAutoFit/>
          </a:bodyPr>
          <a:lstStyle/>
          <a:p>
            <a:r>
              <a:rPr lang="en-US" altLang="zh-TW" sz="2800" dirty="0" smtClean="0">
                <a:solidFill>
                  <a:srgbClr val="FF0000"/>
                </a:solidFill>
              </a:rPr>
              <a:t>CTAC</a:t>
            </a:r>
            <a:r>
              <a:rPr lang="en-US" altLang="zh-TW" sz="2800" dirty="0" smtClean="0"/>
              <a:t>CC</a:t>
            </a:r>
            <a:endParaRPr lang="zh-TW" altLang="en-US" sz="2800" dirty="0"/>
          </a:p>
        </p:txBody>
      </p:sp>
      <p:sp>
        <p:nvSpPr>
          <p:cNvPr id="9" name="矩形 8"/>
          <p:cNvSpPr/>
          <p:nvPr/>
        </p:nvSpPr>
        <p:spPr>
          <a:xfrm>
            <a:off x="6682487" y="4622269"/>
            <a:ext cx="1806498" cy="1248937"/>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dirty="0"/>
          </a:p>
        </p:txBody>
      </p:sp>
      <p:sp>
        <p:nvSpPr>
          <p:cNvPr id="10" name="矩形 9"/>
          <p:cNvSpPr/>
          <p:nvPr/>
        </p:nvSpPr>
        <p:spPr>
          <a:xfrm>
            <a:off x="9547302" y="4622269"/>
            <a:ext cx="1806498" cy="1248937"/>
          </a:xfrm>
          <a:prstGeom prst="rect">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dirty="0"/>
          </a:p>
        </p:txBody>
      </p:sp>
      <p:sp>
        <p:nvSpPr>
          <p:cNvPr id="12" name="文字方塊 11"/>
          <p:cNvSpPr txBox="1"/>
          <p:nvPr/>
        </p:nvSpPr>
        <p:spPr>
          <a:xfrm>
            <a:off x="4052143" y="4622269"/>
            <a:ext cx="1363002" cy="1384995"/>
          </a:xfrm>
          <a:prstGeom prst="rect">
            <a:avLst/>
          </a:prstGeom>
          <a:noFill/>
        </p:spPr>
        <p:txBody>
          <a:bodyPr wrap="none" rtlCol="0">
            <a:spAutoFit/>
          </a:bodyPr>
          <a:lstStyle/>
          <a:p>
            <a:r>
              <a:rPr lang="en-US" altLang="zh-TW" sz="2800" dirty="0" smtClean="0"/>
              <a:t>A</a:t>
            </a:r>
            <a:r>
              <a:rPr lang="en-US" altLang="zh-TW" sz="2800" dirty="0" smtClean="0">
                <a:solidFill>
                  <a:srgbClr val="FF0000"/>
                </a:solidFill>
              </a:rPr>
              <a:t>TTGC</a:t>
            </a:r>
            <a:r>
              <a:rPr lang="en-US" altLang="zh-TW" sz="2800" dirty="0" smtClean="0"/>
              <a:t>C</a:t>
            </a:r>
          </a:p>
          <a:p>
            <a:r>
              <a:rPr lang="en-US" altLang="zh-TW" sz="2800" dirty="0" smtClean="0"/>
              <a:t>AT</a:t>
            </a:r>
            <a:r>
              <a:rPr lang="en-US" altLang="zh-TW" sz="2800" dirty="0">
                <a:solidFill>
                  <a:srgbClr val="FF0000"/>
                </a:solidFill>
              </a:rPr>
              <a:t>TTGC</a:t>
            </a:r>
            <a:endParaRPr lang="en-US" altLang="zh-TW" sz="2800" dirty="0" smtClean="0"/>
          </a:p>
          <a:p>
            <a:r>
              <a:rPr lang="en-US" altLang="zh-TW" sz="2800" dirty="0" smtClean="0"/>
              <a:t>A</a:t>
            </a:r>
            <a:r>
              <a:rPr lang="en-US" altLang="zh-TW" sz="2800" dirty="0">
                <a:solidFill>
                  <a:srgbClr val="FF0000"/>
                </a:solidFill>
              </a:rPr>
              <a:t>TTGC</a:t>
            </a:r>
            <a:r>
              <a:rPr lang="en-US" altLang="zh-TW" sz="2800" dirty="0" smtClean="0"/>
              <a:t>A</a:t>
            </a:r>
            <a:endParaRPr lang="zh-TW" altLang="en-US" sz="2800" dirty="0"/>
          </a:p>
        </p:txBody>
      </p:sp>
      <p:sp>
        <p:nvSpPr>
          <p:cNvPr id="14" name="文字方塊 13"/>
          <p:cNvSpPr txBox="1"/>
          <p:nvPr/>
        </p:nvSpPr>
        <p:spPr>
          <a:xfrm>
            <a:off x="6936390" y="5029275"/>
            <a:ext cx="1351396" cy="954107"/>
          </a:xfrm>
          <a:prstGeom prst="rect">
            <a:avLst/>
          </a:prstGeom>
          <a:noFill/>
        </p:spPr>
        <p:txBody>
          <a:bodyPr wrap="none" rtlCol="0">
            <a:spAutoFit/>
          </a:bodyPr>
          <a:lstStyle/>
          <a:p>
            <a:r>
              <a:rPr lang="en-US" altLang="zh-TW" sz="2800" dirty="0" smtClean="0"/>
              <a:t>C</a:t>
            </a:r>
            <a:r>
              <a:rPr lang="en-US" altLang="zh-TW" sz="2800" dirty="0" smtClean="0">
                <a:solidFill>
                  <a:srgbClr val="FF0000"/>
                </a:solidFill>
              </a:rPr>
              <a:t>CTAC</a:t>
            </a:r>
            <a:r>
              <a:rPr lang="en-US" altLang="zh-TW" sz="2800" dirty="0" smtClean="0"/>
              <a:t>G</a:t>
            </a:r>
          </a:p>
          <a:p>
            <a:r>
              <a:rPr lang="en-US" altLang="zh-TW" sz="2800" dirty="0" smtClean="0"/>
              <a:t>GC</a:t>
            </a:r>
            <a:r>
              <a:rPr lang="en-US" altLang="zh-TW" sz="2800" dirty="0">
                <a:solidFill>
                  <a:srgbClr val="FF0000"/>
                </a:solidFill>
              </a:rPr>
              <a:t>CTAC</a:t>
            </a:r>
            <a:endParaRPr lang="en-US" altLang="zh-TW" sz="2800" dirty="0" smtClean="0"/>
          </a:p>
        </p:txBody>
      </p:sp>
      <p:sp>
        <p:nvSpPr>
          <p:cNvPr id="15" name="文字方塊 14"/>
          <p:cNvSpPr txBox="1"/>
          <p:nvPr/>
        </p:nvSpPr>
        <p:spPr>
          <a:xfrm>
            <a:off x="9790787" y="5029275"/>
            <a:ext cx="1360629" cy="954107"/>
          </a:xfrm>
          <a:prstGeom prst="rect">
            <a:avLst/>
          </a:prstGeom>
          <a:noFill/>
        </p:spPr>
        <p:txBody>
          <a:bodyPr wrap="none" rtlCol="0">
            <a:spAutoFit/>
          </a:bodyPr>
          <a:lstStyle/>
          <a:p>
            <a:r>
              <a:rPr lang="en-US" altLang="zh-TW" sz="2800" dirty="0" smtClean="0"/>
              <a:t>A</a:t>
            </a:r>
            <a:r>
              <a:rPr lang="en-US" altLang="zh-TW" sz="2800" dirty="0">
                <a:solidFill>
                  <a:srgbClr val="FF0000"/>
                </a:solidFill>
              </a:rPr>
              <a:t>AATT</a:t>
            </a:r>
            <a:r>
              <a:rPr lang="en-US" altLang="zh-TW" sz="2800" dirty="0" smtClean="0"/>
              <a:t>C</a:t>
            </a:r>
          </a:p>
          <a:p>
            <a:r>
              <a:rPr lang="en-US" altLang="zh-TW" sz="2800" dirty="0" smtClean="0">
                <a:solidFill>
                  <a:srgbClr val="FF0000"/>
                </a:solidFill>
              </a:rPr>
              <a:t>AATT</a:t>
            </a:r>
            <a:r>
              <a:rPr lang="en-US" altLang="zh-TW" sz="2800" dirty="0" smtClean="0"/>
              <a:t>AA</a:t>
            </a:r>
            <a:endParaRPr lang="zh-TW" altLang="en-US" sz="2800" dirty="0"/>
          </a:p>
        </p:txBody>
      </p:sp>
      <p:sp>
        <p:nvSpPr>
          <p:cNvPr id="17" name="文字方塊 16"/>
          <p:cNvSpPr txBox="1"/>
          <p:nvPr/>
        </p:nvSpPr>
        <p:spPr>
          <a:xfrm>
            <a:off x="4042589" y="598160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6972566" y="5983382"/>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9759496" y="598320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向下箭號 19"/>
          <p:cNvSpPr/>
          <p:nvPr/>
        </p:nvSpPr>
        <p:spPr>
          <a:xfrm>
            <a:off x="7309869" y="3673234"/>
            <a:ext cx="551734" cy="962847"/>
          </a:xfrm>
          <a:prstGeom prst="downArrow">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328649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smtClean="0">
                <a:latin typeface="Gill Sans MT" panose="020B0502020104020203" pitchFamily="34" charset="0"/>
              </a:rPr>
              <a:t>A bucket b consists of a label L(b) and a collection of </a:t>
            </a:r>
            <a:r>
              <a:rPr lang="en-US" altLang="zh-TW" dirty="0" smtClean="0">
                <a:latin typeface="Gill Sans MT" panose="020B0502020104020203" pitchFamily="34" charset="0"/>
              </a:rPr>
              <a:t>reads.</a:t>
            </a: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a:latin typeface="Gill Sans MT" panose="020B0502020104020203" pitchFamily="34" charset="0"/>
              </a:rPr>
              <a:t/>
            </a:r>
            <a:br>
              <a:rPr lang="en-US" altLang="zh-TW" dirty="0">
                <a:latin typeface="Gill Sans MT" panose="020B0502020104020203" pitchFamily="34" charset="0"/>
              </a:rPr>
            </a:br>
            <a:endParaRPr lang="en-US" altLang="zh-TW" dirty="0" smtClean="0">
              <a:latin typeface="Gill Sans MT" panose="020B0502020104020203" pitchFamily="34" charset="0"/>
            </a:endParaRPr>
          </a:p>
        </p:txBody>
      </p:sp>
      <p:sp>
        <p:nvSpPr>
          <p:cNvPr id="6" name="矩形 5"/>
          <p:cNvSpPr/>
          <p:nvPr/>
        </p:nvSpPr>
        <p:spPr>
          <a:xfrm>
            <a:off x="899487"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654981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br>
              <a:rPr lang="en-US" altLang="zh-TW" dirty="0" smtClean="0">
                <a:latin typeface="Gill Sans MT" panose="020B0502020104020203" pitchFamily="34" charset="0"/>
              </a:rPr>
            </a:br>
            <a:r>
              <a:rPr lang="en-US" altLang="zh-TW" dirty="0" smtClean="0">
                <a:latin typeface="Gill Sans MT" panose="020B0502020104020203" pitchFamily="34" charset="0"/>
              </a:rPr>
              <a:t>When a read, r is processed, we look through all k-</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 (15-mers by default) in the read as well as its reverse complement </a:t>
            </a:r>
            <a:r>
              <a:rPr lang="en-US" altLang="zh-TW" dirty="0" err="1" smtClean="0">
                <a:latin typeface="Gill Sans MT" panose="020B0502020104020203" pitchFamily="34" charset="0"/>
              </a:rPr>
              <a:t>rc</a:t>
            </a:r>
            <a:r>
              <a:rPr lang="en-US" altLang="zh-TW" dirty="0" smtClean="0">
                <a:latin typeface="Gill Sans MT" panose="020B0502020104020203" pitchFamily="34" charset="0"/>
              </a:rPr>
              <a:t>(r)</a:t>
            </a:r>
            <a:br>
              <a:rPr lang="en-US" altLang="zh-TW" dirty="0" smtClean="0">
                <a:latin typeface="Gill Sans MT" panose="020B0502020104020203" pitchFamily="34" charset="0"/>
              </a:rPr>
            </a:br>
            <a:r>
              <a:rPr lang="en-US" altLang="zh-TW" dirty="0" smtClean="0">
                <a:latin typeface="Gill Sans MT" panose="020B0502020104020203" pitchFamily="34" charset="0"/>
              </a:rPr>
              <a:t>and check which k-</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 if any, correspond to the labels of existing buckets.</a:t>
            </a: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a:latin typeface="Gill Sans MT" panose="020B0502020104020203" pitchFamily="34" charset="0"/>
              </a:rPr>
              <a:t/>
            </a:r>
            <a:br>
              <a:rPr lang="en-US" altLang="zh-TW" dirty="0">
                <a:latin typeface="Gill Sans MT" panose="020B0502020104020203" pitchFamily="34" charset="0"/>
              </a:rPr>
            </a:br>
            <a:endParaRPr lang="en-US" altLang="zh-TW" dirty="0" smtClean="0">
              <a:latin typeface="Gill Sans MT" panose="020B0502020104020203" pitchFamily="34" charset="0"/>
            </a:endParaRPr>
          </a:p>
        </p:txBody>
      </p:sp>
      <p:sp>
        <p:nvSpPr>
          <p:cNvPr id="6" name="矩形 5"/>
          <p:cNvSpPr/>
          <p:nvPr/>
        </p:nvSpPr>
        <p:spPr>
          <a:xfrm>
            <a:off x="899487"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2724849" y="3453032"/>
            <a:ext cx="2749471"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err="1" smtClean="0">
                <a:latin typeface="Arial Unicode MS" panose="020B0604020202020204" pitchFamily="34" charset="-120"/>
                <a:ea typeface="Arial Unicode MS" panose="020B0604020202020204" pitchFamily="34" charset="-120"/>
                <a:cs typeface="Arial Unicode MS" panose="020B0604020202020204" pitchFamily="34" charset="-120"/>
              </a:rPr>
              <a:t>rc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CTGGTA</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5" name="文字方塊 24"/>
          <p:cNvSpPr txBox="1"/>
          <p:nvPr/>
        </p:nvSpPr>
        <p:spPr>
          <a:xfrm>
            <a:off x="1394239" y="3453032"/>
            <a:ext cx="774571"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k=4</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6" name="文字方塊 25"/>
          <p:cNvSpPr txBox="1"/>
          <p:nvPr/>
        </p:nvSpPr>
        <p:spPr>
          <a:xfrm>
            <a:off x="6483249" y="3450644"/>
            <a:ext cx="1680268"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TACCAG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7" name="文字方塊 26"/>
          <p:cNvSpPr txBox="1"/>
          <p:nvPr/>
        </p:nvSpPr>
        <p:spPr>
          <a:xfrm rot="10800000">
            <a:off x="6483249" y="3973864"/>
            <a:ext cx="1680268"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CTGGTA</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423191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a:latin typeface="Gill Sans MT" panose="020B0502020104020203" pitchFamily="34" charset="0"/>
              </a:rPr>
              <a:t>When a read, r is processed, we look through all k-</a:t>
            </a:r>
            <a:r>
              <a:rPr lang="en-US" altLang="zh-TW" dirty="0" err="1">
                <a:latin typeface="Gill Sans MT" panose="020B0502020104020203" pitchFamily="34" charset="0"/>
              </a:rPr>
              <a:t>mers</a:t>
            </a:r>
            <a:r>
              <a:rPr lang="en-US" altLang="zh-TW" dirty="0">
                <a:latin typeface="Gill Sans MT" panose="020B0502020104020203" pitchFamily="34" charset="0"/>
              </a:rPr>
              <a:t> (15-mers by default) in the read as well as its reverse complement </a:t>
            </a:r>
            <a:r>
              <a:rPr lang="en-US" altLang="zh-TW" dirty="0" err="1">
                <a:latin typeface="Gill Sans MT" panose="020B0502020104020203" pitchFamily="34" charset="0"/>
              </a:rPr>
              <a:t>rc</a:t>
            </a:r>
            <a:r>
              <a:rPr lang="en-US" altLang="zh-TW" dirty="0">
                <a:latin typeface="Gill Sans MT" panose="020B0502020104020203" pitchFamily="34" charset="0"/>
              </a:rPr>
              <a:t>(r)</a:t>
            </a:r>
            <a:br>
              <a:rPr lang="en-US" altLang="zh-TW" dirty="0">
                <a:latin typeface="Gill Sans MT" panose="020B0502020104020203" pitchFamily="34" charset="0"/>
              </a:rPr>
            </a:br>
            <a:r>
              <a:rPr lang="en-US" altLang="zh-TW" dirty="0">
                <a:latin typeface="Gill Sans MT" panose="020B0502020104020203" pitchFamily="34" charset="0"/>
              </a:rPr>
              <a:t>and check which k-</a:t>
            </a:r>
            <a:r>
              <a:rPr lang="en-US" altLang="zh-TW" dirty="0" err="1">
                <a:latin typeface="Gill Sans MT" panose="020B0502020104020203" pitchFamily="34" charset="0"/>
              </a:rPr>
              <a:t>mers</a:t>
            </a:r>
            <a:r>
              <a:rPr lang="en-US" altLang="zh-TW" dirty="0">
                <a:latin typeface="Gill Sans MT" panose="020B0502020104020203" pitchFamily="34" charset="0"/>
              </a:rPr>
              <a:t>, if any, correspond to the labels of existing buckets.</a:t>
            </a: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a:latin typeface="Gill Sans MT" panose="020B0502020104020203" pitchFamily="34" charset="0"/>
              </a:rPr>
              <a:t/>
            </a:r>
            <a:br>
              <a:rPr lang="en-US" altLang="zh-TW" dirty="0">
                <a:latin typeface="Gill Sans MT" panose="020B0502020104020203" pitchFamily="34" charset="0"/>
              </a:rPr>
            </a:br>
            <a:endParaRPr lang="en-US" altLang="zh-TW" dirty="0" smtClean="0">
              <a:latin typeface="Gill Sans MT" panose="020B0502020104020203" pitchFamily="34" charset="0"/>
            </a:endParaRPr>
          </a:p>
        </p:txBody>
      </p:sp>
      <p:sp>
        <p:nvSpPr>
          <p:cNvPr id="6" name="矩形 5"/>
          <p:cNvSpPr/>
          <p:nvPr/>
        </p:nvSpPr>
        <p:spPr>
          <a:xfrm>
            <a:off x="899487"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2724849" y="3453032"/>
            <a:ext cx="2749471"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err="1" smtClean="0">
                <a:latin typeface="Arial Unicode MS" panose="020B0604020202020204" pitchFamily="34" charset="-120"/>
                <a:ea typeface="Arial Unicode MS" panose="020B0604020202020204" pitchFamily="34" charset="-120"/>
                <a:cs typeface="Arial Unicode MS" panose="020B0604020202020204" pitchFamily="34" charset="-120"/>
              </a:rPr>
              <a:t>rc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CTGGTA</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5" name="文字方塊 24"/>
          <p:cNvSpPr txBox="1"/>
          <p:nvPr/>
        </p:nvSpPr>
        <p:spPr>
          <a:xfrm>
            <a:off x="1394239" y="3453032"/>
            <a:ext cx="774571"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k=4</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8" name="文字方塊 27"/>
          <p:cNvSpPr txBox="1"/>
          <p:nvPr/>
        </p:nvSpPr>
        <p:spPr>
          <a:xfrm>
            <a:off x="5774818" y="3453031"/>
            <a:ext cx="491512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TACC	ACCA	CCAG</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CTGG	TGGT	GGTA</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915472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a:latin typeface="Gill Sans MT" panose="020B0502020104020203" pitchFamily="34" charset="0"/>
              </a:rPr>
              <a:t>When a read, r is processed, we look through all k-</a:t>
            </a:r>
            <a:r>
              <a:rPr lang="en-US" altLang="zh-TW" dirty="0" err="1">
                <a:latin typeface="Gill Sans MT" panose="020B0502020104020203" pitchFamily="34" charset="0"/>
              </a:rPr>
              <a:t>mers</a:t>
            </a:r>
            <a:r>
              <a:rPr lang="en-US" altLang="zh-TW" dirty="0">
                <a:latin typeface="Gill Sans MT" panose="020B0502020104020203" pitchFamily="34" charset="0"/>
              </a:rPr>
              <a:t> (15-mers by default) in the read as well as its reverse complement </a:t>
            </a:r>
            <a:r>
              <a:rPr lang="en-US" altLang="zh-TW" dirty="0" err="1">
                <a:latin typeface="Gill Sans MT" panose="020B0502020104020203" pitchFamily="34" charset="0"/>
              </a:rPr>
              <a:t>rc</a:t>
            </a:r>
            <a:r>
              <a:rPr lang="en-US" altLang="zh-TW" dirty="0">
                <a:latin typeface="Gill Sans MT" panose="020B0502020104020203" pitchFamily="34" charset="0"/>
              </a:rPr>
              <a:t>(r)</a:t>
            </a:r>
            <a:br>
              <a:rPr lang="en-US" altLang="zh-TW" dirty="0">
                <a:latin typeface="Gill Sans MT" panose="020B0502020104020203" pitchFamily="34" charset="0"/>
              </a:rPr>
            </a:br>
            <a:r>
              <a:rPr lang="en-US" altLang="zh-TW" dirty="0">
                <a:latin typeface="Gill Sans MT" panose="020B0502020104020203" pitchFamily="34" charset="0"/>
              </a:rPr>
              <a:t>and check which k-</a:t>
            </a:r>
            <a:r>
              <a:rPr lang="en-US" altLang="zh-TW" dirty="0" err="1">
                <a:latin typeface="Gill Sans MT" panose="020B0502020104020203" pitchFamily="34" charset="0"/>
              </a:rPr>
              <a:t>mers</a:t>
            </a:r>
            <a:r>
              <a:rPr lang="en-US" altLang="zh-TW" dirty="0">
                <a:latin typeface="Gill Sans MT" panose="020B0502020104020203" pitchFamily="34" charset="0"/>
              </a:rPr>
              <a:t>, if any, correspond to the labels of existing buckets.</a:t>
            </a: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a:latin typeface="Gill Sans MT" panose="020B0502020104020203" pitchFamily="34" charset="0"/>
              </a:rPr>
              <a:t/>
            </a:r>
            <a:br>
              <a:rPr lang="en-US" altLang="zh-TW" dirty="0">
                <a:latin typeface="Gill Sans MT" panose="020B0502020104020203" pitchFamily="34" charset="0"/>
              </a:rPr>
            </a:br>
            <a:endParaRPr lang="en-US" altLang="zh-TW" dirty="0" smtClean="0">
              <a:latin typeface="Gill Sans MT" panose="020B0502020104020203" pitchFamily="34" charset="0"/>
            </a:endParaRPr>
          </a:p>
        </p:txBody>
      </p:sp>
      <p:sp>
        <p:nvSpPr>
          <p:cNvPr id="6" name="矩形 5"/>
          <p:cNvSpPr/>
          <p:nvPr/>
        </p:nvSpPr>
        <p:spPr>
          <a:xfrm>
            <a:off x="899487"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2724849" y="3453032"/>
            <a:ext cx="2749471"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err="1" smtClean="0">
                <a:latin typeface="Arial Unicode MS" panose="020B0604020202020204" pitchFamily="34" charset="-120"/>
                <a:ea typeface="Arial Unicode MS" panose="020B0604020202020204" pitchFamily="34" charset="-120"/>
                <a:cs typeface="Arial Unicode MS" panose="020B0604020202020204" pitchFamily="34" charset="-120"/>
              </a:rPr>
              <a:t>rc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CTGGTA</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5" name="文字方塊 24"/>
          <p:cNvSpPr txBox="1"/>
          <p:nvPr/>
        </p:nvSpPr>
        <p:spPr>
          <a:xfrm>
            <a:off x="1394239" y="3453032"/>
            <a:ext cx="774571"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k=4</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8" name="文字方塊 27"/>
          <p:cNvSpPr txBox="1"/>
          <p:nvPr/>
        </p:nvSpPr>
        <p:spPr>
          <a:xfrm>
            <a:off x="5774818" y="3453031"/>
            <a:ext cx="491512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TACC	</a:t>
            </a:r>
            <a:r>
              <a:rPr lang="en-US" altLang="zh-TW" sz="2800" dirty="0" smtClean="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800" dirty="0" smtClean="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CCAG</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CTGG	TGGT	GGTA</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695552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a:latin typeface="Gill Sans MT" panose="020B0502020104020203" pitchFamily="34" charset="0"/>
              </a:rPr>
              <a:t>Let buckets(r) be the set of existing buckets whose label matches some k-</a:t>
            </a:r>
            <a:r>
              <a:rPr lang="en-US" altLang="zh-TW" dirty="0" err="1">
                <a:latin typeface="Gill Sans MT" panose="020B0502020104020203" pitchFamily="34" charset="0"/>
              </a:rPr>
              <a:t>mer</a:t>
            </a:r>
            <a:r>
              <a:rPr lang="en-US" altLang="zh-TW" dirty="0">
                <a:latin typeface="Gill Sans MT" panose="020B0502020104020203" pitchFamily="34" charset="0"/>
              </a:rPr>
              <a:t> of r or </a:t>
            </a:r>
            <a:r>
              <a:rPr lang="en-US" altLang="zh-TW" dirty="0" err="1">
                <a:latin typeface="Gill Sans MT" panose="020B0502020104020203" pitchFamily="34" charset="0"/>
              </a:rPr>
              <a:t>rc</a:t>
            </a:r>
            <a:r>
              <a:rPr lang="en-US" altLang="zh-TW" dirty="0">
                <a:latin typeface="Gill Sans MT" panose="020B0502020104020203" pitchFamily="34" charset="0"/>
              </a:rPr>
              <a:t>(r). The set buckets(r) is a set of candidate buckets against which we will score the newly processed read r.</a:t>
            </a:r>
            <a:br>
              <a:rPr lang="en-US" altLang="zh-TW" dirty="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a:latin typeface="Gill Sans MT" panose="020B0502020104020203" pitchFamily="34" charset="0"/>
              </a:rPr>
              <a:t/>
            </a:r>
            <a:br>
              <a:rPr lang="en-US" altLang="zh-TW" dirty="0">
                <a:latin typeface="Gill Sans MT" panose="020B0502020104020203" pitchFamily="34" charset="0"/>
              </a:rPr>
            </a:br>
            <a:endParaRPr lang="en-US" altLang="zh-TW" dirty="0" smtClean="0">
              <a:latin typeface="Gill Sans MT" panose="020B0502020104020203" pitchFamily="34" charset="0"/>
            </a:endParaRPr>
          </a:p>
        </p:txBody>
      </p:sp>
      <p:sp>
        <p:nvSpPr>
          <p:cNvPr id="6" name="矩形 5"/>
          <p:cNvSpPr/>
          <p:nvPr/>
        </p:nvSpPr>
        <p:spPr>
          <a:xfrm>
            <a:off x="899487"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1298163" y="3822045"/>
            <a:ext cx="220925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6" name="文字方塊 25"/>
          <p:cNvSpPr txBox="1"/>
          <p:nvPr/>
        </p:nvSpPr>
        <p:spPr>
          <a:xfrm>
            <a:off x="1211869" y="3283630"/>
            <a:ext cx="542808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buckets(r) = { Bucket2, Bucket3 }</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253632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24066"/>
                <a:ext cx="10515600" cy="5433934"/>
              </a:xfrm>
            </p:spPr>
            <p:txBody>
              <a:bodyPr/>
              <a:lstStyle/>
              <a:p>
                <a:pPr marL="514350" indent="-514350">
                  <a:buFont typeface="Arial" panose="020B0604020202020204" pitchFamily="34" charset="0"/>
                  <a:buAutoNum type="arabicPeriod"/>
                </a:pPr>
                <a:r>
                  <a:rPr lang="en-US" altLang="zh-TW" dirty="0" smtClean="0">
                    <a:latin typeface="Gill Sans MT" panose="020B0502020104020203" pitchFamily="34" charset="0"/>
                  </a:rPr>
                  <a:t>Local bucketing</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smtClean="0">
                    <a:latin typeface="Gill Sans MT" panose="020B0502020104020203" pitchFamily="34" charset="0"/>
                  </a:rPr>
                  <a:t>Assign r to the bucket b* that satisfies</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a:latin typeface="Gill Sans MT" panose="020B0502020104020203" pitchFamily="34" charset="0"/>
                  </a:rPr>
                  <a:t/>
                </a:r>
                <a:br>
                  <a:rPr lang="en-US" altLang="zh-TW" dirty="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oMath>
                </a14:m>
                <a:r>
                  <a:rPr lang="en-US" altLang="zh-TW" dirty="0" smtClean="0">
                    <a:latin typeface="Gill Sans MT" panose="020B0502020104020203" pitchFamily="34" charset="0"/>
                  </a:rPr>
                  <a:t>-</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(r) denotes the set of all </a:t>
                </a:r>
                <a14:m>
                  <m:oMath xmlns:m="http://schemas.openxmlformats.org/officeDocument/2006/math">
                    <m:r>
                      <a:rPr lang="en-US" altLang="zh-TW" i="1">
                        <a:latin typeface="Cambria Math" panose="02040503050406030204" pitchFamily="18" charset="0"/>
                      </a:rPr>
                      <m:t>𝑙</m:t>
                    </m:r>
                  </m:oMath>
                </a14:m>
                <a:r>
                  <a:rPr lang="en-US" altLang="zh-TW" dirty="0" smtClean="0">
                    <a:latin typeface="Gill Sans MT" panose="020B0502020104020203" pitchFamily="34" charset="0"/>
                  </a:rPr>
                  <a:t>-</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 in the read r</a:t>
                </a:r>
                <a:r>
                  <a:rPr lang="en-US" altLang="zh-TW" dirty="0">
                    <a:latin typeface="Gill Sans MT" panose="020B0502020104020203" pitchFamily="34" charset="0"/>
                  </a:rPr>
                  <a:t/>
                </a:r>
                <a:br>
                  <a:rPr lang="en-US" altLang="zh-TW" dirty="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oMath>
                </a14:m>
                <a:r>
                  <a:rPr lang="en-US" altLang="zh-TW" dirty="0" smtClean="0">
                    <a:latin typeface="Gill Sans MT" panose="020B0502020104020203" pitchFamily="34" charset="0"/>
                  </a:rPr>
                  <a:t>-</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(b) = </a:t>
                </a:r>
                <a14:m>
                  <m:oMath xmlns:m="http://schemas.openxmlformats.org/officeDocument/2006/math">
                    <m:nary>
                      <m:naryPr>
                        <m:chr m:val="⋃"/>
                        <m:limLoc m:val="subSup"/>
                        <m:ctrlPr>
                          <a:rPr lang="en-US" altLang="zh-TW" i="1" smtClean="0">
                            <a:latin typeface="Cambria Math" panose="02040503050406030204" pitchFamily="18" charset="0"/>
                          </a:rPr>
                        </m:ctrlPr>
                      </m:naryPr>
                      <m:sub>
                        <m:sSup>
                          <m:sSupPr>
                            <m:ctrlPr>
                              <a:rPr lang="en-US" altLang="zh-TW" b="0" i="1" smtClean="0">
                                <a:latin typeface="Cambria Math" panose="02040503050406030204" pitchFamily="18" charset="0"/>
                              </a:rPr>
                            </m:ctrlPr>
                          </m:sSupPr>
                          <m:e>
                            <m:r>
                              <m:rPr>
                                <m:brk m:alnAt="25"/>
                              </m:rPr>
                              <a:rPr lang="en-US" altLang="zh-TW" b="0" i="1" smtClean="0">
                                <a:latin typeface="Cambria Math" panose="02040503050406030204" pitchFamily="18" charset="0"/>
                              </a:rPr>
                              <m:t>𝑟</m:t>
                            </m:r>
                          </m:e>
                          <m:sup>
                            <m:r>
                              <a:rPr lang="en-US" altLang="zh-TW" b="0" i="1" smtClean="0">
                                <a:latin typeface="Cambria Math" panose="02040503050406030204" pitchFamily="18" charset="0"/>
                              </a:rPr>
                              <m:t>′</m:t>
                            </m:r>
                          </m:sup>
                        </m:sSup>
                        <m:r>
                          <m:rPr>
                            <m:brk m:alnAt="25"/>
                          </m:rP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𝑏</m:t>
                        </m:r>
                      </m:sub>
                      <m:sup/>
                      <m:e>
                        <m:r>
                          <a:rPr lang="en-US" altLang="zh-TW" i="1">
                            <a:latin typeface="Cambria Math" panose="02040503050406030204" pitchFamily="18" charset="0"/>
                          </a:rPr>
                          <m:t>𝑙</m:t>
                        </m:r>
                        <m:r>
                          <m:rPr>
                            <m:nor/>
                          </m:rPr>
                          <a:rPr lang="en-US" altLang="zh-TW" b="0" i="0" smtClean="0">
                            <a:latin typeface="Cambria Math" panose="02040503050406030204" pitchFamily="18" charset="0"/>
                          </a:rPr>
                          <m:t>−</m:t>
                        </m:r>
                        <m:r>
                          <m:rPr>
                            <m:nor/>
                          </m:rPr>
                          <a:rPr lang="en-US" altLang="zh-TW" b="0" i="0" smtClean="0">
                            <a:latin typeface="Cambria Math" panose="02040503050406030204" pitchFamily="18" charset="0"/>
                          </a:rPr>
                          <m:t>mers</m:t>
                        </m:r>
                        <m:r>
                          <m:rPr>
                            <m:nor/>
                          </m:rPr>
                          <a:rPr lang="en-US" altLang="zh-TW" b="0" i="0" smtClean="0">
                            <a:latin typeface="Cambria Math" panose="02040503050406030204" pitchFamily="18" charset="0"/>
                          </a:rPr>
                          <m:t>(</m:t>
                        </m:r>
                        <m:r>
                          <m:rPr>
                            <m:nor/>
                          </m:rPr>
                          <a:rPr lang="en-US" altLang="zh-TW" b="0" i="0" smtClean="0">
                            <a:latin typeface="Cambria Math" panose="02040503050406030204" pitchFamily="18" charset="0"/>
                          </a:rPr>
                          <m:t>r</m:t>
                        </m:r>
                        <m:r>
                          <m:rPr>
                            <m:nor/>
                          </m:rPr>
                          <a:rPr lang="en-US" altLang="zh-TW" b="0" i="0" smtClean="0">
                            <a:latin typeface="Cambria Math" panose="02040503050406030204" pitchFamily="18" charset="0"/>
                          </a:rPr>
                          <m:t>′)</m:t>
                        </m:r>
                      </m:e>
                    </m:nary>
                  </m:oMath>
                </a14:m>
                <a:r>
                  <a:rPr lang="en-US" altLang="zh-TW" dirty="0" smtClean="0">
                    <a:latin typeface="Gill Sans MT" panose="020B0502020104020203" pitchFamily="34" charset="0"/>
                  </a:rPr>
                  <a:t>	       , </a:t>
                </a:r>
                <a:r>
                  <a:rPr lang="en-US" altLang="zh-TW" dirty="0">
                    <a:latin typeface="Gill Sans MT" panose="020B0502020104020203" pitchFamily="34" charset="0"/>
                  </a:rPr>
                  <a:t>default</a:t>
                </a:r>
                <a:r>
                  <a:rPr lang="en-US" altLang="zh-TW" dirty="0"/>
                  <a:t> </a:t>
                </a:r>
                <a14:m>
                  <m:oMath xmlns:m="http://schemas.openxmlformats.org/officeDocument/2006/math">
                    <m:r>
                      <a:rPr lang="en-US" altLang="zh-TW" i="1">
                        <a:latin typeface="Cambria Math" panose="02040503050406030204" pitchFamily="18" charset="0"/>
                      </a:rPr>
                      <m:t>𝑙</m:t>
                    </m:r>
                    <m:r>
                      <a:rPr lang="en-US" altLang="zh-TW" i="1">
                        <a:latin typeface="Cambria Math" panose="02040503050406030204" pitchFamily="18" charset="0"/>
                      </a:rPr>
                      <m:t> </m:t>
                    </m:r>
                  </m:oMath>
                </a14:m>
                <a:r>
                  <a:rPr lang="en-US" altLang="zh-TW" dirty="0">
                    <a:latin typeface="Gill Sans MT" panose="020B0502020104020203" pitchFamily="34" charset="0"/>
                  </a:rPr>
                  <a:t>=8</a:t>
                </a:r>
              </a:p>
              <a:p>
                <a:pPr marL="514350" indent="-514350">
                  <a:buAutoNum type="arabicPeriod"/>
                </a:pPr>
                <a:endParaRPr lang="en-US" altLang="zh-TW" dirty="0" smtClean="0">
                  <a:latin typeface="Gill Sans MT" panose="020B0502020104020203" pitchFamily="34"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24066"/>
                <a:ext cx="10515600" cy="5433934"/>
              </a:xfrm>
              <a:blipFill rotWithShape="0">
                <a:blip r:embed="rId3"/>
                <a:stretch>
                  <a:fillRect l="-1101" t="-2020"/>
                </a:stretch>
              </a:blipFill>
            </p:spPr>
            <p:txBody>
              <a:bodyPr/>
              <a:lstStyle/>
              <a:p>
                <a:r>
                  <a:rPr lang="zh-TW" altLang="en-US">
                    <a:noFill/>
                  </a:rPr>
                  <a:t> </a:t>
                </a:r>
              </a:p>
            </p:txBody>
          </p:sp>
        </mc:Fallback>
      </mc:AlternateContent>
      <p:sp>
        <p:nvSpPr>
          <p:cNvPr id="6" name="矩形 5"/>
          <p:cNvSpPr/>
          <p:nvPr/>
        </p:nvSpPr>
        <p:spPr>
          <a:xfrm>
            <a:off x="899487"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1259676" y="4279555"/>
            <a:ext cx="220925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6" name="文字方塊 25"/>
          <p:cNvSpPr txBox="1"/>
          <p:nvPr/>
        </p:nvSpPr>
        <p:spPr>
          <a:xfrm>
            <a:off x="1275365" y="3840087"/>
            <a:ext cx="542808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buckets(r) = { Bucket2, Bucket3 }</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mc:AlternateContent xmlns:mc="http://schemas.openxmlformats.org/markup-compatibility/2006" xmlns:a14="http://schemas.microsoft.com/office/drawing/2010/main">
        <mc:Choice Requires="a14">
          <p:sp>
            <p:nvSpPr>
              <p:cNvPr id="4" name="文字方塊 3"/>
              <p:cNvSpPr txBox="1"/>
              <p:nvPr/>
            </p:nvSpPr>
            <p:spPr>
              <a:xfrm>
                <a:off x="1848955" y="2204692"/>
                <a:ext cx="702022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𝑏</m:t>
                          </m:r>
                        </m:e>
                        <m:sup>
                          <m:r>
                            <a:rPr lang="en-US" altLang="zh-TW" sz="2800" b="0" i="1" smtClean="0">
                              <a:latin typeface="Cambria Math" panose="02040503050406030204" pitchFamily="18" charset="0"/>
                            </a:rPr>
                            <m:t>∗</m:t>
                          </m:r>
                        </m:sup>
                      </m:sSup>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𝑎𝑟𝑔𝑚𝑎𝑥</m:t>
                      </m:r>
                      <m:r>
                        <a:rPr lang="en-US" altLang="zh-TW" sz="2800" b="0" i="1" smtClean="0">
                          <a:latin typeface="Cambria Math" panose="02040503050406030204" pitchFamily="18" charset="0"/>
                        </a:rPr>
                        <m:t> | </m:t>
                      </m:r>
                      <m:r>
                        <a:rPr lang="en-US" altLang="zh-TW" sz="2800" b="0" i="1" smtClean="0">
                          <a:latin typeface="Cambria Math" panose="02040503050406030204" pitchFamily="18" charset="0"/>
                        </a:rPr>
                        <m:t>𝑙</m:t>
                      </m:r>
                      <m:r>
                        <m:rPr>
                          <m:nor/>
                        </m:rPr>
                        <a:rPr lang="en-US" altLang="zh-TW" sz="2800" b="0" i="0" smtClean="0">
                          <a:latin typeface="Cambria Math" panose="02040503050406030204" pitchFamily="18" charset="0"/>
                        </a:rPr>
                        <m:t>−</m:t>
                      </m:r>
                      <m:r>
                        <a:rPr lang="en-US" altLang="zh-TW" sz="2800" b="0" i="1" smtClean="0">
                          <a:latin typeface="Cambria Math" panose="02040503050406030204" pitchFamily="18" charset="0"/>
                        </a:rPr>
                        <m:t>𝑚𝑒𝑟𝑠</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𝑟</m:t>
                          </m:r>
                        </m:e>
                      </m:d>
                      <m:r>
                        <a:rPr lang="en-US" altLang="zh-TW" sz="2800" b="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rPr>
                        <m:t>𝑙</m:t>
                      </m:r>
                      <m:r>
                        <m:rPr>
                          <m:nor/>
                        </m:rPr>
                        <a:rPr lang="en-US" altLang="zh-TW" sz="2800" b="0" i="0" smtClean="0">
                          <a:latin typeface="Cambria Math" panose="02040503050406030204" pitchFamily="18" charset="0"/>
                        </a:rPr>
                        <m:t>−</m:t>
                      </m:r>
                      <m:r>
                        <a:rPr lang="en-US" altLang="zh-TW" sz="2800" b="0" i="1" smtClean="0">
                          <a:latin typeface="Cambria Math" panose="02040503050406030204" pitchFamily="18" charset="0"/>
                        </a:rPr>
                        <m:t>𝑚𝑒𝑟𝑠</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𝑏</m:t>
                      </m:r>
                      <m:r>
                        <a:rPr lang="en-US" altLang="zh-TW" sz="2800" b="0" i="1" smtClean="0">
                          <a:latin typeface="Cambria Math" panose="02040503050406030204" pitchFamily="18" charset="0"/>
                        </a:rPr>
                        <m:t>) |</m:t>
                      </m:r>
                    </m:oMath>
                  </m:oMathPara>
                </a14:m>
                <a:endParaRPr lang="zh-TW" altLang="en-US" sz="28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1848955" y="2204692"/>
                <a:ext cx="7020229" cy="523220"/>
              </a:xfrm>
              <a:prstGeom prst="rect">
                <a:avLst/>
              </a:prstGeom>
              <a:blipFill rotWithShape="0">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2985050" y="2646146"/>
                <a:ext cx="17544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𝑏</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𝑏𝑢𝑐𝑘𝑒𝑡𝑠</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𝑟</m:t>
                      </m:r>
                      <m:r>
                        <a:rPr lang="en-US" altLang="zh-TW" b="0" i="1" smtClean="0">
                          <a:latin typeface="Cambria Math" panose="02040503050406030204" pitchFamily="18" charset="0"/>
                          <a:ea typeface="Cambria Math" panose="02040503050406030204" pitchFamily="18" charset="0"/>
                        </a:rPr>
                        <m:t>)</m:t>
                      </m:r>
                    </m:oMath>
                  </m:oMathPara>
                </a14:m>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2985050" y="2646146"/>
                <a:ext cx="1754455" cy="369332"/>
              </a:xfrm>
              <a:prstGeom prst="rect">
                <a:avLst/>
              </a:prstGeom>
              <a:blipFill rotWithShape="0">
                <a:blip r:embed="rId5"/>
                <a:stretch>
                  <a:fillRect b="-1311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21826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a:rPr lang="en-US" altLang="zh-TW" b="0" i="1" smtClean="0">
                        <a:latin typeface="Cambria Math" panose="02040503050406030204" pitchFamily="18" charset="0"/>
                      </a:rPr>
                      <m:t>=3</m:t>
                    </m:r>
                  </m:oMath>
                </a14:m>
                <a:r>
                  <a:rPr lang="en-US" altLang="zh-TW" b="0" dirty="0" smtClean="0">
                    <a:latin typeface="Gill Sans MT" panose="020B0502020104020203" pitchFamily="34" charset="0"/>
                  </a:rPr>
                  <a:t/>
                </a:r>
                <a:br>
                  <a:rPr lang="en-US" altLang="zh-TW" b="0"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m:rPr>
                        <m:nor/>
                      </m:rPr>
                      <a:rPr lang="en-US" altLang="zh-TW" b="0" i="0" smtClean="0">
                        <a:latin typeface="Cambria Math" panose="02040503050406030204" pitchFamily="18" charset="0"/>
                      </a:rPr>
                      <m:t>−</m:t>
                    </m:r>
                  </m:oMath>
                </a14:m>
                <a:r>
                  <a:rPr lang="en-US" altLang="zh-TW" dirty="0" err="1" smtClean="0">
                    <a:latin typeface="Gill Sans MT" panose="020B0502020104020203" pitchFamily="34" charset="0"/>
                  </a:rPr>
                  <a:t>mers</a:t>
                </a:r>
                <a:r>
                  <a:rPr lang="en-US" altLang="zh-TW" dirty="0" smtClean="0">
                    <a:latin typeface="Gill Sans MT" panose="020B0502020104020203" pitchFamily="34" charset="0"/>
                  </a:rPr>
                  <a:t>(r)   = { TAC , ACC , CCA , CAG }</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oMath>
                </a14:m>
                <a:r>
                  <a:rPr lang="en-US" altLang="zh-TW" dirty="0" smtClean="0">
                    <a:latin typeface="Gill Sans MT" panose="020B0502020104020203" pitchFamily="34" charset="0"/>
                  </a:rPr>
                  <a:t>-</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2</m:t>
                        </m:r>
                      </m:sub>
                    </m:sSub>
                  </m:oMath>
                </a14:m>
                <a:r>
                  <a:rPr lang="en-US" altLang="zh-TW" dirty="0" smtClean="0">
                    <a:latin typeface="Gill Sans MT" panose="020B0502020104020203" pitchFamily="34" charset="0"/>
                  </a:rPr>
                  <a:t>) = {CGC , GCC , CCA , CAG , GGC}</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24066"/>
                <a:ext cx="10515600" cy="5433934"/>
              </a:xfrm>
              <a:blipFill rotWithShape="0">
                <a:blip r:embed="rId3"/>
                <a:stretch>
                  <a:fillRect l="-1101" t="-2020"/>
                </a:stretch>
              </a:blipFill>
            </p:spPr>
            <p:txBody>
              <a:bodyPr/>
              <a:lstStyle/>
              <a:p>
                <a:r>
                  <a:rPr lang="zh-TW" altLang="en-US">
                    <a:noFill/>
                  </a:rPr>
                  <a:t> </a:t>
                </a:r>
              </a:p>
            </p:txBody>
          </p:sp>
        </mc:Fallback>
      </mc:AlternateContent>
      <p:sp>
        <p:nvSpPr>
          <p:cNvPr id="6" name="矩形 5"/>
          <p:cNvSpPr/>
          <p:nvPr/>
        </p:nvSpPr>
        <p:spPr>
          <a:xfrm>
            <a:off x="899487"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6577534" y="513322"/>
            <a:ext cx="220925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6" name="文字方塊 25"/>
          <p:cNvSpPr txBox="1"/>
          <p:nvPr/>
        </p:nvSpPr>
        <p:spPr>
          <a:xfrm>
            <a:off x="6583950" y="41232"/>
            <a:ext cx="542808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buckets(r) = { Bucket2, Bucket3 }</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930336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a:rPr lang="en-US" altLang="zh-TW" b="0" i="1" smtClean="0">
                        <a:latin typeface="Cambria Math" panose="02040503050406030204" pitchFamily="18" charset="0"/>
                      </a:rPr>
                      <m:t>=3</m:t>
                    </m:r>
                  </m:oMath>
                </a14:m>
                <a:r>
                  <a:rPr lang="en-US" altLang="zh-TW" b="0" dirty="0" smtClean="0">
                    <a:latin typeface="Gill Sans MT" panose="020B0502020104020203" pitchFamily="34" charset="0"/>
                  </a:rPr>
                  <a:t/>
                </a:r>
                <a:br>
                  <a:rPr lang="en-US" altLang="zh-TW" b="0"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m:rPr>
                        <m:nor/>
                      </m:rPr>
                      <a:rPr lang="en-US" altLang="zh-TW" b="0" i="0" smtClean="0">
                        <a:latin typeface="Cambria Math" panose="02040503050406030204" pitchFamily="18" charset="0"/>
                      </a:rPr>
                      <m:t>−</m:t>
                    </m:r>
                  </m:oMath>
                </a14:m>
                <a:r>
                  <a:rPr lang="en-US" altLang="zh-TW" dirty="0" err="1" smtClean="0">
                    <a:latin typeface="Gill Sans MT" panose="020B0502020104020203" pitchFamily="34" charset="0"/>
                  </a:rPr>
                  <a:t>mers</a:t>
                </a:r>
                <a:r>
                  <a:rPr lang="en-US" altLang="zh-TW" dirty="0" smtClean="0">
                    <a:latin typeface="Gill Sans MT" panose="020B0502020104020203" pitchFamily="34" charset="0"/>
                  </a:rPr>
                  <a:t>(r)   = { TAC , ACC , </a:t>
                </a:r>
                <a:r>
                  <a:rPr lang="en-US" altLang="zh-TW" dirty="0" smtClean="0">
                    <a:solidFill>
                      <a:srgbClr val="FFC000"/>
                    </a:solidFill>
                    <a:latin typeface="Gill Sans MT" panose="020B0502020104020203" pitchFamily="34" charset="0"/>
                  </a:rPr>
                  <a:t>CCA</a:t>
                </a:r>
                <a:r>
                  <a:rPr lang="en-US" altLang="zh-TW" dirty="0" smtClean="0">
                    <a:latin typeface="Gill Sans MT" panose="020B0502020104020203" pitchFamily="34" charset="0"/>
                  </a:rPr>
                  <a:t> , CAG }</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oMath>
                </a14:m>
                <a:r>
                  <a:rPr lang="en-US" altLang="zh-TW" dirty="0" smtClean="0">
                    <a:latin typeface="Gill Sans MT" panose="020B0502020104020203" pitchFamily="34" charset="0"/>
                  </a:rPr>
                  <a:t>-</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2</m:t>
                        </m:r>
                      </m:sub>
                    </m:sSub>
                  </m:oMath>
                </a14:m>
                <a:r>
                  <a:rPr lang="en-US" altLang="zh-TW" dirty="0" smtClean="0">
                    <a:latin typeface="Gill Sans MT" panose="020B0502020104020203" pitchFamily="34" charset="0"/>
                  </a:rPr>
                  <a:t>) = {CGC , GCC , </a:t>
                </a:r>
                <a:r>
                  <a:rPr lang="en-US" altLang="zh-TW" dirty="0" smtClean="0">
                    <a:solidFill>
                      <a:srgbClr val="FFC000"/>
                    </a:solidFill>
                    <a:latin typeface="Gill Sans MT" panose="020B0502020104020203" pitchFamily="34" charset="0"/>
                  </a:rPr>
                  <a:t>CCA</a:t>
                </a:r>
                <a:r>
                  <a:rPr lang="en-US" altLang="zh-TW" dirty="0" smtClean="0">
                    <a:latin typeface="Gill Sans MT" panose="020B0502020104020203" pitchFamily="34" charset="0"/>
                  </a:rPr>
                  <a:t> , CAG , GGC}</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24066"/>
                <a:ext cx="10515600" cy="5433934"/>
              </a:xfrm>
              <a:blipFill rotWithShape="0">
                <a:blip r:embed="rId3"/>
                <a:stretch>
                  <a:fillRect l="-1101" t="-2020"/>
                </a:stretch>
              </a:blipFill>
            </p:spPr>
            <p:txBody>
              <a:bodyPr/>
              <a:lstStyle/>
              <a:p>
                <a:r>
                  <a:rPr lang="zh-TW" altLang="en-US">
                    <a:noFill/>
                  </a:rPr>
                  <a:t> </a:t>
                </a:r>
              </a:p>
            </p:txBody>
          </p:sp>
        </mc:Fallback>
      </mc:AlternateContent>
      <p:sp>
        <p:nvSpPr>
          <p:cNvPr id="6" name="矩形 5"/>
          <p:cNvSpPr/>
          <p:nvPr/>
        </p:nvSpPr>
        <p:spPr>
          <a:xfrm>
            <a:off x="899487"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6577534" y="513322"/>
            <a:ext cx="220925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6" name="文字方塊 25"/>
          <p:cNvSpPr txBox="1"/>
          <p:nvPr/>
        </p:nvSpPr>
        <p:spPr>
          <a:xfrm>
            <a:off x="6583950" y="41232"/>
            <a:ext cx="542808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buckets(r) = { Bucket2, Bucket3 }</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484712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a:rPr lang="en-US" altLang="zh-TW" b="0" i="1" smtClean="0">
                        <a:latin typeface="Cambria Math" panose="02040503050406030204" pitchFamily="18" charset="0"/>
                      </a:rPr>
                      <m:t>=3</m:t>
                    </m:r>
                  </m:oMath>
                </a14:m>
                <a:r>
                  <a:rPr lang="en-US" altLang="zh-TW" b="0" dirty="0" smtClean="0">
                    <a:latin typeface="Gill Sans MT" panose="020B0502020104020203" pitchFamily="34" charset="0"/>
                  </a:rPr>
                  <a:t/>
                </a:r>
                <a:br>
                  <a:rPr lang="en-US" altLang="zh-TW" b="0"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m:rPr>
                        <m:nor/>
                      </m:rPr>
                      <a:rPr lang="en-US" altLang="zh-TW" b="0" i="0" smtClean="0">
                        <a:latin typeface="Cambria Math" panose="02040503050406030204" pitchFamily="18" charset="0"/>
                      </a:rPr>
                      <m:t>−</m:t>
                    </m:r>
                  </m:oMath>
                </a14:m>
                <a:r>
                  <a:rPr lang="en-US" altLang="zh-TW" dirty="0" err="1" smtClean="0">
                    <a:latin typeface="Gill Sans MT" panose="020B0502020104020203" pitchFamily="34" charset="0"/>
                  </a:rPr>
                  <a:t>mers</a:t>
                </a:r>
                <a:r>
                  <a:rPr lang="en-US" altLang="zh-TW" dirty="0" smtClean="0">
                    <a:latin typeface="Gill Sans MT" panose="020B0502020104020203" pitchFamily="34" charset="0"/>
                  </a:rPr>
                  <a:t>(r)   = { TAC , ACC , </a:t>
                </a:r>
                <a:r>
                  <a:rPr lang="en-US" altLang="zh-TW" dirty="0" smtClean="0">
                    <a:solidFill>
                      <a:srgbClr val="FFC000"/>
                    </a:solidFill>
                    <a:latin typeface="Gill Sans MT" panose="020B0502020104020203" pitchFamily="34" charset="0"/>
                  </a:rPr>
                  <a:t>CCA</a:t>
                </a:r>
                <a:r>
                  <a:rPr lang="en-US" altLang="zh-TW" dirty="0" smtClean="0">
                    <a:latin typeface="Gill Sans MT" panose="020B0502020104020203" pitchFamily="34" charset="0"/>
                  </a:rPr>
                  <a:t> , </a:t>
                </a:r>
                <a:r>
                  <a:rPr lang="en-US" altLang="zh-TW" dirty="0" smtClean="0">
                    <a:solidFill>
                      <a:srgbClr val="FFC000"/>
                    </a:solidFill>
                    <a:latin typeface="Gill Sans MT" panose="020B0502020104020203" pitchFamily="34" charset="0"/>
                  </a:rPr>
                  <a:t>CAG</a:t>
                </a:r>
                <a:r>
                  <a:rPr lang="en-US" altLang="zh-TW" dirty="0" smtClean="0">
                    <a:latin typeface="Gill Sans MT" panose="020B0502020104020203" pitchFamily="34" charset="0"/>
                  </a:rPr>
                  <a:t> }</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oMath>
                </a14:m>
                <a:r>
                  <a:rPr lang="en-US" altLang="zh-TW" dirty="0" smtClean="0">
                    <a:latin typeface="Gill Sans MT" panose="020B0502020104020203" pitchFamily="34" charset="0"/>
                  </a:rPr>
                  <a:t>-</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2</m:t>
                        </m:r>
                      </m:sub>
                    </m:sSub>
                  </m:oMath>
                </a14:m>
                <a:r>
                  <a:rPr lang="en-US" altLang="zh-TW" dirty="0" smtClean="0">
                    <a:latin typeface="Gill Sans MT" panose="020B0502020104020203" pitchFamily="34" charset="0"/>
                  </a:rPr>
                  <a:t>) = {CGC , GCC , </a:t>
                </a:r>
                <a:r>
                  <a:rPr lang="en-US" altLang="zh-TW" dirty="0" smtClean="0">
                    <a:solidFill>
                      <a:srgbClr val="FFC000"/>
                    </a:solidFill>
                    <a:latin typeface="Gill Sans MT" panose="020B0502020104020203" pitchFamily="34" charset="0"/>
                  </a:rPr>
                  <a:t>CCA</a:t>
                </a:r>
                <a:r>
                  <a:rPr lang="en-US" altLang="zh-TW" dirty="0" smtClean="0">
                    <a:latin typeface="Gill Sans MT" panose="020B0502020104020203" pitchFamily="34" charset="0"/>
                  </a:rPr>
                  <a:t> , </a:t>
                </a:r>
                <a:r>
                  <a:rPr lang="en-US" altLang="zh-TW" dirty="0" smtClean="0">
                    <a:solidFill>
                      <a:srgbClr val="FFC000"/>
                    </a:solidFill>
                    <a:latin typeface="Gill Sans MT" panose="020B0502020104020203" pitchFamily="34" charset="0"/>
                  </a:rPr>
                  <a:t>CAG</a:t>
                </a:r>
                <a:r>
                  <a:rPr lang="en-US" altLang="zh-TW" dirty="0" smtClean="0">
                    <a:latin typeface="Gill Sans MT" panose="020B0502020104020203" pitchFamily="34" charset="0"/>
                  </a:rPr>
                  <a:t> , GGC}</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Score</a:t>
                </a:r>
                <a14:m>
                  <m:oMath xmlns:m="http://schemas.openxmlformats.org/officeDocument/2006/math">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r</m:t>
                    </m:r>
                    <m:r>
                      <a:rPr lang="en-US" altLang="zh-TW" b="0" i="0" smtClean="0">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𝑏</m:t>
                        </m:r>
                      </m:e>
                      <m:sub>
                        <m:r>
                          <a:rPr lang="en-US" altLang="zh-TW" i="1">
                            <a:latin typeface="Cambria Math" panose="02040503050406030204" pitchFamily="18" charset="0"/>
                          </a:rPr>
                          <m:t>2</m:t>
                        </m:r>
                      </m:sub>
                    </m:sSub>
                    <m:r>
                      <a:rPr lang="en-US" altLang="zh-TW" b="0" i="1" smtClean="0">
                        <a:latin typeface="Cambria Math" panose="02040503050406030204" pitchFamily="18" charset="0"/>
                      </a:rPr>
                      <m:t>)</m:t>
                    </m:r>
                  </m:oMath>
                </a14:m>
                <a:r>
                  <a:rPr lang="en-US" altLang="zh-TW" dirty="0" smtClean="0">
                    <a:latin typeface="Gill Sans MT" panose="020B0502020104020203" pitchFamily="34" charset="0"/>
                  </a:rPr>
                  <a:t> = 2</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24066"/>
                <a:ext cx="10515600" cy="5433934"/>
              </a:xfrm>
              <a:blipFill rotWithShape="0">
                <a:blip r:embed="rId3"/>
                <a:stretch>
                  <a:fillRect l="-1101" t="-2020"/>
                </a:stretch>
              </a:blipFill>
            </p:spPr>
            <p:txBody>
              <a:bodyPr/>
              <a:lstStyle/>
              <a:p>
                <a:r>
                  <a:rPr lang="zh-TW" altLang="en-US">
                    <a:noFill/>
                  </a:rPr>
                  <a:t> </a:t>
                </a:r>
              </a:p>
            </p:txBody>
          </p:sp>
        </mc:Fallback>
      </mc:AlternateContent>
      <p:sp>
        <p:nvSpPr>
          <p:cNvPr id="6" name="矩形 5"/>
          <p:cNvSpPr/>
          <p:nvPr/>
        </p:nvSpPr>
        <p:spPr>
          <a:xfrm>
            <a:off x="899487"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6577534" y="513322"/>
            <a:ext cx="220925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6" name="文字方塊 25"/>
          <p:cNvSpPr txBox="1"/>
          <p:nvPr/>
        </p:nvSpPr>
        <p:spPr>
          <a:xfrm>
            <a:off x="6583950" y="41232"/>
            <a:ext cx="542808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buckets(r) = { Bucket2, Bucket3 }</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612981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ea typeface="Arial Unicode MS" panose="020B0604020202020204" pitchFamily="34" charset="-120"/>
                <a:cs typeface="Arial Unicode MS" panose="020B0604020202020204" pitchFamily="34" charset="-120"/>
              </a:rPr>
              <a:t>Outline</a:t>
            </a:r>
            <a:endParaRPr lang="zh-TW" altLang="en-US" dirty="0">
              <a:latin typeface="Gill Sans MT" panose="020B0502020104020203" pitchFamily="34" charset="0"/>
              <a:ea typeface="Arial Unicode MS" panose="020B0604020202020204" pitchFamily="34" charset="-120"/>
              <a:cs typeface="Arial Unicode MS" panose="020B0604020202020204" pitchFamily="34" charset="-120"/>
            </a:endParaRPr>
          </a:p>
        </p:txBody>
      </p:sp>
      <p:sp>
        <p:nvSpPr>
          <p:cNvPr id="3" name="內容版面配置區 2"/>
          <p:cNvSpPr>
            <a:spLocks noGrp="1"/>
          </p:cNvSpPr>
          <p:nvPr>
            <p:ph idx="1"/>
          </p:nvPr>
        </p:nvSpPr>
        <p:spPr/>
        <p:txBody>
          <a:bodyPr/>
          <a:lstStyle/>
          <a:p>
            <a:r>
              <a:rPr lang="en-US" altLang="zh-TW" dirty="0" smtClean="0">
                <a:latin typeface="Gill Sans MT" panose="020B0502020104020203" pitchFamily="34" charset="0"/>
              </a:rPr>
              <a:t>Introduction</a:t>
            </a:r>
          </a:p>
          <a:p>
            <a:r>
              <a:rPr lang="en-US" altLang="zh-TW" dirty="0" smtClean="0">
                <a:latin typeface="Gill Sans MT" panose="020B0502020104020203" pitchFamily="34" charset="0"/>
              </a:rPr>
              <a:t>Proposed Method</a:t>
            </a:r>
          </a:p>
          <a:p>
            <a:r>
              <a:rPr lang="en-US" altLang="zh-TW" dirty="0" smtClean="0">
                <a:latin typeface="Gill Sans MT" panose="020B0502020104020203" pitchFamily="34" charset="0"/>
              </a:rPr>
              <a:t>Results</a:t>
            </a:r>
            <a:endParaRPr lang="zh-TW" altLang="en-US" dirty="0">
              <a:latin typeface="Gill Sans MT" panose="020B0502020104020203" pitchFamily="34" charset="0"/>
            </a:endParaRPr>
          </a:p>
        </p:txBody>
      </p:sp>
    </p:spTree>
    <p:extLst>
      <p:ext uri="{BB962C8B-B14F-4D97-AF65-F5344CB8AC3E}">
        <p14:creationId xmlns:p14="http://schemas.microsoft.com/office/powerpoint/2010/main" val="1530770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a:rPr lang="en-US" altLang="zh-TW" b="0" i="1" smtClean="0">
                        <a:latin typeface="Cambria Math" panose="02040503050406030204" pitchFamily="18" charset="0"/>
                      </a:rPr>
                      <m:t>=3</m:t>
                    </m:r>
                  </m:oMath>
                </a14:m>
                <a:r>
                  <a:rPr lang="en-US" altLang="zh-TW" b="0" dirty="0" smtClean="0">
                    <a:latin typeface="Gill Sans MT" panose="020B0502020104020203" pitchFamily="34" charset="0"/>
                  </a:rPr>
                  <a:t/>
                </a:r>
                <a:br>
                  <a:rPr lang="en-US" altLang="zh-TW" b="0"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m:rPr>
                        <m:nor/>
                      </m:rPr>
                      <a:rPr lang="en-US" altLang="zh-TW" b="0" i="0" smtClean="0">
                        <a:latin typeface="Cambria Math" panose="02040503050406030204" pitchFamily="18" charset="0"/>
                      </a:rPr>
                      <m:t>−</m:t>
                    </m:r>
                  </m:oMath>
                </a14:m>
                <a:r>
                  <a:rPr lang="en-US" altLang="zh-TW" dirty="0" err="1" smtClean="0">
                    <a:latin typeface="Gill Sans MT" panose="020B0502020104020203" pitchFamily="34" charset="0"/>
                  </a:rPr>
                  <a:t>mers</a:t>
                </a:r>
                <a:r>
                  <a:rPr lang="en-US" altLang="zh-TW" dirty="0" smtClean="0">
                    <a:latin typeface="Gill Sans MT" panose="020B0502020104020203" pitchFamily="34" charset="0"/>
                  </a:rPr>
                  <a:t>(r)   = { TAC , ACC , CCA , CAG }</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oMath>
                </a14:m>
                <a:r>
                  <a:rPr lang="en-US" altLang="zh-TW" dirty="0" smtClean="0">
                    <a:latin typeface="Gill Sans MT" panose="020B0502020104020203" pitchFamily="34" charset="0"/>
                  </a:rPr>
                  <a:t>-</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3</m:t>
                        </m:r>
                      </m:sub>
                    </m:sSub>
                  </m:oMath>
                </a14:m>
                <a:r>
                  <a:rPr lang="en-US" altLang="zh-TW" dirty="0" smtClean="0">
                    <a:latin typeface="Gill Sans MT" panose="020B0502020104020203" pitchFamily="34" charset="0"/>
                  </a:rPr>
                  <a:t>) = { ACC , CCA , CAT , ATT , CTA , TAC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24066"/>
                <a:ext cx="10515600" cy="5433934"/>
              </a:xfrm>
              <a:blipFill rotWithShape="0">
                <a:blip r:embed="rId3"/>
                <a:stretch>
                  <a:fillRect l="-1101" t="-2020"/>
                </a:stretch>
              </a:blipFill>
            </p:spPr>
            <p:txBody>
              <a:bodyPr/>
              <a:lstStyle/>
              <a:p>
                <a:r>
                  <a:rPr lang="zh-TW" altLang="en-US">
                    <a:noFill/>
                  </a:rPr>
                  <a:t> </a:t>
                </a:r>
              </a:p>
            </p:txBody>
          </p:sp>
        </mc:Fallback>
      </mc:AlternateContent>
      <p:sp>
        <p:nvSpPr>
          <p:cNvPr id="6" name="矩形 5"/>
          <p:cNvSpPr/>
          <p:nvPr/>
        </p:nvSpPr>
        <p:spPr>
          <a:xfrm>
            <a:off x="899487"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6577534" y="513322"/>
            <a:ext cx="220925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6" name="文字方塊 25"/>
          <p:cNvSpPr txBox="1"/>
          <p:nvPr/>
        </p:nvSpPr>
        <p:spPr>
          <a:xfrm>
            <a:off x="6583950" y="41232"/>
            <a:ext cx="542808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buckets(r) = { Bucket2, Bucket3 }</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069873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a:rPr lang="en-US" altLang="zh-TW" b="0" i="1" smtClean="0">
                        <a:latin typeface="Cambria Math" panose="02040503050406030204" pitchFamily="18" charset="0"/>
                      </a:rPr>
                      <m:t>=3</m:t>
                    </m:r>
                  </m:oMath>
                </a14:m>
                <a:r>
                  <a:rPr lang="en-US" altLang="zh-TW" b="0" dirty="0" smtClean="0">
                    <a:latin typeface="Gill Sans MT" panose="020B0502020104020203" pitchFamily="34" charset="0"/>
                  </a:rPr>
                  <a:t/>
                </a:r>
                <a:br>
                  <a:rPr lang="en-US" altLang="zh-TW" b="0"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m:rPr>
                        <m:nor/>
                      </m:rPr>
                      <a:rPr lang="en-US" altLang="zh-TW" b="0" i="0" smtClean="0">
                        <a:latin typeface="Cambria Math" panose="02040503050406030204" pitchFamily="18" charset="0"/>
                      </a:rPr>
                      <m:t>−</m:t>
                    </m:r>
                  </m:oMath>
                </a14:m>
                <a:r>
                  <a:rPr lang="en-US" altLang="zh-TW" dirty="0" err="1" smtClean="0">
                    <a:latin typeface="Gill Sans MT" panose="020B0502020104020203" pitchFamily="34" charset="0"/>
                  </a:rPr>
                  <a:t>mers</a:t>
                </a:r>
                <a:r>
                  <a:rPr lang="en-US" altLang="zh-TW" dirty="0" smtClean="0">
                    <a:latin typeface="Gill Sans MT" panose="020B0502020104020203" pitchFamily="34" charset="0"/>
                  </a:rPr>
                  <a:t>(r)   = {</a:t>
                </a:r>
                <a:r>
                  <a:rPr lang="en-US" altLang="zh-TW" dirty="0" smtClean="0">
                    <a:solidFill>
                      <a:srgbClr val="FFC000"/>
                    </a:solidFill>
                    <a:latin typeface="Gill Sans MT" panose="020B0502020104020203" pitchFamily="34" charset="0"/>
                  </a:rPr>
                  <a:t> TAC </a:t>
                </a:r>
                <a:r>
                  <a:rPr lang="en-US" altLang="zh-TW" dirty="0" smtClean="0">
                    <a:latin typeface="Gill Sans MT" panose="020B0502020104020203" pitchFamily="34" charset="0"/>
                  </a:rPr>
                  <a:t>, ACC , CCA , CAG }</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oMath>
                </a14:m>
                <a:r>
                  <a:rPr lang="en-US" altLang="zh-TW" dirty="0" smtClean="0">
                    <a:latin typeface="Gill Sans MT" panose="020B0502020104020203" pitchFamily="34" charset="0"/>
                  </a:rPr>
                  <a:t>-</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3</m:t>
                        </m:r>
                      </m:sub>
                    </m:sSub>
                  </m:oMath>
                </a14:m>
                <a:r>
                  <a:rPr lang="en-US" altLang="zh-TW" dirty="0" smtClean="0">
                    <a:latin typeface="Gill Sans MT" panose="020B0502020104020203" pitchFamily="34" charset="0"/>
                  </a:rPr>
                  <a:t>) = </a:t>
                </a:r>
                <a:r>
                  <a:rPr lang="en-US" altLang="zh-TW" dirty="0">
                    <a:latin typeface="Gill Sans MT" panose="020B0502020104020203" pitchFamily="34" charset="0"/>
                  </a:rPr>
                  <a:t>{ ACC , CCA , CAT , ATT , </a:t>
                </a:r>
                <a:r>
                  <a:rPr lang="en-US" altLang="zh-TW" dirty="0" smtClean="0">
                    <a:latin typeface="Gill Sans MT" panose="020B0502020104020203" pitchFamily="34" charset="0"/>
                  </a:rPr>
                  <a:t>CTA </a:t>
                </a:r>
                <a:r>
                  <a:rPr lang="en-US" altLang="zh-TW" dirty="0">
                    <a:latin typeface="Gill Sans MT" panose="020B0502020104020203" pitchFamily="34" charset="0"/>
                  </a:rPr>
                  <a:t>, </a:t>
                </a:r>
                <a:r>
                  <a:rPr lang="en-US" altLang="zh-TW" dirty="0" smtClean="0">
                    <a:solidFill>
                      <a:srgbClr val="FFC000"/>
                    </a:solidFill>
                    <a:latin typeface="Gill Sans MT" panose="020B0502020104020203" pitchFamily="34" charset="0"/>
                  </a:rPr>
                  <a:t>TAC</a:t>
                </a:r>
                <a:r>
                  <a:rPr lang="en-US" altLang="zh-TW" dirty="0" smtClean="0">
                    <a:latin typeface="Gill Sans MT" panose="020B0502020104020203" pitchFamily="34" charset="0"/>
                  </a:rPr>
                  <a:t> </a:t>
                </a:r>
                <a:r>
                  <a:rPr lang="en-US" altLang="zh-TW" dirty="0">
                    <a:latin typeface="Gill Sans MT" panose="020B0502020104020203" pitchFamily="34" charset="0"/>
                  </a:rPr>
                  <a:t>}</a:t>
                </a: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24066"/>
                <a:ext cx="10515600" cy="5433934"/>
              </a:xfrm>
              <a:blipFill rotWithShape="0">
                <a:blip r:embed="rId3"/>
                <a:stretch>
                  <a:fillRect l="-1101" t="-2020"/>
                </a:stretch>
              </a:blipFill>
            </p:spPr>
            <p:txBody>
              <a:bodyPr/>
              <a:lstStyle/>
              <a:p>
                <a:r>
                  <a:rPr lang="zh-TW" altLang="en-US">
                    <a:noFill/>
                  </a:rPr>
                  <a:t> </a:t>
                </a:r>
              </a:p>
            </p:txBody>
          </p:sp>
        </mc:Fallback>
      </mc:AlternateContent>
      <p:sp>
        <p:nvSpPr>
          <p:cNvPr id="6" name="矩形 5"/>
          <p:cNvSpPr/>
          <p:nvPr/>
        </p:nvSpPr>
        <p:spPr>
          <a:xfrm>
            <a:off x="899487"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6577534" y="513322"/>
            <a:ext cx="220925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6" name="文字方塊 25"/>
          <p:cNvSpPr txBox="1"/>
          <p:nvPr/>
        </p:nvSpPr>
        <p:spPr>
          <a:xfrm>
            <a:off x="6583950" y="41232"/>
            <a:ext cx="542808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buckets(r) = { Bucket2, Bucket3 }</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527622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a:rPr lang="en-US" altLang="zh-TW" b="0" i="1" smtClean="0">
                        <a:latin typeface="Cambria Math" panose="02040503050406030204" pitchFamily="18" charset="0"/>
                      </a:rPr>
                      <m:t>=3</m:t>
                    </m:r>
                  </m:oMath>
                </a14:m>
                <a:r>
                  <a:rPr lang="en-US" altLang="zh-TW" b="0" dirty="0" smtClean="0">
                    <a:latin typeface="Gill Sans MT" panose="020B0502020104020203" pitchFamily="34" charset="0"/>
                  </a:rPr>
                  <a:t/>
                </a:r>
                <a:br>
                  <a:rPr lang="en-US" altLang="zh-TW" b="0"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m:rPr>
                        <m:nor/>
                      </m:rPr>
                      <a:rPr lang="en-US" altLang="zh-TW" b="0" i="0" smtClean="0">
                        <a:latin typeface="Cambria Math" panose="02040503050406030204" pitchFamily="18" charset="0"/>
                      </a:rPr>
                      <m:t>−</m:t>
                    </m:r>
                  </m:oMath>
                </a14:m>
                <a:r>
                  <a:rPr lang="en-US" altLang="zh-TW" dirty="0" err="1" smtClean="0">
                    <a:latin typeface="Gill Sans MT" panose="020B0502020104020203" pitchFamily="34" charset="0"/>
                  </a:rPr>
                  <a:t>mers</a:t>
                </a:r>
                <a:r>
                  <a:rPr lang="en-US" altLang="zh-TW" dirty="0" smtClean="0">
                    <a:latin typeface="Gill Sans MT" panose="020B0502020104020203" pitchFamily="34" charset="0"/>
                  </a:rPr>
                  <a:t>(r)   = {</a:t>
                </a:r>
                <a:r>
                  <a:rPr lang="en-US" altLang="zh-TW" dirty="0" smtClean="0">
                    <a:solidFill>
                      <a:srgbClr val="FFC000"/>
                    </a:solidFill>
                    <a:latin typeface="Gill Sans MT" panose="020B0502020104020203" pitchFamily="34" charset="0"/>
                  </a:rPr>
                  <a:t> TAC </a:t>
                </a:r>
                <a:r>
                  <a:rPr lang="en-US" altLang="zh-TW" dirty="0" smtClean="0">
                    <a:latin typeface="Gill Sans MT" panose="020B0502020104020203" pitchFamily="34" charset="0"/>
                  </a:rPr>
                  <a:t>, </a:t>
                </a:r>
                <a:r>
                  <a:rPr lang="en-US" altLang="zh-TW" dirty="0" smtClean="0">
                    <a:solidFill>
                      <a:srgbClr val="FFC000"/>
                    </a:solidFill>
                    <a:latin typeface="Gill Sans MT" panose="020B0502020104020203" pitchFamily="34" charset="0"/>
                  </a:rPr>
                  <a:t>ACC</a:t>
                </a:r>
                <a:r>
                  <a:rPr lang="en-US" altLang="zh-TW" dirty="0" smtClean="0">
                    <a:latin typeface="Gill Sans MT" panose="020B0502020104020203" pitchFamily="34" charset="0"/>
                  </a:rPr>
                  <a:t> , CCA , CAG }</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oMath>
                </a14:m>
                <a:r>
                  <a:rPr lang="en-US" altLang="zh-TW" dirty="0" smtClean="0">
                    <a:latin typeface="Gill Sans MT" panose="020B0502020104020203" pitchFamily="34" charset="0"/>
                  </a:rPr>
                  <a:t>-</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3</m:t>
                        </m:r>
                      </m:sub>
                    </m:sSub>
                  </m:oMath>
                </a14:m>
                <a:r>
                  <a:rPr lang="en-US" altLang="zh-TW" dirty="0" smtClean="0">
                    <a:latin typeface="Gill Sans MT" panose="020B0502020104020203" pitchFamily="34" charset="0"/>
                  </a:rPr>
                  <a:t>) = </a:t>
                </a:r>
                <a:r>
                  <a:rPr lang="en-US" altLang="zh-TW" dirty="0">
                    <a:latin typeface="Gill Sans MT" panose="020B0502020104020203" pitchFamily="34" charset="0"/>
                  </a:rPr>
                  <a:t>{ </a:t>
                </a:r>
                <a:r>
                  <a:rPr lang="en-US" altLang="zh-TW" dirty="0">
                    <a:solidFill>
                      <a:srgbClr val="FFC000"/>
                    </a:solidFill>
                    <a:latin typeface="Gill Sans MT" panose="020B0502020104020203" pitchFamily="34" charset="0"/>
                  </a:rPr>
                  <a:t>ACC</a:t>
                </a:r>
                <a:r>
                  <a:rPr lang="en-US" altLang="zh-TW" dirty="0">
                    <a:latin typeface="Gill Sans MT" panose="020B0502020104020203" pitchFamily="34" charset="0"/>
                  </a:rPr>
                  <a:t> , CCA , CAT , ATT , </a:t>
                </a:r>
                <a:r>
                  <a:rPr lang="en-US" altLang="zh-TW" dirty="0" smtClean="0">
                    <a:latin typeface="Gill Sans MT" panose="020B0502020104020203" pitchFamily="34" charset="0"/>
                  </a:rPr>
                  <a:t>CTA </a:t>
                </a:r>
                <a:r>
                  <a:rPr lang="en-US" altLang="zh-TW" dirty="0">
                    <a:latin typeface="Gill Sans MT" panose="020B0502020104020203" pitchFamily="34" charset="0"/>
                  </a:rPr>
                  <a:t>, </a:t>
                </a:r>
                <a:r>
                  <a:rPr lang="en-US" altLang="zh-TW" dirty="0" smtClean="0">
                    <a:solidFill>
                      <a:srgbClr val="FFC000"/>
                    </a:solidFill>
                    <a:latin typeface="Gill Sans MT" panose="020B0502020104020203" pitchFamily="34" charset="0"/>
                  </a:rPr>
                  <a:t>TAC</a:t>
                </a:r>
                <a:r>
                  <a:rPr lang="en-US" altLang="zh-TW" dirty="0" smtClean="0">
                    <a:latin typeface="Gill Sans MT" panose="020B0502020104020203" pitchFamily="34" charset="0"/>
                  </a:rPr>
                  <a:t> </a:t>
                </a:r>
                <a:r>
                  <a:rPr lang="en-US" altLang="zh-TW" dirty="0">
                    <a:latin typeface="Gill Sans MT" panose="020B0502020104020203" pitchFamily="34" charset="0"/>
                  </a:rPr>
                  <a:t>}</a:t>
                </a: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24066"/>
                <a:ext cx="10515600" cy="5433934"/>
              </a:xfrm>
              <a:blipFill rotWithShape="0">
                <a:blip r:embed="rId3"/>
                <a:stretch>
                  <a:fillRect l="-1101" t="-2020"/>
                </a:stretch>
              </a:blipFill>
            </p:spPr>
            <p:txBody>
              <a:bodyPr/>
              <a:lstStyle/>
              <a:p>
                <a:r>
                  <a:rPr lang="zh-TW" altLang="en-US">
                    <a:noFill/>
                  </a:rPr>
                  <a:t> </a:t>
                </a:r>
              </a:p>
            </p:txBody>
          </p:sp>
        </mc:Fallback>
      </mc:AlternateContent>
      <p:sp>
        <p:nvSpPr>
          <p:cNvPr id="6" name="矩形 5"/>
          <p:cNvSpPr/>
          <p:nvPr/>
        </p:nvSpPr>
        <p:spPr>
          <a:xfrm>
            <a:off x="899487"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6577534" y="513322"/>
            <a:ext cx="220925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6" name="文字方塊 25"/>
          <p:cNvSpPr txBox="1"/>
          <p:nvPr/>
        </p:nvSpPr>
        <p:spPr>
          <a:xfrm>
            <a:off x="6583950" y="41232"/>
            <a:ext cx="542808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buckets(r) = { Bucket2, Bucket3 }</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432279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a:rPr lang="en-US" altLang="zh-TW" b="0" i="1" smtClean="0">
                        <a:latin typeface="Cambria Math" panose="02040503050406030204" pitchFamily="18" charset="0"/>
                      </a:rPr>
                      <m:t>=3</m:t>
                    </m:r>
                  </m:oMath>
                </a14:m>
                <a:r>
                  <a:rPr lang="en-US" altLang="zh-TW" b="0" dirty="0" smtClean="0">
                    <a:latin typeface="Gill Sans MT" panose="020B0502020104020203" pitchFamily="34" charset="0"/>
                  </a:rPr>
                  <a:t/>
                </a:r>
                <a:br>
                  <a:rPr lang="en-US" altLang="zh-TW" b="0"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m:rPr>
                        <m:nor/>
                      </m:rPr>
                      <a:rPr lang="en-US" altLang="zh-TW" b="0" i="0" smtClean="0">
                        <a:latin typeface="Cambria Math" panose="02040503050406030204" pitchFamily="18" charset="0"/>
                      </a:rPr>
                      <m:t>−</m:t>
                    </m:r>
                  </m:oMath>
                </a14:m>
                <a:r>
                  <a:rPr lang="en-US" altLang="zh-TW" dirty="0" err="1" smtClean="0">
                    <a:latin typeface="Gill Sans MT" panose="020B0502020104020203" pitchFamily="34" charset="0"/>
                  </a:rPr>
                  <a:t>mers</a:t>
                </a:r>
                <a:r>
                  <a:rPr lang="en-US" altLang="zh-TW" dirty="0" smtClean="0">
                    <a:latin typeface="Gill Sans MT" panose="020B0502020104020203" pitchFamily="34" charset="0"/>
                  </a:rPr>
                  <a:t>(r)   = { </a:t>
                </a:r>
                <a:r>
                  <a:rPr lang="en-US" altLang="zh-TW" dirty="0" smtClean="0">
                    <a:solidFill>
                      <a:srgbClr val="FFC000"/>
                    </a:solidFill>
                    <a:latin typeface="Gill Sans MT" panose="020B0502020104020203" pitchFamily="34" charset="0"/>
                  </a:rPr>
                  <a:t>TAC</a:t>
                </a:r>
                <a:r>
                  <a:rPr lang="en-US" altLang="zh-TW" dirty="0" smtClean="0">
                    <a:latin typeface="Gill Sans MT" panose="020B0502020104020203" pitchFamily="34" charset="0"/>
                  </a:rPr>
                  <a:t> , </a:t>
                </a:r>
                <a:r>
                  <a:rPr lang="en-US" altLang="zh-TW" dirty="0" smtClean="0">
                    <a:solidFill>
                      <a:srgbClr val="FFC000"/>
                    </a:solidFill>
                    <a:latin typeface="Gill Sans MT" panose="020B0502020104020203" pitchFamily="34" charset="0"/>
                  </a:rPr>
                  <a:t>ACC</a:t>
                </a:r>
                <a:r>
                  <a:rPr lang="en-US" altLang="zh-TW" dirty="0" smtClean="0">
                    <a:latin typeface="Gill Sans MT" panose="020B0502020104020203" pitchFamily="34" charset="0"/>
                  </a:rPr>
                  <a:t> , </a:t>
                </a:r>
                <a:r>
                  <a:rPr lang="en-US" altLang="zh-TW" dirty="0" smtClean="0">
                    <a:solidFill>
                      <a:srgbClr val="FFC000"/>
                    </a:solidFill>
                    <a:latin typeface="Gill Sans MT" panose="020B0502020104020203" pitchFamily="34" charset="0"/>
                  </a:rPr>
                  <a:t>CCA</a:t>
                </a:r>
                <a:r>
                  <a:rPr lang="en-US" altLang="zh-TW" dirty="0" smtClean="0">
                    <a:latin typeface="Gill Sans MT" panose="020B0502020104020203" pitchFamily="34" charset="0"/>
                  </a:rPr>
                  <a:t> , CAG }</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oMath>
                </a14:m>
                <a:r>
                  <a:rPr lang="en-US" altLang="zh-TW" dirty="0" smtClean="0">
                    <a:latin typeface="Gill Sans MT" panose="020B0502020104020203" pitchFamily="34" charset="0"/>
                  </a:rPr>
                  <a:t>-</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3</m:t>
                        </m:r>
                      </m:sub>
                    </m:sSub>
                  </m:oMath>
                </a14:m>
                <a:r>
                  <a:rPr lang="en-US" altLang="zh-TW" dirty="0" smtClean="0">
                    <a:latin typeface="Gill Sans MT" panose="020B0502020104020203" pitchFamily="34" charset="0"/>
                  </a:rPr>
                  <a:t>) = </a:t>
                </a:r>
                <a:r>
                  <a:rPr lang="en-US" altLang="zh-TW" dirty="0">
                    <a:latin typeface="Gill Sans MT" panose="020B0502020104020203" pitchFamily="34" charset="0"/>
                  </a:rPr>
                  <a:t>{ </a:t>
                </a:r>
                <a:r>
                  <a:rPr lang="en-US" altLang="zh-TW" dirty="0">
                    <a:solidFill>
                      <a:srgbClr val="FFC000"/>
                    </a:solidFill>
                    <a:latin typeface="Gill Sans MT" panose="020B0502020104020203" pitchFamily="34" charset="0"/>
                  </a:rPr>
                  <a:t>ACC</a:t>
                </a:r>
                <a:r>
                  <a:rPr lang="en-US" altLang="zh-TW" dirty="0">
                    <a:latin typeface="Gill Sans MT" panose="020B0502020104020203" pitchFamily="34" charset="0"/>
                  </a:rPr>
                  <a:t> , </a:t>
                </a:r>
                <a:r>
                  <a:rPr lang="en-US" altLang="zh-TW" dirty="0">
                    <a:solidFill>
                      <a:srgbClr val="FFC000"/>
                    </a:solidFill>
                    <a:latin typeface="Gill Sans MT" panose="020B0502020104020203" pitchFamily="34" charset="0"/>
                  </a:rPr>
                  <a:t>CCA</a:t>
                </a:r>
                <a:r>
                  <a:rPr lang="en-US" altLang="zh-TW" dirty="0">
                    <a:latin typeface="Gill Sans MT" panose="020B0502020104020203" pitchFamily="34" charset="0"/>
                  </a:rPr>
                  <a:t> , CAT , ATT , </a:t>
                </a:r>
                <a:r>
                  <a:rPr lang="en-US" altLang="zh-TW" dirty="0" smtClean="0">
                    <a:latin typeface="Gill Sans MT" panose="020B0502020104020203" pitchFamily="34" charset="0"/>
                  </a:rPr>
                  <a:t>CTA </a:t>
                </a:r>
                <a:r>
                  <a:rPr lang="en-US" altLang="zh-TW" dirty="0">
                    <a:latin typeface="Gill Sans MT" panose="020B0502020104020203" pitchFamily="34" charset="0"/>
                  </a:rPr>
                  <a:t>, </a:t>
                </a:r>
                <a:r>
                  <a:rPr lang="en-US" altLang="zh-TW" dirty="0" smtClean="0">
                    <a:solidFill>
                      <a:srgbClr val="FFC000"/>
                    </a:solidFill>
                    <a:latin typeface="Gill Sans MT" panose="020B0502020104020203" pitchFamily="34" charset="0"/>
                  </a:rPr>
                  <a:t>TAC</a:t>
                </a:r>
                <a:r>
                  <a:rPr lang="en-US" altLang="zh-TW" dirty="0" smtClean="0">
                    <a:latin typeface="Gill Sans MT" panose="020B0502020104020203" pitchFamily="34" charset="0"/>
                  </a:rPr>
                  <a:t> </a:t>
                </a:r>
                <a:r>
                  <a:rPr lang="en-US" altLang="zh-TW" dirty="0">
                    <a:latin typeface="Gill Sans MT" panose="020B0502020104020203" pitchFamily="34" charset="0"/>
                  </a:rPr>
                  <a:t>}</a:t>
                </a: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24066"/>
                <a:ext cx="10515600" cy="5433934"/>
              </a:xfrm>
              <a:blipFill rotWithShape="0">
                <a:blip r:embed="rId3"/>
                <a:stretch>
                  <a:fillRect l="-1101" t="-2020"/>
                </a:stretch>
              </a:blipFill>
            </p:spPr>
            <p:txBody>
              <a:bodyPr/>
              <a:lstStyle/>
              <a:p>
                <a:r>
                  <a:rPr lang="zh-TW" altLang="en-US">
                    <a:noFill/>
                  </a:rPr>
                  <a:t> </a:t>
                </a:r>
              </a:p>
            </p:txBody>
          </p:sp>
        </mc:Fallback>
      </mc:AlternateContent>
      <p:sp>
        <p:nvSpPr>
          <p:cNvPr id="6" name="矩形 5"/>
          <p:cNvSpPr/>
          <p:nvPr/>
        </p:nvSpPr>
        <p:spPr>
          <a:xfrm>
            <a:off x="899487"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6577534" y="513322"/>
            <a:ext cx="220925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6" name="文字方塊 25"/>
          <p:cNvSpPr txBox="1"/>
          <p:nvPr/>
        </p:nvSpPr>
        <p:spPr>
          <a:xfrm>
            <a:off x="6583950" y="41232"/>
            <a:ext cx="542808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buckets(r) = { Bucket2, Bucket3 }</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4239606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a:rPr lang="en-US" altLang="zh-TW" b="0" i="1" smtClean="0">
                        <a:latin typeface="Cambria Math" panose="02040503050406030204" pitchFamily="18" charset="0"/>
                      </a:rPr>
                      <m:t>=3</m:t>
                    </m:r>
                  </m:oMath>
                </a14:m>
                <a:r>
                  <a:rPr lang="en-US" altLang="zh-TW" b="0" dirty="0" smtClean="0">
                    <a:latin typeface="Gill Sans MT" panose="020B0502020104020203" pitchFamily="34" charset="0"/>
                  </a:rPr>
                  <a:t/>
                </a:r>
                <a:br>
                  <a:rPr lang="en-US" altLang="zh-TW" b="0"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r>
                      <m:rPr>
                        <m:nor/>
                      </m:rPr>
                      <a:rPr lang="en-US" altLang="zh-TW" b="0" i="0" smtClean="0">
                        <a:latin typeface="Cambria Math" panose="02040503050406030204" pitchFamily="18" charset="0"/>
                      </a:rPr>
                      <m:t>−</m:t>
                    </m:r>
                  </m:oMath>
                </a14:m>
                <a:r>
                  <a:rPr lang="en-US" altLang="zh-TW" dirty="0" err="1" smtClean="0">
                    <a:latin typeface="Gill Sans MT" panose="020B0502020104020203" pitchFamily="34" charset="0"/>
                  </a:rPr>
                  <a:t>mers</a:t>
                </a:r>
                <a:r>
                  <a:rPr lang="en-US" altLang="zh-TW" dirty="0" smtClean="0">
                    <a:latin typeface="Gill Sans MT" panose="020B0502020104020203" pitchFamily="34" charset="0"/>
                  </a:rPr>
                  <a:t>(r)   = { </a:t>
                </a:r>
                <a:r>
                  <a:rPr lang="en-US" altLang="zh-TW" dirty="0" smtClean="0">
                    <a:solidFill>
                      <a:srgbClr val="FFC000"/>
                    </a:solidFill>
                    <a:latin typeface="Gill Sans MT" panose="020B0502020104020203" pitchFamily="34" charset="0"/>
                  </a:rPr>
                  <a:t>TAC</a:t>
                </a:r>
                <a:r>
                  <a:rPr lang="en-US" altLang="zh-TW" dirty="0" smtClean="0">
                    <a:latin typeface="Gill Sans MT" panose="020B0502020104020203" pitchFamily="34" charset="0"/>
                  </a:rPr>
                  <a:t> , </a:t>
                </a:r>
                <a:r>
                  <a:rPr lang="en-US" altLang="zh-TW" dirty="0" smtClean="0">
                    <a:solidFill>
                      <a:srgbClr val="FFC000"/>
                    </a:solidFill>
                    <a:latin typeface="Gill Sans MT" panose="020B0502020104020203" pitchFamily="34" charset="0"/>
                  </a:rPr>
                  <a:t>ACC</a:t>
                </a:r>
                <a:r>
                  <a:rPr lang="en-US" altLang="zh-TW" dirty="0" smtClean="0">
                    <a:latin typeface="Gill Sans MT" panose="020B0502020104020203" pitchFamily="34" charset="0"/>
                  </a:rPr>
                  <a:t> , </a:t>
                </a:r>
                <a:r>
                  <a:rPr lang="en-US" altLang="zh-TW" dirty="0" smtClean="0">
                    <a:solidFill>
                      <a:srgbClr val="FFC000"/>
                    </a:solidFill>
                    <a:latin typeface="Gill Sans MT" panose="020B0502020104020203" pitchFamily="34" charset="0"/>
                  </a:rPr>
                  <a:t>CCA</a:t>
                </a:r>
                <a:r>
                  <a:rPr lang="en-US" altLang="zh-TW" dirty="0" smtClean="0">
                    <a:latin typeface="Gill Sans MT" panose="020B0502020104020203" pitchFamily="34" charset="0"/>
                  </a:rPr>
                  <a:t> , CAG }</a:t>
                </a:r>
                <a:br>
                  <a:rPr lang="en-US" altLang="zh-TW"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oMath>
                </a14:m>
                <a:r>
                  <a:rPr lang="en-US" altLang="zh-TW" dirty="0" smtClean="0">
                    <a:latin typeface="Gill Sans MT" panose="020B0502020104020203" pitchFamily="34" charset="0"/>
                  </a:rPr>
                  <a:t>-</a:t>
                </a:r>
                <a:r>
                  <a:rPr lang="en-US" altLang="zh-TW" dirty="0" err="1" smtClean="0">
                    <a:latin typeface="Gill Sans MT" panose="020B0502020104020203" pitchFamily="34" charset="0"/>
                  </a:rPr>
                  <a:t>mers</a:t>
                </a:r>
                <a:r>
                  <a:rPr lang="en-US" altLang="zh-TW" dirty="0" smtClean="0">
                    <a:latin typeface="Gill Sans MT" panose="020B0502020104020203" pitchFamily="34" charset="0"/>
                  </a:rPr>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3</m:t>
                        </m:r>
                      </m:sub>
                    </m:sSub>
                  </m:oMath>
                </a14:m>
                <a:r>
                  <a:rPr lang="en-US" altLang="zh-TW" dirty="0" smtClean="0">
                    <a:latin typeface="Gill Sans MT" panose="020B0502020104020203" pitchFamily="34" charset="0"/>
                  </a:rPr>
                  <a:t>) = </a:t>
                </a:r>
                <a:r>
                  <a:rPr lang="en-US" altLang="zh-TW" dirty="0">
                    <a:latin typeface="Gill Sans MT" panose="020B0502020104020203" pitchFamily="34" charset="0"/>
                  </a:rPr>
                  <a:t>{ </a:t>
                </a:r>
                <a:r>
                  <a:rPr lang="en-US" altLang="zh-TW" dirty="0">
                    <a:solidFill>
                      <a:srgbClr val="FFC000"/>
                    </a:solidFill>
                    <a:latin typeface="Gill Sans MT" panose="020B0502020104020203" pitchFamily="34" charset="0"/>
                  </a:rPr>
                  <a:t>ACC</a:t>
                </a:r>
                <a:r>
                  <a:rPr lang="en-US" altLang="zh-TW" dirty="0">
                    <a:latin typeface="Gill Sans MT" panose="020B0502020104020203" pitchFamily="34" charset="0"/>
                  </a:rPr>
                  <a:t> , </a:t>
                </a:r>
                <a:r>
                  <a:rPr lang="en-US" altLang="zh-TW" dirty="0">
                    <a:solidFill>
                      <a:srgbClr val="FFC000"/>
                    </a:solidFill>
                    <a:latin typeface="Gill Sans MT" panose="020B0502020104020203" pitchFamily="34" charset="0"/>
                  </a:rPr>
                  <a:t>CCA</a:t>
                </a:r>
                <a:r>
                  <a:rPr lang="en-US" altLang="zh-TW" dirty="0">
                    <a:latin typeface="Gill Sans MT" panose="020B0502020104020203" pitchFamily="34" charset="0"/>
                  </a:rPr>
                  <a:t> , CAT , ATT , </a:t>
                </a:r>
                <a:r>
                  <a:rPr lang="en-US" altLang="zh-TW" dirty="0" smtClean="0">
                    <a:latin typeface="Gill Sans MT" panose="020B0502020104020203" pitchFamily="34" charset="0"/>
                  </a:rPr>
                  <a:t>CTA </a:t>
                </a:r>
                <a:r>
                  <a:rPr lang="en-US" altLang="zh-TW" dirty="0">
                    <a:latin typeface="Gill Sans MT" panose="020B0502020104020203" pitchFamily="34" charset="0"/>
                  </a:rPr>
                  <a:t>, </a:t>
                </a:r>
                <a:r>
                  <a:rPr lang="en-US" altLang="zh-TW" dirty="0" smtClean="0">
                    <a:solidFill>
                      <a:srgbClr val="FFC000"/>
                    </a:solidFill>
                    <a:latin typeface="Gill Sans MT" panose="020B0502020104020203" pitchFamily="34" charset="0"/>
                  </a:rPr>
                  <a:t>TAC</a:t>
                </a:r>
                <a:r>
                  <a:rPr lang="en-US" altLang="zh-TW" dirty="0" smtClean="0">
                    <a:latin typeface="Gill Sans MT" panose="020B0502020104020203" pitchFamily="34" charset="0"/>
                  </a:rPr>
                  <a:t>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a:latin typeface="Gill Sans MT" panose="020B0502020104020203" pitchFamily="34" charset="0"/>
                  </a:rPr>
                  <a:t>Score</a:t>
                </a:r>
                <a14:m>
                  <m:oMath xmlns:m="http://schemas.openxmlformats.org/officeDocument/2006/math">
                    <m:r>
                      <a:rPr lang="en-US" altLang="zh-TW">
                        <a:latin typeface="Cambria Math" panose="02040503050406030204" pitchFamily="18" charset="0"/>
                      </a:rPr>
                      <m:t>(</m:t>
                    </m:r>
                    <m:r>
                      <m:rPr>
                        <m:sty m:val="p"/>
                      </m:rPr>
                      <a:rPr lang="en-US" altLang="zh-TW">
                        <a:latin typeface="Cambria Math" panose="02040503050406030204" pitchFamily="18" charset="0"/>
                      </a:rPr>
                      <m:t>r</m:t>
                    </m:r>
                    <m:r>
                      <a:rPr lang="en-US" altLang="zh-TW">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𝑏</m:t>
                        </m:r>
                      </m:e>
                      <m:sub>
                        <m:r>
                          <a:rPr lang="en-US" altLang="zh-TW" b="0" i="1" smtClean="0">
                            <a:latin typeface="Cambria Math" panose="02040503050406030204" pitchFamily="18" charset="0"/>
                          </a:rPr>
                          <m:t>3</m:t>
                        </m:r>
                      </m:sub>
                    </m:sSub>
                    <m:r>
                      <a:rPr lang="en-US" altLang="zh-TW" i="1">
                        <a:latin typeface="Cambria Math" panose="02040503050406030204" pitchFamily="18" charset="0"/>
                      </a:rPr>
                      <m:t>)</m:t>
                    </m:r>
                  </m:oMath>
                </a14:m>
                <a:r>
                  <a:rPr lang="en-US" altLang="zh-TW" dirty="0">
                    <a:latin typeface="Gill Sans MT" panose="020B0502020104020203" pitchFamily="34" charset="0"/>
                  </a:rPr>
                  <a:t> = </a:t>
                </a:r>
                <a:r>
                  <a:rPr lang="en-US" altLang="zh-TW" dirty="0" smtClean="0">
                    <a:latin typeface="Gill Sans MT" panose="020B0502020104020203" pitchFamily="34" charset="0"/>
                  </a:rPr>
                  <a:t>3</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24066"/>
                <a:ext cx="10515600" cy="5433934"/>
              </a:xfrm>
              <a:blipFill rotWithShape="0">
                <a:blip r:embed="rId3"/>
                <a:stretch>
                  <a:fillRect l="-1101" t="-2020"/>
                </a:stretch>
              </a:blipFill>
            </p:spPr>
            <p:txBody>
              <a:bodyPr/>
              <a:lstStyle/>
              <a:p>
                <a:r>
                  <a:rPr lang="zh-TW" altLang="en-US">
                    <a:noFill/>
                  </a:rPr>
                  <a:t> </a:t>
                </a:r>
              </a:p>
            </p:txBody>
          </p:sp>
        </mc:Fallback>
      </mc:AlternateContent>
      <p:sp>
        <p:nvSpPr>
          <p:cNvPr id="6" name="矩形 5"/>
          <p:cNvSpPr/>
          <p:nvPr/>
        </p:nvSpPr>
        <p:spPr>
          <a:xfrm>
            <a:off x="899487"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6577534" y="513322"/>
            <a:ext cx="220925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6" name="文字方塊 25"/>
          <p:cNvSpPr txBox="1"/>
          <p:nvPr/>
        </p:nvSpPr>
        <p:spPr>
          <a:xfrm>
            <a:off x="6583950" y="41232"/>
            <a:ext cx="542808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buckets(r) = { Bucket2, Bucket3 }</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595323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a:latin typeface="Gill Sans MT" panose="020B0502020104020203" pitchFamily="34" charset="0"/>
                  </a:rPr>
                  <a:t>Score</a:t>
                </a:r>
                <a14:m>
                  <m:oMath xmlns:m="http://schemas.openxmlformats.org/officeDocument/2006/math">
                    <m:r>
                      <a:rPr lang="en-US" altLang="zh-TW">
                        <a:latin typeface="Cambria Math" panose="02040503050406030204" pitchFamily="18" charset="0"/>
                      </a:rPr>
                      <m:t>(</m:t>
                    </m:r>
                    <m:r>
                      <m:rPr>
                        <m:sty m:val="p"/>
                      </m:rPr>
                      <a:rPr lang="en-US" altLang="zh-TW">
                        <a:latin typeface="Cambria Math" panose="02040503050406030204" pitchFamily="18" charset="0"/>
                      </a:rPr>
                      <m:t>r</m:t>
                    </m:r>
                    <m:r>
                      <a:rPr lang="en-US" altLang="zh-TW">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𝑏</m:t>
                        </m:r>
                      </m:e>
                      <m:sub>
                        <m:r>
                          <a:rPr lang="en-US" altLang="zh-TW" b="0" i="1" smtClean="0">
                            <a:latin typeface="Cambria Math" panose="02040503050406030204" pitchFamily="18" charset="0"/>
                          </a:rPr>
                          <m:t>2</m:t>
                        </m:r>
                      </m:sub>
                    </m:sSub>
                    <m:r>
                      <a:rPr lang="en-US" altLang="zh-TW" i="1">
                        <a:latin typeface="Cambria Math" panose="02040503050406030204" pitchFamily="18" charset="0"/>
                      </a:rPr>
                      <m:t>)</m:t>
                    </m:r>
                  </m:oMath>
                </a14:m>
                <a:r>
                  <a:rPr lang="en-US" altLang="zh-TW" dirty="0">
                    <a:latin typeface="Gill Sans MT" panose="020B0502020104020203" pitchFamily="34" charset="0"/>
                  </a:rPr>
                  <a:t> = </a:t>
                </a:r>
                <a:r>
                  <a:rPr lang="en-US" altLang="zh-TW" dirty="0" smtClean="0">
                    <a:latin typeface="Gill Sans MT" panose="020B0502020104020203" pitchFamily="34" charset="0"/>
                  </a:rPr>
                  <a:t>2</a:t>
                </a:r>
                <a:br>
                  <a:rPr lang="en-US" altLang="zh-TW" dirty="0" smtClean="0">
                    <a:latin typeface="Gill Sans MT" panose="020B0502020104020203" pitchFamily="34" charset="0"/>
                  </a:rPr>
                </a:br>
                <a:r>
                  <a:rPr lang="en-US" altLang="zh-TW" dirty="0">
                    <a:latin typeface="Gill Sans MT" panose="020B0502020104020203" pitchFamily="34" charset="0"/>
                  </a:rPr>
                  <a:t>Score</a:t>
                </a:r>
                <a14:m>
                  <m:oMath xmlns:m="http://schemas.openxmlformats.org/officeDocument/2006/math">
                    <m:r>
                      <a:rPr lang="en-US" altLang="zh-TW">
                        <a:latin typeface="Cambria Math" panose="02040503050406030204" pitchFamily="18" charset="0"/>
                      </a:rPr>
                      <m:t>(</m:t>
                    </m:r>
                    <m:r>
                      <m:rPr>
                        <m:sty m:val="p"/>
                      </m:rPr>
                      <a:rPr lang="en-US" altLang="zh-TW">
                        <a:latin typeface="Cambria Math" panose="02040503050406030204" pitchFamily="18" charset="0"/>
                      </a:rPr>
                      <m:t>r</m:t>
                    </m:r>
                    <m:r>
                      <a:rPr lang="en-US" altLang="zh-TW">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𝑏</m:t>
                        </m:r>
                      </m:e>
                      <m:sub>
                        <m:r>
                          <a:rPr lang="en-US" altLang="zh-TW" b="0" i="1" smtClean="0">
                            <a:latin typeface="Cambria Math" panose="02040503050406030204" pitchFamily="18" charset="0"/>
                          </a:rPr>
                          <m:t>3</m:t>
                        </m:r>
                      </m:sub>
                    </m:sSub>
                    <m:r>
                      <a:rPr lang="en-US" altLang="zh-TW" i="1">
                        <a:latin typeface="Cambria Math" panose="02040503050406030204" pitchFamily="18" charset="0"/>
                      </a:rPr>
                      <m:t>)</m:t>
                    </m:r>
                  </m:oMath>
                </a14:m>
                <a:r>
                  <a:rPr lang="en-US" altLang="zh-TW" dirty="0">
                    <a:latin typeface="Gill Sans MT" panose="020B0502020104020203" pitchFamily="34" charset="0"/>
                  </a:rPr>
                  <a:t> = </a:t>
                </a:r>
                <a:r>
                  <a:rPr lang="en-US" altLang="zh-TW" dirty="0" smtClean="0">
                    <a:latin typeface="Gill Sans MT" panose="020B0502020104020203" pitchFamily="34" charset="0"/>
                  </a:rPr>
                  <a:t>3</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b* =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𝑏</m:t>
                        </m:r>
                      </m:e>
                      <m:sub>
                        <m:r>
                          <a:rPr lang="en-US" altLang="zh-TW" i="1">
                            <a:latin typeface="Cambria Math" panose="02040503050406030204" pitchFamily="18" charset="0"/>
                          </a:rPr>
                          <m:t>3</m:t>
                        </m:r>
                      </m:sub>
                    </m:sSub>
                  </m:oMath>
                </a14:m>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24066"/>
                <a:ext cx="10515600" cy="5433934"/>
              </a:xfrm>
              <a:blipFill rotWithShape="0">
                <a:blip r:embed="rId3"/>
                <a:stretch>
                  <a:fillRect l="-1101" t="-2020"/>
                </a:stretch>
              </a:blipFill>
            </p:spPr>
            <p:txBody>
              <a:bodyPr/>
              <a:lstStyle/>
              <a:p>
                <a:r>
                  <a:rPr lang="zh-TW" altLang="en-US">
                    <a:noFill/>
                  </a:rPr>
                  <a:t> </a:t>
                </a:r>
              </a:p>
            </p:txBody>
          </p:sp>
        </mc:Fallback>
      </mc:AlternateContent>
      <p:sp>
        <p:nvSpPr>
          <p:cNvPr id="6" name="矩形 5"/>
          <p:cNvSpPr/>
          <p:nvPr/>
        </p:nvSpPr>
        <p:spPr>
          <a:xfrm>
            <a:off x="899487"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52563" y="5580000"/>
            <a:ext cx="1661032" cy="954107"/>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6577534" y="513322"/>
            <a:ext cx="220925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6" name="文字方塊 25"/>
          <p:cNvSpPr txBox="1"/>
          <p:nvPr/>
        </p:nvSpPr>
        <p:spPr>
          <a:xfrm>
            <a:off x="6583950" y="41232"/>
            <a:ext cx="542808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buckets(r) = { Bucket2, Bucket3 }</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24281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24066"/>
                <a:ext cx="10515600" cy="5433934"/>
              </a:xfrm>
            </p:spPr>
            <p:txBody>
              <a:bodyPr/>
              <a:lstStyle/>
              <a:p>
                <a:pPr marL="514350" indent="-514350">
                  <a:buAutoNum type="arabicPeriod"/>
                </a:pPr>
                <a:r>
                  <a:rPr lang="en-US" altLang="zh-TW" dirty="0" smtClean="0">
                    <a:latin typeface="Gill Sans MT" panose="020B0502020104020203" pitchFamily="34" charset="0"/>
                  </a:rPr>
                  <a:t>Local bucketing</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a:latin typeface="Gill Sans MT" panose="020B0502020104020203" pitchFamily="34" charset="0"/>
                  </a:rPr>
                  <a:t>Score</a:t>
                </a:r>
                <a14:m>
                  <m:oMath xmlns:m="http://schemas.openxmlformats.org/officeDocument/2006/math">
                    <m:r>
                      <a:rPr lang="en-US" altLang="zh-TW">
                        <a:latin typeface="Cambria Math" panose="02040503050406030204" pitchFamily="18" charset="0"/>
                      </a:rPr>
                      <m:t>(</m:t>
                    </m:r>
                    <m:r>
                      <m:rPr>
                        <m:sty m:val="p"/>
                      </m:rPr>
                      <a:rPr lang="en-US" altLang="zh-TW">
                        <a:latin typeface="Cambria Math" panose="02040503050406030204" pitchFamily="18" charset="0"/>
                      </a:rPr>
                      <m:t>r</m:t>
                    </m:r>
                    <m:r>
                      <a:rPr lang="en-US" altLang="zh-TW">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𝑏</m:t>
                        </m:r>
                      </m:e>
                      <m:sub>
                        <m:r>
                          <a:rPr lang="en-US" altLang="zh-TW" b="0" i="1" smtClean="0">
                            <a:latin typeface="Cambria Math" panose="02040503050406030204" pitchFamily="18" charset="0"/>
                          </a:rPr>
                          <m:t>2</m:t>
                        </m:r>
                      </m:sub>
                    </m:sSub>
                    <m:r>
                      <a:rPr lang="en-US" altLang="zh-TW" i="1">
                        <a:latin typeface="Cambria Math" panose="02040503050406030204" pitchFamily="18" charset="0"/>
                      </a:rPr>
                      <m:t>)</m:t>
                    </m:r>
                  </m:oMath>
                </a14:m>
                <a:r>
                  <a:rPr lang="en-US" altLang="zh-TW" dirty="0">
                    <a:latin typeface="Gill Sans MT" panose="020B0502020104020203" pitchFamily="34" charset="0"/>
                  </a:rPr>
                  <a:t> = </a:t>
                </a:r>
                <a:r>
                  <a:rPr lang="en-US" altLang="zh-TW" dirty="0" smtClean="0">
                    <a:latin typeface="Gill Sans MT" panose="020B0502020104020203" pitchFamily="34" charset="0"/>
                  </a:rPr>
                  <a:t>2</a:t>
                </a:r>
                <a:br>
                  <a:rPr lang="en-US" altLang="zh-TW" dirty="0" smtClean="0">
                    <a:latin typeface="Gill Sans MT" panose="020B0502020104020203" pitchFamily="34" charset="0"/>
                  </a:rPr>
                </a:br>
                <a:r>
                  <a:rPr lang="en-US" altLang="zh-TW" dirty="0">
                    <a:latin typeface="Gill Sans MT" panose="020B0502020104020203" pitchFamily="34" charset="0"/>
                  </a:rPr>
                  <a:t>Score</a:t>
                </a:r>
                <a14:m>
                  <m:oMath xmlns:m="http://schemas.openxmlformats.org/officeDocument/2006/math">
                    <m:r>
                      <a:rPr lang="en-US" altLang="zh-TW">
                        <a:latin typeface="Cambria Math" panose="02040503050406030204" pitchFamily="18" charset="0"/>
                      </a:rPr>
                      <m:t>(</m:t>
                    </m:r>
                    <m:r>
                      <m:rPr>
                        <m:sty m:val="p"/>
                      </m:rPr>
                      <a:rPr lang="en-US" altLang="zh-TW">
                        <a:latin typeface="Cambria Math" panose="02040503050406030204" pitchFamily="18" charset="0"/>
                      </a:rPr>
                      <m:t>r</m:t>
                    </m:r>
                    <m:r>
                      <a:rPr lang="en-US" altLang="zh-TW">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𝑏</m:t>
                        </m:r>
                      </m:e>
                      <m:sub>
                        <m:r>
                          <a:rPr lang="en-US" altLang="zh-TW" b="0" i="1" smtClean="0">
                            <a:latin typeface="Cambria Math" panose="02040503050406030204" pitchFamily="18" charset="0"/>
                          </a:rPr>
                          <m:t>3</m:t>
                        </m:r>
                      </m:sub>
                    </m:sSub>
                    <m:r>
                      <a:rPr lang="en-US" altLang="zh-TW" i="1">
                        <a:latin typeface="Cambria Math" panose="02040503050406030204" pitchFamily="18" charset="0"/>
                      </a:rPr>
                      <m:t>)</m:t>
                    </m:r>
                  </m:oMath>
                </a14:m>
                <a:r>
                  <a:rPr lang="en-US" altLang="zh-TW" dirty="0">
                    <a:latin typeface="Gill Sans MT" panose="020B0502020104020203" pitchFamily="34" charset="0"/>
                  </a:rPr>
                  <a:t> = </a:t>
                </a:r>
                <a:r>
                  <a:rPr lang="en-US" altLang="zh-TW" dirty="0" smtClean="0">
                    <a:latin typeface="Gill Sans MT" panose="020B0502020104020203" pitchFamily="34" charset="0"/>
                  </a:rPr>
                  <a:t>3</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b* =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𝑏</m:t>
                        </m:r>
                      </m:e>
                      <m:sub>
                        <m:r>
                          <a:rPr lang="en-US" altLang="zh-TW" i="1">
                            <a:latin typeface="Cambria Math" panose="02040503050406030204" pitchFamily="18" charset="0"/>
                          </a:rPr>
                          <m:t>3</m:t>
                        </m:r>
                      </m:sub>
                    </m:sSub>
                  </m:oMath>
                </a14:m>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24066"/>
                <a:ext cx="10515600" cy="5433934"/>
              </a:xfrm>
              <a:blipFill rotWithShape="0">
                <a:blip r:embed="rId3"/>
                <a:stretch>
                  <a:fillRect l="-1101" t="-2020"/>
                </a:stretch>
              </a:blipFill>
            </p:spPr>
            <p:txBody>
              <a:bodyPr/>
              <a:lstStyle/>
              <a:p>
                <a:r>
                  <a:rPr lang="zh-TW" altLang="en-US">
                    <a:noFill/>
                  </a:rPr>
                  <a:t> </a:t>
                </a:r>
              </a:p>
            </p:txBody>
          </p:sp>
        </mc:Fallback>
      </mc:AlternateContent>
      <p:sp>
        <p:nvSpPr>
          <p:cNvPr id="6" name="矩形 5"/>
          <p:cNvSpPr/>
          <p:nvPr/>
        </p:nvSpPr>
        <p:spPr>
          <a:xfrm>
            <a:off x="899487"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alpha val="30000"/>
            </a:schemeClr>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6936" y="5149112"/>
            <a:ext cx="1680268" cy="1384995"/>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smtClean="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solidFill>
                <a:schemeClr val="tx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6577534" y="513322"/>
            <a:ext cx="220925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TACCAG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6" name="文字方塊 25"/>
          <p:cNvSpPr txBox="1"/>
          <p:nvPr/>
        </p:nvSpPr>
        <p:spPr>
          <a:xfrm>
            <a:off x="6583950" y="41232"/>
            <a:ext cx="5428089"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buckets(r) = { Bucket2, Bucket3 }</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69064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1353800" cy="5433934"/>
          </a:xfrm>
        </p:spPr>
        <p:txBody>
          <a:bodyPr/>
          <a:lstStyle/>
          <a:p>
            <a:pPr marL="514350" indent="-514350">
              <a:buAutoNum type="arabicPeriod"/>
            </a:pPr>
            <a:r>
              <a:rPr lang="en-US" altLang="zh-TW" dirty="0" smtClean="0">
                <a:latin typeface="Gill Sans MT" panose="020B0502020104020203" pitchFamily="34" charset="0"/>
              </a:rPr>
              <a:t>Local bucketing</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a:latin typeface="Gill Sans MT" panose="020B0502020104020203" pitchFamily="34" charset="0"/>
              </a:rPr>
              <a:t>If no k-</a:t>
            </a:r>
            <a:r>
              <a:rPr lang="en-US" altLang="zh-TW" dirty="0" err="1">
                <a:latin typeface="Gill Sans MT" panose="020B0502020104020203" pitchFamily="34" charset="0"/>
              </a:rPr>
              <a:t>mer</a:t>
            </a:r>
            <a:r>
              <a:rPr lang="en-US" altLang="zh-TW" dirty="0">
                <a:latin typeface="Gill Sans MT" panose="020B0502020104020203" pitchFamily="34" charset="0"/>
              </a:rPr>
              <a:t> in this read is the label for an existing </a:t>
            </a:r>
            <a:r>
              <a:rPr lang="en-US" altLang="zh-TW" dirty="0" smtClean="0">
                <a:latin typeface="Gill Sans MT" panose="020B0502020104020203" pitchFamily="34" charset="0"/>
              </a:rPr>
              <a:t>bucket</a:t>
            </a:r>
            <a:br>
              <a:rPr lang="en-US" altLang="zh-TW" dirty="0" smtClean="0">
                <a:latin typeface="Gill Sans MT" panose="020B0502020104020203" pitchFamily="34" charset="0"/>
              </a:rPr>
            </a:br>
            <a:r>
              <a:rPr lang="en-US" altLang="zh-TW" dirty="0" smtClean="0">
                <a:latin typeface="Gill Sans MT" panose="020B0502020104020203" pitchFamily="34" charset="0"/>
              </a:rPr>
              <a:t>buckets(r) =</a:t>
            </a:r>
            <a:r>
              <a:rPr lang="zh-TW" altLang="en-US" dirty="0" smtClean="0">
                <a:latin typeface="Gill Sans MT" panose="020B0502020104020203" pitchFamily="34" charset="0"/>
              </a:rPr>
              <a:t> </a:t>
            </a:r>
            <a:r>
              <a:rPr lang="zh-TW" altLang="en-US" dirty="0">
                <a:latin typeface="Gill Sans MT" panose="020B0502020104020203" pitchFamily="34" charset="0"/>
              </a:rPr>
              <a:t>∅</a:t>
            </a: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p:sp>
        <p:nvSpPr>
          <p:cNvPr id="6" name="矩形 5"/>
          <p:cNvSpPr/>
          <p:nvPr/>
        </p:nvSpPr>
        <p:spPr>
          <a:xfrm>
            <a:off x="899487"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7885" y="5149112"/>
            <a:ext cx="1680268"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679559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1353800" cy="5433934"/>
          </a:xfrm>
        </p:spPr>
        <p:txBody>
          <a:bodyPr/>
          <a:lstStyle/>
          <a:p>
            <a:pPr marL="514350" indent="-514350">
              <a:buAutoNum type="arabicPeriod"/>
            </a:pPr>
            <a:r>
              <a:rPr lang="en-US" altLang="zh-TW" dirty="0" smtClean="0">
                <a:latin typeface="Gill Sans MT" panose="020B0502020104020203" pitchFamily="34" charset="0"/>
              </a:rPr>
              <a:t>Local bucketing</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a:latin typeface="Gill Sans MT" panose="020B0502020104020203" pitchFamily="34" charset="0"/>
              </a:rPr>
              <a:t>If no k-</a:t>
            </a:r>
            <a:r>
              <a:rPr lang="en-US" altLang="zh-TW" dirty="0" err="1">
                <a:latin typeface="Gill Sans MT" panose="020B0502020104020203" pitchFamily="34" charset="0"/>
              </a:rPr>
              <a:t>mer</a:t>
            </a:r>
            <a:r>
              <a:rPr lang="en-US" altLang="zh-TW" dirty="0">
                <a:latin typeface="Gill Sans MT" panose="020B0502020104020203" pitchFamily="34" charset="0"/>
              </a:rPr>
              <a:t> in this read is the label for an existing </a:t>
            </a:r>
            <a:r>
              <a:rPr lang="en-US" altLang="zh-TW" dirty="0" smtClean="0">
                <a:latin typeface="Gill Sans MT" panose="020B0502020104020203" pitchFamily="34" charset="0"/>
              </a:rPr>
              <a:t>bucket</a:t>
            </a:r>
            <a:br>
              <a:rPr lang="en-US" altLang="zh-TW" dirty="0" smtClean="0">
                <a:latin typeface="Gill Sans MT" panose="020B0502020104020203" pitchFamily="34" charset="0"/>
              </a:rPr>
            </a:br>
            <a:r>
              <a:rPr lang="en-US" altLang="zh-TW" dirty="0" smtClean="0">
                <a:latin typeface="Gill Sans MT" panose="020B0502020104020203" pitchFamily="34" charset="0"/>
              </a:rPr>
              <a:t>buckets(r) =</a:t>
            </a:r>
            <a:r>
              <a:rPr lang="zh-TW" altLang="en-US" dirty="0" smtClean="0">
                <a:latin typeface="Gill Sans MT" panose="020B0502020104020203" pitchFamily="34" charset="0"/>
              </a:rPr>
              <a:t> </a:t>
            </a:r>
            <a:r>
              <a:rPr lang="zh-TW" altLang="en-US" dirty="0">
                <a:latin typeface="Gill Sans MT" panose="020B0502020104020203" pitchFamily="34" charset="0"/>
              </a:rPr>
              <a:t>∅</a:t>
            </a: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p:sp>
        <p:nvSpPr>
          <p:cNvPr id="6" name="矩形 5"/>
          <p:cNvSpPr/>
          <p:nvPr/>
        </p:nvSpPr>
        <p:spPr>
          <a:xfrm>
            <a:off x="899487"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7885" y="5149112"/>
            <a:ext cx="1680268"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1331249" y="2711537"/>
            <a:ext cx="2749471"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ACACTG</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err="1" smtClean="0">
                <a:latin typeface="Arial Unicode MS" panose="020B0604020202020204" pitchFamily="34" charset="-120"/>
                <a:ea typeface="Arial Unicode MS" panose="020B0604020202020204" pitchFamily="34" charset="-120"/>
                <a:cs typeface="Arial Unicode MS" panose="020B0604020202020204" pitchFamily="34" charset="-120"/>
              </a:rPr>
              <a:t>rc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CAGTGT</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8" name="文字方塊 27"/>
          <p:cNvSpPr txBox="1"/>
          <p:nvPr/>
        </p:nvSpPr>
        <p:spPr>
          <a:xfrm>
            <a:off x="4243437" y="2707583"/>
            <a:ext cx="491512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ACAC	CACT	ACTG</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CAGT	AGTG	GTGT</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12257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1353800" cy="5433934"/>
          </a:xfrm>
        </p:spPr>
        <p:txBody>
          <a:bodyPr/>
          <a:lstStyle/>
          <a:p>
            <a:pPr marL="514350" indent="-514350">
              <a:buAutoNum type="arabicPeriod"/>
            </a:pPr>
            <a:r>
              <a:rPr lang="en-US" altLang="zh-TW" dirty="0" smtClean="0">
                <a:latin typeface="Gill Sans MT" panose="020B0502020104020203" pitchFamily="34" charset="0"/>
              </a:rPr>
              <a:t>Local bucketing</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a:latin typeface="Gill Sans MT" panose="020B0502020104020203" pitchFamily="34" charset="0"/>
              </a:rPr>
              <a:t>If no k-</a:t>
            </a:r>
            <a:r>
              <a:rPr lang="en-US" altLang="zh-TW" dirty="0" err="1">
                <a:latin typeface="Gill Sans MT" panose="020B0502020104020203" pitchFamily="34" charset="0"/>
              </a:rPr>
              <a:t>mer</a:t>
            </a:r>
            <a:r>
              <a:rPr lang="en-US" altLang="zh-TW" dirty="0">
                <a:latin typeface="Gill Sans MT" panose="020B0502020104020203" pitchFamily="34" charset="0"/>
              </a:rPr>
              <a:t> in this read is the label for an existing </a:t>
            </a:r>
            <a:r>
              <a:rPr lang="en-US" altLang="zh-TW" dirty="0" smtClean="0">
                <a:latin typeface="Gill Sans MT" panose="020B0502020104020203" pitchFamily="34" charset="0"/>
              </a:rPr>
              <a:t>bucket</a:t>
            </a:r>
            <a:br>
              <a:rPr lang="en-US" altLang="zh-TW" dirty="0" smtClean="0">
                <a:latin typeface="Gill Sans MT" panose="020B0502020104020203" pitchFamily="34" charset="0"/>
              </a:rPr>
            </a:br>
            <a:r>
              <a:rPr lang="en-US" altLang="zh-TW" dirty="0" smtClean="0">
                <a:latin typeface="Gill Sans MT" panose="020B0502020104020203" pitchFamily="34" charset="0"/>
              </a:rPr>
              <a:t>buckets(r) =</a:t>
            </a:r>
            <a:r>
              <a:rPr lang="zh-TW" altLang="en-US" dirty="0" smtClean="0">
                <a:latin typeface="Gill Sans MT" panose="020B0502020104020203" pitchFamily="34" charset="0"/>
              </a:rPr>
              <a:t> </a:t>
            </a:r>
            <a:r>
              <a:rPr lang="zh-TW" altLang="en-US" dirty="0">
                <a:latin typeface="Gill Sans MT" panose="020B0502020104020203" pitchFamily="34" charset="0"/>
              </a:rPr>
              <a:t>∅</a:t>
            </a: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p:sp>
        <p:nvSpPr>
          <p:cNvPr id="6" name="矩形 5"/>
          <p:cNvSpPr/>
          <p:nvPr/>
        </p:nvSpPr>
        <p:spPr>
          <a:xfrm>
            <a:off x="899487"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7885" y="5149112"/>
            <a:ext cx="1680268"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1331249" y="2711537"/>
            <a:ext cx="2749471"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ACACTG</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err="1" smtClean="0">
                <a:latin typeface="Arial Unicode MS" panose="020B0604020202020204" pitchFamily="34" charset="-120"/>
                <a:ea typeface="Arial Unicode MS" panose="020B0604020202020204" pitchFamily="34" charset="-120"/>
                <a:cs typeface="Arial Unicode MS" panose="020B0604020202020204" pitchFamily="34" charset="-120"/>
              </a:rPr>
              <a:t>rc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CAGTGT</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8" name="文字方塊 27"/>
          <p:cNvSpPr txBox="1"/>
          <p:nvPr/>
        </p:nvSpPr>
        <p:spPr>
          <a:xfrm>
            <a:off x="4243437" y="2707583"/>
            <a:ext cx="491512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ACAC	CACT	ACTG</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CAGT	AGTG	GTGT</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5" name="矩形 24"/>
          <p:cNvSpPr/>
          <p:nvPr/>
        </p:nvSpPr>
        <p:spPr>
          <a:xfrm>
            <a:off x="1026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26" name="文字方塊 25"/>
          <p:cNvSpPr txBox="1"/>
          <p:nvPr/>
        </p:nvSpPr>
        <p:spPr>
          <a:xfrm>
            <a:off x="1054761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5</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267760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ea typeface="Arial Unicode MS" panose="020B0604020202020204" pitchFamily="34" charset="-120"/>
                <a:cs typeface="Arial Unicode MS" panose="020B0604020202020204" pitchFamily="34" charset="-120"/>
              </a:rPr>
              <a:t>Outline</a:t>
            </a:r>
            <a:endParaRPr lang="zh-TW" altLang="en-US" dirty="0">
              <a:latin typeface="Gill Sans MT" panose="020B0502020104020203" pitchFamily="34" charset="0"/>
              <a:ea typeface="Arial Unicode MS" panose="020B0604020202020204" pitchFamily="34" charset="-120"/>
              <a:cs typeface="Arial Unicode MS" panose="020B0604020202020204" pitchFamily="34" charset="-120"/>
            </a:endParaRPr>
          </a:p>
        </p:txBody>
      </p:sp>
      <p:sp>
        <p:nvSpPr>
          <p:cNvPr id="3" name="內容版面配置區 2"/>
          <p:cNvSpPr>
            <a:spLocks noGrp="1"/>
          </p:cNvSpPr>
          <p:nvPr>
            <p:ph idx="1"/>
          </p:nvPr>
        </p:nvSpPr>
        <p:spPr/>
        <p:txBody>
          <a:bodyPr/>
          <a:lstStyle/>
          <a:p>
            <a:r>
              <a:rPr lang="en-US" altLang="zh-TW" dirty="0" smtClean="0">
                <a:latin typeface="Gill Sans MT" panose="020B0502020104020203" pitchFamily="34" charset="0"/>
              </a:rPr>
              <a:t>Introduction</a:t>
            </a:r>
          </a:p>
          <a:p>
            <a:r>
              <a:rPr lang="en-US" altLang="zh-TW" dirty="0" smtClean="0">
                <a:solidFill>
                  <a:schemeClr val="tx1">
                    <a:lumMod val="50000"/>
                  </a:schemeClr>
                </a:solidFill>
                <a:latin typeface="Gill Sans MT" panose="020B0502020104020203" pitchFamily="34" charset="0"/>
              </a:rPr>
              <a:t>Proposed Method</a:t>
            </a:r>
          </a:p>
          <a:p>
            <a:r>
              <a:rPr lang="en-US" altLang="zh-TW" dirty="0">
                <a:solidFill>
                  <a:schemeClr val="bg1">
                    <a:lumMod val="50000"/>
                    <a:lumOff val="50000"/>
                  </a:schemeClr>
                </a:solidFill>
                <a:latin typeface="Gill Sans MT" panose="020B0502020104020203" pitchFamily="34" charset="0"/>
              </a:rPr>
              <a:t>Results</a:t>
            </a:r>
            <a:endParaRPr lang="zh-TW" altLang="en-US" dirty="0">
              <a:solidFill>
                <a:schemeClr val="bg1">
                  <a:lumMod val="50000"/>
                  <a:lumOff val="50000"/>
                </a:schemeClr>
              </a:solidFill>
              <a:latin typeface="Gill Sans MT" panose="020B0502020104020203" pitchFamily="34" charset="0"/>
            </a:endParaRPr>
          </a:p>
          <a:p>
            <a:endParaRPr lang="zh-TW" altLang="en-US" dirty="0">
              <a:solidFill>
                <a:schemeClr val="tx1">
                  <a:lumMod val="50000"/>
                </a:schemeClr>
              </a:solidFill>
              <a:latin typeface="Gill Sans MT" panose="020B0502020104020203" pitchFamily="34" charset="0"/>
            </a:endParaRPr>
          </a:p>
        </p:txBody>
      </p:sp>
    </p:spTree>
    <p:extLst>
      <p:ext uri="{BB962C8B-B14F-4D97-AF65-F5344CB8AC3E}">
        <p14:creationId xmlns:p14="http://schemas.microsoft.com/office/powerpoint/2010/main" val="4016205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1353800" cy="5433934"/>
          </a:xfrm>
        </p:spPr>
        <p:txBody>
          <a:bodyPr/>
          <a:lstStyle/>
          <a:p>
            <a:pPr marL="514350" indent="-514350">
              <a:buAutoNum type="arabicPeriod"/>
            </a:pPr>
            <a:r>
              <a:rPr lang="en-US" altLang="zh-TW" dirty="0" smtClean="0">
                <a:latin typeface="Gill Sans MT" panose="020B0502020104020203" pitchFamily="34" charset="0"/>
              </a:rPr>
              <a:t>Local bucketing</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a:latin typeface="Gill Sans MT" panose="020B0502020104020203" pitchFamily="34" charset="0"/>
              </a:rPr>
              <a:t>If no k-</a:t>
            </a:r>
            <a:r>
              <a:rPr lang="en-US" altLang="zh-TW" dirty="0" err="1">
                <a:latin typeface="Gill Sans MT" panose="020B0502020104020203" pitchFamily="34" charset="0"/>
              </a:rPr>
              <a:t>mer</a:t>
            </a:r>
            <a:r>
              <a:rPr lang="en-US" altLang="zh-TW" dirty="0">
                <a:latin typeface="Gill Sans MT" panose="020B0502020104020203" pitchFamily="34" charset="0"/>
              </a:rPr>
              <a:t> in this read is the label for an existing </a:t>
            </a:r>
            <a:r>
              <a:rPr lang="en-US" altLang="zh-TW" dirty="0" smtClean="0">
                <a:latin typeface="Gill Sans MT" panose="020B0502020104020203" pitchFamily="34" charset="0"/>
              </a:rPr>
              <a:t>bucket</a:t>
            </a:r>
            <a:br>
              <a:rPr lang="en-US" altLang="zh-TW" dirty="0" smtClean="0">
                <a:latin typeface="Gill Sans MT" panose="020B0502020104020203" pitchFamily="34" charset="0"/>
              </a:rPr>
            </a:br>
            <a:r>
              <a:rPr lang="en-US" altLang="zh-TW" dirty="0" smtClean="0">
                <a:latin typeface="Gill Sans MT" panose="020B0502020104020203" pitchFamily="34" charset="0"/>
              </a:rPr>
              <a:t>buckets(r) =</a:t>
            </a:r>
            <a:r>
              <a:rPr lang="zh-TW" altLang="en-US" dirty="0" smtClean="0">
                <a:latin typeface="Gill Sans MT" panose="020B0502020104020203" pitchFamily="34" charset="0"/>
              </a:rPr>
              <a:t> </a:t>
            </a:r>
            <a:r>
              <a:rPr lang="zh-TW" altLang="en-US" dirty="0">
                <a:latin typeface="Gill Sans MT" panose="020B0502020104020203" pitchFamily="34" charset="0"/>
              </a:rPr>
              <a:t>∅</a:t>
            </a: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p:sp>
        <p:nvSpPr>
          <p:cNvPr id="6" name="矩形 5"/>
          <p:cNvSpPr/>
          <p:nvPr/>
        </p:nvSpPr>
        <p:spPr>
          <a:xfrm>
            <a:off x="899487"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7885" y="5149112"/>
            <a:ext cx="1680268"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4" name="文字方塊 23"/>
          <p:cNvSpPr txBox="1"/>
          <p:nvPr/>
        </p:nvSpPr>
        <p:spPr>
          <a:xfrm>
            <a:off x="1331249" y="2711537"/>
            <a:ext cx="2749471"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ACACTG</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err="1" smtClean="0">
                <a:latin typeface="Arial Unicode MS" panose="020B0604020202020204" pitchFamily="34" charset="-120"/>
                <a:ea typeface="Arial Unicode MS" panose="020B0604020202020204" pitchFamily="34" charset="-120"/>
                <a:cs typeface="Arial Unicode MS" panose="020B0604020202020204" pitchFamily="34" charset="-120"/>
              </a:rPr>
              <a:t>rc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CAGTGT</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8" name="文字方塊 27"/>
          <p:cNvSpPr txBox="1"/>
          <p:nvPr/>
        </p:nvSpPr>
        <p:spPr>
          <a:xfrm>
            <a:off x="4243437" y="2721438"/>
            <a:ext cx="491512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ACAC	CACT	ACTG</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CAGT	AGTG	GTGT</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5" name="矩形 24"/>
          <p:cNvSpPr/>
          <p:nvPr/>
        </p:nvSpPr>
        <p:spPr>
          <a:xfrm>
            <a:off x="1026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26" name="文字方塊 25"/>
          <p:cNvSpPr txBox="1"/>
          <p:nvPr/>
        </p:nvSpPr>
        <p:spPr>
          <a:xfrm>
            <a:off x="1054761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5</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7" name="文字方塊 26"/>
          <p:cNvSpPr txBox="1"/>
          <p:nvPr/>
        </p:nvSpPr>
        <p:spPr>
          <a:xfrm>
            <a:off x="9947127" y="1787102"/>
            <a:ext cx="1200970" cy="2677656"/>
          </a:xfrm>
          <a:prstGeom prst="rect">
            <a:avLst/>
          </a:prstGeom>
          <a:noFill/>
        </p:spPr>
        <p:txBody>
          <a:bodyPr wrap="none" rtlCol="0">
            <a:spAutoFit/>
          </a:bodyPr>
          <a:lstStyle/>
          <a:p>
            <a:r>
              <a:rPr lang="en-US" altLang="zh-TW" sz="2800" dirty="0" smtClean="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ACAC</a:t>
            </a:r>
          </a:p>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ACTG</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AGTG</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CACT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CAGT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GTGT</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9" name="文字方塊 28"/>
          <p:cNvSpPr txBox="1"/>
          <p:nvPr/>
        </p:nvSpPr>
        <p:spPr>
          <a:xfrm>
            <a:off x="10601372" y="4716123"/>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ACAC</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0" name="文字方塊 29"/>
          <p:cNvSpPr txBox="1"/>
          <p:nvPr/>
        </p:nvSpPr>
        <p:spPr>
          <a:xfrm>
            <a:off x="10352105" y="5610777"/>
            <a:ext cx="1680268"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ACAC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TG</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627358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1353800" cy="5433934"/>
          </a:xfrm>
        </p:spPr>
        <p:txBody>
          <a:bodyPr/>
          <a:lstStyle/>
          <a:p>
            <a:pPr marL="514350" indent="-514350">
              <a:buAutoNum type="arabicPeriod" startAt="2"/>
            </a:pPr>
            <a:r>
              <a:rPr lang="en-US" altLang="zh-TW" dirty="0" smtClean="0">
                <a:latin typeface="Gill Sans MT" panose="020B0502020104020203" pitchFamily="34" charset="0"/>
              </a:rPr>
              <a:t>Reassigning singletons</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smtClean="0">
                <a:latin typeface="Gill Sans MT" panose="020B0502020104020203" pitchFamily="34" charset="0"/>
              </a:rPr>
              <a:t>The reads that are alone in a bucket are called singleton reads</a:t>
            </a:r>
            <a:br>
              <a:rPr lang="en-US" altLang="zh-TW" dirty="0" smtClean="0">
                <a:latin typeface="Gill Sans MT" panose="020B0502020104020203" pitchFamily="34" charset="0"/>
              </a:rPr>
            </a:br>
            <a:r>
              <a:rPr lang="en-US" altLang="zh-TW" dirty="0" smtClean="0">
                <a:latin typeface="Gill Sans MT" panose="020B0502020104020203" pitchFamily="34" charset="0"/>
              </a:rPr>
              <a:t>and their buckets are called singleton buckets.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p:sp>
        <p:nvSpPr>
          <p:cNvPr id="6" name="矩形 5"/>
          <p:cNvSpPr/>
          <p:nvPr/>
        </p:nvSpPr>
        <p:spPr>
          <a:xfrm>
            <a:off x="899487"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7885" y="5149112"/>
            <a:ext cx="1680268"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5" name="矩形 24"/>
          <p:cNvSpPr/>
          <p:nvPr/>
        </p:nvSpPr>
        <p:spPr>
          <a:xfrm>
            <a:off x="1026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26" name="文字方塊 25"/>
          <p:cNvSpPr txBox="1"/>
          <p:nvPr/>
        </p:nvSpPr>
        <p:spPr>
          <a:xfrm>
            <a:off x="1054761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5</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9" name="文字方塊 28"/>
          <p:cNvSpPr txBox="1"/>
          <p:nvPr/>
        </p:nvSpPr>
        <p:spPr>
          <a:xfrm>
            <a:off x="10601372" y="4716123"/>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ACAC</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0" name="文字方塊 29"/>
          <p:cNvSpPr txBox="1"/>
          <p:nvPr/>
        </p:nvSpPr>
        <p:spPr>
          <a:xfrm>
            <a:off x="10352105" y="5610777"/>
            <a:ext cx="1680268"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ACAC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TG</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913026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1353800" cy="5433934"/>
          </a:xfrm>
        </p:spPr>
        <p:txBody>
          <a:bodyPr/>
          <a:lstStyle/>
          <a:p>
            <a:pPr marL="514350" indent="-514350">
              <a:buAutoNum type="arabicPeriod" startAt="2"/>
            </a:pPr>
            <a:r>
              <a:rPr lang="en-US" altLang="zh-TW" dirty="0" smtClean="0">
                <a:latin typeface="Gill Sans MT" panose="020B0502020104020203" pitchFamily="34" charset="0"/>
              </a:rPr>
              <a:t>Reassigning singletons</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smtClean="0">
                <a:latin typeface="Gill Sans MT" panose="020B0502020104020203" pitchFamily="34" charset="0"/>
              </a:rPr>
              <a:t>The reads that are alone in a bucket are called singleton reads</a:t>
            </a:r>
            <a:br>
              <a:rPr lang="en-US" altLang="zh-TW" dirty="0" smtClean="0">
                <a:latin typeface="Gill Sans MT" panose="020B0502020104020203" pitchFamily="34" charset="0"/>
              </a:rPr>
            </a:br>
            <a:r>
              <a:rPr lang="en-US" altLang="zh-TW" dirty="0" smtClean="0">
                <a:latin typeface="Gill Sans MT" panose="020B0502020104020203" pitchFamily="34" charset="0"/>
              </a:rPr>
              <a:t>and their buckets are called singleton buckets.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The set of singleton reads S = {ATATAT , ATCCAG , ACACTG}</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p:sp>
        <p:nvSpPr>
          <p:cNvPr id="6" name="矩形 5"/>
          <p:cNvSpPr/>
          <p:nvPr/>
        </p:nvSpPr>
        <p:spPr>
          <a:xfrm>
            <a:off x="899487"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1" name="文字方塊 10"/>
          <p:cNvSpPr txBox="1"/>
          <p:nvPr/>
        </p:nvSpPr>
        <p:spPr>
          <a:xfrm>
            <a:off x="1211869"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1</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823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4</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1298163" y="4687908"/>
            <a:ext cx="110158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8342188" y="4687200"/>
            <a:ext cx="1162498"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0" name="文字方塊 19"/>
          <p:cNvSpPr txBox="1"/>
          <p:nvPr/>
        </p:nvSpPr>
        <p:spPr>
          <a:xfrm>
            <a:off x="1083927" y="5623200"/>
            <a:ext cx="1560042"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ATAT</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AT</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7885" y="5149112"/>
            <a:ext cx="1680268"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ATCC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5" name="矩形 24"/>
          <p:cNvSpPr/>
          <p:nvPr/>
        </p:nvSpPr>
        <p:spPr>
          <a:xfrm>
            <a:off x="1026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26" name="文字方塊 25"/>
          <p:cNvSpPr txBox="1"/>
          <p:nvPr/>
        </p:nvSpPr>
        <p:spPr>
          <a:xfrm>
            <a:off x="1054761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5</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9" name="文字方塊 28"/>
          <p:cNvSpPr txBox="1"/>
          <p:nvPr/>
        </p:nvSpPr>
        <p:spPr>
          <a:xfrm>
            <a:off x="10601372" y="4716123"/>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ACAC</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0" name="文字方塊 29"/>
          <p:cNvSpPr txBox="1"/>
          <p:nvPr/>
        </p:nvSpPr>
        <p:spPr>
          <a:xfrm>
            <a:off x="10352105" y="5610777"/>
            <a:ext cx="1680268" cy="892552"/>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ACAC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TG</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471656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1353800" cy="5433934"/>
          </a:xfrm>
        </p:spPr>
        <p:txBody>
          <a:bodyPr/>
          <a:lstStyle/>
          <a:p>
            <a:pPr marL="514350" indent="-514350">
              <a:buAutoNum type="arabicPeriod" startAt="2"/>
            </a:pPr>
            <a:r>
              <a:rPr lang="en-US" altLang="zh-TW" dirty="0" smtClean="0">
                <a:latin typeface="Gill Sans MT" panose="020B0502020104020203" pitchFamily="34" charset="0"/>
              </a:rPr>
              <a:t>Reassigning singletons</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smtClean="0">
                <a:latin typeface="Gill Sans MT" panose="020B0502020104020203" pitchFamily="34" charset="0"/>
              </a:rPr>
              <a:t>The reads that are alone in a bucket are called singleton reads</a:t>
            </a:r>
            <a:br>
              <a:rPr lang="en-US" altLang="zh-TW" dirty="0" smtClean="0">
                <a:latin typeface="Gill Sans MT" panose="020B0502020104020203" pitchFamily="34" charset="0"/>
              </a:rPr>
            </a:br>
            <a:r>
              <a:rPr lang="en-US" altLang="zh-TW" dirty="0" smtClean="0">
                <a:latin typeface="Gill Sans MT" panose="020B0502020104020203" pitchFamily="34" charset="0"/>
              </a:rPr>
              <a:t>and their buckets are called singleton buckets.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The set of singleton reads S = {ATATAT , ATCCAG , ACACTG}</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7885" y="5149112"/>
            <a:ext cx="1680268"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438331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1353800" cy="5433934"/>
          </a:xfrm>
        </p:spPr>
        <p:txBody>
          <a:bodyPr/>
          <a:lstStyle/>
          <a:p>
            <a:pPr marL="514350" indent="-514350">
              <a:buAutoNum type="arabicPeriod" startAt="2"/>
            </a:pPr>
            <a:r>
              <a:rPr lang="en-US" altLang="zh-TW" dirty="0" smtClean="0">
                <a:latin typeface="Gill Sans MT" panose="020B0502020104020203" pitchFamily="34" charset="0"/>
              </a:rPr>
              <a:t>Reassigning singletons</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smtClean="0">
                <a:latin typeface="Gill Sans MT" panose="020B0502020104020203" pitchFamily="34" charset="0"/>
              </a:rPr>
              <a:t>The reads that are alone in a bucket are called singleton reads</a:t>
            </a:r>
            <a:br>
              <a:rPr lang="en-US" altLang="zh-TW" dirty="0" smtClean="0">
                <a:latin typeface="Gill Sans MT" panose="020B0502020104020203" pitchFamily="34" charset="0"/>
              </a:rPr>
            </a:br>
            <a:r>
              <a:rPr lang="en-US" altLang="zh-TW" dirty="0" smtClean="0">
                <a:latin typeface="Gill Sans MT" panose="020B0502020104020203" pitchFamily="34" charset="0"/>
              </a:rPr>
              <a:t>and their buckets are called singleton buckets.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The set of singleton reads S = {</a:t>
            </a:r>
            <a:r>
              <a:rPr lang="en-US" altLang="zh-TW" dirty="0" smtClean="0">
                <a:solidFill>
                  <a:srgbClr val="FFC000"/>
                </a:solidFill>
                <a:latin typeface="Gill Sans MT" panose="020B0502020104020203" pitchFamily="34" charset="0"/>
              </a:rPr>
              <a:t>ATATAT</a:t>
            </a:r>
            <a:r>
              <a:rPr lang="en-US" altLang="zh-TW" dirty="0" smtClean="0">
                <a:latin typeface="Gill Sans MT" panose="020B0502020104020203" pitchFamily="34" charset="0"/>
              </a:rPr>
              <a:t> , ATCCAG , ACACTG}</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7885" y="5149112"/>
            <a:ext cx="1680268"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1387595" y="3540423"/>
            <a:ext cx="2629246"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ATATAT</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err="1" smtClean="0">
                <a:latin typeface="Arial Unicode MS" panose="020B0604020202020204" pitchFamily="34" charset="-120"/>
                <a:ea typeface="Arial Unicode MS" panose="020B0604020202020204" pitchFamily="34" charset="-120"/>
                <a:cs typeface="Arial Unicode MS" panose="020B0604020202020204" pitchFamily="34" charset="-120"/>
              </a:rPr>
              <a:t>rc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ATATAT</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4393498" y="3748215"/>
            <a:ext cx="2954655" cy="523220"/>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ATAT		TATA	</a:t>
            </a:r>
          </a:p>
        </p:txBody>
      </p:sp>
    </p:spTree>
    <p:extLst>
      <p:ext uri="{BB962C8B-B14F-4D97-AF65-F5344CB8AC3E}">
        <p14:creationId xmlns:p14="http://schemas.microsoft.com/office/powerpoint/2010/main" val="4267557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1353800" cy="5433934"/>
          </a:xfrm>
        </p:spPr>
        <p:txBody>
          <a:bodyPr/>
          <a:lstStyle/>
          <a:p>
            <a:pPr marL="514350" indent="-514350">
              <a:buAutoNum type="arabicPeriod" startAt="2"/>
            </a:pPr>
            <a:r>
              <a:rPr lang="en-US" altLang="zh-TW" dirty="0" smtClean="0">
                <a:latin typeface="Gill Sans MT" panose="020B0502020104020203" pitchFamily="34" charset="0"/>
              </a:rPr>
              <a:t>Reassigning singletons</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smtClean="0">
                <a:latin typeface="Gill Sans MT" panose="020B0502020104020203" pitchFamily="34" charset="0"/>
              </a:rPr>
              <a:t>The reads that are alone in a bucket are called singleton reads</a:t>
            </a:r>
            <a:br>
              <a:rPr lang="en-US" altLang="zh-TW" dirty="0" smtClean="0">
                <a:latin typeface="Gill Sans MT" panose="020B0502020104020203" pitchFamily="34" charset="0"/>
              </a:rPr>
            </a:br>
            <a:r>
              <a:rPr lang="en-US" altLang="zh-TW" dirty="0" smtClean="0">
                <a:latin typeface="Gill Sans MT" panose="020B0502020104020203" pitchFamily="34" charset="0"/>
              </a:rPr>
              <a:t>and their buckets are called singleton buckets.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The set of singleton reads S = {ATATAT , </a:t>
            </a:r>
            <a:r>
              <a:rPr lang="en-US" altLang="zh-TW" dirty="0" smtClean="0">
                <a:solidFill>
                  <a:srgbClr val="FFC000"/>
                </a:solidFill>
                <a:latin typeface="Gill Sans MT" panose="020B0502020104020203" pitchFamily="34" charset="0"/>
              </a:rPr>
              <a:t>ATCCAG</a:t>
            </a:r>
            <a:r>
              <a:rPr lang="en-US" altLang="zh-TW" dirty="0" smtClean="0">
                <a:latin typeface="Gill Sans MT" panose="020B0502020104020203" pitchFamily="34" charset="0"/>
              </a:rPr>
              <a:t> , ACACTG}</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91614" y="5580000"/>
            <a:ext cx="1779654"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7885" y="5149112"/>
            <a:ext cx="1680268"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1379129" y="3711678"/>
            <a:ext cx="2749471"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ATCCAG</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err="1" smtClean="0">
                <a:latin typeface="Arial Unicode MS" panose="020B0604020202020204" pitchFamily="34" charset="-120"/>
                <a:ea typeface="Arial Unicode MS" panose="020B0604020202020204" pitchFamily="34" charset="-120"/>
                <a:cs typeface="Arial Unicode MS" panose="020B0604020202020204" pitchFamily="34" charset="-120"/>
              </a:rPr>
              <a:t>rc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CTGGAT</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4373516" y="3711211"/>
            <a:ext cx="4875053"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ATCC	TCCA	</a:t>
            </a:r>
            <a:r>
              <a:rPr lang="en-US" altLang="zh-TW" sz="2800" dirty="0" smtClean="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CCAG</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CTGG	TGGA	GGAT</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716321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1353800" cy="5433934"/>
          </a:xfrm>
        </p:spPr>
        <p:txBody>
          <a:bodyPr/>
          <a:lstStyle/>
          <a:p>
            <a:pPr marL="514350" indent="-514350">
              <a:buAutoNum type="arabicPeriod" startAt="2"/>
            </a:pPr>
            <a:r>
              <a:rPr lang="en-US" altLang="zh-TW" dirty="0" smtClean="0">
                <a:latin typeface="Gill Sans MT" panose="020B0502020104020203" pitchFamily="34" charset="0"/>
              </a:rPr>
              <a:t>Reassigning singletons</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smtClean="0">
                <a:latin typeface="Gill Sans MT" panose="020B0502020104020203" pitchFamily="34" charset="0"/>
              </a:rPr>
              <a:t>The reads that are alone in a bucket are called singleton reads</a:t>
            </a:r>
            <a:br>
              <a:rPr lang="en-US" altLang="zh-TW" dirty="0" smtClean="0">
                <a:latin typeface="Gill Sans MT" panose="020B0502020104020203" pitchFamily="34" charset="0"/>
              </a:rPr>
            </a:br>
            <a:r>
              <a:rPr lang="en-US" altLang="zh-TW" dirty="0" smtClean="0">
                <a:latin typeface="Gill Sans MT" panose="020B0502020104020203" pitchFamily="34" charset="0"/>
              </a:rPr>
              <a:t>and their buckets are called singleton buckets.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The set of singleton reads S = {ATATAT , </a:t>
            </a:r>
            <a:r>
              <a:rPr lang="en-US" altLang="zh-TW" dirty="0" smtClean="0">
                <a:solidFill>
                  <a:srgbClr val="FFC000"/>
                </a:solidFill>
                <a:latin typeface="Gill Sans MT" panose="020B0502020104020203" pitchFamily="34" charset="0"/>
              </a:rPr>
              <a:t>ATCCAG</a:t>
            </a:r>
            <a:r>
              <a:rPr lang="en-US" altLang="zh-TW" dirty="0" smtClean="0">
                <a:latin typeface="Gill Sans MT" panose="020B0502020104020203" pitchFamily="34" charset="0"/>
              </a:rPr>
              <a:t> , ACACTG}</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303418" y="5149111"/>
            <a:ext cx="1779654"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AT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CCAG</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7885" y="5149112"/>
            <a:ext cx="1680268"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1379129" y="3610517"/>
            <a:ext cx="2749471"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ATCCAG</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err="1" smtClean="0">
                <a:latin typeface="Arial Unicode MS" panose="020B0604020202020204" pitchFamily="34" charset="-120"/>
                <a:ea typeface="Arial Unicode MS" panose="020B0604020202020204" pitchFamily="34" charset="-120"/>
                <a:cs typeface="Arial Unicode MS" panose="020B0604020202020204" pitchFamily="34" charset="-120"/>
              </a:rPr>
              <a:t>rc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CTGGAT</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4381983" y="3594449"/>
            <a:ext cx="4875053"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ATCC	TCCA	</a:t>
            </a:r>
            <a:r>
              <a:rPr lang="en-US" altLang="zh-TW" sz="2800" dirty="0" smtClean="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CCAG</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CTGG	TGGA	GGAT</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89887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1353800" cy="5433934"/>
          </a:xfrm>
        </p:spPr>
        <p:txBody>
          <a:bodyPr/>
          <a:lstStyle/>
          <a:p>
            <a:pPr marL="514350" indent="-514350">
              <a:buAutoNum type="arabicPeriod" startAt="2"/>
            </a:pPr>
            <a:r>
              <a:rPr lang="en-US" altLang="zh-TW" dirty="0" smtClean="0">
                <a:latin typeface="Gill Sans MT" panose="020B0502020104020203" pitchFamily="34" charset="0"/>
              </a:rPr>
              <a:t>Reassigning singletons</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smtClean="0">
                <a:latin typeface="Gill Sans MT" panose="020B0502020104020203" pitchFamily="34" charset="0"/>
              </a:rPr>
              <a:t>The reads that are alone in a bucket are called singleton reads</a:t>
            </a:r>
            <a:br>
              <a:rPr lang="en-US" altLang="zh-TW" dirty="0" smtClean="0">
                <a:latin typeface="Gill Sans MT" panose="020B0502020104020203" pitchFamily="34" charset="0"/>
              </a:rPr>
            </a:br>
            <a:r>
              <a:rPr lang="en-US" altLang="zh-TW" dirty="0" smtClean="0">
                <a:latin typeface="Gill Sans MT" panose="020B0502020104020203" pitchFamily="34" charset="0"/>
              </a:rPr>
              <a:t>and their buckets are called singleton buckets.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The set of singleton reads S = {ATATAT , ATCCAG , </a:t>
            </a:r>
            <a:r>
              <a:rPr lang="en-US" altLang="zh-TW" dirty="0" smtClean="0">
                <a:solidFill>
                  <a:srgbClr val="FFC000"/>
                </a:solidFill>
                <a:latin typeface="Gill Sans MT" panose="020B0502020104020203" pitchFamily="34" charset="0"/>
              </a:rPr>
              <a:t>ACACTG</a:t>
            </a:r>
            <a:r>
              <a:rPr lang="en-US" altLang="zh-TW" dirty="0" smtClean="0">
                <a:latin typeface="Gill Sans MT" panose="020B0502020104020203" pitchFamily="34" charset="0"/>
              </a:rPr>
              <a:t>}</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303418" y="5149111"/>
            <a:ext cx="1779654"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AT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CCAG</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7885" y="5149112"/>
            <a:ext cx="1680268"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4" name="文字方塊 13"/>
          <p:cNvSpPr txBox="1"/>
          <p:nvPr/>
        </p:nvSpPr>
        <p:spPr>
          <a:xfrm>
            <a:off x="1353396" y="3612763"/>
            <a:ext cx="2749471"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ACACTG</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err="1" smtClean="0">
                <a:latin typeface="Arial Unicode MS" panose="020B0604020202020204" pitchFamily="34" charset="-120"/>
                <a:ea typeface="Arial Unicode MS" panose="020B0604020202020204" pitchFamily="34" charset="-120"/>
                <a:cs typeface="Arial Unicode MS" panose="020B0604020202020204" pitchFamily="34" charset="-120"/>
              </a:rPr>
              <a:t>rc</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(r) = CAGTGT</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 name="文字方塊 14"/>
          <p:cNvSpPr txBox="1"/>
          <p:nvPr/>
        </p:nvSpPr>
        <p:spPr>
          <a:xfrm>
            <a:off x="4381983" y="3570535"/>
            <a:ext cx="4875053" cy="954107"/>
          </a:xfrm>
          <a:prstGeom prst="rect">
            <a:avLst/>
          </a:prstGeom>
          <a:noFill/>
        </p:spPr>
        <p:txBody>
          <a:bodyPr wrap="none" rtlCol="0">
            <a:spAutoFit/>
          </a:bodyPr>
          <a:lstStyle/>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ACAC	CACT	ACTG</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CAGT	AGTG	GTGT</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651542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1353800" cy="5433934"/>
          </a:xfrm>
        </p:spPr>
        <p:txBody>
          <a:bodyPr/>
          <a:lstStyle/>
          <a:p>
            <a:pPr marL="514350" indent="-514350">
              <a:buAutoNum type="arabicPeriod" startAt="2"/>
            </a:pPr>
            <a:r>
              <a:rPr lang="en-US" altLang="zh-TW" dirty="0" smtClean="0">
                <a:latin typeface="Gill Sans MT" panose="020B0502020104020203" pitchFamily="34" charset="0"/>
              </a:rPr>
              <a:t>Reassigning singletons</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a:latin typeface="Gill Sans MT" panose="020B0502020104020203" pitchFamily="34" charset="0"/>
              </a:rPr>
              <a:t>If, during this step, we are unable to place a read into any existing bucket, we place it into a special singleton </a:t>
            </a:r>
            <a:r>
              <a:rPr lang="en-US" altLang="zh-TW" dirty="0" err="1">
                <a:latin typeface="Gill Sans MT" panose="020B0502020104020203" pitchFamily="34" charset="0"/>
              </a:rPr>
              <a:t>bucket,which</a:t>
            </a:r>
            <a:r>
              <a:rPr lang="en-US" altLang="zh-TW" dirty="0">
                <a:latin typeface="Gill Sans MT" panose="020B0502020104020203" pitchFamily="34" charset="0"/>
              </a:rPr>
              <a:t> is labeled by the empty string.</a:t>
            </a: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The set of singleton reads S = {ATATAT , ACACTG}</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303418" y="5149111"/>
            <a:ext cx="1779654"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AT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CCAG</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7885" y="5149112"/>
            <a:ext cx="1680268"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4218764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p:sp>
        <p:nvSpPr>
          <p:cNvPr id="3" name="內容版面配置區 2"/>
          <p:cNvSpPr>
            <a:spLocks noGrp="1"/>
          </p:cNvSpPr>
          <p:nvPr>
            <p:ph idx="1"/>
          </p:nvPr>
        </p:nvSpPr>
        <p:spPr>
          <a:xfrm>
            <a:off x="838200" y="1424066"/>
            <a:ext cx="11353800" cy="5433934"/>
          </a:xfrm>
        </p:spPr>
        <p:txBody>
          <a:bodyPr/>
          <a:lstStyle/>
          <a:p>
            <a:pPr marL="514350" indent="-514350">
              <a:buAutoNum type="arabicPeriod" startAt="2"/>
            </a:pPr>
            <a:r>
              <a:rPr lang="en-US" altLang="zh-TW" dirty="0" smtClean="0">
                <a:latin typeface="Gill Sans MT" panose="020B0502020104020203" pitchFamily="34" charset="0"/>
              </a:rPr>
              <a:t>Reassigning singletons</a:t>
            </a:r>
            <a:r>
              <a:rPr lang="en-US" altLang="zh-TW" dirty="0">
                <a:latin typeface="Gill Sans MT" panose="020B0502020104020203" pitchFamily="34" charset="0"/>
              </a:rPr>
              <a:t/>
            </a:r>
            <a:br>
              <a:rPr lang="en-US" altLang="zh-TW" dirty="0">
                <a:latin typeface="Gill Sans MT" panose="020B0502020104020203" pitchFamily="34" charset="0"/>
              </a:rPr>
            </a:br>
            <a:r>
              <a:rPr lang="en-US" altLang="zh-TW" dirty="0">
                <a:latin typeface="Gill Sans MT" panose="020B0502020104020203" pitchFamily="34" charset="0"/>
              </a:rPr>
              <a:t>If, during this step, we are unable to place a read into any existing bucket, we place it into a special singleton </a:t>
            </a:r>
            <a:r>
              <a:rPr lang="en-US" altLang="zh-TW" dirty="0" err="1">
                <a:latin typeface="Gill Sans MT" panose="020B0502020104020203" pitchFamily="34" charset="0"/>
              </a:rPr>
              <a:t>bucket,which</a:t>
            </a:r>
            <a:r>
              <a:rPr lang="en-US" altLang="zh-TW" dirty="0">
                <a:latin typeface="Gill Sans MT" panose="020B0502020104020203" pitchFamily="34" charset="0"/>
              </a:rPr>
              <a:t> is labeled by the empty string.</a:t>
            </a: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The set of singleton reads S = {ATATAT , ACACTG}</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86017" y="5142805"/>
            <a:ext cx="1779654"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AT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CCAG</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7885" y="5149112"/>
            <a:ext cx="1680268"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ATATAT</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ACACTG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7" name="文字方塊 26"/>
          <p:cNvSpPr txBox="1"/>
          <p:nvPr/>
        </p:nvSpPr>
        <p:spPr>
          <a:xfrm>
            <a:off x="7648674" y="6411529"/>
            <a:ext cx="2496196"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Singleton Bucket</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983051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ea typeface="Arial Unicode MS" panose="020B0604020202020204" pitchFamily="34" charset="-120"/>
                <a:cs typeface="Arial Unicode MS" panose="020B0604020202020204" pitchFamily="34" charset="-120"/>
              </a:rPr>
              <a:t>Motivation</a:t>
            </a:r>
            <a:endParaRPr lang="zh-TW" altLang="en-US" dirty="0">
              <a:latin typeface="Gill Sans MT" panose="020B0502020104020203" pitchFamily="34" charset="0"/>
              <a:ea typeface="Arial Unicode MS" panose="020B0604020202020204" pitchFamily="34" charset="-120"/>
              <a:cs typeface="Arial Unicode MS" panose="020B0604020202020204" pitchFamily="34" charset="-120"/>
            </a:endParaRPr>
          </a:p>
        </p:txBody>
      </p:sp>
      <p:sp>
        <p:nvSpPr>
          <p:cNvPr id="3" name="內容版面配置區 2"/>
          <p:cNvSpPr>
            <a:spLocks noGrp="1"/>
          </p:cNvSpPr>
          <p:nvPr>
            <p:ph idx="1"/>
          </p:nvPr>
        </p:nvSpPr>
        <p:spPr/>
        <p:txBody>
          <a:bodyPr/>
          <a:lstStyle/>
          <a:p>
            <a:pPr marL="0" indent="0">
              <a:buNone/>
            </a:pPr>
            <a:r>
              <a:rPr lang="en-US" altLang="zh-TW" dirty="0">
                <a:latin typeface="Gill Sans MT" panose="020B0502020104020203" pitchFamily="34" charset="0"/>
              </a:rPr>
              <a:t>The storage and transmission of high-throughput sequencing data consumes </a:t>
            </a:r>
            <a:r>
              <a:rPr lang="en-US" altLang="zh-TW" dirty="0" smtClean="0">
                <a:latin typeface="Gill Sans MT" panose="020B0502020104020203" pitchFamily="34" charset="0"/>
              </a:rPr>
              <a:t>significant resources</a:t>
            </a:r>
            <a:r>
              <a:rPr lang="en-US" altLang="zh-TW" dirty="0">
                <a:latin typeface="Gill Sans MT" panose="020B0502020104020203" pitchFamily="34" charset="0"/>
              </a:rPr>
              <a:t>. </a:t>
            </a:r>
            <a:endParaRPr lang="en-US" altLang="zh-TW" dirty="0" smtClean="0">
              <a:latin typeface="Gill Sans MT" panose="020B0502020104020203" pitchFamily="34" charset="0"/>
            </a:endParaRPr>
          </a:p>
          <a:p>
            <a:endParaRPr lang="en-US" altLang="zh-TW" dirty="0" smtClean="0">
              <a:latin typeface="Gill Sans MT" panose="020B0502020104020203" pitchFamily="34" charset="0"/>
            </a:endParaRPr>
          </a:p>
          <a:p>
            <a:pPr marL="457200" lvl="1" indent="0">
              <a:buNone/>
            </a:pPr>
            <a:r>
              <a:rPr lang="en-US" altLang="zh-TW" dirty="0" smtClean="0">
                <a:latin typeface="Gill Sans MT" panose="020B0502020104020203" pitchFamily="34" charset="0"/>
              </a:rPr>
              <a:t>As </a:t>
            </a:r>
            <a:r>
              <a:rPr lang="en-US" altLang="zh-TW" dirty="0">
                <a:latin typeface="Gill Sans MT" panose="020B0502020104020203" pitchFamily="34" charset="0"/>
              </a:rPr>
              <a:t>our capacity to produce such data continues to increase, this burden will </a:t>
            </a:r>
            <a:r>
              <a:rPr lang="en-US" altLang="zh-TW" dirty="0" smtClean="0">
                <a:latin typeface="Gill Sans MT" panose="020B0502020104020203" pitchFamily="34" charset="0"/>
              </a:rPr>
              <a:t>only grow.</a:t>
            </a:r>
          </a:p>
          <a:p>
            <a:pPr lvl="1"/>
            <a:endParaRPr lang="en-US" altLang="zh-TW" dirty="0" smtClean="0">
              <a:latin typeface="Gill Sans MT" panose="020B0502020104020203" pitchFamily="34" charset="0"/>
            </a:endParaRPr>
          </a:p>
          <a:p>
            <a:pPr marL="457200" lvl="1" indent="0">
              <a:buNone/>
            </a:pPr>
            <a:r>
              <a:rPr lang="en-US" altLang="zh-TW" dirty="0" smtClean="0">
                <a:latin typeface="Gill Sans MT" panose="020B0502020104020203" pitchFamily="34" charset="0"/>
              </a:rPr>
              <a:t>One </a:t>
            </a:r>
            <a:r>
              <a:rPr lang="en-US" altLang="zh-TW" dirty="0">
                <a:latin typeface="Gill Sans MT" panose="020B0502020104020203" pitchFamily="34" charset="0"/>
              </a:rPr>
              <a:t>approach to </a:t>
            </a:r>
            <a:r>
              <a:rPr lang="en-US" altLang="zh-TW" dirty="0" smtClean="0">
                <a:latin typeface="Gill Sans MT" panose="020B0502020104020203" pitchFamily="34" charset="0"/>
              </a:rPr>
              <a:t>reduce </a:t>
            </a:r>
            <a:r>
              <a:rPr lang="en-US" altLang="zh-TW" dirty="0">
                <a:latin typeface="Gill Sans MT" panose="020B0502020104020203" pitchFamily="34" charset="0"/>
              </a:rPr>
              <a:t>storage and transmission requirements is to compress </a:t>
            </a:r>
            <a:r>
              <a:rPr lang="en-US" altLang="zh-TW" dirty="0" smtClean="0">
                <a:latin typeface="Gill Sans MT" panose="020B0502020104020203" pitchFamily="34" charset="0"/>
              </a:rPr>
              <a:t>this sequencing </a:t>
            </a:r>
            <a:r>
              <a:rPr lang="en-US" altLang="zh-TW" dirty="0">
                <a:latin typeface="Gill Sans MT" panose="020B0502020104020203" pitchFamily="34" charset="0"/>
              </a:rPr>
              <a:t>data.</a:t>
            </a:r>
            <a:endParaRPr lang="zh-TW" altLang="en-US" dirty="0">
              <a:latin typeface="Gill Sans MT" panose="020B0502020104020203" pitchFamily="34" charset="0"/>
            </a:endParaRPr>
          </a:p>
        </p:txBody>
      </p:sp>
    </p:spTree>
    <p:extLst>
      <p:ext uri="{BB962C8B-B14F-4D97-AF65-F5344CB8AC3E}">
        <p14:creationId xmlns:p14="http://schemas.microsoft.com/office/powerpoint/2010/main" val="33748523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24066"/>
                <a:ext cx="11353800" cy="5433934"/>
              </a:xfrm>
            </p:spPr>
            <p:txBody>
              <a:bodyPr/>
              <a:lstStyle/>
              <a:p>
                <a:pPr marL="514350" indent="-514350">
                  <a:buAutoNum type="arabicPeriod" startAt="3"/>
                </a:pPr>
                <a:r>
                  <a:rPr lang="en-US" altLang="zh-TW" dirty="0" smtClean="0">
                    <a:latin typeface="Gill Sans MT" panose="020B0502020104020203" pitchFamily="34" charset="0"/>
                  </a:rPr>
                  <a:t>Read transformation</a:t>
                </a:r>
                <a:br>
                  <a:rPr lang="en-US" altLang="zh-TW" dirty="0" smtClean="0">
                    <a:latin typeface="Gill Sans MT" panose="020B0502020104020203" pitchFamily="34" charset="0"/>
                  </a:rPr>
                </a:br>
                <a:r>
                  <a:rPr lang="en-US" altLang="zh-TW" dirty="0" smtClean="0">
                    <a:latin typeface="Gill Sans MT" panose="020B0502020104020203" pitchFamily="34" charset="0"/>
                  </a:rPr>
                  <a:t>When a read r is placed in a bucket, it is encoded using a transformation</a:t>
                </a:r>
                <a:br>
                  <a:rPr lang="en-US" altLang="zh-TW" dirty="0" smtClean="0">
                    <a:latin typeface="Gill Sans MT" panose="020B0502020104020203" pitchFamily="34" charset="0"/>
                  </a:rPr>
                </a:br>
                <a:r>
                  <a:rPr lang="en-US" altLang="zh-TW" dirty="0" err="1" smtClean="0">
                    <a:latin typeface="Gill Sans MT" panose="020B0502020104020203" pitchFamily="34" charset="0"/>
                  </a:rPr>
                  <a:t>enc</a:t>
                </a:r>
                <a:r>
                  <a:rPr lang="en-US" altLang="zh-TW" dirty="0" smtClean="0">
                    <a:latin typeface="Gill Sans MT" panose="020B0502020104020203" pitchFamily="34" charset="0"/>
                  </a:rPr>
                  <a:t>(r).</a:t>
                </a:r>
                <a:br>
                  <a:rPr lang="en-US" altLang="zh-TW" dirty="0" smtClean="0">
                    <a:latin typeface="Gill Sans MT" panose="020B0502020104020203" pitchFamily="34" charset="0"/>
                  </a:rPr>
                </a:br>
                <a:r>
                  <a:rPr lang="en-US" altLang="zh-TW" dirty="0" smtClean="0">
                    <a:latin typeface="Gill Sans MT" panose="020B0502020104020203" pitchFamily="34" charset="0"/>
                  </a:rPr>
                  <a:t>Partitions the read r into three regions : r = x </a:t>
                </a:r>
                <a14:m>
                  <m:oMath xmlns:m="http://schemas.openxmlformats.org/officeDocument/2006/math">
                    <m:r>
                      <a:rPr lang="en-US" altLang="zh-TW" b="0" i="0" smtClean="0">
                        <a:latin typeface="Cambria Math" panose="02040503050406030204" pitchFamily="18" charset="0"/>
                      </a:rPr>
                      <m:t>,</m:t>
                    </m:r>
                    <m:r>
                      <a:rPr lang="en-US" altLang="zh-TW" i="1">
                        <a:latin typeface="Cambria Math" panose="02040503050406030204" pitchFamily="18" charset="0"/>
                      </a:rPr>
                      <m:t>𝑙</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𝑟</m:t>
                        </m:r>
                      </m:e>
                    </m:d>
                    <m:r>
                      <a:rPr lang="en-US" altLang="zh-TW" b="0" i="1" smtClean="0">
                        <a:latin typeface="Cambria Math" panose="02040503050406030204" pitchFamily="18" charset="0"/>
                      </a:rPr>
                      <m:t>, </m:t>
                    </m:r>
                    <m:r>
                      <a:rPr lang="en-US" altLang="zh-TW" b="0" i="1" smtClean="0">
                        <a:latin typeface="Cambria Math" panose="02040503050406030204" pitchFamily="18" charset="0"/>
                      </a:rPr>
                      <m:t>𝑦</m:t>
                    </m:r>
                  </m:oMath>
                </a14:m>
                <a:r>
                  <a:rPr lang="en-US" altLang="zh-TW" b="0" dirty="0" smtClean="0">
                    <a:latin typeface="Gill Sans MT" panose="020B0502020104020203" pitchFamily="34" charset="0"/>
                  </a:rPr>
                  <a:t/>
                </a:r>
                <a:br>
                  <a:rPr lang="en-US" altLang="zh-TW" b="0" dirty="0" smtClean="0">
                    <a:latin typeface="Gill Sans MT" panose="020B0502020104020203" pitchFamily="34" charset="0"/>
                  </a:rPr>
                </a:br>
                <a14:m>
                  <m:oMath xmlns:m="http://schemas.openxmlformats.org/officeDocument/2006/math">
                    <m:r>
                      <a:rPr lang="en-US" altLang="zh-TW" i="1">
                        <a:latin typeface="Cambria Math" panose="02040503050406030204" pitchFamily="18" charset="0"/>
                      </a:rPr>
                      <m:t>𝑙</m:t>
                    </m:r>
                    <m:d>
                      <m:dPr>
                        <m:ctrlPr>
                          <a:rPr lang="en-US" altLang="zh-TW" i="1">
                            <a:latin typeface="Cambria Math" panose="02040503050406030204" pitchFamily="18" charset="0"/>
                          </a:rPr>
                        </m:ctrlPr>
                      </m:dPr>
                      <m:e>
                        <m:r>
                          <a:rPr lang="en-US" altLang="zh-TW" i="1">
                            <a:latin typeface="Cambria Math" panose="02040503050406030204" pitchFamily="18" charset="0"/>
                          </a:rPr>
                          <m:t>𝑟</m:t>
                        </m:r>
                      </m:e>
                    </m:d>
                  </m:oMath>
                </a14:m>
                <a:r>
                  <a:rPr lang="en-US" altLang="zh-TW" dirty="0" smtClean="0">
                    <a:latin typeface="Gill Sans MT" panose="020B0502020104020203" pitchFamily="34" charset="0"/>
                  </a:rPr>
                  <a:t> is the label of the bucket into which this read is being placed.</a:t>
                </a:r>
                <a:br>
                  <a:rPr lang="en-US" altLang="zh-TW" dirty="0" smtClean="0">
                    <a:latin typeface="Gill Sans MT" panose="020B0502020104020203" pitchFamily="34" charset="0"/>
                  </a:rPr>
                </a:br>
                <a:r>
                  <a:rPr lang="en-US" altLang="zh-TW" dirty="0" smtClean="0">
                    <a:latin typeface="Gill Sans MT" panose="020B0502020104020203" pitchFamily="34" charset="0"/>
                  </a:rPr>
                  <a:t>r = T   </a:t>
                </a:r>
                <a:r>
                  <a:rPr lang="en-US" altLang="zh-TW" dirty="0" smtClean="0">
                    <a:solidFill>
                      <a:srgbClr val="FFC000"/>
                    </a:solidFill>
                    <a:latin typeface="Gill Sans MT" panose="020B0502020104020203" pitchFamily="34" charset="0"/>
                  </a:rPr>
                  <a:t>ACCA</a:t>
                </a:r>
                <a:r>
                  <a:rPr lang="en-US" altLang="zh-TW" dirty="0" smtClean="0">
                    <a:latin typeface="Gill Sans MT" panose="020B0502020104020203" pitchFamily="34" charset="0"/>
                  </a:rPr>
                  <a:t>   G</a:t>
                </a:r>
                <a:br>
                  <a:rPr lang="en-US" altLang="zh-TW" dirty="0" smtClean="0">
                    <a:latin typeface="Gill Sans MT" panose="020B0502020104020203" pitchFamily="34" charset="0"/>
                  </a:rPr>
                </a:br>
                <a:r>
                  <a:rPr lang="en-US" altLang="zh-TW" dirty="0" smtClean="0">
                    <a:latin typeface="Gill Sans MT" panose="020B0502020104020203" pitchFamily="34" charset="0"/>
                  </a:rPr>
                  <a:t>	 x     </a:t>
                </a:r>
                <a14:m>
                  <m:oMath xmlns:m="http://schemas.openxmlformats.org/officeDocument/2006/math">
                    <m:r>
                      <a:rPr lang="en-US" altLang="zh-TW" i="1">
                        <a:latin typeface="Cambria Math" panose="02040503050406030204" pitchFamily="18" charset="0"/>
                      </a:rPr>
                      <m:t>𝑙</m:t>
                    </m:r>
                    <m:d>
                      <m:dPr>
                        <m:ctrlPr>
                          <a:rPr lang="en-US" altLang="zh-TW" i="1">
                            <a:latin typeface="Cambria Math" panose="02040503050406030204" pitchFamily="18" charset="0"/>
                          </a:rPr>
                        </m:ctrlPr>
                      </m:dPr>
                      <m:e>
                        <m:r>
                          <a:rPr lang="en-US" altLang="zh-TW" i="1">
                            <a:latin typeface="Cambria Math" panose="02040503050406030204" pitchFamily="18" charset="0"/>
                          </a:rPr>
                          <m:t>𝑟</m:t>
                        </m:r>
                      </m:e>
                    </m:d>
                  </m:oMath>
                </a14:m>
                <a:r>
                  <a:rPr lang="en-US" altLang="zh-TW" dirty="0" smtClean="0">
                    <a:latin typeface="Gill Sans MT" panose="020B0502020104020203" pitchFamily="34" charset="0"/>
                  </a:rPr>
                  <a:t>      y</a:t>
                </a:r>
                <a:endParaRPr lang="en-US" altLang="zh-TW" dirty="0">
                  <a:latin typeface="Gill Sans MT" panose="020B0502020104020203" pitchFamily="34" charset="0"/>
                </a:endParaRPr>
              </a:p>
              <a:p>
                <a:pPr marL="0" indent="0">
                  <a:buNone/>
                </a:pPr>
                <a:endParaRPr lang="en-US" altLang="zh-TW" dirty="0" smtClean="0">
                  <a:latin typeface="Gill Sans MT" panose="020B0502020104020203" pitchFamily="34" charset="0"/>
                </a:endParaRPr>
              </a:p>
              <a:p>
                <a:pPr marL="0" indent="0">
                  <a:buNone/>
                </a:pP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24066"/>
                <a:ext cx="11353800" cy="5433934"/>
              </a:xfrm>
              <a:blipFill rotWithShape="0">
                <a:blip r:embed="rId3"/>
                <a:stretch>
                  <a:fillRect l="-1020" t="-2020"/>
                </a:stretch>
              </a:blipFill>
            </p:spPr>
            <p:txBody>
              <a:bodyPr/>
              <a:lstStyle/>
              <a:p>
                <a:r>
                  <a:rPr lang="zh-TW" altLang="en-US">
                    <a:noFill/>
                  </a:rPr>
                  <a:t> </a:t>
                </a:r>
              </a:p>
            </p:txBody>
          </p:sp>
        </mc:Fallback>
      </mc:AlternateContent>
      <p:sp>
        <p:nvSpPr>
          <p:cNvPr id="7" name="矩形 6"/>
          <p:cNvSpPr/>
          <p:nvPr/>
        </p:nvSpPr>
        <p:spPr>
          <a:xfrm>
            <a:off x="324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8" name="矩形 7"/>
          <p:cNvSpPr/>
          <p:nvPr/>
        </p:nvSpPr>
        <p:spPr>
          <a:xfrm>
            <a:off x="558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9" name="矩形 8"/>
          <p:cNvSpPr/>
          <p:nvPr/>
        </p:nvSpPr>
        <p:spPr>
          <a:xfrm>
            <a:off x="7920000" y="5162593"/>
            <a:ext cx="1806498" cy="1248937"/>
          </a:xfrm>
          <a:prstGeom prst="rect">
            <a:avLst/>
          </a:prstGeom>
          <a:solidFill>
            <a:schemeClr val="accent5"/>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dirty="0"/>
          </a:p>
        </p:txBody>
      </p:sp>
      <p:sp>
        <p:nvSpPr>
          <p:cNvPr id="12" name="文字方塊 11"/>
          <p:cNvSpPr txBox="1"/>
          <p:nvPr/>
        </p:nvSpPr>
        <p:spPr>
          <a:xfrm>
            <a:off x="3552382"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2</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12"/>
          <p:cNvSpPr txBox="1"/>
          <p:nvPr/>
        </p:nvSpPr>
        <p:spPr>
          <a:xfrm>
            <a:off x="5892895" y="6411530"/>
            <a:ext cx="1382110"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Bucket 3</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文字方塊 15"/>
          <p:cNvSpPr txBox="1"/>
          <p:nvPr/>
        </p:nvSpPr>
        <p:spPr>
          <a:xfrm>
            <a:off x="279969" y="4687200"/>
            <a:ext cx="755335" cy="523220"/>
          </a:xfrm>
          <a:prstGeom prst="rect">
            <a:avLst/>
          </a:prstGeom>
          <a:noFill/>
        </p:spPr>
        <p:txBody>
          <a:bodyPr wrap="none" rtlCol="0">
            <a:spAutoFit/>
          </a:bodyPr>
          <a:lstStyle/>
          <a:p>
            <a:r>
              <a:rPr lang="en-US" altLang="zh-TW" sz="2800" dirty="0">
                <a:latin typeface="Gill Sans MT" panose="020B0502020104020203" pitchFamily="34" charset="0"/>
              </a:rPr>
              <a:t>L(b</a:t>
            </a:r>
            <a:r>
              <a:rPr lang="en-US" altLang="zh-TW" sz="2400" dirty="0">
                <a:latin typeface="Gill Sans MT" panose="020B0502020104020203" pitchFamily="34" charset="0"/>
              </a:rPr>
              <a:t>)</a:t>
            </a:r>
            <a:endParaRPr lang="zh-TW" altLang="en-US" sz="2400" dirty="0"/>
          </a:p>
        </p:txBody>
      </p:sp>
      <p:sp>
        <p:nvSpPr>
          <p:cNvPr id="17" name="文字方塊 16"/>
          <p:cNvSpPr txBox="1"/>
          <p:nvPr/>
        </p:nvSpPr>
        <p:spPr>
          <a:xfrm>
            <a:off x="3517696" y="4687200"/>
            <a:ext cx="1221809"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 name="文字方塊 17"/>
          <p:cNvSpPr txBox="1"/>
          <p:nvPr/>
        </p:nvSpPr>
        <p:spPr>
          <a:xfrm>
            <a:off x="5892895" y="4687200"/>
            <a:ext cx="1181734" cy="523220"/>
          </a:xfrm>
          <a:prstGeom prst="rect">
            <a:avLst/>
          </a:prstGeom>
          <a:noFill/>
        </p:spPr>
        <p:txBody>
          <a:bodyPr wrap="none" rtlCol="0">
            <a:spAutoFit/>
          </a:bodyPr>
          <a:lstStyle/>
          <a:p>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1" name="文字方塊 20"/>
          <p:cNvSpPr txBox="1"/>
          <p:nvPr/>
        </p:nvSpPr>
        <p:spPr>
          <a:xfrm>
            <a:off x="3286017" y="5142805"/>
            <a:ext cx="1779654"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AT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CCAG</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en-US" altLang="zh-TW" sz="24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GG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CCAG</a:t>
            </a:r>
            <a:endParaRPr lang="zh-TW" altLang="en-US" sz="24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2" name="文字方塊 21"/>
          <p:cNvSpPr txBox="1"/>
          <p:nvPr/>
        </p:nvSpPr>
        <p:spPr>
          <a:xfrm>
            <a:off x="5667885" y="5149112"/>
            <a:ext cx="1680268" cy="1384995"/>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T</a:t>
            </a:r>
            <a:r>
              <a:rPr lang="en-US" altLang="zh-TW" sz="2800" dirty="0">
                <a:solidFill>
                  <a:srgbClr val="FFC000"/>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G</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TT</a:t>
            </a:r>
          </a:p>
          <a:p>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CT</a:t>
            </a:r>
            <a:r>
              <a:rPr lang="en-US" altLang="zh-TW" sz="2800" dirty="0" smtClean="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rPr>
              <a:t>ACCA</a:t>
            </a:r>
            <a:endParaRPr lang="zh-TW" altLang="en-US" sz="2800" dirty="0">
              <a:solidFill>
                <a:schemeClr val="accent4"/>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3" name="文字方塊 22"/>
          <p:cNvSpPr txBox="1"/>
          <p:nvPr/>
        </p:nvSpPr>
        <p:spPr>
          <a:xfrm>
            <a:off x="7983115" y="5580000"/>
            <a:ext cx="1680268" cy="954107"/>
          </a:xfrm>
          <a:prstGeom prst="rect">
            <a:avLst/>
          </a:prstGeom>
          <a:noFill/>
        </p:spPr>
        <p:txBody>
          <a:bodyPr wrap="none" rtlCol="0">
            <a:spAutoFit/>
          </a:bodyPr>
          <a:lstStyle/>
          <a:p>
            <a:r>
              <a:rPr lang="en-US" altLang="zh-TW" sz="2800" dirty="0">
                <a:latin typeface="Arial Unicode MS" panose="020B0604020202020204" pitchFamily="34" charset="-120"/>
                <a:ea typeface="Arial Unicode MS" panose="020B0604020202020204" pitchFamily="34" charset="-120"/>
                <a:cs typeface="Arial Unicode MS" panose="020B0604020202020204" pitchFamily="34" charset="-120"/>
              </a:rPr>
              <a:t>ATATAT</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ACACTG</a:t>
            </a:r>
            <a:endParaRPr lang="zh-TW" altLang="en-US" sz="2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7" name="文字方塊 26"/>
          <p:cNvSpPr txBox="1"/>
          <p:nvPr/>
        </p:nvSpPr>
        <p:spPr>
          <a:xfrm>
            <a:off x="7648674" y="6411529"/>
            <a:ext cx="2496196" cy="461665"/>
          </a:xfrm>
          <a:prstGeom prst="rect">
            <a:avLst/>
          </a:prstGeom>
          <a:noFill/>
        </p:spPr>
        <p:txBody>
          <a:bodyPr wrap="none" rtlCol="0">
            <a:spAutoFit/>
          </a:bodyPr>
          <a:lstStyle/>
          <a:p>
            <a:r>
              <a:rPr lang="en-US" altLang="zh-TW" sz="2400" dirty="0" smtClean="0">
                <a:latin typeface="Arial Unicode MS" panose="020B0604020202020204" pitchFamily="34" charset="-120"/>
                <a:ea typeface="Arial Unicode MS" panose="020B0604020202020204" pitchFamily="34" charset="-120"/>
                <a:cs typeface="Arial Unicode MS" panose="020B0604020202020204" pitchFamily="34" charset="-120"/>
              </a:rPr>
              <a:t>Singleton Bucket</a:t>
            </a:r>
            <a:endParaRPr lang="zh-TW" altLang="en-US" sz="2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2993262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Algorithm</a:t>
            </a:r>
            <a:endParaRPr lang="en-US" altLang="zh-TW"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24066"/>
                <a:ext cx="11353800" cy="5433934"/>
              </a:xfrm>
            </p:spPr>
            <p:txBody>
              <a:bodyPr>
                <a:normAutofit lnSpcReduction="10000"/>
              </a:bodyPr>
              <a:lstStyle/>
              <a:p>
                <a:pPr marL="514350" indent="-514350">
                  <a:buAutoNum type="arabicPeriod" startAt="3"/>
                </a:pPr>
                <a:r>
                  <a:rPr lang="en-US" altLang="zh-TW" dirty="0" smtClean="0">
                    <a:latin typeface="Gill Sans MT" panose="020B0502020104020203" pitchFamily="34" charset="0"/>
                  </a:rPr>
                  <a:t>Read transformation</a:t>
                </a:r>
                <a:br>
                  <a:rPr lang="en-US" altLang="zh-TW" dirty="0" smtClean="0">
                    <a:latin typeface="Gill Sans MT" panose="020B0502020104020203" pitchFamily="34" charset="0"/>
                  </a:rPr>
                </a:br>
                <a:r>
                  <a:rPr lang="en-US" altLang="zh-TW" dirty="0" err="1" smtClean="0">
                    <a:latin typeface="Gill Sans MT" panose="020B0502020104020203" pitchFamily="34" charset="0"/>
                  </a:rPr>
                  <a:t>enc</a:t>
                </a:r>
                <a:r>
                  <a:rPr lang="en-US" altLang="zh-TW" dirty="0" smtClean="0">
                    <a:latin typeface="Gill Sans MT" panose="020B0502020104020203" pitchFamily="34" charset="0"/>
                  </a:rPr>
                  <a:t>(r) = ( y , x , o ) where o is the offset into the original read where the first occurrence of </a:t>
                </a:r>
                <a14:m>
                  <m:oMath xmlns:m="http://schemas.openxmlformats.org/officeDocument/2006/math">
                    <m:r>
                      <a:rPr lang="en-US" altLang="zh-TW" i="1">
                        <a:latin typeface="Cambria Math" panose="02040503050406030204" pitchFamily="18" charset="0"/>
                      </a:rPr>
                      <m:t>𝑙</m:t>
                    </m:r>
                    <m:d>
                      <m:dPr>
                        <m:ctrlPr>
                          <a:rPr lang="en-US" altLang="zh-TW" i="1">
                            <a:latin typeface="Cambria Math" panose="02040503050406030204" pitchFamily="18" charset="0"/>
                          </a:rPr>
                        </m:ctrlPr>
                      </m:dPr>
                      <m:e>
                        <m:r>
                          <a:rPr lang="en-US" altLang="zh-TW" i="1">
                            <a:latin typeface="Cambria Math" panose="02040503050406030204" pitchFamily="18" charset="0"/>
                          </a:rPr>
                          <m:t>𝑟</m:t>
                        </m:r>
                      </m:e>
                    </m:d>
                  </m:oMath>
                </a14:m>
                <a:r>
                  <a:rPr lang="en-US" altLang="zh-TW" dirty="0" smtClean="0">
                    <a:latin typeface="Gill Sans MT" panose="020B0502020104020203" pitchFamily="34" charset="0"/>
                  </a:rPr>
                  <a:t> appears.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					 offset = 1</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				r = T   </a:t>
                </a:r>
                <a:r>
                  <a:rPr lang="en-US" altLang="zh-TW" dirty="0" smtClean="0">
                    <a:solidFill>
                      <a:srgbClr val="FFC000"/>
                    </a:solidFill>
                    <a:latin typeface="Gill Sans MT" panose="020B0502020104020203" pitchFamily="34" charset="0"/>
                  </a:rPr>
                  <a:t>ACCA</a:t>
                </a:r>
                <a:r>
                  <a:rPr lang="en-US" altLang="zh-TW" dirty="0" smtClean="0">
                    <a:latin typeface="Gill Sans MT" panose="020B0502020104020203" pitchFamily="34" charset="0"/>
                  </a:rPr>
                  <a:t>   G</a:t>
                </a:r>
                <a:br>
                  <a:rPr lang="en-US" altLang="zh-TW" dirty="0" smtClean="0">
                    <a:latin typeface="Gill Sans MT" panose="020B0502020104020203" pitchFamily="34" charset="0"/>
                  </a:rPr>
                </a:br>
                <a:r>
                  <a:rPr lang="en-US" altLang="zh-TW" dirty="0" smtClean="0">
                    <a:latin typeface="Gill Sans MT" panose="020B0502020104020203" pitchFamily="34" charset="0"/>
                  </a:rPr>
                  <a:t>				     x     </a:t>
                </a:r>
                <a14:m>
                  <m:oMath xmlns:m="http://schemas.openxmlformats.org/officeDocument/2006/math">
                    <m:r>
                      <a:rPr lang="en-US" altLang="zh-TW" i="1">
                        <a:latin typeface="Cambria Math" panose="02040503050406030204" pitchFamily="18" charset="0"/>
                      </a:rPr>
                      <m:t>𝑙</m:t>
                    </m:r>
                    <m:d>
                      <m:dPr>
                        <m:ctrlPr>
                          <a:rPr lang="en-US" altLang="zh-TW" i="1">
                            <a:latin typeface="Cambria Math" panose="02040503050406030204" pitchFamily="18" charset="0"/>
                          </a:rPr>
                        </m:ctrlPr>
                      </m:dPr>
                      <m:e>
                        <m:r>
                          <a:rPr lang="en-US" altLang="zh-TW" i="1">
                            <a:latin typeface="Cambria Math" panose="02040503050406030204" pitchFamily="18" charset="0"/>
                          </a:rPr>
                          <m:t>𝑟</m:t>
                        </m:r>
                      </m:e>
                    </m:d>
                  </m:oMath>
                </a14:m>
                <a:r>
                  <a:rPr lang="en-US" altLang="zh-TW" dirty="0" smtClean="0">
                    <a:latin typeface="Gill Sans MT" panose="020B0502020104020203" pitchFamily="34" charset="0"/>
                  </a:rPr>
                  <a:t>      y</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			     </a:t>
                </a:r>
                <a:r>
                  <a:rPr lang="en-US" altLang="zh-TW" dirty="0" err="1" smtClean="0">
                    <a:latin typeface="Gill Sans MT" panose="020B0502020104020203" pitchFamily="34" charset="0"/>
                  </a:rPr>
                  <a:t>enc</a:t>
                </a:r>
                <a:r>
                  <a:rPr lang="en-US" altLang="zh-TW" dirty="0" smtClean="0">
                    <a:latin typeface="Gill Sans MT" panose="020B0502020104020203" pitchFamily="34" charset="0"/>
                  </a:rPr>
                  <a:t>(r) = G T , 1</a:t>
                </a:r>
                <a:endParaRPr lang="en-US" altLang="zh-TW" dirty="0">
                  <a:latin typeface="Gill Sans MT" panose="020B0502020104020203" pitchFamily="34" charset="0"/>
                </a:endParaRPr>
              </a:p>
              <a:p>
                <a:pPr marL="0" indent="0">
                  <a:buNone/>
                </a:pPr>
                <a:endParaRPr lang="en-US" altLang="zh-TW" dirty="0" smtClean="0">
                  <a:latin typeface="Gill Sans MT" panose="020B0502020104020203" pitchFamily="34" charset="0"/>
                </a:endParaRPr>
              </a:p>
              <a:p>
                <a:pPr marL="0" indent="0">
                  <a:buNone/>
                </a:pPr>
                <a:r>
                  <a:rPr lang="en-US" altLang="zh-TW" dirty="0" smtClean="0">
                    <a:latin typeface="Gill Sans MT" panose="020B0502020104020203" pitchFamily="34" charset="0"/>
                  </a:rPr>
                  <a:t/>
                </a:r>
                <a:br>
                  <a:rPr lang="en-US" altLang="zh-TW" dirty="0" smtClean="0">
                    <a:latin typeface="Gill Sans MT" panose="020B0502020104020203" pitchFamily="34" charset="0"/>
                  </a:rPr>
                </a:br>
                <a:r>
                  <a:rPr lang="en-US" altLang="zh-TW" dirty="0" smtClean="0">
                    <a:latin typeface="Gill Sans MT" panose="020B0502020104020203" pitchFamily="34" charset="0"/>
                  </a:rPr>
                  <a:t/>
                </a:r>
                <a:br>
                  <a:rPr lang="en-US" altLang="zh-TW" dirty="0" smtClean="0">
                    <a:latin typeface="Gill Sans MT" panose="020B0502020104020203" pitchFamily="34" charset="0"/>
                  </a:rPr>
                </a:br>
                <a:endParaRPr lang="en-US" altLang="zh-TW" dirty="0" smtClean="0">
                  <a:latin typeface="Gill Sans MT" panose="020B0502020104020203" pitchFamily="34"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24066"/>
                <a:ext cx="11353800" cy="5433934"/>
              </a:xfrm>
              <a:blipFill rotWithShape="0">
                <a:blip r:embed="rId3"/>
                <a:stretch>
                  <a:fillRect l="-1020" t="-2806" r="-430"/>
                </a:stretch>
              </a:blipFill>
            </p:spPr>
            <p:txBody>
              <a:bodyPr/>
              <a:lstStyle/>
              <a:p>
                <a:r>
                  <a:rPr lang="zh-TW" altLang="en-US">
                    <a:noFill/>
                  </a:rPr>
                  <a:t> </a:t>
                </a:r>
              </a:p>
            </p:txBody>
          </p:sp>
        </mc:Fallback>
      </mc:AlternateContent>
      <p:cxnSp>
        <p:nvCxnSpPr>
          <p:cNvPr id="5" name="直線單箭頭接點 4"/>
          <p:cNvCxnSpPr/>
          <p:nvPr/>
        </p:nvCxnSpPr>
        <p:spPr>
          <a:xfrm flipV="1">
            <a:off x="5666509" y="3158836"/>
            <a:ext cx="0" cy="290946"/>
          </a:xfrm>
          <a:prstGeom prst="straightConnector1">
            <a:avLst/>
          </a:prstGeom>
          <a:ln w="22225">
            <a:tailEnd type="arrow"/>
          </a:ln>
        </p:spPr>
        <p:style>
          <a:lnRef idx="1">
            <a:schemeClr val="accent2"/>
          </a:lnRef>
          <a:fillRef idx="0">
            <a:schemeClr val="accent2"/>
          </a:fillRef>
          <a:effectRef idx="0">
            <a:schemeClr val="accent2"/>
          </a:effectRef>
          <a:fontRef idx="minor">
            <a:schemeClr val="tx1"/>
          </a:fontRef>
        </p:style>
      </p:cxnSp>
      <p:cxnSp>
        <p:nvCxnSpPr>
          <p:cNvPr id="19" name="直線單箭頭接點 18"/>
          <p:cNvCxnSpPr/>
          <p:nvPr/>
        </p:nvCxnSpPr>
        <p:spPr>
          <a:xfrm flipH="1">
            <a:off x="5666509" y="4169038"/>
            <a:ext cx="1219200" cy="339685"/>
          </a:xfrm>
          <a:prstGeom prst="straightConnector1">
            <a:avLst/>
          </a:prstGeom>
          <a:ln w="22225">
            <a:tailEnd type="none"/>
          </a:ln>
        </p:spPr>
        <p:style>
          <a:lnRef idx="1">
            <a:schemeClr val="accent2"/>
          </a:lnRef>
          <a:fillRef idx="0">
            <a:schemeClr val="accent2"/>
          </a:fillRef>
          <a:effectRef idx="0">
            <a:schemeClr val="accent2"/>
          </a:effectRef>
          <a:fontRef idx="minor">
            <a:schemeClr val="tx1"/>
          </a:fontRef>
        </p:style>
      </p:cxnSp>
      <p:cxnSp>
        <p:nvCxnSpPr>
          <p:cNvPr id="20" name="直線單箭頭接點 19"/>
          <p:cNvCxnSpPr/>
          <p:nvPr/>
        </p:nvCxnSpPr>
        <p:spPr>
          <a:xfrm>
            <a:off x="5209309" y="4079642"/>
            <a:ext cx="665018" cy="436939"/>
          </a:xfrm>
          <a:prstGeom prst="straightConnector1">
            <a:avLst/>
          </a:prstGeom>
          <a:ln w="22225">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307642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lstStyle/>
          <a:p>
            <a:r>
              <a:rPr lang="en-US" altLang="zh-TW" dirty="0" smtClean="0">
                <a:solidFill>
                  <a:schemeClr val="bg1">
                    <a:lumMod val="50000"/>
                    <a:lumOff val="50000"/>
                  </a:schemeClr>
                </a:solidFill>
                <a:latin typeface="Gill Sans MT" panose="020B0502020104020203" pitchFamily="34" charset="0"/>
              </a:rPr>
              <a:t>Introduction</a:t>
            </a:r>
            <a:endParaRPr lang="en-US" altLang="zh-TW" dirty="0">
              <a:solidFill>
                <a:schemeClr val="bg1">
                  <a:lumMod val="50000"/>
                  <a:lumOff val="50000"/>
                </a:schemeClr>
              </a:solidFill>
              <a:latin typeface="Gill Sans MT" panose="020B0502020104020203" pitchFamily="34" charset="0"/>
            </a:endParaRPr>
          </a:p>
          <a:p>
            <a:r>
              <a:rPr lang="en-US" altLang="zh-TW" dirty="0">
                <a:solidFill>
                  <a:schemeClr val="tx1">
                    <a:lumMod val="50000"/>
                  </a:schemeClr>
                </a:solidFill>
                <a:latin typeface="Gill Sans MT" panose="020B0502020104020203" pitchFamily="34" charset="0"/>
              </a:rPr>
              <a:t>Proposed Method</a:t>
            </a:r>
          </a:p>
          <a:p>
            <a:r>
              <a:rPr lang="en-US" altLang="zh-TW" dirty="0" smtClean="0">
                <a:latin typeface="Gill Sans MT" panose="020B0502020104020203" pitchFamily="34" charset="0"/>
              </a:rPr>
              <a:t>Results</a:t>
            </a:r>
            <a:endParaRPr lang="zh-TW" altLang="en-US" dirty="0">
              <a:latin typeface="Gill Sans MT" panose="020B0502020104020203" pitchFamily="34" charset="0"/>
            </a:endParaRPr>
          </a:p>
          <a:p>
            <a:endParaRPr lang="zh-TW" altLang="en-US" dirty="0"/>
          </a:p>
        </p:txBody>
      </p:sp>
    </p:spTree>
    <p:extLst>
      <p:ext uri="{BB962C8B-B14F-4D97-AF65-F5344CB8AC3E}">
        <p14:creationId xmlns:p14="http://schemas.microsoft.com/office/powerpoint/2010/main" val="1121372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Results</a:t>
            </a:r>
            <a:endParaRPr lang="zh-TW" altLang="en-US" b="1" dirty="0"/>
          </a:p>
        </p:txBody>
      </p:sp>
      <p:pic>
        <p:nvPicPr>
          <p:cNvPr id="4" name="內容版面配置區 3"/>
          <p:cNvPicPr>
            <a:picLocks noGrp="1" noChangeAspect="1"/>
          </p:cNvPicPr>
          <p:nvPr>
            <p:ph idx="1"/>
          </p:nvPr>
        </p:nvPicPr>
        <p:blipFill>
          <a:blip r:embed="rId2"/>
          <a:stretch>
            <a:fillRect/>
          </a:stretch>
        </p:blipFill>
        <p:spPr>
          <a:xfrm>
            <a:off x="402621" y="1983038"/>
            <a:ext cx="11386758" cy="4285560"/>
          </a:xfrm>
          <a:prstGeom prst="rect">
            <a:avLst/>
          </a:prstGeom>
        </p:spPr>
      </p:pic>
    </p:spTree>
    <p:extLst>
      <p:ext uri="{BB962C8B-B14F-4D97-AF65-F5344CB8AC3E}">
        <p14:creationId xmlns:p14="http://schemas.microsoft.com/office/powerpoint/2010/main" val="4161512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Results</a:t>
            </a:r>
            <a:endParaRPr lang="zh-TW" altLang="en-US" b="1" dirty="0"/>
          </a:p>
        </p:txBody>
      </p:sp>
      <p:sp>
        <p:nvSpPr>
          <p:cNvPr id="3" name="內容版面配置區 2"/>
          <p:cNvSpPr>
            <a:spLocks noGrp="1"/>
          </p:cNvSpPr>
          <p:nvPr>
            <p:ph idx="1"/>
          </p:nvPr>
        </p:nvSpPr>
        <p:spPr>
          <a:xfrm>
            <a:off x="838199" y="1550203"/>
            <a:ext cx="10515600" cy="4351338"/>
          </a:xfrm>
        </p:spPr>
        <p:txBody>
          <a:bodyPr/>
          <a:lstStyle/>
          <a:p>
            <a:r>
              <a:rPr lang="en-US" altLang="zh-TW" b="1" dirty="0"/>
              <a:t>Exploiting reverse complementation leads to</a:t>
            </a:r>
            <a:br>
              <a:rPr lang="en-US" altLang="zh-TW" b="1" dirty="0"/>
            </a:br>
            <a:r>
              <a:rPr lang="en-US" altLang="zh-TW" b="1" dirty="0"/>
              <a:t>improved </a:t>
            </a:r>
            <a:r>
              <a:rPr lang="en-US" altLang="zh-TW" b="1" dirty="0" smtClean="0"/>
              <a:t>compression</a:t>
            </a:r>
          </a:p>
          <a:p>
            <a:endParaRPr lang="zh-TW" altLang="en-US" dirty="0"/>
          </a:p>
        </p:txBody>
      </p:sp>
      <p:pic>
        <p:nvPicPr>
          <p:cNvPr id="4" name="圖片 3"/>
          <p:cNvPicPr>
            <a:picLocks noChangeAspect="1"/>
          </p:cNvPicPr>
          <p:nvPr/>
        </p:nvPicPr>
        <p:blipFill>
          <a:blip r:embed="rId2"/>
          <a:stretch>
            <a:fillRect/>
          </a:stretch>
        </p:blipFill>
        <p:spPr>
          <a:xfrm>
            <a:off x="1514551" y="2360990"/>
            <a:ext cx="8323512" cy="4360862"/>
          </a:xfrm>
          <a:prstGeom prst="rect">
            <a:avLst/>
          </a:prstGeom>
        </p:spPr>
      </p:pic>
    </p:spTree>
    <p:extLst>
      <p:ext uri="{BB962C8B-B14F-4D97-AF65-F5344CB8AC3E}">
        <p14:creationId xmlns:p14="http://schemas.microsoft.com/office/powerpoint/2010/main" val="2932155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Results-</a:t>
            </a:r>
            <a:r>
              <a:rPr lang="en-US" altLang="zh-TW" b="1" dirty="0"/>
              <a:t>Effect of bucket label size</a:t>
            </a:r>
            <a:endParaRPr lang="zh-TW" altLang="en-US" dirty="0"/>
          </a:p>
        </p:txBody>
      </p:sp>
      <p:sp>
        <p:nvSpPr>
          <p:cNvPr id="3" name="內容版面配置區 2"/>
          <p:cNvSpPr>
            <a:spLocks noGrp="1"/>
          </p:cNvSpPr>
          <p:nvPr>
            <p:ph idx="1"/>
          </p:nvPr>
        </p:nvSpPr>
        <p:spPr/>
        <p:txBody>
          <a:bodyPr/>
          <a:lstStyle/>
          <a:p>
            <a:pPr marL="0" indent="0">
              <a:buNone/>
            </a:pPr>
            <a:r>
              <a:rPr lang="en-US" altLang="zh-TW" dirty="0"/>
              <a:t>1.In fact, files encoded using length 12 bucket labels </a:t>
            </a:r>
            <a:r>
              <a:rPr lang="en-US" altLang="zh-TW" dirty="0" err="1"/>
              <a:t>are,on</a:t>
            </a:r>
            <a:r>
              <a:rPr lang="en-US" altLang="zh-TW" dirty="0"/>
              <a:t> average, only 1.5% larger than those encoded using length 15 bucket labels.</a:t>
            </a:r>
          </a:p>
          <a:p>
            <a:pPr marL="0" indent="0">
              <a:buNone/>
            </a:pPr>
            <a:r>
              <a:rPr lang="en-US" altLang="zh-TW" dirty="0"/>
              <a:t>2. The single largest relative difference occurred with the read set SRR490961, where the Mince encoding using length 15 bucket labels was 5.8% smaller than the encoding using length 12 bucket labels.</a:t>
            </a:r>
          </a:p>
          <a:p>
            <a:pPr marL="0" indent="0">
              <a:buNone/>
            </a:pPr>
            <a:r>
              <a:rPr lang="en-US" altLang="zh-TW" dirty="0"/>
              <a:t>3. We also observed that the file SRR037452 actually compressed better using length 12 bucket labels and was 2.6%  smaller than its counterpart encoded with the default bucket label size.</a:t>
            </a:r>
            <a:endParaRPr lang="zh-TW" altLang="en-US" dirty="0"/>
          </a:p>
          <a:p>
            <a:endParaRPr lang="zh-TW" altLang="en-US" dirty="0"/>
          </a:p>
        </p:txBody>
      </p:sp>
    </p:spTree>
    <p:extLst>
      <p:ext uri="{BB962C8B-B14F-4D97-AF65-F5344CB8AC3E}">
        <p14:creationId xmlns:p14="http://schemas.microsoft.com/office/powerpoint/2010/main" val="1538536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t>Results-</a:t>
            </a:r>
            <a:r>
              <a:rPr lang="en-US" altLang="zh-TW" b="1" dirty="0"/>
              <a:t>The choice of downstream compressor can have </a:t>
            </a:r>
            <a:r>
              <a:rPr lang="en-US" altLang="zh-TW" b="1" dirty="0" err="1" smtClean="0"/>
              <a:t>asignificant</a:t>
            </a:r>
            <a:r>
              <a:rPr lang="en-US" altLang="zh-TW" b="1" dirty="0" smtClean="0"/>
              <a:t> </a:t>
            </a:r>
            <a:r>
              <a:rPr lang="en-US" altLang="zh-TW" b="1" dirty="0"/>
              <a:t>effect</a:t>
            </a:r>
            <a:endParaRPr lang="zh-TW" altLang="en-US" dirty="0"/>
          </a:p>
        </p:txBody>
      </p:sp>
      <p:sp>
        <p:nvSpPr>
          <p:cNvPr id="3" name="內容版面配置區 2"/>
          <p:cNvSpPr>
            <a:spLocks noGrp="1"/>
          </p:cNvSpPr>
          <p:nvPr>
            <p:ph idx="1"/>
          </p:nvPr>
        </p:nvSpPr>
        <p:spPr/>
        <p:txBody>
          <a:bodyPr/>
          <a:lstStyle/>
          <a:p>
            <a:r>
              <a:rPr lang="en-US" altLang="zh-TW" dirty="0"/>
              <a:t>1.On average, the </a:t>
            </a:r>
            <a:r>
              <a:rPr lang="en-US" altLang="zh-TW" dirty="0" err="1"/>
              <a:t>lzip</a:t>
            </a:r>
            <a:r>
              <a:rPr lang="en-US" altLang="zh-TW" dirty="0"/>
              <a:t>-compressed files are 13% smaller than their </a:t>
            </a:r>
            <a:r>
              <a:rPr lang="en-US" altLang="zh-TW" dirty="0" err="1"/>
              <a:t>gzip</a:t>
            </a:r>
            <a:r>
              <a:rPr lang="en-US" altLang="zh-TW" dirty="0"/>
              <a:t>-compressed counterparts.</a:t>
            </a:r>
            <a:endParaRPr lang="zh-TW" altLang="en-US" dirty="0"/>
          </a:p>
          <a:p>
            <a:endParaRPr lang="zh-TW" altLang="en-US" dirty="0"/>
          </a:p>
        </p:txBody>
      </p:sp>
    </p:spTree>
    <p:extLst>
      <p:ext uri="{BB962C8B-B14F-4D97-AF65-F5344CB8AC3E}">
        <p14:creationId xmlns:p14="http://schemas.microsoft.com/office/powerpoint/2010/main" val="1620611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Results-</a:t>
            </a:r>
            <a:r>
              <a:rPr lang="en-US" altLang="zh-TW" b="1" dirty="0"/>
              <a:t>Computational resources required</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1709495" y="2371468"/>
            <a:ext cx="8150601" cy="3991199"/>
          </a:xfrm>
          <a:prstGeom prst="rect">
            <a:avLst/>
          </a:prstGeom>
        </p:spPr>
      </p:pic>
      <p:sp>
        <p:nvSpPr>
          <p:cNvPr id="5" name="文字方塊 4"/>
          <p:cNvSpPr txBox="1"/>
          <p:nvPr/>
        </p:nvSpPr>
        <p:spPr>
          <a:xfrm>
            <a:off x="4740968" y="1769468"/>
            <a:ext cx="1518621" cy="523220"/>
          </a:xfrm>
          <a:prstGeom prst="rect">
            <a:avLst/>
          </a:prstGeom>
          <a:noFill/>
        </p:spPr>
        <p:txBody>
          <a:bodyPr wrap="none" rtlCol="0">
            <a:spAutoFit/>
          </a:bodyPr>
          <a:lstStyle/>
          <a:p>
            <a:r>
              <a:rPr lang="en-US" altLang="zh-TW" sz="2800" dirty="0" smtClean="0"/>
              <a:t>encoding</a:t>
            </a:r>
            <a:endParaRPr lang="zh-TW" altLang="en-US" sz="2800" dirty="0"/>
          </a:p>
        </p:txBody>
      </p:sp>
    </p:spTree>
    <p:extLst>
      <p:ext uri="{BB962C8B-B14F-4D97-AF65-F5344CB8AC3E}">
        <p14:creationId xmlns:p14="http://schemas.microsoft.com/office/powerpoint/2010/main" val="3633948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Results-Computational resources required</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1543726" y="2178165"/>
            <a:ext cx="8840141" cy="4351338"/>
          </a:xfrm>
          <a:prstGeom prst="rect">
            <a:avLst/>
          </a:prstGeom>
        </p:spPr>
      </p:pic>
      <p:sp>
        <p:nvSpPr>
          <p:cNvPr id="5" name="文字方塊 4"/>
          <p:cNvSpPr txBox="1"/>
          <p:nvPr/>
        </p:nvSpPr>
        <p:spPr>
          <a:xfrm>
            <a:off x="4917237" y="1654945"/>
            <a:ext cx="1518621" cy="523220"/>
          </a:xfrm>
          <a:prstGeom prst="rect">
            <a:avLst/>
          </a:prstGeom>
          <a:noFill/>
        </p:spPr>
        <p:txBody>
          <a:bodyPr wrap="none" rtlCol="0">
            <a:spAutoFit/>
          </a:bodyPr>
          <a:lstStyle/>
          <a:p>
            <a:r>
              <a:rPr lang="en-US" altLang="zh-TW" sz="2800" dirty="0" smtClean="0"/>
              <a:t>decoding</a:t>
            </a:r>
            <a:endParaRPr lang="zh-TW" altLang="en-US" sz="2800" dirty="0"/>
          </a:p>
        </p:txBody>
      </p:sp>
    </p:spTree>
    <p:extLst>
      <p:ext uri="{BB962C8B-B14F-4D97-AF65-F5344CB8AC3E}">
        <p14:creationId xmlns:p14="http://schemas.microsoft.com/office/powerpoint/2010/main" val="889935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0481703">
            <a:off x="3322490" y="2515138"/>
            <a:ext cx="5347939" cy="1569660"/>
          </a:xfrm>
          <a:prstGeom prst="rect">
            <a:avLst/>
          </a:prstGeom>
        </p:spPr>
        <p:txBody>
          <a:bodyPr wrap="none">
            <a:spAutoFit/>
          </a:bodyPr>
          <a:lstStyle/>
          <a:p>
            <a:r>
              <a:rPr lang="en-US" altLang="zh-TW" sz="9600" dirty="0" smtClean="0">
                <a:solidFill>
                  <a:srgbClr val="FF0000"/>
                </a:solidFill>
              </a:rPr>
              <a:t>Thank you</a:t>
            </a:r>
            <a:endParaRPr lang="zh-TW" altLang="en-US" sz="9600" dirty="0">
              <a:solidFill>
                <a:srgbClr val="FF0000"/>
              </a:solidFill>
            </a:endParaRPr>
          </a:p>
        </p:txBody>
      </p:sp>
    </p:spTree>
    <p:extLst>
      <p:ext uri="{BB962C8B-B14F-4D97-AF65-F5344CB8AC3E}">
        <p14:creationId xmlns:p14="http://schemas.microsoft.com/office/powerpoint/2010/main" val="215764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Gill Sans MT" panose="020B0502020104020203" pitchFamily="34" charset="0"/>
              </a:rPr>
              <a:t>Use an ‘off-the-shelf’ </a:t>
            </a:r>
            <a:r>
              <a:rPr lang="en-US" altLang="zh-TW" dirty="0" smtClean="0">
                <a:latin typeface="Gill Sans MT" panose="020B0502020104020203" pitchFamily="34" charset="0"/>
              </a:rPr>
              <a:t>Compression Program</a:t>
            </a:r>
            <a:endParaRPr lang="en-US" altLang="zh-TW" dirty="0">
              <a:latin typeface="Gill Sans MT" panose="020B0502020104020203" pitchFamily="34" charset="0"/>
            </a:endParaRPr>
          </a:p>
        </p:txBody>
      </p:sp>
      <p:sp>
        <p:nvSpPr>
          <p:cNvPr id="3" name="內容版面配置區 2"/>
          <p:cNvSpPr>
            <a:spLocks noGrp="1"/>
          </p:cNvSpPr>
          <p:nvPr>
            <p:ph idx="1"/>
          </p:nvPr>
        </p:nvSpPr>
        <p:spPr/>
        <p:txBody>
          <a:bodyPr/>
          <a:lstStyle/>
          <a:p>
            <a:pPr marL="0" indent="0">
              <a:buNone/>
            </a:pPr>
            <a:endParaRPr lang="en-US" altLang="zh-TW" dirty="0" smtClean="0">
              <a:latin typeface="Gill Sans MT" panose="020B0502020104020203" pitchFamily="34" charset="0"/>
            </a:endParaRPr>
          </a:p>
          <a:p>
            <a:pPr marL="0" indent="0">
              <a:buNone/>
            </a:pPr>
            <a:r>
              <a:rPr lang="en-US" altLang="zh-TW" dirty="0" smtClean="0">
                <a:latin typeface="Gill Sans MT" panose="020B0502020104020203" pitchFamily="34" charset="0"/>
              </a:rPr>
              <a:t>General proposed</a:t>
            </a:r>
          </a:p>
          <a:p>
            <a:pPr marL="457200" lvl="1" indent="0">
              <a:buNone/>
            </a:pPr>
            <a:endParaRPr lang="en-US" altLang="zh-TW" dirty="0" smtClean="0">
              <a:latin typeface="Gill Sans MT" panose="020B0502020104020203" pitchFamily="34" charset="0"/>
            </a:endParaRPr>
          </a:p>
          <a:p>
            <a:pPr marL="0" indent="0">
              <a:buNone/>
            </a:pPr>
            <a:r>
              <a:rPr lang="en-US" altLang="zh-TW" dirty="0" smtClean="0">
                <a:latin typeface="Gill Sans MT" panose="020B0502020104020203" pitchFamily="34" charset="0"/>
              </a:rPr>
              <a:t>Well-tested</a:t>
            </a:r>
          </a:p>
          <a:p>
            <a:pPr lvl="1"/>
            <a:endParaRPr lang="en-US" altLang="zh-TW" dirty="0" smtClean="0">
              <a:latin typeface="Gill Sans MT" panose="020B0502020104020203" pitchFamily="34" charset="0"/>
            </a:endParaRPr>
          </a:p>
          <a:p>
            <a:pPr marL="0" indent="0">
              <a:buNone/>
            </a:pPr>
            <a:r>
              <a:rPr lang="en-US" altLang="zh-TW" dirty="0" smtClean="0">
                <a:latin typeface="Gill Sans MT" panose="020B0502020104020203" pitchFamily="34" charset="0"/>
              </a:rPr>
              <a:t>Highly scalable</a:t>
            </a:r>
            <a:endParaRPr lang="zh-TW" altLang="en-US" dirty="0">
              <a:latin typeface="Gill Sans MT" panose="020B0502020104020203" pitchFamily="34" charset="0"/>
            </a:endParaRPr>
          </a:p>
        </p:txBody>
      </p:sp>
    </p:spTree>
    <p:extLst>
      <p:ext uri="{BB962C8B-B14F-4D97-AF65-F5344CB8AC3E}">
        <p14:creationId xmlns:p14="http://schemas.microsoft.com/office/powerpoint/2010/main" val="306130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1073064" cy="1325563"/>
          </a:xfrm>
        </p:spPr>
        <p:txBody>
          <a:bodyPr/>
          <a:lstStyle/>
          <a:p>
            <a:r>
              <a:rPr lang="en-US" altLang="zh-TW" dirty="0" smtClean="0">
                <a:latin typeface="Gill Sans MT" panose="020B0502020104020203" pitchFamily="34" charset="0"/>
              </a:rPr>
              <a:t>The Specific Nature </a:t>
            </a:r>
            <a:r>
              <a:rPr lang="en-US" altLang="zh-TW" dirty="0">
                <a:latin typeface="Gill Sans MT" panose="020B0502020104020203" pitchFamily="34" charset="0"/>
              </a:rPr>
              <a:t>of </a:t>
            </a:r>
            <a:r>
              <a:rPr lang="en-US" altLang="zh-TW" dirty="0" smtClean="0">
                <a:latin typeface="Gill Sans MT" panose="020B0502020104020203" pitchFamily="34" charset="0"/>
              </a:rPr>
              <a:t>Genomic Sequence Data</a:t>
            </a:r>
            <a:endParaRPr lang="en-US" altLang="zh-TW" dirty="0">
              <a:latin typeface="Gill Sans MT" panose="020B0502020104020203" pitchFamily="34" charset="0"/>
            </a:endParaRPr>
          </a:p>
        </p:txBody>
      </p:sp>
      <p:sp>
        <p:nvSpPr>
          <p:cNvPr id="3" name="內容版面配置區 2"/>
          <p:cNvSpPr>
            <a:spLocks noGrp="1"/>
          </p:cNvSpPr>
          <p:nvPr>
            <p:ph idx="1"/>
          </p:nvPr>
        </p:nvSpPr>
        <p:spPr/>
        <p:txBody>
          <a:bodyPr/>
          <a:lstStyle/>
          <a:p>
            <a:pPr marL="0" indent="0">
              <a:buNone/>
            </a:pPr>
            <a:endParaRPr lang="en-US" altLang="zh-TW" dirty="0" smtClean="0"/>
          </a:p>
          <a:p>
            <a:pPr marL="0" indent="0">
              <a:buNone/>
            </a:pPr>
            <a:r>
              <a:rPr lang="en-US" altLang="zh-TW" dirty="0" smtClean="0">
                <a:latin typeface="Gill Sans MT" panose="020B0502020104020203" pitchFamily="34" charset="0"/>
              </a:rPr>
              <a:t>Limited </a:t>
            </a:r>
            <a:r>
              <a:rPr lang="en-US" altLang="zh-TW" dirty="0">
                <a:latin typeface="Gill Sans MT" panose="020B0502020104020203" pitchFamily="34" charset="0"/>
              </a:rPr>
              <a:t>alphabet </a:t>
            </a:r>
            <a:r>
              <a:rPr lang="en-US" altLang="zh-TW" dirty="0" smtClean="0">
                <a:latin typeface="Gill Sans MT" panose="020B0502020104020203" pitchFamily="34" charset="0"/>
              </a:rPr>
              <a:t>size (e.g. , DNA sequence is composed of  ACGT)</a:t>
            </a:r>
            <a:br>
              <a:rPr lang="en-US" altLang="zh-TW" dirty="0" smtClean="0">
                <a:latin typeface="Gill Sans MT" panose="020B0502020104020203" pitchFamily="34" charset="0"/>
              </a:rPr>
            </a:br>
            <a:r>
              <a:rPr lang="en-US" altLang="zh-TW" dirty="0" smtClean="0">
                <a:latin typeface="Gill Sans MT" panose="020B0502020104020203" pitchFamily="34" charset="0"/>
              </a:rPr>
              <a:t> </a:t>
            </a:r>
            <a:endParaRPr lang="en-US" altLang="zh-TW" dirty="0">
              <a:latin typeface="Gill Sans MT" panose="020B0502020104020203" pitchFamily="34" charset="0"/>
            </a:endParaRPr>
          </a:p>
          <a:p>
            <a:pPr marL="0" indent="0">
              <a:buNone/>
            </a:pPr>
            <a:r>
              <a:rPr lang="en-US" altLang="zh-TW" dirty="0">
                <a:latin typeface="Gill Sans MT" panose="020B0502020104020203" pitchFamily="34" charset="0"/>
              </a:rPr>
              <a:t>H</a:t>
            </a:r>
            <a:r>
              <a:rPr lang="en-US" altLang="zh-TW" dirty="0" smtClean="0">
                <a:latin typeface="Gill Sans MT" panose="020B0502020104020203" pitchFamily="34" charset="0"/>
              </a:rPr>
              <a:t>igh </a:t>
            </a:r>
            <a:r>
              <a:rPr lang="en-US" altLang="zh-TW" dirty="0">
                <a:latin typeface="Gill Sans MT" panose="020B0502020104020203" pitchFamily="34" charset="0"/>
              </a:rPr>
              <a:t>similarity among reads.</a:t>
            </a:r>
            <a:endParaRPr lang="zh-TW" altLang="en-US" dirty="0">
              <a:latin typeface="Gill Sans MT" panose="020B0502020104020203" pitchFamily="34" charset="0"/>
            </a:endParaRPr>
          </a:p>
        </p:txBody>
      </p:sp>
    </p:spTree>
    <p:extLst>
      <p:ext uri="{BB962C8B-B14F-4D97-AF65-F5344CB8AC3E}">
        <p14:creationId xmlns:p14="http://schemas.microsoft.com/office/powerpoint/2010/main" val="735690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Sequencing Reads </a:t>
            </a:r>
            <a:r>
              <a:rPr lang="en-US" altLang="zh-TW" dirty="0">
                <a:latin typeface="Gill Sans MT" panose="020B0502020104020203" pitchFamily="34" charset="0"/>
              </a:rPr>
              <a:t>C</a:t>
            </a:r>
            <a:r>
              <a:rPr lang="en-US" altLang="zh-TW" dirty="0" smtClean="0">
                <a:latin typeface="Gill Sans MT" panose="020B0502020104020203" pitchFamily="34" charset="0"/>
              </a:rPr>
              <a:t>ompression </a:t>
            </a:r>
            <a:r>
              <a:rPr lang="en-US" altLang="zh-TW" dirty="0">
                <a:latin typeface="Gill Sans MT" panose="020B0502020104020203" pitchFamily="34" charset="0"/>
              </a:rPr>
              <a:t>T</a:t>
            </a:r>
            <a:r>
              <a:rPr lang="en-US" altLang="zh-TW" dirty="0" smtClean="0">
                <a:latin typeface="Gill Sans MT" panose="020B0502020104020203" pitchFamily="34" charset="0"/>
              </a:rPr>
              <a:t>echniques</a:t>
            </a:r>
            <a:endParaRPr lang="en-US" altLang="zh-TW" dirty="0">
              <a:latin typeface="Gill Sans MT" panose="020B0502020104020203" pitchFamily="34" charset="0"/>
            </a:endParaRPr>
          </a:p>
        </p:txBody>
      </p:sp>
      <p:sp>
        <p:nvSpPr>
          <p:cNvPr id="3" name="內容版面配置區 2"/>
          <p:cNvSpPr>
            <a:spLocks noGrp="1"/>
          </p:cNvSpPr>
          <p:nvPr>
            <p:ph idx="1"/>
          </p:nvPr>
        </p:nvSpPr>
        <p:spPr/>
        <p:txBody>
          <a:bodyPr/>
          <a:lstStyle/>
          <a:p>
            <a:pPr marL="0" indent="0">
              <a:buNone/>
            </a:pPr>
            <a:endParaRPr lang="en-US" altLang="zh-TW" dirty="0" smtClean="0">
              <a:latin typeface="Gill Sans MT" panose="020B0502020104020203" pitchFamily="34" charset="0"/>
            </a:endParaRPr>
          </a:p>
          <a:p>
            <a:pPr>
              <a:buFontTx/>
              <a:buChar char="-"/>
            </a:pPr>
            <a:r>
              <a:rPr lang="en-US" altLang="zh-TW" dirty="0" smtClean="0">
                <a:latin typeface="Gill Sans MT" panose="020B0502020104020203" pitchFamily="34" charset="0"/>
              </a:rPr>
              <a:t>Reference-based compression</a:t>
            </a:r>
          </a:p>
          <a:p>
            <a:pPr marL="457200" lvl="1" indent="0">
              <a:buNone/>
            </a:pPr>
            <a:r>
              <a:rPr lang="en-US" altLang="zh-TW" dirty="0" smtClean="0">
                <a:latin typeface="Gill Sans MT" panose="020B0502020104020203" pitchFamily="34" charset="0"/>
              </a:rPr>
              <a:t>Compress aligned reads</a:t>
            </a:r>
          </a:p>
          <a:p>
            <a:pPr marL="457200" lvl="1" indent="0">
              <a:buNone/>
            </a:pPr>
            <a:endParaRPr lang="en-US" altLang="zh-TW" dirty="0">
              <a:latin typeface="Gill Sans MT" panose="020B0502020104020203" pitchFamily="34" charset="0"/>
            </a:endParaRPr>
          </a:p>
          <a:p>
            <a:pPr marL="457200" lvl="1" indent="0">
              <a:buNone/>
            </a:pPr>
            <a:endParaRPr lang="en-US" altLang="zh-TW" dirty="0">
              <a:latin typeface="Gill Sans MT" panose="020B0502020104020203" pitchFamily="34" charset="0"/>
            </a:endParaRPr>
          </a:p>
          <a:p>
            <a:pPr marL="457200" lvl="1" indent="0">
              <a:buNone/>
            </a:pPr>
            <a:endParaRPr lang="zh-TW" altLang="en-US" dirty="0">
              <a:latin typeface="Gill Sans MT" panose="020B0502020104020203" pitchFamily="34" charset="0"/>
            </a:endParaRPr>
          </a:p>
        </p:txBody>
      </p:sp>
      <p:sp>
        <p:nvSpPr>
          <p:cNvPr id="4" name="矩形 3"/>
          <p:cNvSpPr/>
          <p:nvPr/>
        </p:nvSpPr>
        <p:spPr>
          <a:xfrm>
            <a:off x="7331242" y="2432655"/>
            <a:ext cx="4090736" cy="11803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331242" y="2845218"/>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7960894" y="3021305"/>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9349540" y="3021305"/>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8742947" y="2840079"/>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0162673" y="2813134"/>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10741192" y="3021304"/>
            <a:ext cx="744955" cy="744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7483641" y="2679867"/>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8789067" y="2675962"/>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0128584" y="2671011"/>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7752860" y="1979761"/>
            <a:ext cx="3239477" cy="400110"/>
          </a:xfrm>
          <a:prstGeom prst="rect">
            <a:avLst/>
          </a:prstGeom>
          <a:noFill/>
        </p:spPr>
        <p:txBody>
          <a:bodyPr wrap="none" rtlCol="0">
            <a:spAutoFit/>
          </a:bodyPr>
          <a:lstStyle/>
          <a:p>
            <a:r>
              <a:rPr lang="en-US" altLang="zh-TW" sz="2000" dirty="0" smtClean="0"/>
              <a:t>Reference Genome sequence</a:t>
            </a:r>
            <a:endParaRPr lang="zh-TW" altLang="en-US" sz="2000" dirty="0"/>
          </a:p>
        </p:txBody>
      </p:sp>
      <p:sp>
        <p:nvSpPr>
          <p:cNvPr id="15" name="矩形 14"/>
          <p:cNvSpPr/>
          <p:nvPr/>
        </p:nvSpPr>
        <p:spPr>
          <a:xfrm>
            <a:off x="7331242" y="3021304"/>
            <a:ext cx="474745" cy="7406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9047079" y="3187378"/>
            <a:ext cx="806952" cy="400110"/>
          </a:xfrm>
          <a:prstGeom prst="rect">
            <a:avLst/>
          </a:prstGeom>
          <a:noFill/>
        </p:spPr>
        <p:txBody>
          <a:bodyPr wrap="none" rtlCol="0">
            <a:spAutoFit/>
          </a:bodyPr>
          <a:lstStyle/>
          <a:p>
            <a:r>
              <a:rPr lang="en-US" altLang="zh-TW" sz="2000" dirty="0" smtClean="0"/>
              <a:t>Reads</a:t>
            </a:r>
            <a:endParaRPr lang="zh-TW" altLang="en-US" sz="2000" dirty="0"/>
          </a:p>
        </p:txBody>
      </p:sp>
    </p:spTree>
    <p:extLst>
      <p:ext uri="{BB962C8B-B14F-4D97-AF65-F5344CB8AC3E}">
        <p14:creationId xmlns:p14="http://schemas.microsoft.com/office/powerpoint/2010/main" val="2517272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rPr>
              <a:t>Sequencing Reads </a:t>
            </a:r>
            <a:r>
              <a:rPr lang="en-US" altLang="zh-TW" dirty="0">
                <a:latin typeface="Gill Sans MT" panose="020B0502020104020203" pitchFamily="34" charset="0"/>
              </a:rPr>
              <a:t>C</a:t>
            </a:r>
            <a:r>
              <a:rPr lang="en-US" altLang="zh-TW" dirty="0" smtClean="0">
                <a:latin typeface="Gill Sans MT" panose="020B0502020104020203" pitchFamily="34" charset="0"/>
              </a:rPr>
              <a:t>ompression </a:t>
            </a:r>
            <a:r>
              <a:rPr lang="en-US" altLang="zh-TW" dirty="0">
                <a:latin typeface="Gill Sans MT" panose="020B0502020104020203" pitchFamily="34" charset="0"/>
              </a:rPr>
              <a:t>T</a:t>
            </a:r>
            <a:r>
              <a:rPr lang="en-US" altLang="zh-TW" dirty="0" smtClean="0">
                <a:latin typeface="Gill Sans MT" panose="020B0502020104020203" pitchFamily="34" charset="0"/>
              </a:rPr>
              <a:t>echniques</a:t>
            </a:r>
            <a:endParaRPr lang="en-US" altLang="zh-TW" dirty="0">
              <a:latin typeface="Gill Sans MT" panose="020B0502020104020203" pitchFamily="34" charset="0"/>
            </a:endParaRPr>
          </a:p>
        </p:txBody>
      </p:sp>
      <p:sp>
        <p:nvSpPr>
          <p:cNvPr id="3" name="內容版面配置區 2"/>
          <p:cNvSpPr>
            <a:spLocks noGrp="1"/>
          </p:cNvSpPr>
          <p:nvPr>
            <p:ph idx="1"/>
          </p:nvPr>
        </p:nvSpPr>
        <p:spPr/>
        <p:txBody>
          <a:bodyPr/>
          <a:lstStyle/>
          <a:p>
            <a:pPr marL="0" indent="0">
              <a:buNone/>
            </a:pPr>
            <a:endParaRPr lang="en-US" altLang="zh-TW" dirty="0" smtClean="0">
              <a:latin typeface="Gill Sans MT" panose="020B0502020104020203" pitchFamily="34" charset="0"/>
            </a:endParaRPr>
          </a:p>
          <a:p>
            <a:pPr>
              <a:buFontTx/>
              <a:buChar char="-"/>
            </a:pPr>
            <a:r>
              <a:rPr lang="en-US" altLang="zh-TW" dirty="0" smtClean="0">
                <a:solidFill>
                  <a:schemeClr val="tx1">
                    <a:lumMod val="50000"/>
                  </a:schemeClr>
                </a:solidFill>
                <a:latin typeface="Gill Sans MT" panose="020B0502020104020203" pitchFamily="34" charset="0"/>
              </a:rPr>
              <a:t>Reference-based compression</a:t>
            </a:r>
          </a:p>
          <a:p>
            <a:pPr marL="457200" lvl="1" indent="0">
              <a:buNone/>
            </a:pPr>
            <a:r>
              <a:rPr lang="en-US" altLang="zh-TW" dirty="0" smtClean="0">
                <a:solidFill>
                  <a:schemeClr val="tx1">
                    <a:lumMod val="50000"/>
                  </a:schemeClr>
                </a:solidFill>
                <a:latin typeface="Gill Sans MT" panose="020B0502020104020203" pitchFamily="34" charset="0"/>
              </a:rPr>
              <a:t>Compress aligned reads</a:t>
            </a:r>
          </a:p>
          <a:p>
            <a:pPr marL="457200" lvl="1" indent="0">
              <a:buNone/>
            </a:pPr>
            <a:endParaRPr lang="en-US" altLang="zh-TW" dirty="0">
              <a:latin typeface="Gill Sans MT" panose="020B0502020104020203" pitchFamily="34" charset="0"/>
            </a:endParaRPr>
          </a:p>
          <a:p>
            <a:pPr>
              <a:buFontTx/>
              <a:buChar char="-"/>
            </a:pPr>
            <a:r>
              <a:rPr lang="en-US" altLang="zh-TW" dirty="0" smtClean="0">
                <a:latin typeface="Gill Sans MT" panose="020B0502020104020203" pitchFamily="34" charset="0"/>
              </a:rPr>
              <a:t>De novo compression</a:t>
            </a:r>
          </a:p>
          <a:p>
            <a:pPr marL="457200" lvl="1" indent="0">
              <a:buNone/>
            </a:pPr>
            <a:r>
              <a:rPr lang="en-US" altLang="zh-TW" dirty="0">
                <a:latin typeface="Gill Sans MT" panose="020B0502020104020203" pitchFamily="34" charset="0"/>
              </a:rPr>
              <a:t>Compress </a:t>
            </a:r>
            <a:r>
              <a:rPr lang="en-US" altLang="zh-TW" dirty="0" smtClean="0">
                <a:latin typeface="Gill Sans MT" panose="020B0502020104020203" pitchFamily="34" charset="0"/>
              </a:rPr>
              <a:t>raw sequencing reads</a:t>
            </a:r>
          </a:p>
          <a:p>
            <a:pPr marL="457200" lvl="1" indent="0">
              <a:buNone/>
            </a:pPr>
            <a:endParaRPr lang="en-US" altLang="zh-TW" dirty="0" smtClean="0">
              <a:latin typeface="Gill Sans MT" panose="020B0502020104020203" pitchFamily="34" charset="0"/>
            </a:endParaRPr>
          </a:p>
          <a:p>
            <a:pPr marL="457200" lvl="1" indent="0">
              <a:buNone/>
            </a:pPr>
            <a:r>
              <a:rPr lang="en-US" altLang="zh-TW" dirty="0" smtClean="0">
                <a:latin typeface="Gill Sans MT" panose="020B0502020104020203" pitchFamily="34" charset="0"/>
              </a:rPr>
              <a:t>Exploit </a:t>
            </a:r>
            <a:r>
              <a:rPr lang="en-US" altLang="zh-TW" dirty="0">
                <a:latin typeface="Gill Sans MT" panose="020B0502020104020203" pitchFamily="34" charset="0"/>
              </a:rPr>
              <a:t>redundancy within the set of reads</a:t>
            </a:r>
          </a:p>
          <a:p>
            <a:pPr marL="457200" lvl="1" indent="0">
              <a:buNone/>
            </a:pPr>
            <a:endParaRPr lang="en-US" altLang="zh-TW" dirty="0">
              <a:latin typeface="Gill Sans MT" panose="020B0502020104020203" pitchFamily="34" charset="0"/>
            </a:endParaRPr>
          </a:p>
          <a:p>
            <a:pPr marL="457200" lvl="1" indent="0">
              <a:buNone/>
            </a:pPr>
            <a:endParaRPr lang="zh-TW" altLang="en-US" dirty="0">
              <a:latin typeface="Gill Sans MT" panose="020B0502020104020203" pitchFamily="34" charset="0"/>
            </a:endParaRPr>
          </a:p>
        </p:txBody>
      </p:sp>
      <p:sp>
        <p:nvSpPr>
          <p:cNvPr id="4" name="矩形 3"/>
          <p:cNvSpPr/>
          <p:nvPr/>
        </p:nvSpPr>
        <p:spPr>
          <a:xfrm>
            <a:off x="7331242" y="2432655"/>
            <a:ext cx="4090736" cy="11803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331242" y="2845218"/>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7960894" y="3021305"/>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9349540" y="3021305"/>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8742947" y="2840079"/>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0162673" y="2813134"/>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10741192" y="3021304"/>
            <a:ext cx="744955" cy="744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7483641" y="2679867"/>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8789067" y="2675962"/>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0128584" y="2671011"/>
            <a:ext cx="1259305" cy="744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7752860" y="1979761"/>
            <a:ext cx="3239477" cy="400110"/>
          </a:xfrm>
          <a:prstGeom prst="rect">
            <a:avLst/>
          </a:prstGeom>
          <a:noFill/>
        </p:spPr>
        <p:txBody>
          <a:bodyPr wrap="none" rtlCol="0">
            <a:spAutoFit/>
          </a:bodyPr>
          <a:lstStyle/>
          <a:p>
            <a:r>
              <a:rPr lang="en-US" altLang="zh-TW" sz="2000" dirty="0" smtClean="0"/>
              <a:t>Reference Genome sequence</a:t>
            </a:r>
            <a:endParaRPr lang="zh-TW" altLang="en-US" sz="2000" dirty="0"/>
          </a:p>
        </p:txBody>
      </p:sp>
      <p:sp>
        <p:nvSpPr>
          <p:cNvPr id="15" name="矩形 14"/>
          <p:cNvSpPr/>
          <p:nvPr/>
        </p:nvSpPr>
        <p:spPr>
          <a:xfrm>
            <a:off x="7331242" y="3021304"/>
            <a:ext cx="474745" cy="7406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9047079" y="3187378"/>
            <a:ext cx="806952" cy="400110"/>
          </a:xfrm>
          <a:prstGeom prst="rect">
            <a:avLst/>
          </a:prstGeom>
          <a:noFill/>
        </p:spPr>
        <p:txBody>
          <a:bodyPr wrap="none" rtlCol="0">
            <a:spAutoFit/>
          </a:bodyPr>
          <a:lstStyle/>
          <a:p>
            <a:r>
              <a:rPr lang="en-US" altLang="zh-TW" sz="2000" dirty="0" smtClean="0"/>
              <a:t>Reads</a:t>
            </a:r>
            <a:endParaRPr lang="zh-TW" altLang="en-US" sz="2000" dirty="0"/>
          </a:p>
        </p:txBody>
      </p:sp>
      <p:sp>
        <p:nvSpPr>
          <p:cNvPr id="17" name="矩形 16"/>
          <p:cNvSpPr/>
          <p:nvPr/>
        </p:nvSpPr>
        <p:spPr>
          <a:xfrm>
            <a:off x="7360067" y="4267033"/>
            <a:ext cx="1259305" cy="557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8090235" y="4457741"/>
            <a:ext cx="1259305" cy="557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9578572" y="4460702"/>
            <a:ext cx="1259305" cy="557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8893340" y="4262773"/>
            <a:ext cx="1259305" cy="557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 name="直線接點 24"/>
          <p:cNvCxnSpPr>
            <a:endCxn id="18" idx="1"/>
          </p:cNvCxnSpPr>
          <p:nvPr/>
        </p:nvCxnSpPr>
        <p:spPr>
          <a:xfrm>
            <a:off x="8090235" y="4262773"/>
            <a:ext cx="0" cy="222854"/>
          </a:xfrm>
          <a:prstGeom prst="line">
            <a:avLst/>
          </a:prstGeom>
          <a:ln>
            <a:solidFill>
              <a:srgbClr val="FF0000"/>
            </a:solidFill>
            <a:prstDash val="sysDash"/>
          </a:ln>
        </p:spPr>
        <p:style>
          <a:lnRef idx="3">
            <a:schemeClr val="accent2"/>
          </a:lnRef>
          <a:fillRef idx="0">
            <a:schemeClr val="accent2"/>
          </a:fillRef>
          <a:effectRef idx="2">
            <a:schemeClr val="accent2"/>
          </a:effectRef>
          <a:fontRef idx="minor">
            <a:schemeClr val="tx1"/>
          </a:fontRef>
        </p:style>
      </p:cxnSp>
      <p:cxnSp>
        <p:nvCxnSpPr>
          <p:cNvPr id="28" name="直線接點 27"/>
          <p:cNvCxnSpPr/>
          <p:nvPr/>
        </p:nvCxnSpPr>
        <p:spPr>
          <a:xfrm>
            <a:off x="8619372" y="4262773"/>
            <a:ext cx="0" cy="222853"/>
          </a:xfrm>
          <a:prstGeom prst="line">
            <a:avLst/>
          </a:prstGeom>
          <a:ln>
            <a:solidFill>
              <a:srgbClr val="FF0000"/>
            </a:solidFill>
            <a:prstDash val="sysDash"/>
          </a:ln>
        </p:spPr>
        <p:style>
          <a:lnRef idx="3">
            <a:schemeClr val="accent2"/>
          </a:lnRef>
          <a:fillRef idx="0">
            <a:schemeClr val="accent2"/>
          </a:fillRef>
          <a:effectRef idx="2">
            <a:schemeClr val="accent2"/>
          </a:effectRef>
          <a:fontRef idx="minor">
            <a:schemeClr val="tx1"/>
          </a:fontRef>
        </p:style>
      </p:cxnSp>
      <p:cxnSp>
        <p:nvCxnSpPr>
          <p:cNvPr id="30" name="直線接點 29"/>
          <p:cNvCxnSpPr/>
          <p:nvPr/>
        </p:nvCxnSpPr>
        <p:spPr>
          <a:xfrm>
            <a:off x="8893340" y="4262773"/>
            <a:ext cx="0" cy="222854"/>
          </a:xfrm>
          <a:prstGeom prst="line">
            <a:avLst/>
          </a:prstGeom>
          <a:ln>
            <a:solidFill>
              <a:srgbClr val="FF0000"/>
            </a:solidFill>
            <a:prstDash val="sysDash"/>
          </a:ln>
        </p:spPr>
        <p:style>
          <a:lnRef idx="3">
            <a:schemeClr val="accent2"/>
          </a:lnRef>
          <a:fillRef idx="0">
            <a:schemeClr val="accent2"/>
          </a:fillRef>
          <a:effectRef idx="2">
            <a:schemeClr val="accent2"/>
          </a:effectRef>
          <a:fontRef idx="minor">
            <a:schemeClr val="tx1"/>
          </a:fontRef>
        </p:style>
      </p:cxnSp>
      <p:cxnSp>
        <p:nvCxnSpPr>
          <p:cNvPr id="31" name="直線接點 30"/>
          <p:cNvCxnSpPr/>
          <p:nvPr/>
        </p:nvCxnSpPr>
        <p:spPr>
          <a:xfrm>
            <a:off x="9349540" y="4262773"/>
            <a:ext cx="0" cy="222854"/>
          </a:xfrm>
          <a:prstGeom prst="line">
            <a:avLst/>
          </a:prstGeom>
          <a:ln>
            <a:solidFill>
              <a:srgbClr val="FF0000"/>
            </a:solidFill>
            <a:prstDash val="sysDash"/>
          </a:ln>
        </p:spPr>
        <p:style>
          <a:lnRef idx="3">
            <a:schemeClr val="accent2"/>
          </a:lnRef>
          <a:fillRef idx="0">
            <a:schemeClr val="accent2"/>
          </a:fillRef>
          <a:effectRef idx="2">
            <a:schemeClr val="accent2"/>
          </a:effectRef>
          <a:fontRef idx="minor">
            <a:schemeClr val="tx1"/>
          </a:fontRef>
        </p:style>
      </p:cxnSp>
      <p:cxnSp>
        <p:nvCxnSpPr>
          <p:cNvPr id="32" name="直線接點 31"/>
          <p:cNvCxnSpPr/>
          <p:nvPr/>
        </p:nvCxnSpPr>
        <p:spPr>
          <a:xfrm>
            <a:off x="9578572" y="4262773"/>
            <a:ext cx="0" cy="222854"/>
          </a:xfrm>
          <a:prstGeom prst="line">
            <a:avLst/>
          </a:prstGeom>
          <a:ln>
            <a:solidFill>
              <a:srgbClr val="FF0000"/>
            </a:solidFill>
            <a:prstDash val="sysDash"/>
          </a:ln>
        </p:spPr>
        <p:style>
          <a:lnRef idx="3">
            <a:schemeClr val="accent2"/>
          </a:lnRef>
          <a:fillRef idx="0">
            <a:schemeClr val="accent2"/>
          </a:fillRef>
          <a:effectRef idx="2">
            <a:schemeClr val="accent2"/>
          </a:effectRef>
          <a:fontRef idx="minor">
            <a:schemeClr val="tx1"/>
          </a:fontRef>
        </p:style>
      </p:cxnSp>
      <p:cxnSp>
        <p:nvCxnSpPr>
          <p:cNvPr id="33" name="直線接點 32"/>
          <p:cNvCxnSpPr/>
          <p:nvPr/>
        </p:nvCxnSpPr>
        <p:spPr>
          <a:xfrm>
            <a:off x="10135603" y="4262773"/>
            <a:ext cx="0" cy="222854"/>
          </a:xfrm>
          <a:prstGeom prst="line">
            <a:avLst/>
          </a:prstGeom>
          <a:ln>
            <a:solidFill>
              <a:srgbClr val="FF0000"/>
            </a:solidFill>
            <a:prstDash val="sysDash"/>
          </a:ln>
        </p:spPr>
        <p:style>
          <a:lnRef idx="3">
            <a:schemeClr val="accent2"/>
          </a:lnRef>
          <a:fillRef idx="0">
            <a:schemeClr val="accent2"/>
          </a:fillRef>
          <a:effectRef idx="2">
            <a:schemeClr val="accent2"/>
          </a:effectRef>
          <a:fontRef idx="minor">
            <a:schemeClr val="tx1"/>
          </a:fontRef>
        </p:style>
      </p:cxnSp>
      <p:sp>
        <p:nvSpPr>
          <p:cNvPr id="34" name="文字方塊 33"/>
          <p:cNvSpPr txBox="1"/>
          <p:nvPr/>
        </p:nvSpPr>
        <p:spPr>
          <a:xfrm>
            <a:off x="9047079" y="4774700"/>
            <a:ext cx="806952" cy="400110"/>
          </a:xfrm>
          <a:prstGeom prst="rect">
            <a:avLst/>
          </a:prstGeom>
          <a:noFill/>
        </p:spPr>
        <p:txBody>
          <a:bodyPr wrap="none" rtlCol="0">
            <a:spAutoFit/>
          </a:bodyPr>
          <a:lstStyle/>
          <a:p>
            <a:r>
              <a:rPr lang="en-US" altLang="zh-TW" sz="2000" dirty="0" smtClean="0"/>
              <a:t>Reads</a:t>
            </a:r>
            <a:endParaRPr lang="zh-TW" altLang="en-US" sz="2000" dirty="0"/>
          </a:p>
        </p:txBody>
      </p:sp>
      <p:sp>
        <p:nvSpPr>
          <p:cNvPr id="19" name="文字方塊 18"/>
          <p:cNvSpPr txBox="1"/>
          <p:nvPr/>
        </p:nvSpPr>
        <p:spPr>
          <a:xfrm>
            <a:off x="7940319" y="3850218"/>
            <a:ext cx="966483" cy="400110"/>
          </a:xfrm>
          <a:prstGeom prst="rect">
            <a:avLst/>
          </a:prstGeom>
          <a:noFill/>
        </p:spPr>
        <p:txBody>
          <a:bodyPr wrap="none" rtlCol="0">
            <a:spAutoFit/>
          </a:bodyPr>
          <a:lstStyle/>
          <a:p>
            <a:r>
              <a:rPr lang="en-US" altLang="zh-TW" sz="2000" dirty="0" smtClean="0">
                <a:solidFill>
                  <a:srgbClr val="FF0000"/>
                </a:solidFill>
              </a:rPr>
              <a:t>overlap</a:t>
            </a:r>
            <a:endParaRPr lang="zh-TW" altLang="en-US" sz="2000" dirty="0">
              <a:solidFill>
                <a:srgbClr val="FF0000"/>
              </a:solidFill>
            </a:endParaRPr>
          </a:p>
        </p:txBody>
      </p:sp>
    </p:spTree>
    <p:extLst>
      <p:ext uri="{BB962C8B-B14F-4D97-AF65-F5344CB8AC3E}">
        <p14:creationId xmlns:p14="http://schemas.microsoft.com/office/powerpoint/2010/main" val="460693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Gill Sans MT" panose="020B0502020104020203" pitchFamily="34" charset="0"/>
                <a:ea typeface="Arial Unicode MS" panose="020B0604020202020204" pitchFamily="34" charset="-120"/>
                <a:cs typeface="Arial Unicode MS" panose="020B0604020202020204" pitchFamily="34" charset="-120"/>
              </a:rPr>
              <a:t>Outline</a:t>
            </a:r>
            <a:endParaRPr lang="zh-TW" altLang="en-US" dirty="0">
              <a:latin typeface="Gill Sans MT" panose="020B0502020104020203" pitchFamily="34" charset="0"/>
              <a:ea typeface="Arial Unicode MS" panose="020B0604020202020204" pitchFamily="34" charset="-120"/>
              <a:cs typeface="Arial Unicode MS" panose="020B0604020202020204" pitchFamily="34" charset="-120"/>
            </a:endParaRPr>
          </a:p>
        </p:txBody>
      </p:sp>
      <p:sp>
        <p:nvSpPr>
          <p:cNvPr id="3" name="內容版面配置區 2"/>
          <p:cNvSpPr>
            <a:spLocks noGrp="1"/>
          </p:cNvSpPr>
          <p:nvPr>
            <p:ph idx="1"/>
          </p:nvPr>
        </p:nvSpPr>
        <p:spPr/>
        <p:txBody>
          <a:bodyPr/>
          <a:lstStyle/>
          <a:p>
            <a:r>
              <a:rPr lang="en-US" altLang="zh-TW" dirty="0" smtClean="0">
                <a:solidFill>
                  <a:schemeClr val="tx1">
                    <a:lumMod val="50000"/>
                  </a:schemeClr>
                </a:solidFill>
                <a:latin typeface="Gill Sans MT" panose="020B0502020104020203" pitchFamily="34" charset="0"/>
              </a:rPr>
              <a:t>Introduction</a:t>
            </a:r>
          </a:p>
          <a:p>
            <a:r>
              <a:rPr lang="en-US" altLang="zh-TW" dirty="0" smtClean="0">
                <a:latin typeface="Gill Sans MT" panose="020B0502020104020203" pitchFamily="34" charset="0"/>
              </a:rPr>
              <a:t>Proposed Method</a:t>
            </a:r>
          </a:p>
          <a:p>
            <a:r>
              <a:rPr lang="en-US" altLang="zh-TW" dirty="0">
                <a:solidFill>
                  <a:schemeClr val="bg1">
                    <a:lumMod val="50000"/>
                    <a:lumOff val="50000"/>
                  </a:schemeClr>
                </a:solidFill>
                <a:latin typeface="Gill Sans MT" panose="020B0502020104020203" pitchFamily="34" charset="0"/>
              </a:rPr>
              <a:t>Results</a:t>
            </a:r>
            <a:endParaRPr lang="zh-TW" altLang="en-US" dirty="0">
              <a:solidFill>
                <a:schemeClr val="bg1">
                  <a:lumMod val="50000"/>
                  <a:lumOff val="50000"/>
                </a:schemeClr>
              </a:solidFill>
              <a:latin typeface="Gill Sans MT" panose="020B0502020104020203" pitchFamily="34" charset="0"/>
            </a:endParaRPr>
          </a:p>
          <a:p>
            <a:endParaRPr lang="zh-TW" altLang="en-US" dirty="0">
              <a:latin typeface="Gill Sans MT" panose="020B0502020104020203" pitchFamily="34" charset="0"/>
            </a:endParaRPr>
          </a:p>
        </p:txBody>
      </p:sp>
    </p:spTree>
    <p:extLst>
      <p:ext uri="{BB962C8B-B14F-4D97-AF65-F5344CB8AC3E}">
        <p14:creationId xmlns:p14="http://schemas.microsoft.com/office/powerpoint/2010/main" val="1979217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2271</TotalTime>
  <Words>1930</Words>
  <Application>Microsoft Office PowerPoint</Application>
  <PresentationFormat>寬螢幕</PresentationFormat>
  <Paragraphs>771</Paragraphs>
  <Slides>49</Slides>
  <Notes>40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49</vt:i4>
      </vt:variant>
    </vt:vector>
  </HeadingPairs>
  <TitlesOfParts>
    <vt:vector size="59" baseType="lpstr">
      <vt:lpstr>Arial Unicode MS</vt:lpstr>
      <vt:lpstr>微軟正黑體</vt:lpstr>
      <vt:lpstr>新細明體</vt:lpstr>
      <vt:lpstr>Arial</vt:lpstr>
      <vt:lpstr>Calibri</vt:lpstr>
      <vt:lpstr>Calibri Light</vt:lpstr>
      <vt:lpstr>Cambria Math</vt:lpstr>
      <vt:lpstr>Comic Sans MS</vt:lpstr>
      <vt:lpstr>Gill Sans MT</vt:lpstr>
      <vt:lpstr>Office Theme</vt:lpstr>
      <vt:lpstr>Data-dependent bucketing improves reference-free compression of sequencing reads</vt:lpstr>
      <vt:lpstr>Outline</vt:lpstr>
      <vt:lpstr>Outline</vt:lpstr>
      <vt:lpstr>Motivation</vt:lpstr>
      <vt:lpstr>Use an ‘off-the-shelf’ Compression Program</vt:lpstr>
      <vt:lpstr>The Specific Nature of Genomic Sequence Data</vt:lpstr>
      <vt:lpstr>Sequencing Reads Compression Techniques</vt:lpstr>
      <vt:lpstr>Sequencing Reads Compression Techniques</vt:lpstr>
      <vt:lpstr>Outline</vt:lpstr>
      <vt:lpstr>Design Philosophy </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Algorithm</vt:lpstr>
      <vt:lpstr>Outline</vt:lpstr>
      <vt:lpstr>Results</vt:lpstr>
      <vt:lpstr>Results</vt:lpstr>
      <vt:lpstr>Results-Effect of bucket label size</vt:lpstr>
      <vt:lpstr>Results-The choice of downstream compressor can have asignificant effect</vt:lpstr>
      <vt:lpstr>Results-Computational resources required</vt:lpstr>
      <vt:lpstr>Results-Computational resources required</vt:lpstr>
      <vt:lpstr>PowerPoint 簡報</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Data-dependent bucketing improves reference-free compression of sequencing reads</dc:title>
  <dc:creator>Chuan</dc:creator>
  <cp:lastModifiedBy>Chuan</cp:lastModifiedBy>
  <cp:revision>92</cp:revision>
  <dcterms:created xsi:type="dcterms:W3CDTF">2016-12-09T02:42:38Z</dcterms:created>
  <dcterms:modified xsi:type="dcterms:W3CDTF">2016-12-15T07:55:50Z</dcterms:modified>
</cp:coreProperties>
</file>