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2" r:id="rId2"/>
    <p:sldId id="273" r:id="rId3"/>
    <p:sldId id="274" r:id="rId4"/>
    <p:sldId id="275" r:id="rId5"/>
    <p:sldId id="276" r:id="rId6"/>
    <p:sldId id="277" r:id="rId7"/>
    <p:sldId id="278" r:id="rId8"/>
    <p:sldId id="279" r:id="rId9"/>
    <p:sldId id="280" r:id="rId10"/>
    <p:sldId id="281" r:id="rId11"/>
    <p:sldId id="282" r:id="rId12"/>
    <p:sldId id="262" r:id="rId13"/>
    <p:sldId id="263" r:id="rId14"/>
    <p:sldId id="264" r:id="rId15"/>
    <p:sldId id="268" r:id="rId16"/>
    <p:sldId id="269" r:id="rId17"/>
    <p:sldId id="265" r:id="rId18"/>
    <p:sldId id="267" r:id="rId19"/>
    <p:sldId id="270" r:id="rId20"/>
    <p:sldId id="271" r:id="rId21"/>
    <p:sldId id="284" r:id="rId22"/>
    <p:sldId id="285" r:id="rId23"/>
    <p:sldId id="286" r:id="rId24"/>
    <p:sldId id="283" r:id="rId25"/>
    <p:sldId id="287" r:id="rId26"/>
    <p:sldId id="288" r:id="rId27"/>
    <p:sldId id="289"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870" autoAdjust="0"/>
  </p:normalViewPr>
  <p:slideViewPr>
    <p:cSldViewPr>
      <p:cViewPr varScale="1">
        <p:scale>
          <a:sx n="94" d="100"/>
          <a:sy n="94" d="100"/>
        </p:scale>
        <p:origin x="504" y="8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DB966-54C7-074F-A2D3-B28F69B3C2B8}" type="datetimeFigureOut">
              <a:rPr kumimoji="1" lang="zh-TW" altLang="en-US" smtClean="0"/>
              <a:t>2016/12/12</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x-none" smtClean="0"/>
              <a:t>按一下以編輯母片文字樣式</a:t>
            </a:r>
          </a:p>
          <a:p>
            <a:pPr lvl="1"/>
            <a:r>
              <a:rPr kumimoji="1" lang="zh-TW" altLang="x-none" smtClean="0"/>
              <a:t>第二層</a:t>
            </a:r>
          </a:p>
          <a:p>
            <a:pPr lvl="2"/>
            <a:r>
              <a:rPr kumimoji="1" lang="zh-TW" altLang="x-none" smtClean="0"/>
              <a:t>第三層</a:t>
            </a:r>
          </a:p>
          <a:p>
            <a:pPr lvl="3"/>
            <a:r>
              <a:rPr kumimoji="1" lang="zh-TW" altLang="x-none" smtClean="0"/>
              <a:t>第四層</a:t>
            </a:r>
          </a:p>
          <a:p>
            <a:pPr lvl="4"/>
            <a:r>
              <a:rPr kumimoji="1" lang="zh-TW" altLang="x-none" smtClean="0"/>
              <a:t>第五層</a:t>
            </a:r>
            <a:endParaRPr kumimoji="1"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D741CD-993F-CD46-9EC2-C85526FE5D8D}" type="slidenum">
              <a:rPr kumimoji="1" lang="zh-TW" altLang="en-US" smtClean="0"/>
              <a:t>‹#›</a:t>
            </a:fld>
            <a:endParaRPr kumimoji="1" lang="zh-TW" altLang="en-US"/>
          </a:p>
        </p:txBody>
      </p:sp>
    </p:spTree>
    <p:extLst>
      <p:ext uri="{BB962C8B-B14F-4D97-AF65-F5344CB8AC3E}">
        <p14:creationId xmlns:p14="http://schemas.microsoft.com/office/powerpoint/2010/main" val="42375099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4BD741CD-993F-CD46-9EC2-C85526FE5D8D}" type="slidenum">
              <a:rPr kumimoji="1" lang="zh-TW" altLang="en-US" smtClean="0"/>
              <a:t>14</a:t>
            </a:fld>
            <a:endParaRPr kumimoji="1" lang="zh-TW" altLang="en-US"/>
          </a:p>
        </p:txBody>
      </p:sp>
    </p:spTree>
    <p:extLst>
      <p:ext uri="{BB962C8B-B14F-4D97-AF65-F5344CB8AC3E}">
        <p14:creationId xmlns:p14="http://schemas.microsoft.com/office/powerpoint/2010/main" val="184550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4BD741CD-993F-CD46-9EC2-C85526FE5D8D}" type="slidenum">
              <a:rPr kumimoji="1" lang="zh-TW" altLang="en-US" smtClean="0"/>
              <a:t>15</a:t>
            </a:fld>
            <a:endParaRPr kumimoji="1" lang="zh-TW" altLang="en-US"/>
          </a:p>
        </p:txBody>
      </p:sp>
    </p:spTree>
    <p:extLst>
      <p:ext uri="{BB962C8B-B14F-4D97-AF65-F5344CB8AC3E}">
        <p14:creationId xmlns:p14="http://schemas.microsoft.com/office/powerpoint/2010/main" val="184550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4BD741CD-993F-CD46-9EC2-C85526FE5D8D}" type="slidenum">
              <a:rPr kumimoji="1" lang="zh-TW" altLang="en-US" smtClean="0"/>
              <a:t>16</a:t>
            </a:fld>
            <a:endParaRPr kumimoji="1" lang="zh-TW" altLang="en-US"/>
          </a:p>
        </p:txBody>
      </p:sp>
    </p:spTree>
    <p:extLst>
      <p:ext uri="{BB962C8B-B14F-4D97-AF65-F5344CB8AC3E}">
        <p14:creationId xmlns:p14="http://schemas.microsoft.com/office/powerpoint/2010/main" val="184550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2016/12/12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132856"/>
            <a:ext cx="9144000" cy="1470025"/>
          </a:xfrm>
        </p:spPr>
        <p:txBody>
          <a:bodyPr/>
          <a:lstStyle/>
          <a:p>
            <a:r>
              <a:rPr lang="en-US" altLang="zh-TW" dirty="0" smtClean="0"/>
              <a:t>Basic Local Alignment Search Tool</a:t>
            </a:r>
            <a:br>
              <a:rPr lang="en-US" altLang="zh-TW" dirty="0" smtClean="0"/>
            </a:br>
            <a:r>
              <a:rPr lang="en-US" altLang="zh-TW" sz="2400" i="1" dirty="0" err="1" smtClean="0"/>
              <a:t>Altschul</a:t>
            </a:r>
            <a:r>
              <a:rPr lang="en-US" altLang="zh-TW" sz="2400" i="1" dirty="0" smtClean="0"/>
              <a:t> </a:t>
            </a:r>
            <a:r>
              <a:rPr lang="en-US" altLang="zh-TW" sz="2400" i="1" dirty="0" err="1" smtClean="0"/>
              <a:t>et.al</a:t>
            </a:r>
            <a:r>
              <a:rPr lang="en-US" altLang="zh-TW" sz="2400" i="1" dirty="0" smtClean="0"/>
              <a:t>, 1990</a:t>
            </a:r>
            <a:endParaRPr lang="zh-TW" altLang="en-US" sz="3200" i="1" dirty="0"/>
          </a:p>
        </p:txBody>
      </p:sp>
      <p:sp>
        <p:nvSpPr>
          <p:cNvPr id="3" name="副標題 2"/>
          <p:cNvSpPr>
            <a:spLocks noGrp="1"/>
          </p:cNvSpPr>
          <p:nvPr>
            <p:ph type="subTitle" idx="1"/>
          </p:nvPr>
        </p:nvSpPr>
        <p:spPr>
          <a:xfrm>
            <a:off x="4644008" y="4293096"/>
            <a:ext cx="4204196" cy="1752600"/>
          </a:xfrm>
        </p:spPr>
        <p:txBody>
          <a:bodyPr>
            <a:normAutofit/>
          </a:bodyPr>
          <a:lstStyle/>
          <a:p>
            <a:r>
              <a:rPr lang="en-US" altLang="zh-TW" sz="2400" dirty="0" smtClean="0">
                <a:solidFill>
                  <a:schemeClr val="tx1">
                    <a:lumMod val="50000"/>
                    <a:lumOff val="50000"/>
                  </a:schemeClr>
                </a:solidFill>
                <a:latin typeface="Adobe 繁黑體 Std B" pitchFamily="34" charset="-120"/>
                <a:ea typeface="Adobe 繁黑體 Std B" pitchFamily="34" charset="-120"/>
              </a:rPr>
              <a:t>   </a:t>
            </a:r>
            <a:r>
              <a:rPr lang="zh-TW" altLang="en-US" sz="2400" dirty="0" smtClean="0">
                <a:solidFill>
                  <a:schemeClr val="tx1">
                    <a:lumMod val="50000"/>
                    <a:lumOff val="50000"/>
                  </a:schemeClr>
                </a:solidFill>
                <a:latin typeface="Adobe 繁黑體 Std B" pitchFamily="34" charset="-120"/>
                <a:ea typeface="Adobe 繁黑體 Std B" pitchFamily="34" charset="-120"/>
              </a:rPr>
              <a:t>傅安</a:t>
            </a:r>
            <a:r>
              <a:rPr lang="en-US" altLang="zh-TW" sz="2400" dirty="0" smtClean="0">
                <a:solidFill>
                  <a:schemeClr val="tx1">
                    <a:lumMod val="50000"/>
                    <a:lumOff val="50000"/>
                  </a:schemeClr>
                </a:solidFill>
                <a:latin typeface="Adobe 繁黑體 Std B" pitchFamily="34" charset="-120"/>
                <a:ea typeface="Adobe 繁黑體 Std B" pitchFamily="34" charset="-120"/>
              </a:rPr>
              <a:t>	   </a:t>
            </a:r>
            <a:r>
              <a:rPr lang="zh-TW" altLang="en-US" sz="2400" dirty="0" smtClean="0">
                <a:solidFill>
                  <a:schemeClr val="tx1">
                    <a:lumMod val="50000"/>
                    <a:lumOff val="50000"/>
                  </a:schemeClr>
                </a:solidFill>
                <a:latin typeface="Adobe 繁黑體 Std B" pitchFamily="34" charset="-120"/>
                <a:ea typeface="Adobe 繁黑體 Std B" pitchFamily="34" charset="-120"/>
              </a:rPr>
              <a:t>陳岳昇</a:t>
            </a:r>
            <a:r>
              <a:rPr lang="en-US" altLang="zh-TW" sz="2400" dirty="0">
                <a:solidFill>
                  <a:schemeClr val="tx1">
                    <a:lumMod val="50000"/>
                    <a:lumOff val="50000"/>
                  </a:schemeClr>
                </a:solidFill>
                <a:latin typeface="Adobe 繁黑體 Std B" pitchFamily="34" charset="-120"/>
                <a:ea typeface="Adobe 繁黑體 Std B" pitchFamily="34" charset="-120"/>
              </a:rPr>
              <a:t> </a:t>
            </a:r>
            <a:r>
              <a:rPr lang="en-US" altLang="zh-TW" sz="2400" dirty="0" smtClean="0">
                <a:solidFill>
                  <a:schemeClr val="tx1">
                    <a:lumMod val="50000"/>
                    <a:lumOff val="50000"/>
                  </a:schemeClr>
                </a:solidFill>
                <a:latin typeface="Adobe 繁黑體 Std B" pitchFamily="34" charset="-120"/>
                <a:ea typeface="Adobe 繁黑體 Std B" pitchFamily="34" charset="-120"/>
              </a:rPr>
              <a:t>  </a:t>
            </a:r>
            <a:r>
              <a:rPr lang="zh-TW" altLang="en-US" sz="2400" dirty="0" smtClean="0">
                <a:solidFill>
                  <a:schemeClr val="tx1">
                    <a:lumMod val="50000"/>
                    <a:lumOff val="50000"/>
                  </a:schemeClr>
                </a:solidFill>
                <a:latin typeface="Adobe 繁黑體 Std B" pitchFamily="34" charset="-120"/>
                <a:ea typeface="Adobe 繁黑體 Std B" pitchFamily="34" charset="-120"/>
              </a:rPr>
              <a:t>陳宗涵</a:t>
            </a:r>
            <a:endParaRPr lang="en-US" altLang="zh-TW" sz="2400" dirty="0"/>
          </a:p>
          <a:p>
            <a:r>
              <a:rPr lang="en-US" altLang="zh-TW" sz="2400" i="1" dirty="0" smtClean="0">
                <a:solidFill>
                  <a:schemeClr val="tx1">
                    <a:lumMod val="50000"/>
                    <a:lumOff val="50000"/>
                  </a:schemeClr>
                </a:solidFill>
              </a:rPr>
              <a:t>                           2016.12.12</a:t>
            </a:r>
            <a:endParaRPr lang="zh-TW" altLang="en-US" sz="2400" i="1" dirty="0">
              <a:solidFill>
                <a:schemeClr val="tx1">
                  <a:lumMod val="50000"/>
                  <a:lumOff val="50000"/>
                </a:schemeClr>
              </a:solidFill>
            </a:endParaRPr>
          </a:p>
        </p:txBody>
      </p:sp>
    </p:spTree>
    <p:extLst>
      <p:ext uri="{BB962C8B-B14F-4D97-AF65-F5344CB8AC3E}">
        <p14:creationId xmlns:p14="http://schemas.microsoft.com/office/powerpoint/2010/main" val="20462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Implementation for proteins</a:t>
            </a:r>
            <a:endParaRPr lang="zh-TW" altLang="en-US"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
        <p:nvSpPr>
          <p:cNvPr id="4" name="內容版面配置區 3"/>
          <p:cNvSpPr>
            <a:spLocks noGrp="1"/>
          </p:cNvSpPr>
          <p:nvPr>
            <p:ph idx="1"/>
          </p:nvPr>
        </p:nvSpPr>
        <p:spPr/>
        <p:txBody>
          <a:bodyPr/>
          <a:lstStyle/>
          <a:p>
            <a:r>
              <a:rPr lang="en-US" altLang="zh-TW" sz="2800" dirty="0"/>
              <a:t>Extending hit</a:t>
            </a:r>
          </a:p>
          <a:p>
            <a:pPr lvl="1"/>
            <a:r>
              <a:rPr lang="en-US" altLang="zh-TW" sz="2400" dirty="0"/>
              <a:t>Extend hits in both directions (without allowing gaps)</a:t>
            </a:r>
          </a:p>
          <a:p>
            <a:pPr lvl="1"/>
            <a:r>
              <a:rPr lang="en-US" altLang="zh-TW" sz="2400" dirty="0"/>
              <a:t>Economize time policy, terminate when score falls a certain distance below the best score found from shorter extensions.</a:t>
            </a:r>
          </a:p>
          <a:p>
            <a:pPr lvl="1"/>
            <a:r>
              <a:rPr lang="en-US" altLang="zh-TW" sz="2400" dirty="0"/>
              <a:t>May have missing a higher score extension (in protein default distance is 20, probability is 0.001)</a:t>
            </a:r>
            <a:endParaRPr lang="en-US" altLang="zh-TW" dirty="0"/>
          </a:p>
          <a:p>
            <a:endParaRPr kumimoji="1" lang="zh-TW" altLang="en-US" dirty="0"/>
          </a:p>
        </p:txBody>
      </p:sp>
    </p:spTree>
    <p:extLst>
      <p:ext uri="{BB962C8B-B14F-4D97-AF65-F5344CB8AC3E}">
        <p14:creationId xmlns:p14="http://schemas.microsoft.com/office/powerpoint/2010/main" val="505999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Implementation for </a:t>
            </a:r>
            <a:r>
              <a:rPr lang="en-US" altLang="zh-TW" dirty="0" smtClean="0"/>
              <a:t>DNA</a:t>
            </a:r>
            <a:endParaRPr lang="zh-TW" altLang="en-US"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
        <p:nvSpPr>
          <p:cNvPr id="4" name="內容版面配置區 3"/>
          <p:cNvSpPr>
            <a:spLocks noGrp="1"/>
          </p:cNvSpPr>
          <p:nvPr>
            <p:ph idx="1"/>
          </p:nvPr>
        </p:nvSpPr>
        <p:spPr/>
        <p:txBody>
          <a:bodyPr>
            <a:normAutofit fontScale="92500"/>
          </a:bodyPr>
          <a:lstStyle/>
          <a:p>
            <a:r>
              <a:rPr lang="en-US" altLang="zh-TW" sz="3000" dirty="0"/>
              <a:t>Simpler list </a:t>
            </a:r>
          </a:p>
          <a:p>
            <a:pPr lvl="1"/>
            <a:r>
              <a:rPr lang="en-US" altLang="zh-TW" sz="2600" dirty="0"/>
              <a:t>List of all contiguous w-</a:t>
            </a:r>
            <a:r>
              <a:rPr lang="en-US" altLang="zh-TW" sz="2600" dirty="0" err="1"/>
              <a:t>mers</a:t>
            </a:r>
            <a:r>
              <a:rPr lang="en-US" altLang="zh-TW" sz="2600" dirty="0"/>
              <a:t> in the query sequence. Thus with query sequence length n yields a list of n-w+1 words</a:t>
            </a:r>
          </a:p>
          <a:p>
            <a:pPr lvl="1"/>
            <a:r>
              <a:rPr lang="en-US" altLang="zh-TW" sz="2600" dirty="0"/>
              <a:t>Compress the database by packing 4 nucleotides into a single byte</a:t>
            </a:r>
          </a:p>
          <a:p>
            <a:pPr lvl="1"/>
            <a:r>
              <a:rPr lang="en-US" altLang="zh-TW" sz="2600" dirty="0">
                <a:ea typeface="新細明體" panose="02020500000000000000" pitchFamily="18" charset="-120"/>
              </a:rPr>
              <a:t>Since all frames of the query sequence are considered separately, any match of length </a:t>
            </a:r>
            <a:r>
              <a:rPr lang="en-US" altLang="zh-TW" sz="2600" i="1" dirty="0">
                <a:ea typeface="新細明體" panose="02020500000000000000" pitchFamily="18" charset="-120"/>
              </a:rPr>
              <a:t>w</a:t>
            </a:r>
            <a:r>
              <a:rPr lang="en-US" altLang="zh-TW" sz="2600" dirty="0">
                <a:ea typeface="新細明體" panose="02020500000000000000" pitchFamily="18" charset="-120"/>
              </a:rPr>
              <a:t>&gt;=11 must contain a match of length 8 that lies on a byte boundary of one of the </a:t>
            </a:r>
            <a:r>
              <a:rPr lang="en-US" altLang="zh-TW" sz="2600" i="1" dirty="0">
                <a:ea typeface="新細明體" panose="02020500000000000000" pitchFamily="18" charset="-120"/>
              </a:rPr>
              <a:t>words</a:t>
            </a:r>
            <a:r>
              <a:rPr lang="en-US" altLang="zh-TW" sz="2600" dirty="0">
                <a:ea typeface="新細明體" panose="02020500000000000000" pitchFamily="18" charset="-120"/>
              </a:rPr>
              <a:t> from the query sequence.  Thus can scan a (packed) byte at a time, improving speed 4-fold over comparing one nucleotide at a time.</a:t>
            </a:r>
          </a:p>
          <a:p>
            <a:endParaRPr kumimoji="1" lang="zh-TW" altLang="en-US" dirty="0"/>
          </a:p>
        </p:txBody>
      </p:sp>
    </p:spTree>
    <p:extLst>
      <p:ext uri="{BB962C8B-B14F-4D97-AF65-F5344CB8AC3E}">
        <p14:creationId xmlns:p14="http://schemas.microsoft.com/office/powerpoint/2010/main" val="624044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Performance of BLAST with random sequences</a:t>
            </a:r>
          </a:p>
          <a:p>
            <a:pPr lvl="1"/>
            <a:r>
              <a:rPr lang="en-US" altLang="zh-TW" sz="2000" dirty="0" err="1"/>
              <a:t>Karlin</a:t>
            </a:r>
            <a:r>
              <a:rPr lang="en-US" altLang="zh-TW" sz="2000" dirty="0"/>
              <a:t> &amp; </a:t>
            </a:r>
            <a:r>
              <a:rPr lang="en-US" altLang="zh-TW" sz="2000" dirty="0" err="1" smtClean="0"/>
              <a:t>Altschul</a:t>
            </a:r>
            <a:r>
              <a:rPr lang="en-US" altLang="zh-TW" sz="2000" dirty="0" smtClean="0"/>
              <a:t> Statistics</a:t>
            </a:r>
          </a:p>
          <a:p>
            <a:pPr lvl="2"/>
            <a:r>
              <a:rPr lang="en-US" altLang="zh-TW" sz="1600" dirty="0" smtClean="0">
                <a:cs typeface="Lucida Grande"/>
              </a:rPr>
              <a:t>P(segment pair | </a:t>
            </a:r>
            <a:r>
              <a:rPr lang="en-US" altLang="zh-TW" sz="1600" i="1" dirty="0" smtClean="0">
                <a:cs typeface="Lucida Grande"/>
              </a:rPr>
              <a:t>Score </a:t>
            </a:r>
            <a:r>
              <a:rPr lang="en-US" altLang="zh-TW" sz="1600" dirty="0" smtClean="0">
                <a:cs typeface="Lucida Grande"/>
              </a:rPr>
              <a:t>&gt;</a:t>
            </a:r>
            <a:r>
              <a:rPr lang="en-US" altLang="zh-TW" sz="1600" i="1" dirty="0" smtClean="0">
                <a:cs typeface="Lucida Grande"/>
              </a:rPr>
              <a:t> S </a:t>
            </a:r>
            <a:r>
              <a:rPr lang="en-US" altLang="zh-TW" sz="1600" dirty="0" smtClean="0">
                <a:cs typeface="Lucida Grande"/>
              </a:rPr>
              <a:t>) = </a:t>
            </a:r>
            <a:r>
              <a:rPr lang="en-US" altLang="zh-TW" sz="1600" i="1" dirty="0" smtClean="0">
                <a:cs typeface="Lucida Grande"/>
              </a:rPr>
              <a:t>1 – e</a:t>
            </a:r>
            <a:r>
              <a:rPr lang="en-US" altLang="zh-TW" sz="1600" b="1" i="1" baseline="30000" dirty="0" smtClean="0">
                <a:cs typeface="Lucida Grande"/>
              </a:rPr>
              <a:t>-</a:t>
            </a:r>
            <a:r>
              <a:rPr lang="x-none" altLang="zh-TW" sz="1600" b="1" i="1" baseline="30000" dirty="0" smtClean="0">
                <a:cs typeface="Lucida Grande"/>
              </a:rPr>
              <a:t>y</a:t>
            </a:r>
            <a:r>
              <a:rPr lang="x-none" altLang="zh-TW" sz="1600" i="1" baseline="30000" dirty="0" smtClean="0">
                <a:cs typeface="Lucida Grande"/>
              </a:rPr>
              <a:t> </a:t>
            </a:r>
            <a:r>
              <a:rPr lang="x-none" altLang="zh-TW" sz="1600" dirty="0" smtClean="0">
                <a:cs typeface="Lucida Grande"/>
              </a:rPr>
              <a:t>, where y is </a:t>
            </a:r>
            <a:r>
              <a:rPr lang="en-US" altLang="zh-TW" sz="1600" i="1" dirty="0" err="1">
                <a:cs typeface="Lucida Grande"/>
              </a:rPr>
              <a:t>Kmn</a:t>
            </a:r>
            <a:r>
              <a:rPr lang="en-US" altLang="zh-TW" sz="1600" i="1" dirty="0">
                <a:cs typeface="Lucida Grande"/>
              </a:rPr>
              <a:t> e</a:t>
            </a:r>
            <a:r>
              <a:rPr lang="en-US" altLang="zh-TW" sz="1600" b="1" i="1" baseline="30000" dirty="0" smtClean="0">
                <a:cs typeface="Lucida Grande"/>
              </a:rPr>
              <a:t>-S</a:t>
            </a:r>
            <a:r>
              <a:rPr lang="zh-TW" altLang="en-US" sz="1600" i="1" baseline="30000" dirty="0" smtClean="0">
                <a:ea typeface="Lucida Grande"/>
                <a:cs typeface="Lucida Grande"/>
              </a:rPr>
              <a:t>λ</a:t>
            </a:r>
          </a:p>
          <a:p>
            <a:pPr lvl="2"/>
            <a:r>
              <a:rPr lang="en-US" altLang="zh-TW" sz="1600" i="1" dirty="0" smtClean="0">
                <a:ea typeface="Lucida Grande"/>
                <a:cs typeface="Lucida Grande"/>
              </a:rPr>
              <a:t>m, n </a:t>
            </a:r>
            <a:r>
              <a:rPr lang="en-US" altLang="zh-TW" sz="1600" dirty="0" smtClean="0">
                <a:ea typeface="Lucida Grande"/>
                <a:cs typeface="Lucida Grande"/>
              </a:rPr>
              <a:t>are sequence lengths</a:t>
            </a:r>
            <a:endParaRPr lang="zh-TW" altLang="en-US" sz="1600" i="1" dirty="0" smtClean="0">
              <a:ea typeface="Lucida Grande"/>
              <a:cs typeface="Lucida Grande"/>
            </a:endParaRPr>
          </a:p>
          <a:p>
            <a:pPr marL="914400" lvl="2" indent="0">
              <a:buNone/>
            </a:pPr>
            <a:endParaRPr lang="en-US" altLang="zh-TW" sz="1600" baseline="30000" dirty="0" smtClean="0">
              <a:cs typeface="Lucida Grande"/>
            </a:endParaRPr>
          </a:p>
          <a:p>
            <a:pPr lvl="2"/>
            <a:r>
              <a:rPr lang="en-US" altLang="zh-TW" sz="1600" dirty="0" smtClean="0">
                <a:cs typeface="Lucida Grande"/>
              </a:rPr>
              <a:t>Expected number of </a:t>
            </a:r>
            <a:r>
              <a:rPr lang="en-US" altLang="zh-TW" sz="1600" dirty="0" err="1" smtClean="0">
                <a:cs typeface="Lucida Grande"/>
              </a:rPr>
              <a:t>ungapped</a:t>
            </a:r>
            <a:r>
              <a:rPr lang="en-US" altLang="zh-TW" sz="1600" dirty="0" smtClean="0">
                <a:cs typeface="Lucida Grande"/>
              </a:rPr>
              <a:t>  alignments with score </a:t>
            </a:r>
            <a:r>
              <a:rPr lang="en-US" altLang="zh-TW" sz="1600" i="1" dirty="0" smtClean="0">
                <a:cs typeface="Lucida Grande"/>
              </a:rPr>
              <a:t>S </a:t>
            </a:r>
            <a:r>
              <a:rPr lang="en-US" altLang="zh-TW" sz="1600" dirty="0" smtClean="0">
                <a:cs typeface="Lucida Grande"/>
              </a:rPr>
              <a:t>found with random sequence is: </a:t>
            </a:r>
            <a:r>
              <a:rPr lang="en-US" altLang="zh-TW" sz="1600" i="1" dirty="0" smtClean="0">
                <a:cs typeface="Lucida Grande"/>
              </a:rPr>
              <a:t>E = </a:t>
            </a:r>
            <a:r>
              <a:rPr lang="en-US" altLang="zh-TW" sz="1600" i="1" dirty="0" err="1" smtClean="0">
                <a:cs typeface="Lucida Grande"/>
              </a:rPr>
              <a:t>Kmn</a:t>
            </a:r>
            <a:r>
              <a:rPr lang="en-US" altLang="zh-TW" sz="1600" i="1" dirty="0" smtClean="0">
                <a:cs typeface="Lucida Grande"/>
              </a:rPr>
              <a:t> e</a:t>
            </a:r>
            <a:r>
              <a:rPr lang="en-US" altLang="zh-TW" sz="1600" b="1" i="1" baseline="30000" dirty="0" smtClean="0">
                <a:cs typeface="Lucida Grande"/>
              </a:rPr>
              <a:t>-S</a:t>
            </a:r>
            <a:r>
              <a:rPr lang="zh-TW" altLang="en-US" sz="1600" b="1" i="1" baseline="30000" dirty="0" smtClean="0">
                <a:ea typeface="Lucida Grande"/>
                <a:cs typeface="Lucida Grande"/>
              </a:rPr>
              <a:t>λ</a:t>
            </a:r>
            <a:r>
              <a:rPr lang="en-US" altLang="zh-TW" sz="1600" b="1" i="1" dirty="0" smtClean="0">
                <a:ea typeface="Lucida Grande"/>
                <a:cs typeface="Lucida Grande"/>
              </a:rPr>
              <a:t> </a:t>
            </a:r>
          </a:p>
          <a:p>
            <a:pPr marL="914400" lvl="2" indent="0">
              <a:buNone/>
            </a:pPr>
            <a:endParaRPr lang="en-US" altLang="zh-TW" sz="1800" i="1" dirty="0" smtClean="0">
              <a:latin typeface="Lucida Grande"/>
              <a:ea typeface="Lucida Grande"/>
              <a:cs typeface="Lucida Grande"/>
            </a:endParaRPr>
          </a:p>
          <a:p>
            <a:pPr lvl="1"/>
            <a:r>
              <a:rPr lang="en-US" altLang="zh-TW" sz="2000" dirty="0" smtClean="0"/>
              <a:t>Why do we need to know about random sequences statistics?</a:t>
            </a: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pic>
        <p:nvPicPr>
          <p:cNvPr id="6" name="圖片 5" descr="monkey-bard.png"/>
          <p:cNvPicPr>
            <a:picLocks noChangeAspect="1"/>
          </p:cNvPicPr>
          <p:nvPr/>
        </p:nvPicPr>
        <p:blipFill rotWithShape="1">
          <a:blip r:embed="rId2">
            <a:extLst>
              <a:ext uri="{28A0092B-C50C-407E-A947-70E740481C1C}">
                <a14:useLocalDpi xmlns:a14="http://schemas.microsoft.com/office/drawing/2010/main" val="0"/>
              </a:ext>
            </a:extLst>
          </a:blip>
          <a:srcRect b="3704"/>
          <a:stretch/>
        </p:blipFill>
        <p:spPr>
          <a:xfrm>
            <a:off x="2987824" y="4581128"/>
            <a:ext cx="3078941" cy="2099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Performance of BLAST with random sequences</a:t>
            </a:r>
          </a:p>
          <a:p>
            <a:pPr lvl="1"/>
            <a:r>
              <a:rPr lang="en-US" altLang="zh-TW" sz="2000" dirty="0" smtClean="0"/>
              <a:t>Why do we need to know about random sequences statistics?</a:t>
            </a:r>
          </a:p>
          <a:p>
            <a:pPr lvl="2"/>
            <a:r>
              <a:rPr lang="is-IS" altLang="zh-TW" sz="1600" dirty="0" smtClean="0">
                <a:ea typeface="Lucida Grande"/>
                <a:cs typeface="Lucida Grande"/>
              </a:rPr>
              <a:t>Suppose below </a:t>
            </a:r>
            <a:r>
              <a:rPr lang="is-IS" altLang="zh-TW" sz="1600" i="1" dirty="0" smtClean="0">
                <a:ea typeface="Lucida Grande"/>
                <a:cs typeface="Lucida Grande"/>
              </a:rPr>
              <a:t>A</a:t>
            </a:r>
            <a:r>
              <a:rPr lang="is-IS" altLang="zh-TW" sz="1600" dirty="0" smtClean="0">
                <a:ea typeface="Lucida Grande"/>
                <a:cs typeface="Lucida Grande"/>
              </a:rPr>
              <a:t> and </a:t>
            </a:r>
            <a:r>
              <a:rPr lang="is-IS" altLang="zh-TW" sz="1600" i="1" dirty="0" smtClean="0">
                <a:ea typeface="Lucida Grande"/>
                <a:cs typeface="Lucida Grande"/>
              </a:rPr>
              <a:t>B</a:t>
            </a:r>
            <a:r>
              <a:rPr lang="is-IS" altLang="zh-TW" sz="1600" dirty="0" smtClean="0">
                <a:ea typeface="Lucida Grande"/>
                <a:cs typeface="Lucida Grande"/>
              </a:rPr>
              <a:t> are sequences that are actually not related, which can be viewed as two random sequences.</a:t>
            </a:r>
          </a:p>
          <a:p>
            <a:pPr marL="914400" lvl="2" indent="0">
              <a:buNone/>
            </a:pPr>
            <a:endParaRPr lang="is-IS" altLang="zh-TW" sz="1800" dirty="0" smtClean="0">
              <a:ea typeface="Lucida Grande"/>
              <a:cs typeface="Lucida Grande"/>
            </a:endParaRPr>
          </a:p>
          <a:p>
            <a:pPr marL="914400" lvl="2" indent="0" algn="ctr">
              <a:buNone/>
            </a:pPr>
            <a:r>
              <a:rPr lang="is-IS" altLang="zh-TW" sz="1800" i="1" dirty="0" smtClean="0">
                <a:ea typeface="Lucida Grande"/>
                <a:cs typeface="Lucida Grande"/>
              </a:rPr>
              <a:t>A </a:t>
            </a:r>
            <a:r>
              <a:rPr lang="is-IS" altLang="zh-TW" sz="1800" dirty="0" smtClean="0">
                <a:ea typeface="Lucida Grande"/>
                <a:cs typeface="Lucida Grande"/>
              </a:rPr>
              <a:t>= “ACTTGCTTA”</a:t>
            </a:r>
          </a:p>
          <a:p>
            <a:pPr marL="914400" lvl="2" indent="0" algn="ctr">
              <a:buNone/>
            </a:pPr>
            <a:r>
              <a:rPr lang="is-IS" altLang="zh-TW" sz="1800" i="1" dirty="0" smtClean="0">
                <a:ea typeface="Lucida Grande"/>
                <a:cs typeface="Lucida Grande"/>
              </a:rPr>
              <a:t>B</a:t>
            </a:r>
            <a:r>
              <a:rPr lang="is-IS" altLang="zh-TW" sz="1800" dirty="0" smtClean="0">
                <a:ea typeface="Lucida Grande"/>
                <a:cs typeface="Lucida Grande"/>
              </a:rPr>
              <a:t> = “CGTTGCACT”</a:t>
            </a:r>
          </a:p>
          <a:p>
            <a:pPr marL="914400" lvl="2" indent="0" algn="ctr">
              <a:buNone/>
            </a:pPr>
            <a:endParaRPr lang="en-US" altLang="zh-TW" dirty="0" smtClean="0"/>
          </a:p>
          <a:p>
            <a:pPr lvl="2"/>
            <a:r>
              <a:rPr lang="is-IS" altLang="zh-TW" sz="1600" dirty="0" smtClean="0">
                <a:ea typeface="Lucida Grande"/>
                <a:cs typeface="Lucida Grande"/>
              </a:rPr>
              <a:t>What if we only examine this part? </a:t>
            </a:r>
          </a:p>
          <a:p>
            <a:pPr lvl="2"/>
            <a:endParaRPr lang="is-IS" altLang="zh-TW" sz="1800" dirty="0">
              <a:ea typeface="Lucida Grande"/>
              <a:cs typeface="Lucida Grande"/>
            </a:endParaRPr>
          </a:p>
          <a:p>
            <a:pPr marL="914400" lvl="2" indent="0" algn="ctr">
              <a:buNone/>
            </a:pPr>
            <a:r>
              <a:rPr lang="is-IS" altLang="zh-TW" sz="1800" i="1" dirty="0">
                <a:ea typeface="Lucida Grande"/>
                <a:cs typeface="Lucida Grande"/>
              </a:rPr>
              <a:t>A </a:t>
            </a:r>
            <a:r>
              <a:rPr lang="is-IS" altLang="zh-TW" sz="1800" dirty="0">
                <a:ea typeface="Lucida Grande"/>
                <a:cs typeface="Lucida Grande"/>
              </a:rPr>
              <a:t>= “ACTTGCTTA”</a:t>
            </a:r>
          </a:p>
          <a:p>
            <a:pPr marL="914400" lvl="2" indent="0" algn="ctr">
              <a:buNone/>
            </a:pPr>
            <a:r>
              <a:rPr lang="is-IS" altLang="zh-TW" sz="1800" i="1" dirty="0">
                <a:ea typeface="Lucida Grande"/>
                <a:cs typeface="Lucida Grande"/>
              </a:rPr>
              <a:t>B</a:t>
            </a:r>
            <a:r>
              <a:rPr lang="is-IS" altLang="zh-TW" sz="1800" dirty="0">
                <a:ea typeface="Lucida Grande"/>
                <a:cs typeface="Lucida Grande"/>
              </a:rPr>
              <a:t> = “CGTTGCACT</a:t>
            </a:r>
            <a:r>
              <a:rPr lang="is-IS" altLang="zh-TW" sz="1800" dirty="0" smtClean="0">
                <a:ea typeface="Lucida Grande"/>
                <a:cs typeface="Lucida Grande"/>
              </a:rPr>
              <a:t>”</a:t>
            </a:r>
            <a:endParaRPr lang="is-IS" altLang="zh-TW" sz="1800" dirty="0">
              <a:ea typeface="Lucida Grande"/>
              <a:cs typeface="Lucida Grande"/>
            </a:endParaRP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
        <p:nvSpPr>
          <p:cNvPr id="4" name="雲形 3"/>
          <p:cNvSpPr/>
          <p:nvPr/>
        </p:nvSpPr>
        <p:spPr>
          <a:xfrm>
            <a:off x="5364088" y="4849498"/>
            <a:ext cx="792088" cy="8640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7" name="雲形 6"/>
          <p:cNvSpPr/>
          <p:nvPr/>
        </p:nvSpPr>
        <p:spPr>
          <a:xfrm>
            <a:off x="4464823" y="4967545"/>
            <a:ext cx="440432" cy="72846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214798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Performance of BLAST with random sequences</a:t>
            </a:r>
          </a:p>
          <a:p>
            <a:pPr lvl="1"/>
            <a:r>
              <a:rPr lang="x-none" altLang="zh-TW" sz="2000" dirty="0" smtClean="0"/>
              <a:t>Using the formula mentioned, we can find out the approximate MSP score a pair must have in order to distinguish random sequences.</a:t>
            </a:r>
          </a:p>
          <a:p>
            <a:pPr marL="457200" lvl="1" indent="0">
              <a:buNone/>
            </a:pPr>
            <a:endParaRPr lang="x-none" altLang="zh-TW" sz="2000" dirty="0" smtClean="0"/>
          </a:p>
          <a:p>
            <a:pPr lvl="1"/>
            <a:r>
              <a:rPr lang="x-none" altLang="zh-TW" sz="2000" dirty="0" smtClean="0"/>
              <a:t>That is, we are only interested in finding some </a:t>
            </a:r>
            <a:r>
              <a:rPr lang="x-none" altLang="zh-TW" sz="2000" dirty="0" smtClean="0">
                <a:solidFill>
                  <a:srgbClr val="FF0000"/>
                </a:solidFill>
              </a:rPr>
              <a:t>segment pairs with scores at least </a:t>
            </a:r>
            <a:r>
              <a:rPr lang="x-none" altLang="zh-TW" sz="2000" i="1" dirty="0" smtClean="0">
                <a:solidFill>
                  <a:srgbClr val="FF0000"/>
                </a:solidFill>
              </a:rPr>
              <a:t>S</a:t>
            </a:r>
            <a:r>
              <a:rPr lang="x-none" altLang="zh-TW" sz="2000" dirty="0" smtClean="0"/>
              <a:t>.</a:t>
            </a:r>
          </a:p>
          <a:p>
            <a:pPr lvl="1"/>
            <a:endParaRPr lang="x-none" altLang="zh-TW" sz="2000" dirty="0"/>
          </a:p>
          <a:p>
            <a:pPr lvl="1"/>
            <a:r>
              <a:rPr lang="x-none" altLang="zh-TW" sz="2000" dirty="0" smtClean="0"/>
              <a:t>Def: </a:t>
            </a:r>
            <a:r>
              <a:rPr lang="x-none" altLang="zh-TW" sz="2000" dirty="0" smtClean="0">
                <a:solidFill>
                  <a:srgbClr val="FF0000"/>
                </a:solidFill>
                <a:latin typeface="Monotype Corsiva"/>
                <a:cs typeface="Monotype Corsiva"/>
              </a:rPr>
              <a:t>q </a:t>
            </a:r>
            <a:r>
              <a:rPr lang="x-none" altLang="zh-TW" sz="2000" dirty="0" smtClean="0"/>
              <a:t>, the probability for BLAST to miss a segment pair with score </a:t>
            </a:r>
            <a:r>
              <a:rPr lang="zh-TW" altLang="en-US" sz="2000" dirty="0" smtClean="0">
                <a:ea typeface="ＭＳ ゴシック"/>
                <a:cs typeface="ＭＳ ゴシック"/>
              </a:rPr>
              <a:t>≥</a:t>
            </a:r>
            <a:r>
              <a:rPr lang="en-US" altLang="zh-TW" sz="2000" dirty="0" smtClean="0">
                <a:ea typeface="ＭＳ ゴシック"/>
                <a:cs typeface="ＭＳ ゴシック"/>
              </a:rPr>
              <a:t> </a:t>
            </a:r>
            <a:r>
              <a:rPr lang="en-US" altLang="zh-TW" sz="2000" i="1" dirty="0" smtClean="0">
                <a:ea typeface="ＭＳ ゴシック"/>
                <a:cs typeface="ＭＳ ゴシック"/>
              </a:rPr>
              <a:t>S</a:t>
            </a:r>
            <a:r>
              <a:rPr lang="en-US" altLang="zh-TW" sz="2000" dirty="0" smtClean="0">
                <a:solidFill>
                  <a:srgbClr val="FF0000"/>
                </a:solidFill>
                <a:ea typeface="ＭＳ ゴシック"/>
                <a:cs typeface="ＭＳ ゴシック"/>
              </a:rPr>
              <a:t> </a:t>
            </a:r>
            <a:r>
              <a:rPr lang="en-US" altLang="zh-TW" sz="2000" dirty="0" smtClean="0">
                <a:ea typeface="ＭＳ ゴシック"/>
                <a:cs typeface="ＭＳ ゴシック"/>
              </a:rPr>
              <a:t>and it doesn’t contain a word score </a:t>
            </a:r>
            <a:r>
              <a:rPr lang="zh-TW" altLang="en-US" sz="2000" dirty="0" smtClean="0">
                <a:ea typeface="ＭＳ ゴシック"/>
                <a:cs typeface="ＭＳ ゴシック"/>
              </a:rPr>
              <a:t>≥</a:t>
            </a:r>
            <a:r>
              <a:rPr lang="en-US" altLang="zh-TW" sz="2000" dirty="0" smtClean="0">
                <a:ea typeface="ＭＳ ゴシック"/>
                <a:cs typeface="ＭＳ ゴシック"/>
              </a:rPr>
              <a:t> </a:t>
            </a:r>
            <a:r>
              <a:rPr lang="en-US" altLang="zh-TW" sz="2000" i="1" dirty="0" smtClean="0">
                <a:ea typeface="ＭＳ ゴシック"/>
                <a:cs typeface="ＭＳ ゴシック"/>
              </a:rPr>
              <a:t>T. </a:t>
            </a:r>
            <a:endParaRPr lang="en-US" altLang="zh-TW" sz="2000" i="1" dirty="0">
              <a:ea typeface="ＭＳ ゴシック"/>
              <a:cs typeface="ＭＳ ゴシック"/>
            </a:endParaRP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982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Performance of BLAST with random sequences</a:t>
            </a:r>
          </a:p>
          <a:p>
            <a:pPr lvl="1"/>
            <a:r>
              <a:rPr lang="x-none" altLang="zh-TW" sz="2000" i="1" dirty="0" smtClean="0"/>
              <a:t>T</a:t>
            </a:r>
            <a:r>
              <a:rPr lang="x-none" altLang="zh-TW" sz="2000" dirty="0" smtClean="0"/>
              <a:t> is fixed, </a:t>
            </a:r>
            <a:r>
              <a:rPr lang="x-none" altLang="zh-TW" sz="2000" i="1" dirty="0" smtClean="0"/>
              <a:t>q </a:t>
            </a:r>
            <a:r>
              <a:rPr lang="x-none" altLang="zh-TW" sz="2000" dirty="0" smtClean="0"/>
              <a:t>will </a:t>
            </a:r>
            <a:r>
              <a:rPr lang="x-none" altLang="zh-TW" sz="2000" dirty="0" smtClean="0">
                <a:solidFill>
                  <a:srgbClr val="FF0000"/>
                </a:solidFill>
              </a:rPr>
              <a:t>decrease exponentially </a:t>
            </a:r>
            <a:r>
              <a:rPr lang="x-none" altLang="zh-TW" sz="2000" dirty="0" smtClean="0"/>
              <a:t>when increasing </a:t>
            </a:r>
            <a:r>
              <a:rPr lang="x-none" altLang="zh-TW" sz="2000" i="1" dirty="0" smtClean="0"/>
              <a:t>S</a:t>
            </a:r>
            <a:r>
              <a:rPr lang="x-none" altLang="zh-TW" sz="2000" dirty="0" smtClean="0"/>
              <a:t> linearly.</a:t>
            </a:r>
          </a:p>
          <a:p>
            <a:pPr lvl="1"/>
            <a:endParaRPr lang="x-none" altLang="zh-TW" sz="2000" dirty="0"/>
          </a:p>
          <a:p>
            <a:pPr lvl="1"/>
            <a:r>
              <a:rPr lang="x-none" altLang="zh-TW" sz="2000" dirty="0" smtClean="0"/>
              <a:t>Figure below suggests the argument above. (Not a theorem)</a:t>
            </a:r>
            <a:endParaRPr lang="en-US" altLang="zh-TW" sz="2000" dirty="0" smtClean="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pic>
        <p:nvPicPr>
          <p:cNvPr id="4" name="圖片 3" descr="螢幕快照 2016-12-08 下午10.39.42.png"/>
          <p:cNvPicPr>
            <a:picLocks noChangeAspect="1"/>
          </p:cNvPicPr>
          <p:nvPr/>
        </p:nvPicPr>
        <p:blipFill rotWithShape="1">
          <a:blip r:embed="rId3" cstate="print">
            <a:extLst>
              <a:ext uri="{28A0092B-C50C-407E-A947-70E740481C1C}">
                <a14:useLocalDpi xmlns:a14="http://schemas.microsoft.com/office/drawing/2010/main" val="0"/>
              </a:ext>
            </a:extLst>
          </a:blip>
          <a:srcRect l="18333" t="33333" r="52917" b="27333"/>
          <a:stretch/>
        </p:blipFill>
        <p:spPr>
          <a:xfrm>
            <a:off x="2627784" y="3212976"/>
            <a:ext cx="3925974" cy="3356992"/>
          </a:xfrm>
          <a:prstGeom prst="rect">
            <a:avLst/>
          </a:prstGeom>
        </p:spPr>
      </p:pic>
      <p:sp>
        <p:nvSpPr>
          <p:cNvPr id="6" name="文字方塊 5"/>
          <p:cNvSpPr txBox="1"/>
          <p:nvPr/>
        </p:nvSpPr>
        <p:spPr>
          <a:xfrm>
            <a:off x="1043608" y="3645024"/>
            <a:ext cx="1944216" cy="646331"/>
          </a:xfrm>
          <a:prstGeom prst="rect">
            <a:avLst/>
          </a:prstGeom>
          <a:noFill/>
        </p:spPr>
        <p:txBody>
          <a:bodyPr wrap="square" rtlCol="0">
            <a:spAutoFit/>
          </a:bodyPr>
          <a:lstStyle/>
          <a:p>
            <a:r>
              <a:rPr kumimoji="1" lang="en-US" altLang="zh-TW" i="1" dirty="0" smtClean="0">
                <a:solidFill>
                  <a:srgbClr val="FF0000"/>
                </a:solidFill>
              </a:rPr>
              <a:t>-</a:t>
            </a:r>
            <a:r>
              <a:rPr kumimoji="1" lang="en-US" altLang="zh-TW" i="1" dirty="0" err="1" smtClean="0">
                <a:solidFill>
                  <a:srgbClr val="FF0000"/>
                </a:solidFill>
              </a:rPr>
              <a:t>ln</a:t>
            </a:r>
            <a:r>
              <a:rPr kumimoji="1" lang="en-US" altLang="zh-TW" i="1" dirty="0" smtClean="0">
                <a:solidFill>
                  <a:srgbClr val="FF0000"/>
                </a:solidFill>
              </a:rPr>
              <a:t>(q) </a:t>
            </a:r>
            <a:r>
              <a:rPr kumimoji="1" lang="en-US" altLang="zh-TW" dirty="0" smtClean="0">
                <a:solidFill>
                  <a:srgbClr val="FF0000"/>
                </a:solidFill>
              </a:rPr>
              <a:t>gets larger</a:t>
            </a:r>
          </a:p>
          <a:p>
            <a:r>
              <a:rPr kumimoji="1" lang="en-US" altLang="zh-TW" dirty="0" smtClean="0">
                <a:solidFill>
                  <a:srgbClr val="FF0000"/>
                </a:solidFill>
              </a:rPr>
              <a:t> when </a:t>
            </a:r>
            <a:r>
              <a:rPr kumimoji="1" lang="en-US" altLang="zh-TW" i="1" dirty="0" smtClean="0">
                <a:solidFill>
                  <a:srgbClr val="FF0000"/>
                </a:solidFill>
              </a:rPr>
              <a:t>q</a:t>
            </a:r>
            <a:r>
              <a:rPr kumimoji="1" lang="en-US" altLang="zh-TW" dirty="0" smtClean="0">
                <a:solidFill>
                  <a:srgbClr val="FF0000"/>
                </a:solidFill>
              </a:rPr>
              <a:t> decreases</a:t>
            </a:r>
            <a:endParaRPr kumimoji="1" lang="zh-TW" altLang="en-US" dirty="0">
              <a:solidFill>
                <a:srgbClr val="FF0000"/>
              </a:solidFill>
            </a:endParaRPr>
          </a:p>
        </p:txBody>
      </p:sp>
      <p:sp>
        <p:nvSpPr>
          <p:cNvPr id="7" name="文字方塊 6"/>
          <p:cNvSpPr txBox="1"/>
          <p:nvPr/>
        </p:nvSpPr>
        <p:spPr>
          <a:xfrm>
            <a:off x="3275856" y="5013176"/>
            <a:ext cx="792088" cy="307777"/>
          </a:xfrm>
          <a:prstGeom prst="rect">
            <a:avLst/>
          </a:prstGeom>
          <a:noFill/>
        </p:spPr>
        <p:txBody>
          <a:bodyPr wrap="square" rtlCol="0">
            <a:spAutoFit/>
          </a:bodyPr>
          <a:lstStyle/>
          <a:p>
            <a:r>
              <a:rPr kumimoji="1" lang="en-US" altLang="zh-TW" sz="1400" i="1" dirty="0" smtClean="0">
                <a:solidFill>
                  <a:srgbClr val="FF0000"/>
                </a:solidFill>
              </a:rPr>
              <a:t>q = 0.67</a:t>
            </a:r>
            <a:endParaRPr kumimoji="1" lang="zh-TW" altLang="en-US" sz="1400" dirty="0">
              <a:solidFill>
                <a:srgbClr val="FF0000"/>
              </a:solidFill>
            </a:endParaRPr>
          </a:p>
        </p:txBody>
      </p:sp>
      <p:sp>
        <p:nvSpPr>
          <p:cNvPr id="8" name="文字方塊 7"/>
          <p:cNvSpPr txBox="1"/>
          <p:nvPr/>
        </p:nvSpPr>
        <p:spPr>
          <a:xfrm>
            <a:off x="3275856" y="4437112"/>
            <a:ext cx="792088" cy="307777"/>
          </a:xfrm>
          <a:prstGeom prst="rect">
            <a:avLst/>
          </a:prstGeom>
          <a:noFill/>
        </p:spPr>
        <p:txBody>
          <a:bodyPr wrap="square" rtlCol="0">
            <a:spAutoFit/>
          </a:bodyPr>
          <a:lstStyle/>
          <a:p>
            <a:r>
              <a:rPr kumimoji="1" lang="en-US" altLang="zh-TW" sz="1400" i="1" dirty="0" smtClean="0">
                <a:solidFill>
                  <a:srgbClr val="FF0000"/>
                </a:solidFill>
              </a:rPr>
              <a:t>q = 0.45</a:t>
            </a:r>
            <a:endParaRPr kumimoji="1" lang="zh-TW" altLang="en-US" sz="1400" dirty="0">
              <a:solidFill>
                <a:srgbClr val="FF0000"/>
              </a:solidFill>
            </a:endParaRPr>
          </a:p>
        </p:txBody>
      </p:sp>
      <p:sp>
        <p:nvSpPr>
          <p:cNvPr id="9" name="文字方塊 8"/>
          <p:cNvSpPr txBox="1"/>
          <p:nvPr/>
        </p:nvSpPr>
        <p:spPr>
          <a:xfrm>
            <a:off x="6588224" y="6021288"/>
            <a:ext cx="792088" cy="523220"/>
          </a:xfrm>
          <a:prstGeom prst="rect">
            <a:avLst/>
          </a:prstGeom>
          <a:noFill/>
        </p:spPr>
        <p:txBody>
          <a:bodyPr wrap="square" rtlCol="0">
            <a:spAutoFit/>
          </a:bodyPr>
          <a:lstStyle/>
          <a:p>
            <a:r>
              <a:rPr kumimoji="1" lang="en-US" altLang="zh-TW" sz="1400" i="1" dirty="0" smtClean="0">
                <a:solidFill>
                  <a:srgbClr val="FF0000"/>
                </a:solidFill>
              </a:rPr>
              <a:t>w </a:t>
            </a:r>
            <a:r>
              <a:rPr kumimoji="1" lang="en-US" altLang="zh-TW" sz="1400" i="1" dirty="0">
                <a:solidFill>
                  <a:srgbClr val="FF0000"/>
                </a:solidFill>
              </a:rPr>
              <a:t>= 4</a:t>
            </a:r>
            <a:endParaRPr kumimoji="1" lang="en-US" altLang="zh-TW" sz="1400" i="1" dirty="0" smtClean="0">
              <a:solidFill>
                <a:srgbClr val="FF0000"/>
              </a:solidFill>
            </a:endParaRPr>
          </a:p>
          <a:p>
            <a:r>
              <a:rPr kumimoji="1" lang="en-US" altLang="zh-TW" sz="1400" i="1" dirty="0" smtClean="0">
                <a:solidFill>
                  <a:srgbClr val="FF0000"/>
                </a:solidFill>
              </a:rPr>
              <a:t>T = 18</a:t>
            </a:r>
            <a:endParaRPr kumimoji="1" lang="zh-TW" altLang="en-US" sz="1400" dirty="0">
              <a:solidFill>
                <a:srgbClr val="FF0000"/>
              </a:solidFill>
            </a:endParaRPr>
          </a:p>
        </p:txBody>
      </p:sp>
    </p:spTree>
    <p:extLst>
      <p:ext uri="{BB962C8B-B14F-4D97-AF65-F5344CB8AC3E}">
        <p14:creationId xmlns:p14="http://schemas.microsoft.com/office/powerpoint/2010/main" val="2430315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a:xfrm>
            <a:off x="457200" y="1600200"/>
            <a:ext cx="8435280" cy="4525963"/>
          </a:xfrm>
        </p:spPr>
        <p:txBody>
          <a:bodyPr>
            <a:normAutofit/>
          </a:bodyPr>
          <a:lstStyle/>
          <a:p>
            <a:r>
              <a:rPr lang="en-US" altLang="zh-TW" sz="2400" dirty="0" smtClean="0"/>
              <a:t>Performance of BLAST with random sequences</a:t>
            </a:r>
          </a:p>
          <a:p>
            <a:pPr lvl="1"/>
            <a:r>
              <a:rPr lang="x-none" altLang="zh-TW" sz="2000" dirty="0" smtClean="0"/>
              <a:t>Table for different w and T values and the implied </a:t>
            </a:r>
            <a:r>
              <a:rPr lang="x-none" altLang="zh-TW" sz="2000" i="1" dirty="0" smtClean="0"/>
              <a:t>q </a:t>
            </a:r>
            <a:r>
              <a:rPr lang="x-none" altLang="zh-TW" sz="2000" dirty="0" smtClean="0"/>
              <a:t>with different </a:t>
            </a:r>
            <a:r>
              <a:rPr lang="x-none" altLang="zh-TW" sz="2000" i="1" dirty="0" smtClean="0"/>
              <a:t>S</a:t>
            </a:r>
          </a:p>
          <a:p>
            <a:pPr lvl="2"/>
            <a:r>
              <a:rPr lang="x-none" altLang="zh-TW" sz="1600" dirty="0" smtClean="0">
                <a:ea typeface="ＭＳ ゴシック"/>
                <a:cs typeface="ＭＳ ゴシック"/>
              </a:rPr>
              <a:t>Shown that </a:t>
            </a:r>
            <a:r>
              <a:rPr lang="x-none" altLang="zh-TW" sz="1600" i="1" dirty="0" smtClean="0">
                <a:ea typeface="ＭＳ ゴシック"/>
                <a:cs typeface="ＭＳ ゴシック"/>
              </a:rPr>
              <a:t>S</a:t>
            </a:r>
            <a:r>
              <a:rPr lang="x-none" altLang="zh-TW" sz="1600" dirty="0" smtClean="0">
                <a:ea typeface="ＭＳ ゴシック"/>
                <a:cs typeface="ＭＳ ゴシック"/>
              </a:rPr>
              <a:t> should be at least 55 in order to distinguish from chance similarities.</a:t>
            </a:r>
          </a:p>
          <a:p>
            <a:pPr lvl="2"/>
            <a:r>
              <a:rPr lang="en-US" altLang="zh-TW" sz="1600" dirty="0" smtClean="0">
                <a:ea typeface="ＭＳ ゴシック"/>
                <a:cs typeface="ＭＳ ゴシック"/>
              </a:rPr>
              <a:t>With </a:t>
            </a:r>
            <a:r>
              <a:rPr lang="en-US" altLang="zh-TW" sz="1600" i="1" dirty="0" smtClean="0">
                <a:ea typeface="ＭＳ ゴシック"/>
                <a:cs typeface="ＭＳ ゴシック"/>
              </a:rPr>
              <a:t>w</a:t>
            </a:r>
            <a:r>
              <a:rPr lang="en-US" altLang="zh-TW" sz="1600" dirty="0" smtClean="0">
                <a:ea typeface="ＭＳ ゴシック"/>
                <a:cs typeface="ＭＳ ゴシック"/>
              </a:rPr>
              <a:t> = 4, </a:t>
            </a:r>
            <a:r>
              <a:rPr lang="en-US" altLang="zh-TW" sz="1600" i="1" dirty="0" smtClean="0">
                <a:ea typeface="ＭＳ ゴシック"/>
                <a:cs typeface="ＭＳ ゴシック"/>
              </a:rPr>
              <a:t>T </a:t>
            </a:r>
            <a:r>
              <a:rPr lang="en-US" altLang="zh-TW" sz="1600" dirty="0" smtClean="0">
                <a:ea typeface="ＭＳ ゴシック"/>
                <a:cs typeface="ＭＳ ゴシック"/>
              </a:rPr>
              <a:t> = 17. Miss </a:t>
            </a:r>
            <a:r>
              <a:rPr lang="en-US" altLang="zh-TW" sz="1600" dirty="0" smtClean="0">
                <a:solidFill>
                  <a:srgbClr val="FF0000"/>
                </a:solidFill>
                <a:ea typeface="ＭＳ ゴシック"/>
                <a:cs typeface="ＭＳ ゴシック"/>
              </a:rPr>
              <a:t>0.2</a:t>
            </a:r>
            <a:r>
              <a:rPr lang="en-US" altLang="zh-TW" sz="1600" dirty="0" smtClean="0">
                <a:ea typeface="ＭＳ ゴシック"/>
                <a:cs typeface="ＭＳ ゴシック"/>
              </a:rPr>
              <a:t> MSPs when S = 55, </a:t>
            </a:r>
            <a:r>
              <a:rPr lang="en-US" altLang="zh-TW" sz="1600" dirty="0" smtClean="0">
                <a:solidFill>
                  <a:srgbClr val="FF0000"/>
                </a:solidFill>
                <a:ea typeface="ＭＳ ゴシック"/>
                <a:cs typeface="ＭＳ ゴシック"/>
              </a:rPr>
              <a:t>0.1</a:t>
            </a:r>
            <a:r>
              <a:rPr lang="en-US" altLang="zh-TW" sz="1600" dirty="0" smtClean="0">
                <a:ea typeface="ＭＳ ゴシック"/>
                <a:cs typeface="ＭＳ ゴシック"/>
              </a:rPr>
              <a:t> while S = 70</a:t>
            </a:r>
            <a:endParaRPr lang="en-US" altLang="zh-TW" sz="1600" i="1" dirty="0">
              <a:ea typeface="ＭＳ ゴシック"/>
              <a:cs typeface="ＭＳ ゴシック"/>
            </a:endParaRP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pic>
        <p:nvPicPr>
          <p:cNvPr id="4" name="圖片 3" descr="螢幕快照 2016-12-08 下午11.27.49.png"/>
          <p:cNvPicPr>
            <a:picLocks noChangeAspect="1"/>
          </p:cNvPicPr>
          <p:nvPr/>
        </p:nvPicPr>
        <p:blipFill rotWithShape="1">
          <a:blip r:embed="rId3" cstate="print">
            <a:extLst>
              <a:ext uri="{28A0092B-C50C-407E-A947-70E740481C1C}">
                <a14:useLocalDpi xmlns:a14="http://schemas.microsoft.com/office/drawing/2010/main" val="0"/>
              </a:ext>
            </a:extLst>
          </a:blip>
          <a:srcRect l="12639" t="27194" r="17500" b="26187"/>
          <a:stretch/>
        </p:blipFill>
        <p:spPr>
          <a:xfrm>
            <a:off x="395536" y="3212976"/>
            <a:ext cx="8366849" cy="3489419"/>
          </a:xfrm>
          <a:prstGeom prst="rect">
            <a:avLst/>
          </a:prstGeom>
        </p:spPr>
      </p:pic>
      <p:sp>
        <p:nvSpPr>
          <p:cNvPr id="7" name="甜甜圈 6"/>
          <p:cNvSpPr/>
          <p:nvPr/>
        </p:nvSpPr>
        <p:spPr>
          <a:xfrm>
            <a:off x="5830044" y="3636640"/>
            <a:ext cx="360040" cy="288032"/>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chemeClr val="tx1"/>
              </a:solidFill>
            </a:endParaRPr>
          </a:p>
        </p:txBody>
      </p:sp>
      <p:sp>
        <p:nvSpPr>
          <p:cNvPr id="9" name="甜甜圈 8"/>
          <p:cNvSpPr/>
          <p:nvPr/>
        </p:nvSpPr>
        <p:spPr>
          <a:xfrm>
            <a:off x="5830044" y="5981700"/>
            <a:ext cx="360040" cy="2159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chemeClr val="tx1"/>
              </a:solidFill>
            </a:endParaRPr>
          </a:p>
        </p:txBody>
      </p:sp>
      <p:sp>
        <p:nvSpPr>
          <p:cNvPr id="10" name="甜甜圈 9"/>
          <p:cNvSpPr/>
          <p:nvPr/>
        </p:nvSpPr>
        <p:spPr>
          <a:xfrm>
            <a:off x="7723336" y="5983188"/>
            <a:ext cx="360040" cy="2159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chemeClr val="tx1"/>
              </a:solidFill>
            </a:endParaRPr>
          </a:p>
        </p:txBody>
      </p:sp>
    </p:spTree>
    <p:extLst>
      <p:ext uri="{BB962C8B-B14F-4D97-AF65-F5344CB8AC3E}">
        <p14:creationId xmlns:p14="http://schemas.microsoft.com/office/powerpoint/2010/main" val="1798069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The choice of word length and threshold parameters</a:t>
            </a:r>
          </a:p>
          <a:p>
            <a:pPr lvl="1"/>
            <a:r>
              <a:rPr lang="x-none" altLang="zh-TW" sz="2000" dirty="0" smtClean="0"/>
              <a:t>The critical question: </a:t>
            </a:r>
            <a:r>
              <a:rPr lang="x-none" altLang="zh-TW" sz="2000" i="1" dirty="0" smtClean="0">
                <a:solidFill>
                  <a:srgbClr val="FF0000"/>
                </a:solidFill>
              </a:rPr>
              <a:t>How do we choose w and T </a:t>
            </a:r>
            <a:r>
              <a:rPr lang="x-none" altLang="zh-TW" sz="2000" i="1" dirty="0" smtClean="0"/>
              <a:t>?</a:t>
            </a:r>
            <a:endParaRPr lang="en-US" altLang="zh-TW" sz="1600" dirty="0"/>
          </a:p>
          <a:p>
            <a:pPr lvl="2"/>
            <a:r>
              <a:rPr lang="en-US" altLang="zh-TW" sz="1600" dirty="0" smtClean="0"/>
              <a:t>Should dive into the table shown previously for more information</a:t>
            </a:r>
          </a:p>
          <a:p>
            <a:pPr marL="914400" lvl="2" indent="0">
              <a:buNone/>
            </a:pPr>
            <a:endParaRPr lang="en-US" altLang="zh-TW" sz="1600" dirty="0" smtClean="0"/>
          </a:p>
          <a:p>
            <a:pPr lvl="1"/>
            <a:r>
              <a:rPr lang="x-none" altLang="zh-TW" sz="2000" dirty="0" smtClean="0"/>
              <a:t>Recall the steps of BLAST:</a:t>
            </a:r>
          </a:p>
          <a:p>
            <a:pPr lvl="2"/>
            <a:r>
              <a:rPr lang="x-none" altLang="zh-TW" sz="1600" dirty="0" smtClean="0">
                <a:solidFill>
                  <a:srgbClr val="FF0000"/>
                </a:solidFill>
              </a:rPr>
              <a:t>Compile the word list from query with score  </a:t>
            </a:r>
            <a:r>
              <a:rPr lang="zh-TW" altLang="en-US" sz="1600" dirty="0" smtClean="0">
                <a:solidFill>
                  <a:srgbClr val="FF0000"/>
                </a:solidFill>
                <a:ea typeface="ＭＳ ゴシック"/>
                <a:cs typeface="ＭＳ ゴシック"/>
              </a:rPr>
              <a:t>≥</a:t>
            </a:r>
            <a:r>
              <a:rPr lang="en-US" altLang="zh-TW" sz="1600" dirty="0" smtClean="0">
                <a:solidFill>
                  <a:srgbClr val="FF0000"/>
                </a:solidFill>
                <a:ea typeface="ＭＳ ゴシック"/>
                <a:cs typeface="ＭＳ ゴシック"/>
              </a:rPr>
              <a:t> </a:t>
            </a:r>
            <a:r>
              <a:rPr lang="en-US" altLang="zh-TW" sz="1600" i="1" dirty="0" smtClean="0">
                <a:solidFill>
                  <a:srgbClr val="FF0000"/>
                </a:solidFill>
                <a:ea typeface="ＭＳ ゴシック"/>
                <a:cs typeface="ＭＳ ゴシック"/>
              </a:rPr>
              <a:t>T</a:t>
            </a:r>
          </a:p>
          <a:p>
            <a:pPr lvl="2"/>
            <a:r>
              <a:rPr lang="x-none" altLang="zh-TW" sz="1600" dirty="0" smtClean="0"/>
              <a:t>Scan the database for hits</a:t>
            </a:r>
          </a:p>
          <a:p>
            <a:pPr lvl="2"/>
            <a:r>
              <a:rPr lang="x-none" altLang="zh-TW" sz="1600" dirty="0" smtClean="0">
                <a:solidFill>
                  <a:srgbClr val="FF0000"/>
                </a:solidFill>
              </a:rPr>
              <a:t>Extend hits to find pairs with scores </a:t>
            </a:r>
            <a:r>
              <a:rPr lang="zh-TW" altLang="en-US" sz="1600" dirty="0" smtClean="0">
                <a:solidFill>
                  <a:srgbClr val="FF0000"/>
                </a:solidFill>
                <a:ea typeface="ＭＳ ゴシック"/>
                <a:cs typeface="ＭＳ ゴシック"/>
              </a:rPr>
              <a:t>≥</a:t>
            </a:r>
            <a:r>
              <a:rPr lang="en-US" altLang="zh-TW" sz="1600" dirty="0" smtClean="0">
                <a:solidFill>
                  <a:srgbClr val="FF0000"/>
                </a:solidFill>
                <a:ea typeface="ＭＳ ゴシック"/>
                <a:cs typeface="ＭＳ ゴシック"/>
              </a:rPr>
              <a:t> </a:t>
            </a:r>
            <a:r>
              <a:rPr lang="en-US" altLang="zh-TW" sz="1600" i="1" dirty="0" smtClean="0">
                <a:solidFill>
                  <a:srgbClr val="FF0000"/>
                </a:solidFill>
                <a:ea typeface="ＭＳ ゴシック"/>
                <a:cs typeface="ＭＳ ゴシック"/>
              </a:rPr>
              <a:t>S</a:t>
            </a:r>
          </a:p>
          <a:p>
            <a:pPr marL="914400" lvl="2" indent="0">
              <a:buNone/>
            </a:pPr>
            <a:endParaRPr lang="en-US" altLang="zh-TW" sz="1600" i="1" dirty="0" smtClean="0">
              <a:ea typeface="ＭＳ ゴシック"/>
              <a:cs typeface="ＭＳ ゴシック"/>
            </a:endParaRPr>
          </a:p>
          <a:p>
            <a:pPr lvl="1"/>
            <a:r>
              <a:rPr lang="x-none" altLang="zh-TW" sz="2000" i="1" dirty="0"/>
              <a:t>w </a:t>
            </a:r>
            <a:r>
              <a:rPr lang="x-none" altLang="zh-TW" sz="2000" dirty="0"/>
              <a:t>and</a:t>
            </a:r>
            <a:r>
              <a:rPr lang="x-none" altLang="zh-TW" sz="2000" i="1" dirty="0"/>
              <a:t> </a:t>
            </a:r>
            <a:r>
              <a:rPr lang="x-none" altLang="zh-TW" sz="2000" i="1" dirty="0" smtClean="0"/>
              <a:t>T </a:t>
            </a:r>
            <a:r>
              <a:rPr lang="x-none" altLang="zh-TW" sz="2000" dirty="0" smtClean="0"/>
              <a:t>directly have an impact on the time for the stages </a:t>
            </a:r>
            <a:r>
              <a:rPr lang="x-none" altLang="zh-TW" sz="2000" dirty="0" smtClean="0">
                <a:solidFill>
                  <a:srgbClr val="FF0000"/>
                </a:solidFill>
              </a:rPr>
              <a:t>1 </a:t>
            </a:r>
            <a:r>
              <a:rPr lang="x-none" altLang="zh-TW" sz="2000" dirty="0" smtClean="0"/>
              <a:t>and </a:t>
            </a:r>
            <a:r>
              <a:rPr lang="x-none" altLang="zh-TW" sz="2000" dirty="0" smtClean="0">
                <a:solidFill>
                  <a:srgbClr val="FF0000"/>
                </a:solidFill>
              </a:rPr>
              <a:t>3</a:t>
            </a:r>
            <a:endParaRPr lang="en-US" altLang="zh-TW" sz="2000" dirty="0">
              <a:solidFill>
                <a:srgbClr val="FF0000"/>
              </a:solidFill>
            </a:endParaRP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39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The choice of word length and threshold parameters</a:t>
            </a:r>
          </a:p>
          <a:p>
            <a:pPr lvl="1"/>
            <a:r>
              <a:rPr lang="x-none" altLang="zh-TW" sz="2000" dirty="0" smtClean="0"/>
              <a:t>Choose (</a:t>
            </a:r>
            <a:r>
              <a:rPr lang="x-none" altLang="zh-TW" sz="2000" i="1" dirty="0" smtClean="0"/>
              <a:t>w,T) = (3,14);  (4,16);  (5,18)  </a:t>
            </a:r>
            <a:endParaRPr lang="x-none" altLang="zh-TW" sz="2000" dirty="0" smtClean="0"/>
          </a:p>
          <a:p>
            <a:pPr lvl="2"/>
            <a:r>
              <a:rPr lang="x-none" altLang="zh-TW" sz="1600" dirty="0" smtClean="0"/>
              <a:t>The level of sensitivity are quite alike for these three sets of parameters</a:t>
            </a:r>
          </a:p>
          <a:p>
            <a:pPr lvl="2"/>
            <a:r>
              <a:rPr lang="x-none" altLang="zh-TW" sz="1600" dirty="0" smtClean="0"/>
              <a:t>So which one is better?</a:t>
            </a:r>
          </a:p>
          <a:p>
            <a:pPr lvl="1"/>
            <a:endParaRPr lang="en-US" altLang="zh-TW" sz="1600" i="1" dirty="0" smtClean="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grpSp>
        <p:nvGrpSpPr>
          <p:cNvPr id="8" name="群組 7"/>
          <p:cNvGrpSpPr/>
          <p:nvPr/>
        </p:nvGrpSpPr>
        <p:grpSpPr>
          <a:xfrm>
            <a:off x="1259632" y="2996952"/>
            <a:ext cx="6768752" cy="3726395"/>
            <a:chOff x="2483768" y="2708920"/>
            <a:chExt cx="5328592" cy="4014427"/>
          </a:xfrm>
        </p:grpSpPr>
        <p:pic>
          <p:nvPicPr>
            <p:cNvPr id="6" name="圖片 5" descr="螢幕快照 2016-12-08 下午11.27.49.png"/>
            <p:cNvPicPr>
              <a:picLocks noChangeAspect="1"/>
            </p:cNvPicPr>
            <p:nvPr/>
          </p:nvPicPr>
          <p:blipFill rotWithShape="1">
            <a:blip r:embed="rId2" cstate="print">
              <a:extLst>
                <a:ext uri="{28A0092B-C50C-407E-A947-70E740481C1C}">
                  <a14:useLocalDpi xmlns:a14="http://schemas.microsoft.com/office/drawing/2010/main" val="0"/>
                </a:ext>
              </a:extLst>
            </a:blip>
            <a:srcRect l="12639" t="27194" r="79808" b="9562"/>
            <a:stretch/>
          </p:blipFill>
          <p:spPr>
            <a:xfrm>
              <a:off x="2483768" y="2708920"/>
              <a:ext cx="937468" cy="4014427"/>
            </a:xfrm>
            <a:prstGeom prst="rect">
              <a:avLst/>
            </a:prstGeom>
          </p:spPr>
        </p:pic>
        <p:pic>
          <p:nvPicPr>
            <p:cNvPr id="7" name="圖片 6" descr="螢幕快照 2016-12-08 下午11.27.49.png"/>
            <p:cNvPicPr>
              <a:picLocks noChangeAspect="1"/>
            </p:cNvPicPr>
            <p:nvPr/>
          </p:nvPicPr>
          <p:blipFill rotWithShape="1">
            <a:blip r:embed="rId2" cstate="print">
              <a:extLst>
                <a:ext uri="{28A0092B-C50C-407E-A947-70E740481C1C}">
                  <a14:useLocalDpi xmlns:a14="http://schemas.microsoft.com/office/drawing/2010/main" val="0"/>
                </a:ext>
              </a:extLst>
            </a:blip>
            <a:srcRect l="47256" t="27194" r="17500" b="9562"/>
            <a:stretch/>
          </p:blipFill>
          <p:spPr>
            <a:xfrm>
              <a:off x="3437874" y="2708920"/>
              <a:ext cx="4374486" cy="4014427"/>
            </a:xfrm>
            <a:prstGeom prst="rect">
              <a:avLst/>
            </a:prstGeom>
          </p:spPr>
        </p:pic>
      </p:grpSp>
      <p:cxnSp>
        <p:nvCxnSpPr>
          <p:cNvPr id="10" name="直線接點 9"/>
          <p:cNvCxnSpPr/>
          <p:nvPr/>
        </p:nvCxnSpPr>
        <p:spPr>
          <a:xfrm>
            <a:off x="1979712" y="4149080"/>
            <a:ext cx="5976664" cy="0"/>
          </a:xfrm>
          <a:prstGeom prst="line">
            <a:avLst/>
          </a:prstGeom>
          <a:ln w="952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a:off x="1979712" y="5182592"/>
            <a:ext cx="5906988" cy="49808"/>
          </a:xfrm>
          <a:prstGeom prst="line">
            <a:avLst/>
          </a:prstGeom>
          <a:ln w="952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a:off x="1979712" y="6237312"/>
            <a:ext cx="5976664" cy="0"/>
          </a:xfrm>
          <a:prstGeom prst="line">
            <a:avLst/>
          </a:prstGeom>
          <a:ln w="9525"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751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The choice of word length and threshold parameters</a:t>
            </a:r>
          </a:p>
          <a:p>
            <a:pPr lvl="1"/>
            <a:r>
              <a:rPr lang="en-US" altLang="zh-TW" sz="2000" dirty="0" smtClean="0"/>
              <a:t>The probability of a hit decreases as </a:t>
            </a:r>
            <a:r>
              <a:rPr lang="en-US" altLang="zh-TW" sz="2000" i="1" dirty="0" smtClean="0"/>
              <a:t>w</a:t>
            </a:r>
            <a:r>
              <a:rPr lang="en-US" altLang="zh-TW" sz="2000" dirty="0" smtClean="0"/>
              <a:t> increases</a:t>
            </a:r>
          </a:p>
          <a:p>
            <a:pPr lvl="2"/>
            <a:r>
              <a:rPr lang="en-US" altLang="zh-TW" sz="1600" dirty="0" smtClean="0">
                <a:solidFill>
                  <a:srgbClr val="FF0000"/>
                </a:solidFill>
              </a:rPr>
              <a:t>So we should choose larger </a:t>
            </a:r>
            <a:r>
              <a:rPr lang="en-US" altLang="zh-TW" sz="1600" i="1" dirty="0" smtClean="0">
                <a:solidFill>
                  <a:srgbClr val="FF0000"/>
                </a:solidFill>
              </a:rPr>
              <a:t>w</a:t>
            </a:r>
            <a:r>
              <a:rPr lang="en-US" altLang="zh-TW" sz="1600" dirty="0" smtClean="0">
                <a:solidFill>
                  <a:srgbClr val="FF0000"/>
                </a:solidFill>
              </a:rPr>
              <a:t> in order to decrease the </a:t>
            </a:r>
          </a:p>
          <a:p>
            <a:pPr marL="914400" lvl="2" indent="0">
              <a:buNone/>
            </a:pPr>
            <a:r>
              <a:rPr lang="en-US" altLang="zh-TW" sz="1600" dirty="0" smtClean="0">
                <a:solidFill>
                  <a:srgbClr val="FF0000"/>
                </a:solidFill>
              </a:rPr>
              <a:t>     time in stage 3 </a:t>
            </a:r>
          </a:p>
          <a:p>
            <a:pPr lvl="2"/>
            <a:r>
              <a:rPr lang="en-US" altLang="zh-TW" sz="1600" dirty="0" smtClean="0">
                <a:solidFill>
                  <a:srgbClr val="000000"/>
                </a:solidFill>
              </a:rPr>
              <a:t>However, if w increases, the word list for proteins </a:t>
            </a:r>
            <a:r>
              <a:rPr lang="en-US" altLang="zh-TW" sz="1600" dirty="0" smtClean="0">
                <a:solidFill>
                  <a:srgbClr val="FF0000"/>
                </a:solidFill>
              </a:rPr>
              <a:t>increase</a:t>
            </a:r>
          </a:p>
          <a:p>
            <a:pPr marL="914400" lvl="2" indent="0">
              <a:buNone/>
            </a:pPr>
            <a:r>
              <a:rPr lang="en-US" altLang="zh-TW" sz="1600" dirty="0" smtClean="0">
                <a:solidFill>
                  <a:srgbClr val="FF0000"/>
                </a:solidFill>
              </a:rPr>
              <a:t>     dramatically!  </a:t>
            </a:r>
            <a:r>
              <a:rPr lang="en-US" altLang="zh-TW" sz="1600" dirty="0" smtClean="0"/>
              <a:t>Totally 20</a:t>
            </a:r>
            <a:r>
              <a:rPr lang="en-US" altLang="zh-TW" sz="1600" b="1" baseline="30000" dirty="0" smtClean="0"/>
              <a:t>w</a:t>
            </a:r>
            <a:r>
              <a:rPr lang="en-US" altLang="zh-TW" sz="1600" dirty="0" smtClean="0"/>
              <a:t> words</a:t>
            </a:r>
            <a:r>
              <a:rPr lang="is-IS" altLang="zh-TW" sz="1600" dirty="0" smtClean="0"/>
              <a:t>…</a:t>
            </a:r>
            <a:endParaRPr lang="en-US" altLang="zh-TW" sz="2000" dirty="0"/>
          </a:p>
          <a:p>
            <a:pPr lvl="2"/>
            <a:r>
              <a:rPr lang="en-US" altLang="zh-TW" sz="1600" dirty="0" smtClean="0">
                <a:solidFill>
                  <a:srgbClr val="000000"/>
                </a:solidFill>
              </a:rPr>
              <a:t>Therefore, choose w = 4 is better than 3 or 5 in practice</a:t>
            </a:r>
          </a:p>
          <a:p>
            <a:pPr lvl="2"/>
            <a:endParaRPr lang="en-US" altLang="zh-TW" sz="1600" baseline="30000" dirty="0">
              <a:solidFill>
                <a:srgbClr val="FF0000"/>
              </a:solidFill>
            </a:endParaRPr>
          </a:p>
          <a:p>
            <a:pPr lvl="1"/>
            <a:r>
              <a:rPr lang="en-US" altLang="zh-TW" sz="2000" dirty="0" smtClean="0"/>
              <a:t>So, </a:t>
            </a:r>
            <a:r>
              <a:rPr lang="en-US" altLang="zh-TW" sz="2000" i="1" dirty="0" smtClean="0"/>
              <a:t>w</a:t>
            </a:r>
            <a:r>
              <a:rPr lang="en-US" altLang="zh-TW" sz="2000" dirty="0" smtClean="0"/>
              <a:t> is determined, that is </a:t>
            </a:r>
            <a:r>
              <a:rPr lang="en-US" altLang="zh-TW" sz="2000" dirty="0" smtClean="0">
                <a:solidFill>
                  <a:srgbClr val="FF0000"/>
                </a:solidFill>
              </a:rPr>
              <a:t>4</a:t>
            </a:r>
            <a:r>
              <a:rPr lang="en-US" altLang="zh-TW" sz="2000" dirty="0" smtClean="0"/>
              <a:t>.</a:t>
            </a:r>
            <a:endParaRPr lang="en-US" altLang="zh-TW" sz="1600" baseline="30000" dirty="0" smtClean="0">
              <a:solidFill>
                <a:srgbClr val="FF0000"/>
              </a:solidFill>
            </a:endParaRP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pic>
        <p:nvPicPr>
          <p:cNvPr id="6" name="圖片 5" descr="螢幕快照 2016-12-08 下午10.36.51.png"/>
          <p:cNvPicPr>
            <a:picLocks noChangeAspect="1"/>
          </p:cNvPicPr>
          <p:nvPr/>
        </p:nvPicPr>
        <p:blipFill rotWithShape="1">
          <a:blip r:embed="rId2" cstate="print">
            <a:extLst>
              <a:ext uri="{28A0092B-C50C-407E-A947-70E740481C1C}">
                <a14:useLocalDpi xmlns:a14="http://schemas.microsoft.com/office/drawing/2010/main" val="0"/>
              </a:ext>
            </a:extLst>
          </a:blip>
          <a:srcRect l="19305" t="33776" r="65992" b="16908"/>
          <a:stretch/>
        </p:blipFill>
        <p:spPr>
          <a:xfrm>
            <a:off x="6732240" y="2132856"/>
            <a:ext cx="2132484" cy="4470400"/>
          </a:xfrm>
          <a:prstGeom prst="rect">
            <a:avLst/>
          </a:prstGeom>
        </p:spPr>
      </p:pic>
      <p:cxnSp>
        <p:nvCxnSpPr>
          <p:cNvPr id="7" name="直線接點 6"/>
          <p:cNvCxnSpPr/>
          <p:nvPr/>
        </p:nvCxnSpPr>
        <p:spPr>
          <a:xfrm>
            <a:off x="7346280" y="3310880"/>
            <a:ext cx="1137320" cy="3820"/>
          </a:xfrm>
          <a:prstGeom prst="line">
            <a:avLst/>
          </a:prstGeom>
          <a:ln w="952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接點 8"/>
          <p:cNvCxnSpPr/>
          <p:nvPr/>
        </p:nvCxnSpPr>
        <p:spPr>
          <a:xfrm>
            <a:off x="7333580" y="4618980"/>
            <a:ext cx="1137320" cy="3820"/>
          </a:xfrm>
          <a:prstGeom prst="line">
            <a:avLst/>
          </a:prstGeom>
          <a:ln w="952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a:off x="7308304" y="5949280"/>
            <a:ext cx="1137320" cy="3820"/>
          </a:xfrm>
          <a:prstGeom prst="line">
            <a:avLst/>
          </a:prstGeom>
          <a:ln w="9525"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486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 and Methods</a:t>
            </a:r>
          </a:p>
          <a:p>
            <a:r>
              <a:rPr lang="en-US" altLang="zh-TW" dirty="0" smtClean="0"/>
              <a:t>Results</a:t>
            </a:r>
          </a:p>
          <a:p>
            <a:r>
              <a:rPr lang="en-US" altLang="zh-TW" dirty="0" smtClean="0"/>
              <a:t>Conclusion</a:t>
            </a: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579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The choice of word length and threshold parameters</a:t>
            </a:r>
          </a:p>
          <a:p>
            <a:pPr lvl="1"/>
            <a:r>
              <a:rPr lang="x-none" altLang="zh-TW" sz="2000" dirty="0" smtClean="0"/>
              <a:t>Time to choose </a:t>
            </a:r>
            <a:r>
              <a:rPr lang="x-none" altLang="zh-TW" sz="2000" i="1" dirty="0" smtClean="0"/>
              <a:t>T</a:t>
            </a:r>
            <a:r>
              <a:rPr lang="is-IS" altLang="zh-TW" sz="2000" dirty="0" smtClean="0"/>
              <a:t>…</a:t>
            </a:r>
            <a:endParaRPr lang="is-IS" altLang="zh-TW" sz="2000" dirty="0"/>
          </a:p>
          <a:p>
            <a:pPr lvl="2"/>
            <a:r>
              <a:rPr lang="is-IS" altLang="zh-TW" sz="1600" dirty="0" smtClean="0"/>
              <a:t>Why not simply choose the smallest T possible </a:t>
            </a:r>
            <a:r>
              <a:rPr lang="is-IS" altLang="zh-TW" sz="1600" dirty="0"/>
              <a:t>s</a:t>
            </a:r>
            <a:r>
              <a:rPr lang="is-IS" altLang="zh-TW" sz="1600" dirty="0" smtClean="0"/>
              <a:t>ince q can be small ?</a:t>
            </a:r>
          </a:p>
          <a:p>
            <a:pPr lvl="2"/>
            <a:r>
              <a:rPr lang="is-IS" altLang="zh-TW" sz="1600" dirty="0" smtClean="0">
                <a:solidFill>
                  <a:srgbClr val="FF0000"/>
                </a:solidFill>
              </a:rPr>
              <a:t>Time consuming!!</a:t>
            </a:r>
          </a:p>
          <a:p>
            <a:pPr lvl="1"/>
            <a:r>
              <a:rPr lang="x-none" altLang="zh-TW" sz="2000" dirty="0" smtClean="0"/>
              <a:t>Number of words grow exponentially when decreasing T</a:t>
            </a:r>
            <a:endParaRPr lang="is-IS" altLang="zh-TW" sz="2000" dirty="0"/>
          </a:p>
          <a:p>
            <a:pPr lvl="2"/>
            <a:r>
              <a:rPr lang="is-IS" altLang="zh-TW" sz="1600" dirty="0" smtClean="0"/>
              <a:t>Which means exponentially increase time!</a:t>
            </a:r>
          </a:p>
          <a:p>
            <a:pPr lvl="2"/>
            <a:r>
              <a:rPr lang="is-IS" altLang="zh-TW" sz="1600" dirty="0" smtClean="0">
                <a:solidFill>
                  <a:srgbClr val="FF0000"/>
                </a:solidFill>
              </a:rPr>
              <a:t>Best choice of T in practice is 17.</a:t>
            </a: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grpSp>
        <p:nvGrpSpPr>
          <p:cNvPr id="9" name="群組 8"/>
          <p:cNvGrpSpPr/>
          <p:nvPr/>
        </p:nvGrpSpPr>
        <p:grpSpPr>
          <a:xfrm>
            <a:off x="323528" y="4221088"/>
            <a:ext cx="8641728" cy="2197596"/>
            <a:chOff x="323528" y="4509120"/>
            <a:chExt cx="8641728" cy="2197596"/>
          </a:xfrm>
        </p:grpSpPr>
        <p:grpSp>
          <p:nvGrpSpPr>
            <p:cNvPr id="4" name="群組 3"/>
            <p:cNvGrpSpPr/>
            <p:nvPr/>
          </p:nvGrpSpPr>
          <p:grpSpPr>
            <a:xfrm>
              <a:off x="323528" y="4509120"/>
              <a:ext cx="8641728" cy="2197596"/>
              <a:chOff x="323528" y="4149080"/>
              <a:chExt cx="8641728" cy="2197596"/>
            </a:xfrm>
          </p:grpSpPr>
          <p:pic>
            <p:nvPicPr>
              <p:cNvPr id="6" name="圖片 5" descr="螢幕快照 2016-12-08 下午10.36.51.png"/>
              <p:cNvPicPr>
                <a:picLocks noChangeAspect="1"/>
              </p:cNvPicPr>
              <p:nvPr/>
            </p:nvPicPr>
            <p:blipFill rotWithShape="1">
              <a:blip r:embed="rId2" cstate="print">
                <a:extLst>
                  <a:ext uri="{28A0092B-C50C-407E-A947-70E740481C1C}">
                    <a14:useLocalDpi xmlns:a14="http://schemas.microsoft.com/office/drawing/2010/main" val="0"/>
                  </a:ext>
                </a:extLst>
              </a:blip>
              <a:srcRect l="19305" t="29527" r="21111" b="60106"/>
              <a:stretch/>
            </p:blipFill>
            <p:spPr>
              <a:xfrm>
                <a:off x="323528" y="4149080"/>
                <a:ext cx="8641728" cy="939800"/>
              </a:xfrm>
              <a:prstGeom prst="rect">
                <a:avLst/>
              </a:prstGeom>
            </p:spPr>
          </p:pic>
          <p:pic>
            <p:nvPicPr>
              <p:cNvPr id="7" name="圖片 6" descr="螢幕快照 2016-12-08 下午10.36.51.png"/>
              <p:cNvPicPr>
                <a:picLocks noChangeAspect="1"/>
              </p:cNvPicPr>
              <p:nvPr/>
            </p:nvPicPr>
            <p:blipFill rotWithShape="1">
              <a:blip r:embed="rId2" cstate="print">
                <a:extLst>
                  <a:ext uri="{28A0092B-C50C-407E-A947-70E740481C1C}">
                    <a14:useLocalDpi xmlns:a14="http://schemas.microsoft.com/office/drawing/2010/main" val="0"/>
                  </a:ext>
                </a:extLst>
              </a:blip>
              <a:srcRect l="19305" t="54142" r="21111" b="31147"/>
              <a:stretch/>
            </p:blipFill>
            <p:spPr>
              <a:xfrm>
                <a:off x="323528" y="5013176"/>
                <a:ext cx="8641728" cy="1333500"/>
              </a:xfrm>
              <a:prstGeom prst="rect">
                <a:avLst/>
              </a:prstGeom>
            </p:spPr>
          </p:pic>
        </p:grpSp>
        <p:sp>
          <p:nvSpPr>
            <p:cNvPr id="8" name="甜甜圈 7"/>
            <p:cNvSpPr/>
            <p:nvPr/>
          </p:nvSpPr>
          <p:spPr>
            <a:xfrm>
              <a:off x="827584" y="6021288"/>
              <a:ext cx="442416" cy="176312"/>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chemeClr val="tx1"/>
                </a:solidFill>
              </a:endParaRPr>
            </a:p>
          </p:txBody>
        </p:sp>
      </p:grpSp>
    </p:spTree>
    <p:extLst>
      <p:ext uri="{BB962C8B-B14F-4D97-AF65-F5344CB8AC3E}">
        <p14:creationId xmlns:p14="http://schemas.microsoft.com/office/powerpoint/2010/main" val="2676867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err="1"/>
              <a:t>Performace</a:t>
            </a:r>
            <a:r>
              <a:rPr lang="en-US" altLang="zh-TW" sz="2400" dirty="0"/>
              <a:t> of BLAST with homologous </a:t>
            </a:r>
            <a:r>
              <a:rPr lang="en-US" altLang="zh-TW" sz="2400" dirty="0" smtClean="0"/>
              <a:t>sequence</a:t>
            </a:r>
            <a:endParaRPr lang="en-US" altLang="zh-TW" sz="2400" b="1" dirty="0" smtClean="0"/>
          </a:p>
          <a:p>
            <a:pPr lvl="1"/>
            <a:r>
              <a:rPr lang="en-US" altLang="zh-TW" sz="1800" dirty="0" smtClean="0"/>
              <a:t>With super-families </a:t>
            </a:r>
            <a:r>
              <a:rPr lang="en-US" altLang="zh-TW" sz="1800" dirty="0"/>
              <a:t>containing many distantly related proteins, we could obtain result usefully comparable with the random model.</a:t>
            </a:r>
          </a:p>
          <a:p>
            <a:pPr lvl="1"/>
            <a:r>
              <a:rPr lang="en-US" altLang="zh-TW" sz="1800" dirty="0"/>
              <a:t>With (PIR code MYMQW), we found 178 sequences containing MSPs with scores between 50 and 80. </a:t>
            </a:r>
            <a:r>
              <a:rPr lang="en-US" altLang="zh-TW" sz="1800" dirty="0">
                <a:solidFill>
                  <a:srgbClr val="FF0000"/>
                </a:solidFill>
              </a:rPr>
              <a:t>Using w = 4 and T = 17</a:t>
            </a:r>
            <a:r>
              <a:rPr lang="en-US" altLang="zh-TW" sz="1800" dirty="0"/>
              <a:t>, the random model suggests BLAST should miss about 24 of these MSPs; </a:t>
            </a:r>
            <a:r>
              <a:rPr lang="en-US" altLang="zh-TW" sz="1800" dirty="0">
                <a:solidFill>
                  <a:srgbClr val="FF0000"/>
                </a:solidFill>
              </a:rPr>
              <a:t>in fact, it misses 43</a:t>
            </a:r>
            <a:r>
              <a:rPr lang="en-US" altLang="zh-TW" sz="1800" dirty="0"/>
              <a:t>. This poorer than expected performance is due to the uniform pattern of conservation in the </a:t>
            </a:r>
            <a:r>
              <a:rPr lang="en-US" altLang="zh-TW" sz="1800" dirty="0" err="1"/>
              <a:t>globins</a:t>
            </a:r>
            <a:r>
              <a:rPr lang="en-US" altLang="zh-TW" sz="1800" dirty="0"/>
              <a:t>, resulting in a relatively small number of high-scoring words between distantly related proteins.</a:t>
            </a:r>
          </a:p>
          <a:p>
            <a:pPr lvl="1"/>
            <a:r>
              <a:rPr lang="en-US" altLang="zh-TW" sz="1800" dirty="0"/>
              <a:t>Contrary example with(PIR code KVMST1), using the same parameters as previously. Of the 33 MSPs with scores between 45 and 65, </a:t>
            </a:r>
            <a:r>
              <a:rPr lang="en-US" altLang="zh-TW" sz="1800" dirty="0">
                <a:solidFill>
                  <a:srgbClr val="FF0000"/>
                </a:solidFill>
              </a:rPr>
              <a:t>BLAST missed only 2</a:t>
            </a:r>
            <a:r>
              <a:rPr lang="en-US" altLang="zh-TW" sz="1800" dirty="0"/>
              <a:t>; the random model suggests it should have missed 8.</a:t>
            </a:r>
          </a:p>
          <a:p>
            <a:pPr lvl="1"/>
            <a:r>
              <a:rPr lang="en-US" altLang="zh-TW" sz="1800" dirty="0"/>
              <a:t>Distribution of mutations along sequences has been shown to be more clustered than predicted, thus the BLAST approximation should, on average, perform better on real sequences than predicted by the random model.</a:t>
            </a: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562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
        <p:nvSpPr>
          <p:cNvPr id="4" name="內容版面配置區 3"/>
          <p:cNvSpPr>
            <a:spLocks noGrp="1"/>
          </p:cNvSpPr>
          <p:nvPr>
            <p:ph idx="1"/>
          </p:nvPr>
        </p:nvSpPr>
        <p:spPr/>
        <p:txBody>
          <a:bodyPr/>
          <a:lstStyle/>
          <a:p>
            <a:r>
              <a:rPr lang="en-US" altLang="zh-TW" dirty="0"/>
              <a:t>Table  3</a:t>
            </a:r>
            <a:endParaRPr kumimoji="1" lang="zh-TW" altLang="en-US" dirty="0"/>
          </a:p>
        </p:txBody>
      </p:sp>
      <p:pic>
        <p:nvPicPr>
          <p:cNvPr id="6" name="內容版面配置區 3"/>
          <p:cNvPicPr>
            <a:picLocks noChangeAspect="1"/>
          </p:cNvPicPr>
          <p:nvPr/>
        </p:nvPicPr>
        <p:blipFill>
          <a:blip r:embed="rId2"/>
          <a:stretch>
            <a:fillRect/>
          </a:stretch>
        </p:blipFill>
        <p:spPr>
          <a:xfrm>
            <a:off x="179512" y="2348880"/>
            <a:ext cx="8805691" cy="4049496"/>
          </a:xfrm>
          <a:prstGeom prst="rect">
            <a:avLst/>
          </a:prstGeom>
        </p:spPr>
      </p:pic>
    </p:spTree>
    <p:extLst>
      <p:ext uri="{BB962C8B-B14F-4D97-AF65-F5344CB8AC3E}">
        <p14:creationId xmlns:p14="http://schemas.microsoft.com/office/powerpoint/2010/main" val="3831827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a:t>The overall performance of BLAST depends upon the distribution of MSP scores for those sequences related to the query.</a:t>
            </a:r>
          </a:p>
          <a:p>
            <a:r>
              <a:rPr lang="en-US" altLang="zh-TW" sz="2400" dirty="0"/>
              <a:t>MSPs that are distinguishable from chance have a high enough score to be found readily by BLAST, even using relatively high values of the </a:t>
            </a:r>
            <a:r>
              <a:rPr lang="en-US" altLang="zh-TW" sz="2400" i="1" dirty="0"/>
              <a:t>T</a:t>
            </a:r>
            <a:r>
              <a:rPr lang="en-US" altLang="zh-TW" sz="2400" dirty="0"/>
              <a:t> parameter.</a:t>
            </a:r>
          </a:p>
          <a:p>
            <a:r>
              <a:rPr lang="en-US" altLang="zh-TW" sz="2400" dirty="0"/>
              <a:t>In Table 3, with </a:t>
            </a:r>
            <a:r>
              <a:rPr lang="en-US" altLang="zh-TW" sz="2400" i="1" dirty="0">
                <a:solidFill>
                  <a:srgbClr val="FF0000"/>
                </a:solidFill>
              </a:rPr>
              <a:t>T</a:t>
            </a:r>
            <a:r>
              <a:rPr lang="en-US" altLang="zh-TW" sz="2400" dirty="0">
                <a:solidFill>
                  <a:srgbClr val="FF0000"/>
                </a:solidFill>
              </a:rPr>
              <a:t> =18</a:t>
            </a:r>
            <a:r>
              <a:rPr lang="en-US" altLang="zh-TW" sz="2400" dirty="0"/>
              <a:t>, virtually all the statistically significant MSPs are found in most instances</a:t>
            </a:r>
            <a:r>
              <a:rPr lang="en-US" altLang="zh-TW" sz="2400" dirty="0" smtClean="0"/>
              <a:t>.</a:t>
            </a:r>
            <a:endParaRPr lang="zh-TW" altLang="en-US" sz="2400"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213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Comparison of two long</a:t>
            </a:r>
            <a:r>
              <a:rPr lang="zh-TW" altLang="en-US" sz="2400" dirty="0" smtClean="0"/>
              <a:t> </a:t>
            </a:r>
            <a:r>
              <a:rPr lang="en-US" altLang="zh-TW" sz="2400" dirty="0" smtClean="0"/>
              <a:t>DNA sequence</a:t>
            </a:r>
          </a:p>
          <a:p>
            <a:pPr lvl="1"/>
            <a:r>
              <a:rPr lang="en-US" altLang="zh-TW" sz="2000" dirty="0" smtClean="0"/>
              <a:t>We used the BLAST algorithm to locate locally similar regions that can be aligned without introduction of gaps.</a:t>
            </a:r>
          </a:p>
          <a:p>
            <a:pPr lvl="1"/>
            <a:r>
              <a:rPr lang="en-US" altLang="zh-TW" sz="2000" dirty="0" smtClean="0"/>
              <a:t>Human</a:t>
            </a:r>
            <a:r>
              <a:rPr lang="zh-TW" altLang="en-US" sz="2000" dirty="0"/>
              <a:t>：</a:t>
            </a:r>
            <a:r>
              <a:rPr lang="en-US" altLang="zh-TW" sz="2000" dirty="0"/>
              <a:t>6</a:t>
            </a:r>
            <a:r>
              <a:rPr lang="zh-TW" altLang="en-US" sz="2000" dirty="0"/>
              <a:t> </a:t>
            </a:r>
            <a:r>
              <a:rPr lang="en-US" altLang="zh-TW" sz="2000" dirty="0"/>
              <a:t>globin genes(</a:t>
            </a:r>
            <a:r>
              <a:rPr lang="el-GR" altLang="zh-TW" sz="2000" dirty="0"/>
              <a:t>ε, Gγ, Aγ, η, δ and β</a:t>
            </a:r>
            <a:r>
              <a:rPr lang="en-US" altLang="zh-TW" sz="2000" dirty="0" smtClean="0"/>
              <a:t>)</a:t>
            </a:r>
            <a:endParaRPr lang="zh-TW" altLang="en-US" sz="2000" dirty="0" smtClean="0"/>
          </a:p>
          <a:p>
            <a:pPr marL="457200" lvl="1" indent="0">
              <a:buNone/>
            </a:pPr>
            <a:r>
              <a:rPr lang="en-US" altLang="zh-TW" sz="2000" dirty="0"/>
              <a:t> </a:t>
            </a:r>
            <a:r>
              <a:rPr lang="en-US" altLang="zh-TW" sz="2000" dirty="0" smtClean="0"/>
              <a:t>    Rabbit</a:t>
            </a:r>
            <a:r>
              <a:rPr lang="zh-TW" altLang="en-US" sz="2000" dirty="0"/>
              <a:t>：</a:t>
            </a:r>
            <a:r>
              <a:rPr lang="en-US" altLang="zh-TW" sz="2000" dirty="0"/>
              <a:t>4</a:t>
            </a:r>
            <a:r>
              <a:rPr lang="zh-TW" altLang="en-US" sz="2000" dirty="0"/>
              <a:t> </a:t>
            </a:r>
            <a:r>
              <a:rPr lang="en-US" altLang="zh-TW" sz="2000" dirty="0"/>
              <a:t>globin</a:t>
            </a:r>
            <a:r>
              <a:rPr lang="zh-TW" altLang="en-US" sz="2000" dirty="0"/>
              <a:t> </a:t>
            </a:r>
            <a:r>
              <a:rPr lang="en-US" altLang="zh-TW" sz="2000" dirty="0"/>
              <a:t>genes(</a:t>
            </a:r>
            <a:r>
              <a:rPr lang="en-US" altLang="zh-TW" sz="2000" dirty="0" err="1"/>
              <a:t>ε</a:t>
            </a:r>
            <a:r>
              <a:rPr lang="en-US" altLang="zh-TW" sz="2000" dirty="0"/>
              <a:t>, </a:t>
            </a:r>
            <a:r>
              <a:rPr lang="en-US" altLang="zh-TW" sz="2000" dirty="0" err="1"/>
              <a:t>γ</a:t>
            </a:r>
            <a:r>
              <a:rPr lang="en-US" altLang="zh-TW" sz="2000" dirty="0"/>
              <a:t>, </a:t>
            </a:r>
            <a:r>
              <a:rPr lang="en-US" altLang="zh-TW" sz="2000" dirty="0" err="1"/>
              <a:t>δ</a:t>
            </a:r>
            <a:r>
              <a:rPr lang="en-US" altLang="zh-TW" sz="2000" dirty="0"/>
              <a:t> and β)</a:t>
            </a:r>
          </a:p>
          <a:p>
            <a:pPr lvl="1"/>
            <a:r>
              <a:rPr lang="en-US" altLang="zh-TW" sz="2000" dirty="0"/>
              <a:t>Difference of exons &amp; introns in paired gene -&gt; collection of the highest scoring alignments between similar regions can be expected to have at least 24 alignments between gene pairs</a:t>
            </a:r>
          </a:p>
          <a:p>
            <a:pPr lvl="1"/>
            <a:r>
              <a:rPr lang="en-US" altLang="zh-TW" sz="2000" dirty="0"/>
              <a:t>The human β-like globin cluster contains two overlapped L1 and the rabbit cluster has two tandem L1 sequences in the same orientation, both around 6000 </a:t>
            </a:r>
            <a:r>
              <a:rPr lang="en-US" altLang="zh-TW" sz="2000" dirty="0" err="1"/>
              <a:t>bp</a:t>
            </a:r>
            <a:r>
              <a:rPr lang="en-US" altLang="zh-TW" sz="2000" dirty="0"/>
              <a:t> in length. </a:t>
            </a:r>
            <a:r>
              <a:rPr lang="en-US" altLang="zh-TW" sz="2000" dirty="0">
                <a:solidFill>
                  <a:srgbClr val="FF0000"/>
                </a:solidFill>
              </a:rPr>
              <a:t>These human and rabbit L1 sequences are quite similar</a:t>
            </a:r>
            <a:r>
              <a:rPr lang="en-US" altLang="zh-TW" sz="2000" dirty="0"/>
              <a:t> and their lengths make them highly visible in similarity computations.</a:t>
            </a:r>
            <a:endParaRPr lang="zh-TW" altLang="en-US" sz="2000"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69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a:xfrm>
            <a:off x="457200" y="1600200"/>
            <a:ext cx="8579296" cy="4525963"/>
          </a:xfrm>
        </p:spPr>
        <p:txBody>
          <a:bodyPr>
            <a:normAutofit/>
          </a:bodyPr>
          <a:lstStyle/>
          <a:p>
            <a:r>
              <a:rPr lang="en-US" altLang="zh-TW" sz="2400" dirty="0"/>
              <a:t>An ancestral gene cluster arranged as 5’-</a:t>
            </a:r>
            <a:r>
              <a:rPr lang="en-US" altLang="zh-TW" sz="2400" i="1" dirty="0"/>
              <a:t>ε-γ-η-δ-β</a:t>
            </a:r>
            <a:r>
              <a:rPr lang="en-US" altLang="zh-TW" sz="2400" dirty="0"/>
              <a:t>-3’</a:t>
            </a:r>
          </a:p>
          <a:p>
            <a:r>
              <a:rPr lang="en-US" altLang="zh-TW" sz="2400" dirty="0"/>
              <a:t>There are inter-gene similarities within the </a:t>
            </a:r>
            <a:r>
              <a:rPr lang="en-US" altLang="zh-TW" sz="2400" i="1" dirty="0">
                <a:solidFill>
                  <a:srgbClr val="FF0000"/>
                </a:solidFill>
              </a:rPr>
              <a:t>β</a:t>
            </a:r>
            <a:r>
              <a:rPr lang="en-US" altLang="zh-TW" sz="2400" dirty="0">
                <a:solidFill>
                  <a:srgbClr val="FF0000"/>
                </a:solidFill>
              </a:rPr>
              <a:t> clusters</a:t>
            </a:r>
            <a:r>
              <a:rPr lang="en-US" altLang="zh-TW" sz="2400" dirty="0"/>
              <a:t>. For example, there is a region between human </a:t>
            </a:r>
            <a:r>
              <a:rPr lang="en-US" altLang="zh-TW" sz="2400" i="1" dirty="0" err="1"/>
              <a:t>ε</a:t>
            </a:r>
            <a:r>
              <a:rPr lang="en-US" altLang="zh-TW" sz="2400" dirty="0"/>
              <a:t> and </a:t>
            </a:r>
            <a:r>
              <a:rPr lang="en-US" altLang="zh-TW" sz="2400" i="1" baseline="30000" dirty="0" err="1"/>
              <a:t>G</a:t>
            </a:r>
            <a:r>
              <a:rPr lang="en-US" altLang="zh-TW" sz="2400" i="1" dirty="0" err="1"/>
              <a:t>γ</a:t>
            </a:r>
            <a:r>
              <a:rPr lang="en-US" altLang="zh-TW" sz="2400" dirty="0"/>
              <a:t> that is similar to a region between rabbit </a:t>
            </a:r>
            <a:r>
              <a:rPr lang="en-US" altLang="zh-TW" sz="2400" i="1" dirty="0" err="1"/>
              <a:t>ε</a:t>
            </a:r>
            <a:r>
              <a:rPr lang="en-US" altLang="zh-TW" sz="2400" dirty="0"/>
              <a:t> and </a:t>
            </a:r>
            <a:r>
              <a:rPr lang="en-US" altLang="zh-TW" sz="2400" i="1" dirty="0" err="1"/>
              <a:t>γ</a:t>
            </a:r>
            <a:r>
              <a:rPr lang="en-US" altLang="zh-TW" sz="2400" dirty="0"/>
              <a:t>.</a:t>
            </a:r>
          </a:p>
          <a:p>
            <a:r>
              <a:rPr lang="en-US" altLang="zh-TW" sz="2400" dirty="0"/>
              <a:t>In Table 4</a:t>
            </a:r>
            <a:r>
              <a:rPr lang="zh-TW" altLang="en-US" sz="2400" dirty="0"/>
              <a:t>：</a:t>
            </a:r>
            <a:endParaRPr lang="en-US" altLang="zh-TW" sz="2400" dirty="0"/>
          </a:p>
          <a:p>
            <a:pPr lvl="1"/>
            <a:r>
              <a:rPr lang="en-US" altLang="zh-TW" sz="2000" dirty="0"/>
              <a:t>Applied a variant of the BLAST programs to these two sequences, with match score 5, mismatch score −4 and, initially, w = 12. The program found 98 alignments scoring over 200, with 1301 being the highest score. Of the 57 alignments scoring over 350.</a:t>
            </a:r>
          </a:p>
          <a:p>
            <a:pPr lvl="1"/>
            <a:r>
              <a:rPr lang="en-US" altLang="zh-TW" sz="2000" dirty="0"/>
              <a:t>With </a:t>
            </a:r>
            <a:r>
              <a:rPr lang="en-US" altLang="zh-TW" sz="2000" dirty="0">
                <a:solidFill>
                  <a:srgbClr val="FF0000"/>
                </a:solidFill>
              </a:rPr>
              <a:t>smaller values of </a:t>
            </a:r>
            <a:r>
              <a:rPr lang="en-US" altLang="zh-TW" sz="2000" i="1" dirty="0">
                <a:solidFill>
                  <a:srgbClr val="FF0000"/>
                </a:solidFill>
              </a:rPr>
              <a:t>w</a:t>
            </a:r>
            <a:r>
              <a:rPr lang="en-US" altLang="zh-TW" sz="2000" dirty="0"/>
              <a:t>,</a:t>
            </a:r>
            <a:r>
              <a:rPr lang="en-US" altLang="zh-TW" sz="2000" dirty="0">
                <a:solidFill>
                  <a:srgbClr val="FF0000"/>
                </a:solidFill>
              </a:rPr>
              <a:t> more alignments </a:t>
            </a:r>
            <a:r>
              <a:rPr lang="en-US" altLang="zh-TW" sz="2000" dirty="0"/>
              <a:t>are found. In particular, with </a:t>
            </a:r>
            <a:r>
              <a:rPr lang="en-US" altLang="zh-TW" sz="2000" i="1" dirty="0"/>
              <a:t>w</a:t>
            </a:r>
            <a:r>
              <a:rPr lang="en-US" altLang="zh-TW" sz="2000" dirty="0"/>
              <a:t> = 8, an additional 32 alignments are found with a score above 200. </a:t>
            </a:r>
            <a:endParaRPr lang="zh-TW" altLang="en-US" sz="2000"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440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
        <p:nvSpPr>
          <p:cNvPr id="4" name="內容版面配置區 3"/>
          <p:cNvSpPr>
            <a:spLocks noGrp="1"/>
          </p:cNvSpPr>
          <p:nvPr>
            <p:ph idx="1"/>
          </p:nvPr>
        </p:nvSpPr>
        <p:spPr/>
        <p:txBody>
          <a:bodyPr/>
          <a:lstStyle/>
          <a:p>
            <a:r>
              <a:rPr kumimoji="1" lang="en-US" altLang="zh-TW" dirty="0" smtClean="0"/>
              <a:t>Table 4</a:t>
            </a:r>
            <a:endParaRPr kumimoji="1" lang="zh-TW" altLang="en-US" dirty="0"/>
          </a:p>
        </p:txBody>
      </p:sp>
      <p:pic>
        <p:nvPicPr>
          <p:cNvPr id="6" name="內容版面配置區 3"/>
          <p:cNvPicPr>
            <a:picLocks noChangeAspect="1"/>
          </p:cNvPicPr>
          <p:nvPr/>
        </p:nvPicPr>
        <p:blipFill>
          <a:blip r:embed="rId2"/>
          <a:stretch>
            <a:fillRect/>
          </a:stretch>
        </p:blipFill>
        <p:spPr>
          <a:xfrm>
            <a:off x="1259632" y="2132856"/>
            <a:ext cx="6998916" cy="4571999"/>
          </a:xfrm>
          <a:prstGeom prst="rect">
            <a:avLst/>
          </a:prstGeom>
        </p:spPr>
      </p:pic>
    </p:spTree>
    <p:extLst>
      <p:ext uri="{BB962C8B-B14F-4D97-AF65-F5344CB8AC3E}">
        <p14:creationId xmlns:p14="http://schemas.microsoft.com/office/powerpoint/2010/main" val="1396013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sz="2400" dirty="0"/>
              <a:t>The concept underlying BLAST is simple and robust, therefore can be implemented in a number of ways and utilized in a variety of contexts.</a:t>
            </a:r>
          </a:p>
          <a:p>
            <a:r>
              <a:rPr lang="en-US" altLang="zh-TW" sz="2400" dirty="0"/>
              <a:t>Ex</a:t>
            </a:r>
            <a:r>
              <a:rPr lang="zh-TW" altLang="en-US" sz="2400" dirty="0"/>
              <a:t>：</a:t>
            </a:r>
            <a:r>
              <a:rPr lang="en-US" altLang="zh-TW" sz="2400" dirty="0"/>
              <a:t>allow for </a:t>
            </a:r>
            <a:r>
              <a:rPr lang="en-US" altLang="zh-TW" sz="2400" dirty="0">
                <a:solidFill>
                  <a:srgbClr val="FF0000"/>
                </a:solidFill>
              </a:rPr>
              <a:t>gaps</a:t>
            </a:r>
            <a:r>
              <a:rPr lang="en-US" altLang="zh-TW" sz="2400" dirty="0"/>
              <a:t>, shared memory version, implementing a similar algorithm for comparing a DNA sequence to the protein database, allowing translation in all six reading frames……etc.</a:t>
            </a:r>
          </a:p>
          <a:p>
            <a:r>
              <a:rPr lang="en-US" altLang="zh-TW" sz="2400" dirty="0"/>
              <a:t>Variations of the basic idea as well as alternative implementations, such as those described above, can adapt the method for different contexts. Given the increasing size of sequence databases, BLAST can be a valuable tool for the molecular biologist.</a:t>
            </a:r>
            <a:endParaRPr lang="zh-TW" altLang="en-US" sz="2400"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701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sz="2600" dirty="0"/>
              <a:t>Measures of similarity between sequences to distinguish biologically significant relationships.</a:t>
            </a:r>
          </a:p>
          <a:p>
            <a:r>
              <a:rPr lang="en-US" altLang="zh-TW" sz="2600" dirty="0"/>
              <a:t>Dynamic Programming</a:t>
            </a:r>
          </a:p>
          <a:p>
            <a:pPr lvl="1"/>
            <a:r>
              <a:rPr lang="en-US" altLang="zh-TW" sz="2200" dirty="0"/>
              <a:t>Best studied measures at that time</a:t>
            </a:r>
          </a:p>
          <a:p>
            <a:pPr lvl="1"/>
            <a:r>
              <a:rPr lang="en-US" altLang="zh-TW" sz="2200" dirty="0"/>
              <a:t>Optimal but impractical</a:t>
            </a:r>
          </a:p>
          <a:p>
            <a:r>
              <a:rPr lang="en-US" altLang="zh-TW" sz="2600" dirty="0"/>
              <a:t>FASTP</a:t>
            </a:r>
          </a:p>
          <a:p>
            <a:pPr lvl="1"/>
            <a:r>
              <a:rPr lang="en-US" altLang="zh-TW" sz="2200" dirty="0"/>
              <a:t>Find locally similar regions between two sequences based on </a:t>
            </a:r>
            <a:r>
              <a:rPr lang="en-US" altLang="zh-TW" sz="2200" dirty="0" smtClean="0"/>
              <a:t>identities </a:t>
            </a:r>
            <a:r>
              <a:rPr lang="en-US" altLang="zh-TW" sz="2200" dirty="0"/>
              <a:t>but not gaps, and then rescores</a:t>
            </a:r>
          </a:p>
          <a:p>
            <a:r>
              <a:rPr lang="en-US" altLang="zh-TW" sz="2800" dirty="0"/>
              <a:t>BLAST</a:t>
            </a:r>
          </a:p>
          <a:p>
            <a:pPr lvl="1"/>
            <a:r>
              <a:rPr lang="en-US" altLang="zh-TW" sz="2200" dirty="0"/>
              <a:t>Directly approximates the results, faster than existing algorithms</a:t>
            </a:r>
          </a:p>
          <a:p>
            <a:pPr lvl="1"/>
            <a:r>
              <a:rPr lang="en-US" altLang="zh-TW" sz="2200" dirty="0"/>
              <a:t>Search for words which score above T rather than match exactly</a:t>
            </a: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276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MSP</a:t>
            </a:r>
            <a:endParaRPr lang="zh-TW" altLang="en-US" dirty="0"/>
          </a:p>
        </p:txBody>
      </p:sp>
      <p:sp>
        <p:nvSpPr>
          <p:cNvPr id="3" name="內容版面配置區 2"/>
          <p:cNvSpPr>
            <a:spLocks noGrp="1"/>
          </p:cNvSpPr>
          <p:nvPr>
            <p:ph idx="1"/>
          </p:nvPr>
        </p:nvSpPr>
        <p:spPr>
          <a:xfrm>
            <a:off x="457200" y="1600200"/>
            <a:ext cx="8363272" cy="4525963"/>
          </a:xfrm>
        </p:spPr>
        <p:txBody>
          <a:bodyPr>
            <a:normAutofit fontScale="92500"/>
          </a:bodyPr>
          <a:lstStyle/>
          <a:p>
            <a:r>
              <a:rPr lang="en-US" altLang="zh-TW" sz="2600" dirty="0"/>
              <a:t>The maximal segment pair measure(MSP)</a:t>
            </a:r>
          </a:p>
          <a:p>
            <a:pPr lvl="1"/>
            <a:r>
              <a:rPr lang="en-US" altLang="zh-TW" sz="2200" dirty="0"/>
              <a:t>The highest scoring pair of identical length segments chosen from 2 sequences.</a:t>
            </a:r>
          </a:p>
          <a:p>
            <a:pPr lvl="1"/>
            <a:r>
              <a:rPr lang="en-US" altLang="zh-TW" sz="2200" dirty="0"/>
              <a:t>Maybe of any length</a:t>
            </a:r>
          </a:p>
          <a:p>
            <a:r>
              <a:rPr lang="en-US" altLang="zh-TW" sz="2600" dirty="0"/>
              <a:t>Define a segment pair to be locally maximal if its score cannot be improved either by extending or by shorting both segments</a:t>
            </a:r>
          </a:p>
          <a:p>
            <a:pPr lvl="1"/>
            <a:r>
              <a:rPr lang="en-US" altLang="zh-TW" sz="2200" dirty="0"/>
              <a:t>Blast can therefore seek all locally maximal segment pairs with scores above some cutoff</a:t>
            </a:r>
          </a:p>
          <a:p>
            <a:r>
              <a:rPr lang="en-US" altLang="zh-TW" sz="2600" dirty="0"/>
              <a:t>Mathematical results allow the statistical significance of MSP scores to be estimated under particular scoring matrix</a:t>
            </a:r>
          </a:p>
          <a:p>
            <a:pPr lvl="1"/>
            <a:r>
              <a:rPr lang="en-US" altLang="zh-TW" sz="2200" dirty="0"/>
              <a:t>Ex:PAM-120 for proteins</a:t>
            </a: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24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Rapid approximation of MSP scores</a:t>
            </a:r>
            <a:endParaRPr lang="zh-TW" altLang="en-US" dirty="0"/>
          </a:p>
        </p:txBody>
      </p:sp>
      <p:sp>
        <p:nvSpPr>
          <p:cNvPr id="3" name="內容版面配置區 2"/>
          <p:cNvSpPr>
            <a:spLocks noGrp="1"/>
          </p:cNvSpPr>
          <p:nvPr>
            <p:ph idx="1"/>
          </p:nvPr>
        </p:nvSpPr>
        <p:spPr>
          <a:xfrm>
            <a:off x="457200" y="1600200"/>
            <a:ext cx="8363272" cy="4525963"/>
          </a:xfrm>
        </p:spPr>
        <p:txBody>
          <a:bodyPr>
            <a:normAutofit/>
          </a:bodyPr>
          <a:lstStyle/>
          <a:p>
            <a:r>
              <a:rPr lang="en-US" altLang="zh-TW" sz="2400" dirty="0"/>
              <a:t>BLAST with w-</a:t>
            </a:r>
            <a:r>
              <a:rPr lang="en-US" altLang="zh-TW" sz="2400" dirty="0" err="1"/>
              <a:t>mers</a:t>
            </a:r>
            <a:r>
              <a:rPr lang="en-US" altLang="zh-TW" sz="2400" dirty="0"/>
              <a:t> and threshold T and cutoff score S</a:t>
            </a:r>
          </a:p>
          <a:p>
            <a:pPr lvl="1"/>
            <a:r>
              <a:rPr lang="en-US" altLang="zh-TW" sz="2000" dirty="0"/>
              <a:t>Let a word pair be a fixed segment pair of length w (w-</a:t>
            </a:r>
            <a:r>
              <a:rPr lang="en-US" altLang="zh-TW" sz="2000" dirty="0" err="1"/>
              <a:t>mers</a:t>
            </a:r>
            <a:r>
              <a:rPr lang="en-US" altLang="zh-TW" sz="2000" dirty="0"/>
              <a:t>)</a:t>
            </a:r>
          </a:p>
          <a:p>
            <a:pPr lvl="1"/>
            <a:r>
              <a:rPr lang="en-US" altLang="zh-TW" sz="2000" dirty="0"/>
              <a:t>Seek only segment pairs that contain a word pair with a score at least T</a:t>
            </a:r>
          </a:p>
          <a:p>
            <a:pPr lvl="1"/>
            <a:r>
              <a:rPr lang="en-US" altLang="zh-TW" sz="2000" dirty="0"/>
              <a:t>Scanning through a sequence </a:t>
            </a:r>
          </a:p>
          <a:p>
            <a:pPr lvl="1"/>
            <a:r>
              <a:rPr lang="en-US" altLang="zh-TW" sz="2000" dirty="0"/>
              <a:t>Extend the hit if it’s contained within a segment whose score &gt;= S</a:t>
            </a:r>
          </a:p>
          <a:p>
            <a:r>
              <a:rPr lang="en-US" altLang="zh-TW" sz="2400" dirty="0"/>
              <a:t>Appropriate T</a:t>
            </a:r>
          </a:p>
          <a:p>
            <a:pPr lvl="1"/>
            <a:r>
              <a:rPr lang="en-US" altLang="zh-TW" sz="2000" dirty="0"/>
              <a:t>The lower the T is, the higher chance a segment pair of at least score S will contain a word pair with score at least T</a:t>
            </a:r>
          </a:p>
          <a:p>
            <a:pPr lvl="1"/>
            <a:r>
              <a:rPr lang="en-US" altLang="zh-TW" sz="2000" dirty="0"/>
              <a:t>Increase the number of hits and execution time</a:t>
            </a:r>
          </a:p>
          <a:p>
            <a:pPr lvl="1"/>
            <a:r>
              <a:rPr lang="en-US" altLang="zh-TW" sz="2000" dirty="0"/>
              <a:t>How to find the appropriate T?</a:t>
            </a:r>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556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BLAST basics</a:t>
            </a:r>
            <a:endParaRPr lang="zh-TW" altLang="en-US" dirty="0"/>
          </a:p>
        </p:txBody>
      </p:sp>
      <p:sp>
        <p:nvSpPr>
          <p:cNvPr id="3" name="內容版面配置區 2"/>
          <p:cNvSpPr>
            <a:spLocks noGrp="1"/>
          </p:cNvSpPr>
          <p:nvPr>
            <p:ph idx="1"/>
          </p:nvPr>
        </p:nvSpPr>
        <p:spPr>
          <a:xfrm>
            <a:off x="457200" y="1600200"/>
            <a:ext cx="8363272" cy="4525963"/>
          </a:xfrm>
        </p:spPr>
        <p:txBody>
          <a:bodyPr>
            <a:normAutofit/>
          </a:bodyPr>
          <a:lstStyle/>
          <a:p>
            <a:r>
              <a:rPr lang="en-US" altLang="zh-TW" sz="2800" dirty="0"/>
              <a:t>BLAST is briefly a 3-step algorithm</a:t>
            </a:r>
          </a:p>
          <a:p>
            <a:pPr lvl="1"/>
            <a:r>
              <a:rPr lang="en-US" altLang="zh-TW" sz="2400" dirty="0"/>
              <a:t>Compile list of high-scoring strings(words)</a:t>
            </a:r>
          </a:p>
          <a:p>
            <a:pPr lvl="2"/>
            <a:r>
              <a:rPr lang="en-US" altLang="zh-TW" sz="2000" dirty="0"/>
              <a:t>w= 3 or 4 for protein search</a:t>
            </a:r>
          </a:p>
          <a:p>
            <a:pPr lvl="2"/>
            <a:r>
              <a:rPr lang="en-US" altLang="zh-TW" sz="2000" dirty="0"/>
              <a:t>w= 11 or 12 for nucleotide search</a:t>
            </a:r>
          </a:p>
          <a:p>
            <a:pPr lvl="1"/>
            <a:r>
              <a:rPr lang="en-US" altLang="zh-TW" sz="2400" dirty="0"/>
              <a:t>Search for hits</a:t>
            </a:r>
          </a:p>
          <a:p>
            <a:pPr lvl="2"/>
            <a:r>
              <a:rPr lang="en-US" altLang="zh-TW" sz="2000" dirty="0"/>
              <a:t>Using a hash table or a finite state machine</a:t>
            </a:r>
          </a:p>
          <a:p>
            <a:pPr lvl="1"/>
            <a:r>
              <a:rPr lang="en-US" altLang="zh-TW" sz="2400" dirty="0"/>
              <a:t>Extend hits to obtain segment pairs</a:t>
            </a:r>
            <a:endParaRPr lang="zh-TW" altLang="en-US" sz="2400"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83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Implementation for proteins</a:t>
            </a:r>
            <a:endParaRPr lang="zh-TW" altLang="en-US"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內容版面配置區 2"/>
              <p:cNvSpPr>
                <a:spLocks noGrp="1"/>
              </p:cNvSpPr>
              <p:nvPr>
                <p:ph idx="1"/>
              </p:nvPr>
            </p:nvSpPr>
            <p:spPr>
              <a:xfrm>
                <a:off x="496416" y="1700808"/>
                <a:ext cx="8571384" cy="3703266"/>
              </a:xfrm>
            </p:spPr>
            <p:txBody>
              <a:bodyPr>
                <a:normAutofit fontScale="77500" lnSpcReduction="20000"/>
              </a:bodyPr>
              <a:lstStyle/>
              <a:p>
                <a:r>
                  <a:rPr lang="en-US" altLang="zh-TW" dirty="0" smtClean="0"/>
                  <a:t>Compiling a list of high-scoring words</a:t>
                </a:r>
              </a:p>
              <a:p>
                <a:pPr lvl="1"/>
                <a:r>
                  <a:rPr lang="en-US" altLang="zh-TW" dirty="0" smtClean="0"/>
                  <a:t>Given w and map each word to an integer between 1 and </a:t>
                </a:r>
                <a:r>
                  <a:rPr lang="zh-TW" altLang="en-US" dirty="0" smtClean="0"/>
                  <a:t>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2</m:t>
                        </m:r>
                        <m:r>
                          <a:rPr lang="en-US" altLang="zh-TW" i="1" dirty="0" smtClean="0">
                            <a:latin typeface="Cambria Math" panose="02040503050406030204" pitchFamily="18" charset="0"/>
                          </a:rPr>
                          <m:t>0</m:t>
                        </m:r>
                      </m:e>
                      <m:sup>
                        <m:r>
                          <a:rPr lang="en-US" altLang="zh-TW" b="0" i="1" dirty="0" smtClean="0">
                            <a:latin typeface="Cambria Math" panose="02040503050406030204" pitchFamily="18" charset="0"/>
                          </a:rPr>
                          <m:t>𝑤</m:t>
                        </m:r>
                      </m:sup>
                    </m:sSup>
                  </m:oMath>
                </a14:m>
                <a:r>
                  <a:rPr lang="en-US" altLang="zh-TW" dirty="0" smtClean="0"/>
                  <a:t>so a word can be used as an index into an array of size </a:t>
                </a:r>
                <a14:m>
                  <m:oMath xmlns:m="http://schemas.openxmlformats.org/officeDocument/2006/math">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20</m:t>
                        </m:r>
                      </m:e>
                      <m:sup>
                        <m:r>
                          <a:rPr lang="en-US" altLang="zh-TW" i="1" dirty="0">
                            <a:latin typeface="Cambria Math" panose="02040503050406030204" pitchFamily="18" charset="0"/>
                          </a:rPr>
                          <m:t>𝑤</m:t>
                        </m:r>
                      </m:sup>
                    </m:sSup>
                  </m:oMath>
                </a14:m>
                <a:endParaRPr lang="en-US" altLang="zh-TW" dirty="0" smtClean="0"/>
              </a:p>
              <a:p>
                <a:pPr lvl="1"/>
                <a:r>
                  <a:rPr lang="en-US" altLang="zh-TW" dirty="0" smtClean="0"/>
                  <a:t>Let the </a:t>
                </a:r>
                <a:r>
                  <a:rPr lang="en-US" altLang="zh-TW" dirty="0" err="1" smtClean="0"/>
                  <a:t>i-th</a:t>
                </a:r>
                <a:r>
                  <a:rPr lang="en-US" altLang="zh-TW" dirty="0" smtClean="0"/>
                  <a:t> entry of the array point to the list of all occurrences in the query sequence of the </a:t>
                </a:r>
                <a:r>
                  <a:rPr lang="en-US" altLang="zh-TW" dirty="0" err="1" smtClean="0"/>
                  <a:t>i</a:t>
                </a:r>
                <a:r>
                  <a:rPr lang="en-US" altLang="zh-TW" dirty="0" smtClean="0"/>
                  <a:t>-word</a:t>
                </a:r>
              </a:p>
              <a:p>
                <a:r>
                  <a:rPr lang="en-US" altLang="zh-TW" dirty="0">
                    <a:ea typeface="新細明體" panose="02020500000000000000" pitchFamily="18" charset="-120"/>
                  </a:rPr>
                  <a:t>Example using PAM-120 for query sequence ACDE (</a:t>
                </a:r>
                <a:r>
                  <a:rPr lang="en-US" altLang="zh-TW" i="1" dirty="0">
                    <a:ea typeface="新細明體" panose="02020500000000000000" pitchFamily="18" charset="-120"/>
                  </a:rPr>
                  <a:t>w</a:t>
                </a:r>
                <a:r>
                  <a:rPr lang="en-US" altLang="zh-TW" dirty="0">
                    <a:ea typeface="新細明體" panose="02020500000000000000" pitchFamily="18" charset="-120"/>
                  </a:rPr>
                  <a:t>=4, </a:t>
                </a:r>
                <a:r>
                  <a:rPr lang="en-US" altLang="zh-TW" i="1" dirty="0">
                    <a:ea typeface="新細明體" panose="02020500000000000000" pitchFamily="18" charset="-120"/>
                  </a:rPr>
                  <a:t>T</a:t>
                </a:r>
                <a:r>
                  <a:rPr lang="en-US" altLang="zh-TW" dirty="0">
                    <a:ea typeface="新細明體" panose="02020500000000000000" pitchFamily="18" charset="-120"/>
                  </a:rPr>
                  <a:t>=17):</a:t>
                </a:r>
              </a:p>
              <a:p>
                <a:pPr lvl="1">
                  <a:buFont typeface="Wingdings" panose="05000000000000000000" pitchFamily="2" charset="2"/>
                  <a:buNone/>
                </a:pPr>
                <a:r>
                  <a:rPr lang="en-US" altLang="zh-TW" sz="2000" dirty="0">
                    <a:solidFill>
                      <a:srgbClr val="FF0000"/>
                    </a:solidFill>
                    <a:latin typeface="Courier New" panose="02070309020205020404" pitchFamily="49" charset="0"/>
                    <a:ea typeface="新細明體" panose="02020500000000000000" pitchFamily="18" charset="-120"/>
                  </a:rPr>
                  <a:t>        A  C  D  E</a:t>
                </a:r>
              </a:p>
              <a:p>
                <a:pPr lvl="1">
                  <a:buFont typeface="Wingdings" panose="05000000000000000000" pitchFamily="2" charset="2"/>
                  <a:buNone/>
                </a:pPr>
                <a:r>
                  <a:rPr lang="en-US" altLang="zh-TW" sz="2000" dirty="0">
                    <a:solidFill>
                      <a:srgbClr val="FF0000"/>
                    </a:solidFill>
                    <a:latin typeface="Courier New" panose="02070309020205020404" pitchFamily="49" charset="0"/>
                    <a:ea typeface="新細明體" panose="02020500000000000000" pitchFamily="18" charset="-120"/>
                  </a:rPr>
                  <a:t>ACDE = +3 +9 +5 +5 = 22</a:t>
                </a:r>
              </a:p>
              <a:p>
                <a:pPr lvl="1"/>
                <a:r>
                  <a:rPr lang="en-US" altLang="zh-TW" dirty="0">
                    <a:ea typeface="新細明體" panose="02020500000000000000" pitchFamily="18" charset="-120"/>
                  </a:rPr>
                  <a:t>try all possibilities:</a:t>
                </a:r>
              </a:p>
              <a:p>
                <a:pPr lvl="1">
                  <a:buFont typeface="Wingdings" panose="05000000000000000000" pitchFamily="2" charset="2"/>
                  <a:buNone/>
                </a:pPr>
                <a:r>
                  <a:rPr lang="en-US" altLang="zh-TW" sz="2000" dirty="0">
                    <a:solidFill>
                      <a:schemeClr val="hlink"/>
                    </a:solidFill>
                    <a:latin typeface="Courier New" panose="02070309020205020404" pitchFamily="49" charset="0"/>
                    <a:ea typeface="新細明體" panose="02020500000000000000" pitchFamily="18" charset="-120"/>
                  </a:rPr>
                  <a:t>AAAA = +3 -3  0  0 =  0  no good</a:t>
                </a:r>
              </a:p>
              <a:p>
                <a:pPr lvl="1">
                  <a:buFont typeface="Wingdings" panose="05000000000000000000" pitchFamily="2" charset="2"/>
                  <a:buNone/>
                </a:pPr>
                <a:r>
                  <a:rPr lang="en-US" altLang="zh-TW" sz="2000" dirty="0">
                    <a:solidFill>
                      <a:schemeClr val="hlink"/>
                    </a:solidFill>
                    <a:latin typeface="Courier New" panose="02070309020205020404" pitchFamily="49" charset="0"/>
                    <a:ea typeface="新細明體" panose="02020500000000000000" pitchFamily="18" charset="-120"/>
                  </a:rPr>
                  <a:t>AAAC = +3 -3  0 -7 = -7  no good</a:t>
                </a:r>
              </a:p>
              <a:p>
                <a:pPr lvl="1"/>
                <a:r>
                  <a:rPr lang="en-US" altLang="zh-TW" dirty="0">
                    <a:ea typeface="新細明體" panose="02020500000000000000" pitchFamily="18" charset="-120"/>
                  </a:rPr>
                  <a:t>...too slow, try directed change</a:t>
                </a:r>
              </a:p>
              <a:p>
                <a:pPr lvl="1"/>
                <a:endParaRPr lang="zh-TW" altLang="en-US" dirty="0"/>
              </a:p>
            </p:txBody>
          </p:sp>
        </mc:Choice>
        <mc:Fallback xmlns="">
          <p:sp>
            <p:nvSpPr>
              <p:cNvPr id="8" name="內容版面配置區 2"/>
              <p:cNvSpPr>
                <a:spLocks noGrp="1" noRot="1" noChangeAspect="1" noMove="1" noResize="1" noEditPoints="1" noAdjustHandles="1" noChangeArrowheads="1" noChangeShapeType="1" noTextEdit="1"/>
              </p:cNvSpPr>
              <p:nvPr>
                <p:ph idx="1"/>
              </p:nvPr>
            </p:nvSpPr>
            <p:spPr>
              <a:xfrm>
                <a:off x="496416" y="1700808"/>
                <a:ext cx="8571384" cy="3703266"/>
              </a:xfrm>
              <a:blipFill rotWithShape="0">
                <a:blip r:embed="rId2"/>
                <a:stretch>
                  <a:fillRect l="-995" t="-2965" r="-1848" b="-181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05758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Generating word list</a:t>
            </a:r>
            <a:endParaRPr lang="zh-TW" altLang="en-US"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
        <p:nvSpPr>
          <p:cNvPr id="6" name="內容版面配置區 2"/>
          <p:cNvSpPr>
            <a:spLocks noGrp="1"/>
          </p:cNvSpPr>
          <p:nvPr>
            <p:ph idx="1"/>
          </p:nvPr>
        </p:nvSpPr>
        <p:spPr>
          <a:xfrm>
            <a:off x="539552" y="1700808"/>
            <a:ext cx="8496944" cy="3612059"/>
          </a:xfrm>
        </p:spPr>
        <p:txBody>
          <a:bodyPr>
            <a:normAutofit fontScale="85000" lnSpcReduction="20000"/>
          </a:bodyPr>
          <a:lstStyle/>
          <a:p>
            <a:pPr lvl="1">
              <a:lnSpc>
                <a:spcPct val="80000"/>
              </a:lnSpc>
              <a:buFont typeface="Wingdings" panose="05000000000000000000" pitchFamily="2" charset="2"/>
              <a:buNone/>
            </a:pPr>
            <a:r>
              <a:rPr lang="en-US" altLang="zh-TW" sz="2000" dirty="0">
                <a:solidFill>
                  <a:srgbClr val="FF0000"/>
                </a:solidFill>
                <a:latin typeface="Courier New" panose="02070309020205020404" pitchFamily="49" charset="0"/>
                <a:ea typeface="新細明體" panose="02020500000000000000" pitchFamily="18" charset="-120"/>
              </a:rPr>
              <a:t> </a:t>
            </a:r>
            <a:r>
              <a:rPr lang="en-US" altLang="zh-TW" sz="2000" b="1" dirty="0">
                <a:solidFill>
                  <a:srgbClr val="FF0000"/>
                </a:solidFill>
                <a:latin typeface="Courier New" panose="02070309020205020404" pitchFamily="49" charset="0"/>
                <a:ea typeface="新細明體" panose="02020500000000000000" pitchFamily="18" charset="-120"/>
              </a:rPr>
              <a:t>A  C  D  E</a:t>
            </a:r>
          </a:p>
          <a:p>
            <a:pPr lvl="1">
              <a:lnSpc>
                <a:spcPct val="80000"/>
              </a:lnSpc>
              <a:buFont typeface="Wingdings" panose="05000000000000000000" pitchFamily="2" charset="2"/>
              <a:buNone/>
            </a:pPr>
            <a:r>
              <a:rPr lang="en-US" altLang="zh-TW" sz="2000" b="1" dirty="0">
                <a:solidFill>
                  <a:srgbClr val="FF0000"/>
                </a:solidFill>
                <a:latin typeface="Courier New" panose="02070309020205020404" pitchFamily="49" charset="0"/>
                <a:ea typeface="新細明體" panose="02020500000000000000" pitchFamily="18" charset="-120"/>
              </a:rPr>
              <a:t>ACDE = +3 +9 +5 +5 = 22</a:t>
            </a:r>
          </a:p>
          <a:p>
            <a:pPr>
              <a:spcAft>
                <a:spcPct val="20000"/>
              </a:spcAft>
            </a:pPr>
            <a:r>
              <a:rPr lang="en-US" altLang="zh-TW" sz="2400" dirty="0">
                <a:ea typeface="新細明體" panose="02020500000000000000" pitchFamily="18" charset="-120"/>
              </a:rPr>
              <a:t>change 1st pos. to all acceptable substitutions</a:t>
            </a:r>
          </a:p>
          <a:p>
            <a:pPr lvl="1">
              <a:lnSpc>
                <a:spcPct val="80000"/>
              </a:lnSpc>
              <a:buFont typeface="Wingdings" panose="05000000000000000000" pitchFamily="2" charset="2"/>
              <a:buNone/>
            </a:pPr>
            <a:r>
              <a:rPr lang="en-US" altLang="zh-TW" sz="2000" b="1" dirty="0" err="1">
                <a:solidFill>
                  <a:schemeClr val="hlink"/>
                </a:solidFill>
                <a:latin typeface="Courier New" panose="02070309020205020404" pitchFamily="49" charset="0"/>
                <a:ea typeface="新細明體" panose="02020500000000000000" pitchFamily="18" charset="-120"/>
              </a:rPr>
              <a:t>gCDE</a:t>
            </a:r>
            <a:r>
              <a:rPr lang="en-US" altLang="zh-TW" sz="2000" b="1" dirty="0">
                <a:solidFill>
                  <a:schemeClr val="hlink"/>
                </a:solidFill>
                <a:latin typeface="Courier New" panose="02070309020205020404" pitchFamily="49" charset="0"/>
                <a:ea typeface="新細明體" panose="02020500000000000000" pitchFamily="18" charset="-120"/>
              </a:rPr>
              <a:t> =  1  9  5  5 = 20 ok (=</a:t>
            </a:r>
            <a:r>
              <a:rPr lang="en-US" altLang="zh-TW" sz="2000" b="1" dirty="0" err="1">
                <a:solidFill>
                  <a:schemeClr val="hlink"/>
                </a:solidFill>
                <a:latin typeface="Courier New" panose="02070309020205020404" pitchFamily="49" charset="0"/>
                <a:ea typeface="新細明體" panose="02020500000000000000" pitchFamily="18" charset="-120"/>
              </a:rPr>
              <a:t>pCDE,sCDE,tCDE</a:t>
            </a:r>
            <a:r>
              <a:rPr lang="en-US" altLang="zh-TW" sz="2000" b="1" dirty="0">
                <a:solidFill>
                  <a:schemeClr val="hlink"/>
                </a:solidFill>
                <a:latin typeface="Courier New" panose="02070309020205020404" pitchFamily="49" charset="0"/>
                <a:ea typeface="新細明體" panose="02020500000000000000" pitchFamily="18" charset="-120"/>
              </a:rPr>
              <a:t>)</a:t>
            </a:r>
          </a:p>
          <a:p>
            <a:pPr lvl="1">
              <a:lnSpc>
                <a:spcPct val="80000"/>
              </a:lnSpc>
              <a:buFont typeface="Wingdings" panose="05000000000000000000" pitchFamily="2" charset="2"/>
              <a:buNone/>
            </a:pPr>
            <a:r>
              <a:rPr lang="en-US" altLang="zh-TW" sz="2000" b="1" dirty="0" err="1">
                <a:solidFill>
                  <a:schemeClr val="hlink"/>
                </a:solidFill>
                <a:latin typeface="Courier New" panose="02070309020205020404" pitchFamily="49" charset="0"/>
                <a:ea typeface="新細明體" panose="02020500000000000000" pitchFamily="18" charset="-120"/>
              </a:rPr>
              <a:t>nCDE</a:t>
            </a:r>
            <a:r>
              <a:rPr lang="en-US" altLang="zh-TW" sz="2000" b="1" dirty="0">
                <a:solidFill>
                  <a:schemeClr val="hlink"/>
                </a:solidFill>
                <a:latin typeface="Courier New" panose="02070309020205020404" pitchFamily="49" charset="0"/>
                <a:ea typeface="新細明體" panose="02020500000000000000" pitchFamily="18" charset="-120"/>
              </a:rPr>
              <a:t> =  0  9  5  5 = 19 ok (=</a:t>
            </a:r>
            <a:r>
              <a:rPr lang="en-US" altLang="zh-TW" sz="2000" b="1" dirty="0" err="1">
                <a:solidFill>
                  <a:schemeClr val="hlink"/>
                </a:solidFill>
                <a:latin typeface="Courier New" panose="02070309020205020404" pitchFamily="49" charset="0"/>
                <a:ea typeface="新細明體" panose="02020500000000000000" pitchFamily="18" charset="-120"/>
              </a:rPr>
              <a:t>dCDE,eCDE</a:t>
            </a:r>
            <a:r>
              <a:rPr lang="en-US" altLang="zh-TW" sz="2000" b="1" dirty="0" err="1" smtClean="0">
                <a:solidFill>
                  <a:schemeClr val="hlink"/>
                </a:solidFill>
                <a:latin typeface="Courier New" panose="02070309020205020404" pitchFamily="49" charset="0"/>
                <a:ea typeface="新細明體" panose="02020500000000000000" pitchFamily="18" charset="-120"/>
              </a:rPr>
              <a:t>,nCDE</a:t>
            </a:r>
            <a:r>
              <a:rPr lang="en-US" altLang="zh-TW" sz="2000" b="1" dirty="0" err="1">
                <a:solidFill>
                  <a:schemeClr val="hlink"/>
                </a:solidFill>
                <a:latin typeface="Courier New" panose="02070309020205020404" pitchFamily="49" charset="0"/>
                <a:ea typeface="新細明體" panose="02020500000000000000" pitchFamily="18" charset="-120"/>
              </a:rPr>
              <a:t>,vCDE</a:t>
            </a:r>
            <a:r>
              <a:rPr lang="en-US" altLang="zh-TW" sz="2000" b="1" dirty="0">
                <a:solidFill>
                  <a:schemeClr val="hlink"/>
                </a:solidFill>
                <a:latin typeface="Courier New" panose="02070309020205020404" pitchFamily="49" charset="0"/>
                <a:ea typeface="新細明體" panose="02020500000000000000" pitchFamily="18" charset="-120"/>
              </a:rPr>
              <a:t>)                             </a:t>
            </a:r>
          </a:p>
          <a:p>
            <a:pPr lvl="1">
              <a:lnSpc>
                <a:spcPct val="80000"/>
              </a:lnSpc>
              <a:buFont typeface="Wingdings" panose="05000000000000000000" pitchFamily="2" charset="2"/>
              <a:buNone/>
            </a:pPr>
            <a:r>
              <a:rPr lang="en-US" altLang="zh-TW" sz="2000" b="1" dirty="0" err="1">
                <a:solidFill>
                  <a:schemeClr val="hlink"/>
                </a:solidFill>
                <a:latin typeface="Courier New" panose="02070309020205020404" pitchFamily="49" charset="0"/>
                <a:ea typeface="新細明體" panose="02020500000000000000" pitchFamily="18" charset="-120"/>
              </a:rPr>
              <a:t>iCDE</a:t>
            </a:r>
            <a:r>
              <a:rPr lang="en-US" altLang="zh-TW" sz="2000" b="1" dirty="0">
                <a:solidFill>
                  <a:schemeClr val="hlink"/>
                </a:solidFill>
                <a:latin typeface="Courier New" panose="02070309020205020404" pitchFamily="49" charset="0"/>
                <a:ea typeface="新細明體" panose="02020500000000000000" pitchFamily="18" charset="-120"/>
              </a:rPr>
              <a:t> = -1  9  5  5 = 18 ok (=</a:t>
            </a:r>
            <a:r>
              <a:rPr lang="en-US" altLang="zh-TW" sz="2000" b="1" dirty="0" err="1">
                <a:solidFill>
                  <a:schemeClr val="hlink"/>
                </a:solidFill>
                <a:latin typeface="Courier New" panose="02070309020205020404" pitchFamily="49" charset="0"/>
                <a:ea typeface="新細明體" panose="02020500000000000000" pitchFamily="18" charset="-120"/>
              </a:rPr>
              <a:t>qCDE</a:t>
            </a:r>
            <a:r>
              <a:rPr lang="en-US" altLang="zh-TW" sz="2000" b="1" dirty="0">
                <a:solidFill>
                  <a:schemeClr val="hlink"/>
                </a:solidFill>
                <a:latin typeface="Courier New" panose="02070309020205020404" pitchFamily="49" charset="0"/>
                <a:ea typeface="新細明體" panose="02020500000000000000" pitchFamily="18" charset="-120"/>
              </a:rPr>
              <a:t>)</a:t>
            </a:r>
          </a:p>
          <a:p>
            <a:pPr lvl="1">
              <a:lnSpc>
                <a:spcPct val="80000"/>
              </a:lnSpc>
              <a:buFont typeface="Wingdings" panose="05000000000000000000" pitchFamily="2" charset="2"/>
              <a:buNone/>
            </a:pPr>
            <a:r>
              <a:rPr lang="en-US" altLang="zh-TW" sz="2000" b="1" dirty="0" err="1">
                <a:solidFill>
                  <a:schemeClr val="hlink"/>
                </a:solidFill>
                <a:latin typeface="Courier New" panose="02070309020205020404" pitchFamily="49" charset="0"/>
                <a:ea typeface="新細明體" panose="02020500000000000000" pitchFamily="18" charset="-120"/>
              </a:rPr>
              <a:t>kCDE</a:t>
            </a:r>
            <a:r>
              <a:rPr lang="en-US" altLang="zh-TW" sz="2000" b="1" dirty="0">
                <a:solidFill>
                  <a:schemeClr val="hlink"/>
                </a:solidFill>
                <a:latin typeface="Courier New" panose="02070309020205020404" pitchFamily="49" charset="0"/>
                <a:ea typeface="新細明體" panose="02020500000000000000" pitchFamily="18" charset="-120"/>
              </a:rPr>
              <a:t> = -2  9  5  5 = 17 ok (=</a:t>
            </a:r>
            <a:r>
              <a:rPr lang="en-US" altLang="zh-TW" sz="2000" b="1" dirty="0" err="1">
                <a:solidFill>
                  <a:schemeClr val="hlink"/>
                </a:solidFill>
                <a:latin typeface="Courier New" panose="02070309020205020404" pitchFamily="49" charset="0"/>
                <a:ea typeface="新細明體" panose="02020500000000000000" pitchFamily="18" charset="-120"/>
              </a:rPr>
              <a:t>mCDE</a:t>
            </a:r>
            <a:r>
              <a:rPr lang="en-US" altLang="zh-TW" sz="2000" b="1" dirty="0">
                <a:solidFill>
                  <a:schemeClr val="hlink"/>
                </a:solidFill>
                <a:latin typeface="Courier New" panose="02070309020205020404" pitchFamily="49" charset="0"/>
                <a:ea typeface="新細明體" panose="02020500000000000000" pitchFamily="18" charset="-120"/>
              </a:rPr>
              <a:t>)</a:t>
            </a:r>
          </a:p>
          <a:p>
            <a:pPr>
              <a:spcBef>
                <a:spcPct val="30000"/>
              </a:spcBef>
              <a:spcAft>
                <a:spcPct val="20000"/>
              </a:spcAft>
            </a:pPr>
            <a:r>
              <a:rPr lang="en-US" altLang="zh-TW" sz="2400" dirty="0">
                <a:ea typeface="新細明體" panose="02020500000000000000" pitchFamily="18" charset="-120"/>
              </a:rPr>
              <a:t>change 2nd pos.: can't - all alternatives negative and the other three positions only add up to 13</a:t>
            </a:r>
            <a:r>
              <a:rPr lang="en-US" altLang="zh-TW" dirty="0">
                <a:latin typeface="Courier New" panose="02070309020205020404" pitchFamily="49" charset="0"/>
                <a:ea typeface="新細明體" panose="02020500000000000000" pitchFamily="18" charset="-120"/>
              </a:rPr>
              <a:t> </a:t>
            </a:r>
          </a:p>
          <a:p>
            <a:pPr>
              <a:spcAft>
                <a:spcPct val="20000"/>
              </a:spcAft>
            </a:pPr>
            <a:r>
              <a:rPr lang="en-US" altLang="zh-TW" sz="2400" dirty="0">
                <a:ea typeface="新細明體" panose="02020500000000000000" pitchFamily="18" charset="-120"/>
              </a:rPr>
              <a:t>change 3rd pos. in combination with first position</a:t>
            </a:r>
          </a:p>
          <a:p>
            <a:pPr lvl="1">
              <a:lnSpc>
                <a:spcPct val="80000"/>
              </a:lnSpc>
              <a:buFont typeface="Wingdings" panose="05000000000000000000" pitchFamily="2" charset="2"/>
              <a:buNone/>
            </a:pPr>
            <a:r>
              <a:rPr lang="en-US" altLang="zh-TW" sz="2000" b="1" dirty="0" err="1">
                <a:solidFill>
                  <a:schemeClr val="hlink"/>
                </a:solidFill>
                <a:latin typeface="Courier New" panose="02070309020205020404" pitchFamily="49" charset="0"/>
                <a:ea typeface="新細明體" panose="02020500000000000000" pitchFamily="18" charset="-120"/>
              </a:rPr>
              <a:t>gCnE</a:t>
            </a:r>
            <a:r>
              <a:rPr lang="en-US" altLang="zh-TW" sz="2000" b="1" dirty="0">
                <a:solidFill>
                  <a:schemeClr val="hlink"/>
                </a:solidFill>
                <a:latin typeface="Courier New" panose="02070309020205020404" pitchFamily="49" charset="0"/>
                <a:ea typeface="新細明體" panose="02020500000000000000" pitchFamily="18" charset="-120"/>
              </a:rPr>
              <a:t> =  1  9  2  5 = 17 ok</a:t>
            </a:r>
          </a:p>
          <a:p>
            <a:r>
              <a:rPr lang="en-US" altLang="zh-TW" sz="2400" dirty="0">
                <a:ea typeface="新細明體" panose="02020500000000000000" pitchFamily="18" charset="-120"/>
              </a:rPr>
              <a:t>continue - use recursion</a:t>
            </a:r>
            <a:endParaRPr lang="zh-TW" altLang="en-US" dirty="0"/>
          </a:p>
        </p:txBody>
      </p:sp>
    </p:spTree>
    <p:extLst>
      <p:ext uri="{BB962C8B-B14F-4D97-AF65-F5344CB8AC3E}">
        <p14:creationId xmlns:p14="http://schemas.microsoft.com/office/powerpoint/2010/main" val="3739918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Scanning</a:t>
            </a:r>
            <a:endParaRPr lang="zh-TW" altLang="en-US" dirty="0"/>
          </a:p>
        </p:txBody>
      </p:sp>
      <p:cxnSp>
        <p:nvCxnSpPr>
          <p:cNvPr id="5" name="直線接點 4"/>
          <p:cNvCxnSpPr/>
          <p:nvPr/>
        </p:nvCxnSpPr>
        <p:spPr>
          <a:xfrm>
            <a:off x="251520" y="1412776"/>
            <a:ext cx="8640960" cy="0"/>
          </a:xfrm>
          <a:prstGeom prst="line">
            <a:avLst/>
          </a:prstGeom>
          <a:ln w="28575"/>
          <a:effectLst>
            <a:softEdge rad="12700"/>
          </a:effectLst>
        </p:spPr>
        <p:style>
          <a:lnRef idx="1">
            <a:schemeClr val="accent1"/>
          </a:lnRef>
          <a:fillRef idx="0">
            <a:schemeClr val="accent1"/>
          </a:fillRef>
          <a:effectRef idx="0">
            <a:schemeClr val="accent1"/>
          </a:effectRef>
          <a:fontRef idx="minor">
            <a:schemeClr val="tx1"/>
          </a:fontRef>
        </p:style>
      </p:cxnSp>
      <p:sp>
        <p:nvSpPr>
          <p:cNvPr id="8" name="Rectangle 3"/>
          <p:cNvSpPr txBox="1">
            <a:spLocks noChangeArrowheads="1"/>
          </p:cNvSpPr>
          <p:nvPr/>
        </p:nvSpPr>
        <p:spPr>
          <a:xfrm>
            <a:off x="539552" y="1700808"/>
            <a:ext cx="8001000" cy="4481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mtClean="0">
                <a:ea typeface="新細明體" panose="02020500000000000000" pitchFamily="18" charset="-120"/>
              </a:rPr>
              <a:t>Example of a finite state machine for string matching: (input alphabet: a,b,c)</a:t>
            </a:r>
          </a:p>
          <a:p>
            <a:pPr lvl="1">
              <a:buFont typeface="Wingdings" panose="05000000000000000000" pitchFamily="2" charset="2"/>
              <a:buNone/>
            </a:pPr>
            <a:r>
              <a:rPr lang="en-US" altLang="zh-TW" smtClean="0">
                <a:ea typeface="新細明體" panose="02020500000000000000" pitchFamily="18" charset="-120"/>
              </a:rPr>
              <a:t>Word: </a:t>
            </a:r>
            <a:r>
              <a:rPr lang="en-US" altLang="zh-TW" smtClean="0">
                <a:solidFill>
                  <a:schemeClr val="hlink"/>
                </a:solidFill>
                <a:ea typeface="新細明體" panose="02020500000000000000" pitchFamily="18" charset="-120"/>
              </a:rPr>
              <a:t>ababaca</a:t>
            </a:r>
          </a:p>
          <a:p>
            <a:pPr lvl="1">
              <a:buFont typeface="Wingdings" panose="05000000000000000000" pitchFamily="2" charset="2"/>
              <a:buNone/>
            </a:pPr>
            <a:endParaRPr lang="en-US" altLang="zh-TW" dirty="0">
              <a:solidFill>
                <a:schemeClr val="hlink"/>
              </a:solidFill>
              <a:ea typeface="新細明體" panose="02020500000000000000" pitchFamily="18" charset="-120"/>
            </a:endParaRPr>
          </a:p>
        </p:txBody>
      </p:sp>
      <p:grpSp>
        <p:nvGrpSpPr>
          <p:cNvPr id="9" name="Group 4"/>
          <p:cNvGrpSpPr>
            <a:grpSpLocks/>
          </p:cNvGrpSpPr>
          <p:nvPr/>
        </p:nvGrpSpPr>
        <p:grpSpPr bwMode="auto">
          <a:xfrm>
            <a:off x="2520752" y="3286721"/>
            <a:ext cx="425450" cy="842963"/>
            <a:chOff x="1584" y="2400"/>
            <a:chExt cx="268" cy="531"/>
          </a:xfrm>
        </p:grpSpPr>
        <p:sp>
          <p:nvSpPr>
            <p:cNvPr id="10" name="Text Box 5"/>
            <p:cNvSpPr txBox="1">
              <a:spLocks noChangeArrowheads="1"/>
            </p:cNvSpPr>
            <p:nvPr/>
          </p:nvSpPr>
          <p:spPr bwMode="auto">
            <a:xfrm>
              <a:off x="1632" y="2400"/>
              <a:ext cx="220"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a</a:t>
              </a:r>
            </a:p>
          </p:txBody>
        </p:sp>
        <p:sp>
          <p:nvSpPr>
            <p:cNvPr id="11" name="Freeform 6"/>
            <p:cNvSpPr>
              <a:spLocks/>
            </p:cNvSpPr>
            <p:nvPr/>
          </p:nvSpPr>
          <p:spPr bwMode="auto">
            <a:xfrm>
              <a:off x="1584" y="2688"/>
              <a:ext cx="214" cy="243"/>
            </a:xfrm>
            <a:custGeom>
              <a:avLst/>
              <a:gdLst>
                <a:gd name="T0" fmla="*/ 159 w 214"/>
                <a:gd name="T1" fmla="*/ 242 h 243"/>
                <a:gd name="T2" fmla="*/ 207 w 214"/>
                <a:gd name="T3" fmla="*/ 146 h 243"/>
                <a:gd name="T4" fmla="*/ 198 w 214"/>
                <a:gd name="T5" fmla="*/ 63 h 243"/>
                <a:gd name="T6" fmla="*/ 112 w 214"/>
                <a:gd name="T7" fmla="*/ 2 h 243"/>
                <a:gd name="T8" fmla="*/ 16 w 214"/>
                <a:gd name="T9" fmla="*/ 50 h 243"/>
                <a:gd name="T10" fmla="*/ 16 w 214"/>
                <a:gd name="T11" fmla="*/ 194 h 243"/>
                <a:gd name="T12" fmla="*/ 54 w 214"/>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214" h="243">
                  <a:moveTo>
                    <a:pt x="159" y="242"/>
                  </a:moveTo>
                  <a:cubicBezTo>
                    <a:pt x="175" y="206"/>
                    <a:pt x="201" y="176"/>
                    <a:pt x="207" y="146"/>
                  </a:cubicBezTo>
                  <a:cubicBezTo>
                    <a:pt x="213" y="116"/>
                    <a:pt x="214" y="87"/>
                    <a:pt x="198" y="63"/>
                  </a:cubicBezTo>
                  <a:cubicBezTo>
                    <a:pt x="182" y="39"/>
                    <a:pt x="142" y="4"/>
                    <a:pt x="112" y="2"/>
                  </a:cubicBezTo>
                  <a:cubicBezTo>
                    <a:pt x="82" y="0"/>
                    <a:pt x="32" y="18"/>
                    <a:pt x="16" y="50"/>
                  </a:cubicBezTo>
                  <a:cubicBezTo>
                    <a:pt x="0" y="82"/>
                    <a:pt x="10" y="162"/>
                    <a:pt x="16" y="194"/>
                  </a:cubicBezTo>
                  <a:cubicBezTo>
                    <a:pt x="22" y="226"/>
                    <a:pt x="46" y="233"/>
                    <a:pt x="54" y="243"/>
                  </a:cubicBezTo>
                </a:path>
              </a:pathLst>
            </a:custGeom>
            <a:noFill/>
            <a:ln w="12700" cap="flat" cmpd="sng">
              <a:solidFill>
                <a:schemeClr val="tx1"/>
              </a:solidFill>
              <a:prstDash val="solid"/>
              <a:round/>
              <a:headEnd type="none" w="med" len="med"/>
              <a:tailEnd type="triangle"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grpSp>
      <p:grpSp>
        <p:nvGrpSpPr>
          <p:cNvPr id="12" name="Group 7"/>
          <p:cNvGrpSpPr>
            <a:grpSpLocks/>
          </p:cNvGrpSpPr>
          <p:nvPr/>
        </p:nvGrpSpPr>
        <p:grpSpPr bwMode="auto">
          <a:xfrm>
            <a:off x="3509766" y="4580533"/>
            <a:ext cx="4186237" cy="804862"/>
            <a:chOff x="2207" y="3215"/>
            <a:chExt cx="2637" cy="507"/>
          </a:xfrm>
        </p:grpSpPr>
        <p:sp>
          <p:nvSpPr>
            <p:cNvPr id="13" name="Text Box 8"/>
            <p:cNvSpPr txBox="1">
              <a:spLocks noChangeArrowheads="1"/>
            </p:cNvSpPr>
            <p:nvPr/>
          </p:nvSpPr>
          <p:spPr bwMode="auto">
            <a:xfrm>
              <a:off x="4176" y="3312"/>
              <a:ext cx="257"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b</a:t>
              </a:r>
            </a:p>
          </p:txBody>
        </p:sp>
        <p:sp>
          <p:nvSpPr>
            <p:cNvPr id="14" name="Freeform 9"/>
            <p:cNvSpPr>
              <a:spLocks/>
            </p:cNvSpPr>
            <p:nvPr/>
          </p:nvSpPr>
          <p:spPr bwMode="auto">
            <a:xfrm>
              <a:off x="2207" y="3215"/>
              <a:ext cx="2637" cy="507"/>
            </a:xfrm>
            <a:custGeom>
              <a:avLst/>
              <a:gdLst>
                <a:gd name="T0" fmla="*/ 2640 w 2640"/>
                <a:gd name="T1" fmla="*/ 0 h 504"/>
                <a:gd name="T2" fmla="*/ 1440 w 2640"/>
                <a:gd name="T3" fmla="*/ 432 h 504"/>
                <a:gd name="T4" fmla="*/ 480 w 2640"/>
                <a:gd name="T5" fmla="*/ 432 h 504"/>
                <a:gd name="T6" fmla="*/ 0 w 2640"/>
                <a:gd name="T7" fmla="*/ 0 h 504"/>
              </a:gdLst>
              <a:ahLst/>
              <a:cxnLst>
                <a:cxn ang="0">
                  <a:pos x="T0" y="T1"/>
                </a:cxn>
                <a:cxn ang="0">
                  <a:pos x="T2" y="T3"/>
                </a:cxn>
                <a:cxn ang="0">
                  <a:pos x="T4" y="T5"/>
                </a:cxn>
                <a:cxn ang="0">
                  <a:pos x="T6" y="T7"/>
                </a:cxn>
              </a:cxnLst>
              <a:rect l="0" t="0" r="r" b="b"/>
              <a:pathLst>
                <a:path w="2640" h="504">
                  <a:moveTo>
                    <a:pt x="2640" y="0"/>
                  </a:moveTo>
                  <a:cubicBezTo>
                    <a:pt x="2220" y="180"/>
                    <a:pt x="1800" y="360"/>
                    <a:pt x="1440" y="432"/>
                  </a:cubicBezTo>
                  <a:cubicBezTo>
                    <a:pt x="1080" y="504"/>
                    <a:pt x="720" y="504"/>
                    <a:pt x="480" y="432"/>
                  </a:cubicBezTo>
                  <a:cubicBezTo>
                    <a:pt x="240" y="360"/>
                    <a:pt x="80" y="72"/>
                    <a:pt x="0" y="0"/>
                  </a:cubicBezTo>
                </a:path>
              </a:pathLst>
            </a:custGeom>
            <a:noFill/>
            <a:ln w="12700" cap="flat" cmpd="sng">
              <a:solidFill>
                <a:schemeClr val="tx1"/>
              </a:solidFill>
              <a:prstDash val="solid"/>
              <a:round/>
              <a:headEnd type="none" w="med" len="med"/>
              <a:tailEnd type="triangle"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grpSp>
      <p:grpSp>
        <p:nvGrpSpPr>
          <p:cNvPr id="15" name="Group 10"/>
          <p:cNvGrpSpPr>
            <a:grpSpLocks/>
          </p:cNvGrpSpPr>
          <p:nvPr/>
        </p:nvGrpSpPr>
        <p:grpSpPr bwMode="auto">
          <a:xfrm>
            <a:off x="5111552" y="4505921"/>
            <a:ext cx="762000" cy="582613"/>
            <a:chOff x="3216" y="3168"/>
            <a:chExt cx="480" cy="367"/>
          </a:xfrm>
        </p:grpSpPr>
        <p:sp>
          <p:nvSpPr>
            <p:cNvPr id="16" name="Text Box 11"/>
            <p:cNvSpPr txBox="1">
              <a:spLocks noChangeArrowheads="1"/>
            </p:cNvSpPr>
            <p:nvPr/>
          </p:nvSpPr>
          <p:spPr bwMode="auto">
            <a:xfrm>
              <a:off x="3360" y="3168"/>
              <a:ext cx="257"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b</a:t>
              </a:r>
            </a:p>
          </p:txBody>
        </p:sp>
        <p:sp>
          <p:nvSpPr>
            <p:cNvPr id="17" name="Freeform 12"/>
            <p:cNvSpPr>
              <a:spLocks/>
            </p:cNvSpPr>
            <p:nvPr/>
          </p:nvSpPr>
          <p:spPr bwMode="auto">
            <a:xfrm>
              <a:off x="3216" y="3216"/>
              <a:ext cx="480" cy="112"/>
            </a:xfrm>
            <a:custGeom>
              <a:avLst/>
              <a:gdLst>
                <a:gd name="T0" fmla="*/ 480 w 480"/>
                <a:gd name="T1" fmla="*/ 0 h 112"/>
                <a:gd name="T2" fmla="*/ 384 w 480"/>
                <a:gd name="T3" fmla="*/ 96 h 112"/>
                <a:gd name="T4" fmla="*/ 96 w 480"/>
                <a:gd name="T5" fmla="*/ 96 h 112"/>
                <a:gd name="T6" fmla="*/ 0 w 480"/>
                <a:gd name="T7" fmla="*/ 0 h 112"/>
              </a:gdLst>
              <a:ahLst/>
              <a:cxnLst>
                <a:cxn ang="0">
                  <a:pos x="T0" y="T1"/>
                </a:cxn>
                <a:cxn ang="0">
                  <a:pos x="T2" y="T3"/>
                </a:cxn>
                <a:cxn ang="0">
                  <a:pos x="T4" y="T5"/>
                </a:cxn>
                <a:cxn ang="0">
                  <a:pos x="T6" y="T7"/>
                </a:cxn>
              </a:cxnLst>
              <a:rect l="0" t="0" r="r" b="b"/>
              <a:pathLst>
                <a:path w="480" h="112">
                  <a:moveTo>
                    <a:pt x="480" y="0"/>
                  </a:moveTo>
                  <a:cubicBezTo>
                    <a:pt x="464" y="40"/>
                    <a:pt x="448" y="80"/>
                    <a:pt x="384" y="96"/>
                  </a:cubicBezTo>
                  <a:cubicBezTo>
                    <a:pt x="320" y="112"/>
                    <a:pt x="160" y="112"/>
                    <a:pt x="96" y="96"/>
                  </a:cubicBezTo>
                  <a:cubicBezTo>
                    <a:pt x="32" y="80"/>
                    <a:pt x="16" y="40"/>
                    <a:pt x="0" y="0"/>
                  </a:cubicBezTo>
                </a:path>
              </a:pathLst>
            </a:custGeom>
            <a:noFill/>
            <a:ln w="12700" cap="flat" cmpd="sng">
              <a:solidFill>
                <a:schemeClr val="tx1"/>
              </a:solidFill>
              <a:prstDash val="solid"/>
              <a:round/>
              <a:headEnd type="none" w="med" len="med"/>
              <a:tailEnd type="triangle"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grpSp>
      <p:grpSp>
        <p:nvGrpSpPr>
          <p:cNvPr id="18" name="Group 13"/>
          <p:cNvGrpSpPr>
            <a:grpSpLocks/>
          </p:cNvGrpSpPr>
          <p:nvPr/>
        </p:nvGrpSpPr>
        <p:grpSpPr bwMode="auto">
          <a:xfrm>
            <a:off x="2825552" y="3134320"/>
            <a:ext cx="3048000" cy="1016000"/>
            <a:chOff x="1776" y="2304"/>
            <a:chExt cx="1920" cy="640"/>
          </a:xfrm>
        </p:grpSpPr>
        <p:sp>
          <p:nvSpPr>
            <p:cNvPr id="19" name="Text Box 14"/>
            <p:cNvSpPr txBox="1">
              <a:spLocks noChangeArrowheads="1"/>
            </p:cNvSpPr>
            <p:nvPr/>
          </p:nvSpPr>
          <p:spPr bwMode="auto">
            <a:xfrm>
              <a:off x="3312" y="2304"/>
              <a:ext cx="220"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a</a:t>
              </a:r>
            </a:p>
          </p:txBody>
        </p:sp>
        <p:sp>
          <p:nvSpPr>
            <p:cNvPr id="20" name="Freeform 15"/>
            <p:cNvSpPr>
              <a:spLocks/>
            </p:cNvSpPr>
            <p:nvPr/>
          </p:nvSpPr>
          <p:spPr bwMode="auto">
            <a:xfrm>
              <a:off x="1776" y="2496"/>
              <a:ext cx="1920" cy="448"/>
            </a:xfrm>
            <a:custGeom>
              <a:avLst/>
              <a:gdLst>
                <a:gd name="T0" fmla="*/ 1920 w 1920"/>
                <a:gd name="T1" fmla="*/ 448 h 448"/>
                <a:gd name="T2" fmla="*/ 1488 w 1920"/>
                <a:gd name="T3" fmla="*/ 64 h 448"/>
                <a:gd name="T4" fmla="*/ 720 w 1920"/>
                <a:gd name="T5" fmla="*/ 64 h 448"/>
                <a:gd name="T6" fmla="*/ 240 w 1920"/>
                <a:gd name="T7" fmla="*/ 256 h 448"/>
                <a:gd name="T8" fmla="*/ 0 w 1920"/>
                <a:gd name="T9" fmla="*/ 448 h 448"/>
              </a:gdLst>
              <a:ahLst/>
              <a:cxnLst>
                <a:cxn ang="0">
                  <a:pos x="T0" y="T1"/>
                </a:cxn>
                <a:cxn ang="0">
                  <a:pos x="T2" y="T3"/>
                </a:cxn>
                <a:cxn ang="0">
                  <a:pos x="T4" y="T5"/>
                </a:cxn>
                <a:cxn ang="0">
                  <a:pos x="T6" y="T7"/>
                </a:cxn>
                <a:cxn ang="0">
                  <a:pos x="T8" y="T9"/>
                </a:cxn>
              </a:cxnLst>
              <a:rect l="0" t="0" r="r" b="b"/>
              <a:pathLst>
                <a:path w="1920" h="448">
                  <a:moveTo>
                    <a:pt x="1920" y="448"/>
                  </a:moveTo>
                  <a:cubicBezTo>
                    <a:pt x="1804" y="288"/>
                    <a:pt x="1688" y="128"/>
                    <a:pt x="1488" y="64"/>
                  </a:cubicBezTo>
                  <a:cubicBezTo>
                    <a:pt x="1288" y="0"/>
                    <a:pt x="928" y="32"/>
                    <a:pt x="720" y="64"/>
                  </a:cubicBezTo>
                  <a:cubicBezTo>
                    <a:pt x="512" y="96"/>
                    <a:pt x="360" y="192"/>
                    <a:pt x="240" y="256"/>
                  </a:cubicBezTo>
                  <a:cubicBezTo>
                    <a:pt x="120" y="320"/>
                    <a:pt x="60" y="384"/>
                    <a:pt x="0" y="448"/>
                  </a:cubicBezTo>
                </a:path>
              </a:pathLst>
            </a:custGeom>
            <a:noFill/>
            <a:ln w="12700" cap="flat" cmpd="sng">
              <a:solidFill>
                <a:schemeClr val="tx1"/>
              </a:solidFill>
              <a:prstDash val="solid"/>
              <a:round/>
              <a:headEnd type="none" w="med" len="med"/>
              <a:tailEnd type="triangle"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grpSp>
      <p:grpSp>
        <p:nvGrpSpPr>
          <p:cNvPr id="21" name="Group 16"/>
          <p:cNvGrpSpPr>
            <a:grpSpLocks/>
          </p:cNvGrpSpPr>
          <p:nvPr/>
        </p:nvGrpSpPr>
        <p:grpSpPr bwMode="auto">
          <a:xfrm>
            <a:off x="2825553" y="2905720"/>
            <a:ext cx="4822825" cy="1290638"/>
            <a:chOff x="1776" y="2160"/>
            <a:chExt cx="3038" cy="813"/>
          </a:xfrm>
        </p:grpSpPr>
        <p:sp>
          <p:nvSpPr>
            <p:cNvPr id="22" name="Text Box 17"/>
            <p:cNvSpPr txBox="1">
              <a:spLocks noChangeArrowheads="1"/>
            </p:cNvSpPr>
            <p:nvPr/>
          </p:nvSpPr>
          <p:spPr bwMode="auto">
            <a:xfrm>
              <a:off x="4176" y="2160"/>
              <a:ext cx="220"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a</a:t>
              </a:r>
            </a:p>
          </p:txBody>
        </p:sp>
        <p:sp>
          <p:nvSpPr>
            <p:cNvPr id="23" name="Freeform 18"/>
            <p:cNvSpPr>
              <a:spLocks/>
            </p:cNvSpPr>
            <p:nvPr/>
          </p:nvSpPr>
          <p:spPr bwMode="auto">
            <a:xfrm>
              <a:off x="1776" y="2208"/>
              <a:ext cx="3038" cy="765"/>
            </a:xfrm>
            <a:custGeom>
              <a:avLst/>
              <a:gdLst>
                <a:gd name="T0" fmla="*/ 3038 w 3038"/>
                <a:gd name="T1" fmla="*/ 706 h 765"/>
                <a:gd name="T2" fmla="*/ 2496 w 3038"/>
                <a:gd name="T3" fmla="*/ 237 h 765"/>
                <a:gd name="T4" fmla="*/ 1008 w 3038"/>
                <a:gd name="T5" fmla="*/ 45 h 765"/>
                <a:gd name="T6" fmla="*/ 230 w 3038"/>
                <a:gd name="T7" fmla="*/ 506 h 765"/>
                <a:gd name="T8" fmla="*/ 0 w 3038"/>
                <a:gd name="T9" fmla="*/ 765 h 765"/>
              </a:gdLst>
              <a:ahLst/>
              <a:cxnLst>
                <a:cxn ang="0">
                  <a:pos x="T0" y="T1"/>
                </a:cxn>
                <a:cxn ang="0">
                  <a:pos x="T2" y="T3"/>
                </a:cxn>
                <a:cxn ang="0">
                  <a:pos x="T4" y="T5"/>
                </a:cxn>
                <a:cxn ang="0">
                  <a:pos x="T6" y="T7"/>
                </a:cxn>
                <a:cxn ang="0">
                  <a:pos x="T8" y="T9"/>
                </a:cxn>
              </a:cxnLst>
              <a:rect l="0" t="0" r="r" b="b"/>
              <a:pathLst>
                <a:path w="3038" h="765">
                  <a:moveTo>
                    <a:pt x="3038" y="706"/>
                  </a:moveTo>
                  <a:cubicBezTo>
                    <a:pt x="2949" y="628"/>
                    <a:pt x="2834" y="347"/>
                    <a:pt x="2496" y="237"/>
                  </a:cubicBezTo>
                  <a:cubicBezTo>
                    <a:pt x="2158" y="127"/>
                    <a:pt x="1386" y="0"/>
                    <a:pt x="1008" y="45"/>
                  </a:cubicBezTo>
                  <a:cubicBezTo>
                    <a:pt x="630" y="90"/>
                    <a:pt x="398" y="386"/>
                    <a:pt x="230" y="506"/>
                  </a:cubicBezTo>
                  <a:cubicBezTo>
                    <a:pt x="62" y="626"/>
                    <a:pt x="48" y="711"/>
                    <a:pt x="0" y="765"/>
                  </a:cubicBezTo>
                </a:path>
              </a:pathLst>
            </a:custGeom>
            <a:noFill/>
            <a:ln w="12700" cap="flat" cmpd="sng">
              <a:solidFill>
                <a:schemeClr val="tx1"/>
              </a:solidFill>
              <a:prstDash val="solid"/>
              <a:round/>
              <a:headEnd type="none" w="med" len="med"/>
              <a:tailEnd type="triangle"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grpSp>
      <p:grpSp>
        <p:nvGrpSpPr>
          <p:cNvPr id="24" name="Group 19"/>
          <p:cNvGrpSpPr>
            <a:grpSpLocks/>
          </p:cNvGrpSpPr>
          <p:nvPr/>
        </p:nvGrpSpPr>
        <p:grpSpPr bwMode="auto">
          <a:xfrm>
            <a:off x="2825552" y="3439120"/>
            <a:ext cx="1371600" cy="711200"/>
            <a:chOff x="1776" y="2496"/>
            <a:chExt cx="864" cy="448"/>
          </a:xfrm>
        </p:grpSpPr>
        <p:sp>
          <p:nvSpPr>
            <p:cNvPr id="25" name="Freeform 20"/>
            <p:cNvSpPr>
              <a:spLocks/>
            </p:cNvSpPr>
            <p:nvPr/>
          </p:nvSpPr>
          <p:spPr bwMode="auto">
            <a:xfrm>
              <a:off x="1776" y="2736"/>
              <a:ext cx="864" cy="208"/>
            </a:xfrm>
            <a:custGeom>
              <a:avLst/>
              <a:gdLst>
                <a:gd name="T0" fmla="*/ 864 w 864"/>
                <a:gd name="T1" fmla="*/ 208 h 208"/>
                <a:gd name="T2" fmla="*/ 480 w 864"/>
                <a:gd name="T3" fmla="*/ 16 h 208"/>
                <a:gd name="T4" fmla="*/ 144 w 864"/>
                <a:gd name="T5" fmla="*/ 112 h 208"/>
                <a:gd name="T6" fmla="*/ 0 w 864"/>
                <a:gd name="T7" fmla="*/ 208 h 208"/>
              </a:gdLst>
              <a:ahLst/>
              <a:cxnLst>
                <a:cxn ang="0">
                  <a:pos x="T0" y="T1"/>
                </a:cxn>
                <a:cxn ang="0">
                  <a:pos x="T2" y="T3"/>
                </a:cxn>
                <a:cxn ang="0">
                  <a:pos x="T4" y="T5"/>
                </a:cxn>
                <a:cxn ang="0">
                  <a:pos x="T6" y="T7"/>
                </a:cxn>
              </a:cxnLst>
              <a:rect l="0" t="0" r="r" b="b"/>
              <a:pathLst>
                <a:path w="864" h="208">
                  <a:moveTo>
                    <a:pt x="864" y="208"/>
                  </a:moveTo>
                  <a:cubicBezTo>
                    <a:pt x="732" y="120"/>
                    <a:pt x="600" y="32"/>
                    <a:pt x="480" y="16"/>
                  </a:cubicBezTo>
                  <a:cubicBezTo>
                    <a:pt x="360" y="0"/>
                    <a:pt x="224" y="80"/>
                    <a:pt x="144" y="112"/>
                  </a:cubicBezTo>
                  <a:cubicBezTo>
                    <a:pt x="64" y="144"/>
                    <a:pt x="32" y="176"/>
                    <a:pt x="0" y="208"/>
                  </a:cubicBezTo>
                </a:path>
              </a:pathLst>
            </a:custGeom>
            <a:noFill/>
            <a:ln w="12700" cap="flat" cmpd="sng">
              <a:solidFill>
                <a:schemeClr val="tx1"/>
              </a:solidFill>
              <a:prstDash val="solid"/>
              <a:round/>
              <a:headEnd type="none" w="med" len="med"/>
              <a:tailEnd type="triangle"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sp>
          <p:nvSpPr>
            <p:cNvPr id="26" name="Text Box 21"/>
            <p:cNvSpPr txBox="1">
              <a:spLocks noChangeArrowheads="1"/>
            </p:cNvSpPr>
            <p:nvPr/>
          </p:nvSpPr>
          <p:spPr bwMode="auto">
            <a:xfrm>
              <a:off x="2208" y="2496"/>
              <a:ext cx="220"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a</a:t>
              </a:r>
            </a:p>
          </p:txBody>
        </p:sp>
      </p:grpSp>
      <p:grpSp>
        <p:nvGrpSpPr>
          <p:cNvPr id="27" name="Group 22"/>
          <p:cNvGrpSpPr>
            <a:grpSpLocks/>
          </p:cNvGrpSpPr>
          <p:nvPr/>
        </p:nvGrpSpPr>
        <p:grpSpPr bwMode="auto">
          <a:xfrm>
            <a:off x="1758752" y="3896321"/>
            <a:ext cx="6096000" cy="735013"/>
            <a:chOff x="1104" y="2784"/>
            <a:chExt cx="3840" cy="463"/>
          </a:xfrm>
        </p:grpSpPr>
        <p:grpSp>
          <p:nvGrpSpPr>
            <p:cNvPr id="28" name="Group 23"/>
            <p:cNvGrpSpPr>
              <a:grpSpLocks/>
            </p:cNvGrpSpPr>
            <p:nvPr/>
          </p:nvGrpSpPr>
          <p:grpSpPr bwMode="auto">
            <a:xfrm>
              <a:off x="1104" y="2784"/>
              <a:ext cx="3840" cy="463"/>
              <a:chOff x="912" y="2448"/>
              <a:chExt cx="3840" cy="463"/>
            </a:xfrm>
          </p:grpSpPr>
          <p:grpSp>
            <p:nvGrpSpPr>
              <p:cNvPr id="30" name="Group 24"/>
              <p:cNvGrpSpPr>
                <a:grpSpLocks/>
              </p:cNvGrpSpPr>
              <p:nvPr/>
            </p:nvGrpSpPr>
            <p:grpSpPr bwMode="auto">
              <a:xfrm>
                <a:off x="912" y="2544"/>
                <a:ext cx="3840" cy="367"/>
                <a:chOff x="624" y="2448"/>
                <a:chExt cx="3840" cy="367"/>
              </a:xfrm>
            </p:grpSpPr>
            <p:grpSp>
              <p:nvGrpSpPr>
                <p:cNvPr id="39" name="Group 25"/>
                <p:cNvGrpSpPr>
                  <a:grpSpLocks/>
                </p:cNvGrpSpPr>
                <p:nvPr/>
              </p:nvGrpSpPr>
              <p:grpSpPr bwMode="auto">
                <a:xfrm>
                  <a:off x="1584" y="2448"/>
                  <a:ext cx="240" cy="367"/>
                  <a:chOff x="528" y="2592"/>
                  <a:chExt cx="240" cy="367"/>
                </a:xfrm>
              </p:grpSpPr>
              <p:sp>
                <p:nvSpPr>
                  <p:cNvPr id="68" name="Oval 26"/>
                  <p:cNvSpPr>
                    <a:spLocks noChangeArrowheads="1"/>
                  </p:cNvSpPr>
                  <p:nvPr/>
                </p:nvSpPr>
                <p:spPr bwMode="auto">
                  <a:xfrm>
                    <a:off x="528" y="2640"/>
                    <a:ext cx="240" cy="288"/>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nchor="ctr"/>
                  <a:lstStyle/>
                  <a:p>
                    <a:endParaRPr lang="zh-TW" altLang="en-US"/>
                  </a:p>
                </p:txBody>
              </p:sp>
              <p:sp>
                <p:nvSpPr>
                  <p:cNvPr id="69" name="Text Box 27"/>
                  <p:cNvSpPr txBox="1">
                    <a:spLocks noChangeArrowheads="1"/>
                  </p:cNvSpPr>
                  <p:nvPr/>
                </p:nvSpPr>
                <p:spPr bwMode="auto">
                  <a:xfrm>
                    <a:off x="528" y="2592"/>
                    <a:ext cx="236" cy="3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2</a:t>
                    </a:r>
                  </a:p>
                </p:txBody>
              </p:sp>
            </p:grpSp>
            <p:grpSp>
              <p:nvGrpSpPr>
                <p:cNvPr id="40" name="Group 28"/>
                <p:cNvGrpSpPr>
                  <a:grpSpLocks/>
                </p:cNvGrpSpPr>
                <p:nvPr/>
              </p:nvGrpSpPr>
              <p:grpSpPr bwMode="auto">
                <a:xfrm>
                  <a:off x="2064" y="2448"/>
                  <a:ext cx="240" cy="367"/>
                  <a:chOff x="528" y="2592"/>
                  <a:chExt cx="240" cy="367"/>
                </a:xfrm>
              </p:grpSpPr>
              <p:sp>
                <p:nvSpPr>
                  <p:cNvPr id="66" name="Oval 29"/>
                  <p:cNvSpPr>
                    <a:spLocks noChangeArrowheads="1"/>
                  </p:cNvSpPr>
                  <p:nvPr/>
                </p:nvSpPr>
                <p:spPr bwMode="auto">
                  <a:xfrm>
                    <a:off x="528" y="2640"/>
                    <a:ext cx="240" cy="288"/>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nchor="ctr"/>
                  <a:lstStyle/>
                  <a:p>
                    <a:endParaRPr lang="zh-TW" altLang="en-US"/>
                  </a:p>
                </p:txBody>
              </p:sp>
              <p:sp>
                <p:nvSpPr>
                  <p:cNvPr id="67" name="Text Box 30"/>
                  <p:cNvSpPr txBox="1">
                    <a:spLocks noChangeArrowheads="1"/>
                  </p:cNvSpPr>
                  <p:nvPr/>
                </p:nvSpPr>
                <p:spPr bwMode="auto">
                  <a:xfrm>
                    <a:off x="528" y="2592"/>
                    <a:ext cx="236" cy="3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3</a:t>
                    </a:r>
                  </a:p>
                </p:txBody>
              </p:sp>
            </p:grpSp>
            <p:grpSp>
              <p:nvGrpSpPr>
                <p:cNvPr id="41" name="Group 31"/>
                <p:cNvGrpSpPr>
                  <a:grpSpLocks/>
                </p:cNvGrpSpPr>
                <p:nvPr/>
              </p:nvGrpSpPr>
              <p:grpSpPr bwMode="auto">
                <a:xfrm>
                  <a:off x="3120" y="2448"/>
                  <a:ext cx="240" cy="367"/>
                  <a:chOff x="528" y="2592"/>
                  <a:chExt cx="240" cy="367"/>
                </a:xfrm>
              </p:grpSpPr>
              <p:sp>
                <p:nvSpPr>
                  <p:cNvPr id="64" name="Oval 32"/>
                  <p:cNvSpPr>
                    <a:spLocks noChangeArrowheads="1"/>
                  </p:cNvSpPr>
                  <p:nvPr/>
                </p:nvSpPr>
                <p:spPr bwMode="auto">
                  <a:xfrm>
                    <a:off x="528" y="2640"/>
                    <a:ext cx="240" cy="288"/>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nchor="ctr"/>
                  <a:lstStyle/>
                  <a:p>
                    <a:endParaRPr lang="zh-TW" altLang="en-US"/>
                  </a:p>
                </p:txBody>
              </p:sp>
              <p:sp>
                <p:nvSpPr>
                  <p:cNvPr id="65" name="Text Box 33"/>
                  <p:cNvSpPr txBox="1">
                    <a:spLocks noChangeArrowheads="1"/>
                  </p:cNvSpPr>
                  <p:nvPr/>
                </p:nvSpPr>
                <p:spPr bwMode="auto">
                  <a:xfrm>
                    <a:off x="528" y="2592"/>
                    <a:ext cx="236" cy="3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5</a:t>
                    </a:r>
                  </a:p>
                </p:txBody>
              </p:sp>
            </p:grpSp>
            <p:grpSp>
              <p:nvGrpSpPr>
                <p:cNvPr id="42" name="Group 34"/>
                <p:cNvGrpSpPr>
                  <a:grpSpLocks/>
                </p:cNvGrpSpPr>
                <p:nvPr/>
              </p:nvGrpSpPr>
              <p:grpSpPr bwMode="auto">
                <a:xfrm>
                  <a:off x="2592" y="2448"/>
                  <a:ext cx="240" cy="367"/>
                  <a:chOff x="528" y="2592"/>
                  <a:chExt cx="240" cy="367"/>
                </a:xfrm>
              </p:grpSpPr>
              <p:sp>
                <p:nvSpPr>
                  <p:cNvPr id="62" name="Oval 35"/>
                  <p:cNvSpPr>
                    <a:spLocks noChangeArrowheads="1"/>
                  </p:cNvSpPr>
                  <p:nvPr/>
                </p:nvSpPr>
                <p:spPr bwMode="auto">
                  <a:xfrm>
                    <a:off x="528" y="2640"/>
                    <a:ext cx="240" cy="288"/>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nchor="ctr"/>
                  <a:lstStyle/>
                  <a:p>
                    <a:endParaRPr lang="zh-TW" altLang="en-US"/>
                  </a:p>
                </p:txBody>
              </p:sp>
              <p:sp>
                <p:nvSpPr>
                  <p:cNvPr id="63" name="Text Box 36"/>
                  <p:cNvSpPr txBox="1">
                    <a:spLocks noChangeArrowheads="1"/>
                  </p:cNvSpPr>
                  <p:nvPr/>
                </p:nvSpPr>
                <p:spPr bwMode="auto">
                  <a:xfrm>
                    <a:off x="528" y="2592"/>
                    <a:ext cx="236" cy="3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dirty="0">
                        <a:latin typeface="Garamond" panose="02020404030301010803" pitchFamily="18" charset="0"/>
                        <a:ea typeface="新細明體" panose="02020500000000000000" pitchFamily="18" charset="-120"/>
                      </a:rPr>
                      <a:t>4</a:t>
                    </a:r>
                  </a:p>
                </p:txBody>
              </p:sp>
            </p:grpSp>
            <p:grpSp>
              <p:nvGrpSpPr>
                <p:cNvPr id="43" name="Group 37"/>
                <p:cNvGrpSpPr>
                  <a:grpSpLocks/>
                </p:cNvGrpSpPr>
                <p:nvPr/>
              </p:nvGrpSpPr>
              <p:grpSpPr bwMode="auto">
                <a:xfrm>
                  <a:off x="3648" y="2448"/>
                  <a:ext cx="240" cy="367"/>
                  <a:chOff x="528" y="2592"/>
                  <a:chExt cx="240" cy="367"/>
                </a:xfrm>
              </p:grpSpPr>
              <p:sp>
                <p:nvSpPr>
                  <p:cNvPr id="60" name="Oval 38"/>
                  <p:cNvSpPr>
                    <a:spLocks noChangeArrowheads="1"/>
                  </p:cNvSpPr>
                  <p:nvPr/>
                </p:nvSpPr>
                <p:spPr bwMode="auto">
                  <a:xfrm>
                    <a:off x="528" y="2640"/>
                    <a:ext cx="240" cy="288"/>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nchor="ctr"/>
                  <a:lstStyle/>
                  <a:p>
                    <a:endParaRPr lang="zh-TW" altLang="en-US"/>
                  </a:p>
                </p:txBody>
              </p:sp>
              <p:sp>
                <p:nvSpPr>
                  <p:cNvPr id="61" name="Text Box 39"/>
                  <p:cNvSpPr txBox="1">
                    <a:spLocks noChangeArrowheads="1"/>
                  </p:cNvSpPr>
                  <p:nvPr/>
                </p:nvSpPr>
                <p:spPr bwMode="auto">
                  <a:xfrm>
                    <a:off x="528" y="2592"/>
                    <a:ext cx="236" cy="3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6</a:t>
                    </a:r>
                  </a:p>
                </p:txBody>
              </p:sp>
            </p:grpSp>
            <p:grpSp>
              <p:nvGrpSpPr>
                <p:cNvPr id="44" name="Group 40"/>
                <p:cNvGrpSpPr>
                  <a:grpSpLocks/>
                </p:cNvGrpSpPr>
                <p:nvPr/>
              </p:nvGrpSpPr>
              <p:grpSpPr bwMode="auto">
                <a:xfrm>
                  <a:off x="4224" y="2448"/>
                  <a:ext cx="240" cy="367"/>
                  <a:chOff x="528" y="2592"/>
                  <a:chExt cx="240" cy="367"/>
                </a:xfrm>
              </p:grpSpPr>
              <p:sp>
                <p:nvSpPr>
                  <p:cNvPr id="58" name="Oval 41"/>
                  <p:cNvSpPr>
                    <a:spLocks noChangeArrowheads="1"/>
                  </p:cNvSpPr>
                  <p:nvPr/>
                </p:nvSpPr>
                <p:spPr bwMode="auto">
                  <a:xfrm>
                    <a:off x="528" y="2640"/>
                    <a:ext cx="240" cy="288"/>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nchor="ctr"/>
                  <a:lstStyle/>
                  <a:p>
                    <a:endParaRPr lang="zh-TW" altLang="en-US"/>
                  </a:p>
                </p:txBody>
              </p:sp>
              <p:sp>
                <p:nvSpPr>
                  <p:cNvPr id="59" name="Text Box 42"/>
                  <p:cNvSpPr txBox="1">
                    <a:spLocks noChangeArrowheads="1"/>
                  </p:cNvSpPr>
                  <p:nvPr/>
                </p:nvSpPr>
                <p:spPr bwMode="auto">
                  <a:xfrm>
                    <a:off x="528" y="2592"/>
                    <a:ext cx="236" cy="3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latin typeface="Garamond" panose="02020404030301010803" pitchFamily="18" charset="0"/>
                        <a:ea typeface="新細明體" panose="02020500000000000000" pitchFamily="18" charset="-120"/>
                      </a:rPr>
                      <a:t>7</a:t>
                    </a:r>
                  </a:p>
                </p:txBody>
              </p:sp>
            </p:grpSp>
            <p:grpSp>
              <p:nvGrpSpPr>
                <p:cNvPr id="45" name="Group 43"/>
                <p:cNvGrpSpPr>
                  <a:grpSpLocks/>
                </p:cNvGrpSpPr>
                <p:nvPr/>
              </p:nvGrpSpPr>
              <p:grpSpPr bwMode="auto">
                <a:xfrm>
                  <a:off x="1104" y="2448"/>
                  <a:ext cx="240" cy="367"/>
                  <a:chOff x="528" y="2592"/>
                  <a:chExt cx="240" cy="367"/>
                </a:xfrm>
              </p:grpSpPr>
              <p:sp>
                <p:nvSpPr>
                  <p:cNvPr id="56" name="Oval 44"/>
                  <p:cNvSpPr>
                    <a:spLocks noChangeArrowheads="1"/>
                  </p:cNvSpPr>
                  <p:nvPr/>
                </p:nvSpPr>
                <p:spPr bwMode="auto">
                  <a:xfrm>
                    <a:off x="528" y="2640"/>
                    <a:ext cx="240" cy="288"/>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nchor="ctr"/>
                  <a:lstStyle/>
                  <a:p>
                    <a:endParaRPr lang="zh-TW" altLang="en-US"/>
                  </a:p>
                </p:txBody>
              </p:sp>
              <p:sp>
                <p:nvSpPr>
                  <p:cNvPr id="57" name="Text Box 45"/>
                  <p:cNvSpPr txBox="1">
                    <a:spLocks noChangeArrowheads="1"/>
                  </p:cNvSpPr>
                  <p:nvPr/>
                </p:nvSpPr>
                <p:spPr bwMode="auto">
                  <a:xfrm>
                    <a:off x="528" y="2592"/>
                    <a:ext cx="236" cy="3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dirty="0">
                        <a:latin typeface="Garamond" panose="02020404030301010803" pitchFamily="18" charset="0"/>
                        <a:ea typeface="新細明體" panose="02020500000000000000" pitchFamily="18" charset="-120"/>
                      </a:rPr>
                      <a:t>1</a:t>
                    </a:r>
                  </a:p>
                </p:txBody>
              </p:sp>
            </p:grpSp>
            <p:grpSp>
              <p:nvGrpSpPr>
                <p:cNvPr id="46" name="Group 46"/>
                <p:cNvGrpSpPr>
                  <a:grpSpLocks/>
                </p:cNvGrpSpPr>
                <p:nvPr/>
              </p:nvGrpSpPr>
              <p:grpSpPr bwMode="auto">
                <a:xfrm>
                  <a:off x="624" y="2448"/>
                  <a:ext cx="240" cy="367"/>
                  <a:chOff x="528" y="2592"/>
                  <a:chExt cx="240" cy="367"/>
                </a:xfrm>
              </p:grpSpPr>
              <p:sp>
                <p:nvSpPr>
                  <p:cNvPr id="54" name="Oval 47"/>
                  <p:cNvSpPr>
                    <a:spLocks noChangeArrowheads="1"/>
                  </p:cNvSpPr>
                  <p:nvPr/>
                </p:nvSpPr>
                <p:spPr bwMode="auto">
                  <a:xfrm>
                    <a:off x="528" y="2640"/>
                    <a:ext cx="240" cy="288"/>
                  </a:xfrm>
                  <a:prstGeom prst="ellipse">
                    <a:avLst/>
                  </a:prstGeom>
                  <a:noFill/>
                  <a:ln w="19050" algn="ctr">
                    <a:solidFill>
                      <a:schemeClr val="tx1"/>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nchor="ctr"/>
                  <a:lstStyle/>
                  <a:p>
                    <a:endParaRPr lang="zh-TW" altLang="en-US"/>
                  </a:p>
                </p:txBody>
              </p:sp>
              <p:sp>
                <p:nvSpPr>
                  <p:cNvPr id="55" name="Text Box 48"/>
                  <p:cNvSpPr txBox="1">
                    <a:spLocks noChangeArrowheads="1"/>
                  </p:cNvSpPr>
                  <p:nvPr/>
                </p:nvSpPr>
                <p:spPr bwMode="auto">
                  <a:xfrm>
                    <a:off x="528" y="2592"/>
                    <a:ext cx="236" cy="3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dirty="0">
                        <a:latin typeface="Garamond" panose="02020404030301010803" pitchFamily="18" charset="0"/>
                        <a:ea typeface="新細明體" panose="02020500000000000000" pitchFamily="18" charset="-120"/>
                      </a:rPr>
                      <a:t>0</a:t>
                    </a:r>
                  </a:p>
                </p:txBody>
              </p:sp>
            </p:grpSp>
            <p:sp>
              <p:nvSpPr>
                <p:cNvPr id="47" name="Line 49"/>
                <p:cNvSpPr>
                  <a:spLocks noChangeShapeType="1"/>
                </p:cNvSpPr>
                <p:nvPr/>
              </p:nvSpPr>
              <p:spPr bwMode="auto">
                <a:xfrm>
                  <a:off x="864" y="2640"/>
                  <a:ext cx="240" cy="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sp>
              <p:nvSpPr>
                <p:cNvPr id="48" name="Line 50"/>
                <p:cNvSpPr>
                  <a:spLocks noChangeShapeType="1"/>
                </p:cNvSpPr>
                <p:nvPr/>
              </p:nvSpPr>
              <p:spPr bwMode="auto">
                <a:xfrm>
                  <a:off x="1344" y="2640"/>
                  <a:ext cx="240" cy="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sp>
              <p:nvSpPr>
                <p:cNvPr id="49" name="Line 51"/>
                <p:cNvSpPr>
                  <a:spLocks noChangeShapeType="1"/>
                </p:cNvSpPr>
                <p:nvPr/>
              </p:nvSpPr>
              <p:spPr bwMode="auto">
                <a:xfrm>
                  <a:off x="1824" y="2640"/>
                  <a:ext cx="240" cy="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sp>
              <p:nvSpPr>
                <p:cNvPr id="50" name="Line 52"/>
                <p:cNvSpPr>
                  <a:spLocks noChangeShapeType="1"/>
                </p:cNvSpPr>
                <p:nvPr/>
              </p:nvSpPr>
              <p:spPr bwMode="auto">
                <a:xfrm>
                  <a:off x="2304" y="2640"/>
                  <a:ext cx="288" cy="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sp>
              <p:nvSpPr>
                <p:cNvPr id="51" name="Line 53"/>
                <p:cNvSpPr>
                  <a:spLocks noChangeShapeType="1"/>
                </p:cNvSpPr>
                <p:nvPr/>
              </p:nvSpPr>
              <p:spPr bwMode="auto">
                <a:xfrm>
                  <a:off x="2832" y="2640"/>
                  <a:ext cx="288" cy="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sp>
              <p:nvSpPr>
                <p:cNvPr id="52" name="Line 54"/>
                <p:cNvSpPr>
                  <a:spLocks noChangeShapeType="1"/>
                </p:cNvSpPr>
                <p:nvPr/>
              </p:nvSpPr>
              <p:spPr bwMode="auto">
                <a:xfrm>
                  <a:off x="3360" y="2640"/>
                  <a:ext cx="288" cy="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sp>
              <p:nvSpPr>
                <p:cNvPr id="53" name="Line 55"/>
                <p:cNvSpPr>
                  <a:spLocks noChangeShapeType="1"/>
                </p:cNvSpPr>
                <p:nvPr/>
              </p:nvSpPr>
              <p:spPr bwMode="auto">
                <a:xfrm>
                  <a:off x="3888" y="2640"/>
                  <a:ext cx="336" cy="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grpSp>
          <p:grpSp>
            <p:nvGrpSpPr>
              <p:cNvPr id="31" name="Group 56"/>
              <p:cNvGrpSpPr>
                <a:grpSpLocks/>
              </p:cNvGrpSpPr>
              <p:nvPr/>
            </p:nvGrpSpPr>
            <p:grpSpPr bwMode="auto">
              <a:xfrm>
                <a:off x="1152" y="2448"/>
                <a:ext cx="3292" cy="367"/>
                <a:chOff x="1152" y="2448"/>
                <a:chExt cx="3292" cy="367"/>
              </a:xfrm>
            </p:grpSpPr>
            <p:sp>
              <p:nvSpPr>
                <p:cNvPr id="32" name="Text Box 57"/>
                <p:cNvSpPr txBox="1">
                  <a:spLocks noChangeArrowheads="1"/>
                </p:cNvSpPr>
                <p:nvPr/>
              </p:nvSpPr>
              <p:spPr bwMode="auto">
                <a:xfrm>
                  <a:off x="1152" y="2448"/>
                  <a:ext cx="220"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solidFill>
                        <a:schemeClr val="hlink"/>
                      </a:solidFill>
                      <a:latin typeface="Garamond" panose="02020404030301010803" pitchFamily="18" charset="0"/>
                      <a:ea typeface="新細明體" panose="02020500000000000000" pitchFamily="18" charset="-120"/>
                    </a:rPr>
                    <a:t>a</a:t>
                  </a:r>
                </a:p>
              </p:txBody>
            </p:sp>
            <p:sp>
              <p:nvSpPr>
                <p:cNvPr id="33" name="Text Box 58"/>
                <p:cNvSpPr txBox="1">
                  <a:spLocks noChangeArrowheads="1"/>
                </p:cNvSpPr>
                <p:nvPr/>
              </p:nvSpPr>
              <p:spPr bwMode="auto">
                <a:xfrm>
                  <a:off x="2112" y="2448"/>
                  <a:ext cx="220"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solidFill>
                        <a:schemeClr val="hlink"/>
                      </a:solidFill>
                      <a:latin typeface="Garamond" panose="02020404030301010803" pitchFamily="18" charset="0"/>
                      <a:ea typeface="新細明體" panose="02020500000000000000" pitchFamily="18" charset="-120"/>
                    </a:rPr>
                    <a:t>a</a:t>
                  </a:r>
                </a:p>
              </p:txBody>
            </p:sp>
            <p:sp>
              <p:nvSpPr>
                <p:cNvPr id="34" name="Text Box 59"/>
                <p:cNvSpPr txBox="1">
                  <a:spLocks noChangeArrowheads="1"/>
                </p:cNvSpPr>
                <p:nvPr/>
              </p:nvSpPr>
              <p:spPr bwMode="auto">
                <a:xfrm>
                  <a:off x="1632" y="2448"/>
                  <a:ext cx="257"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solidFill>
                        <a:schemeClr val="hlink"/>
                      </a:solidFill>
                      <a:latin typeface="Garamond" panose="02020404030301010803" pitchFamily="18" charset="0"/>
                      <a:ea typeface="新細明體" panose="02020500000000000000" pitchFamily="18" charset="-120"/>
                    </a:rPr>
                    <a:t>b</a:t>
                  </a:r>
                </a:p>
              </p:txBody>
            </p:sp>
            <p:sp>
              <p:nvSpPr>
                <p:cNvPr id="35" name="Text Box 60"/>
                <p:cNvSpPr txBox="1">
                  <a:spLocks noChangeArrowheads="1"/>
                </p:cNvSpPr>
                <p:nvPr/>
              </p:nvSpPr>
              <p:spPr bwMode="auto">
                <a:xfrm>
                  <a:off x="2592" y="2448"/>
                  <a:ext cx="257"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dirty="0">
                      <a:solidFill>
                        <a:schemeClr val="hlink"/>
                      </a:solidFill>
                      <a:latin typeface="Garamond" panose="02020404030301010803" pitchFamily="18" charset="0"/>
                      <a:ea typeface="新細明體" panose="02020500000000000000" pitchFamily="18" charset="-120"/>
                    </a:rPr>
                    <a:t>b</a:t>
                  </a:r>
                </a:p>
              </p:txBody>
            </p:sp>
            <p:sp>
              <p:nvSpPr>
                <p:cNvPr id="36" name="Text Box 61"/>
                <p:cNvSpPr txBox="1">
                  <a:spLocks noChangeArrowheads="1"/>
                </p:cNvSpPr>
                <p:nvPr/>
              </p:nvSpPr>
              <p:spPr bwMode="auto">
                <a:xfrm>
                  <a:off x="3168" y="2448"/>
                  <a:ext cx="220"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solidFill>
                        <a:schemeClr val="hlink"/>
                      </a:solidFill>
                      <a:latin typeface="Garamond" panose="02020404030301010803" pitchFamily="18" charset="0"/>
                      <a:ea typeface="新細明體" panose="02020500000000000000" pitchFamily="18" charset="-120"/>
                    </a:rPr>
                    <a:t>a</a:t>
                  </a:r>
                </a:p>
              </p:txBody>
            </p:sp>
            <p:sp>
              <p:nvSpPr>
                <p:cNvPr id="37" name="Text Box 62"/>
                <p:cNvSpPr txBox="1">
                  <a:spLocks noChangeArrowheads="1"/>
                </p:cNvSpPr>
                <p:nvPr/>
              </p:nvSpPr>
              <p:spPr bwMode="auto">
                <a:xfrm>
                  <a:off x="4224" y="2448"/>
                  <a:ext cx="220"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solidFill>
                        <a:schemeClr val="hlink"/>
                      </a:solidFill>
                      <a:latin typeface="Garamond" panose="02020404030301010803" pitchFamily="18" charset="0"/>
                      <a:ea typeface="新細明體" panose="02020500000000000000" pitchFamily="18" charset="-120"/>
                    </a:rPr>
                    <a:t>a</a:t>
                  </a:r>
                </a:p>
              </p:txBody>
            </p:sp>
            <p:sp>
              <p:nvSpPr>
                <p:cNvPr id="38" name="Text Box 63"/>
                <p:cNvSpPr txBox="1">
                  <a:spLocks noChangeArrowheads="1"/>
                </p:cNvSpPr>
                <p:nvPr/>
              </p:nvSpPr>
              <p:spPr bwMode="auto">
                <a:xfrm>
                  <a:off x="3696" y="2448"/>
                  <a:ext cx="223" cy="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3200">
                      <a:solidFill>
                        <a:schemeClr val="hlink"/>
                      </a:solidFill>
                      <a:latin typeface="Garamond" panose="02020404030301010803" pitchFamily="18" charset="0"/>
                      <a:ea typeface="新細明體" panose="02020500000000000000" pitchFamily="18" charset="-120"/>
                    </a:rPr>
                    <a:t>c</a:t>
                  </a:r>
                </a:p>
              </p:txBody>
            </p:sp>
          </p:grpSp>
        </p:grpSp>
        <p:sp>
          <p:nvSpPr>
            <p:cNvPr id="29" name="Oval 64"/>
            <p:cNvSpPr>
              <a:spLocks noChangeArrowheads="1"/>
            </p:cNvSpPr>
            <p:nvPr/>
          </p:nvSpPr>
          <p:spPr bwMode="auto">
            <a:xfrm>
              <a:off x="4704" y="2928"/>
              <a:ext cx="240" cy="288"/>
            </a:xfrm>
            <a:prstGeom prst="ellipse">
              <a:avLst/>
            </a:prstGeom>
            <a:solidFill>
              <a:schemeClr val="hlink">
                <a:alpha val="32001"/>
              </a:schemeClr>
            </a:solidFill>
            <a:ln>
              <a:noFill/>
            </a:ln>
            <a:effectLst/>
            <a:extLst>
              <a:ext uri="{91240B29-F687-4f45-9708-019B960494DF}">
                <a14:hiddenLine xmlns:a14="http://schemas.microsoft.com/office/drawing/2010/main" xmlns="" w="12700" algn="ctr">
                  <a:solidFill>
                    <a:schemeClr val="tx1"/>
                  </a:solidFill>
                  <a:round/>
                  <a:headEnd/>
                  <a:tailEnd type="none" w="med"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7" tIns="44450" rIns="90487" bIns="44450" anchor="ctr"/>
            <a:lstStyle/>
            <a:p>
              <a:endParaRPr lang="zh-TW" altLang="en-US"/>
            </a:p>
          </p:txBody>
        </p:sp>
      </p:grpSp>
      <p:sp>
        <p:nvSpPr>
          <p:cNvPr id="70" name="Text Box 65"/>
          <p:cNvSpPr txBox="1">
            <a:spLocks noChangeArrowheads="1"/>
          </p:cNvSpPr>
          <p:nvPr/>
        </p:nvSpPr>
        <p:spPr bwMode="auto">
          <a:xfrm>
            <a:off x="539552" y="5496520"/>
            <a:ext cx="7543800" cy="515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type="none" w="med" len="lg"/>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chemeClr val="hlink"/>
              </a:buClr>
              <a:buSzPct val="70000"/>
              <a:buFont typeface="Wingdings" panose="05000000000000000000" pitchFamily="2" charset="2"/>
              <a:buNone/>
            </a:pPr>
            <a:r>
              <a:rPr lang="en-US" altLang="zh-TW" sz="2800" dirty="0">
                <a:latin typeface="Garamond" panose="02020404030301010803" pitchFamily="18" charset="0"/>
                <a:ea typeface="新細明體" panose="02020500000000000000" pitchFamily="18" charset="-120"/>
              </a:rPr>
              <a:t>Database sequence: </a:t>
            </a:r>
            <a:r>
              <a:rPr lang="en-US" altLang="zh-TW" sz="2800" dirty="0" err="1">
                <a:solidFill>
                  <a:schemeClr val="hlink"/>
                </a:solidFill>
                <a:latin typeface="Garamond" panose="02020404030301010803" pitchFamily="18" charset="0"/>
                <a:ea typeface="新細明體" panose="02020500000000000000" pitchFamily="18" charset="-120"/>
              </a:rPr>
              <a:t>bcabccaaababacababacabb</a:t>
            </a:r>
            <a:endParaRPr lang="en-US" altLang="zh-TW" sz="2800" dirty="0">
              <a:solidFill>
                <a:schemeClr val="hlink"/>
              </a:solidFill>
              <a:latin typeface="Garamond" panose="02020404030301010803" pitchFamily="18" charset="0"/>
              <a:ea typeface="新細明體" panose="02020500000000000000" pitchFamily="18" charset="-120"/>
            </a:endParaRPr>
          </a:p>
        </p:txBody>
      </p:sp>
      <p:sp>
        <p:nvSpPr>
          <p:cNvPr id="71" name="Freeform 66"/>
          <p:cNvSpPr>
            <a:spLocks/>
          </p:cNvSpPr>
          <p:nvPr/>
        </p:nvSpPr>
        <p:spPr bwMode="auto">
          <a:xfrm>
            <a:off x="4622602" y="5555486"/>
            <a:ext cx="1125538" cy="447448"/>
          </a:xfrm>
          <a:custGeom>
            <a:avLst/>
            <a:gdLst>
              <a:gd name="T0" fmla="*/ 29 w 800"/>
              <a:gd name="T1" fmla="*/ 288 h 389"/>
              <a:gd name="T2" fmla="*/ 22 w 800"/>
              <a:gd name="T3" fmla="*/ 223 h 389"/>
              <a:gd name="T4" fmla="*/ 8 w 800"/>
              <a:gd name="T5" fmla="*/ 180 h 389"/>
              <a:gd name="T6" fmla="*/ 0 w 800"/>
              <a:gd name="T7" fmla="*/ 158 h 389"/>
              <a:gd name="T8" fmla="*/ 87 w 800"/>
              <a:gd name="T9" fmla="*/ 29 h 389"/>
              <a:gd name="T10" fmla="*/ 173 w 800"/>
              <a:gd name="T11" fmla="*/ 0 h 389"/>
              <a:gd name="T12" fmla="*/ 749 w 800"/>
              <a:gd name="T13" fmla="*/ 29 h 389"/>
              <a:gd name="T14" fmla="*/ 778 w 800"/>
              <a:gd name="T15" fmla="*/ 36 h 389"/>
              <a:gd name="T16" fmla="*/ 785 w 800"/>
              <a:gd name="T17" fmla="*/ 79 h 389"/>
              <a:gd name="T18" fmla="*/ 800 w 800"/>
              <a:gd name="T19" fmla="*/ 93 h 389"/>
              <a:gd name="T20" fmla="*/ 792 w 800"/>
              <a:gd name="T21" fmla="*/ 122 h 389"/>
              <a:gd name="T22" fmla="*/ 778 w 800"/>
              <a:gd name="T23" fmla="*/ 165 h 389"/>
              <a:gd name="T24" fmla="*/ 792 w 800"/>
              <a:gd name="T25" fmla="*/ 302 h 389"/>
              <a:gd name="T26" fmla="*/ 706 w 800"/>
              <a:gd name="T27" fmla="*/ 345 h 389"/>
              <a:gd name="T28" fmla="*/ 461 w 800"/>
              <a:gd name="T29" fmla="*/ 389 h 389"/>
              <a:gd name="T30" fmla="*/ 65 w 800"/>
              <a:gd name="T31" fmla="*/ 367 h 389"/>
              <a:gd name="T32" fmla="*/ 29 w 800"/>
              <a:gd name="T33" fmla="*/ 28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389">
                <a:moveTo>
                  <a:pt x="29" y="288"/>
                </a:moveTo>
                <a:cubicBezTo>
                  <a:pt x="27" y="266"/>
                  <a:pt x="26" y="244"/>
                  <a:pt x="22" y="223"/>
                </a:cubicBezTo>
                <a:cubicBezTo>
                  <a:pt x="19" y="208"/>
                  <a:pt x="13" y="194"/>
                  <a:pt x="8" y="180"/>
                </a:cubicBezTo>
                <a:cubicBezTo>
                  <a:pt x="5" y="173"/>
                  <a:pt x="0" y="158"/>
                  <a:pt x="0" y="158"/>
                </a:cubicBezTo>
                <a:cubicBezTo>
                  <a:pt x="8" y="99"/>
                  <a:pt x="24" y="49"/>
                  <a:pt x="87" y="29"/>
                </a:cubicBezTo>
                <a:cubicBezTo>
                  <a:pt x="112" y="2"/>
                  <a:pt x="136" y="5"/>
                  <a:pt x="173" y="0"/>
                </a:cubicBezTo>
                <a:cubicBezTo>
                  <a:pt x="366" y="5"/>
                  <a:pt x="557" y="14"/>
                  <a:pt x="749" y="29"/>
                </a:cubicBezTo>
                <a:cubicBezTo>
                  <a:pt x="759" y="31"/>
                  <a:pt x="772" y="28"/>
                  <a:pt x="778" y="36"/>
                </a:cubicBezTo>
                <a:cubicBezTo>
                  <a:pt x="786" y="48"/>
                  <a:pt x="780" y="65"/>
                  <a:pt x="785" y="79"/>
                </a:cubicBezTo>
                <a:cubicBezTo>
                  <a:pt x="787" y="85"/>
                  <a:pt x="795" y="88"/>
                  <a:pt x="800" y="93"/>
                </a:cubicBezTo>
                <a:cubicBezTo>
                  <a:pt x="797" y="103"/>
                  <a:pt x="795" y="112"/>
                  <a:pt x="792" y="122"/>
                </a:cubicBezTo>
                <a:cubicBezTo>
                  <a:pt x="788" y="136"/>
                  <a:pt x="778" y="165"/>
                  <a:pt x="778" y="165"/>
                </a:cubicBezTo>
                <a:cubicBezTo>
                  <a:pt x="790" y="213"/>
                  <a:pt x="799" y="243"/>
                  <a:pt x="792" y="302"/>
                </a:cubicBezTo>
                <a:cubicBezTo>
                  <a:pt x="790" y="317"/>
                  <a:pt x="711" y="343"/>
                  <a:pt x="706" y="345"/>
                </a:cubicBezTo>
                <a:cubicBezTo>
                  <a:pt x="627" y="374"/>
                  <a:pt x="544" y="381"/>
                  <a:pt x="461" y="389"/>
                </a:cubicBezTo>
                <a:cubicBezTo>
                  <a:pt x="329" y="382"/>
                  <a:pt x="195" y="385"/>
                  <a:pt x="65" y="367"/>
                </a:cubicBezTo>
                <a:cubicBezTo>
                  <a:pt x="32" y="345"/>
                  <a:pt x="36" y="328"/>
                  <a:pt x="29" y="288"/>
                </a:cubicBezTo>
                <a:close/>
              </a:path>
            </a:pathLst>
          </a:custGeom>
          <a:solidFill>
            <a:schemeClr val="accent2">
              <a:alpha val="23000"/>
            </a:schemeClr>
          </a:solidFill>
          <a:ln w="12700" cap="flat" cmpd="sng">
            <a:solidFill>
              <a:schemeClr val="tx1"/>
            </a:solidFill>
            <a:prstDash val="solid"/>
            <a:round/>
            <a:headEnd type="none" w="med" len="med"/>
            <a:tailEnd type="none" w="med"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sp>
        <p:nvSpPr>
          <p:cNvPr id="72" name="Freeform 67"/>
          <p:cNvSpPr>
            <a:spLocks/>
          </p:cNvSpPr>
          <p:nvPr/>
        </p:nvSpPr>
        <p:spPr bwMode="auto">
          <a:xfrm>
            <a:off x="5580545" y="5605603"/>
            <a:ext cx="1120775" cy="381000"/>
          </a:xfrm>
          <a:custGeom>
            <a:avLst/>
            <a:gdLst>
              <a:gd name="T0" fmla="*/ 29 w 800"/>
              <a:gd name="T1" fmla="*/ 288 h 389"/>
              <a:gd name="T2" fmla="*/ 22 w 800"/>
              <a:gd name="T3" fmla="*/ 223 h 389"/>
              <a:gd name="T4" fmla="*/ 8 w 800"/>
              <a:gd name="T5" fmla="*/ 180 h 389"/>
              <a:gd name="T6" fmla="*/ 0 w 800"/>
              <a:gd name="T7" fmla="*/ 158 h 389"/>
              <a:gd name="T8" fmla="*/ 87 w 800"/>
              <a:gd name="T9" fmla="*/ 29 h 389"/>
              <a:gd name="T10" fmla="*/ 173 w 800"/>
              <a:gd name="T11" fmla="*/ 0 h 389"/>
              <a:gd name="T12" fmla="*/ 749 w 800"/>
              <a:gd name="T13" fmla="*/ 29 h 389"/>
              <a:gd name="T14" fmla="*/ 778 w 800"/>
              <a:gd name="T15" fmla="*/ 36 h 389"/>
              <a:gd name="T16" fmla="*/ 785 w 800"/>
              <a:gd name="T17" fmla="*/ 79 h 389"/>
              <a:gd name="T18" fmla="*/ 800 w 800"/>
              <a:gd name="T19" fmla="*/ 93 h 389"/>
              <a:gd name="T20" fmla="*/ 792 w 800"/>
              <a:gd name="T21" fmla="*/ 122 h 389"/>
              <a:gd name="T22" fmla="*/ 778 w 800"/>
              <a:gd name="T23" fmla="*/ 165 h 389"/>
              <a:gd name="T24" fmla="*/ 792 w 800"/>
              <a:gd name="T25" fmla="*/ 302 h 389"/>
              <a:gd name="T26" fmla="*/ 706 w 800"/>
              <a:gd name="T27" fmla="*/ 345 h 389"/>
              <a:gd name="T28" fmla="*/ 461 w 800"/>
              <a:gd name="T29" fmla="*/ 389 h 389"/>
              <a:gd name="T30" fmla="*/ 65 w 800"/>
              <a:gd name="T31" fmla="*/ 367 h 389"/>
              <a:gd name="T32" fmla="*/ 29 w 800"/>
              <a:gd name="T33" fmla="*/ 28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389">
                <a:moveTo>
                  <a:pt x="29" y="288"/>
                </a:moveTo>
                <a:cubicBezTo>
                  <a:pt x="27" y="266"/>
                  <a:pt x="26" y="244"/>
                  <a:pt x="22" y="223"/>
                </a:cubicBezTo>
                <a:cubicBezTo>
                  <a:pt x="19" y="208"/>
                  <a:pt x="13" y="194"/>
                  <a:pt x="8" y="180"/>
                </a:cubicBezTo>
                <a:cubicBezTo>
                  <a:pt x="5" y="173"/>
                  <a:pt x="0" y="158"/>
                  <a:pt x="0" y="158"/>
                </a:cubicBezTo>
                <a:cubicBezTo>
                  <a:pt x="8" y="99"/>
                  <a:pt x="24" y="49"/>
                  <a:pt x="87" y="29"/>
                </a:cubicBezTo>
                <a:cubicBezTo>
                  <a:pt x="112" y="2"/>
                  <a:pt x="136" y="5"/>
                  <a:pt x="173" y="0"/>
                </a:cubicBezTo>
                <a:cubicBezTo>
                  <a:pt x="366" y="5"/>
                  <a:pt x="557" y="14"/>
                  <a:pt x="749" y="29"/>
                </a:cubicBezTo>
                <a:cubicBezTo>
                  <a:pt x="759" y="31"/>
                  <a:pt x="772" y="28"/>
                  <a:pt x="778" y="36"/>
                </a:cubicBezTo>
                <a:cubicBezTo>
                  <a:pt x="786" y="48"/>
                  <a:pt x="780" y="65"/>
                  <a:pt x="785" y="79"/>
                </a:cubicBezTo>
                <a:cubicBezTo>
                  <a:pt x="787" y="85"/>
                  <a:pt x="795" y="88"/>
                  <a:pt x="800" y="93"/>
                </a:cubicBezTo>
                <a:cubicBezTo>
                  <a:pt x="797" y="103"/>
                  <a:pt x="795" y="112"/>
                  <a:pt x="792" y="122"/>
                </a:cubicBezTo>
                <a:cubicBezTo>
                  <a:pt x="788" y="136"/>
                  <a:pt x="778" y="165"/>
                  <a:pt x="778" y="165"/>
                </a:cubicBezTo>
                <a:cubicBezTo>
                  <a:pt x="790" y="213"/>
                  <a:pt x="799" y="243"/>
                  <a:pt x="792" y="302"/>
                </a:cubicBezTo>
                <a:cubicBezTo>
                  <a:pt x="790" y="317"/>
                  <a:pt x="711" y="343"/>
                  <a:pt x="706" y="345"/>
                </a:cubicBezTo>
                <a:cubicBezTo>
                  <a:pt x="627" y="374"/>
                  <a:pt x="544" y="381"/>
                  <a:pt x="461" y="389"/>
                </a:cubicBezTo>
                <a:cubicBezTo>
                  <a:pt x="329" y="382"/>
                  <a:pt x="195" y="385"/>
                  <a:pt x="65" y="367"/>
                </a:cubicBezTo>
                <a:cubicBezTo>
                  <a:pt x="32" y="345"/>
                  <a:pt x="36" y="328"/>
                  <a:pt x="29" y="288"/>
                </a:cubicBezTo>
                <a:close/>
              </a:path>
            </a:pathLst>
          </a:custGeom>
          <a:solidFill>
            <a:schemeClr val="accent2">
              <a:alpha val="22000"/>
            </a:schemeClr>
          </a:solidFill>
          <a:ln w="12700" cap="flat" cmpd="sng">
            <a:solidFill>
              <a:schemeClr val="tx1"/>
            </a:solidFill>
            <a:prstDash val="solid"/>
            <a:round/>
            <a:headEnd type="none" w="med" len="med"/>
            <a:tailEnd type="none" w="med"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endParaRPr lang="zh-TW" altLang="en-US"/>
          </a:p>
        </p:txBody>
      </p:sp>
    </p:spTree>
    <p:extLst>
      <p:ext uri="{BB962C8B-B14F-4D97-AF65-F5344CB8AC3E}">
        <p14:creationId xmlns:p14="http://schemas.microsoft.com/office/powerpoint/2010/main" val="426974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1390</TotalTime>
  <Words>1715</Words>
  <Application>Microsoft Office PowerPoint</Application>
  <PresentationFormat>如螢幕大小 (4:3)</PresentationFormat>
  <Paragraphs>213</Paragraphs>
  <Slides>27</Slides>
  <Notes>3</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27</vt:i4>
      </vt:variant>
    </vt:vector>
  </HeadingPairs>
  <TitlesOfParts>
    <vt:vector size="39" baseType="lpstr">
      <vt:lpstr>Adobe 繁黑體 Std B</vt:lpstr>
      <vt:lpstr>Lucida Grande</vt:lpstr>
      <vt:lpstr>ＭＳ ゴシック</vt:lpstr>
      <vt:lpstr>新細明體</vt:lpstr>
      <vt:lpstr>Arial</vt:lpstr>
      <vt:lpstr>Calibri</vt:lpstr>
      <vt:lpstr>Cambria Math</vt:lpstr>
      <vt:lpstr>Courier New</vt:lpstr>
      <vt:lpstr>Garamond</vt:lpstr>
      <vt:lpstr>Monotype Corsiva</vt:lpstr>
      <vt:lpstr>Wingdings</vt:lpstr>
      <vt:lpstr>Office 佈景主題</vt:lpstr>
      <vt:lpstr>Basic Local Alignment Search Tool Altschul et.al, 1990</vt:lpstr>
      <vt:lpstr>Outline</vt:lpstr>
      <vt:lpstr>Introduction</vt:lpstr>
      <vt:lpstr>MSP</vt:lpstr>
      <vt:lpstr>Rapid approximation of MSP scores</vt:lpstr>
      <vt:lpstr>BLAST basics</vt:lpstr>
      <vt:lpstr>Implementation for proteins</vt:lpstr>
      <vt:lpstr>Generating word list</vt:lpstr>
      <vt:lpstr>Scanning</vt:lpstr>
      <vt:lpstr>Implementation for proteins</vt:lpstr>
      <vt:lpstr>Implementation for DNA</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B*tree – Non-slicing Floorplanning</dc:title>
  <dc:creator>user1</dc:creator>
  <cp:lastModifiedBy>hplab</cp:lastModifiedBy>
  <cp:revision>162</cp:revision>
  <dcterms:created xsi:type="dcterms:W3CDTF">2016-04-26T02:54:13Z</dcterms:created>
  <dcterms:modified xsi:type="dcterms:W3CDTF">2016-12-12T02:51:15Z</dcterms:modified>
</cp:coreProperties>
</file>